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58" r:id="rId5"/>
  </p:sldMasterIdLst>
  <p:notesMasterIdLst>
    <p:notesMasterId r:id="rId9"/>
  </p:notesMasterIdLst>
  <p:sldIdLst>
    <p:sldId id="606" r:id="rId6"/>
    <p:sldId id="269" r:id="rId7"/>
    <p:sldId id="615" r:id="rId8"/>
  </p:sldIdLst>
  <p:sldSz cx="20104100" cy="11309350"/>
  <p:notesSz cx="20104100" cy="11309350"/>
  <p:embeddedFontLst>
    <p:embeddedFont>
      <p:font typeface="Aptos" panose="020B0004020202020204" pitchFamily="34" charset="0"/>
      <p:regular r:id="rId10"/>
      <p:bold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mfortaa" panose="00000500000000000000" pitchFamily="2" charset="0"/>
      <p:regular r:id="rId17"/>
      <p:bold r:id="rId1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FF"/>
    <a:srgbClr val="0066FF"/>
    <a:srgbClr val="43778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68" y="56"/>
      </p:cViewPr>
      <p:guideLst>
        <p:guide orient="horz" pos="289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B2A93-8429-4340-AE06-11D5C5793CA9}" type="datetimeFigureOut">
              <a:rPr lang="ro-RO" smtClean="0"/>
              <a:t>02.05.2026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51A26-4925-4F35-B8E1-77DDE1135A3D}" type="slidenum">
              <a:rPr lang="ro-RO" smtClean="0"/>
              <a:t>‹Nr.›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7688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51A26-4925-4F35-B8E1-77DDE1135A3D}" type="slidenum">
              <a:rPr kumimoji="0" lang="ro-RO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o-RO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76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51A26-4925-4F35-B8E1-77DDE1135A3D}" type="slidenum">
              <a:rPr lang="ro-RO" smtClean="0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9529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284838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505899"/>
            <a:ext cx="17088487" cy="492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99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7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69434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792" y="50543"/>
            <a:ext cx="2209800" cy="492320"/>
          </a:xfrm>
        </p:spPr>
        <p:txBody>
          <a:bodyPr lIns="0" tIns="0" rIns="0" bIns="0"/>
          <a:lstStyle>
            <a:lvl1pPr>
              <a:defRPr sz="3199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72958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792" y="50543"/>
            <a:ext cx="2209800" cy="492320"/>
          </a:xfrm>
        </p:spPr>
        <p:txBody>
          <a:bodyPr lIns="0" tIns="0" rIns="0" bIns="0"/>
          <a:lstStyle>
            <a:lvl1pPr>
              <a:defRPr sz="3199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1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1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103572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792" y="50543"/>
            <a:ext cx="2209800" cy="492320"/>
          </a:xfrm>
        </p:spPr>
        <p:txBody>
          <a:bodyPr lIns="0" tIns="0" rIns="0" bIns="0"/>
          <a:lstStyle>
            <a:lvl1pPr>
              <a:defRPr sz="3199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234113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791" y="50542"/>
            <a:ext cx="2209800" cy="1091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45956" y="10446196"/>
            <a:ext cx="269875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235"/>
              </a:lnSpc>
            </a:pPr>
            <a:fld id="{81D60167-4931-47E6-BA6A-407CBD079E47}" type="slidenum">
              <a:rPr spc="-100" dirty="0"/>
              <a:t>‹Nr.›</a:t>
            </a:fld>
            <a:endParaRPr spc="-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6792" y="50543"/>
            <a:ext cx="2209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3C09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1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45957" y="10446197"/>
            <a:ext cx="269875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4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699">
              <a:lnSpc>
                <a:spcPts val="2234"/>
              </a:lnSpc>
            </a:pPr>
            <a:fld id="{81D60167-4931-47E6-BA6A-407CBD079E47}" type="slidenum">
              <a:rPr lang="de-DE" spc="-101" smtClean="0"/>
              <a:pPr marL="12699">
                <a:lnSpc>
                  <a:spcPts val="2234"/>
                </a:lnSpc>
              </a:pPr>
              <a:t>‹Nr.›</a:t>
            </a:fld>
            <a:endParaRPr lang="de-DE" spc="-101"/>
          </a:p>
        </p:txBody>
      </p:sp>
    </p:spTree>
    <p:extLst>
      <p:ext uri="{BB962C8B-B14F-4D97-AF65-F5344CB8AC3E}">
        <p14:creationId xmlns:p14="http://schemas.microsoft.com/office/powerpoint/2010/main" val="284643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7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7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4life-wetlands.vercel.app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281/zenodo.17463283" TargetMode="External"/><Relationship Id="rId13" Type="http://schemas.openxmlformats.org/officeDocument/2006/relationships/hyperlink" Target="https://doi.org/10.5281/zenodo.17478184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doi.org/10.5281/zenodo.17472524" TargetMode="External"/><Relationship Id="rId12" Type="http://schemas.openxmlformats.org/officeDocument/2006/relationships/hyperlink" Target="https://doi.org/10.5281/zenodo.17453699" TargetMode="Externa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281/zenodo.17484378" TargetMode="External"/><Relationship Id="rId11" Type="http://schemas.openxmlformats.org/officeDocument/2006/relationships/hyperlink" Target="https://doi.org/10.5281/zenodo.17478432" TargetMode="External"/><Relationship Id="rId5" Type="http://schemas.openxmlformats.org/officeDocument/2006/relationships/hyperlink" Target="https://doi.org/10.5281/zenodo.17476800" TargetMode="External"/><Relationship Id="rId15" Type="http://schemas.openxmlformats.org/officeDocument/2006/relationships/image" Target="../media/image12.png"/><Relationship Id="rId10" Type="http://schemas.openxmlformats.org/officeDocument/2006/relationships/hyperlink" Target="https://doi.org/10.5281/zenodo.17474269" TargetMode="External"/><Relationship Id="rId4" Type="http://schemas.openxmlformats.org/officeDocument/2006/relationships/hyperlink" Target="http://doi.org/10.5281/zenodo.17494367" TargetMode="External"/><Relationship Id="rId9" Type="http://schemas.openxmlformats.org/officeDocument/2006/relationships/hyperlink" Target="https://doi.org/10.5281/zenodo.17453839" TargetMode="External"/><Relationship Id="rId14" Type="http://schemas.openxmlformats.org/officeDocument/2006/relationships/hyperlink" Target="https://doi.org/10.5281/zenodo.1747783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du4life-wetlands.vercel.app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etland.restore4life-platform.eu/" TargetMode="External"/><Relationship Id="rId4" Type="http://schemas.openxmlformats.org/officeDocument/2006/relationships/hyperlink" Target="https://game.restore4life-platform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ine 50" descr="O imagine care conține tablou, artă&#10;&#10;Conținutul generat de inteligența artificială poate fi incorect.">
            <a:extLst>
              <a:ext uri="{FF2B5EF4-FFF2-40B4-BE49-F238E27FC236}">
                <a16:creationId xmlns:a16="http://schemas.microsoft.com/office/drawing/2014/main" id="{26A60632-0114-150E-CA84-4999D9712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215679"/>
            <a:ext cx="20104100" cy="10081260"/>
            <a:chOff x="0" y="215679"/>
            <a:chExt cx="20104100" cy="10081260"/>
          </a:xfrm>
        </p:grpSpPr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0647"/>
              <a:ext cx="20104099" cy="78760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5679"/>
              <a:ext cx="3995637" cy="3196316"/>
            </a:xfrm>
            <a:prstGeom prst="rect">
              <a:avLst/>
            </a:prstGeom>
          </p:spPr>
        </p:pic>
      </p:grp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375894" y="737057"/>
            <a:ext cx="14524200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7285" marR="5080" indent="-2395220">
              <a:lnSpc>
                <a:spcPct val="100000"/>
              </a:lnSpc>
              <a:spcBef>
                <a:spcPts val="95"/>
              </a:spcBef>
            </a:pPr>
            <a:r>
              <a:rPr sz="4950" spc="240">
                <a:solidFill>
                  <a:srgbClr val="51717B"/>
                </a:solidFill>
                <a:latin typeface="Comfortaa" pitchFamily="2" charset="0"/>
                <a:cs typeface="Arial"/>
              </a:rPr>
              <a:t>LIVING</a:t>
            </a:r>
            <a:r>
              <a:rPr sz="4950" spc="7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4950" spc="240">
                <a:solidFill>
                  <a:srgbClr val="51717B"/>
                </a:solidFill>
                <a:latin typeface="Comfortaa" pitchFamily="2" charset="0"/>
                <a:cs typeface="Arial"/>
              </a:rPr>
              <a:t>FLOODPLAINS:</a:t>
            </a:r>
            <a:r>
              <a:rPr sz="4950" spc="8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4950" spc="85">
                <a:solidFill>
                  <a:srgbClr val="66833E"/>
                </a:solidFill>
                <a:latin typeface="Comfortaa" pitchFamily="2" charset="0"/>
                <a:cs typeface="Arial"/>
              </a:rPr>
              <a:t>LEARN,</a:t>
            </a:r>
            <a:r>
              <a:rPr sz="4950" spc="90">
                <a:solidFill>
                  <a:srgbClr val="66833E"/>
                </a:solidFill>
                <a:latin typeface="Comfortaa" pitchFamily="2" charset="0"/>
                <a:cs typeface="Arial"/>
              </a:rPr>
              <a:t> </a:t>
            </a:r>
            <a:r>
              <a:rPr sz="4950" spc="80">
                <a:solidFill>
                  <a:srgbClr val="66833E"/>
                </a:solidFill>
                <a:latin typeface="Comfortaa" pitchFamily="2" charset="0"/>
                <a:cs typeface="Arial"/>
              </a:rPr>
              <a:t>EXPLORE, </a:t>
            </a:r>
            <a:r>
              <a:rPr sz="4950" spc="135">
                <a:solidFill>
                  <a:srgbClr val="66833E"/>
                </a:solidFill>
                <a:latin typeface="Comfortaa" pitchFamily="2" charset="0"/>
                <a:cs typeface="Arial"/>
              </a:rPr>
              <a:t>RESTORE</a:t>
            </a:r>
            <a:r>
              <a:rPr sz="4950" spc="135">
                <a:solidFill>
                  <a:srgbClr val="51717B"/>
                </a:solidFill>
                <a:latin typeface="Comfortaa" pitchFamily="2" charset="0"/>
                <a:cs typeface="Arial"/>
              </a:rPr>
              <a:t>4LIFE</a:t>
            </a:r>
            <a:r>
              <a:rPr sz="4950" spc="114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4950" spc="430">
                <a:solidFill>
                  <a:srgbClr val="51717B"/>
                </a:solidFill>
                <a:latin typeface="Comfortaa" pitchFamily="2" charset="0"/>
                <a:cs typeface="Arial"/>
              </a:rPr>
              <a:t>TOOLBOX</a:t>
            </a:r>
            <a:endParaRPr sz="4950">
              <a:latin typeface="Comfortaa" pitchFamily="2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6374" y="9465679"/>
            <a:ext cx="80416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sng" strike="noStrike" kern="0" cap="none" spc="21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6"/>
              </a:rPr>
              <a:t>https://edu4life-</a:t>
            </a:r>
            <a:r>
              <a:rPr kumimoji="0" sz="2800" b="0" i="0" u="sng" strike="noStrike" kern="0" cap="none" spc="229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6"/>
              </a:rPr>
              <a:t>wetlands.vercel.app/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32919" y="3330102"/>
            <a:ext cx="9638218" cy="1582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EXPERIENCE</a:t>
            </a:r>
            <a:r>
              <a:rPr kumimoji="0" sz="2550" b="0" i="0" u="none" strike="noStrike" kern="0" cap="none" spc="1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8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THE</a:t>
            </a:r>
            <a:r>
              <a:rPr kumimoji="0" sz="2550" b="0" i="0" u="none" strike="noStrike" kern="0" cap="none" spc="13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6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RESTORE4LIFE</a:t>
            </a:r>
            <a:r>
              <a:rPr kumimoji="0" sz="2550" b="0" i="0" u="none" strike="noStrike" kern="0" cap="none" spc="13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8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WET-</a:t>
            </a:r>
            <a:r>
              <a:rPr kumimoji="0" sz="2550" b="0" i="0" u="none" strike="noStrike" kern="0" cap="none" spc="1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7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EDU</a:t>
            </a:r>
            <a:r>
              <a:rPr kumimoji="0" sz="2550" b="0" i="0" u="none" strike="noStrike" kern="0" cap="none" spc="13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6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TOOL</a:t>
            </a:r>
            <a:r>
              <a:rPr kumimoji="0" sz="2550" b="0" i="0" u="none" strike="noStrike" kern="0" cap="none" spc="13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-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—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255904" marR="248285" lvl="0" indent="-63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8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1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gateway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30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to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3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discover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54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the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7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secrets,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functions,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31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and </a:t>
            </a:r>
            <a:r>
              <a:rPr kumimoji="0" sz="2550" b="0" i="0" u="none" strike="noStrike" kern="0" cap="none" spc="229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also</a:t>
            </a:r>
            <a:r>
              <a:rPr kumimoji="0" sz="2550" b="0" i="0" u="none" strike="noStrike" kern="0" cap="none" spc="1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54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the</a:t>
            </a:r>
            <a:r>
              <a:rPr kumimoji="0" sz="2550" b="0" i="0" u="none" strike="noStrike" kern="0" cap="none" spc="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beauty</a:t>
            </a:r>
            <a:r>
              <a:rPr kumimoji="0" sz="2550" b="0" i="0" u="none" strike="noStrike" kern="0" cap="none" spc="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6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of</a:t>
            </a:r>
            <a:r>
              <a:rPr kumimoji="0" sz="2550" b="0" i="0" u="none" strike="noStrike" kern="0" cap="none" spc="1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wetlands</a:t>
            </a:r>
            <a:r>
              <a:rPr kumimoji="0" sz="2550" b="0" i="0" u="none" strike="noStrike" kern="0" cap="none" spc="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—</a:t>
            </a:r>
            <a:r>
              <a:rPr kumimoji="0" sz="2550" b="0" i="0" u="none" strike="noStrike" kern="0" cap="none" spc="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3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through</a:t>
            </a:r>
            <a:r>
              <a:rPr kumimoji="0" sz="2550" b="0" i="0" u="none" strike="noStrike" kern="0" cap="none" spc="2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4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interactive </a:t>
            </a:r>
            <a:r>
              <a:rPr kumimoji="0" sz="2550" b="0" i="0" u="none" strike="noStrike" kern="0" cap="none" spc="18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visuals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33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and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7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hands-</a:t>
            </a:r>
            <a:r>
              <a:rPr kumimoji="0" sz="2550" b="0" i="0" u="none" strike="noStrike" kern="0" cap="none" spc="29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on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9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activities!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541" y="5609773"/>
            <a:ext cx="8453755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9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DISCOVER</a:t>
            </a:r>
            <a:r>
              <a:rPr kumimoji="0" sz="2550" b="0" i="0" u="none" strike="noStrike" kern="0" cap="none" spc="18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EUROPE’S</a:t>
            </a:r>
            <a:r>
              <a:rPr kumimoji="0" sz="2550" b="0" i="0" u="none" strike="noStrike" kern="0" cap="none" spc="18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LIVING</a:t>
            </a:r>
            <a:r>
              <a:rPr kumimoji="0" sz="2550" b="0" i="0" u="none" strike="noStrike" kern="0" cap="none" spc="17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2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FLOODPLAINS!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8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</a:t>
            </a:r>
            <a:r>
              <a:rPr kumimoji="0" sz="2550" b="0" i="0" u="none" strike="noStrike" kern="0" cap="none" spc="10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9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NEW</a:t>
            </a:r>
            <a:r>
              <a:rPr kumimoji="0" sz="2550" b="0" i="0" u="none" strike="noStrike" kern="0" cap="none" spc="10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WAY</a:t>
            </a:r>
            <a:r>
              <a:rPr kumimoji="0" sz="2550" b="0" i="0" u="none" strike="noStrike" kern="0" cap="none" spc="9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9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TO</a:t>
            </a:r>
            <a:r>
              <a:rPr kumimoji="0" sz="2550" b="0" i="0" u="none" strike="noStrike" kern="0" cap="none" spc="10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6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LEARN,</a:t>
            </a:r>
            <a:r>
              <a:rPr kumimoji="0" sz="2550" b="0" i="0" u="none" strike="noStrike" kern="0" cap="none" spc="10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EXPLORE,</a:t>
            </a:r>
            <a:r>
              <a:rPr kumimoji="0" sz="2550" b="0" i="0" u="none" strike="noStrike" kern="0" cap="none" spc="9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6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AND</a:t>
            </a:r>
            <a:r>
              <a:rPr kumimoji="0" sz="2550" b="0" i="0" u="none" strike="noStrike" kern="0" cap="none" spc="105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-10" normalizeH="0" baseline="0" noProof="0">
                <a:ln>
                  <a:noFill/>
                </a:ln>
                <a:solidFill>
                  <a:srgbClr val="51717B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RESTORE...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09913" y="6806075"/>
            <a:ext cx="8041640" cy="2660015"/>
            <a:chOff x="1109913" y="6806075"/>
            <a:chExt cx="8041640" cy="2660015"/>
          </a:xfrm>
        </p:grpSpPr>
        <p:pic>
          <p:nvPicPr>
            <p:cNvPr id="11" name="object 1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913" y="6806075"/>
              <a:ext cx="8041639" cy="26596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9251" y="6892288"/>
              <a:ext cx="7715884" cy="2342515"/>
            </a:xfrm>
            <a:custGeom>
              <a:avLst/>
              <a:gdLst/>
              <a:ahLst/>
              <a:cxnLst/>
              <a:rect l="l" t="t" r="r" b="b"/>
              <a:pathLst>
                <a:path w="7715884" h="2342515">
                  <a:moveTo>
                    <a:pt x="7589831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2216267"/>
                  </a:lnTo>
                  <a:lnTo>
                    <a:pt x="9914" y="2265055"/>
                  </a:lnTo>
                  <a:lnTo>
                    <a:pt x="36909" y="2305008"/>
                  </a:lnTo>
                  <a:lnTo>
                    <a:pt x="76862" y="2332003"/>
                  </a:lnTo>
                  <a:lnTo>
                    <a:pt x="125650" y="2341918"/>
                  </a:lnTo>
                  <a:lnTo>
                    <a:pt x="7589831" y="2341918"/>
                  </a:lnTo>
                  <a:lnTo>
                    <a:pt x="7638619" y="2332003"/>
                  </a:lnTo>
                  <a:lnTo>
                    <a:pt x="7678572" y="2305008"/>
                  </a:lnTo>
                  <a:lnTo>
                    <a:pt x="7705567" y="2265055"/>
                  </a:lnTo>
                  <a:lnTo>
                    <a:pt x="7715482" y="2216267"/>
                  </a:lnTo>
                  <a:lnTo>
                    <a:pt x="7715482" y="125650"/>
                  </a:lnTo>
                  <a:lnTo>
                    <a:pt x="7705567" y="76862"/>
                  </a:lnTo>
                  <a:lnTo>
                    <a:pt x="7678572" y="36909"/>
                  </a:lnTo>
                  <a:lnTo>
                    <a:pt x="7638619" y="9914"/>
                  </a:lnTo>
                  <a:lnTo>
                    <a:pt x="7589831" y="0"/>
                  </a:lnTo>
                  <a:close/>
                </a:path>
              </a:pathLst>
            </a:custGeom>
            <a:solidFill>
              <a:srgbClr val="5770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396822" y="7029770"/>
            <a:ext cx="7495900" cy="2043507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ENTER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AN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INTERACTIVE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WORLD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WHERE…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953769" marR="0" lvl="0" indent="-18859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53769" algn="l"/>
              </a:tabLst>
              <a:defRPr/>
            </a:pPr>
            <a:r>
              <a:rPr kumimoji="0" sz="255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…science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becomes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storytelling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419734" marR="0" lvl="0" indent="-188595" defTabSz="91440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19734" algn="l"/>
              </a:tabLst>
              <a:defRPr/>
            </a:pPr>
            <a:r>
              <a:rPr kumimoji="0" sz="2550" b="0" i="0" u="none" strike="noStrike" kern="0" cap="none" spc="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…wetlands</a:t>
            </a:r>
            <a:r>
              <a:rPr kumimoji="0" sz="2550" b="0" i="0" u="none" strike="noStrike" kern="0" cap="none" spc="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become</a:t>
            </a:r>
            <a:r>
              <a:rPr kumimoji="0" sz="2550" b="0" i="0" u="none" strike="noStrike" kern="0" cap="none" spc="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living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classrooms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1142365" marR="0" lvl="1" indent="-188595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142365" algn="l"/>
              </a:tabLst>
              <a:defRPr/>
            </a:pPr>
            <a:r>
              <a:rPr kumimoji="0" sz="2550" b="0" i="0" u="none" strike="noStrike" kern="0" cap="none" spc="1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…learners</a:t>
            </a:r>
            <a:r>
              <a:rPr kumimoji="0" sz="255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become</a:t>
            </a:r>
            <a:r>
              <a:rPr kumimoji="0" sz="2550" b="0" i="0" u="none" strike="noStrike" kern="0" cap="none" spc="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 </a:t>
            </a:r>
            <a:r>
              <a:rPr kumimoji="0" sz="2550" b="0" i="0" u="none" strike="noStrike" kern="0" cap="none" spc="2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restorers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418530" y="5742053"/>
            <a:ext cx="7802880" cy="2352040"/>
            <a:chOff x="10418530" y="5742053"/>
            <a:chExt cx="7802880" cy="2352040"/>
          </a:xfrm>
        </p:grpSpPr>
        <p:sp>
          <p:nvSpPr>
            <p:cNvPr id="15" name="object 15"/>
            <p:cNvSpPr/>
            <p:nvPr/>
          </p:nvSpPr>
          <p:spPr>
            <a:xfrm>
              <a:off x="12395081" y="7523625"/>
              <a:ext cx="239395" cy="285750"/>
            </a:xfrm>
            <a:custGeom>
              <a:avLst/>
              <a:gdLst/>
              <a:ahLst/>
              <a:cxnLst/>
              <a:rect l="l" t="t" r="r" b="b"/>
              <a:pathLst>
                <a:path w="239395" h="285750">
                  <a:moveTo>
                    <a:pt x="0" y="285645"/>
                  </a:moveTo>
                  <a:lnTo>
                    <a:pt x="239196" y="0"/>
                  </a:lnTo>
                </a:path>
              </a:pathLst>
            </a:custGeom>
            <a:ln w="59359">
              <a:solidFill>
                <a:srgbClr val="5770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549520" y="7425638"/>
              <a:ext cx="167005" cy="175260"/>
            </a:xfrm>
            <a:custGeom>
              <a:avLst/>
              <a:gdLst/>
              <a:ahLst/>
              <a:cxnLst/>
              <a:rect l="l" t="t" r="r" b="b"/>
              <a:pathLst>
                <a:path w="167004" h="175259">
                  <a:moveTo>
                    <a:pt x="166811" y="0"/>
                  </a:moveTo>
                  <a:lnTo>
                    <a:pt x="0" y="60888"/>
                  </a:lnTo>
                  <a:lnTo>
                    <a:pt x="136163" y="174916"/>
                  </a:lnTo>
                  <a:lnTo>
                    <a:pt x="166811" y="0"/>
                  </a:lnTo>
                  <a:close/>
                </a:path>
              </a:pathLst>
            </a:custGeom>
            <a:solidFill>
              <a:srgbClr val="5770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5129988" y="6914086"/>
              <a:ext cx="239395" cy="285750"/>
            </a:xfrm>
            <a:custGeom>
              <a:avLst/>
              <a:gdLst/>
              <a:ahLst/>
              <a:cxnLst/>
              <a:rect l="l" t="t" r="r" b="b"/>
              <a:pathLst>
                <a:path w="239394" h="285750">
                  <a:moveTo>
                    <a:pt x="0" y="285645"/>
                  </a:moveTo>
                  <a:lnTo>
                    <a:pt x="239196" y="0"/>
                  </a:lnTo>
                </a:path>
              </a:pathLst>
            </a:custGeom>
            <a:ln w="59359">
              <a:solidFill>
                <a:srgbClr val="5770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5284426" y="6816099"/>
              <a:ext cx="167005" cy="175260"/>
            </a:xfrm>
            <a:custGeom>
              <a:avLst/>
              <a:gdLst/>
              <a:ahLst/>
              <a:cxnLst/>
              <a:rect l="l" t="t" r="r" b="b"/>
              <a:pathLst>
                <a:path w="167005" h="175259">
                  <a:moveTo>
                    <a:pt x="166811" y="0"/>
                  </a:moveTo>
                  <a:lnTo>
                    <a:pt x="0" y="60888"/>
                  </a:lnTo>
                  <a:lnTo>
                    <a:pt x="136163" y="174916"/>
                  </a:lnTo>
                  <a:lnTo>
                    <a:pt x="166811" y="0"/>
                  </a:lnTo>
                  <a:close/>
                </a:path>
              </a:pathLst>
            </a:custGeom>
            <a:solidFill>
              <a:srgbClr val="5770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6922513" y="6398785"/>
              <a:ext cx="239395" cy="285750"/>
            </a:xfrm>
            <a:custGeom>
              <a:avLst/>
              <a:gdLst/>
              <a:ahLst/>
              <a:cxnLst/>
              <a:rect l="l" t="t" r="r" b="b"/>
              <a:pathLst>
                <a:path w="239394" h="285750">
                  <a:moveTo>
                    <a:pt x="0" y="285645"/>
                  </a:moveTo>
                  <a:lnTo>
                    <a:pt x="239196" y="0"/>
                  </a:lnTo>
                </a:path>
              </a:pathLst>
            </a:custGeom>
            <a:ln w="59359">
              <a:solidFill>
                <a:srgbClr val="5770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7076952" y="6300798"/>
              <a:ext cx="167005" cy="175260"/>
            </a:xfrm>
            <a:custGeom>
              <a:avLst/>
              <a:gdLst/>
              <a:ahLst/>
              <a:cxnLst/>
              <a:rect l="l" t="t" r="r" b="b"/>
              <a:pathLst>
                <a:path w="167005" h="175260">
                  <a:moveTo>
                    <a:pt x="166811" y="0"/>
                  </a:moveTo>
                  <a:lnTo>
                    <a:pt x="0" y="60888"/>
                  </a:lnTo>
                  <a:lnTo>
                    <a:pt x="136163" y="174916"/>
                  </a:lnTo>
                  <a:lnTo>
                    <a:pt x="166811" y="0"/>
                  </a:lnTo>
                  <a:close/>
                </a:path>
              </a:pathLst>
            </a:custGeom>
            <a:solidFill>
              <a:srgbClr val="5770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7900094" y="5840040"/>
              <a:ext cx="239395" cy="285750"/>
            </a:xfrm>
            <a:custGeom>
              <a:avLst/>
              <a:gdLst/>
              <a:ahLst/>
              <a:cxnLst/>
              <a:rect l="l" t="t" r="r" b="b"/>
              <a:pathLst>
                <a:path w="239394" h="285750">
                  <a:moveTo>
                    <a:pt x="0" y="285645"/>
                  </a:moveTo>
                  <a:lnTo>
                    <a:pt x="239196" y="0"/>
                  </a:lnTo>
                </a:path>
              </a:pathLst>
            </a:custGeom>
            <a:ln w="59359">
              <a:solidFill>
                <a:srgbClr val="5770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8054532" y="5742053"/>
              <a:ext cx="167005" cy="175260"/>
            </a:xfrm>
            <a:custGeom>
              <a:avLst/>
              <a:gdLst/>
              <a:ahLst/>
              <a:cxnLst/>
              <a:rect l="l" t="t" r="r" b="b"/>
              <a:pathLst>
                <a:path w="167005" h="175260">
                  <a:moveTo>
                    <a:pt x="166811" y="0"/>
                  </a:moveTo>
                  <a:lnTo>
                    <a:pt x="0" y="60888"/>
                  </a:lnTo>
                  <a:lnTo>
                    <a:pt x="136163" y="174916"/>
                  </a:lnTo>
                  <a:lnTo>
                    <a:pt x="166811" y="0"/>
                  </a:lnTo>
                  <a:close/>
                </a:path>
              </a:pathLst>
            </a:custGeom>
            <a:solidFill>
              <a:srgbClr val="5770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8530" y="7298207"/>
              <a:ext cx="2115118" cy="7957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510761" y="7386202"/>
              <a:ext cx="1791335" cy="469265"/>
            </a:xfrm>
            <a:custGeom>
              <a:avLst/>
              <a:gdLst/>
              <a:ahLst/>
              <a:cxnLst/>
              <a:rect l="l" t="t" r="r" b="b"/>
              <a:pathLst>
                <a:path w="1791334" h="469265">
                  <a:moveTo>
                    <a:pt x="1665540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343539"/>
                  </a:lnTo>
                  <a:lnTo>
                    <a:pt x="9914" y="392327"/>
                  </a:lnTo>
                  <a:lnTo>
                    <a:pt x="36909" y="432280"/>
                  </a:lnTo>
                  <a:lnTo>
                    <a:pt x="76862" y="459275"/>
                  </a:lnTo>
                  <a:lnTo>
                    <a:pt x="125650" y="469189"/>
                  </a:lnTo>
                  <a:lnTo>
                    <a:pt x="1665540" y="469189"/>
                  </a:lnTo>
                  <a:lnTo>
                    <a:pt x="1714328" y="459275"/>
                  </a:lnTo>
                  <a:lnTo>
                    <a:pt x="1754281" y="432280"/>
                  </a:lnTo>
                  <a:lnTo>
                    <a:pt x="1781276" y="392327"/>
                  </a:lnTo>
                  <a:lnTo>
                    <a:pt x="1791191" y="343539"/>
                  </a:lnTo>
                  <a:lnTo>
                    <a:pt x="1791191" y="125650"/>
                  </a:lnTo>
                  <a:lnTo>
                    <a:pt x="1781276" y="76862"/>
                  </a:lnTo>
                  <a:lnTo>
                    <a:pt x="1754281" y="36909"/>
                  </a:lnTo>
                  <a:lnTo>
                    <a:pt x="1714328" y="9914"/>
                  </a:lnTo>
                  <a:lnTo>
                    <a:pt x="1665540" y="0"/>
                  </a:lnTo>
                  <a:close/>
                </a:path>
              </a:pathLst>
            </a:custGeom>
            <a:solidFill>
              <a:srgbClr val="B9D3E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680343" y="7411727"/>
            <a:ext cx="1675919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60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ENGAGE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083401" y="5057437"/>
            <a:ext cx="7287895" cy="2471420"/>
            <a:chOff x="12083401" y="5057437"/>
            <a:chExt cx="7287895" cy="2471420"/>
          </a:xfrm>
        </p:grpSpPr>
        <p:pic>
          <p:nvPicPr>
            <p:cNvPr id="27" name="object 27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401" y="6732779"/>
              <a:ext cx="3162207" cy="79578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171627" y="6826956"/>
              <a:ext cx="2834005" cy="469265"/>
            </a:xfrm>
            <a:custGeom>
              <a:avLst/>
              <a:gdLst/>
              <a:ahLst/>
              <a:cxnLst/>
              <a:rect l="l" t="t" r="r" b="b"/>
              <a:pathLst>
                <a:path w="2834005" h="469265">
                  <a:moveTo>
                    <a:pt x="2708168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343539"/>
                  </a:lnTo>
                  <a:lnTo>
                    <a:pt x="9914" y="392327"/>
                  </a:lnTo>
                  <a:lnTo>
                    <a:pt x="36909" y="432280"/>
                  </a:lnTo>
                  <a:lnTo>
                    <a:pt x="76862" y="459275"/>
                  </a:lnTo>
                  <a:lnTo>
                    <a:pt x="125650" y="469189"/>
                  </a:lnTo>
                  <a:lnTo>
                    <a:pt x="2708168" y="469189"/>
                  </a:lnTo>
                  <a:lnTo>
                    <a:pt x="2756956" y="459275"/>
                  </a:lnTo>
                  <a:lnTo>
                    <a:pt x="2796909" y="432280"/>
                  </a:lnTo>
                  <a:lnTo>
                    <a:pt x="2823904" y="392327"/>
                  </a:lnTo>
                  <a:lnTo>
                    <a:pt x="2833819" y="343539"/>
                  </a:lnTo>
                  <a:lnTo>
                    <a:pt x="2833819" y="125650"/>
                  </a:lnTo>
                  <a:lnTo>
                    <a:pt x="2823904" y="76862"/>
                  </a:lnTo>
                  <a:lnTo>
                    <a:pt x="2796909" y="36909"/>
                  </a:lnTo>
                  <a:lnTo>
                    <a:pt x="2756956" y="9914"/>
                  </a:lnTo>
                  <a:lnTo>
                    <a:pt x="2708168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6637" y="6177822"/>
              <a:ext cx="2900435" cy="79578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246864" y="6267710"/>
              <a:ext cx="2572385" cy="469265"/>
            </a:xfrm>
            <a:custGeom>
              <a:avLst/>
              <a:gdLst/>
              <a:ahLst/>
              <a:cxnLst/>
              <a:rect l="l" t="t" r="r" b="b"/>
              <a:pathLst>
                <a:path w="2572384" h="469265">
                  <a:moveTo>
                    <a:pt x="2446176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343539"/>
                  </a:lnTo>
                  <a:lnTo>
                    <a:pt x="9914" y="392327"/>
                  </a:lnTo>
                  <a:lnTo>
                    <a:pt x="36909" y="432280"/>
                  </a:lnTo>
                  <a:lnTo>
                    <a:pt x="76862" y="459275"/>
                  </a:lnTo>
                  <a:lnTo>
                    <a:pt x="125650" y="469189"/>
                  </a:lnTo>
                  <a:lnTo>
                    <a:pt x="2446176" y="469189"/>
                  </a:lnTo>
                  <a:lnTo>
                    <a:pt x="2494964" y="459275"/>
                  </a:lnTo>
                  <a:lnTo>
                    <a:pt x="2534917" y="432280"/>
                  </a:lnTo>
                  <a:lnTo>
                    <a:pt x="2561912" y="392327"/>
                  </a:lnTo>
                  <a:lnTo>
                    <a:pt x="2571827" y="343539"/>
                  </a:lnTo>
                  <a:lnTo>
                    <a:pt x="2571827" y="125650"/>
                  </a:lnTo>
                  <a:lnTo>
                    <a:pt x="2561912" y="76862"/>
                  </a:lnTo>
                  <a:lnTo>
                    <a:pt x="2534917" y="36909"/>
                  </a:lnTo>
                  <a:lnTo>
                    <a:pt x="2494964" y="9914"/>
                  </a:lnTo>
                  <a:lnTo>
                    <a:pt x="2446176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935" y="5622865"/>
              <a:ext cx="1622987" cy="78531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478950" y="5708465"/>
              <a:ext cx="1294130" cy="469265"/>
            </a:xfrm>
            <a:custGeom>
              <a:avLst/>
              <a:gdLst/>
              <a:ahLst/>
              <a:cxnLst/>
              <a:rect l="l" t="t" r="r" b="b"/>
              <a:pathLst>
                <a:path w="1294130" h="469264">
                  <a:moveTo>
                    <a:pt x="1168278" y="0"/>
                  </a:moveTo>
                  <a:lnTo>
                    <a:pt x="125650" y="0"/>
                  </a:lnTo>
                  <a:lnTo>
                    <a:pt x="76862" y="9916"/>
                  </a:lnTo>
                  <a:lnTo>
                    <a:pt x="36909" y="36913"/>
                  </a:lnTo>
                  <a:lnTo>
                    <a:pt x="9914" y="76867"/>
                  </a:lnTo>
                  <a:lnTo>
                    <a:pt x="0" y="125650"/>
                  </a:lnTo>
                  <a:lnTo>
                    <a:pt x="0" y="343539"/>
                  </a:lnTo>
                  <a:lnTo>
                    <a:pt x="9914" y="392327"/>
                  </a:lnTo>
                  <a:lnTo>
                    <a:pt x="36909" y="432280"/>
                  </a:lnTo>
                  <a:lnTo>
                    <a:pt x="76862" y="459275"/>
                  </a:lnTo>
                  <a:lnTo>
                    <a:pt x="125650" y="469189"/>
                  </a:lnTo>
                  <a:lnTo>
                    <a:pt x="1168278" y="469189"/>
                  </a:lnTo>
                  <a:lnTo>
                    <a:pt x="1217066" y="459275"/>
                  </a:lnTo>
                  <a:lnTo>
                    <a:pt x="1257019" y="432280"/>
                  </a:lnTo>
                  <a:lnTo>
                    <a:pt x="1284014" y="392327"/>
                  </a:lnTo>
                  <a:lnTo>
                    <a:pt x="1293929" y="343539"/>
                  </a:lnTo>
                  <a:lnTo>
                    <a:pt x="1293929" y="125650"/>
                  </a:lnTo>
                  <a:lnTo>
                    <a:pt x="1284014" y="76867"/>
                  </a:lnTo>
                  <a:lnTo>
                    <a:pt x="1257019" y="36913"/>
                  </a:lnTo>
                  <a:lnTo>
                    <a:pt x="1217066" y="9916"/>
                  </a:lnTo>
                  <a:lnTo>
                    <a:pt x="1168278" y="0"/>
                  </a:lnTo>
                  <a:close/>
                </a:path>
              </a:pathLst>
            </a:custGeom>
            <a:solidFill>
              <a:srgbClr val="EAC8B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0368" y="5057437"/>
              <a:ext cx="2240769" cy="79578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223714" y="5149220"/>
              <a:ext cx="1909445" cy="469265"/>
            </a:xfrm>
            <a:custGeom>
              <a:avLst/>
              <a:gdLst/>
              <a:ahLst/>
              <a:cxnLst/>
              <a:rect l="l" t="t" r="r" b="b"/>
              <a:pathLst>
                <a:path w="1909444" h="469264">
                  <a:moveTo>
                    <a:pt x="1783170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343539"/>
                  </a:lnTo>
                  <a:lnTo>
                    <a:pt x="9914" y="392327"/>
                  </a:lnTo>
                  <a:lnTo>
                    <a:pt x="36909" y="432280"/>
                  </a:lnTo>
                  <a:lnTo>
                    <a:pt x="76862" y="459275"/>
                  </a:lnTo>
                  <a:lnTo>
                    <a:pt x="125650" y="469189"/>
                  </a:lnTo>
                  <a:lnTo>
                    <a:pt x="1783170" y="469189"/>
                  </a:lnTo>
                  <a:lnTo>
                    <a:pt x="1831958" y="459275"/>
                  </a:lnTo>
                  <a:lnTo>
                    <a:pt x="1871911" y="432280"/>
                  </a:lnTo>
                  <a:lnTo>
                    <a:pt x="1898906" y="392327"/>
                  </a:lnTo>
                  <a:lnTo>
                    <a:pt x="1908821" y="343539"/>
                  </a:lnTo>
                  <a:lnTo>
                    <a:pt x="1908821" y="125650"/>
                  </a:lnTo>
                  <a:lnTo>
                    <a:pt x="1898906" y="76862"/>
                  </a:lnTo>
                  <a:lnTo>
                    <a:pt x="1871911" y="36909"/>
                  </a:lnTo>
                  <a:lnTo>
                    <a:pt x="1831958" y="9914"/>
                  </a:lnTo>
                  <a:lnTo>
                    <a:pt x="178317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2287736" y="5080000"/>
            <a:ext cx="6980823" cy="225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4040" marR="5080" lvl="0" indent="706755" defTabSz="914400" eaLnBrk="1" fontAlgn="auto" latinLnBrk="0" hangingPunct="1">
              <a:lnSpc>
                <a:spcPct val="142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-10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RESTORE </a:t>
            </a:r>
            <a:r>
              <a:rPr kumimoji="0" sz="2550" b="0" i="0" u="none" strike="noStrike" kern="0" cap="none" spc="-20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CARE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  <a:p>
            <a:pPr marL="12700" marR="2228850" lvl="0" indent="2037714" defTabSz="914400" eaLnBrk="1" fontAlgn="auto" latinLnBrk="0" hangingPunct="1">
              <a:lnSpc>
                <a:spcPct val="1425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0" u="none" strike="noStrike" kern="0" cap="none" spc="110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UNDERSTAND</a:t>
            </a:r>
            <a:r>
              <a:rPr kumimoji="0" sz="2550" b="0" i="0" u="none" strike="noStrike" kern="0" cap="none" spc="110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50" b="0" i="0" u="none" strike="noStrike" kern="0" cap="none" spc="85" normalizeH="0" baseline="0" noProof="0">
                <a:ln>
                  <a:noFill/>
                </a:ln>
                <a:solidFill>
                  <a:srgbClr val="57707A"/>
                </a:solidFill>
                <a:effectLst/>
                <a:uLnTx/>
                <a:uFillTx/>
                <a:latin typeface="Comfortaa" pitchFamily="2" charset="0"/>
                <a:cs typeface="Arial"/>
              </a:rPr>
              <a:t>PLAY/EXPLORE</a:t>
            </a:r>
            <a:endParaRPr kumimoji="0" sz="2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fortaa" pitchFamily="2" charset="0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950" b="0" i="0" u="none" strike="noStrike" kern="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pPr marL="12700" marR="0" lvl="0" indent="0" defTabSz="914400" eaLnBrk="1" fontAlgn="auto" latinLnBrk="0" hangingPunct="1">
                <a:lnSpc>
                  <a:spcPts val="22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950" b="0" i="0" u="none" strike="noStrike" kern="0" cap="none" spc="-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3" name="Imagine 52" descr="O imagine care conține text, Font, Grafică, design grafic&#10;&#10;Conținutul generat de inteligența artificială poate fi incorect.">
            <a:extLst>
              <a:ext uri="{FF2B5EF4-FFF2-40B4-BE49-F238E27FC236}">
                <a16:creationId xmlns:a16="http://schemas.microsoft.com/office/drawing/2014/main" id="{A9F7A0CB-A5F6-447B-286A-31D533EC3D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36" y="9802306"/>
            <a:ext cx="3868428" cy="12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036529" y="10416291"/>
            <a:ext cx="288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35">
                <a:solidFill>
                  <a:srgbClr val="51717B"/>
                </a:solidFill>
                <a:latin typeface="Comfortaa" pitchFamily="2" charset="0"/>
                <a:cs typeface="Arial"/>
              </a:rPr>
              <a:t>14</a:t>
            </a:r>
            <a:endParaRPr sz="1950">
              <a:latin typeface="Comfortaa" pitchFamily="2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57123" y="494206"/>
            <a:ext cx="7882303" cy="6049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54330">
              <a:lnSpc>
                <a:spcPct val="101499"/>
              </a:lnSpc>
              <a:spcBef>
                <a:spcPts val="90"/>
              </a:spcBef>
            </a:pPr>
            <a:r>
              <a:rPr sz="1950" spc="125">
                <a:solidFill>
                  <a:srgbClr val="51717B"/>
                </a:solidFill>
                <a:latin typeface="Comfortaa" pitchFamily="2" charset="0"/>
                <a:cs typeface="Arial"/>
              </a:rPr>
              <a:t>TEACHING</a:t>
            </a:r>
            <a:r>
              <a:rPr sz="195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85">
                <a:solidFill>
                  <a:srgbClr val="51717B"/>
                </a:solidFill>
                <a:latin typeface="Comfortaa" pitchFamily="2" charset="0"/>
                <a:cs typeface="Arial"/>
              </a:rPr>
              <a:t>MATERIALS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120">
                <a:solidFill>
                  <a:srgbClr val="51717B"/>
                </a:solidFill>
                <a:latin typeface="Comfortaa" pitchFamily="2" charset="0"/>
                <a:cs typeface="Arial"/>
              </a:rPr>
              <a:t>-</a:t>
            </a:r>
            <a:r>
              <a:rPr sz="195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114">
                <a:solidFill>
                  <a:srgbClr val="51717B"/>
                </a:solidFill>
                <a:latin typeface="Comfortaa" pitchFamily="2" charset="0"/>
                <a:cs typeface="Arial"/>
              </a:rPr>
              <a:t>5E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120">
                <a:solidFill>
                  <a:srgbClr val="51717B"/>
                </a:solidFill>
                <a:latin typeface="Comfortaa" pitchFamily="2" charset="0"/>
                <a:cs typeface="Arial"/>
              </a:rPr>
              <a:t>INSTRUCTIONAL</a:t>
            </a:r>
            <a:r>
              <a:rPr sz="195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180">
                <a:solidFill>
                  <a:srgbClr val="51717B"/>
                </a:solidFill>
                <a:latin typeface="Comfortaa" pitchFamily="2" charset="0"/>
                <a:cs typeface="Arial"/>
              </a:rPr>
              <a:t>MODEL </a:t>
            </a:r>
            <a:r>
              <a:rPr sz="1950" spc="50">
                <a:solidFill>
                  <a:srgbClr val="51717B"/>
                </a:solidFill>
                <a:latin typeface="Comfortaa" pitchFamily="2" charset="0"/>
                <a:cs typeface="Arial"/>
              </a:rPr>
              <a:t>(ENGAGE</a:t>
            </a:r>
            <a:r>
              <a:rPr sz="195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-320">
                <a:solidFill>
                  <a:srgbClr val="51717B"/>
                </a:solidFill>
                <a:latin typeface="Comfortaa" pitchFamily="2" charset="0"/>
                <a:cs typeface="Arial"/>
              </a:rPr>
              <a:t>–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65">
                <a:solidFill>
                  <a:srgbClr val="51717B"/>
                </a:solidFill>
                <a:latin typeface="Comfortaa" pitchFamily="2" charset="0"/>
                <a:cs typeface="Arial"/>
              </a:rPr>
              <a:t>EXPLORE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-320">
                <a:solidFill>
                  <a:srgbClr val="51717B"/>
                </a:solidFill>
                <a:latin typeface="Comfortaa" pitchFamily="2" charset="0"/>
                <a:cs typeface="Arial"/>
              </a:rPr>
              <a:t>–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90">
                <a:solidFill>
                  <a:srgbClr val="51717B"/>
                </a:solidFill>
                <a:latin typeface="Comfortaa" pitchFamily="2" charset="0"/>
                <a:cs typeface="Arial"/>
              </a:rPr>
              <a:t>EXPLAIN</a:t>
            </a:r>
            <a:r>
              <a:rPr sz="195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-320">
                <a:solidFill>
                  <a:srgbClr val="51717B"/>
                </a:solidFill>
                <a:latin typeface="Comfortaa" pitchFamily="2" charset="0"/>
                <a:cs typeface="Arial"/>
              </a:rPr>
              <a:t>–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90">
                <a:solidFill>
                  <a:srgbClr val="51717B"/>
                </a:solidFill>
                <a:latin typeface="Comfortaa" pitchFamily="2" charset="0"/>
                <a:cs typeface="Arial"/>
              </a:rPr>
              <a:t>ELABORATE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-320">
                <a:solidFill>
                  <a:srgbClr val="51717B"/>
                </a:solidFill>
                <a:latin typeface="Comfortaa" pitchFamily="2" charset="0"/>
                <a:cs typeface="Arial"/>
              </a:rPr>
              <a:t>–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85">
                <a:solidFill>
                  <a:srgbClr val="51717B"/>
                </a:solidFill>
                <a:latin typeface="Comfortaa" pitchFamily="2" charset="0"/>
                <a:cs typeface="Arial"/>
              </a:rPr>
              <a:t>EVALUATE)</a:t>
            </a:r>
            <a:endParaRPr sz="1950">
              <a:latin typeface="Comfortaa" pitchFamily="2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77609" y="1723626"/>
            <a:ext cx="497014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4"/>
              </a:rPr>
              <a:t>http://doi.org/10.5281/zenodo.17494367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77608" y="2450309"/>
            <a:ext cx="5108439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5"/>
              </a:rPr>
              <a:t>https://doi.org/10.5281/zenodo.17476800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77609" y="3153955"/>
            <a:ext cx="5108437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6"/>
              </a:rPr>
              <a:t>https://doi.org/10.5281/zenodo.17484378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77608" y="3836659"/>
            <a:ext cx="5337039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5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7"/>
              </a:rPr>
              <a:t>https://doi.org/10.5281/zenodo.17472524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77609" y="4351818"/>
            <a:ext cx="5794241" cy="1057341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980"/>
              </a:lnSpc>
              <a:spcBef>
                <a:spcPts val="245"/>
              </a:spcBef>
            </a:pPr>
            <a:r>
              <a:rPr sz="1700" spc="210">
                <a:solidFill>
                  <a:srgbClr val="51717B"/>
                </a:solidFill>
                <a:latin typeface="Comfortaa" pitchFamily="2" charset="0"/>
                <a:cs typeface="Arial"/>
              </a:rPr>
              <a:t>Carbon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85">
                <a:solidFill>
                  <a:srgbClr val="51717B"/>
                </a:solidFill>
                <a:latin typeface="Comfortaa" pitchFamily="2" charset="0"/>
                <a:cs typeface="Arial"/>
              </a:rPr>
              <a:t>sequestration</a:t>
            </a: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85">
                <a:solidFill>
                  <a:srgbClr val="51717B"/>
                </a:solidFill>
                <a:latin typeface="Comfortaa" pitchFamily="2" charset="0"/>
                <a:cs typeface="Arial"/>
              </a:rPr>
              <a:t>in</a:t>
            </a: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215">
                <a:solidFill>
                  <a:srgbClr val="51717B"/>
                </a:solidFill>
                <a:latin typeface="Comfortaa" pitchFamily="2" charset="0"/>
                <a:cs typeface="Arial"/>
              </a:rPr>
              <a:t>ﬂoodplain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5">
                <a:solidFill>
                  <a:srgbClr val="51717B"/>
                </a:solidFill>
                <a:latin typeface="Comfortaa" pitchFamily="2" charset="0"/>
                <a:cs typeface="Arial"/>
              </a:rPr>
              <a:t>forests </a:t>
            </a: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8"/>
              </a:rPr>
              <a:t>https://doi.org/10.5281/zenodo.17463283</a:t>
            </a:r>
            <a:r>
              <a:rPr sz="1700" u="none" spc="10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210">
                <a:solidFill>
                  <a:srgbClr val="51717B"/>
                </a:solidFill>
                <a:latin typeface="Comfortaa" pitchFamily="2" charset="0"/>
                <a:cs typeface="Arial"/>
              </a:rPr>
              <a:t>Carbon</a:t>
            </a:r>
            <a:r>
              <a:rPr sz="1700" u="none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185">
                <a:solidFill>
                  <a:srgbClr val="51717B"/>
                </a:solidFill>
                <a:latin typeface="Comfortaa" pitchFamily="2" charset="0"/>
                <a:cs typeface="Arial"/>
              </a:rPr>
              <a:t>sequestration</a:t>
            </a:r>
            <a:r>
              <a:rPr sz="1700" u="none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235">
                <a:solidFill>
                  <a:srgbClr val="51717B"/>
                </a:solidFill>
                <a:latin typeface="Comfortaa" pitchFamily="2" charset="0"/>
                <a:cs typeface="Arial"/>
              </a:rPr>
              <a:t>and</a:t>
            </a:r>
            <a:r>
              <a:rPr sz="1700" u="none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195">
                <a:solidFill>
                  <a:srgbClr val="51717B"/>
                </a:solidFill>
                <a:latin typeface="Comfortaa" pitchFamily="2" charset="0"/>
                <a:cs typeface="Arial"/>
              </a:rPr>
              <a:t>storage</a:t>
            </a:r>
            <a:r>
              <a:rPr sz="1700" u="none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185">
                <a:solidFill>
                  <a:srgbClr val="51717B"/>
                </a:solidFill>
                <a:latin typeface="Comfortaa" pitchFamily="2" charset="0"/>
                <a:cs typeface="Arial"/>
              </a:rPr>
              <a:t>in</a:t>
            </a:r>
            <a:r>
              <a:rPr sz="1700" u="none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u="none" spc="125">
                <a:solidFill>
                  <a:srgbClr val="51717B"/>
                </a:solidFill>
                <a:latin typeface="Comfortaa" pitchFamily="2" charset="0"/>
                <a:cs typeface="Arial"/>
              </a:rPr>
              <a:t>soils </a:t>
            </a: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9"/>
              </a:rPr>
              <a:t>https://doi.org/10.5281/zenodo.17453839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277609" y="5694188"/>
            <a:ext cx="5337038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10"/>
              </a:rPr>
              <a:t>https://doi.org/10.5281/zenodo.17474269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77608" y="6609347"/>
            <a:ext cx="5337037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11"/>
              </a:rPr>
              <a:t>https://doi.org/10.5281/zenodo.17478432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77609" y="7367433"/>
            <a:ext cx="497014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12"/>
              </a:rPr>
              <a:t>https://doi.org/10.5281/zenodo.17453699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277609" y="8144374"/>
            <a:ext cx="5337036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9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13"/>
              </a:rPr>
              <a:t>https://doi.org/10.5281/zenodo.17478184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77608" y="8868962"/>
            <a:ext cx="533703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u="sng" spc="100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14"/>
              </a:rPr>
              <a:t>https://doi.org/10.5281/zenodo.17477839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80666" y="657181"/>
            <a:ext cx="2605184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220">
                <a:solidFill>
                  <a:srgbClr val="51717B"/>
                </a:solidFill>
                <a:latin typeface="Comfortaa" pitchFamily="2" charset="0"/>
                <a:cs typeface="Arial"/>
              </a:rPr>
              <a:t>ZENODO</a:t>
            </a:r>
            <a:r>
              <a:rPr sz="195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950" spc="90">
                <a:solidFill>
                  <a:srgbClr val="51717B"/>
                </a:solidFill>
                <a:latin typeface="Comfortaa" pitchFamily="2" charset="0"/>
                <a:cs typeface="Arial"/>
              </a:rPr>
              <a:t>LINKS</a:t>
            </a:r>
            <a:endParaRPr sz="1950">
              <a:latin typeface="Comfortaa" pitchFamily="2" charset="0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052050" y="417343"/>
            <a:ext cx="0" cy="8976360"/>
          </a:xfrm>
          <a:custGeom>
            <a:avLst/>
            <a:gdLst/>
            <a:ahLst/>
            <a:cxnLst/>
            <a:rect l="l" t="t" r="r" b="b"/>
            <a:pathLst>
              <a:path h="8976360">
                <a:moveTo>
                  <a:pt x="0" y="0"/>
                </a:moveTo>
                <a:lnTo>
                  <a:pt x="0" y="8975936"/>
                </a:lnTo>
              </a:path>
            </a:pathLst>
          </a:custGeom>
          <a:ln w="29684">
            <a:solidFill>
              <a:srgbClr val="57707A"/>
            </a:solidFill>
          </a:ln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97117" y="1592242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497117" y="2308718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97117" y="3025193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97117" y="3741670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97117" y="4458141"/>
            <a:ext cx="8405495" cy="968375"/>
          </a:xfrm>
          <a:custGeom>
            <a:avLst/>
            <a:gdLst/>
            <a:ahLst/>
            <a:cxnLst/>
            <a:rect l="l" t="t" r="r" b="b"/>
            <a:pathLst>
              <a:path w="8405495" h="968375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842131"/>
                </a:lnTo>
                <a:lnTo>
                  <a:pt x="9914" y="890919"/>
                </a:lnTo>
                <a:lnTo>
                  <a:pt x="36909" y="930872"/>
                </a:lnTo>
                <a:lnTo>
                  <a:pt x="76862" y="957867"/>
                </a:lnTo>
                <a:lnTo>
                  <a:pt x="125650" y="967782"/>
                </a:lnTo>
                <a:lnTo>
                  <a:pt x="8279569" y="967782"/>
                </a:lnTo>
                <a:lnTo>
                  <a:pt x="8328357" y="957867"/>
                </a:lnTo>
                <a:lnTo>
                  <a:pt x="8368310" y="930872"/>
                </a:lnTo>
                <a:lnTo>
                  <a:pt x="8395305" y="890919"/>
                </a:lnTo>
                <a:lnTo>
                  <a:pt x="8405220" y="842131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97117" y="5562044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97117" y="6278521"/>
            <a:ext cx="8405495" cy="829310"/>
          </a:xfrm>
          <a:custGeom>
            <a:avLst/>
            <a:gdLst/>
            <a:ahLst/>
            <a:cxnLst/>
            <a:rect l="l" t="t" r="r" b="b"/>
            <a:pathLst>
              <a:path w="8405495" h="829309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703109"/>
                </a:lnTo>
                <a:lnTo>
                  <a:pt x="9914" y="751897"/>
                </a:lnTo>
                <a:lnTo>
                  <a:pt x="36909" y="791850"/>
                </a:lnTo>
                <a:lnTo>
                  <a:pt x="76862" y="818845"/>
                </a:lnTo>
                <a:lnTo>
                  <a:pt x="125650" y="828760"/>
                </a:lnTo>
                <a:lnTo>
                  <a:pt x="8279569" y="828760"/>
                </a:lnTo>
                <a:lnTo>
                  <a:pt x="8328357" y="818845"/>
                </a:lnTo>
                <a:lnTo>
                  <a:pt x="8368310" y="791850"/>
                </a:lnTo>
                <a:lnTo>
                  <a:pt x="8395305" y="751897"/>
                </a:lnTo>
                <a:lnTo>
                  <a:pt x="8405220" y="703109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97117" y="7250752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497117" y="7956757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97117" y="8662763"/>
            <a:ext cx="8405495" cy="577850"/>
          </a:xfrm>
          <a:custGeom>
            <a:avLst/>
            <a:gdLst/>
            <a:ahLst/>
            <a:cxnLst/>
            <a:rect l="l" t="t" r="r" b="b"/>
            <a:pathLst>
              <a:path w="8405495" h="577850">
                <a:moveTo>
                  <a:pt x="8279569" y="0"/>
                </a:moveTo>
                <a:lnTo>
                  <a:pt x="125650" y="0"/>
                </a:lnTo>
                <a:lnTo>
                  <a:pt x="76862" y="9914"/>
                </a:lnTo>
                <a:lnTo>
                  <a:pt x="36909" y="36909"/>
                </a:lnTo>
                <a:lnTo>
                  <a:pt x="9914" y="76862"/>
                </a:lnTo>
                <a:lnTo>
                  <a:pt x="0" y="125650"/>
                </a:lnTo>
                <a:lnTo>
                  <a:pt x="0" y="451808"/>
                </a:lnTo>
                <a:lnTo>
                  <a:pt x="9914" y="500596"/>
                </a:lnTo>
                <a:lnTo>
                  <a:pt x="36909" y="540548"/>
                </a:lnTo>
                <a:lnTo>
                  <a:pt x="76862" y="567544"/>
                </a:lnTo>
                <a:lnTo>
                  <a:pt x="125650" y="577458"/>
                </a:lnTo>
                <a:lnTo>
                  <a:pt x="8279569" y="577458"/>
                </a:lnTo>
                <a:lnTo>
                  <a:pt x="8328357" y="567544"/>
                </a:lnTo>
                <a:lnTo>
                  <a:pt x="8368310" y="540548"/>
                </a:lnTo>
                <a:lnTo>
                  <a:pt x="8395305" y="500596"/>
                </a:lnTo>
                <a:lnTo>
                  <a:pt x="8405220" y="451808"/>
                </a:lnTo>
                <a:lnTo>
                  <a:pt x="8405220" y="125650"/>
                </a:lnTo>
                <a:lnTo>
                  <a:pt x="8395305" y="76862"/>
                </a:lnTo>
                <a:lnTo>
                  <a:pt x="8368310" y="36909"/>
                </a:lnTo>
                <a:lnTo>
                  <a:pt x="8328357" y="9914"/>
                </a:lnTo>
                <a:lnTo>
                  <a:pt x="82795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Comfortaa" pitchFamily="2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11833" y="1667364"/>
            <a:ext cx="6468673" cy="19197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7185" indent="-203200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337185" algn="l"/>
              </a:tabLst>
            </a:pP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FLOODPLAIN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LIVING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ENVIRONMENT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280">
                <a:solidFill>
                  <a:srgbClr val="51717B"/>
                </a:solidFill>
                <a:latin typeface="Comfortaa" pitchFamily="2" charset="0"/>
                <a:cs typeface="Arial"/>
              </a:rPr>
              <a:t>–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85">
                <a:solidFill>
                  <a:srgbClr val="51717B"/>
                </a:solidFill>
                <a:latin typeface="Comfortaa" pitchFamily="2" charset="0"/>
                <a:cs typeface="Arial"/>
              </a:rPr>
              <a:t>INTRO</a:t>
            </a:r>
            <a:endParaRPr sz="1700">
              <a:latin typeface="Comfortaa" pitchFamily="2" charset="0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40"/>
              </a:spcBef>
            </a:pP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(WWF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FVB-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IGB)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(Gheorghiu,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C.,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0">
                <a:solidFill>
                  <a:srgbClr val="51717B"/>
                </a:solidFill>
                <a:latin typeface="Comfortaa" pitchFamily="2" charset="0"/>
                <a:cs typeface="Arial"/>
              </a:rPr>
              <a:t>Costea,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  <a:p>
            <a:pPr marL="1722755" indent="-246379">
              <a:lnSpc>
                <a:spcPct val="100000"/>
              </a:lnSpc>
              <a:spcBef>
                <a:spcPts val="1255"/>
              </a:spcBef>
              <a:buAutoNum type="arabicPeriod" startAt="2"/>
              <a:tabLst>
                <a:tab pos="1722755" algn="l"/>
              </a:tabLst>
            </a:pP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MAP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YOUR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WETLAND</a:t>
            </a:r>
            <a:endParaRPr sz="1700">
              <a:latin typeface="Comfortaa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(UNSA)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14">
                <a:solidFill>
                  <a:srgbClr val="51717B"/>
                </a:solidFill>
                <a:latin typeface="Comfortaa" pitchFamily="2" charset="0"/>
                <a:cs typeface="Arial"/>
              </a:rPr>
              <a:t>(Drešković,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N.,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Radulovic,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S.,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Djug,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S.,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  <a:p>
            <a:pPr marL="638810" indent="-248285">
              <a:lnSpc>
                <a:spcPct val="100000"/>
              </a:lnSpc>
              <a:spcBef>
                <a:spcPts val="1255"/>
              </a:spcBef>
              <a:buAutoNum type="arabicPeriod" startAt="3"/>
              <a:tabLst>
                <a:tab pos="638810" algn="l"/>
              </a:tabLst>
            </a:pP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EXPLORING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5">
                <a:solidFill>
                  <a:srgbClr val="51717B"/>
                </a:solidFill>
                <a:latin typeface="Comfortaa" pitchFamily="2" charset="0"/>
                <a:cs typeface="Arial"/>
              </a:rPr>
              <a:t>THE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10">
                <a:solidFill>
                  <a:srgbClr val="51717B"/>
                </a:solidFill>
                <a:latin typeface="Comfortaa" pitchFamily="2" charset="0"/>
                <a:cs typeface="Arial"/>
              </a:rPr>
              <a:t>HABITAT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50">
                <a:solidFill>
                  <a:srgbClr val="51717B"/>
                </a:solidFill>
                <a:latin typeface="Comfortaa" pitchFamily="2" charset="0"/>
                <a:cs typeface="Arial"/>
              </a:rPr>
              <a:t>OF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A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STREAM</a:t>
            </a:r>
            <a:endParaRPr sz="1700">
              <a:latin typeface="Comfortaa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(FVB-IGB)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 (Costea,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Pusch,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M.,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86547" y="3771815"/>
            <a:ext cx="5046517" cy="5398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130"/>
              </a:spcBef>
            </a:pP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4.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14">
                <a:solidFill>
                  <a:srgbClr val="51717B"/>
                </a:solidFill>
                <a:latin typeface="Comfortaa" pitchFamily="2" charset="0"/>
                <a:cs typeface="Arial"/>
              </a:rPr>
              <a:t>FLOODPLAINS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LIKE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A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SPONGE</a:t>
            </a:r>
            <a:endParaRPr sz="1700">
              <a:latin typeface="Comfortaa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(UNIOS)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0">
                <a:solidFill>
                  <a:srgbClr val="51717B"/>
                </a:solidFill>
                <a:latin typeface="Comfortaa" pitchFamily="2" charset="0"/>
                <a:cs typeface="Arial"/>
              </a:rPr>
              <a:t>(Mikuska,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A.,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50">
                <a:solidFill>
                  <a:srgbClr val="51717B"/>
                </a:solidFill>
                <a:latin typeface="Comfortaa" pitchFamily="2" charset="0"/>
                <a:cs typeface="Arial"/>
              </a:rPr>
              <a:t>Čerba,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D.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64073" y="4653555"/>
            <a:ext cx="7822824" cy="5398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49020">
              <a:lnSpc>
                <a:spcPct val="100000"/>
              </a:lnSpc>
              <a:spcBef>
                <a:spcPts val="130"/>
              </a:spcBef>
            </a:pP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5.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14">
                <a:solidFill>
                  <a:srgbClr val="51717B"/>
                </a:solidFill>
                <a:latin typeface="Comfortaa" pitchFamily="2" charset="0"/>
                <a:cs typeface="Arial"/>
              </a:rPr>
              <a:t>CLIMATE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PROTECTION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0">
                <a:solidFill>
                  <a:srgbClr val="51717B"/>
                </a:solidFill>
                <a:latin typeface="Comfortaa" pitchFamily="2" charset="0"/>
                <a:cs typeface="Arial"/>
              </a:rPr>
              <a:t>AND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CARBON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SINK</a:t>
            </a:r>
            <a:endParaRPr sz="1700">
              <a:latin typeface="Comfortaa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(BOKU)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0">
                <a:solidFill>
                  <a:srgbClr val="51717B"/>
                </a:solidFill>
                <a:latin typeface="Comfortaa" pitchFamily="2" charset="0"/>
                <a:cs typeface="Arial"/>
              </a:rPr>
              <a:t>(Weigelhofer,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60">
                <a:solidFill>
                  <a:srgbClr val="51717B"/>
                </a:solidFill>
                <a:latin typeface="Comfortaa" pitchFamily="2" charset="0"/>
                <a:cs typeface="Arial"/>
              </a:rPr>
              <a:t>Feldbacher,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E.,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5">
                <a:solidFill>
                  <a:srgbClr val="51717B"/>
                </a:solidFill>
                <a:latin typeface="Comfortaa" pitchFamily="2" charset="0"/>
                <a:cs typeface="Arial"/>
              </a:rPr>
              <a:t>Rosenberger,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C.</a:t>
            </a:r>
            <a:r>
              <a:rPr sz="1700" spc="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0397" y="5568744"/>
            <a:ext cx="8368502" cy="14998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71395" indent="-244475">
              <a:lnSpc>
                <a:spcPct val="100000"/>
              </a:lnSpc>
              <a:spcBef>
                <a:spcPts val="130"/>
              </a:spcBef>
              <a:buAutoNum type="arabicPeriod" startAt="6"/>
              <a:tabLst>
                <a:tab pos="2271395" algn="l"/>
              </a:tabLst>
            </a:pP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SELF-</a:t>
            </a: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PURIFICATION</a:t>
            </a:r>
            <a:r>
              <a:rPr sz="1700" spc="4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0">
                <a:solidFill>
                  <a:srgbClr val="51717B"/>
                </a:solidFill>
                <a:latin typeface="Comfortaa" pitchFamily="2" charset="0"/>
                <a:cs typeface="Arial"/>
              </a:rPr>
              <a:t>FUNCTION</a:t>
            </a:r>
            <a:endParaRPr sz="1700">
              <a:latin typeface="Comfortaa" pitchFamily="2" charset="0"/>
              <a:cs typeface="Arial"/>
            </a:endParaRPr>
          </a:p>
          <a:p>
            <a:pPr marL="534035">
              <a:lnSpc>
                <a:spcPct val="100000"/>
              </a:lnSpc>
              <a:spcBef>
                <a:spcPts val="40"/>
              </a:spcBef>
            </a:pP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(UNSFA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FVB-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IGB)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0">
                <a:solidFill>
                  <a:srgbClr val="51717B"/>
                </a:solidFill>
                <a:latin typeface="Comfortaa" pitchFamily="2" charset="0"/>
                <a:cs typeface="Arial"/>
              </a:rPr>
              <a:t>(Grabić,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J.,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Srđević,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Z.,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0">
                <a:solidFill>
                  <a:srgbClr val="51717B"/>
                </a:solidFill>
                <a:latin typeface="Comfortaa" pitchFamily="2" charset="0"/>
                <a:cs typeface="Arial"/>
              </a:rPr>
              <a:t>Costea,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  <a:p>
            <a:pPr marL="2695575" indent="-236854">
              <a:lnSpc>
                <a:spcPct val="100000"/>
              </a:lnSpc>
              <a:spcBef>
                <a:spcPts val="1255"/>
              </a:spcBef>
              <a:buAutoNum type="arabicPeriod" startAt="7"/>
              <a:tabLst>
                <a:tab pos="2695575" algn="l"/>
              </a:tabLst>
            </a:pPr>
            <a:r>
              <a:rPr sz="1700" spc="90">
                <a:solidFill>
                  <a:srgbClr val="51717B"/>
                </a:solidFill>
                <a:latin typeface="Comfortaa" pitchFamily="2" charset="0"/>
                <a:cs typeface="Arial"/>
              </a:rPr>
              <a:t>TREATMENT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WETLANDS</a:t>
            </a:r>
            <a:endParaRPr sz="1700">
              <a:latin typeface="Comfortaa" pitchFamily="2" charset="0"/>
              <a:cs typeface="Arial"/>
            </a:endParaRPr>
          </a:p>
          <a:p>
            <a:pPr marL="2658110" marR="5080" indent="-2646045">
              <a:lnSpc>
                <a:spcPct val="101800"/>
              </a:lnSpc>
            </a:pP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(UNSFA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5">
                <a:solidFill>
                  <a:srgbClr val="51717B"/>
                </a:solidFill>
                <a:latin typeface="Comfortaa" pitchFamily="2" charset="0"/>
                <a:cs typeface="Arial"/>
              </a:rPr>
              <a:t>BOKU)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80">
                <a:solidFill>
                  <a:srgbClr val="51717B"/>
                </a:solidFill>
                <a:latin typeface="Comfortaa" pitchFamily="2" charset="0"/>
                <a:cs typeface="Arial"/>
              </a:rPr>
              <a:t>(Ilić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0">
                <a:solidFill>
                  <a:srgbClr val="51717B"/>
                </a:solidFill>
                <a:latin typeface="Comfortaa" pitchFamily="2" charset="0"/>
                <a:cs typeface="Arial"/>
              </a:rPr>
              <a:t>Paunić,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M.,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Srđević,</a:t>
            </a: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Z.,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5">
                <a:solidFill>
                  <a:srgbClr val="51717B"/>
                </a:solidFill>
                <a:latin typeface="Comfortaa" pitchFamily="2" charset="0"/>
                <a:cs typeface="Arial"/>
              </a:rPr>
              <a:t>Grabic,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J.,</a:t>
            </a:r>
            <a:r>
              <a:rPr sz="1700" spc="7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80">
                <a:solidFill>
                  <a:srgbClr val="51717B"/>
                </a:solidFill>
                <a:latin typeface="Comfortaa" pitchFamily="2" charset="0"/>
                <a:cs typeface="Arial"/>
              </a:rPr>
              <a:t>Langergraber,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70">
                <a:solidFill>
                  <a:srgbClr val="51717B"/>
                </a:solidFill>
                <a:latin typeface="Comfortaa" pitchFamily="2" charset="0"/>
                <a:cs typeface="Arial"/>
              </a:rPr>
              <a:t>Schobert,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J.,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20397" y="7246458"/>
            <a:ext cx="8394915" cy="19454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00835" indent="-244475">
              <a:lnSpc>
                <a:spcPct val="100000"/>
              </a:lnSpc>
              <a:spcBef>
                <a:spcPts val="130"/>
              </a:spcBef>
              <a:buAutoNum type="arabicPeriod" startAt="8"/>
              <a:tabLst>
                <a:tab pos="1600835" algn="l"/>
              </a:tabLst>
            </a:pP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FLOODPLAIN</a:t>
            </a:r>
            <a:r>
              <a:rPr sz="1700" spc="9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AESTHETICS</a:t>
            </a:r>
            <a:r>
              <a:rPr sz="1700" spc="9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VS.</a:t>
            </a:r>
            <a:r>
              <a:rPr sz="1700" spc="9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0">
                <a:solidFill>
                  <a:srgbClr val="51717B"/>
                </a:solidFill>
                <a:latin typeface="Comfortaa" pitchFamily="2" charset="0"/>
                <a:cs typeface="Arial"/>
              </a:rPr>
              <a:t>FUNCTIONS</a:t>
            </a:r>
            <a:endParaRPr sz="1700">
              <a:latin typeface="Comfortaa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(BOKU)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0">
                <a:solidFill>
                  <a:srgbClr val="51717B"/>
                </a:solidFill>
                <a:latin typeface="Comfortaa" pitchFamily="2" charset="0"/>
                <a:cs typeface="Arial"/>
              </a:rPr>
              <a:t>(Feldbacher,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E.,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5">
                <a:solidFill>
                  <a:srgbClr val="51717B"/>
                </a:solidFill>
                <a:latin typeface="Comfortaa" pitchFamily="2" charset="0"/>
                <a:cs typeface="Arial"/>
              </a:rPr>
              <a:t>Rosenberger,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C.,</a:t>
            </a:r>
            <a:r>
              <a:rPr sz="1700" spc="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40">
                <a:solidFill>
                  <a:srgbClr val="51717B"/>
                </a:solidFill>
                <a:latin typeface="Comfortaa" pitchFamily="2" charset="0"/>
                <a:cs typeface="Arial"/>
              </a:rPr>
              <a:t>Weigelhofer,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3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  <a:p>
            <a:pPr marL="1482725" indent="-244475">
              <a:lnSpc>
                <a:spcPct val="100000"/>
              </a:lnSpc>
              <a:spcBef>
                <a:spcPts val="1255"/>
              </a:spcBef>
              <a:buAutoNum type="arabicPeriod" startAt="9"/>
              <a:tabLst>
                <a:tab pos="1482725" algn="l"/>
              </a:tabLst>
            </a:pPr>
            <a:r>
              <a:rPr sz="1700" spc="114">
                <a:solidFill>
                  <a:srgbClr val="51717B"/>
                </a:solidFill>
                <a:latin typeface="Comfortaa" pitchFamily="2" charset="0"/>
                <a:cs typeface="Arial"/>
              </a:rPr>
              <a:t>FLOODPLAINS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AS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SOURCES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50">
                <a:solidFill>
                  <a:srgbClr val="51717B"/>
                </a:solidFill>
                <a:latin typeface="Comfortaa" pitchFamily="2" charset="0"/>
                <a:cs typeface="Arial"/>
              </a:rPr>
              <a:t>OF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INSPIRATION</a:t>
            </a:r>
            <a:endParaRPr sz="1700">
              <a:latin typeface="Comfortaa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(ILESAS)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(Miklósová,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V.,</a:t>
            </a:r>
            <a:r>
              <a:rPr sz="1700" spc="14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  <a:p>
            <a:pPr marL="1970405" indent="-330200">
              <a:lnSpc>
                <a:spcPct val="100000"/>
              </a:lnSpc>
              <a:spcBef>
                <a:spcPts val="1505"/>
              </a:spcBef>
              <a:buAutoNum type="arabicPeriod" startAt="10"/>
              <a:tabLst>
                <a:tab pos="1970405" algn="l"/>
              </a:tabLst>
            </a:pPr>
            <a:r>
              <a:rPr sz="1700" spc="65">
                <a:solidFill>
                  <a:srgbClr val="51717B"/>
                </a:solidFill>
                <a:latin typeface="Comfortaa" pitchFamily="2" charset="0"/>
                <a:cs typeface="Arial"/>
              </a:rPr>
              <a:t>PEOPLE</a:t>
            </a: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0">
                <a:solidFill>
                  <a:srgbClr val="51717B"/>
                </a:solidFill>
                <a:latin typeface="Comfortaa" pitchFamily="2" charset="0"/>
                <a:cs typeface="Arial"/>
              </a:rPr>
              <a:t>AND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AQUATIC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95">
                <a:solidFill>
                  <a:srgbClr val="51717B"/>
                </a:solidFill>
                <a:latin typeface="Comfortaa" pitchFamily="2" charset="0"/>
                <a:cs typeface="Arial"/>
              </a:rPr>
              <a:t>ECOSYSTEMS</a:t>
            </a:r>
            <a:endParaRPr sz="1700">
              <a:latin typeface="Comfortaa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700" spc="50">
                <a:solidFill>
                  <a:srgbClr val="51717B"/>
                </a:solidFill>
                <a:latin typeface="Comfortaa" pitchFamily="2" charset="0"/>
                <a:cs typeface="Arial"/>
              </a:rPr>
              <a:t>(FVB-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IGB </a:t>
            </a:r>
            <a:r>
              <a:rPr sz="1700" spc="125">
                <a:solidFill>
                  <a:srgbClr val="51717B"/>
                </a:solidFill>
                <a:latin typeface="Comfortaa" pitchFamily="2" charset="0"/>
                <a:cs typeface="Arial"/>
              </a:rPr>
              <a:t>&amp;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75">
                <a:solidFill>
                  <a:srgbClr val="51717B"/>
                </a:solidFill>
                <a:latin typeface="Comfortaa" pitchFamily="2" charset="0"/>
                <a:cs typeface="Arial"/>
              </a:rPr>
              <a:t>UB)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(Costea,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G.,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35">
                <a:solidFill>
                  <a:srgbClr val="51717B"/>
                </a:solidFill>
                <a:latin typeface="Comfortaa" pitchFamily="2" charset="0"/>
                <a:cs typeface="Arial"/>
              </a:rPr>
              <a:t>Dinu,</a:t>
            </a:r>
            <a:r>
              <a:rPr sz="1700" spc="60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V.,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50">
                <a:solidFill>
                  <a:srgbClr val="51717B"/>
                </a:solidFill>
                <a:latin typeface="Comfortaa" pitchFamily="2" charset="0"/>
                <a:cs typeface="Arial"/>
              </a:rPr>
              <a:t>Adamenscu,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>
                <a:solidFill>
                  <a:srgbClr val="51717B"/>
                </a:solidFill>
                <a:latin typeface="Comfortaa" pitchFamily="2" charset="0"/>
                <a:cs typeface="Arial"/>
              </a:rPr>
              <a:t>M.C.,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sz="1700" spc="100">
                <a:solidFill>
                  <a:srgbClr val="51717B"/>
                </a:solidFill>
                <a:latin typeface="Comfortaa" pitchFamily="2" charset="0"/>
                <a:cs typeface="Arial"/>
              </a:rPr>
              <a:t>Pusch,</a:t>
            </a:r>
            <a:r>
              <a:rPr sz="1700" spc="55">
                <a:solidFill>
                  <a:srgbClr val="51717B"/>
                </a:solidFill>
                <a:latin typeface="Comfortaa" pitchFamily="2" charset="0"/>
                <a:cs typeface="Arial"/>
              </a:rPr>
              <a:t> M., </a:t>
            </a:r>
            <a:r>
              <a:rPr sz="1700" spc="-10">
                <a:solidFill>
                  <a:srgbClr val="51717B"/>
                </a:solidFill>
                <a:latin typeface="Comfortaa" pitchFamily="2" charset="0"/>
                <a:cs typeface="Arial"/>
              </a:rPr>
              <a:t>2025)</a:t>
            </a:r>
            <a:endParaRPr sz="1700">
              <a:latin typeface="Comfortaa" pitchFamily="2" charset="0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843" y="965156"/>
            <a:ext cx="4384844" cy="378706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252" y="5349721"/>
            <a:ext cx="5627837" cy="4364362"/>
          </a:xfrm>
          <a:prstGeom prst="rect">
            <a:avLst/>
          </a:prstGeom>
        </p:spPr>
      </p:pic>
      <p:pic>
        <p:nvPicPr>
          <p:cNvPr id="49" name="Imagine 48" descr="O imagine care conține text, Font, Grafică, design grafic&#10;&#10;Conținutul generat de inteligența artificială poate fi incorect.">
            <a:extLst>
              <a:ext uri="{FF2B5EF4-FFF2-40B4-BE49-F238E27FC236}">
                <a16:creationId xmlns:a16="http://schemas.microsoft.com/office/drawing/2014/main" id="{65845306-F222-F54B-81E9-645F31546FA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36" y="9788989"/>
            <a:ext cx="3868428" cy="1284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695E27-2E38-4213-B08D-5AAEB2BDBEFD}"/>
              </a:ext>
            </a:extLst>
          </p:cNvPr>
          <p:cNvSpPr/>
          <p:nvPr/>
        </p:nvSpPr>
        <p:spPr>
          <a:xfrm>
            <a:off x="143097" y="10743316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/>
              <a:t>(IGB, 2025)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 descr="O imagine care conține desen, Artă de copii, hartă, artă&#10;&#10;Conținutul generat de inteligența artificială poate fi incorect.">
            <a:extLst>
              <a:ext uri="{FF2B5EF4-FFF2-40B4-BE49-F238E27FC236}">
                <a16:creationId xmlns:a16="http://schemas.microsoft.com/office/drawing/2014/main" id="{E8CA6933-6470-41E0-99E3-9F034A2C0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1500"/>
            <a:ext cx="20102688" cy="11306350"/>
          </a:xfrm>
          <a:prstGeom prst="rect">
            <a:avLst/>
          </a:prstGeom>
        </p:spPr>
      </p:pic>
      <p:pic>
        <p:nvPicPr>
          <p:cNvPr id="68" name="Imagine 67" descr="O imagine care conține text, Font, Grafică, design grafic&#10;&#10;Conținutul generat de inteligența artificială poate fi incorect.">
            <a:extLst>
              <a:ext uri="{FF2B5EF4-FFF2-40B4-BE49-F238E27FC236}">
                <a16:creationId xmlns:a16="http://schemas.microsoft.com/office/drawing/2014/main" id="{F7C5CBEA-EF85-8F73-FF57-260C68B6C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2" y="244856"/>
            <a:ext cx="3868156" cy="1284484"/>
          </a:xfrm>
          <a:prstGeom prst="rect">
            <a:avLst/>
          </a:prstGeom>
        </p:spPr>
      </p:pic>
      <p:sp>
        <p:nvSpPr>
          <p:cNvPr id="70" name="object 16">
            <a:extLst>
              <a:ext uri="{FF2B5EF4-FFF2-40B4-BE49-F238E27FC236}">
                <a16:creationId xmlns:a16="http://schemas.microsoft.com/office/drawing/2014/main" id="{65A886AD-BAA3-D318-68ED-7F44E0650C6C}"/>
              </a:ext>
            </a:extLst>
          </p:cNvPr>
          <p:cNvSpPr txBox="1"/>
          <p:nvPr/>
        </p:nvSpPr>
        <p:spPr>
          <a:xfrm>
            <a:off x="1442054" y="6235775"/>
            <a:ext cx="1654237" cy="596120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5081" indent="1905" algn="ctr" defTabSz="914357" rtl="0">
              <a:lnSpc>
                <a:spcPct val="79600"/>
              </a:lnSpc>
              <a:spcBef>
                <a:spcPts val="600"/>
              </a:spcBef>
            </a:pPr>
            <a:r>
              <a:rPr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Floodplains </a:t>
            </a:r>
            <a:r>
              <a:rPr sz="1400" spc="7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living </a:t>
            </a:r>
            <a:r>
              <a:rPr sz="1400" spc="5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environment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2" name="object 19">
            <a:extLst>
              <a:ext uri="{FF2B5EF4-FFF2-40B4-BE49-F238E27FC236}">
                <a16:creationId xmlns:a16="http://schemas.microsoft.com/office/drawing/2014/main" id="{0CEBCF9D-A99C-2E76-026E-F32C836C8170}"/>
              </a:ext>
            </a:extLst>
          </p:cNvPr>
          <p:cNvSpPr txBox="1"/>
          <p:nvPr/>
        </p:nvSpPr>
        <p:spPr>
          <a:xfrm>
            <a:off x="3212851" y="5123363"/>
            <a:ext cx="1070535" cy="423765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14930" marR="5081" indent="-102865" algn="ctr" defTabSz="914357" rtl="0">
              <a:lnSpc>
                <a:spcPct val="79700"/>
              </a:lnSpc>
              <a:spcBef>
                <a:spcPts val="600"/>
              </a:spcBef>
            </a:pPr>
            <a:r>
              <a:rPr sz="1400" spc="12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Map</a:t>
            </a:r>
            <a:r>
              <a:rPr sz="1400" spc="6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4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your </a:t>
            </a:r>
            <a:r>
              <a:rPr sz="1400" spc="-1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wetland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4" name="object 22">
            <a:extLst>
              <a:ext uri="{FF2B5EF4-FFF2-40B4-BE49-F238E27FC236}">
                <a16:creationId xmlns:a16="http://schemas.microsoft.com/office/drawing/2014/main" id="{5C8F0C49-902F-64B4-74E0-BEE05D6134B3}"/>
              </a:ext>
            </a:extLst>
          </p:cNvPr>
          <p:cNvSpPr txBox="1"/>
          <p:nvPr/>
        </p:nvSpPr>
        <p:spPr>
          <a:xfrm>
            <a:off x="7640892" y="2927563"/>
            <a:ext cx="1895342" cy="646266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/>
          <a:p>
            <a:pPr marL="644495" algn="l" defTabSz="914357" rtl="0">
              <a:lnSpc>
                <a:spcPts val="2045"/>
              </a:lnSpc>
              <a:spcBef>
                <a:spcPts val="135"/>
              </a:spcBef>
            </a:pPr>
            <a:r>
              <a:rPr sz="1400" spc="7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Climate</a:t>
            </a:r>
            <a:endParaRPr sz="1400">
              <a:latin typeface="Comfortaa" pitchFamily="2" charset="0"/>
              <a:ea typeface="+mn-ea"/>
              <a:cs typeface="Calibri"/>
            </a:endParaRPr>
          </a:p>
          <a:p>
            <a:pPr marL="103499" marR="5081" indent="-101595" algn="l" defTabSz="914357" rtl="0">
              <a:lnSpc>
                <a:spcPct val="79600"/>
              </a:lnSpc>
              <a:spcBef>
                <a:spcPts val="229"/>
              </a:spcBef>
              <a:buSzPct val="73684"/>
              <a:buFontTx/>
              <a:buChar char="•"/>
              <a:tabLst>
                <a:tab pos="399396" algn="l"/>
              </a:tabLst>
            </a:pPr>
            <a:r>
              <a:rPr sz="1400" spc="-295">
                <a:solidFill>
                  <a:srgbClr val="515F36"/>
                </a:solidFill>
                <a:latin typeface="Comfortaa" pitchFamily="2" charset="0"/>
                <a:ea typeface="+mn-ea"/>
                <a:cs typeface="Calibri"/>
              </a:rPr>
              <a:t>.}</a:t>
            </a:r>
            <a:r>
              <a:rPr sz="1400" spc="155">
                <a:solidFill>
                  <a:srgbClr val="515F36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protection</a:t>
            </a:r>
            <a:r>
              <a:rPr sz="1400" spc="6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12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and 	</a:t>
            </a:r>
            <a:r>
              <a:rPr sz="1400" spc="15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Carbon</a:t>
            </a:r>
            <a:r>
              <a:rPr sz="1400" spc="4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5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sink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6" name="object 23">
            <a:extLst>
              <a:ext uri="{FF2B5EF4-FFF2-40B4-BE49-F238E27FC236}">
                <a16:creationId xmlns:a16="http://schemas.microsoft.com/office/drawing/2014/main" id="{626857D7-ADAF-BDE9-C51C-5D9B3151652C}"/>
              </a:ext>
            </a:extLst>
          </p:cNvPr>
          <p:cNvSpPr txBox="1"/>
          <p:nvPr/>
        </p:nvSpPr>
        <p:spPr>
          <a:xfrm>
            <a:off x="10569540" y="3616217"/>
            <a:ext cx="1311182" cy="590798"/>
          </a:xfrm>
          <a:prstGeom prst="rect">
            <a:avLst/>
          </a:prstGeom>
        </p:spPr>
        <p:txBody>
          <a:bodyPr vert="horz" wrap="square" lIns="0" tIns="76830" rIns="0" bIns="0" rtlCol="0">
            <a:spAutoFit/>
          </a:bodyPr>
          <a:lstStyle/>
          <a:p>
            <a:pPr marL="12699" marR="5081" indent="-6985" algn="ctr" defTabSz="914357" rtl="0">
              <a:lnSpc>
                <a:spcPct val="79400"/>
              </a:lnSpc>
              <a:spcBef>
                <a:spcPts val="605"/>
              </a:spcBef>
            </a:pPr>
            <a:r>
              <a:rPr sz="1400" spc="9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Self </a:t>
            </a:r>
            <a:r>
              <a:rPr sz="1400" spc="8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purification </a:t>
            </a:r>
            <a:r>
              <a:rPr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function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7" name="object 25">
            <a:extLst>
              <a:ext uri="{FF2B5EF4-FFF2-40B4-BE49-F238E27FC236}">
                <a16:creationId xmlns:a16="http://schemas.microsoft.com/office/drawing/2014/main" id="{32D99DE6-9ECF-8E99-3BA3-75405EA152DC}"/>
              </a:ext>
            </a:extLst>
          </p:cNvPr>
          <p:cNvSpPr txBox="1"/>
          <p:nvPr/>
        </p:nvSpPr>
        <p:spPr>
          <a:xfrm>
            <a:off x="6259041" y="5134147"/>
            <a:ext cx="1354783" cy="596761"/>
          </a:xfrm>
          <a:prstGeom prst="rect">
            <a:avLst/>
          </a:prstGeom>
        </p:spPr>
        <p:txBody>
          <a:bodyPr vert="horz" wrap="square" lIns="0" tIns="76830" rIns="0" bIns="0" rtlCol="0">
            <a:spAutoFit/>
          </a:bodyPr>
          <a:lstStyle/>
          <a:p>
            <a:pPr marL="12064" marR="5081" algn="ctr" defTabSz="914357" rtl="0">
              <a:lnSpc>
                <a:spcPct val="79500"/>
              </a:lnSpc>
              <a:spcBef>
                <a:spcPts val="605"/>
              </a:spcBef>
            </a:pPr>
            <a:r>
              <a:rPr lang="ro-RO"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</a:t>
            </a:r>
            <a:r>
              <a:rPr sz="1400" spc="101" err="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loadplains</a:t>
            </a:r>
            <a:r>
              <a:rPr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like</a:t>
            </a:r>
            <a:r>
              <a:rPr sz="1400" spc="18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14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 </a:t>
            </a:r>
            <a:r>
              <a:rPr sz="1400" spc="12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sponge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8" name="object 27">
            <a:extLst>
              <a:ext uri="{FF2B5EF4-FFF2-40B4-BE49-F238E27FC236}">
                <a16:creationId xmlns:a16="http://schemas.microsoft.com/office/drawing/2014/main" id="{36AA9721-1CAC-7B77-4E91-B0FFBBA90858}"/>
              </a:ext>
            </a:extLst>
          </p:cNvPr>
          <p:cNvSpPr txBox="1"/>
          <p:nvPr/>
        </p:nvSpPr>
        <p:spPr>
          <a:xfrm>
            <a:off x="11491806" y="4764559"/>
            <a:ext cx="1135936" cy="420623"/>
          </a:xfrm>
          <a:prstGeom prst="rect">
            <a:avLst/>
          </a:prstGeom>
        </p:spPr>
        <p:txBody>
          <a:bodyPr vert="horz" wrap="square" lIns="0" tIns="76830" rIns="0" bIns="0" rtlCol="0">
            <a:spAutoFit/>
          </a:bodyPr>
          <a:lstStyle/>
          <a:p>
            <a:pPr marL="85722" marR="5081" indent="-73656" algn="l" defTabSz="914357" rtl="0">
              <a:lnSpc>
                <a:spcPct val="79400"/>
              </a:lnSpc>
              <a:spcBef>
                <a:spcPts val="605"/>
              </a:spcBef>
            </a:pPr>
            <a:r>
              <a:rPr sz="1400" spc="4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Treatment </a:t>
            </a:r>
            <a:r>
              <a:rPr sz="1400" spc="4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wetlands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79" name="object 29">
            <a:extLst>
              <a:ext uri="{FF2B5EF4-FFF2-40B4-BE49-F238E27FC236}">
                <a16:creationId xmlns:a16="http://schemas.microsoft.com/office/drawing/2014/main" id="{C55D0D4E-0B9E-7074-C7AA-3FA1D93D2E77}"/>
              </a:ext>
            </a:extLst>
          </p:cNvPr>
          <p:cNvSpPr txBox="1"/>
          <p:nvPr/>
        </p:nvSpPr>
        <p:spPr>
          <a:xfrm>
            <a:off x="14570724" y="5116412"/>
            <a:ext cx="1234354" cy="596120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5081" algn="ctr" defTabSz="914357" rtl="0">
              <a:lnSpc>
                <a:spcPct val="79600"/>
              </a:lnSpc>
              <a:spcBef>
                <a:spcPts val="600"/>
              </a:spcBef>
            </a:pPr>
            <a:r>
              <a:rPr sz="1400" spc="9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4"/>
              </a:rPr>
              <a:t>Blue-green </a:t>
            </a:r>
            <a:r>
              <a:rPr sz="1400" spc="11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4"/>
              </a:rPr>
              <a:t>space4all </a:t>
            </a:r>
            <a:r>
              <a:rPr sz="1400" spc="4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4"/>
              </a:rPr>
              <a:t>Game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0" name="object 30">
            <a:extLst>
              <a:ext uri="{FF2B5EF4-FFF2-40B4-BE49-F238E27FC236}">
                <a16:creationId xmlns:a16="http://schemas.microsoft.com/office/drawing/2014/main" id="{DDF24FB8-CCB8-4631-0423-34B38901EDC6}"/>
              </a:ext>
            </a:extLst>
          </p:cNvPr>
          <p:cNvSpPr txBox="1"/>
          <p:nvPr/>
        </p:nvSpPr>
        <p:spPr>
          <a:xfrm>
            <a:off x="5208611" y="6340428"/>
            <a:ext cx="1262291" cy="596120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5081" indent="107309" algn="l" defTabSz="914357" rtl="0">
              <a:lnSpc>
                <a:spcPct val="79600"/>
              </a:lnSpc>
              <a:spcBef>
                <a:spcPts val="600"/>
              </a:spcBef>
            </a:pPr>
            <a:r>
              <a:rPr sz="1400" spc="9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Exploring </a:t>
            </a:r>
            <a:r>
              <a:rPr sz="1400" spc="5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the</a:t>
            </a:r>
            <a:r>
              <a:rPr sz="1400" spc="8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9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habitat </a:t>
            </a:r>
            <a:r>
              <a:rPr sz="140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of</a:t>
            </a:r>
            <a:r>
              <a:rPr sz="1400" spc="13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19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</a:t>
            </a:r>
            <a:r>
              <a:rPr sz="1400" spc="6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stream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1" name="object 32">
            <a:extLst>
              <a:ext uri="{FF2B5EF4-FFF2-40B4-BE49-F238E27FC236}">
                <a16:creationId xmlns:a16="http://schemas.microsoft.com/office/drawing/2014/main" id="{4C0E4468-CE88-6F7D-99F7-0D8027914AAA}"/>
              </a:ext>
            </a:extLst>
          </p:cNvPr>
          <p:cNvSpPr txBox="1"/>
          <p:nvPr/>
        </p:nvSpPr>
        <p:spPr>
          <a:xfrm>
            <a:off x="7279834" y="7725406"/>
            <a:ext cx="1476906" cy="596120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5081" indent="-52702" algn="ctr" defTabSz="914357" rtl="0">
              <a:lnSpc>
                <a:spcPct val="79600"/>
              </a:lnSpc>
              <a:spcBef>
                <a:spcPts val="600"/>
              </a:spcBef>
            </a:pPr>
            <a:r>
              <a:rPr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Floodplains </a:t>
            </a:r>
            <a:r>
              <a:rPr sz="1400" spc="17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as</a:t>
            </a:r>
            <a:r>
              <a:rPr sz="1400" spc="2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12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sources</a:t>
            </a:r>
            <a:r>
              <a:rPr sz="1400" spc="4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-2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of </a:t>
            </a:r>
            <a:r>
              <a:rPr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inspiration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2" name="object 33">
            <a:extLst>
              <a:ext uri="{FF2B5EF4-FFF2-40B4-BE49-F238E27FC236}">
                <a16:creationId xmlns:a16="http://schemas.microsoft.com/office/drawing/2014/main" id="{AD3B0401-AADF-BAAE-B6BA-C317F5FCA31C}"/>
              </a:ext>
            </a:extLst>
          </p:cNvPr>
          <p:cNvSpPr txBox="1"/>
          <p:nvPr/>
        </p:nvSpPr>
        <p:spPr>
          <a:xfrm>
            <a:off x="11491806" y="6161928"/>
            <a:ext cx="2446172" cy="768475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272402" indent="-1905" algn="ctr" defTabSz="914357" rtl="0">
              <a:lnSpc>
                <a:spcPct val="79600"/>
              </a:lnSpc>
              <a:spcBef>
                <a:spcPts val="600"/>
              </a:spcBef>
            </a:pPr>
            <a:r>
              <a:rPr sz="1400" spc="9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Floodplain </a:t>
            </a:r>
            <a:r>
              <a:rPr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aestethics</a:t>
            </a:r>
            <a:r>
              <a:rPr sz="1400" spc="5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8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versus </a:t>
            </a:r>
            <a:r>
              <a:rPr sz="1400" spc="10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Floodplain</a:t>
            </a:r>
            <a:r>
              <a:rPr sz="1400" spc="4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sz="1400" spc="8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functions</a:t>
            </a:r>
            <a:endParaRPr lang="ro-RO" sz="1400" spc="86">
              <a:solidFill>
                <a:srgbClr val="5C6F78"/>
              </a:solidFill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3" name="object 50">
            <a:extLst>
              <a:ext uri="{FF2B5EF4-FFF2-40B4-BE49-F238E27FC236}">
                <a16:creationId xmlns:a16="http://schemas.microsoft.com/office/drawing/2014/main" id="{AB0E462C-A6B3-0CF9-69EA-6D6B7B6ACD96}"/>
              </a:ext>
            </a:extLst>
          </p:cNvPr>
          <p:cNvSpPr txBox="1"/>
          <p:nvPr/>
        </p:nvSpPr>
        <p:spPr>
          <a:xfrm>
            <a:off x="15461870" y="6175790"/>
            <a:ext cx="2037572" cy="546623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/>
          <a:p>
            <a:pPr marL="697197" algn="ctr" defTabSz="914357" rtl="0">
              <a:lnSpc>
                <a:spcPts val="2050"/>
              </a:lnSpc>
              <a:spcBef>
                <a:spcPts val="135"/>
              </a:spcBef>
            </a:pPr>
            <a:r>
              <a:rPr sz="1400" spc="-1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5"/>
              </a:rPr>
              <a:t>Wetland</a:t>
            </a:r>
            <a:endParaRPr lang="ro-RO" sz="1400" spc="-10">
              <a:solidFill>
                <a:srgbClr val="5C6F78"/>
              </a:solidFill>
              <a:latin typeface="Comfortaa" pitchFamily="2" charset="0"/>
              <a:ea typeface="+mn-ea"/>
              <a:cs typeface="Calibri"/>
              <a:hlinkClick r:id="rId5"/>
            </a:endParaRPr>
          </a:p>
          <a:p>
            <a:pPr marL="697197" algn="ctr" defTabSz="914357" rtl="0">
              <a:lnSpc>
                <a:spcPts val="2050"/>
              </a:lnSpc>
              <a:spcBef>
                <a:spcPts val="135"/>
              </a:spcBef>
            </a:pPr>
            <a:r>
              <a:rPr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5"/>
              </a:rPr>
              <a:t>Fresk</a:t>
            </a:r>
            <a:r>
              <a:rPr sz="1400" spc="3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5"/>
              </a:rPr>
              <a:t> </a:t>
            </a:r>
            <a:r>
              <a:rPr sz="1400" spc="4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  <a:hlinkClick r:id="rId5"/>
              </a:rPr>
              <a:t>Game</a:t>
            </a:r>
            <a:endParaRPr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5" name="CasetăText 84">
            <a:extLst>
              <a:ext uri="{FF2B5EF4-FFF2-40B4-BE49-F238E27FC236}">
                <a16:creationId xmlns:a16="http://schemas.microsoft.com/office/drawing/2014/main" id="{DB210D1B-B42A-AEEA-9696-8CE849453234}"/>
              </a:ext>
            </a:extLst>
          </p:cNvPr>
          <p:cNvSpPr txBox="1"/>
          <p:nvPr/>
        </p:nvSpPr>
        <p:spPr>
          <a:xfrm>
            <a:off x="12488838" y="7185654"/>
            <a:ext cx="1941230" cy="611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 marR="272402" indent="-1905" algn="ctr" defTabSz="914357" rtl="0">
              <a:lnSpc>
                <a:spcPct val="79600"/>
              </a:lnSpc>
              <a:spcBef>
                <a:spcPts val="600"/>
              </a:spcBef>
            </a:pPr>
            <a:r>
              <a:rPr lang="en-US" sz="1400" spc="11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The</a:t>
            </a:r>
            <a:r>
              <a:rPr lang="en-US" sz="1400" spc="10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lang="en-US" sz="1400" spc="6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people </a:t>
            </a:r>
            <a:r>
              <a:rPr lang="en-US" sz="1400" spc="155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and</a:t>
            </a:r>
            <a:r>
              <a:rPr lang="en-US" sz="1400" spc="69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lang="en-US" sz="1400" spc="11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aquatic </a:t>
            </a:r>
            <a:r>
              <a:rPr lang="en-US" sz="1400" spc="8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ecosystems</a:t>
            </a:r>
            <a:endParaRPr lang="en-US" sz="1400">
              <a:latin typeface="Comfortaa" pitchFamily="2" charset="0"/>
              <a:ea typeface="+mn-ea"/>
              <a:cs typeface="Calibri"/>
            </a:endParaRPr>
          </a:p>
        </p:txBody>
      </p:sp>
      <p:sp>
        <p:nvSpPr>
          <p:cNvPr id="87" name="CasetăText 86">
            <a:extLst>
              <a:ext uri="{FF2B5EF4-FFF2-40B4-BE49-F238E27FC236}">
                <a16:creationId xmlns:a16="http://schemas.microsoft.com/office/drawing/2014/main" id="{EA196A5A-0F7C-084A-7F41-E0873F774EF5}"/>
              </a:ext>
            </a:extLst>
          </p:cNvPr>
          <p:cNvSpPr txBox="1"/>
          <p:nvPr/>
        </p:nvSpPr>
        <p:spPr>
          <a:xfrm>
            <a:off x="17061959" y="9997771"/>
            <a:ext cx="1669354" cy="435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6059" marR="5081" indent="-333995" algn="l" defTabSz="914357" rtl="0">
              <a:lnSpc>
                <a:spcPct val="79300"/>
              </a:lnSpc>
              <a:spcBef>
                <a:spcPts val="610"/>
              </a:spcBef>
            </a:pPr>
            <a:r>
              <a:rPr lang="ro-RO" sz="1400" spc="96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Solution4Life </a:t>
            </a:r>
            <a:r>
              <a:rPr lang="ro-RO" sz="1400" spc="254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CS</a:t>
            </a:r>
            <a:r>
              <a:rPr lang="ro-RO" sz="1400" spc="20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 </a:t>
            </a:r>
            <a:r>
              <a:rPr lang="ro-RO" sz="1400" spc="96" err="1">
                <a:solidFill>
                  <a:srgbClr val="5C6F78"/>
                </a:solidFill>
                <a:latin typeface="Comfortaa" pitchFamily="2" charset="0"/>
                <a:ea typeface="+mn-ea"/>
                <a:cs typeface="Calibri"/>
              </a:rPr>
              <a:t>App</a:t>
            </a:r>
            <a:endParaRPr lang="ro-RO" sz="1400">
              <a:latin typeface="Comfortaa" pitchFamily="2" charset="0"/>
              <a:ea typeface="+mn-ea"/>
              <a:cs typeface="Calibri"/>
            </a:endParaRPr>
          </a:p>
        </p:txBody>
      </p:sp>
      <p:pic>
        <p:nvPicPr>
          <p:cNvPr id="89" name="Imagine 88">
            <a:extLst>
              <a:ext uri="{FF2B5EF4-FFF2-40B4-BE49-F238E27FC236}">
                <a16:creationId xmlns:a16="http://schemas.microsoft.com/office/drawing/2014/main" id="{6C7D3F1D-D97E-24FF-C76C-F0E5DABA2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05" y="10349415"/>
            <a:ext cx="2501412" cy="495204"/>
          </a:xfrm>
          <a:prstGeom prst="rect">
            <a:avLst/>
          </a:prstGeom>
        </p:spPr>
      </p:pic>
      <p:sp>
        <p:nvSpPr>
          <p:cNvPr id="91" name="CasetăText 90">
            <a:extLst>
              <a:ext uri="{FF2B5EF4-FFF2-40B4-BE49-F238E27FC236}">
                <a16:creationId xmlns:a16="http://schemas.microsoft.com/office/drawing/2014/main" id="{3FBFE54A-44D3-1F85-ACB9-A2A8C35AEDCD}"/>
              </a:ext>
            </a:extLst>
          </p:cNvPr>
          <p:cNvSpPr txBox="1"/>
          <p:nvPr/>
        </p:nvSpPr>
        <p:spPr>
          <a:xfrm>
            <a:off x="5843628" y="10320037"/>
            <a:ext cx="10048168" cy="553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7" rtl="0"/>
            <a:r>
              <a:rPr lang="en-US" sz="999" b="1">
                <a:solidFill>
                  <a:srgbClr val="437781"/>
                </a:solidFill>
                <a:latin typeface="Comfortaa" pitchFamily="2" charset="0"/>
                <a:ea typeface="+mn-ea"/>
                <a:cs typeface="+mn-cs"/>
              </a:rPr>
              <a:t>Co-funded by the European Union. Views and opinions expressed are however those of the author(s) only and do not</a:t>
            </a:r>
          </a:p>
          <a:p>
            <a:pPr algn="ctr" defTabSz="914357" rtl="0"/>
            <a:r>
              <a:rPr lang="en-US" sz="999" b="1">
                <a:solidFill>
                  <a:srgbClr val="437781"/>
                </a:solidFill>
                <a:latin typeface="Comfortaa" pitchFamily="2" charset="0"/>
                <a:ea typeface="+mn-ea"/>
                <a:cs typeface="+mn-cs"/>
              </a:rPr>
              <a:t>necessarily reflect those of the European Union or the European Climate, Infrastructure and Environment Executive</a:t>
            </a:r>
          </a:p>
          <a:p>
            <a:pPr algn="ctr" defTabSz="914357" rtl="0"/>
            <a:r>
              <a:rPr lang="en-US" sz="999" b="1">
                <a:solidFill>
                  <a:srgbClr val="437781"/>
                </a:solidFill>
                <a:latin typeface="Comfortaa" pitchFamily="2" charset="0"/>
                <a:ea typeface="+mn-ea"/>
                <a:cs typeface="+mn-cs"/>
              </a:rPr>
              <a:t>Agency (CINEA). Neither the European Union nor the granting authority can be held responsible for them.</a:t>
            </a:r>
            <a:endParaRPr lang="ro-RO" sz="999">
              <a:solidFill>
                <a:srgbClr val="437781"/>
              </a:solidFill>
              <a:latin typeface="Comfortaa" pitchFamily="2" charset="0"/>
              <a:ea typeface="+mn-ea"/>
              <a:cs typeface="Calibri"/>
            </a:endParaRPr>
          </a:p>
        </p:txBody>
      </p:sp>
      <p:pic>
        <p:nvPicPr>
          <p:cNvPr id="7" name="Imagine 6" descr="O imagine care conține text, captură de ecran, Font, multimedia&#10;&#10;Conținutul generat de inteligența artificială poate fi incorect.">
            <a:extLst>
              <a:ext uri="{FF2B5EF4-FFF2-40B4-BE49-F238E27FC236}">
                <a16:creationId xmlns:a16="http://schemas.microsoft.com/office/drawing/2014/main" id="{53494ED9-DA39-577C-7EFF-8A467A29C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568" y="76907"/>
            <a:ext cx="5980533" cy="3390239"/>
          </a:xfrm>
          <a:prstGeom prst="rect">
            <a:avLst/>
          </a:prstGeom>
        </p:spPr>
      </p:pic>
      <p:sp>
        <p:nvSpPr>
          <p:cNvPr id="20" name="object 3" descr="$PPTXTitle">
            <a:extLst>
              <a:ext uri="{FF2B5EF4-FFF2-40B4-BE49-F238E27FC236}">
                <a16:creationId xmlns:a16="http://schemas.microsoft.com/office/drawing/2014/main" id="{6D3CF350-E891-4471-8C01-D6B87E6A7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42495" y="115191"/>
            <a:ext cx="14523181" cy="1940851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2407174" marR="5081" indent="-2395108" algn="l">
              <a:spcBef>
                <a:spcPts val="96"/>
              </a:spcBef>
            </a:pPr>
            <a:r>
              <a:rPr lang="de-DE" sz="4617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Thank</a:t>
            </a:r>
            <a: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lang="de-DE" sz="4617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you</a:t>
            </a:r>
            <a: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lang="de-DE" sz="4617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for</a:t>
            </a:r>
            <a: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lang="de-DE" sz="4617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your</a:t>
            </a:r>
            <a: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  <a:t> </a:t>
            </a:r>
            <a:r>
              <a:rPr lang="de-DE" sz="4617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interest</a:t>
            </a:r>
            <a: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  <a:t>!</a:t>
            </a:r>
            <a:br>
              <a:rPr lang="de-DE" sz="4617" spc="241">
                <a:solidFill>
                  <a:srgbClr val="51717B"/>
                </a:solidFill>
                <a:latin typeface="Comfortaa" pitchFamily="2" charset="0"/>
                <a:cs typeface="Arial"/>
              </a:rPr>
            </a:br>
            <a:br>
              <a:rPr lang="de-DE" sz="3958" spc="241">
                <a:solidFill>
                  <a:srgbClr val="51717B"/>
                </a:solidFill>
                <a:latin typeface="Comfortaa" pitchFamily="2" charset="0"/>
                <a:cs typeface="Arial"/>
              </a:rPr>
            </a:br>
            <a:endParaRPr sz="3958">
              <a:latin typeface="Comfortaa" pitchFamily="2" charset="0"/>
              <a:cs typeface="Arial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1E6B83BD-31F2-40BD-B7EA-39CD9D25796B}"/>
              </a:ext>
            </a:extLst>
          </p:cNvPr>
          <p:cNvSpPr txBox="1"/>
          <p:nvPr/>
        </p:nvSpPr>
        <p:spPr>
          <a:xfrm>
            <a:off x="4391090" y="9663782"/>
            <a:ext cx="96988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sng" spc="215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8"/>
              </a:rPr>
              <a:t>https://edu4life-</a:t>
            </a:r>
            <a:r>
              <a:rPr sz="3200" u="sng" spc="229">
                <a:solidFill>
                  <a:srgbClr val="51717B"/>
                </a:solidFill>
                <a:uFill>
                  <a:solidFill>
                    <a:srgbClr val="51717B"/>
                  </a:solidFill>
                </a:uFill>
                <a:latin typeface="Comfortaa" pitchFamily="2" charset="0"/>
                <a:cs typeface="Arial"/>
                <a:hlinkClick r:id="rId8"/>
              </a:rPr>
              <a:t>wetlands.vercel.app/</a:t>
            </a:r>
            <a:endParaRPr sz="3200">
              <a:latin typeface="Comfortaa" pitchFamily="2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23544-EA0E-405C-B2E8-436653C971CE}"/>
              </a:ext>
            </a:extLst>
          </p:cNvPr>
          <p:cNvSpPr txBox="1"/>
          <p:nvPr/>
        </p:nvSpPr>
        <p:spPr>
          <a:xfrm>
            <a:off x="1055795" y="736554"/>
            <a:ext cx="13034146" cy="2106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3200" spc="241">
                <a:solidFill>
                  <a:srgbClr val="51717B"/>
                </a:solidFill>
                <a:latin typeface="Comfortaa" pitchFamily="2" charset="0"/>
                <a:cs typeface="Arial"/>
              </a:rPr>
              <a:t>Contact </a:t>
            </a:r>
            <a:r>
              <a:rPr lang="de-DE" sz="3200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data</a:t>
            </a:r>
            <a:r>
              <a:rPr lang="de-DE" sz="3200" spc="241">
                <a:solidFill>
                  <a:srgbClr val="51717B"/>
                </a:solidFill>
                <a:latin typeface="Comfortaa" pitchFamily="2" charset="0"/>
                <a:cs typeface="Arial"/>
              </a:rPr>
              <a:t>: </a:t>
            </a:r>
            <a:br>
              <a:rPr lang="de-DE" sz="3600" spc="241">
                <a:solidFill>
                  <a:srgbClr val="51717B"/>
                </a:solidFill>
                <a:latin typeface="Comfortaa" pitchFamily="2" charset="0"/>
                <a:cs typeface="Arial"/>
              </a:rPr>
            </a:br>
            <a:r>
              <a:rPr lang="de-DE" sz="3600" spc="241">
                <a:solidFill>
                  <a:srgbClr val="51717B"/>
                </a:solidFill>
                <a:latin typeface="Comfortaa" pitchFamily="2" charset="0"/>
                <a:cs typeface="Arial"/>
              </a:rPr>
              <a:t>Gabriela Costea: </a:t>
            </a:r>
            <a:r>
              <a:rPr lang="de-DE" sz="3600" spc="241">
                <a:solidFill>
                  <a:srgbClr val="0000FF"/>
                </a:solidFill>
                <a:latin typeface="Comfortaa" pitchFamily="2" charset="0"/>
                <a:cs typeface="Arial"/>
              </a:rPr>
              <a:t>gabriela.costea@igb-berlin.de</a:t>
            </a:r>
            <a:br>
              <a:rPr lang="de-DE" sz="3600" spc="241">
                <a:solidFill>
                  <a:srgbClr val="51717B"/>
                </a:solidFill>
                <a:latin typeface="Comfortaa" pitchFamily="2" charset="0"/>
                <a:cs typeface="Arial"/>
              </a:rPr>
            </a:br>
            <a:r>
              <a:rPr lang="de-DE" sz="3600" spc="241">
                <a:solidFill>
                  <a:srgbClr val="51717B"/>
                </a:solidFill>
                <a:latin typeface="Comfortaa" pitchFamily="2" charset="0"/>
                <a:cs typeface="Arial"/>
              </a:rPr>
              <a:t>Tim </a:t>
            </a:r>
            <a:r>
              <a:rPr lang="de-DE" sz="3600" spc="241" err="1">
                <a:solidFill>
                  <a:srgbClr val="51717B"/>
                </a:solidFill>
                <a:latin typeface="Comfortaa" pitchFamily="2" charset="0"/>
                <a:cs typeface="Arial"/>
              </a:rPr>
              <a:t>Grandjean</a:t>
            </a:r>
            <a:r>
              <a:rPr lang="de-DE" sz="3600" spc="241">
                <a:solidFill>
                  <a:srgbClr val="51717B"/>
                </a:solidFill>
                <a:latin typeface="Comfortaa" pitchFamily="2" charset="0"/>
                <a:cs typeface="Arial"/>
              </a:rPr>
              <a:t>: </a:t>
            </a:r>
            <a:r>
              <a:rPr lang="de-DE" sz="3600" spc="241">
                <a:solidFill>
                  <a:srgbClr val="0000FF"/>
                </a:solidFill>
                <a:latin typeface="Comfortaa" pitchFamily="2" charset="0"/>
                <a:cs typeface="Arial"/>
              </a:rPr>
              <a:t>t.grandjean@archipelago.gr</a:t>
            </a:r>
            <a:endParaRPr lang="en-US" sz="3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F80F58CCC0AF48995AF4744F435D9B" ma:contentTypeVersion="19" ma:contentTypeDescription="Create a new document." ma:contentTypeScope="" ma:versionID="4b76ca62c8b1abf21c8e3f07e96f7c3a">
  <xsd:schema xmlns:xsd="http://www.w3.org/2001/XMLSchema" xmlns:xs="http://www.w3.org/2001/XMLSchema" xmlns:p="http://schemas.microsoft.com/office/2006/metadata/properties" xmlns:ns1="http://schemas.microsoft.com/sharepoint/v3" xmlns:ns2="1a96c682-7901-4da3-83cf-1c0b4a3cf1d9" xmlns:ns3="51a6dd04-0811-48db-868d-ea79809d96e0" targetNamespace="http://schemas.microsoft.com/office/2006/metadata/properties" ma:root="true" ma:fieldsID="620c50e09251f7331bd1496ec323513d" ns1:_="" ns2:_="" ns3:_="">
    <xsd:import namespace="http://schemas.microsoft.com/sharepoint/v3"/>
    <xsd:import namespace="1a96c682-7901-4da3-83cf-1c0b4a3cf1d9"/>
    <xsd:import namespace="51a6dd04-0811-48db-868d-ea79809d96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6c682-7901-4da3-83cf-1c0b4a3cf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cd9f51-4d1e-4d57-bf3d-f118fc5c8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6dd04-0811-48db-868d-ea79809d96e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0efea27-7aae-47db-bbdc-b1f24182c8a9}" ma:internalName="TaxCatchAll" ma:showField="CatchAllData" ma:web="51a6dd04-0811-48db-868d-ea79809d96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96c682-7901-4da3-83cf-1c0b4a3cf1d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51a6dd04-0811-48db-868d-ea79809d96e0" xsi:nil="true"/>
  </documentManagement>
</p:properties>
</file>

<file path=customXml/itemProps1.xml><?xml version="1.0" encoding="utf-8"?>
<ds:datastoreItem xmlns:ds="http://schemas.openxmlformats.org/officeDocument/2006/customXml" ds:itemID="{199638C4-A3E5-45DF-977B-4556D4F210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E405E2-CF7D-4074-99C4-FE9FC37D0070}">
  <ds:schemaRefs>
    <ds:schemaRef ds:uri="1a96c682-7901-4da3-83cf-1c0b4a3cf1d9"/>
    <ds:schemaRef ds:uri="51a6dd04-0811-48db-868d-ea79809d96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DCA478-0299-4E36-8FBF-A5020B221481}">
  <ds:schemaRefs>
    <ds:schemaRef ds:uri="http://purl.org/dc/elements/1.1/"/>
    <ds:schemaRef ds:uri="http://schemas.microsoft.com/office/2006/documentManagement/types"/>
    <ds:schemaRef ds:uri="http://schemas.microsoft.com/sharepoint/v3"/>
    <ds:schemaRef ds:uri="1a96c682-7901-4da3-83cf-1c0b4a3cf1d9"/>
    <ds:schemaRef ds:uri="http://schemas.microsoft.com/office/infopath/2007/PartnerControls"/>
    <ds:schemaRef ds:uri="http://purl.org/dc/terms/"/>
    <ds:schemaRef ds:uri="51a6dd04-0811-48db-868d-ea79809d96e0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635</Words>
  <Application>Microsoft Office PowerPoint</Application>
  <PresentationFormat>Benutzerdefiniert</PresentationFormat>
  <Paragraphs>71</Paragraphs>
  <Slides>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10" baseType="lpstr">
      <vt:lpstr>Comfortaa</vt:lpstr>
      <vt:lpstr>Calibri</vt:lpstr>
      <vt:lpstr>Arial</vt:lpstr>
      <vt:lpstr>Aptos</vt:lpstr>
      <vt:lpstr>Times New Roman</vt:lpstr>
      <vt:lpstr>Office Theme</vt:lpstr>
      <vt:lpstr>2_Office Theme</vt:lpstr>
      <vt:lpstr>LIVING FLOODPLAINS: LEARN, EXPLORE, RESTORE4LIFE TOOLBOX</vt:lpstr>
      <vt:lpstr>PowerPoint-Präsentation</vt:lpstr>
      <vt:lpstr>Thank you for your interest!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Gabriela Costea</dc:creator>
  <cp:lastModifiedBy>Gabriele Weigelhofer</cp:lastModifiedBy>
  <cp:revision>4</cp:revision>
  <dcterms:created xsi:type="dcterms:W3CDTF">2025-12-03T11:21:41Z</dcterms:created>
  <dcterms:modified xsi:type="dcterms:W3CDTF">2026-05-02T19:09:46Z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2025-11-24T00:00:00Z</vt:filetime>
  </property>
  <property fmtid="{D5CDD505-2E9C-101B-9397-08002B2CF9AE}" pid="3" name="Creator">
    <vt:lpwstr>Adobe Illustrator 30.0 (Windows)</vt:lpwstr>
  </property>
  <property fmtid="{D5CDD505-2E9C-101B-9397-08002B2CF9AE}" pid="4" name="LastSaved">
    <vt:filetime>2025-12-03T00:00:00Z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0x010100D1F80F58CCC0AF48995AF4744F435D9B</vt:lpwstr>
  </property>
  <property fmtid="{D5CDD505-2E9C-101B-9397-08002B2CF9AE}" pid="7" name="MediaServiceImageTags">
    <vt:lpwstr/>
  </property>
</Properties>
</file>