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59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7386" autoAdjust="0"/>
  </p:normalViewPr>
  <p:slideViewPr>
    <p:cSldViewPr snapToGrid="0" snapToObjects="1">
      <p:cViewPr varScale="1">
        <p:scale>
          <a:sx n="99" d="100"/>
          <a:sy n="99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5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FF43-6553-6C04-D50E-DB388EAB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2A7F2-2E66-70E2-4E35-36A043F23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CB2F6-BA61-DABC-B40B-8BEE4EBA0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31FAA-388B-2A2E-C0A3-AA0CE3BD4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dreamy-ecstatic-maxwell/mnt/outputs/images/slide1_Picture_2.png"/>
          <p:cNvPicPr>
            <a:picLocks noChangeAspect="1"/>
          </p:cNvPicPr>
          <p:nvPr/>
        </p:nvPicPr>
        <p:blipFill>
          <a:blip r:embed="rId3"/>
          <a:srcRect t="8112"/>
          <a:stretch>
            <a:fillRect/>
          </a:stretch>
        </p:blipFill>
        <p:spPr>
          <a:xfrm>
            <a:off x="4450293" y="264517"/>
            <a:ext cx="4483697" cy="4567847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57504" y="3380768"/>
            <a:ext cx="1828800" cy="0"/>
          </a:xfrm>
          <a:prstGeom prst="line">
            <a:avLst/>
          </a:prstGeom>
          <a:noFill/>
          <a:ln w="31750">
            <a:solidFill>
              <a:srgbClr val="00C6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0C7C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/>
          <p:nvPr/>
        </p:nvSpPr>
        <p:spPr>
          <a:xfrm>
            <a:off x="5928102" y="4893626"/>
            <a:ext cx="3205849" cy="24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NH8.1  |  EGU General 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Assembly 2026</a:t>
            </a:r>
            <a:endParaRPr lang="en-US" sz="1200" dirty="0"/>
          </a:p>
        </p:txBody>
      </p:sp>
      <p:pic>
        <p:nvPicPr>
          <p:cNvPr id="14" name="Image 2" descr="/sessions/peaceful-confident-darwin/mnt/EyeRAD/Picture5.png">
            <a:extLst>
              <a:ext uri="{FF2B5EF4-FFF2-40B4-BE49-F238E27FC236}">
                <a16:creationId xmlns:a16="http://schemas.microsoft.com/office/drawing/2014/main" id="{FF014C05-EB6D-3DCE-92C9-EB820B0E6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977" y="203708"/>
            <a:ext cx="529088" cy="335929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8C2CAA44-3AAD-4FE8-B095-09CBE416569C}"/>
              </a:ext>
            </a:extLst>
          </p:cNvPr>
          <p:cNvSpPr/>
          <p:nvPr/>
        </p:nvSpPr>
        <p:spPr>
          <a:xfrm>
            <a:off x="258458" y="3261041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>
                <a:latin typeface="Calibri" pitchFamily="34" charset="0"/>
                <a:ea typeface="Calibri" pitchFamily="34" charset="-122"/>
                <a:cs typeface="Calibri" pitchFamily="34" charset="-120"/>
              </a:rPr>
              <a:t>Flavia </a:t>
            </a:r>
            <a:r>
              <a:rPr lang="en-US" sz="11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Groppi, </a:t>
            </a:r>
            <a:r>
              <a:rPr lang="en-US" sz="1100" i="1">
                <a:latin typeface="Calibri" pitchFamily="34" charset="0"/>
                <a:ea typeface="Calibri" pitchFamily="34" charset="-122"/>
                <a:cs typeface="Calibri" pitchFamily="34" charset="-120"/>
              </a:rPr>
              <a:t>Monica Sisti</a:t>
            </a:r>
            <a:endParaRPr lang="en-US" sz="1100" i="1" dirty="0"/>
          </a:p>
        </p:txBody>
      </p:sp>
      <p:pic>
        <p:nvPicPr>
          <p:cNvPr id="16" name="Image 4" descr="/sessions/peaceful-confident-darwin/mnt/EyeRAD/egu_ospp_label_yellow.png">
            <a:extLst>
              <a:ext uri="{FF2B5EF4-FFF2-40B4-BE49-F238E27FC236}">
                <a16:creationId xmlns:a16="http://schemas.microsoft.com/office/drawing/2014/main" id="{BCAA6912-2E82-7086-1E93-DE4FCA90A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04" y="4052378"/>
            <a:ext cx="594360" cy="795528"/>
          </a:xfrm>
          <a:prstGeom prst="rect">
            <a:avLst/>
          </a:prstGeom>
        </p:spPr>
      </p:pic>
      <p:pic>
        <p:nvPicPr>
          <p:cNvPr id="17" name="Image 5" descr="/sessions/peaceful-confident-darwin/mnt/EyeRAD/egu26-18729-qr.png">
            <a:extLst>
              <a:ext uri="{FF2B5EF4-FFF2-40B4-BE49-F238E27FC236}">
                <a16:creationId xmlns:a16="http://schemas.microsoft.com/office/drawing/2014/main" id="{1281DA44-2715-BC7D-853C-0F2B1610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18" y="4052378"/>
            <a:ext cx="640080" cy="640080"/>
          </a:xfrm>
          <a:prstGeom prst="rect">
            <a:avLst/>
          </a:prstGeom>
        </p:spPr>
      </p:pic>
      <p:sp>
        <p:nvSpPr>
          <p:cNvPr id="18" name="Text 3">
            <a:extLst>
              <a:ext uri="{FF2B5EF4-FFF2-40B4-BE49-F238E27FC236}">
                <a16:creationId xmlns:a16="http://schemas.microsoft.com/office/drawing/2014/main" id="{FE3E2354-A92D-36A4-7929-EC386D8556D1}"/>
              </a:ext>
            </a:extLst>
          </p:cNvPr>
          <p:cNvSpPr/>
          <p:nvPr/>
        </p:nvSpPr>
        <p:spPr>
          <a:xfrm>
            <a:off x="895718" y="4710746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 for abstract</a:t>
            </a:r>
            <a:endParaRPr lang="en-US" sz="700" dirty="0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7BBB7D19-C29D-2166-9EC7-07924DBF096C}"/>
              </a:ext>
            </a:extLst>
          </p:cNvPr>
          <p:cNvSpPr/>
          <p:nvPr/>
        </p:nvSpPr>
        <p:spPr>
          <a:xfrm>
            <a:off x="257504" y="1006091"/>
            <a:ext cx="5307252" cy="1542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EyeRAD: an </a:t>
            </a:r>
            <a:r>
              <a:rPr lang="en-US" sz="2800" b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INFN network</a:t>
            </a:r>
            <a:r>
              <a:rPr lang="en-US" sz="2800" dirty="0"/>
              <a:t> </a:t>
            </a:r>
            <a:r>
              <a:rPr lang="en-US" sz="2800" b="1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</a:t>
            </a:r>
            <a:r>
              <a:rPr lang="en-US" sz="2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airborne radioactivity</a:t>
            </a:r>
            <a:endParaRPr lang="en-US" sz="2800" dirty="0"/>
          </a:p>
          <a:p>
            <a:pPr marL="0" indent="0" algn="l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</a:t>
            </a:r>
            <a:endParaRPr lang="en-US" sz="2800" dirty="0"/>
          </a:p>
        </p:txBody>
      </p:sp>
      <p:pic>
        <p:nvPicPr>
          <p:cNvPr id="20" name="Immagine 40">
            <a:extLst>
              <a:ext uri="{FF2B5EF4-FFF2-40B4-BE49-F238E27FC236}">
                <a16:creationId xmlns:a16="http://schemas.microsoft.com/office/drawing/2014/main" id="{9B7A2FE5-1345-7B97-4387-3A71E8639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8" y="170364"/>
            <a:ext cx="1575910" cy="402617"/>
          </a:xfrm>
          <a:prstGeom prst="rect">
            <a:avLst/>
          </a:prstGeom>
        </p:spPr>
      </p:pic>
      <p:pic>
        <p:nvPicPr>
          <p:cNvPr id="21" name="Immagine 41">
            <a:extLst>
              <a:ext uri="{FF2B5EF4-FFF2-40B4-BE49-F238E27FC236}">
                <a16:creationId xmlns:a16="http://schemas.microsoft.com/office/drawing/2014/main" id="{452F4638-322A-7A46-5633-118E9059B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" y="170364"/>
            <a:ext cx="969023" cy="402616"/>
          </a:xfrm>
          <a:prstGeom prst="rect">
            <a:avLst/>
          </a:prstGeom>
        </p:spPr>
      </p:pic>
      <p:sp>
        <p:nvSpPr>
          <p:cNvPr id="23" name="Text 2">
            <a:extLst>
              <a:ext uri="{FF2B5EF4-FFF2-40B4-BE49-F238E27FC236}">
                <a16:creationId xmlns:a16="http://schemas.microsoft.com/office/drawing/2014/main" id="{ABFE8BF9-202D-E795-D4C9-C6A3C746B1F9}"/>
              </a:ext>
            </a:extLst>
          </p:cNvPr>
          <p:cNvSpPr/>
          <p:nvPr/>
        </p:nvSpPr>
        <p:spPr>
          <a:xfrm>
            <a:off x="258458" y="2548441"/>
            <a:ext cx="4662253" cy="832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Nedime Irem Elek</a:t>
            </a:r>
            <a:endParaRPr lang="en-US" sz="1600" dirty="0"/>
          </a:p>
          <a:p>
            <a:r>
              <a:rPr lang="en-US" sz="1100">
                <a:solidFill>
                  <a:srgbClr val="000000"/>
                </a:solidFill>
              </a:rPr>
              <a:t>Department of Physics and Earth Sciences, University of Ferrara &amp; INFN Ferrara</a:t>
            </a:r>
            <a:endParaRPr lang="en-US" sz="1600"/>
          </a:p>
          <a:p>
            <a:pPr marL="0" indent="0">
              <a:buNone/>
            </a:pPr>
            <a:r>
              <a:rPr lang="en-US" sz="1050" i="1">
                <a:latin typeface="Calibri" pitchFamily="34" charset="0"/>
                <a:ea typeface="Calibri" pitchFamily="34" charset="-122"/>
                <a:cs typeface="Calibri" pitchFamily="34" charset="-120"/>
              </a:rPr>
              <a:t>on </a:t>
            </a:r>
            <a:r>
              <a:rPr lang="en-US" sz="10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behalf of the EyeRAD Collaboration</a:t>
            </a: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93D8E5-44C8-797C-D0ED-6C90844D64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284" y="170364"/>
            <a:ext cx="1147757" cy="335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FA4C-A1C7-8A82-C691-A3D40C14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336D8A7-DF97-0DE1-F2DC-12A938855F1A}"/>
              </a:ext>
            </a:extLst>
          </p:cNvPr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2B5A"/>
          </a:solidFill>
          <a:ln w="12700">
            <a:solidFill>
              <a:srgbClr val="1A2B5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87EE8CC-7F73-4EEE-6D59-775462E51D65}"/>
              </a:ext>
            </a:extLst>
          </p:cNvPr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29BFBF"/>
          </a:solidFill>
          <a:ln w="12700">
            <a:solidFill>
              <a:srgbClr val="29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38EAC49-2AB5-77A8-EB60-CA4AEEF0B3ED}"/>
              </a:ext>
            </a:extLst>
          </p:cNvPr>
          <p:cNvSpPr/>
          <p:nvPr/>
        </p:nvSpPr>
        <p:spPr>
          <a:xfrm>
            <a:off x="286206" y="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Protocol &amp; measurement process</a:t>
            </a:r>
            <a:endParaRPr lang="en-US" sz="24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0A34CCC-13D2-29BF-7C8A-E2877FC8A2E3}"/>
              </a:ext>
            </a:extLst>
          </p:cNvPr>
          <p:cNvSpPr/>
          <p:nvPr/>
        </p:nvSpPr>
        <p:spPr>
          <a:xfrm>
            <a:off x="115161" y="746758"/>
            <a:ext cx="4177869" cy="4034469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01942158-F166-C50C-EE21-94F0696D036F}"/>
              </a:ext>
            </a:extLst>
          </p:cNvPr>
          <p:cNvSpPr/>
          <p:nvPr/>
        </p:nvSpPr>
        <p:spPr>
          <a:xfrm>
            <a:off x="78587" y="746759"/>
            <a:ext cx="4146450" cy="3961382"/>
          </a:xfrm>
          <a:prstGeom prst="rect">
            <a:avLst/>
          </a:prstGeom>
          <a:solidFill>
            <a:srgbClr val="FFFFFF"/>
          </a:solidFill>
          <a:ln w="12700">
            <a:solidFill>
              <a:srgbClr val="C8DC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EA7A8A0-D237-3D72-16B8-360A677E2EF6}"/>
              </a:ext>
            </a:extLst>
          </p:cNvPr>
          <p:cNvSpPr/>
          <p:nvPr/>
        </p:nvSpPr>
        <p:spPr>
          <a:xfrm>
            <a:off x="78587" y="710183"/>
            <a:ext cx="4146450" cy="48795"/>
          </a:xfrm>
          <a:prstGeom prst="rect">
            <a:avLst/>
          </a:prstGeom>
          <a:solidFill>
            <a:srgbClr val="1A8C8C"/>
          </a:solidFill>
          <a:ln w="12700">
            <a:solidFill>
              <a:srgbClr val="1A8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26CAD42-DBE6-236A-3C16-C009737BA875}"/>
              </a:ext>
            </a:extLst>
          </p:cNvPr>
          <p:cNvSpPr/>
          <p:nvPr/>
        </p:nvSpPr>
        <p:spPr>
          <a:xfrm>
            <a:off x="115161" y="846389"/>
            <a:ext cx="912753" cy="541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E40D31BA-77FC-268E-A379-9B1D7119F6B2}"/>
              </a:ext>
            </a:extLst>
          </p:cNvPr>
          <p:cNvSpPr/>
          <p:nvPr/>
        </p:nvSpPr>
        <p:spPr>
          <a:xfrm>
            <a:off x="215901" y="806392"/>
            <a:ext cx="1992607" cy="442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A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Setup</a:t>
            </a:r>
            <a:endParaRPr lang="en-US" sz="2400" dirty="0"/>
          </a:p>
        </p:txBody>
      </p:sp>
      <p:sp>
        <p:nvSpPr>
          <p:cNvPr id="42" name="Text 10">
            <a:extLst>
              <a:ext uri="{FF2B5EF4-FFF2-40B4-BE49-F238E27FC236}">
                <a16:creationId xmlns:a16="http://schemas.microsoft.com/office/drawing/2014/main" id="{F07E27C9-5E61-AA87-37BC-5E1080DA47B8}"/>
              </a:ext>
            </a:extLst>
          </p:cNvPr>
          <p:cNvSpPr/>
          <p:nvPr/>
        </p:nvSpPr>
        <p:spPr>
          <a:xfrm>
            <a:off x="215901" y="1526005"/>
            <a:ext cx="3860153" cy="282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Defining </a:t>
            </a:r>
            <a:r>
              <a:rPr lang="it-IT" altLang="it-IT" b="1">
                <a:latin typeface="Calibri" pitchFamily="34" charset="0"/>
                <a:ea typeface="Calibri" pitchFamily="34" charset="-122"/>
                <a:cs typeface="Calibri" pitchFamily="34" charset="-120"/>
              </a:rPr>
              <a:t>shared method </a:t>
            </a: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for data consistency.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Physically </a:t>
            </a:r>
            <a:r>
              <a:rPr lang="it-IT" altLang="it-IT" b="1">
                <a:latin typeface="Calibri" pitchFamily="34" charset="0"/>
                <a:ea typeface="Calibri" pitchFamily="34" charset="-122"/>
                <a:cs typeface="Calibri" pitchFamily="34" charset="-120"/>
              </a:rPr>
              <a:t>disentangling radon </a:t>
            </a: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from </a:t>
            </a:r>
            <a:r>
              <a:rPr lang="it-IT" altLang="it-IT" b="1">
                <a:latin typeface="Calibri" pitchFamily="34" charset="0"/>
                <a:ea typeface="Calibri" pitchFamily="34" charset="-122"/>
                <a:cs typeface="Calibri" pitchFamily="34" charset="-120"/>
              </a:rPr>
              <a:t>signals.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b="1">
                <a:latin typeface="Calibri" pitchFamily="34" charset="0"/>
                <a:ea typeface="Calibri" pitchFamily="34" charset="-122"/>
                <a:cs typeface="Calibri" pitchFamily="34" charset="-120"/>
              </a:rPr>
              <a:t>Monitoring</a:t>
            </a: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 radioactivity via gamma spectrometry.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HPGe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NaI(Tl), </a:t>
            </a: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CeBr₃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/>
              <a:t>Target radionuclides; </a:t>
            </a:r>
            <a:r>
              <a:rPr lang="it-IT" b="1" baseline="30000"/>
              <a:t>210</a:t>
            </a:r>
            <a:r>
              <a:rPr lang="it-IT" b="1"/>
              <a:t>Pb</a:t>
            </a:r>
            <a:r>
              <a:rPr lang="it-IT"/>
              <a:t>, </a:t>
            </a:r>
            <a:r>
              <a:rPr lang="it-IT" b="1" baseline="30000"/>
              <a:t>7</a:t>
            </a:r>
            <a:r>
              <a:rPr lang="it-IT" b="1"/>
              <a:t>Be</a:t>
            </a:r>
            <a:r>
              <a:rPr lang="it-IT"/>
              <a:t>, </a:t>
            </a:r>
            <a:r>
              <a:rPr lang="it-IT" b="1" baseline="30000"/>
              <a:t>131</a:t>
            </a:r>
            <a:r>
              <a:rPr lang="it-IT" b="1"/>
              <a:t>I</a:t>
            </a:r>
            <a:r>
              <a:rPr lang="it-IT"/>
              <a:t> and </a:t>
            </a:r>
            <a:r>
              <a:rPr lang="it-IT" b="1" baseline="30000"/>
              <a:t>137</a:t>
            </a:r>
            <a:r>
              <a:rPr lang="it-IT" b="1"/>
              <a:t>Cs</a:t>
            </a:r>
            <a:r>
              <a:rPr lang="it-IT"/>
              <a:t>.</a:t>
            </a:r>
            <a:endParaRPr lang="en-US"/>
          </a:p>
          <a:p>
            <a:endParaRPr lang="en-US" dirty="0"/>
          </a:p>
        </p:txBody>
      </p:sp>
      <p:sp>
        <p:nvSpPr>
          <p:cNvPr id="57" name="Shape 7">
            <a:extLst>
              <a:ext uri="{FF2B5EF4-FFF2-40B4-BE49-F238E27FC236}">
                <a16:creationId xmlns:a16="http://schemas.microsoft.com/office/drawing/2014/main" id="{169358A3-FF48-90AD-03BE-4353E60CD9FA}"/>
              </a:ext>
            </a:extLst>
          </p:cNvPr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0C7C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55F51160-4C7C-3C30-67FA-6E430FE0DAFD}"/>
              </a:ext>
            </a:extLst>
          </p:cNvPr>
          <p:cNvSpPr/>
          <p:nvPr/>
        </p:nvSpPr>
        <p:spPr>
          <a:xfrm>
            <a:off x="6152828" y="4893626"/>
            <a:ext cx="2981124" cy="24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NH8.1  |  EGU General 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Assembly 2026</a:t>
            </a:r>
            <a:endParaRPr lang="en-US" sz="1200" dirty="0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DB6DC845-8AE4-1700-5499-813699D105FB}"/>
              </a:ext>
            </a:extLst>
          </p:cNvPr>
          <p:cNvSpPr/>
          <p:nvPr/>
        </p:nvSpPr>
        <p:spPr>
          <a:xfrm>
            <a:off x="4668364" y="746757"/>
            <a:ext cx="4177869" cy="4034469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880FB225-D3C8-3919-C131-CB245CF07100}"/>
              </a:ext>
            </a:extLst>
          </p:cNvPr>
          <p:cNvSpPr/>
          <p:nvPr/>
        </p:nvSpPr>
        <p:spPr>
          <a:xfrm>
            <a:off x="4631790" y="746758"/>
            <a:ext cx="4146450" cy="3961382"/>
          </a:xfrm>
          <a:prstGeom prst="rect">
            <a:avLst/>
          </a:prstGeom>
          <a:solidFill>
            <a:srgbClr val="FFFFFF"/>
          </a:solidFill>
          <a:ln w="12700">
            <a:solidFill>
              <a:srgbClr val="C8DC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4EF4F4CC-D27E-7C48-89C1-0B75AF5EEAFE}"/>
              </a:ext>
            </a:extLst>
          </p:cNvPr>
          <p:cNvSpPr/>
          <p:nvPr/>
        </p:nvSpPr>
        <p:spPr>
          <a:xfrm>
            <a:off x="4631790" y="710182"/>
            <a:ext cx="4146450" cy="48795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01C7C32A-796D-7035-581C-FCDAE052BB72}"/>
              </a:ext>
            </a:extLst>
          </p:cNvPr>
          <p:cNvSpPr/>
          <p:nvPr/>
        </p:nvSpPr>
        <p:spPr>
          <a:xfrm>
            <a:off x="4668364" y="846388"/>
            <a:ext cx="912753" cy="541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7F972E86-267C-1AE7-6551-AD5B033C6CF8}"/>
              </a:ext>
            </a:extLst>
          </p:cNvPr>
          <p:cNvSpPr/>
          <p:nvPr/>
        </p:nvSpPr>
        <p:spPr>
          <a:xfrm>
            <a:off x="4769104" y="1526004"/>
            <a:ext cx="3860153" cy="282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FAA3EED2-9E23-8B4A-8763-1F1107555989}"/>
              </a:ext>
            </a:extLst>
          </p:cNvPr>
          <p:cNvSpPr/>
          <p:nvPr/>
        </p:nvSpPr>
        <p:spPr>
          <a:xfrm>
            <a:off x="4874492" y="776062"/>
            <a:ext cx="1890518" cy="423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 Sampling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A8EC7414-AF87-3CA1-2EBE-5CADC52B3736}"/>
              </a:ext>
            </a:extLst>
          </p:cNvPr>
          <p:cNvSpPr/>
          <p:nvPr/>
        </p:nvSpPr>
        <p:spPr>
          <a:xfrm>
            <a:off x="4769104" y="1490636"/>
            <a:ext cx="2612594" cy="257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AirFlow </a:t>
            </a:r>
            <a:r>
              <a:rPr lang="en-US" b="1">
                <a:latin typeface="Calibri" pitchFamily="34" charset="0"/>
                <a:ea typeface="Calibri" pitchFamily="34" charset="-122"/>
                <a:cs typeface="Calibri" pitchFamily="34" charset="-120"/>
              </a:rPr>
              <a:t>High Volume Sampler.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Calibri" pitchFamily="34" charset="0"/>
                <a:ea typeface="Calibri" pitchFamily="34" charset="-122"/>
                <a:cs typeface="Calibri" pitchFamily="34" charset="-120"/>
              </a:rPr>
              <a:t>1000 L·min⁻¹ </a:t>
            </a: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flow rate.</a:t>
            </a:r>
            <a:endParaRPr lang="en-US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Calibri" pitchFamily="34" charset="0"/>
                <a:ea typeface="Calibri" pitchFamily="34" charset="-122"/>
                <a:cs typeface="Calibri" pitchFamily="34" charset="-120"/>
              </a:rPr>
              <a:t>~1.4×10³ m³ </a:t>
            </a: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per session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Calibri" pitchFamily="34" charset="0"/>
                <a:ea typeface="Calibri" pitchFamily="34" charset="-122"/>
                <a:cs typeface="Calibri" pitchFamily="34" charset="-120"/>
              </a:rPr>
              <a:t>23-hour</a:t>
            </a: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 session.</a:t>
            </a:r>
            <a:endParaRPr lang="en-US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Calibri" pitchFamily="34" charset="0"/>
                <a:ea typeface="Calibri" pitchFamily="34" charset="-122"/>
                <a:cs typeface="Calibri" pitchFamily="34" charset="-120"/>
              </a:rPr>
              <a:t>Glass fiber filters</a:t>
            </a:r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it-IT" altLang="it-IT">
                <a:latin typeface="Calibri" pitchFamily="34" charset="0"/>
                <a:ea typeface="Calibri" pitchFamily="34" charset="-122"/>
                <a:cs typeface="Calibri" pitchFamily="34" charset="-120"/>
              </a:rPr>
              <a:t>99% efficiency for 0.3 μm</a:t>
            </a:r>
            <a:r>
              <a:rPr lang="en-US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en-US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F1577E-EBA5-6430-FC42-BE918513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94" y="846389"/>
            <a:ext cx="1246463" cy="25121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EC4FD1-9B74-59AA-023F-5C90926D06ED}"/>
              </a:ext>
            </a:extLst>
          </p:cNvPr>
          <p:cNvSpPr txBox="1"/>
          <p:nvPr/>
        </p:nvSpPr>
        <p:spPr>
          <a:xfrm>
            <a:off x="4565630" y="4024108"/>
            <a:ext cx="317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-122"/>
                <a:cs typeface="Calibri" pitchFamily="34" charset="-120"/>
              </a:rPr>
              <a:t>Fixed intervals:</a:t>
            </a:r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2h</a:t>
            </a:r>
            <a:r>
              <a:rPr lang="en-US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5h</a:t>
            </a:r>
            <a:r>
              <a:rPr lang="en-US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24h</a:t>
            </a:r>
            <a:r>
              <a:rPr lang="en-US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48h</a:t>
            </a:r>
            <a:r>
              <a:rPr lang="en-US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72h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9D8FF-36B3-B276-FC0C-A2BA464FF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020" y="3358561"/>
            <a:ext cx="1712666" cy="8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2B5A"/>
          </a:solidFill>
          <a:ln w="12700">
            <a:solidFill>
              <a:srgbClr val="1A2B5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29BFBF"/>
          </a:solidFill>
          <a:ln w="12700">
            <a:solidFill>
              <a:srgbClr val="29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Key results &amp; achievements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3157010" y="4194340"/>
            <a:ext cx="502920" cy="502920"/>
          </a:xfrm>
          <a:prstGeom prst="ellipse">
            <a:avLst/>
          </a:prstGeom>
          <a:solidFill>
            <a:srgbClr val="1A8C8C"/>
          </a:solidFill>
          <a:ln w="12700">
            <a:solidFill>
              <a:srgbClr val="1A8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157010" y="41943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🗺️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696506" y="4238865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Interactive Map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28600" y="1709928"/>
            <a:ext cx="3337560" cy="18288"/>
          </a:xfrm>
          <a:prstGeom prst="rect">
            <a:avLst/>
          </a:prstGeom>
          <a:solidFill>
            <a:srgbClr val="C8DCF5"/>
          </a:solidFill>
          <a:ln w="12700">
            <a:solidFill>
              <a:srgbClr val="C8DC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743198" y="4284785"/>
            <a:ext cx="1680828" cy="301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Radioisotope Filter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28600" y="2788920"/>
            <a:ext cx="3337560" cy="18288"/>
          </a:xfrm>
          <a:prstGeom prst="rect">
            <a:avLst/>
          </a:prstGeom>
          <a:solidFill>
            <a:srgbClr val="C8DCF5"/>
          </a:solidFill>
          <a:ln w="12700">
            <a:solidFill>
              <a:srgbClr val="C8DC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28600" y="3867912"/>
            <a:ext cx="3337560" cy="18288"/>
          </a:xfrm>
          <a:prstGeom prst="rect">
            <a:avLst/>
          </a:prstGeom>
          <a:solidFill>
            <a:srgbClr val="C8DCF5"/>
          </a:solidFill>
          <a:ln w="12700">
            <a:solidFill>
              <a:srgbClr val="C8DC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3814135" y="596707"/>
            <a:ext cx="5074920" cy="3456432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3814135" y="557784"/>
            <a:ext cx="5074920" cy="331531"/>
          </a:xfrm>
          <a:prstGeom prst="rect">
            <a:avLst/>
          </a:prstGeom>
          <a:solidFill>
            <a:srgbClr val="1A2B5A"/>
          </a:solidFill>
          <a:ln w="12700">
            <a:solidFill>
              <a:srgbClr val="1A2B5A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            🌐  </a:t>
            </a:r>
            <a:r>
              <a:rPr lang="en-US" sz="20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eyerad-infn.it</a:t>
            </a:r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3850711" y="660715"/>
            <a:ext cx="128016" cy="128016"/>
          </a:xfrm>
          <a:prstGeom prst="ellipse">
            <a:avLst/>
          </a:prstGeom>
          <a:solidFill>
            <a:srgbClr val="F96167"/>
          </a:solidFill>
          <a:ln w="12700">
            <a:solidFill>
              <a:srgbClr val="F961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4051879" y="660715"/>
            <a:ext cx="128016" cy="128016"/>
          </a:xfrm>
          <a:prstGeom prst="ellipse">
            <a:avLst/>
          </a:prstGeom>
          <a:solidFill>
            <a:srgbClr val="F9E795"/>
          </a:solidFill>
          <a:ln w="12700">
            <a:solidFill>
              <a:srgbClr val="F9E79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4253047" y="660715"/>
            <a:ext cx="128016" cy="128016"/>
          </a:xfrm>
          <a:prstGeom prst="ellipse">
            <a:avLst/>
          </a:prstGeom>
          <a:solidFill>
            <a:srgbClr val="29BFBF"/>
          </a:solidFill>
          <a:ln w="12700">
            <a:solidFill>
              <a:srgbClr val="29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3814135" y="3376483"/>
            <a:ext cx="5074920" cy="411480"/>
          </a:xfrm>
          <a:prstGeom prst="rect">
            <a:avLst/>
          </a:prstGeom>
          <a:solidFill>
            <a:srgbClr val="1A8C8C"/>
          </a:solidFill>
          <a:ln w="12700">
            <a:solidFill>
              <a:srgbClr val="1A8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3814135" y="3376483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</a:t>
            </a:r>
            <a:r>
              <a:rPr lang="en-US" sz="1600" b="1" dirty="0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· All results &amp; metadata publicly available</a:t>
            </a:r>
            <a:endParaRPr lang="en-US" sz="1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5132EEA-C3C0-54DA-7E59-B13FD4CEB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59" y="971611"/>
            <a:ext cx="5010912" cy="2254254"/>
          </a:xfrm>
          <a:prstGeom prst="rect">
            <a:avLst/>
          </a:prstGeom>
        </p:spPr>
      </p:pic>
      <p:sp>
        <p:nvSpPr>
          <p:cNvPr id="38" name="Text 5">
            <a:extLst>
              <a:ext uri="{FF2B5EF4-FFF2-40B4-BE49-F238E27FC236}">
                <a16:creationId xmlns:a16="http://schemas.microsoft.com/office/drawing/2014/main" id="{814189D9-7661-47B2-495F-6066C6F0C106}"/>
              </a:ext>
            </a:extLst>
          </p:cNvPr>
          <p:cNvSpPr/>
          <p:nvPr/>
        </p:nvSpPr>
        <p:spPr>
          <a:xfrm>
            <a:off x="480830" y="886968"/>
            <a:ext cx="2560320" cy="434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1D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¹³¹I</a:t>
            </a:r>
            <a:endParaRPr lang="en-US" sz="2400" dirty="0"/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0EFB324A-8EAC-3A53-6B87-4B566D4DCD9E}"/>
              </a:ext>
            </a:extLst>
          </p:cNvPr>
          <p:cNvSpPr/>
          <p:nvPr/>
        </p:nvSpPr>
        <p:spPr>
          <a:xfrm>
            <a:off x="573932" y="1235413"/>
            <a:ext cx="2525584" cy="405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1–3 × </a:t>
            </a:r>
            <a:r>
              <a:rPr lang="en-US" sz="2000" b="1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10⁻⁵ </a:t>
            </a:r>
            <a:r>
              <a:rPr lang="en-US" sz="200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Bq/m³</a:t>
            </a:r>
            <a:endParaRPr lang="en-US" sz="2000"/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E9483A68-8DE1-4639-4093-5DD55E35BC45}"/>
              </a:ext>
            </a:extLst>
          </p:cNvPr>
          <p:cNvSpPr/>
          <p:nvPr/>
        </p:nvSpPr>
        <p:spPr>
          <a:xfrm>
            <a:off x="480830" y="1996131"/>
            <a:ext cx="2560320" cy="434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1D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¹³⁷Cs</a:t>
            </a:r>
            <a:endParaRPr lang="en-US" sz="2400" dirty="0"/>
          </a:p>
        </p:txBody>
      </p:sp>
      <p:sp>
        <p:nvSpPr>
          <p:cNvPr id="42" name="Text 12">
            <a:extLst>
              <a:ext uri="{FF2B5EF4-FFF2-40B4-BE49-F238E27FC236}">
                <a16:creationId xmlns:a16="http://schemas.microsoft.com/office/drawing/2014/main" id="{82E0D816-BD18-B89B-4DE0-066F37379230}"/>
              </a:ext>
            </a:extLst>
          </p:cNvPr>
          <p:cNvSpPr/>
          <p:nvPr/>
        </p:nvSpPr>
        <p:spPr>
          <a:xfrm>
            <a:off x="539196" y="2503302"/>
            <a:ext cx="2560320" cy="303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1–3 × </a:t>
            </a:r>
            <a:r>
              <a:rPr lang="en-US" sz="2000" b="1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10⁻⁵ </a:t>
            </a:r>
            <a:r>
              <a:rPr lang="en-US" sz="200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Bq/m³</a:t>
            </a:r>
            <a:endParaRPr lang="en-US" sz="200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4" name="Text 17">
            <a:extLst>
              <a:ext uri="{FF2B5EF4-FFF2-40B4-BE49-F238E27FC236}">
                <a16:creationId xmlns:a16="http://schemas.microsoft.com/office/drawing/2014/main" id="{40765207-7022-9C11-4A29-618AFE551305}"/>
              </a:ext>
            </a:extLst>
          </p:cNvPr>
          <p:cNvSpPr/>
          <p:nvPr/>
        </p:nvSpPr>
        <p:spPr>
          <a:xfrm>
            <a:off x="398145" y="3038484"/>
            <a:ext cx="2560320" cy="434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1D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²¹⁰Pb</a:t>
            </a:r>
            <a:endParaRPr lang="en-US" sz="2400" dirty="0"/>
          </a:p>
        </p:txBody>
      </p:sp>
      <p:sp>
        <p:nvSpPr>
          <p:cNvPr id="45" name="Text 18">
            <a:extLst>
              <a:ext uri="{FF2B5EF4-FFF2-40B4-BE49-F238E27FC236}">
                <a16:creationId xmlns:a16="http://schemas.microsoft.com/office/drawing/2014/main" id="{B470A25F-271A-A192-6BFE-578162C85029}"/>
              </a:ext>
            </a:extLst>
          </p:cNvPr>
          <p:cNvSpPr/>
          <p:nvPr/>
        </p:nvSpPr>
        <p:spPr>
          <a:xfrm>
            <a:off x="398145" y="3582294"/>
            <a:ext cx="2560320" cy="303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solidFill>
                  <a:srgbClr val="0C7C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</a:t>
            </a:r>
            <a:r>
              <a:rPr lang="en-US" sz="2000" b="1">
                <a:solidFill>
                  <a:srgbClr val="0C7C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10⁻² </a:t>
            </a:r>
            <a:r>
              <a:rPr lang="en-US" sz="200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Bq/m³</a:t>
            </a:r>
            <a:endParaRPr lang="en-US" sz="200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52" name="Text 15">
            <a:extLst>
              <a:ext uri="{FF2B5EF4-FFF2-40B4-BE49-F238E27FC236}">
                <a16:creationId xmlns:a16="http://schemas.microsoft.com/office/drawing/2014/main" id="{83C68EB5-565E-0AA6-1501-74A2330AA68F}"/>
              </a:ext>
            </a:extLst>
          </p:cNvPr>
          <p:cNvSpPr/>
          <p:nvPr/>
        </p:nvSpPr>
        <p:spPr>
          <a:xfrm>
            <a:off x="7950033" y="4284785"/>
            <a:ext cx="1252475" cy="282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B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 Selection</a:t>
            </a:r>
            <a:endParaRPr lang="en-US" sz="1600" dirty="0"/>
          </a:p>
        </p:txBody>
      </p:sp>
      <p:sp>
        <p:nvSpPr>
          <p:cNvPr id="53" name="Text 3">
            <a:extLst>
              <a:ext uri="{FF2B5EF4-FFF2-40B4-BE49-F238E27FC236}">
                <a16:creationId xmlns:a16="http://schemas.microsoft.com/office/drawing/2014/main" id="{FFE1CEDE-7893-C1E9-D4CB-FD30E70C2A23}"/>
              </a:ext>
            </a:extLst>
          </p:cNvPr>
          <p:cNvSpPr/>
          <p:nvPr/>
        </p:nvSpPr>
        <p:spPr>
          <a:xfrm>
            <a:off x="131446" y="603504"/>
            <a:ext cx="3347923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9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Analytical Sensitivity (MDA)</a:t>
            </a:r>
            <a:endParaRPr lang="en-US" sz="2000" dirty="0"/>
          </a:p>
        </p:txBody>
      </p:sp>
      <p:sp>
        <p:nvSpPr>
          <p:cNvPr id="54" name="Shape 7">
            <a:extLst>
              <a:ext uri="{FF2B5EF4-FFF2-40B4-BE49-F238E27FC236}">
                <a16:creationId xmlns:a16="http://schemas.microsoft.com/office/drawing/2014/main" id="{667703A5-F4CA-3884-60DE-EC7C1318883B}"/>
              </a:ext>
            </a:extLst>
          </p:cNvPr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0C7C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CC4F2EC-BE7B-981E-9AAF-EA9EB690DCE2}"/>
              </a:ext>
            </a:extLst>
          </p:cNvPr>
          <p:cNvSpPr/>
          <p:nvPr/>
        </p:nvSpPr>
        <p:spPr>
          <a:xfrm>
            <a:off x="5161394" y="4179959"/>
            <a:ext cx="502920" cy="502920"/>
          </a:xfrm>
          <a:prstGeom prst="ellipse">
            <a:avLst/>
          </a:prstGeom>
          <a:solidFill>
            <a:srgbClr val="1A8C8C"/>
          </a:solidFill>
          <a:ln w="12700">
            <a:solidFill>
              <a:srgbClr val="1A8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645A74CF-7A5B-4AA6-F975-346F66965C9A}"/>
              </a:ext>
            </a:extLst>
          </p:cNvPr>
          <p:cNvSpPr/>
          <p:nvPr/>
        </p:nvSpPr>
        <p:spPr>
          <a:xfrm>
            <a:off x="6083085" y="4906889"/>
            <a:ext cx="2979035" cy="24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NH8.1  |  EGU General 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Assembly 2026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161394" y="418263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☢️</a:t>
            </a:r>
            <a:endParaRPr lang="en-US" sz="1600" dirty="0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70B41A83-37BE-B2AE-19E4-B5390E81810E}"/>
              </a:ext>
            </a:extLst>
          </p:cNvPr>
          <p:cNvSpPr/>
          <p:nvPr/>
        </p:nvSpPr>
        <p:spPr>
          <a:xfrm>
            <a:off x="7385120" y="4194340"/>
            <a:ext cx="502920" cy="502920"/>
          </a:xfrm>
          <a:prstGeom prst="ellipse">
            <a:avLst/>
          </a:prstGeom>
          <a:solidFill>
            <a:srgbClr val="1A8C8C"/>
          </a:solidFill>
          <a:ln w="12700">
            <a:solidFill>
              <a:srgbClr val="1A8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385120" y="418263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🏛️</a:t>
            </a:r>
            <a:endParaRPr lang="en-US" sz="1600" dirty="0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31A7F853-3104-8D6E-7148-F5F3997A3800}"/>
              </a:ext>
            </a:extLst>
          </p:cNvPr>
          <p:cNvSpPr/>
          <p:nvPr/>
        </p:nvSpPr>
        <p:spPr>
          <a:xfrm>
            <a:off x="147327" y="4050346"/>
            <a:ext cx="284809" cy="620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8B8B"/>
                </a:solidFill>
              </a:rPr>
              <a:t>☞</a:t>
            </a:r>
            <a:endParaRPr lang="en-US" sz="3600" dirty="0"/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E0D48028-CB09-7098-8FF5-6124217B4B87}"/>
              </a:ext>
            </a:extLst>
          </p:cNvPr>
          <p:cNvSpPr/>
          <p:nvPr/>
        </p:nvSpPr>
        <p:spPr>
          <a:xfrm>
            <a:off x="516438" y="4156495"/>
            <a:ext cx="2583078" cy="51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full story </a:t>
            </a:r>
            <a:r>
              <a:rPr lang="en-US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on the screen.. Come to see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3.10!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230</Words>
  <Application>Microsoft Office PowerPoint</Application>
  <PresentationFormat>On-screen Show (16:9)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EyeRAD: an INFN network for airborne radioactivity monitoring</dc:title>
  <dc:subject>PptxGenJS Presentation</dc:subject>
  <dc:creator>Nedime Irem Elek</dc:creator>
  <cp:lastModifiedBy>ELEK NEDIME IREM</cp:lastModifiedBy>
  <cp:revision>44</cp:revision>
  <dcterms:created xsi:type="dcterms:W3CDTF">2026-04-29T14:55:04Z</dcterms:created>
  <dcterms:modified xsi:type="dcterms:W3CDTF">2026-05-05T19:49:28Z</dcterms:modified>
</cp:coreProperties>
</file>