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327" r:id="rId5"/>
    <p:sldId id="329" r:id="rId6"/>
    <p:sldId id="330" r:id="rId7"/>
    <p:sldId id="328" r:id="rId8"/>
    <p:sldId id="331" r:id="rId9"/>
    <p:sldId id="260" r:id="rId10"/>
    <p:sldId id="332" r:id="rId11"/>
    <p:sldId id="333" r:id="rId12"/>
    <p:sldId id="334" r:id="rId13"/>
    <p:sldId id="335" r:id="rId14"/>
    <p:sldId id="289"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5806" autoAdjust="0"/>
  </p:normalViewPr>
  <p:slideViewPr>
    <p:cSldViewPr snapToGrid="0">
      <p:cViewPr varScale="1">
        <p:scale>
          <a:sx n="86" d="100"/>
          <a:sy n="86" d="100"/>
        </p:scale>
        <p:origin x="72"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AFB1-58B0-4ECD-B444-5E6EA52A4F83}" type="datetimeFigureOut">
              <a:rPr lang="it-IT" smtClean="0"/>
              <a:t>06/05/2026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79C65-CEE3-4E59-9387-C4E0DA34D23D}" type="slidenum">
              <a:rPr lang="it-IT" smtClean="0"/>
              <a:t>‹N›</a:t>
            </a:fld>
            <a:endParaRPr lang="it-IT" dirty="0"/>
          </a:p>
        </p:txBody>
      </p:sp>
    </p:spTree>
    <p:extLst>
      <p:ext uri="{BB962C8B-B14F-4D97-AF65-F5344CB8AC3E}">
        <p14:creationId xmlns:p14="http://schemas.microsoft.com/office/powerpoint/2010/main" val="175468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2</a:t>
            </a:fld>
            <a:endParaRPr lang="it-IT" dirty="0"/>
          </a:p>
        </p:txBody>
      </p:sp>
    </p:spTree>
    <p:extLst>
      <p:ext uri="{BB962C8B-B14F-4D97-AF65-F5344CB8AC3E}">
        <p14:creationId xmlns:p14="http://schemas.microsoft.com/office/powerpoint/2010/main" val="269444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11</a:t>
            </a:fld>
            <a:endParaRPr lang="it-IT" dirty="0"/>
          </a:p>
        </p:txBody>
      </p:sp>
    </p:spTree>
    <p:extLst>
      <p:ext uri="{BB962C8B-B14F-4D97-AF65-F5344CB8AC3E}">
        <p14:creationId xmlns:p14="http://schemas.microsoft.com/office/powerpoint/2010/main" val="220768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12</a:t>
            </a:fld>
            <a:endParaRPr lang="it-IT" dirty="0"/>
          </a:p>
        </p:txBody>
      </p:sp>
    </p:spTree>
    <p:extLst>
      <p:ext uri="{BB962C8B-B14F-4D97-AF65-F5344CB8AC3E}">
        <p14:creationId xmlns:p14="http://schemas.microsoft.com/office/powerpoint/2010/main" val="11287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13</a:t>
            </a:fld>
            <a:endParaRPr lang="it-IT" dirty="0"/>
          </a:p>
        </p:txBody>
      </p:sp>
    </p:spTree>
    <p:extLst>
      <p:ext uri="{BB962C8B-B14F-4D97-AF65-F5344CB8AC3E}">
        <p14:creationId xmlns:p14="http://schemas.microsoft.com/office/powerpoint/2010/main" val="327668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3</a:t>
            </a:fld>
            <a:endParaRPr lang="it-IT" dirty="0"/>
          </a:p>
        </p:txBody>
      </p:sp>
    </p:spTree>
    <p:extLst>
      <p:ext uri="{BB962C8B-B14F-4D97-AF65-F5344CB8AC3E}">
        <p14:creationId xmlns:p14="http://schemas.microsoft.com/office/powerpoint/2010/main" val="343021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4</a:t>
            </a:fld>
            <a:endParaRPr lang="it-IT" dirty="0"/>
          </a:p>
        </p:txBody>
      </p:sp>
    </p:spTree>
    <p:extLst>
      <p:ext uri="{BB962C8B-B14F-4D97-AF65-F5344CB8AC3E}">
        <p14:creationId xmlns:p14="http://schemas.microsoft.com/office/powerpoint/2010/main" val="237334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5</a:t>
            </a:fld>
            <a:endParaRPr lang="it-IT" dirty="0"/>
          </a:p>
        </p:txBody>
      </p:sp>
    </p:spTree>
    <p:extLst>
      <p:ext uri="{BB962C8B-B14F-4D97-AF65-F5344CB8AC3E}">
        <p14:creationId xmlns:p14="http://schemas.microsoft.com/office/powerpoint/2010/main" val="370255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6</a:t>
            </a:fld>
            <a:endParaRPr lang="it-IT" dirty="0"/>
          </a:p>
        </p:txBody>
      </p:sp>
    </p:spTree>
    <p:extLst>
      <p:ext uri="{BB962C8B-B14F-4D97-AF65-F5344CB8AC3E}">
        <p14:creationId xmlns:p14="http://schemas.microsoft.com/office/powerpoint/2010/main" val="122807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7</a:t>
            </a:fld>
            <a:endParaRPr lang="it-IT" dirty="0"/>
          </a:p>
        </p:txBody>
      </p:sp>
    </p:spTree>
    <p:extLst>
      <p:ext uri="{BB962C8B-B14F-4D97-AF65-F5344CB8AC3E}">
        <p14:creationId xmlns:p14="http://schemas.microsoft.com/office/powerpoint/2010/main" val="248407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8</a:t>
            </a:fld>
            <a:endParaRPr lang="it-IT" dirty="0"/>
          </a:p>
        </p:txBody>
      </p:sp>
    </p:spTree>
    <p:extLst>
      <p:ext uri="{BB962C8B-B14F-4D97-AF65-F5344CB8AC3E}">
        <p14:creationId xmlns:p14="http://schemas.microsoft.com/office/powerpoint/2010/main" val="422892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9</a:t>
            </a:fld>
            <a:endParaRPr lang="it-IT" dirty="0"/>
          </a:p>
        </p:txBody>
      </p:sp>
    </p:spTree>
    <p:extLst>
      <p:ext uri="{BB962C8B-B14F-4D97-AF65-F5344CB8AC3E}">
        <p14:creationId xmlns:p14="http://schemas.microsoft.com/office/powerpoint/2010/main" val="322617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86B6BA-9070-4F95-B970-84B0D50EB714}" type="slidenum">
              <a:rPr lang="it-IT" smtClean="0"/>
              <a:t>10</a:t>
            </a:fld>
            <a:endParaRPr lang="it-IT" dirty="0"/>
          </a:p>
        </p:txBody>
      </p:sp>
    </p:spTree>
    <p:extLst>
      <p:ext uri="{BB962C8B-B14F-4D97-AF65-F5344CB8AC3E}">
        <p14:creationId xmlns:p14="http://schemas.microsoft.com/office/powerpoint/2010/main" val="190952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5A59F-49E3-4461-BF14-307AF2B616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3514984-8498-4830-91CA-22330CB38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2ED8D9C-E32A-4C9F-81D6-620538C4F13E}"/>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5" name="Segnaposto piè di pagina 4">
            <a:extLst>
              <a:ext uri="{FF2B5EF4-FFF2-40B4-BE49-F238E27FC236}">
                <a16:creationId xmlns:a16="http://schemas.microsoft.com/office/drawing/2014/main" id="{07DD7BAC-7245-4519-9D61-C7B67A0FBB8E}"/>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A9B4DEB4-4A85-47AA-9C2F-D81A01DE5E1F}"/>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363071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6F202B-61EA-460B-8C34-2B3F83CBE8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CFDFC84-371C-4DC4-919A-53C0E434982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9E998AF-8481-4770-80B1-27B630BACCBE}"/>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5" name="Segnaposto piè di pagina 4">
            <a:extLst>
              <a:ext uri="{FF2B5EF4-FFF2-40B4-BE49-F238E27FC236}">
                <a16:creationId xmlns:a16="http://schemas.microsoft.com/office/drawing/2014/main" id="{715675B9-0C2A-4BD3-B904-CAA7716E7BEF}"/>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5D426D69-72B6-44BD-BE70-54C630B082C3}"/>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5443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788C954-6F70-4A98-8F22-C4510EB12BD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77C8F3-0A61-4CF5-B465-51DF17C77B8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FF014C-D130-4A15-89B6-33C99F0D92DE}"/>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5" name="Segnaposto piè di pagina 4">
            <a:extLst>
              <a:ext uri="{FF2B5EF4-FFF2-40B4-BE49-F238E27FC236}">
                <a16:creationId xmlns:a16="http://schemas.microsoft.com/office/drawing/2014/main" id="{B1A828BE-2DD6-4108-9B79-1ED2CABF4074}"/>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3E7649DD-D172-4078-BBB9-9F8A695543CD}"/>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10614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467F69-8C01-4A9A-99B2-93613CA236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06B30D3-1086-48CE-B570-07BF6A59CB6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5179BA-5750-4C38-97F7-DFA4C4D68705}"/>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5" name="Segnaposto piè di pagina 4">
            <a:extLst>
              <a:ext uri="{FF2B5EF4-FFF2-40B4-BE49-F238E27FC236}">
                <a16:creationId xmlns:a16="http://schemas.microsoft.com/office/drawing/2014/main" id="{0C63ABE6-1BB7-4E85-A5E7-4D4EE78DFA6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A812631F-1C71-4099-91AD-D2C7ECF6ADDE}"/>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426886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D462E8-245D-49B0-B1C0-31911B3B75C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92EF425-7A78-44F8-80AF-872EA52D5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1EC5640-0985-42D2-87B1-C062AA30628E}"/>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5" name="Segnaposto piè di pagina 4">
            <a:extLst>
              <a:ext uri="{FF2B5EF4-FFF2-40B4-BE49-F238E27FC236}">
                <a16:creationId xmlns:a16="http://schemas.microsoft.com/office/drawing/2014/main" id="{F5B16189-AFAE-47EF-AA13-40E5DEDCBED2}"/>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2127D71A-9B9F-485F-AA7D-C869ED102B8C}"/>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238233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148D5-737E-4456-A482-00D041E039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3D29BC-8CAA-4279-B775-362718C5A7A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04B9146-45A6-4D2F-A4D4-80D78C6B941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D3EBABB-911A-4478-A1A4-16C0B55223B2}"/>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6" name="Segnaposto piè di pagina 5">
            <a:extLst>
              <a:ext uri="{FF2B5EF4-FFF2-40B4-BE49-F238E27FC236}">
                <a16:creationId xmlns:a16="http://schemas.microsoft.com/office/drawing/2014/main" id="{FB577B7A-8241-43EA-8A94-09255B1B9822}"/>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846256FC-FB35-4664-8381-24A32088F1CA}"/>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15350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971F3-97D5-440F-A89B-0C684F0217F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A7D6FAF-EA16-40CF-AD1C-91BD92236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39A956E-FC1A-416E-8352-F978E89C290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5727987-D3F8-4AE7-8A76-BB85E1073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E954B11-5B57-4ACA-A13C-DF786C4165A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8B12729-6564-48A1-823A-C08EAC454041}"/>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8" name="Segnaposto piè di pagina 7">
            <a:extLst>
              <a:ext uri="{FF2B5EF4-FFF2-40B4-BE49-F238E27FC236}">
                <a16:creationId xmlns:a16="http://schemas.microsoft.com/office/drawing/2014/main" id="{DB78C9CA-BD7F-48D7-A109-DE51C6C417DB}"/>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35570F23-70F2-4D68-9BA5-D2F9A1923416}"/>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287669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F8C70-5AFC-4B79-82A4-905CE21E3A5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8468E1F-B2AF-415E-B761-22E6E0344AA5}"/>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4" name="Segnaposto piè di pagina 3">
            <a:extLst>
              <a:ext uri="{FF2B5EF4-FFF2-40B4-BE49-F238E27FC236}">
                <a16:creationId xmlns:a16="http://schemas.microsoft.com/office/drawing/2014/main" id="{E65B1351-4574-4D36-B1A5-AE7E31AD4582}"/>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E43F35BA-2E3D-4D75-BBC6-19277383D7FA}"/>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181049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19742C5-8714-45E1-958B-CB042C8C6815}"/>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3" name="Segnaposto piè di pagina 2">
            <a:extLst>
              <a:ext uri="{FF2B5EF4-FFF2-40B4-BE49-F238E27FC236}">
                <a16:creationId xmlns:a16="http://schemas.microsoft.com/office/drawing/2014/main" id="{0A84DA40-56E0-41BB-B50D-6B37D9D12C92}"/>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B8098D5C-1FDF-41C0-B917-0189058C8C31}"/>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166108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458CD-7BDB-43A0-91ED-9511C6E08D9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6B1B9E7-D50B-448B-9365-EC9FC0FDB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0F776F1-2545-4D72-A6CB-F22D5592D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278FBEB-D932-434A-9CE7-B3AAEB06E295}"/>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6" name="Segnaposto piè di pagina 5">
            <a:extLst>
              <a:ext uri="{FF2B5EF4-FFF2-40B4-BE49-F238E27FC236}">
                <a16:creationId xmlns:a16="http://schemas.microsoft.com/office/drawing/2014/main" id="{B5741EA4-FE95-49BA-B3BA-E70005FB3E0F}"/>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C549A807-CB3E-4D19-B0BC-C1395400133D}"/>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78247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C2DB56-F967-4061-87D8-673FEF88E70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010674-4259-4784-8807-7A7496A8B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60A202AC-E5FA-493F-829B-AD22BA777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0B6C63A-E0C8-4342-8213-E87D63F2A1B6}"/>
              </a:ext>
            </a:extLst>
          </p:cNvPr>
          <p:cNvSpPr>
            <a:spLocks noGrp="1"/>
          </p:cNvSpPr>
          <p:nvPr>
            <p:ph type="dt" sz="half" idx="10"/>
          </p:nvPr>
        </p:nvSpPr>
        <p:spPr/>
        <p:txBody>
          <a:bodyPr/>
          <a:lstStyle/>
          <a:p>
            <a:fld id="{D0C79851-0B09-4CA8-8E4C-DE4172928880}" type="datetimeFigureOut">
              <a:rPr lang="it-IT" smtClean="0"/>
              <a:t>06/05/2026</a:t>
            </a:fld>
            <a:endParaRPr lang="it-IT" dirty="0"/>
          </a:p>
        </p:txBody>
      </p:sp>
      <p:sp>
        <p:nvSpPr>
          <p:cNvPr id="6" name="Segnaposto piè di pagina 5">
            <a:extLst>
              <a:ext uri="{FF2B5EF4-FFF2-40B4-BE49-F238E27FC236}">
                <a16:creationId xmlns:a16="http://schemas.microsoft.com/office/drawing/2014/main" id="{1831147A-0A69-444F-A60E-4153A54EFC9A}"/>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5CA8D576-707E-4B76-868D-DA80C76F81FD}"/>
              </a:ext>
            </a:extLst>
          </p:cNvPr>
          <p:cNvSpPr>
            <a:spLocks noGrp="1"/>
          </p:cNvSpPr>
          <p:nvPr>
            <p:ph type="sldNum" sz="quarter" idx="12"/>
          </p:nvPr>
        </p:nvSpPr>
        <p:spPr/>
        <p:txBody>
          <a:bodyPr/>
          <a:lstStyle/>
          <a:p>
            <a:fld id="{180F5FE8-3C39-4971-98FF-D86FEBEAD59D}" type="slidenum">
              <a:rPr lang="it-IT" smtClean="0"/>
              <a:t>‹N›</a:t>
            </a:fld>
            <a:endParaRPr lang="it-IT" dirty="0"/>
          </a:p>
        </p:txBody>
      </p:sp>
    </p:spTree>
    <p:extLst>
      <p:ext uri="{BB962C8B-B14F-4D97-AF65-F5344CB8AC3E}">
        <p14:creationId xmlns:p14="http://schemas.microsoft.com/office/powerpoint/2010/main" val="191409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E28DEB3-5A8A-4141-9F76-FB35D88BE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92AF7EB-A13C-42E8-9F9B-E6708B3CD8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B8E707-5E87-46FE-A896-6521F3735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79851-0B09-4CA8-8E4C-DE4172928880}" type="datetimeFigureOut">
              <a:rPr lang="it-IT" smtClean="0"/>
              <a:t>06/05/2026</a:t>
            </a:fld>
            <a:endParaRPr lang="it-IT" dirty="0"/>
          </a:p>
        </p:txBody>
      </p:sp>
      <p:sp>
        <p:nvSpPr>
          <p:cNvPr id="5" name="Segnaposto piè di pagina 4">
            <a:extLst>
              <a:ext uri="{FF2B5EF4-FFF2-40B4-BE49-F238E27FC236}">
                <a16:creationId xmlns:a16="http://schemas.microsoft.com/office/drawing/2014/main" id="{05CBBE70-0E63-4801-8CFC-6708C3F5E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518B84B4-4C94-45C0-B7E3-09DCC3E45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F5FE8-3C39-4971-98FF-D86FEBEAD59D}" type="slidenum">
              <a:rPr lang="it-IT" smtClean="0"/>
              <a:t>‹N›</a:t>
            </a:fld>
            <a:endParaRPr lang="it-IT" dirty="0"/>
          </a:p>
        </p:txBody>
      </p:sp>
    </p:spTree>
    <p:extLst>
      <p:ext uri="{BB962C8B-B14F-4D97-AF65-F5344CB8AC3E}">
        <p14:creationId xmlns:p14="http://schemas.microsoft.com/office/powerpoint/2010/main" val="2342642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hyperlink" Target="https://human-settlement.emergency.copernicus.eu/documents/Projecting%20Global%20Population%20Grids%20to%202100.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doi.org/10.1038/s41597-023-02282-0"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doi.org/10.1111/jfr3.12841"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37F5F7D9-E916-CFE7-8DF0-1E7179DA35C9}"/>
              </a:ext>
            </a:extLst>
          </p:cNvPr>
          <p:cNvSpPr txBox="1"/>
          <p:nvPr/>
        </p:nvSpPr>
        <p:spPr>
          <a:xfrm>
            <a:off x="378847" y="4218223"/>
            <a:ext cx="11317928" cy="2092881"/>
          </a:xfrm>
          <a:prstGeom prst="rect">
            <a:avLst/>
          </a:prstGeom>
          <a:solidFill>
            <a:schemeClr val="bg1"/>
          </a:solidFill>
        </p:spPr>
        <p:txBody>
          <a:bodyPr wrap="square" rtlCol="0">
            <a:spAutoFit/>
          </a:bodyPr>
          <a:lstStyle/>
          <a:p>
            <a:r>
              <a:rPr lang="it-IT" sz="2000" dirty="0">
                <a:latin typeface="Calibri corpo"/>
              </a:rPr>
              <a:t>Authors : </a:t>
            </a:r>
            <a:r>
              <a:rPr lang="it-IT" sz="2000" b="1" u="sng" dirty="0">
                <a:latin typeface="Calibri corpo"/>
              </a:rPr>
              <a:t>Luciano Pavesi (1,3)</a:t>
            </a:r>
            <a:r>
              <a:rPr lang="it-IT" sz="2000" u="sng" dirty="0">
                <a:latin typeface="Calibri corpo"/>
              </a:rPr>
              <a:t>, </a:t>
            </a:r>
            <a:r>
              <a:rPr lang="it-IT" sz="2000" b="0" i="0" u="sng" dirty="0">
                <a:effectLst/>
                <a:latin typeface="Calibri corpo"/>
              </a:rPr>
              <a:t>Jose Luis Salinas (2)</a:t>
            </a:r>
            <a:r>
              <a:rPr lang="it-IT" sz="2000" i="0" u="sng" dirty="0">
                <a:effectLst/>
                <a:latin typeface="Calibri corpo"/>
              </a:rPr>
              <a:t>, Stefano Zanardo (2), Maximiliano Sassi (2), Arno Hilberts (2)</a:t>
            </a:r>
            <a:r>
              <a:rPr lang="it-IT" sz="2000" u="sng" dirty="0">
                <a:latin typeface="Calibri corpo"/>
              </a:rPr>
              <a:t>, Elena Volpi (3), Aldo Fiori (3)</a:t>
            </a:r>
          </a:p>
          <a:p>
            <a:endParaRPr lang="it-IT" sz="1400" b="1" dirty="0">
              <a:latin typeface="Calibri corpo"/>
            </a:endParaRPr>
          </a:p>
          <a:p>
            <a:pPr algn="l">
              <a:buFont typeface="Arial" panose="020B0604020202020204" pitchFamily="34" charset="0"/>
              <a:buChar char="•"/>
            </a:pPr>
            <a:r>
              <a:rPr lang="it-IT" sz="1400" b="0" i="0" baseline="30000" dirty="0">
                <a:effectLst/>
                <a:latin typeface="Calibri corpo"/>
              </a:rPr>
              <a:t>1</a:t>
            </a:r>
            <a:r>
              <a:rPr lang="it-IT" sz="1400" b="0" i="0" dirty="0">
                <a:effectLst/>
                <a:latin typeface="Calibri corpo"/>
              </a:rPr>
              <a:t>now at Department of Civil Engineering and Computer Science, University of Rome Tor Vergata, Via Politecnico 1, 00133, Rome, Italy (luciano.pavesi.609286@uniroma2.eu)</a:t>
            </a:r>
          </a:p>
          <a:p>
            <a:pPr algn="l">
              <a:buFont typeface="Arial" panose="020B0604020202020204" pitchFamily="34" charset="0"/>
              <a:buChar char="•"/>
            </a:pPr>
            <a:r>
              <a:rPr lang="it-IT" sz="1400" b="0" i="0" baseline="30000" dirty="0">
                <a:effectLst/>
                <a:latin typeface="Calibri corpo"/>
              </a:rPr>
              <a:t>2</a:t>
            </a:r>
            <a:r>
              <a:rPr lang="it-IT" sz="1400" b="0" i="0" dirty="0">
                <a:effectLst/>
                <a:latin typeface="Calibri corpo"/>
              </a:rPr>
              <a:t>Moody's RMS, London, United Kingdom</a:t>
            </a:r>
          </a:p>
          <a:p>
            <a:pPr algn="l">
              <a:buFont typeface="Arial" panose="020B0604020202020204" pitchFamily="34" charset="0"/>
              <a:buChar char="•"/>
            </a:pPr>
            <a:r>
              <a:rPr lang="it-IT" sz="1400" b="0" i="0" baseline="30000" dirty="0">
                <a:effectLst/>
                <a:latin typeface="Calibri corpo"/>
              </a:rPr>
              <a:t>3</a:t>
            </a:r>
            <a:r>
              <a:rPr lang="it-IT" sz="1400" b="0" i="0" dirty="0">
                <a:effectLst/>
                <a:latin typeface="Calibri corpo"/>
              </a:rPr>
              <a:t>Department of Civil, Computer Science and Aeronautical Technologies Engineering, Roma Tre University, Rome, Italy</a:t>
            </a:r>
          </a:p>
          <a:p>
            <a:endParaRPr lang="en-US" sz="2000" b="1" dirty="0">
              <a:latin typeface="Calibri corpo"/>
            </a:endParaRPr>
          </a:p>
        </p:txBody>
      </p:sp>
      <p:sp>
        <p:nvSpPr>
          <p:cNvPr id="9" name="CasellaDiTesto 8">
            <a:extLst>
              <a:ext uri="{FF2B5EF4-FFF2-40B4-BE49-F238E27FC236}">
                <a16:creationId xmlns:a16="http://schemas.microsoft.com/office/drawing/2014/main" id="{0BAF677E-093B-82ED-2CC3-9364DA7A6981}"/>
              </a:ext>
            </a:extLst>
          </p:cNvPr>
          <p:cNvSpPr txBox="1"/>
          <p:nvPr/>
        </p:nvSpPr>
        <p:spPr>
          <a:xfrm>
            <a:off x="866756" y="2444784"/>
            <a:ext cx="10604808" cy="954107"/>
          </a:xfrm>
          <a:prstGeom prst="rect">
            <a:avLst/>
          </a:prstGeom>
          <a:noFill/>
        </p:spPr>
        <p:txBody>
          <a:bodyPr wrap="square" rtlCol="0">
            <a:spAutoFit/>
          </a:bodyPr>
          <a:lstStyle/>
          <a:p>
            <a:pPr algn="ctr"/>
            <a:r>
              <a:rPr lang="en-US" sz="2800" b="1" u="sng" dirty="0">
                <a:ln w="0"/>
                <a:cs typeface="Dubai Medium" panose="020B0603030403030204" pitchFamily="34" charset="-78"/>
              </a:rPr>
              <a:t>The evolution of flood risk in Italy across two centuries: disentangling risk drivers to understand past trends and future issues</a:t>
            </a:r>
            <a:endParaRPr lang="it-IT" sz="2800" b="1" u="sng" dirty="0">
              <a:ln w="0"/>
              <a:cs typeface="Dubai Medium" panose="020B0603030403030204" pitchFamily="34" charset="-78"/>
            </a:endParaRPr>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2"/>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pic>
        <p:nvPicPr>
          <p:cNvPr id="27" name="Immagine 26">
            <a:extLst>
              <a:ext uri="{FF2B5EF4-FFF2-40B4-BE49-F238E27FC236}">
                <a16:creationId xmlns:a16="http://schemas.microsoft.com/office/drawing/2014/main" id="{6189CCAD-699F-41DE-A9C6-8797ADC2BB89}"/>
              </a:ext>
            </a:extLst>
          </p:cNvPr>
          <p:cNvPicPr>
            <a:picLocks noChangeAspect="1"/>
          </p:cNvPicPr>
          <p:nvPr/>
        </p:nvPicPr>
        <p:blipFill rotWithShape="1">
          <a:blip r:embed="rId3"/>
          <a:srcRect t="18158" b="7430"/>
          <a:stretch/>
        </p:blipFill>
        <p:spPr>
          <a:xfrm>
            <a:off x="1674281" y="901656"/>
            <a:ext cx="2460117" cy="510583"/>
          </a:xfrm>
          <a:prstGeom prst="rect">
            <a:avLst/>
          </a:prstGeom>
        </p:spPr>
      </p:pic>
      <p:pic>
        <p:nvPicPr>
          <p:cNvPr id="28" name="Immagine 27">
            <a:extLst>
              <a:ext uri="{FF2B5EF4-FFF2-40B4-BE49-F238E27FC236}">
                <a16:creationId xmlns:a16="http://schemas.microsoft.com/office/drawing/2014/main" id="{07C252B6-6226-4D43-B6EB-148EDED487E3}"/>
              </a:ext>
            </a:extLst>
          </p:cNvPr>
          <p:cNvPicPr>
            <a:picLocks noChangeAspect="1"/>
          </p:cNvPicPr>
          <p:nvPr/>
        </p:nvPicPr>
        <p:blipFill>
          <a:blip r:embed="rId4"/>
          <a:stretch>
            <a:fillRect/>
          </a:stretch>
        </p:blipFill>
        <p:spPr>
          <a:xfrm>
            <a:off x="58966" y="901655"/>
            <a:ext cx="1615580" cy="510584"/>
          </a:xfrm>
          <a:prstGeom prst="rect">
            <a:avLst/>
          </a:prstGeom>
        </p:spPr>
      </p:pic>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Tree>
    <p:extLst>
      <p:ext uri="{BB962C8B-B14F-4D97-AF65-F5344CB8AC3E}">
        <p14:creationId xmlns:p14="http://schemas.microsoft.com/office/powerpoint/2010/main" val="14536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3"/>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pic>
        <p:nvPicPr>
          <p:cNvPr id="3" name="Immagine 2">
            <a:extLst>
              <a:ext uri="{FF2B5EF4-FFF2-40B4-BE49-F238E27FC236}">
                <a16:creationId xmlns:a16="http://schemas.microsoft.com/office/drawing/2014/main" id="{2D49069C-4181-4D3B-93CD-08AFBAAA0A13}"/>
              </a:ext>
            </a:extLst>
          </p:cNvPr>
          <p:cNvPicPr>
            <a:picLocks noChangeAspect="1"/>
          </p:cNvPicPr>
          <p:nvPr/>
        </p:nvPicPr>
        <p:blipFill>
          <a:blip r:embed="rId4"/>
          <a:stretch>
            <a:fillRect/>
          </a:stretch>
        </p:blipFill>
        <p:spPr>
          <a:xfrm>
            <a:off x="1175336" y="853487"/>
            <a:ext cx="9539555" cy="5370847"/>
          </a:xfrm>
          <a:prstGeom prst="rect">
            <a:avLst/>
          </a:prstGeom>
        </p:spPr>
      </p:pic>
    </p:spTree>
    <p:extLst>
      <p:ext uri="{BB962C8B-B14F-4D97-AF65-F5344CB8AC3E}">
        <p14:creationId xmlns:p14="http://schemas.microsoft.com/office/powerpoint/2010/main" val="139664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B10922E-13B2-4334-AFD4-F883724B6FB9}"/>
              </a:ext>
            </a:extLst>
          </p:cNvPr>
          <p:cNvPicPr>
            <a:picLocks noChangeAspect="1"/>
          </p:cNvPicPr>
          <p:nvPr/>
        </p:nvPicPr>
        <p:blipFill>
          <a:blip r:embed="rId3"/>
          <a:stretch>
            <a:fillRect/>
          </a:stretch>
        </p:blipFill>
        <p:spPr>
          <a:xfrm>
            <a:off x="815106" y="738569"/>
            <a:ext cx="10460324" cy="5807495"/>
          </a:xfrm>
          <a:prstGeom prst="rect">
            <a:avLst/>
          </a:prstGeom>
        </p:spPr>
      </p:pic>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4"/>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Tree>
    <p:extLst>
      <p:ext uri="{BB962C8B-B14F-4D97-AF65-F5344CB8AC3E}">
        <p14:creationId xmlns:p14="http://schemas.microsoft.com/office/powerpoint/2010/main" val="6078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DFB0F9B-680F-466A-AE0F-D7F32C95C31C}"/>
              </a:ext>
            </a:extLst>
          </p:cNvPr>
          <p:cNvPicPr>
            <a:picLocks noChangeAspect="1"/>
          </p:cNvPicPr>
          <p:nvPr/>
        </p:nvPicPr>
        <p:blipFill>
          <a:blip r:embed="rId3"/>
          <a:stretch>
            <a:fillRect/>
          </a:stretch>
        </p:blipFill>
        <p:spPr>
          <a:xfrm>
            <a:off x="810838" y="869401"/>
            <a:ext cx="10570323" cy="5558951"/>
          </a:xfrm>
          <a:prstGeom prst="rect">
            <a:avLst/>
          </a:prstGeom>
        </p:spPr>
      </p:pic>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4"/>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Tree>
    <p:extLst>
      <p:ext uri="{BB962C8B-B14F-4D97-AF65-F5344CB8AC3E}">
        <p14:creationId xmlns:p14="http://schemas.microsoft.com/office/powerpoint/2010/main" val="163635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08E7CFA-A6EE-4E61-923B-A8DA5C4BB4BF}"/>
              </a:ext>
            </a:extLst>
          </p:cNvPr>
          <p:cNvPicPr>
            <a:picLocks noChangeAspect="1"/>
          </p:cNvPicPr>
          <p:nvPr/>
        </p:nvPicPr>
        <p:blipFill>
          <a:blip r:embed="rId3"/>
          <a:stretch>
            <a:fillRect/>
          </a:stretch>
        </p:blipFill>
        <p:spPr>
          <a:xfrm>
            <a:off x="962752" y="793476"/>
            <a:ext cx="10266496" cy="5671985"/>
          </a:xfrm>
          <a:prstGeom prst="rect">
            <a:avLst/>
          </a:prstGeom>
        </p:spPr>
      </p:pic>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4"/>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Tree>
    <p:extLst>
      <p:ext uri="{BB962C8B-B14F-4D97-AF65-F5344CB8AC3E}">
        <p14:creationId xmlns:p14="http://schemas.microsoft.com/office/powerpoint/2010/main" val="317623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5AF082E-62D6-4779-93A7-4F6F128DF6CA}"/>
              </a:ext>
            </a:extLst>
          </p:cNvPr>
          <p:cNvPicPr>
            <a:picLocks noChangeAspect="1"/>
          </p:cNvPicPr>
          <p:nvPr/>
        </p:nvPicPr>
        <p:blipFill rotWithShape="1">
          <a:blip r:embed="rId2">
            <a:extLst>
              <a:ext uri="{28A0092B-C50C-407E-A947-70E740481C1C}">
                <a14:useLocalDpi xmlns:a14="http://schemas.microsoft.com/office/drawing/2010/main" val="0"/>
              </a:ext>
            </a:extLst>
          </a:blip>
          <a:srcRect l="191" t="32899" r="-191" b="16848"/>
          <a:stretch/>
        </p:blipFill>
        <p:spPr>
          <a:xfrm>
            <a:off x="-13188" y="0"/>
            <a:ext cx="12231821" cy="3429000"/>
          </a:xfrm>
          <a:prstGeom prst="rect">
            <a:avLst/>
          </a:prstGeom>
        </p:spPr>
      </p:pic>
      <p:sp>
        <p:nvSpPr>
          <p:cNvPr id="4" name="Rettangolo 3">
            <a:extLst>
              <a:ext uri="{FF2B5EF4-FFF2-40B4-BE49-F238E27FC236}">
                <a16:creationId xmlns:a16="http://schemas.microsoft.com/office/drawing/2014/main" id="{54565DFB-9809-479C-BAE8-B38A584877E3}"/>
              </a:ext>
            </a:extLst>
          </p:cNvPr>
          <p:cNvSpPr/>
          <p:nvPr/>
        </p:nvSpPr>
        <p:spPr>
          <a:xfrm>
            <a:off x="752659" y="1239674"/>
            <a:ext cx="3200400" cy="4649126"/>
          </a:xfrm>
          <a:prstGeom prst="rect">
            <a:avLst/>
          </a:prstGeom>
          <a:solidFill>
            <a:srgbClr val="4792AA"/>
          </a:solidFill>
          <a:ln>
            <a:solidFill>
              <a:srgbClr val="479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ttangolo 4">
            <a:extLst>
              <a:ext uri="{FF2B5EF4-FFF2-40B4-BE49-F238E27FC236}">
                <a16:creationId xmlns:a16="http://schemas.microsoft.com/office/drawing/2014/main" id="{8E4D7527-0D34-4D1C-B275-DE7D8FDFF2DC}"/>
              </a:ext>
            </a:extLst>
          </p:cNvPr>
          <p:cNvSpPr/>
          <p:nvPr/>
        </p:nvSpPr>
        <p:spPr>
          <a:xfrm>
            <a:off x="4452523" y="1239674"/>
            <a:ext cx="3200400" cy="4644930"/>
          </a:xfrm>
          <a:prstGeom prst="rect">
            <a:avLst/>
          </a:prstGeom>
          <a:solidFill>
            <a:srgbClr val="4792AA"/>
          </a:solidFill>
          <a:ln>
            <a:solidFill>
              <a:srgbClr val="479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ttangolo 5">
            <a:extLst>
              <a:ext uri="{FF2B5EF4-FFF2-40B4-BE49-F238E27FC236}">
                <a16:creationId xmlns:a16="http://schemas.microsoft.com/office/drawing/2014/main" id="{D38D3324-0BD5-45CE-BA45-5B06DDE11A49}"/>
              </a:ext>
            </a:extLst>
          </p:cNvPr>
          <p:cNvSpPr/>
          <p:nvPr/>
        </p:nvSpPr>
        <p:spPr>
          <a:xfrm>
            <a:off x="8152386" y="1272114"/>
            <a:ext cx="3200400" cy="4612490"/>
          </a:xfrm>
          <a:prstGeom prst="rect">
            <a:avLst/>
          </a:prstGeom>
          <a:solidFill>
            <a:srgbClr val="4792AA"/>
          </a:solidFill>
          <a:ln>
            <a:solidFill>
              <a:srgbClr val="479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ttangolo 6">
            <a:extLst>
              <a:ext uri="{FF2B5EF4-FFF2-40B4-BE49-F238E27FC236}">
                <a16:creationId xmlns:a16="http://schemas.microsoft.com/office/drawing/2014/main" id="{3F3DC132-6B11-459A-A6AC-9999E3C233EE}"/>
              </a:ext>
            </a:extLst>
          </p:cNvPr>
          <p:cNvSpPr/>
          <p:nvPr/>
        </p:nvSpPr>
        <p:spPr>
          <a:xfrm>
            <a:off x="958399" y="1920895"/>
            <a:ext cx="2788920" cy="3016210"/>
          </a:xfrm>
          <a:prstGeom prst="rect">
            <a:avLst/>
          </a:prstGeom>
        </p:spPr>
        <p:txBody>
          <a:bodyPr wrap="square">
            <a:spAutoFit/>
          </a:bodyPr>
          <a:lstStyle/>
          <a:p>
            <a:pPr algn="ctr">
              <a:lnSpc>
                <a:spcPct val="150000"/>
              </a:lnSpc>
            </a:pPr>
            <a:r>
              <a:rPr lang="en-US" sz="1600" dirty="0">
                <a:ln w="0"/>
                <a:latin typeface="Dubai Medium" panose="020B0603030403030204" pitchFamily="34" charset="-78"/>
                <a:cs typeface="Dubai Medium" panose="020B0603030403030204" pitchFamily="34" charset="-78"/>
              </a:rPr>
              <a:t>DRIVERS OF RISK </a:t>
            </a:r>
            <a:br>
              <a:rPr lang="en-US" sz="1600" dirty="0">
                <a:ln w="0"/>
                <a:latin typeface="Dubai Medium" panose="020B0603030403030204" pitchFamily="34" charset="-78"/>
                <a:cs typeface="Dubai Medium" panose="020B0603030403030204" pitchFamily="34" charset="-78"/>
              </a:rPr>
            </a:br>
            <a:r>
              <a:rPr lang="en-US" sz="1600" dirty="0">
                <a:ln w="0"/>
                <a:latin typeface="Dubai Medium" panose="020B0603030403030204" pitchFamily="34" charset="-78"/>
                <a:cs typeface="Dubai Medium" panose="020B0603030403030204" pitchFamily="34" charset="-78"/>
              </a:rPr>
              <a:t> </a:t>
            </a:r>
            <a:r>
              <a:rPr lang="en-US" sz="1600" b="1" dirty="0">
                <a:ln w="0"/>
                <a:latin typeface="Dubai Medium" panose="020B0603030403030204" pitchFamily="34" charset="-78"/>
                <a:cs typeface="Dubai Medium" panose="020B0603030403030204" pitchFamily="34" charset="-78"/>
              </a:rPr>
              <a:t>PAST (1870-1949):</a:t>
            </a:r>
          </a:p>
          <a:p>
            <a:pPr algn="ctr">
              <a:lnSpc>
                <a:spcPct val="150000"/>
              </a:lnSpc>
            </a:pPr>
            <a:r>
              <a:rPr lang="en-US" sz="1600" dirty="0">
                <a:ln w="0"/>
                <a:latin typeface="Dubai Medium" panose="020B0603030403030204" pitchFamily="34" charset="-78"/>
                <a:cs typeface="Dubai Medium" panose="020B0603030403030204" pitchFamily="34" charset="-78"/>
              </a:rPr>
              <a:t>SMALLER POPULATION (LESS RISK)</a:t>
            </a:r>
          </a:p>
          <a:p>
            <a:pPr algn="ctr">
              <a:lnSpc>
                <a:spcPct val="150000"/>
              </a:lnSpc>
            </a:pPr>
            <a:r>
              <a:rPr lang="en-US" sz="1600" dirty="0">
                <a:ln w="0"/>
                <a:latin typeface="Dubai Medium" panose="020B0603030403030204" pitchFamily="34" charset="-78"/>
                <a:cs typeface="Dubai Medium" panose="020B0603030403030204" pitchFamily="34" charset="-78"/>
              </a:rPr>
              <a:t>&amp;</a:t>
            </a:r>
          </a:p>
          <a:p>
            <a:pPr algn="ctr">
              <a:lnSpc>
                <a:spcPct val="150000"/>
              </a:lnSpc>
            </a:pPr>
            <a:r>
              <a:rPr lang="en-US" sz="1600" dirty="0">
                <a:ln w="0"/>
                <a:latin typeface="Dubai Medium" panose="020B0603030403030204" pitchFamily="34" charset="-78"/>
                <a:cs typeface="Dubai Medium" panose="020B0603030403030204" pitchFamily="34" charset="-78"/>
              </a:rPr>
              <a:t>POPULATION CONCENTRATED IN RURAL AREAS AND NOT IN CITIES</a:t>
            </a:r>
          </a:p>
        </p:txBody>
      </p:sp>
      <p:sp>
        <p:nvSpPr>
          <p:cNvPr id="8" name="Rettangolo 7">
            <a:extLst>
              <a:ext uri="{FF2B5EF4-FFF2-40B4-BE49-F238E27FC236}">
                <a16:creationId xmlns:a16="http://schemas.microsoft.com/office/drawing/2014/main" id="{1B571898-129A-4FFD-9642-19179963A300}"/>
              </a:ext>
            </a:extLst>
          </p:cNvPr>
          <p:cNvSpPr/>
          <p:nvPr/>
        </p:nvSpPr>
        <p:spPr>
          <a:xfrm>
            <a:off x="4669933" y="1360627"/>
            <a:ext cx="2788920" cy="5601533"/>
          </a:xfrm>
          <a:prstGeom prst="rect">
            <a:avLst/>
          </a:prstGeom>
        </p:spPr>
        <p:txBody>
          <a:bodyPr wrap="square">
            <a:spAutoFit/>
          </a:bodyPr>
          <a:lstStyle/>
          <a:p>
            <a:pPr algn="ctr">
              <a:lnSpc>
                <a:spcPct val="150000"/>
              </a:lnSpc>
            </a:pPr>
            <a:r>
              <a:rPr lang="en-US" sz="1600" dirty="0">
                <a:ln w="0"/>
                <a:latin typeface="Dubai Medium" panose="020B0603030403030204" pitchFamily="34" charset="-78"/>
                <a:cs typeface="Dubai Medium" panose="020B0603030403030204" pitchFamily="34" charset="-78"/>
              </a:rPr>
              <a:t>DRIVERS OF RISK </a:t>
            </a:r>
            <a:br>
              <a:rPr lang="en-US" sz="1600" dirty="0">
                <a:ln w="0"/>
                <a:latin typeface="Dubai Medium" panose="020B0603030403030204" pitchFamily="34" charset="-78"/>
                <a:cs typeface="Dubai Medium" panose="020B0603030403030204" pitchFamily="34" charset="-78"/>
              </a:rPr>
            </a:br>
            <a:r>
              <a:rPr lang="en-US" sz="1600" b="1" dirty="0">
                <a:ln w="0"/>
                <a:latin typeface="Dubai Medium" panose="020B0603030403030204" pitchFamily="34" charset="-78"/>
                <a:cs typeface="Dubai Medium" panose="020B0603030403030204" pitchFamily="34" charset="-78"/>
              </a:rPr>
              <a:t>NEAR FUTURE (2001-2050) </a:t>
            </a:r>
            <a:r>
              <a:rPr lang="en-US" sz="1600" dirty="0">
                <a:ln w="0"/>
                <a:latin typeface="Dubai Medium" panose="020B0603030403030204" pitchFamily="34" charset="-78"/>
                <a:cs typeface="Dubai Medium" panose="020B0603030403030204" pitchFamily="34" charset="-78"/>
              </a:rPr>
              <a:t>:</a:t>
            </a:r>
          </a:p>
          <a:p>
            <a:pPr marL="285750" indent="-285750" algn="ctr">
              <a:lnSpc>
                <a:spcPct val="150000"/>
              </a:lnSpc>
              <a:buFont typeface="Wingdings" panose="05000000000000000000" pitchFamily="2" charset="2"/>
              <a:buChar char="§"/>
            </a:pPr>
            <a:r>
              <a:rPr lang="en-US" sz="1600" dirty="0">
                <a:ln w="0"/>
                <a:latin typeface="Dubai Medium" panose="020B0603030403030204" pitchFamily="34" charset="-78"/>
                <a:cs typeface="Dubai Medium" panose="020B0603030403030204" pitchFamily="34" charset="-78"/>
              </a:rPr>
              <a:t>CENTER-NORTH ITALY COMBINED EFFECT OF POPULATION GROWTH IN ECONOMIC GROWTH AREAS AND CLIMATE CHANGE EFFECT </a:t>
            </a:r>
          </a:p>
          <a:p>
            <a:pPr marL="285750" indent="-285750" algn="ctr">
              <a:lnSpc>
                <a:spcPct val="150000"/>
              </a:lnSpc>
              <a:buFont typeface="Wingdings" panose="05000000000000000000" pitchFamily="2" charset="2"/>
              <a:buChar char="§"/>
            </a:pPr>
            <a:r>
              <a:rPr lang="en-US" sz="1600" dirty="0">
                <a:ln w="0"/>
                <a:latin typeface="Dubai Medium" panose="020B0603030403030204" pitchFamily="34" charset="-78"/>
                <a:cs typeface="Dubai Medium" panose="020B0603030403030204" pitchFamily="34" charset="-78"/>
              </a:rPr>
              <a:t>ISLANDS - SOUTHERN ITALY : CLIMATE CHANGE IS THE MAIN CAUSE OF A GROWING RISK</a:t>
            </a:r>
          </a:p>
          <a:p>
            <a:pPr marL="285750" indent="-285750" algn="ctr">
              <a:lnSpc>
                <a:spcPct val="150000"/>
              </a:lnSpc>
              <a:buFont typeface="Wingdings" panose="05000000000000000000" pitchFamily="2" charset="2"/>
              <a:buChar char="§"/>
            </a:pPr>
            <a:endParaRPr lang="en-US" sz="1600" dirty="0">
              <a:ln w="0"/>
              <a:latin typeface="Dubai Medium" panose="020B0603030403030204" pitchFamily="34" charset="-78"/>
              <a:cs typeface="Dubai Medium" panose="020B0603030403030204" pitchFamily="34" charset="-78"/>
            </a:endParaRPr>
          </a:p>
          <a:p>
            <a:pPr marL="285750" indent="-285750" algn="ctr">
              <a:lnSpc>
                <a:spcPct val="150000"/>
              </a:lnSpc>
              <a:buFont typeface="Wingdings" panose="05000000000000000000" pitchFamily="2" charset="2"/>
              <a:buChar char="§"/>
            </a:pPr>
            <a:endParaRPr lang="en-US" sz="1600" dirty="0">
              <a:ln w="0"/>
              <a:latin typeface="Dubai Medium" panose="020B0603030403030204" pitchFamily="34" charset="-78"/>
              <a:cs typeface="Dubai Medium" panose="020B0603030403030204" pitchFamily="34" charset="-78"/>
            </a:endParaRPr>
          </a:p>
          <a:p>
            <a:pPr marL="285750" indent="-285750" algn="ctr">
              <a:lnSpc>
                <a:spcPct val="150000"/>
              </a:lnSpc>
              <a:buFont typeface="Wingdings" panose="05000000000000000000" pitchFamily="2" charset="2"/>
              <a:buChar char="§"/>
            </a:pPr>
            <a:endParaRPr lang="en-US" sz="1600" dirty="0">
              <a:ln w="0"/>
              <a:latin typeface="Dubai Medium" panose="020B0603030403030204" pitchFamily="34" charset="-78"/>
              <a:cs typeface="Dubai Medium" panose="020B0603030403030204" pitchFamily="34" charset="-78"/>
            </a:endParaRPr>
          </a:p>
        </p:txBody>
      </p:sp>
      <p:sp>
        <p:nvSpPr>
          <p:cNvPr id="9" name="Rettangolo 8">
            <a:extLst>
              <a:ext uri="{FF2B5EF4-FFF2-40B4-BE49-F238E27FC236}">
                <a16:creationId xmlns:a16="http://schemas.microsoft.com/office/drawing/2014/main" id="{C86C53C4-763E-406F-B010-8807A44FD02F}"/>
              </a:ext>
            </a:extLst>
          </p:cNvPr>
          <p:cNvSpPr/>
          <p:nvPr/>
        </p:nvSpPr>
        <p:spPr>
          <a:xfrm>
            <a:off x="8369797" y="1798798"/>
            <a:ext cx="2773679" cy="1950534"/>
          </a:xfrm>
          <a:prstGeom prst="rect">
            <a:avLst/>
          </a:prstGeom>
        </p:spPr>
        <p:txBody>
          <a:bodyPr wrap="square">
            <a:spAutoFit/>
          </a:bodyPr>
          <a:lstStyle/>
          <a:p>
            <a:pPr algn="ctr">
              <a:lnSpc>
                <a:spcPct val="150000"/>
              </a:lnSpc>
            </a:pPr>
            <a:r>
              <a:rPr lang="en-US" sz="1600" dirty="0">
                <a:ln w="0"/>
                <a:latin typeface="Dubai Medium" panose="020B0603030403030204" pitchFamily="34" charset="-78"/>
                <a:cs typeface="Dubai Medium" panose="020B0603030403030204" pitchFamily="34" charset="-78"/>
              </a:rPr>
              <a:t>DRIVERS OF RISK </a:t>
            </a:r>
            <a:br>
              <a:rPr lang="en-US" sz="1600" dirty="0">
                <a:ln w="0"/>
                <a:latin typeface="Dubai Medium" panose="020B0603030403030204" pitchFamily="34" charset="-78"/>
                <a:cs typeface="Dubai Medium" panose="020B0603030403030204" pitchFamily="34" charset="-78"/>
              </a:rPr>
            </a:br>
            <a:r>
              <a:rPr lang="en-US" sz="1600" b="1" dirty="0">
                <a:ln w="0"/>
                <a:latin typeface="Dubai Medium" panose="020B0603030403030204" pitchFamily="34" charset="-78"/>
                <a:cs typeface="Dubai Medium" panose="020B0603030403030204" pitchFamily="34" charset="-78"/>
              </a:rPr>
              <a:t> FAR FUTURE (2051-2100):</a:t>
            </a:r>
          </a:p>
          <a:p>
            <a:pPr algn="ctr">
              <a:lnSpc>
                <a:spcPct val="150000"/>
              </a:lnSpc>
            </a:pPr>
            <a:r>
              <a:rPr lang="en-US" sz="1600" dirty="0">
                <a:ln w="0"/>
                <a:latin typeface="Dubai Medium" panose="020B0603030403030204" pitchFamily="34" charset="-78"/>
                <a:cs typeface="Dubai Medium" panose="020B0603030403030204" pitchFamily="34" charset="-78"/>
              </a:rPr>
              <a:t>CLIMATE CHANGE IS THE MAIN CAUSE OF GROWING RISK IN ITALY</a:t>
            </a:r>
          </a:p>
        </p:txBody>
      </p:sp>
      <p:sp>
        <p:nvSpPr>
          <p:cNvPr id="10" name="CasellaDiTesto 9">
            <a:extLst>
              <a:ext uri="{FF2B5EF4-FFF2-40B4-BE49-F238E27FC236}">
                <a16:creationId xmlns:a16="http://schemas.microsoft.com/office/drawing/2014/main" id="{E38E3EF9-3909-4BE1-9298-5C88C6444D40}"/>
              </a:ext>
            </a:extLst>
          </p:cNvPr>
          <p:cNvSpPr txBox="1"/>
          <p:nvPr/>
        </p:nvSpPr>
        <p:spPr>
          <a:xfrm>
            <a:off x="4566355" y="738569"/>
            <a:ext cx="3336299" cy="646331"/>
          </a:xfrm>
          <a:prstGeom prst="rect">
            <a:avLst/>
          </a:prstGeom>
          <a:noFill/>
        </p:spPr>
        <p:txBody>
          <a:bodyPr wrap="square" rtlCol="0">
            <a:spAutoFit/>
          </a:bodyPr>
          <a:lstStyle/>
          <a:p>
            <a:r>
              <a:rPr lang="en-US" sz="3600" dirty="0">
                <a:ln w="0">
                  <a:solidFill>
                    <a:schemeClr val="bg1"/>
                  </a:solidFill>
                </a:ln>
                <a:solidFill>
                  <a:schemeClr val="bg1"/>
                </a:solidFill>
                <a:latin typeface="Dubai Medium" panose="020B0603030403030204" pitchFamily="34" charset="-78"/>
                <a:cs typeface="Dubai Medium" panose="020B0603030403030204" pitchFamily="34" charset="-78"/>
              </a:rPr>
              <a:t>CONCLUSIONS</a:t>
            </a:r>
          </a:p>
        </p:txBody>
      </p:sp>
      <p:sp>
        <p:nvSpPr>
          <p:cNvPr id="15" name="Rettangolo 14">
            <a:extLst>
              <a:ext uri="{FF2B5EF4-FFF2-40B4-BE49-F238E27FC236}">
                <a16:creationId xmlns:a16="http://schemas.microsoft.com/office/drawing/2014/main" id="{EAB5A4D5-B9C5-4E7A-BC2A-7AFCECC5C6EB}"/>
              </a:ext>
            </a:extLst>
          </p:cNvPr>
          <p:cNvSpPr/>
          <p:nvPr/>
        </p:nvSpPr>
        <p:spPr>
          <a:xfrm>
            <a:off x="287488" y="6037286"/>
            <a:ext cx="11065298" cy="646331"/>
          </a:xfrm>
          <a:prstGeom prst="rect">
            <a:avLst/>
          </a:prstGeom>
        </p:spPr>
        <p:txBody>
          <a:bodyPr wrap="square">
            <a:spAutoFit/>
          </a:bodyPr>
          <a:lstStyle/>
          <a:p>
            <a:pPr algn="just"/>
            <a:r>
              <a:rPr lang="en-US" sz="1800" dirty="0"/>
              <a:t>Pavesi L., Salinas Jose Luis, Zanardo Stefano, Sassi Maximiliano, Hilbert Arno, Volpi Elena, Fiori Aldo: The portrait of flood risk in Italy: Past, present and future, from 1870 to 2100 (2026). Geophysical Research Letters (under </a:t>
            </a:r>
            <a:r>
              <a:rPr lang="en-US" dirty="0"/>
              <a:t>review</a:t>
            </a:r>
            <a:r>
              <a:rPr lang="en-US" sz="1800" dirty="0"/>
              <a:t>)</a:t>
            </a:r>
            <a:endParaRPr lang="it-IT" sz="1800" dirty="0"/>
          </a:p>
        </p:txBody>
      </p:sp>
      <p:sp>
        <p:nvSpPr>
          <p:cNvPr id="3" name="Rettangolo 2">
            <a:extLst>
              <a:ext uri="{FF2B5EF4-FFF2-40B4-BE49-F238E27FC236}">
                <a16:creationId xmlns:a16="http://schemas.microsoft.com/office/drawing/2014/main" id="{EC299216-34A7-9E7A-6B49-22AAC50F66F9}"/>
              </a:ext>
            </a:extLst>
          </p:cNvPr>
          <p:cNvSpPr/>
          <p:nvPr/>
        </p:nvSpPr>
        <p:spPr>
          <a:xfrm>
            <a:off x="8365746" y="4290444"/>
            <a:ext cx="2773679" cy="1169551"/>
          </a:xfrm>
          <a:prstGeom prst="rect">
            <a:avLst/>
          </a:prstGeom>
          <a:solidFill>
            <a:schemeClr val="accent1">
              <a:lumMod val="40000"/>
              <a:lumOff val="60000"/>
            </a:schemeClr>
          </a:solidFill>
        </p:spPr>
        <p:txBody>
          <a:bodyPr wrap="square" lIns="91440" tIns="45720" rIns="91440" bIns="45720" anchor="t">
            <a:spAutoFit/>
          </a:bodyPr>
          <a:lstStyle/>
          <a:p>
            <a:pPr algn="ctr">
              <a:lnSpc>
                <a:spcPct val="150000"/>
              </a:lnSpc>
            </a:pPr>
            <a:r>
              <a:rPr lang="en-US" sz="1600" b="1" dirty="0">
                <a:ln w="0"/>
                <a:latin typeface="Dubai Medium"/>
                <a:cs typeface="Dubai Medium"/>
              </a:rPr>
              <a:t>ITALY NEEDS TO INVEST IN CLIMATE CHANGE ADAPTATION </a:t>
            </a:r>
          </a:p>
        </p:txBody>
      </p:sp>
      <p:sp>
        <p:nvSpPr>
          <p:cNvPr id="13" name="Rettangolo 12">
            <a:extLst>
              <a:ext uri="{FF2B5EF4-FFF2-40B4-BE49-F238E27FC236}">
                <a16:creationId xmlns:a16="http://schemas.microsoft.com/office/drawing/2014/main" id="{95FA2D40-82B6-4533-91CF-8912028AD27C}"/>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6" name="Immagine 15">
            <a:extLst>
              <a:ext uri="{FF2B5EF4-FFF2-40B4-BE49-F238E27FC236}">
                <a16:creationId xmlns:a16="http://schemas.microsoft.com/office/drawing/2014/main" id="{5BCEF80B-D744-459C-A6B6-9BF14A7B6771}"/>
              </a:ext>
            </a:extLst>
          </p:cNvPr>
          <p:cNvPicPr>
            <a:picLocks noChangeAspect="1"/>
          </p:cNvPicPr>
          <p:nvPr/>
        </p:nvPicPr>
        <p:blipFill>
          <a:blip r:embed="rId3"/>
          <a:stretch>
            <a:fillRect/>
          </a:stretch>
        </p:blipFill>
        <p:spPr>
          <a:xfrm>
            <a:off x="0" y="-1264"/>
            <a:ext cx="2094807" cy="739833"/>
          </a:xfrm>
          <a:prstGeom prst="rect">
            <a:avLst/>
          </a:prstGeom>
        </p:spPr>
      </p:pic>
      <p:sp>
        <p:nvSpPr>
          <p:cNvPr id="17" name="CasellaDiTesto 16">
            <a:extLst>
              <a:ext uri="{FF2B5EF4-FFF2-40B4-BE49-F238E27FC236}">
                <a16:creationId xmlns:a16="http://schemas.microsoft.com/office/drawing/2014/main" id="{2D9D2BBF-B63D-4726-B4EF-D50F855693CC}"/>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18" name="Rettangolo 17">
            <a:extLst>
              <a:ext uri="{FF2B5EF4-FFF2-40B4-BE49-F238E27FC236}">
                <a16:creationId xmlns:a16="http://schemas.microsoft.com/office/drawing/2014/main" id="{7BBFF170-27AD-4D7A-8247-0605B6F7B39E}"/>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8F661A9B-D54A-475D-8B6F-D27FAF2BA5BF}"/>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Tree>
    <p:extLst>
      <p:ext uri="{BB962C8B-B14F-4D97-AF65-F5344CB8AC3E}">
        <p14:creationId xmlns:p14="http://schemas.microsoft.com/office/powerpoint/2010/main" val="57546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C512B9D0-6E20-46DB-919C-46484FC91D3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4000"/>
                    </a14:imgEffect>
                    <a14:imgEffect>
                      <a14:saturation sat="400000"/>
                    </a14:imgEffect>
                  </a14:imgLayer>
                </a14:imgProps>
              </a:ext>
            </a:extLst>
          </a:blip>
          <a:srcRect l="6210" t="9676" r="2657" b="6014"/>
          <a:stretch/>
        </p:blipFill>
        <p:spPr>
          <a:xfrm>
            <a:off x="640079" y="804790"/>
            <a:ext cx="11055928" cy="5704555"/>
          </a:xfrm>
          <a:prstGeom prst="rect">
            <a:avLst/>
          </a:prstGeom>
        </p:spPr>
      </p:pic>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5"/>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
        <p:nvSpPr>
          <p:cNvPr id="11" name="Rettangolo con angoli arrotondati 10">
            <a:extLst>
              <a:ext uri="{FF2B5EF4-FFF2-40B4-BE49-F238E27FC236}">
                <a16:creationId xmlns:a16="http://schemas.microsoft.com/office/drawing/2014/main" id="{912E88B0-CA31-4042-907F-D16946E6DC26}"/>
              </a:ext>
            </a:extLst>
          </p:cNvPr>
          <p:cNvSpPr/>
          <p:nvPr/>
        </p:nvSpPr>
        <p:spPr>
          <a:xfrm>
            <a:off x="296783" y="1626655"/>
            <a:ext cx="4629146" cy="88630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1,81 bilions of people </a:t>
            </a:r>
            <a:r>
              <a:rPr lang="it-IT" dirty="0">
                <a:solidFill>
                  <a:schemeClr val="tx1"/>
                </a:solidFill>
              </a:rPr>
              <a:t>are already </a:t>
            </a:r>
            <a:r>
              <a:rPr lang="it-IT" b="1" dirty="0">
                <a:solidFill>
                  <a:schemeClr val="tx1"/>
                </a:solidFill>
              </a:rPr>
              <a:t>exposed </a:t>
            </a:r>
            <a:r>
              <a:rPr lang="it-IT" dirty="0">
                <a:solidFill>
                  <a:schemeClr val="tx1"/>
                </a:solidFill>
              </a:rPr>
              <a:t>to</a:t>
            </a:r>
            <a:r>
              <a:rPr lang="it-IT" b="1" dirty="0">
                <a:solidFill>
                  <a:schemeClr val="tx1"/>
                </a:solidFill>
              </a:rPr>
              <a:t> flood risk </a:t>
            </a:r>
            <a:r>
              <a:rPr lang="it-IT" dirty="0">
                <a:solidFill>
                  <a:schemeClr val="tx1"/>
                </a:solidFill>
              </a:rPr>
              <a:t>(23 % of global population)</a:t>
            </a:r>
          </a:p>
        </p:txBody>
      </p:sp>
      <p:sp>
        <p:nvSpPr>
          <p:cNvPr id="12" name="Rettangolo con angoli arrotondati 11">
            <a:extLst>
              <a:ext uri="{FF2B5EF4-FFF2-40B4-BE49-F238E27FC236}">
                <a16:creationId xmlns:a16="http://schemas.microsoft.com/office/drawing/2014/main" id="{D8764292-B5AE-4558-BA5C-712CBDECCB0E}"/>
              </a:ext>
            </a:extLst>
          </p:cNvPr>
          <p:cNvSpPr/>
          <p:nvPr/>
        </p:nvSpPr>
        <p:spPr>
          <a:xfrm>
            <a:off x="296783" y="2676668"/>
            <a:ext cx="4629146" cy="88630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Climate change </a:t>
            </a:r>
            <a:r>
              <a:rPr lang="en-US" dirty="0">
                <a:solidFill>
                  <a:schemeClr val="tx1"/>
                </a:solidFill>
              </a:rPr>
              <a:t>and </a:t>
            </a:r>
            <a:r>
              <a:rPr lang="en-US" b="1" dirty="0">
                <a:solidFill>
                  <a:schemeClr val="tx1"/>
                </a:solidFill>
              </a:rPr>
              <a:t>rapid urbanization in flood zones </a:t>
            </a:r>
            <a:r>
              <a:rPr lang="en-US" dirty="0">
                <a:solidFill>
                  <a:schemeClr val="tx1"/>
                </a:solidFill>
              </a:rPr>
              <a:t>will </a:t>
            </a:r>
            <a:r>
              <a:rPr lang="en-US" b="1" dirty="0">
                <a:solidFill>
                  <a:schemeClr val="tx1"/>
                </a:solidFill>
              </a:rPr>
              <a:t>drive up flood risks</a:t>
            </a:r>
            <a:endParaRPr lang="it-IT" dirty="0">
              <a:solidFill>
                <a:schemeClr val="tx1"/>
              </a:solidFill>
            </a:endParaRPr>
          </a:p>
        </p:txBody>
      </p:sp>
      <p:sp>
        <p:nvSpPr>
          <p:cNvPr id="14" name="Rettangolo con angoli arrotondati 13">
            <a:extLst>
              <a:ext uri="{FF2B5EF4-FFF2-40B4-BE49-F238E27FC236}">
                <a16:creationId xmlns:a16="http://schemas.microsoft.com/office/drawing/2014/main" id="{1106A9A8-B162-423B-AEC7-ECB34CFC0C09}"/>
              </a:ext>
            </a:extLst>
          </p:cNvPr>
          <p:cNvSpPr/>
          <p:nvPr/>
        </p:nvSpPr>
        <p:spPr>
          <a:xfrm>
            <a:off x="296783" y="3731909"/>
            <a:ext cx="4629146" cy="88630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IPCC reports</a:t>
            </a:r>
            <a:r>
              <a:rPr lang="en-US" dirty="0">
                <a:solidFill>
                  <a:schemeClr val="tx1"/>
                </a:solidFill>
              </a:rPr>
              <a:t> affirms the </a:t>
            </a:r>
            <a:r>
              <a:rPr lang="en-US" b="1" dirty="0">
                <a:solidFill>
                  <a:schemeClr val="tx1"/>
                </a:solidFill>
              </a:rPr>
              <a:t>needs of addressing </a:t>
            </a:r>
            <a:r>
              <a:rPr lang="en-US" dirty="0">
                <a:solidFill>
                  <a:schemeClr val="tx1"/>
                </a:solidFill>
              </a:rPr>
              <a:t>the intensifying impacts of </a:t>
            </a:r>
            <a:r>
              <a:rPr lang="en-US" b="1" dirty="0">
                <a:solidFill>
                  <a:schemeClr val="tx1"/>
                </a:solidFill>
              </a:rPr>
              <a:t>climate change </a:t>
            </a:r>
            <a:endParaRPr lang="it-IT" dirty="0">
              <a:solidFill>
                <a:schemeClr val="tx1"/>
              </a:solidFill>
            </a:endParaRPr>
          </a:p>
        </p:txBody>
      </p:sp>
      <p:sp>
        <p:nvSpPr>
          <p:cNvPr id="15" name="Rettangolo con angoli arrotondati 14">
            <a:extLst>
              <a:ext uri="{FF2B5EF4-FFF2-40B4-BE49-F238E27FC236}">
                <a16:creationId xmlns:a16="http://schemas.microsoft.com/office/drawing/2014/main" id="{CF4595FD-FC27-47F5-AE79-B46F676B5F70}"/>
              </a:ext>
            </a:extLst>
          </p:cNvPr>
          <p:cNvSpPr/>
          <p:nvPr/>
        </p:nvSpPr>
        <p:spPr>
          <a:xfrm>
            <a:off x="5950902" y="2069809"/>
            <a:ext cx="5434015" cy="1872917"/>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tx1"/>
              </a:solidFill>
            </a:endParaRPr>
          </a:p>
          <a:p>
            <a:pPr algn="ctr"/>
            <a:r>
              <a:rPr lang="it-IT" sz="2000" b="1" dirty="0">
                <a:solidFill>
                  <a:schemeClr val="tx1"/>
                </a:solidFill>
              </a:rPr>
              <a:t>Research question:</a:t>
            </a:r>
            <a:endParaRPr lang="en-US" sz="2000" dirty="0">
              <a:solidFill>
                <a:schemeClr val="tx1"/>
              </a:solidFill>
            </a:endParaRPr>
          </a:p>
          <a:p>
            <a:pPr algn="ctr"/>
            <a:r>
              <a:rPr lang="en-US" sz="2000" dirty="0">
                <a:solidFill>
                  <a:schemeClr val="tx1"/>
                </a:solidFill>
              </a:rPr>
              <a:t>In a context of </a:t>
            </a:r>
            <a:r>
              <a:rPr lang="en-US" sz="2000" b="1" dirty="0">
                <a:solidFill>
                  <a:schemeClr val="tx1"/>
                </a:solidFill>
              </a:rPr>
              <a:t>climate change </a:t>
            </a:r>
            <a:r>
              <a:rPr lang="en-US" sz="2000" dirty="0">
                <a:solidFill>
                  <a:schemeClr val="tx1"/>
                </a:solidFill>
              </a:rPr>
              <a:t>&amp; </a:t>
            </a:r>
            <a:r>
              <a:rPr lang="en-US" sz="2000" b="1" dirty="0">
                <a:solidFill>
                  <a:schemeClr val="tx1"/>
                </a:solidFill>
              </a:rPr>
              <a:t>population growth</a:t>
            </a:r>
            <a:r>
              <a:rPr lang="en-US" sz="2000" dirty="0">
                <a:solidFill>
                  <a:schemeClr val="tx1"/>
                </a:solidFill>
              </a:rPr>
              <a:t> in flood-prone areas, </a:t>
            </a:r>
            <a:r>
              <a:rPr lang="en-US" sz="2000" b="1" dirty="0">
                <a:solidFill>
                  <a:schemeClr val="tx1"/>
                </a:solidFill>
              </a:rPr>
              <a:t>which one is the role</a:t>
            </a:r>
            <a:r>
              <a:rPr lang="en-US" sz="2000" dirty="0">
                <a:solidFill>
                  <a:schemeClr val="tx1"/>
                </a:solidFill>
              </a:rPr>
              <a:t> of these drivers on flood risk in Italy?</a:t>
            </a:r>
          </a:p>
          <a:p>
            <a:pPr algn="ctr"/>
            <a:endParaRPr lang="en-US" sz="2000" dirty="0">
              <a:solidFill>
                <a:schemeClr val="tx1"/>
              </a:solidFill>
            </a:endParaRPr>
          </a:p>
        </p:txBody>
      </p:sp>
    </p:spTree>
    <p:extLst>
      <p:ext uri="{BB962C8B-B14F-4D97-AF65-F5344CB8AC3E}">
        <p14:creationId xmlns:p14="http://schemas.microsoft.com/office/powerpoint/2010/main" val="314620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3"/>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
        <p:nvSpPr>
          <p:cNvPr id="13" name="CasellaDiTesto 12">
            <a:extLst>
              <a:ext uri="{FF2B5EF4-FFF2-40B4-BE49-F238E27FC236}">
                <a16:creationId xmlns:a16="http://schemas.microsoft.com/office/drawing/2014/main" id="{A13CDDFC-ABDE-46CC-A002-4871BD9D920C}"/>
              </a:ext>
            </a:extLst>
          </p:cNvPr>
          <p:cNvSpPr txBox="1"/>
          <p:nvPr/>
        </p:nvSpPr>
        <p:spPr>
          <a:xfrm>
            <a:off x="58966" y="785568"/>
            <a:ext cx="11611780" cy="646331"/>
          </a:xfrm>
          <a:prstGeom prst="rect">
            <a:avLst/>
          </a:prstGeom>
          <a:noFill/>
        </p:spPr>
        <p:txBody>
          <a:bodyPr wrap="square">
            <a:spAutoFit/>
          </a:bodyPr>
          <a:lstStyle/>
          <a:p>
            <a:pPr algn="just"/>
            <a:r>
              <a:rPr lang="en-US" dirty="0"/>
              <a:t>Can we create a </a:t>
            </a:r>
            <a:r>
              <a:rPr lang="en-US" b="1" dirty="0"/>
              <a:t>'portrait'</a:t>
            </a:r>
            <a:r>
              <a:rPr lang="en-US" dirty="0"/>
              <a:t> of the </a:t>
            </a:r>
            <a:r>
              <a:rPr lang="en-US" b="1" dirty="0"/>
              <a:t>history of flood risk in Italy</a:t>
            </a:r>
            <a:r>
              <a:rPr lang="en-US" dirty="0"/>
              <a:t> to understand </a:t>
            </a:r>
            <a:r>
              <a:rPr lang="en-US" sz="1800" b="1" dirty="0">
                <a:solidFill>
                  <a:schemeClr val="tx1"/>
                </a:solidFill>
              </a:rPr>
              <a:t>which one is the role</a:t>
            </a:r>
            <a:r>
              <a:rPr lang="en-US" sz="1800" dirty="0">
                <a:solidFill>
                  <a:schemeClr val="tx1"/>
                </a:solidFill>
              </a:rPr>
              <a:t> of these drivers on flood risk ?</a:t>
            </a:r>
            <a:endParaRPr lang="en-US" dirty="0"/>
          </a:p>
        </p:txBody>
      </p:sp>
      <p:grpSp>
        <p:nvGrpSpPr>
          <p:cNvPr id="18" name="Gruppo 17">
            <a:extLst>
              <a:ext uri="{FF2B5EF4-FFF2-40B4-BE49-F238E27FC236}">
                <a16:creationId xmlns:a16="http://schemas.microsoft.com/office/drawing/2014/main" id="{5760389C-A5F3-46F0-86C6-7771C84ED6F1}"/>
              </a:ext>
            </a:extLst>
          </p:cNvPr>
          <p:cNvGrpSpPr/>
          <p:nvPr/>
        </p:nvGrpSpPr>
        <p:grpSpPr>
          <a:xfrm>
            <a:off x="438852" y="1933450"/>
            <a:ext cx="3815857" cy="2126195"/>
            <a:chOff x="5752403" y="2353637"/>
            <a:chExt cx="3815857" cy="2126195"/>
          </a:xfrm>
        </p:grpSpPr>
        <p:pic>
          <p:nvPicPr>
            <p:cNvPr id="19" name="Immagine 18" descr="Immagine che contiene mappa, testo&#10;&#10;Descrizione generata automaticamente">
              <a:extLst>
                <a:ext uri="{FF2B5EF4-FFF2-40B4-BE49-F238E27FC236}">
                  <a16:creationId xmlns:a16="http://schemas.microsoft.com/office/drawing/2014/main" id="{222C05BB-0AC3-48C8-BA92-B33C225AE17D}"/>
                </a:ext>
              </a:extLst>
            </p:cNvPr>
            <p:cNvPicPr>
              <a:picLocks noChangeAspect="1"/>
            </p:cNvPicPr>
            <p:nvPr/>
          </p:nvPicPr>
          <p:blipFill rotWithShape="1">
            <a:blip r:embed="rId4">
              <a:extLst>
                <a:ext uri="{28A0092B-C50C-407E-A947-70E740481C1C}">
                  <a14:useLocalDpi xmlns:a14="http://schemas.microsoft.com/office/drawing/2010/main" val="0"/>
                </a:ext>
              </a:extLst>
            </a:blip>
            <a:srcRect l="8673" t="6269" r="31729" b="6368"/>
            <a:stretch/>
          </p:blipFill>
          <p:spPr>
            <a:xfrm>
              <a:off x="5752403" y="2353637"/>
              <a:ext cx="2014506" cy="2088237"/>
            </a:xfrm>
            <a:prstGeom prst="rect">
              <a:avLst/>
            </a:prstGeom>
          </p:spPr>
        </p:pic>
        <p:pic>
          <p:nvPicPr>
            <p:cNvPr id="21" name="Immagine 20">
              <a:extLst>
                <a:ext uri="{FF2B5EF4-FFF2-40B4-BE49-F238E27FC236}">
                  <a16:creationId xmlns:a16="http://schemas.microsoft.com/office/drawing/2014/main" id="{9BE6AE39-02CD-45D8-8E69-4A8BC9991A90}"/>
                </a:ext>
              </a:extLst>
            </p:cNvPr>
            <p:cNvPicPr>
              <a:picLocks noChangeAspect="1"/>
            </p:cNvPicPr>
            <p:nvPr/>
          </p:nvPicPr>
          <p:blipFill>
            <a:blip r:embed="rId5"/>
            <a:stretch>
              <a:fillRect/>
            </a:stretch>
          </p:blipFill>
          <p:spPr>
            <a:xfrm>
              <a:off x="7772340" y="2383088"/>
              <a:ext cx="1795920" cy="2096744"/>
            </a:xfrm>
            <a:prstGeom prst="rect">
              <a:avLst/>
            </a:prstGeom>
          </p:spPr>
        </p:pic>
      </p:grpSp>
      <p:cxnSp>
        <p:nvCxnSpPr>
          <p:cNvPr id="22" name="Connettore 2 21">
            <a:extLst>
              <a:ext uri="{FF2B5EF4-FFF2-40B4-BE49-F238E27FC236}">
                <a16:creationId xmlns:a16="http://schemas.microsoft.com/office/drawing/2014/main" id="{DB01A691-D645-4F7C-805C-465B0CC6A0D6}"/>
              </a:ext>
            </a:extLst>
          </p:cNvPr>
          <p:cNvCxnSpPr>
            <a:cxnSpLocks/>
          </p:cNvCxnSpPr>
          <p:nvPr/>
        </p:nvCxnSpPr>
        <p:spPr>
          <a:xfrm>
            <a:off x="344884" y="5338352"/>
            <a:ext cx="6422943" cy="15271"/>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pic>
        <p:nvPicPr>
          <p:cNvPr id="23" name="Immagine 22">
            <a:extLst>
              <a:ext uri="{FF2B5EF4-FFF2-40B4-BE49-F238E27FC236}">
                <a16:creationId xmlns:a16="http://schemas.microsoft.com/office/drawing/2014/main" id="{28A94C6F-CF26-4B1A-9A9C-6D288D627096}"/>
              </a:ext>
            </a:extLst>
          </p:cNvPr>
          <p:cNvPicPr>
            <a:picLocks noChangeAspect="1"/>
          </p:cNvPicPr>
          <p:nvPr/>
        </p:nvPicPr>
        <p:blipFill rotWithShape="1">
          <a:blip r:embed="rId6"/>
          <a:srcRect l="4872" t="26923" r="28102" b="5831"/>
          <a:stretch/>
        </p:blipFill>
        <p:spPr>
          <a:xfrm>
            <a:off x="357807" y="4807728"/>
            <a:ext cx="1142111" cy="1115117"/>
          </a:xfrm>
          <a:prstGeom prst="rect">
            <a:avLst/>
          </a:prstGeom>
        </p:spPr>
      </p:pic>
      <p:pic>
        <p:nvPicPr>
          <p:cNvPr id="24" name="Immagine 23">
            <a:extLst>
              <a:ext uri="{FF2B5EF4-FFF2-40B4-BE49-F238E27FC236}">
                <a16:creationId xmlns:a16="http://schemas.microsoft.com/office/drawing/2014/main" id="{88FC4015-4F80-4898-AA6B-3006267C7642}"/>
              </a:ext>
            </a:extLst>
          </p:cNvPr>
          <p:cNvPicPr>
            <a:picLocks noChangeAspect="1"/>
          </p:cNvPicPr>
          <p:nvPr/>
        </p:nvPicPr>
        <p:blipFill rotWithShape="1">
          <a:blip r:embed="rId7"/>
          <a:srcRect l="9750" t="34834" r="7737" b="5200"/>
          <a:stretch/>
        </p:blipFill>
        <p:spPr>
          <a:xfrm>
            <a:off x="2173068" y="4798738"/>
            <a:ext cx="1142110" cy="1124107"/>
          </a:xfrm>
          <a:prstGeom prst="rect">
            <a:avLst/>
          </a:prstGeom>
        </p:spPr>
      </p:pic>
      <p:pic>
        <p:nvPicPr>
          <p:cNvPr id="25" name="Immagine 24">
            <a:extLst>
              <a:ext uri="{FF2B5EF4-FFF2-40B4-BE49-F238E27FC236}">
                <a16:creationId xmlns:a16="http://schemas.microsoft.com/office/drawing/2014/main" id="{A884CBE6-9968-4E1E-9FBA-AB17E2EE27A2}"/>
              </a:ext>
            </a:extLst>
          </p:cNvPr>
          <p:cNvPicPr>
            <a:picLocks noChangeAspect="1"/>
          </p:cNvPicPr>
          <p:nvPr/>
        </p:nvPicPr>
        <p:blipFill rotWithShape="1">
          <a:blip r:embed="rId8"/>
          <a:srcRect t="33491" r="14048" b="4105"/>
          <a:stretch/>
        </p:blipFill>
        <p:spPr>
          <a:xfrm>
            <a:off x="3451036" y="4798739"/>
            <a:ext cx="1131490" cy="1124107"/>
          </a:xfrm>
          <a:prstGeom prst="rect">
            <a:avLst/>
          </a:prstGeom>
        </p:spPr>
      </p:pic>
      <p:pic>
        <p:nvPicPr>
          <p:cNvPr id="26" name="Immagine 25">
            <a:extLst>
              <a:ext uri="{FF2B5EF4-FFF2-40B4-BE49-F238E27FC236}">
                <a16:creationId xmlns:a16="http://schemas.microsoft.com/office/drawing/2014/main" id="{2185779E-4C31-450E-A16F-8E93DB9DE8F4}"/>
              </a:ext>
            </a:extLst>
          </p:cNvPr>
          <p:cNvPicPr>
            <a:picLocks noChangeAspect="1"/>
          </p:cNvPicPr>
          <p:nvPr/>
        </p:nvPicPr>
        <p:blipFill rotWithShape="1">
          <a:blip r:embed="rId9"/>
          <a:srcRect l="3543" t="28215" r="21704" b="5402"/>
          <a:stretch/>
        </p:blipFill>
        <p:spPr>
          <a:xfrm>
            <a:off x="5462792" y="4769113"/>
            <a:ext cx="1131489" cy="1138477"/>
          </a:xfrm>
          <a:prstGeom prst="rect">
            <a:avLst/>
          </a:prstGeom>
        </p:spPr>
      </p:pic>
      <p:sp>
        <p:nvSpPr>
          <p:cNvPr id="27" name="CasellaDiTesto 26">
            <a:extLst>
              <a:ext uri="{FF2B5EF4-FFF2-40B4-BE49-F238E27FC236}">
                <a16:creationId xmlns:a16="http://schemas.microsoft.com/office/drawing/2014/main" id="{8398BDD4-B374-4CE4-8983-B7109DC28661}"/>
              </a:ext>
            </a:extLst>
          </p:cNvPr>
          <p:cNvSpPr txBox="1"/>
          <p:nvPr/>
        </p:nvSpPr>
        <p:spPr>
          <a:xfrm>
            <a:off x="568339" y="6035573"/>
            <a:ext cx="900725" cy="400110"/>
          </a:xfrm>
          <a:prstGeom prst="rect">
            <a:avLst/>
          </a:prstGeom>
          <a:noFill/>
        </p:spPr>
        <p:txBody>
          <a:bodyPr wrap="square" rtlCol="0">
            <a:spAutoFit/>
          </a:bodyPr>
          <a:lstStyle/>
          <a:p>
            <a:r>
              <a:rPr lang="it-IT" sz="2000" dirty="0"/>
              <a:t>1870</a:t>
            </a:r>
            <a:endParaRPr lang="en-US" sz="2000" dirty="0"/>
          </a:p>
        </p:txBody>
      </p:sp>
      <p:sp>
        <p:nvSpPr>
          <p:cNvPr id="28" name="CasellaDiTesto 27">
            <a:extLst>
              <a:ext uri="{FF2B5EF4-FFF2-40B4-BE49-F238E27FC236}">
                <a16:creationId xmlns:a16="http://schemas.microsoft.com/office/drawing/2014/main" id="{586F09B4-4A8C-4D28-A77C-801C05EB9888}"/>
              </a:ext>
            </a:extLst>
          </p:cNvPr>
          <p:cNvSpPr txBox="1"/>
          <p:nvPr/>
        </p:nvSpPr>
        <p:spPr>
          <a:xfrm>
            <a:off x="2397165" y="6035573"/>
            <a:ext cx="900725" cy="400110"/>
          </a:xfrm>
          <a:prstGeom prst="rect">
            <a:avLst/>
          </a:prstGeom>
          <a:noFill/>
        </p:spPr>
        <p:txBody>
          <a:bodyPr wrap="square" rtlCol="0">
            <a:spAutoFit/>
          </a:bodyPr>
          <a:lstStyle/>
          <a:p>
            <a:r>
              <a:rPr lang="it-IT" sz="2000" dirty="0"/>
              <a:t>2000</a:t>
            </a:r>
            <a:endParaRPr lang="en-US" sz="2000" dirty="0"/>
          </a:p>
        </p:txBody>
      </p:sp>
      <p:sp>
        <p:nvSpPr>
          <p:cNvPr id="31" name="CasellaDiTesto 30">
            <a:extLst>
              <a:ext uri="{FF2B5EF4-FFF2-40B4-BE49-F238E27FC236}">
                <a16:creationId xmlns:a16="http://schemas.microsoft.com/office/drawing/2014/main" id="{4F995AF7-FDBD-42E1-BFE9-A1EAC5691484}"/>
              </a:ext>
            </a:extLst>
          </p:cNvPr>
          <p:cNvSpPr txBox="1"/>
          <p:nvPr/>
        </p:nvSpPr>
        <p:spPr>
          <a:xfrm>
            <a:off x="3669375" y="6035573"/>
            <a:ext cx="900725" cy="400110"/>
          </a:xfrm>
          <a:prstGeom prst="rect">
            <a:avLst/>
          </a:prstGeom>
          <a:noFill/>
        </p:spPr>
        <p:txBody>
          <a:bodyPr wrap="square" rtlCol="0">
            <a:spAutoFit/>
          </a:bodyPr>
          <a:lstStyle/>
          <a:p>
            <a:r>
              <a:rPr lang="it-IT" sz="2000" dirty="0"/>
              <a:t>2030</a:t>
            </a:r>
            <a:endParaRPr lang="en-US" sz="2000" dirty="0"/>
          </a:p>
        </p:txBody>
      </p:sp>
      <p:sp>
        <p:nvSpPr>
          <p:cNvPr id="32" name="CasellaDiTesto 31">
            <a:extLst>
              <a:ext uri="{FF2B5EF4-FFF2-40B4-BE49-F238E27FC236}">
                <a16:creationId xmlns:a16="http://schemas.microsoft.com/office/drawing/2014/main" id="{925D5A1F-8D3A-4CAA-9A17-01F762D8E0D4}"/>
              </a:ext>
            </a:extLst>
          </p:cNvPr>
          <p:cNvSpPr txBox="1"/>
          <p:nvPr/>
        </p:nvSpPr>
        <p:spPr>
          <a:xfrm>
            <a:off x="5642173" y="5992154"/>
            <a:ext cx="900725" cy="400110"/>
          </a:xfrm>
          <a:prstGeom prst="rect">
            <a:avLst/>
          </a:prstGeom>
          <a:noFill/>
        </p:spPr>
        <p:txBody>
          <a:bodyPr wrap="square" rtlCol="0">
            <a:spAutoFit/>
          </a:bodyPr>
          <a:lstStyle/>
          <a:p>
            <a:r>
              <a:rPr lang="it-IT" sz="2000" dirty="0"/>
              <a:t>2100</a:t>
            </a:r>
            <a:endParaRPr lang="en-US" sz="2000" dirty="0"/>
          </a:p>
        </p:txBody>
      </p:sp>
      <p:sp>
        <p:nvSpPr>
          <p:cNvPr id="33" name="CasellaDiTesto 32">
            <a:extLst>
              <a:ext uri="{FF2B5EF4-FFF2-40B4-BE49-F238E27FC236}">
                <a16:creationId xmlns:a16="http://schemas.microsoft.com/office/drawing/2014/main" id="{F422FC42-0A92-4406-A943-7EA5036AB832}"/>
              </a:ext>
            </a:extLst>
          </p:cNvPr>
          <p:cNvSpPr txBox="1"/>
          <p:nvPr/>
        </p:nvSpPr>
        <p:spPr>
          <a:xfrm>
            <a:off x="1499918" y="4383178"/>
            <a:ext cx="4402800" cy="369332"/>
          </a:xfrm>
          <a:prstGeom prst="rect">
            <a:avLst/>
          </a:prstGeom>
          <a:noFill/>
        </p:spPr>
        <p:txBody>
          <a:bodyPr wrap="square" rtlCol="0">
            <a:spAutoFit/>
          </a:bodyPr>
          <a:lstStyle/>
          <a:p>
            <a:r>
              <a:rPr lang="it-IT" b="1" dirty="0"/>
              <a:t>Dynamic exposure (Changes in population)</a:t>
            </a:r>
          </a:p>
        </p:txBody>
      </p:sp>
      <p:sp>
        <p:nvSpPr>
          <p:cNvPr id="34" name="CasellaDiTesto 33">
            <a:extLst>
              <a:ext uri="{FF2B5EF4-FFF2-40B4-BE49-F238E27FC236}">
                <a16:creationId xmlns:a16="http://schemas.microsoft.com/office/drawing/2014/main" id="{B3601FE9-EB58-4BB1-ADCC-9AE8625E25B7}"/>
              </a:ext>
            </a:extLst>
          </p:cNvPr>
          <p:cNvSpPr txBox="1"/>
          <p:nvPr/>
        </p:nvSpPr>
        <p:spPr>
          <a:xfrm>
            <a:off x="232410" y="1554155"/>
            <a:ext cx="4357839" cy="369332"/>
          </a:xfrm>
          <a:prstGeom prst="rect">
            <a:avLst/>
          </a:prstGeom>
          <a:noFill/>
        </p:spPr>
        <p:txBody>
          <a:bodyPr wrap="square" rtlCol="0">
            <a:spAutoFit/>
          </a:bodyPr>
          <a:lstStyle/>
          <a:p>
            <a:r>
              <a:rPr lang="it-IT" b="1" dirty="0"/>
              <a:t>RESCUE Hazard Maps – (Changes in Climate)</a:t>
            </a:r>
          </a:p>
        </p:txBody>
      </p:sp>
      <p:sp>
        <p:nvSpPr>
          <p:cNvPr id="35" name="Rettangolo 34">
            <a:extLst>
              <a:ext uri="{FF2B5EF4-FFF2-40B4-BE49-F238E27FC236}">
                <a16:creationId xmlns:a16="http://schemas.microsoft.com/office/drawing/2014/main" id="{07AC0AA9-5F32-4EEA-96E6-5098608CD5E0}"/>
              </a:ext>
            </a:extLst>
          </p:cNvPr>
          <p:cNvSpPr/>
          <p:nvPr/>
        </p:nvSpPr>
        <p:spPr>
          <a:xfrm>
            <a:off x="184262" y="1506824"/>
            <a:ext cx="4324103" cy="2652372"/>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5F291EF8-F8ED-45EC-AE83-EBBA234CE7BB}"/>
              </a:ext>
            </a:extLst>
          </p:cNvPr>
          <p:cNvSpPr/>
          <p:nvPr/>
        </p:nvSpPr>
        <p:spPr>
          <a:xfrm>
            <a:off x="168040" y="4375373"/>
            <a:ext cx="6756965" cy="2043340"/>
          </a:xfrm>
          <a:prstGeom prst="rect">
            <a:avLst/>
          </a:prstGeom>
          <a:noFill/>
          <a:ln w="28575">
            <a:solidFill>
              <a:srgbClr val="C5D9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Rettangolo 36">
            <a:extLst>
              <a:ext uri="{FF2B5EF4-FFF2-40B4-BE49-F238E27FC236}">
                <a16:creationId xmlns:a16="http://schemas.microsoft.com/office/drawing/2014/main" id="{EDD692AD-4B52-43FD-BB50-556B05E9A4FF}"/>
              </a:ext>
            </a:extLst>
          </p:cNvPr>
          <p:cNvSpPr/>
          <p:nvPr/>
        </p:nvSpPr>
        <p:spPr>
          <a:xfrm>
            <a:off x="4570099" y="1506824"/>
            <a:ext cx="2354905" cy="2652372"/>
          </a:xfrm>
          <a:prstGeom prst="rect">
            <a:avLst/>
          </a:prstGeom>
          <a:noFill/>
          <a:ln w="28575">
            <a:solidFill>
              <a:srgbClr val="5FC7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8" name="Connettore 2 37">
            <a:extLst>
              <a:ext uri="{FF2B5EF4-FFF2-40B4-BE49-F238E27FC236}">
                <a16:creationId xmlns:a16="http://schemas.microsoft.com/office/drawing/2014/main" id="{E7DE08CD-D1D4-49F2-AE19-BD58C17CA116}"/>
              </a:ext>
            </a:extLst>
          </p:cNvPr>
          <p:cNvCxnSpPr/>
          <p:nvPr/>
        </p:nvCxnSpPr>
        <p:spPr>
          <a:xfrm flipV="1">
            <a:off x="4860794" y="2100754"/>
            <a:ext cx="0" cy="15503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A819DD52-667C-4445-8D78-3331E6BE76EA}"/>
              </a:ext>
            </a:extLst>
          </p:cNvPr>
          <p:cNvCxnSpPr>
            <a:cxnSpLocks/>
          </p:cNvCxnSpPr>
          <p:nvPr/>
        </p:nvCxnSpPr>
        <p:spPr>
          <a:xfrm>
            <a:off x="4861227" y="3651126"/>
            <a:ext cx="14763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9EA2A1A-3599-4E2B-A4E9-3BBDB32ECBCD}"/>
              </a:ext>
            </a:extLst>
          </p:cNvPr>
          <p:cNvCxnSpPr/>
          <p:nvPr/>
        </p:nvCxnSpPr>
        <p:spPr>
          <a:xfrm>
            <a:off x="4879740" y="2498862"/>
            <a:ext cx="10870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CasellaDiTesto 40">
            <a:extLst>
              <a:ext uri="{FF2B5EF4-FFF2-40B4-BE49-F238E27FC236}">
                <a16:creationId xmlns:a16="http://schemas.microsoft.com/office/drawing/2014/main" id="{3BD12BFE-5771-4419-BEB5-E79C89F2F2A9}"/>
              </a:ext>
            </a:extLst>
          </p:cNvPr>
          <p:cNvSpPr txBox="1"/>
          <p:nvPr/>
        </p:nvSpPr>
        <p:spPr>
          <a:xfrm>
            <a:off x="4681319" y="1539605"/>
            <a:ext cx="2305419" cy="338554"/>
          </a:xfrm>
          <a:prstGeom prst="rect">
            <a:avLst/>
          </a:prstGeom>
          <a:noFill/>
        </p:spPr>
        <p:txBody>
          <a:bodyPr wrap="square" rtlCol="0">
            <a:spAutoFit/>
          </a:bodyPr>
          <a:lstStyle/>
          <a:p>
            <a:r>
              <a:rPr lang="it-IT" sz="1600" b="1" dirty="0"/>
              <a:t>Static Vulnerability</a:t>
            </a:r>
          </a:p>
        </p:txBody>
      </p:sp>
      <p:sp>
        <p:nvSpPr>
          <p:cNvPr id="42" name="CasellaDiTesto 41">
            <a:extLst>
              <a:ext uri="{FF2B5EF4-FFF2-40B4-BE49-F238E27FC236}">
                <a16:creationId xmlns:a16="http://schemas.microsoft.com/office/drawing/2014/main" id="{8CBFE981-2018-4516-AAC8-3931F8C8B027}"/>
              </a:ext>
            </a:extLst>
          </p:cNvPr>
          <p:cNvSpPr txBox="1"/>
          <p:nvPr/>
        </p:nvSpPr>
        <p:spPr>
          <a:xfrm>
            <a:off x="4590249" y="3452754"/>
            <a:ext cx="200450" cy="369332"/>
          </a:xfrm>
          <a:prstGeom prst="rect">
            <a:avLst/>
          </a:prstGeom>
          <a:noFill/>
        </p:spPr>
        <p:txBody>
          <a:bodyPr wrap="square" rtlCol="0">
            <a:spAutoFit/>
          </a:bodyPr>
          <a:lstStyle/>
          <a:p>
            <a:r>
              <a:rPr lang="it-IT" dirty="0"/>
              <a:t>0</a:t>
            </a:r>
          </a:p>
        </p:txBody>
      </p:sp>
      <p:sp>
        <p:nvSpPr>
          <p:cNvPr id="43" name="CasellaDiTesto 42">
            <a:extLst>
              <a:ext uri="{FF2B5EF4-FFF2-40B4-BE49-F238E27FC236}">
                <a16:creationId xmlns:a16="http://schemas.microsoft.com/office/drawing/2014/main" id="{18E5EAB2-2C30-40D1-BB91-89050EFE2856}"/>
              </a:ext>
            </a:extLst>
          </p:cNvPr>
          <p:cNvSpPr txBox="1"/>
          <p:nvPr/>
        </p:nvSpPr>
        <p:spPr>
          <a:xfrm>
            <a:off x="4581094" y="2262247"/>
            <a:ext cx="200450" cy="369332"/>
          </a:xfrm>
          <a:prstGeom prst="rect">
            <a:avLst/>
          </a:prstGeom>
          <a:noFill/>
        </p:spPr>
        <p:txBody>
          <a:bodyPr wrap="square" rtlCol="0">
            <a:spAutoFit/>
          </a:bodyPr>
          <a:lstStyle/>
          <a:p>
            <a:r>
              <a:rPr lang="it-IT" dirty="0"/>
              <a:t>1</a:t>
            </a:r>
          </a:p>
        </p:txBody>
      </p:sp>
      <p:sp>
        <p:nvSpPr>
          <p:cNvPr id="44" name="CasellaDiTesto 43">
            <a:extLst>
              <a:ext uri="{FF2B5EF4-FFF2-40B4-BE49-F238E27FC236}">
                <a16:creationId xmlns:a16="http://schemas.microsoft.com/office/drawing/2014/main" id="{5EA330D3-53BF-4C1B-B35A-9D2EE9B75E67}"/>
              </a:ext>
            </a:extLst>
          </p:cNvPr>
          <p:cNvSpPr txBox="1"/>
          <p:nvPr/>
        </p:nvSpPr>
        <p:spPr>
          <a:xfrm>
            <a:off x="5977399" y="3658849"/>
            <a:ext cx="857926" cy="369332"/>
          </a:xfrm>
          <a:prstGeom prst="rect">
            <a:avLst/>
          </a:prstGeom>
          <a:noFill/>
        </p:spPr>
        <p:txBody>
          <a:bodyPr wrap="square" rtlCol="0">
            <a:spAutoFit/>
          </a:bodyPr>
          <a:lstStyle/>
          <a:p>
            <a:r>
              <a:rPr lang="it-IT" dirty="0"/>
              <a:t>h (m)</a:t>
            </a:r>
          </a:p>
        </p:txBody>
      </p:sp>
      <p:cxnSp>
        <p:nvCxnSpPr>
          <p:cNvPr id="45" name="Connettore diritto 44">
            <a:extLst>
              <a:ext uri="{FF2B5EF4-FFF2-40B4-BE49-F238E27FC236}">
                <a16:creationId xmlns:a16="http://schemas.microsoft.com/office/drawing/2014/main" id="{0C85E13C-2206-48C7-B861-315E05E84865}"/>
              </a:ext>
            </a:extLst>
          </p:cNvPr>
          <p:cNvCxnSpPr>
            <a:cxnSpLocks/>
          </p:cNvCxnSpPr>
          <p:nvPr/>
        </p:nvCxnSpPr>
        <p:spPr>
          <a:xfrm>
            <a:off x="4860914" y="2480950"/>
            <a:ext cx="0" cy="116856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6" name="Immagine 45">
            <a:extLst>
              <a:ext uri="{FF2B5EF4-FFF2-40B4-BE49-F238E27FC236}">
                <a16:creationId xmlns:a16="http://schemas.microsoft.com/office/drawing/2014/main" id="{EC981F8A-66BC-4A69-B82C-25A5D4400671}"/>
              </a:ext>
            </a:extLst>
          </p:cNvPr>
          <p:cNvPicPr>
            <a:picLocks noChangeAspect="1"/>
          </p:cNvPicPr>
          <p:nvPr/>
        </p:nvPicPr>
        <p:blipFill>
          <a:blip r:embed="rId10"/>
          <a:stretch>
            <a:fillRect/>
          </a:stretch>
        </p:blipFill>
        <p:spPr>
          <a:xfrm>
            <a:off x="5693717" y="2906035"/>
            <a:ext cx="669638" cy="710532"/>
          </a:xfrm>
          <a:prstGeom prst="rect">
            <a:avLst/>
          </a:prstGeom>
        </p:spPr>
      </p:pic>
      <p:sp>
        <p:nvSpPr>
          <p:cNvPr id="2" name="CasellaDiTesto 1">
            <a:extLst>
              <a:ext uri="{FF2B5EF4-FFF2-40B4-BE49-F238E27FC236}">
                <a16:creationId xmlns:a16="http://schemas.microsoft.com/office/drawing/2014/main" id="{0157CD12-6F60-41F0-947B-BE11F38787DC}"/>
              </a:ext>
            </a:extLst>
          </p:cNvPr>
          <p:cNvSpPr txBox="1"/>
          <p:nvPr/>
        </p:nvSpPr>
        <p:spPr>
          <a:xfrm>
            <a:off x="7105764" y="1454625"/>
            <a:ext cx="4858672" cy="3785652"/>
          </a:xfrm>
          <a:prstGeom prst="rect">
            <a:avLst/>
          </a:prstGeom>
          <a:noFill/>
          <a:ln w="28575">
            <a:solidFill>
              <a:schemeClr val="tx1"/>
            </a:solidFill>
          </a:ln>
        </p:spPr>
        <p:txBody>
          <a:bodyPr wrap="square" rtlCol="0">
            <a:spAutoFit/>
          </a:bodyPr>
          <a:lstStyle/>
          <a:p>
            <a:pPr algn="just"/>
            <a:r>
              <a:rPr lang="en-US" sz="1600" b="1" dirty="0"/>
              <a:t>PA (Population Affected) </a:t>
            </a:r>
            <a:r>
              <a:rPr lang="en-US" sz="1600" dirty="0"/>
              <a:t>is computed by varying one driver at a time against the reference period:</a:t>
            </a:r>
          </a:p>
          <a:p>
            <a:pPr algn="just"/>
            <a:endParaRPr lang="en-US" sz="1600" dirty="0"/>
          </a:p>
          <a:p>
            <a:pPr algn="just">
              <a:buFont typeface="Arial" panose="020B0604020202020204" pitchFamily="34" charset="0"/>
              <a:buChar char="•"/>
            </a:pPr>
            <a:r>
              <a:rPr lang="en-US" sz="1600" b="1" dirty="0"/>
              <a:t>PC (Population Change only):</a:t>
            </a:r>
            <a:r>
              <a:rPr lang="en-US" sz="1600" dirty="0"/>
              <a:t> </a:t>
            </a:r>
          </a:p>
          <a:p>
            <a:pPr algn="just"/>
            <a:r>
              <a:rPr lang="en-US" sz="1600" b="1" dirty="0"/>
              <a:t>flood maps fixed </a:t>
            </a:r>
            <a:r>
              <a:rPr lang="en-US" sz="1600" dirty="0"/>
              <a:t>at reference period → only population varies → ΔPA from demographic dynamics</a:t>
            </a:r>
          </a:p>
          <a:p>
            <a:pPr algn="just">
              <a:buFont typeface="Arial" panose="020B0604020202020204" pitchFamily="34" charset="0"/>
              <a:buChar char="•"/>
            </a:pPr>
            <a:endParaRPr lang="en-US" sz="1600" dirty="0"/>
          </a:p>
          <a:p>
            <a:pPr algn="just">
              <a:buFont typeface="Arial" panose="020B0604020202020204" pitchFamily="34" charset="0"/>
              <a:buChar char="•"/>
            </a:pPr>
            <a:r>
              <a:rPr lang="en-US" sz="1600" b="1" dirty="0"/>
              <a:t>CC (Climate Change only):</a:t>
            </a:r>
            <a:r>
              <a:rPr lang="en-US" sz="1600" dirty="0"/>
              <a:t> </a:t>
            </a:r>
          </a:p>
          <a:p>
            <a:pPr algn="just"/>
            <a:r>
              <a:rPr lang="en-US" sz="1600" b="1" dirty="0"/>
              <a:t>population fixed </a:t>
            </a:r>
            <a:r>
              <a:rPr lang="en-US" sz="1600" dirty="0"/>
              <a:t>at reference period → only flood maps vary → ΔPA from changing hazard</a:t>
            </a:r>
          </a:p>
          <a:p>
            <a:pPr algn="just">
              <a:buFont typeface="Arial" panose="020B0604020202020204" pitchFamily="34" charset="0"/>
              <a:buChar char="•"/>
            </a:pPr>
            <a:endParaRPr lang="en-US" sz="1600" dirty="0"/>
          </a:p>
          <a:p>
            <a:pPr algn="just">
              <a:buFont typeface="Arial" panose="020B0604020202020204" pitchFamily="34" charset="0"/>
              <a:buChar char="•"/>
            </a:pPr>
            <a:r>
              <a:rPr lang="en-US" sz="1600" b="1" dirty="0"/>
              <a:t>CC + PC (Combined effect):</a:t>
            </a:r>
          </a:p>
          <a:p>
            <a:pPr algn="just"/>
            <a:r>
              <a:rPr lang="en-US" sz="1600" dirty="0"/>
              <a:t> </a:t>
            </a:r>
            <a:r>
              <a:rPr lang="en-US" sz="1600" b="1" dirty="0"/>
              <a:t>both population and flood extent vary </a:t>
            </a:r>
            <a:r>
              <a:rPr lang="en-US" sz="1600" dirty="0"/>
              <a:t>→ captures interaction between drivers</a:t>
            </a:r>
          </a:p>
          <a:p>
            <a:pPr algn="just"/>
            <a:endParaRPr lang="it-IT" sz="1600" dirty="0"/>
          </a:p>
        </p:txBody>
      </p:sp>
      <p:sp>
        <p:nvSpPr>
          <p:cNvPr id="3" name="CasellaDiTesto 2">
            <a:extLst>
              <a:ext uri="{FF2B5EF4-FFF2-40B4-BE49-F238E27FC236}">
                <a16:creationId xmlns:a16="http://schemas.microsoft.com/office/drawing/2014/main" id="{8C75312B-E199-4373-AFA1-29E0C8DF4CB9}"/>
              </a:ext>
            </a:extLst>
          </p:cNvPr>
          <p:cNvSpPr txBox="1"/>
          <p:nvPr/>
        </p:nvSpPr>
        <p:spPr>
          <a:xfrm>
            <a:off x="7033298" y="5290026"/>
            <a:ext cx="4962650" cy="1338828"/>
          </a:xfrm>
          <a:prstGeom prst="rect">
            <a:avLst/>
          </a:prstGeom>
          <a:noFill/>
        </p:spPr>
        <p:txBody>
          <a:bodyPr wrap="square" rtlCol="0">
            <a:spAutoFit/>
          </a:bodyPr>
          <a:lstStyle/>
          <a:p>
            <a:r>
              <a:rPr lang="en-GB" sz="900" dirty="0" err="1">
                <a:effectLst/>
                <a:latin typeface="Calibri" panose="020F0502020204030204" pitchFamily="34" charset="0"/>
                <a:ea typeface="MS Mincho" panose="02020609040205080304" pitchFamily="49" charset="-128"/>
                <a:cs typeface="Times New Roman" panose="02020603050405020304" pitchFamily="18" charset="0"/>
              </a:rPr>
              <a:t>Paprotny</a:t>
            </a:r>
            <a:r>
              <a:rPr lang="en-GB" sz="900" dirty="0">
                <a:effectLst/>
                <a:latin typeface="Calibri" panose="020F0502020204030204" pitchFamily="34" charset="0"/>
                <a:ea typeface="MS Mincho" panose="02020609040205080304" pitchFamily="49" charset="-128"/>
                <a:cs typeface="Times New Roman" panose="02020603050405020304" pitchFamily="18" charset="0"/>
              </a:rPr>
              <a:t>, D., </a:t>
            </a:r>
            <a:r>
              <a:rPr lang="en-GB" sz="900" dirty="0" err="1">
                <a:effectLst/>
                <a:latin typeface="Calibri" panose="020F0502020204030204" pitchFamily="34" charset="0"/>
                <a:ea typeface="MS Mincho" panose="02020609040205080304" pitchFamily="49" charset="-128"/>
                <a:cs typeface="Times New Roman" panose="02020603050405020304" pitchFamily="18" charset="0"/>
              </a:rPr>
              <a:t>Mengel</a:t>
            </a:r>
            <a:r>
              <a:rPr lang="en-GB" sz="900" dirty="0">
                <a:effectLst/>
                <a:latin typeface="Calibri" panose="020F0502020204030204" pitchFamily="34" charset="0"/>
                <a:ea typeface="MS Mincho" panose="02020609040205080304" pitchFamily="49" charset="-128"/>
                <a:cs typeface="Times New Roman" panose="02020603050405020304" pitchFamily="18" charset="0"/>
              </a:rPr>
              <a:t>, M. Population, land use and economic exposure estimates for Europe at 100 m resolution from 1870 to 2020. </a:t>
            </a:r>
            <a:r>
              <a:rPr lang="it-IT" sz="900" i="1" dirty="0">
                <a:effectLst/>
                <a:latin typeface="Calibri" panose="020F0502020204030204" pitchFamily="34" charset="0"/>
                <a:ea typeface="MS Mincho" panose="02020609040205080304" pitchFamily="49" charset="-128"/>
                <a:cs typeface="Times New Roman" panose="02020603050405020304" pitchFamily="18" charset="0"/>
              </a:rPr>
              <a:t>Scientific Data,</a:t>
            </a:r>
            <a:r>
              <a:rPr lang="it-IT" sz="900" dirty="0">
                <a:effectLst/>
                <a:latin typeface="Calibri" panose="020F0502020204030204" pitchFamily="34" charset="0"/>
                <a:ea typeface="MS Mincho" panose="02020609040205080304" pitchFamily="49" charset="-128"/>
                <a:cs typeface="Times New Roman" panose="02020603050405020304" pitchFamily="18" charset="0"/>
              </a:rPr>
              <a:t> 10, 372. </a:t>
            </a:r>
            <a:r>
              <a:rPr lang="it-IT" sz="9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1"/>
              </a:rPr>
              <a:t>https://doi.org/10.1038/s41597-023-02282-0</a:t>
            </a:r>
            <a:r>
              <a:rPr lang="it-IT" sz="900" dirty="0">
                <a:effectLst/>
                <a:latin typeface="Calibri" panose="020F0502020204030204" pitchFamily="34" charset="0"/>
                <a:ea typeface="MS Mincho" panose="02020609040205080304" pitchFamily="49" charset="-128"/>
                <a:cs typeface="Times New Roman" panose="02020603050405020304" pitchFamily="18" charset="0"/>
              </a:rPr>
              <a:t> (2023).</a:t>
            </a:r>
          </a:p>
          <a:p>
            <a:endParaRPr lang="it-IT" sz="900" dirty="0">
              <a:effectLst/>
              <a:latin typeface="Minion Pro"/>
              <a:ea typeface="MS Mincho" panose="02020609040205080304" pitchFamily="49" charset="-128"/>
              <a:cs typeface="Times New Roman" panose="02020603050405020304" pitchFamily="18" charset="0"/>
            </a:endParaRPr>
          </a:p>
          <a:p>
            <a:r>
              <a:rPr lang="en-GB" sz="900" dirty="0">
                <a:effectLst/>
                <a:latin typeface="Calibri" panose="020F0502020204030204" pitchFamily="34" charset="0"/>
                <a:ea typeface="MS Mincho" panose="02020609040205080304" pitchFamily="49" charset="-128"/>
                <a:cs typeface="Times New Roman" panose="02020603050405020304" pitchFamily="18" charset="0"/>
              </a:rPr>
              <a:t>Jones, B., Balk, D., </a:t>
            </a:r>
            <a:r>
              <a:rPr lang="en-GB" sz="900" dirty="0" err="1">
                <a:effectLst/>
                <a:latin typeface="Calibri" panose="020F0502020204030204" pitchFamily="34" charset="0"/>
                <a:ea typeface="MS Mincho" panose="02020609040205080304" pitchFamily="49" charset="-128"/>
                <a:cs typeface="Times New Roman" panose="02020603050405020304" pitchFamily="18" charset="0"/>
              </a:rPr>
              <a:t>Leyk</a:t>
            </a:r>
            <a:r>
              <a:rPr lang="en-GB" sz="900" dirty="0">
                <a:effectLst/>
                <a:latin typeface="Calibri" panose="020F0502020204030204" pitchFamily="34" charset="0"/>
                <a:ea typeface="MS Mincho" panose="02020609040205080304" pitchFamily="49" charset="-128"/>
                <a:cs typeface="Times New Roman" panose="02020603050405020304" pitchFamily="18" charset="0"/>
              </a:rPr>
              <a:t>, S., Montgomery, M., and </a:t>
            </a:r>
            <a:r>
              <a:rPr lang="en-GB" sz="900" dirty="0" err="1">
                <a:effectLst/>
                <a:latin typeface="Calibri" panose="020F0502020204030204" pitchFamily="34" charset="0"/>
                <a:ea typeface="MS Mincho" panose="02020609040205080304" pitchFamily="49" charset="-128"/>
                <a:cs typeface="Times New Roman" panose="02020603050405020304" pitchFamily="18" charset="0"/>
              </a:rPr>
              <a:t>Engin</a:t>
            </a:r>
            <a:r>
              <a:rPr lang="en-GB" sz="900" dirty="0">
                <a:effectLst/>
                <a:latin typeface="Calibri" panose="020F0502020204030204" pitchFamily="34" charset="0"/>
                <a:ea typeface="MS Mincho" panose="02020609040205080304" pitchFamily="49" charset="-128"/>
                <a:cs typeface="Times New Roman" panose="02020603050405020304" pitchFamily="18" charset="0"/>
              </a:rPr>
              <a:t>, H. (2020). Projecting Global Population Grids to 2100: Final Report. </a:t>
            </a:r>
            <a:r>
              <a:rPr lang="en-US" sz="900" dirty="0">
                <a:effectLst/>
                <a:latin typeface="Calibri" panose="020F0502020204030204" pitchFamily="34" charset="0"/>
                <a:ea typeface="MS Mincho" panose="02020609040205080304" pitchFamily="49" charset="-128"/>
                <a:cs typeface="Times New Roman" panose="02020603050405020304" pitchFamily="18" charset="0"/>
              </a:rPr>
              <a:t>European Commission. </a:t>
            </a:r>
            <a:r>
              <a:rPr lang="en-US" sz="9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2"/>
              </a:rPr>
              <a:t>https://human-settlement.emergency.copernicus.eu/documents/Projecting%20Global%20Population%20Grids%20to%202100.pdf</a:t>
            </a:r>
            <a:r>
              <a:rPr lang="en-US" sz="900" dirty="0">
                <a:effectLst/>
                <a:latin typeface="Calibri" panose="020F0502020204030204" pitchFamily="34" charset="0"/>
                <a:ea typeface="MS Mincho" panose="02020609040205080304" pitchFamily="49" charset="-128"/>
                <a:cs typeface="Times New Roman" panose="02020603050405020304" pitchFamily="18" charset="0"/>
              </a:rPr>
              <a:t>.</a:t>
            </a:r>
            <a:endParaRPr lang="it-IT" sz="900" dirty="0">
              <a:effectLst/>
              <a:latin typeface="Minion Pro"/>
              <a:ea typeface="MS Mincho" panose="02020609040205080304" pitchFamily="49" charset="-128"/>
              <a:cs typeface="Times New Roman" panose="02020603050405020304" pitchFamily="18" charset="0"/>
            </a:endParaRPr>
          </a:p>
          <a:p>
            <a:endParaRPr lang="it-IT" sz="900" dirty="0"/>
          </a:p>
        </p:txBody>
      </p:sp>
    </p:spTree>
    <p:extLst>
      <p:ext uri="{BB962C8B-B14F-4D97-AF65-F5344CB8AC3E}">
        <p14:creationId xmlns:p14="http://schemas.microsoft.com/office/powerpoint/2010/main" val="75678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3"/>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pic>
        <p:nvPicPr>
          <p:cNvPr id="9" name="Immagine 8">
            <a:extLst>
              <a:ext uri="{FF2B5EF4-FFF2-40B4-BE49-F238E27FC236}">
                <a16:creationId xmlns:a16="http://schemas.microsoft.com/office/drawing/2014/main" id="{F6451C16-0EAB-4288-81C4-BB416A761D75}"/>
              </a:ext>
            </a:extLst>
          </p:cNvPr>
          <p:cNvPicPr>
            <a:picLocks noChangeAspect="1"/>
          </p:cNvPicPr>
          <p:nvPr/>
        </p:nvPicPr>
        <p:blipFill>
          <a:blip r:embed="rId4"/>
          <a:stretch>
            <a:fillRect/>
          </a:stretch>
        </p:blipFill>
        <p:spPr>
          <a:xfrm>
            <a:off x="1336431" y="732713"/>
            <a:ext cx="9386276" cy="5305287"/>
          </a:xfrm>
          <a:prstGeom prst="rect">
            <a:avLst/>
          </a:prstGeom>
        </p:spPr>
      </p:pic>
      <p:sp>
        <p:nvSpPr>
          <p:cNvPr id="164" name="CasellaDiTesto 163">
            <a:extLst>
              <a:ext uri="{FF2B5EF4-FFF2-40B4-BE49-F238E27FC236}">
                <a16:creationId xmlns:a16="http://schemas.microsoft.com/office/drawing/2014/main" id="{D9BEAD56-4D73-4892-B1E5-99A882426F4B}"/>
              </a:ext>
            </a:extLst>
          </p:cNvPr>
          <p:cNvSpPr txBox="1"/>
          <p:nvPr/>
        </p:nvSpPr>
        <p:spPr>
          <a:xfrm>
            <a:off x="168206" y="6089638"/>
            <a:ext cx="11617394" cy="400110"/>
          </a:xfrm>
          <a:prstGeom prst="rect">
            <a:avLst/>
          </a:prstGeom>
          <a:noFill/>
        </p:spPr>
        <p:txBody>
          <a:bodyPr wrap="square">
            <a:spAutoFit/>
          </a:bodyPr>
          <a:lstStyle/>
          <a:p>
            <a:r>
              <a:rPr lang="it-IT" sz="1000" b="0" i="0" dirty="0">
                <a:solidFill>
                  <a:srgbClr val="1C1D1E"/>
                </a:solidFill>
                <a:effectLst/>
                <a:latin typeface="Open Sans" panose="020B0606030504020204" pitchFamily="34" charset="0"/>
              </a:rPr>
              <a:t>Pavesi, L., D'Angelo, C., Volpi, E., &amp; Fiori, A. (2022). RESCUE: A geomorphology-based, hydrologic-hydraulic model for large-scale inundation mapping. Journal of Flood Risk Management, 15(4), e12841. </a:t>
            </a:r>
            <a:r>
              <a:rPr lang="it-IT" sz="1000" b="1" i="0" u="none" strike="noStrike" dirty="0">
                <a:solidFill>
                  <a:srgbClr val="123D80"/>
                </a:solidFill>
                <a:effectLst/>
                <a:latin typeface="Open Sans" panose="020B0606030504020204" pitchFamily="34" charset="0"/>
                <a:hlinkClick r:id="rId5"/>
              </a:rPr>
              <a:t>https://doi.org/10.1111/jfr3.12841</a:t>
            </a:r>
            <a:endParaRPr lang="it-IT" sz="1000" dirty="0"/>
          </a:p>
        </p:txBody>
      </p:sp>
      <p:sp>
        <p:nvSpPr>
          <p:cNvPr id="11" name="CasellaDiTesto 10">
            <a:extLst>
              <a:ext uri="{FF2B5EF4-FFF2-40B4-BE49-F238E27FC236}">
                <a16:creationId xmlns:a16="http://schemas.microsoft.com/office/drawing/2014/main" id="{7B02B980-01AA-4D44-B957-E460187E17F1}"/>
              </a:ext>
            </a:extLst>
          </p:cNvPr>
          <p:cNvSpPr txBox="1"/>
          <p:nvPr/>
        </p:nvSpPr>
        <p:spPr>
          <a:xfrm>
            <a:off x="7117720" y="853487"/>
            <a:ext cx="5074280" cy="369332"/>
          </a:xfrm>
          <a:prstGeom prst="rect">
            <a:avLst/>
          </a:prstGeom>
          <a:noFill/>
        </p:spPr>
        <p:txBody>
          <a:bodyPr wrap="square" rtlCol="0">
            <a:spAutoFit/>
          </a:bodyPr>
          <a:lstStyle/>
          <a:p>
            <a:r>
              <a:rPr lang="it-IT" b="1" dirty="0"/>
              <a:t>HAZARD &amp; RISK model: RESCUE – Flood Risk</a:t>
            </a:r>
          </a:p>
        </p:txBody>
      </p:sp>
    </p:spTree>
    <p:extLst>
      <p:ext uri="{BB962C8B-B14F-4D97-AF65-F5344CB8AC3E}">
        <p14:creationId xmlns:p14="http://schemas.microsoft.com/office/powerpoint/2010/main" val="211548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3"/>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
        <p:nvSpPr>
          <p:cNvPr id="11" name="CasellaDiTesto 10">
            <a:extLst>
              <a:ext uri="{FF2B5EF4-FFF2-40B4-BE49-F238E27FC236}">
                <a16:creationId xmlns:a16="http://schemas.microsoft.com/office/drawing/2014/main" id="{7B02B980-01AA-4D44-B957-E460187E17F1}"/>
              </a:ext>
            </a:extLst>
          </p:cNvPr>
          <p:cNvSpPr txBox="1"/>
          <p:nvPr/>
        </p:nvSpPr>
        <p:spPr>
          <a:xfrm>
            <a:off x="7256545" y="920871"/>
            <a:ext cx="5074280" cy="400110"/>
          </a:xfrm>
          <a:prstGeom prst="rect">
            <a:avLst/>
          </a:prstGeom>
          <a:noFill/>
        </p:spPr>
        <p:txBody>
          <a:bodyPr wrap="square" rtlCol="0">
            <a:spAutoFit/>
          </a:bodyPr>
          <a:lstStyle/>
          <a:p>
            <a:r>
              <a:rPr lang="it-IT" sz="2000" b="1" dirty="0"/>
              <a:t>Hydrological INPUT DATA</a:t>
            </a:r>
          </a:p>
        </p:txBody>
      </p:sp>
      <p:pic>
        <p:nvPicPr>
          <p:cNvPr id="10" name="Immagine 9">
            <a:extLst>
              <a:ext uri="{FF2B5EF4-FFF2-40B4-BE49-F238E27FC236}">
                <a16:creationId xmlns:a16="http://schemas.microsoft.com/office/drawing/2014/main" id="{7B63199A-B4A6-4535-83B8-B0ADE26F2414}"/>
              </a:ext>
            </a:extLst>
          </p:cNvPr>
          <p:cNvPicPr>
            <a:picLocks noChangeAspect="1"/>
          </p:cNvPicPr>
          <p:nvPr/>
        </p:nvPicPr>
        <p:blipFill rotWithShape="1">
          <a:blip r:embed="rId4">
            <a:extLst>
              <a:ext uri="{28A0092B-C50C-407E-A947-70E740481C1C}">
                <a14:useLocalDpi xmlns:a14="http://schemas.microsoft.com/office/drawing/2010/main" val="0"/>
              </a:ext>
            </a:extLst>
          </a:blip>
          <a:srcRect t="16170" r="65205" b="20567"/>
          <a:stretch/>
        </p:blipFill>
        <p:spPr>
          <a:xfrm>
            <a:off x="408690" y="853487"/>
            <a:ext cx="4086937" cy="5254653"/>
          </a:xfrm>
          <a:prstGeom prst="rect">
            <a:avLst/>
          </a:prstGeom>
        </p:spPr>
      </p:pic>
      <p:sp>
        <p:nvSpPr>
          <p:cNvPr id="12" name="CasellaDiTesto 11">
            <a:extLst>
              <a:ext uri="{FF2B5EF4-FFF2-40B4-BE49-F238E27FC236}">
                <a16:creationId xmlns:a16="http://schemas.microsoft.com/office/drawing/2014/main" id="{52817F75-02A0-42FF-8AE4-468F2D95FC19}"/>
              </a:ext>
            </a:extLst>
          </p:cNvPr>
          <p:cNvSpPr txBox="1"/>
          <p:nvPr/>
        </p:nvSpPr>
        <p:spPr>
          <a:xfrm>
            <a:off x="5476121" y="1512952"/>
            <a:ext cx="6438303" cy="830997"/>
          </a:xfrm>
          <a:prstGeom prst="rect">
            <a:avLst/>
          </a:prstGeom>
          <a:noFill/>
        </p:spPr>
        <p:txBody>
          <a:bodyPr wrap="square" rtlCol="0">
            <a:spAutoFit/>
          </a:bodyPr>
          <a:lstStyle/>
          <a:p>
            <a:pPr marL="285750" indent="-285750">
              <a:buFont typeface="Arial" panose="020B0604020202020204" pitchFamily="34" charset="0"/>
              <a:buChar char="•"/>
            </a:pPr>
            <a:r>
              <a:rPr lang="it-IT" sz="1600" dirty="0"/>
              <a:t>Analysis on 137 main Italian watersheds</a:t>
            </a:r>
          </a:p>
          <a:p>
            <a:pPr marL="285750" indent="-285750">
              <a:buFont typeface="Arial" panose="020B0604020202020204" pitchFamily="34" charset="0"/>
              <a:buChar char="•"/>
            </a:pPr>
            <a:r>
              <a:rPr lang="it-IT" sz="1600" dirty="0"/>
              <a:t>Medium Probability Hazard (MPH) Scenario (i.e. RP = 200 years)</a:t>
            </a:r>
          </a:p>
          <a:p>
            <a:pPr marL="285750" indent="-285750">
              <a:buFont typeface="Arial" panose="020B0604020202020204" pitchFamily="34" charset="0"/>
              <a:buChar char="•"/>
            </a:pPr>
            <a:r>
              <a:rPr lang="it-IT" sz="1600" dirty="0"/>
              <a:t>Rainfall &amp; Infiltration hydrological data given by FOCA dataset</a:t>
            </a:r>
          </a:p>
        </p:txBody>
      </p:sp>
      <p:sp>
        <p:nvSpPr>
          <p:cNvPr id="13" name="CasellaDiTesto 12">
            <a:extLst>
              <a:ext uri="{FF2B5EF4-FFF2-40B4-BE49-F238E27FC236}">
                <a16:creationId xmlns:a16="http://schemas.microsoft.com/office/drawing/2014/main" id="{B0AFA203-1E82-49A5-9817-B458B23F99BD}"/>
              </a:ext>
            </a:extLst>
          </p:cNvPr>
          <p:cNvSpPr txBox="1"/>
          <p:nvPr/>
        </p:nvSpPr>
        <p:spPr>
          <a:xfrm>
            <a:off x="3778720" y="1638609"/>
            <a:ext cx="1412468" cy="584775"/>
          </a:xfrm>
          <a:prstGeom prst="rect">
            <a:avLst/>
          </a:prstGeom>
          <a:noFill/>
        </p:spPr>
        <p:txBody>
          <a:bodyPr wrap="square" rtlCol="0">
            <a:spAutoFit/>
          </a:bodyPr>
          <a:lstStyle/>
          <a:p>
            <a:r>
              <a:rPr lang="it-IT" sz="1600" b="1" dirty="0"/>
              <a:t>Main river basins</a:t>
            </a:r>
          </a:p>
        </p:txBody>
      </p:sp>
      <p:cxnSp>
        <p:nvCxnSpPr>
          <p:cNvPr id="14" name="Connettore diritto 13">
            <a:extLst>
              <a:ext uri="{FF2B5EF4-FFF2-40B4-BE49-F238E27FC236}">
                <a16:creationId xmlns:a16="http://schemas.microsoft.com/office/drawing/2014/main" id="{6A08FAA9-E4CB-4CD5-B40B-C98E86A8811C}"/>
              </a:ext>
            </a:extLst>
          </p:cNvPr>
          <p:cNvCxnSpPr>
            <a:cxnSpLocks/>
          </p:cNvCxnSpPr>
          <p:nvPr/>
        </p:nvCxnSpPr>
        <p:spPr>
          <a:xfrm>
            <a:off x="3226252" y="1989952"/>
            <a:ext cx="581907" cy="0"/>
          </a:xfrm>
          <a:prstGeom prst="line">
            <a:avLst/>
          </a:prstGeom>
          <a:ln w="28575">
            <a:solidFill>
              <a:srgbClr val="377AB2"/>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30D1C10D-8B22-4CB0-A7D6-5A5EF9FFDEC4}"/>
              </a:ext>
            </a:extLst>
          </p:cNvPr>
          <p:cNvSpPr txBox="1"/>
          <p:nvPr/>
        </p:nvSpPr>
        <p:spPr>
          <a:xfrm>
            <a:off x="154560" y="6053063"/>
            <a:ext cx="11568159" cy="430887"/>
          </a:xfrm>
          <a:prstGeom prst="rect">
            <a:avLst/>
          </a:prstGeom>
          <a:noFill/>
        </p:spPr>
        <p:txBody>
          <a:bodyPr wrap="square">
            <a:spAutoFit/>
          </a:bodyPr>
          <a:lstStyle/>
          <a:p>
            <a:r>
              <a:rPr lang="it-IT" sz="1100" b="0" i="0" dirty="0">
                <a:solidFill>
                  <a:srgbClr val="464646"/>
                </a:solidFill>
                <a:effectLst/>
                <a:latin typeface="Open Sans" panose="020B0606030504020204" pitchFamily="34" charset="0"/>
              </a:rPr>
              <a:t>Claps, P., Evangelista, G., Ganora, D., Mazzoglio, P., and Monforte, I.: FOCA: a new quality-controlled database of floods and catchment descriptors in Italy, Earth Syst. Sci. Data, 16, 1503–1522, https://doi.org/10.5194/essd-16-1503-2024, 2024.</a:t>
            </a:r>
            <a:endParaRPr lang="it-IT" sz="1100" dirty="0"/>
          </a:p>
        </p:txBody>
      </p:sp>
      <p:pic>
        <p:nvPicPr>
          <p:cNvPr id="4" name="Immagine 3">
            <a:extLst>
              <a:ext uri="{FF2B5EF4-FFF2-40B4-BE49-F238E27FC236}">
                <a16:creationId xmlns:a16="http://schemas.microsoft.com/office/drawing/2014/main" id="{8187DCDA-BB60-4A11-A420-65F5A5032805}"/>
              </a:ext>
            </a:extLst>
          </p:cNvPr>
          <p:cNvPicPr>
            <a:picLocks noChangeAspect="1"/>
          </p:cNvPicPr>
          <p:nvPr/>
        </p:nvPicPr>
        <p:blipFill>
          <a:blip r:embed="rId5"/>
          <a:stretch>
            <a:fillRect/>
          </a:stretch>
        </p:blipFill>
        <p:spPr>
          <a:xfrm>
            <a:off x="5476121" y="2771986"/>
            <a:ext cx="5006774" cy="3017782"/>
          </a:xfrm>
          <a:prstGeom prst="rect">
            <a:avLst/>
          </a:prstGeom>
        </p:spPr>
      </p:pic>
      <p:sp>
        <p:nvSpPr>
          <p:cNvPr id="5" name="Rettangolo 4">
            <a:extLst>
              <a:ext uri="{FF2B5EF4-FFF2-40B4-BE49-F238E27FC236}">
                <a16:creationId xmlns:a16="http://schemas.microsoft.com/office/drawing/2014/main" id="{7A8FF693-513B-4239-BA11-329401973252}"/>
              </a:ext>
            </a:extLst>
          </p:cNvPr>
          <p:cNvSpPr/>
          <p:nvPr/>
        </p:nvSpPr>
        <p:spPr>
          <a:xfrm>
            <a:off x="10308492" y="5416062"/>
            <a:ext cx="289170" cy="273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7026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A79E45-7FC5-4796-8F2A-443EE939DEB7}"/>
              </a:ext>
            </a:extLst>
          </p:cNvPr>
          <p:cNvPicPr>
            <a:picLocks noChangeAspect="1"/>
          </p:cNvPicPr>
          <p:nvPr/>
        </p:nvPicPr>
        <p:blipFill>
          <a:blip r:embed="rId3"/>
          <a:stretch>
            <a:fillRect/>
          </a:stretch>
        </p:blipFill>
        <p:spPr>
          <a:xfrm>
            <a:off x="658659" y="321369"/>
            <a:ext cx="10874682" cy="6187976"/>
          </a:xfrm>
          <a:prstGeom prst="rect">
            <a:avLst/>
          </a:prstGeom>
        </p:spPr>
      </p:pic>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4"/>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
        <p:nvSpPr>
          <p:cNvPr id="11" name="CasellaDiTesto 10">
            <a:extLst>
              <a:ext uri="{FF2B5EF4-FFF2-40B4-BE49-F238E27FC236}">
                <a16:creationId xmlns:a16="http://schemas.microsoft.com/office/drawing/2014/main" id="{7B02B980-01AA-4D44-B957-E460187E17F1}"/>
              </a:ext>
            </a:extLst>
          </p:cNvPr>
          <p:cNvSpPr txBox="1"/>
          <p:nvPr/>
        </p:nvSpPr>
        <p:spPr>
          <a:xfrm>
            <a:off x="9103771" y="865291"/>
            <a:ext cx="3029263" cy="707886"/>
          </a:xfrm>
          <a:prstGeom prst="rect">
            <a:avLst/>
          </a:prstGeom>
          <a:noFill/>
        </p:spPr>
        <p:txBody>
          <a:bodyPr wrap="square" rtlCol="0">
            <a:spAutoFit/>
          </a:bodyPr>
          <a:lstStyle/>
          <a:p>
            <a:r>
              <a:rPr lang="it-IT" sz="2000" b="1" dirty="0"/>
              <a:t>Validation with Official Flood Maps</a:t>
            </a:r>
          </a:p>
        </p:txBody>
      </p:sp>
      <p:sp>
        <p:nvSpPr>
          <p:cNvPr id="5" name="Rettangolo 4">
            <a:extLst>
              <a:ext uri="{FF2B5EF4-FFF2-40B4-BE49-F238E27FC236}">
                <a16:creationId xmlns:a16="http://schemas.microsoft.com/office/drawing/2014/main" id="{7A8FF693-513B-4239-BA11-329401973252}"/>
              </a:ext>
            </a:extLst>
          </p:cNvPr>
          <p:cNvSpPr/>
          <p:nvPr/>
        </p:nvSpPr>
        <p:spPr>
          <a:xfrm>
            <a:off x="10308492" y="5416062"/>
            <a:ext cx="289170" cy="273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71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3"/>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pic>
        <p:nvPicPr>
          <p:cNvPr id="12" name="Immagine 11">
            <a:extLst>
              <a:ext uri="{FF2B5EF4-FFF2-40B4-BE49-F238E27FC236}">
                <a16:creationId xmlns:a16="http://schemas.microsoft.com/office/drawing/2014/main" id="{2F683818-50BC-42B2-8F55-AC27B4862396}"/>
              </a:ext>
            </a:extLst>
          </p:cNvPr>
          <p:cNvPicPr>
            <a:picLocks noChangeAspect="1"/>
          </p:cNvPicPr>
          <p:nvPr/>
        </p:nvPicPr>
        <p:blipFill>
          <a:blip r:embed="rId4"/>
          <a:stretch>
            <a:fillRect/>
          </a:stretch>
        </p:blipFill>
        <p:spPr>
          <a:xfrm>
            <a:off x="284649" y="1927809"/>
            <a:ext cx="6372225" cy="1219200"/>
          </a:xfrm>
          <a:prstGeom prst="rect">
            <a:avLst/>
          </a:prstGeom>
        </p:spPr>
      </p:pic>
      <p:sp>
        <p:nvSpPr>
          <p:cNvPr id="13" name="CasellaDiTesto 12">
            <a:extLst>
              <a:ext uri="{FF2B5EF4-FFF2-40B4-BE49-F238E27FC236}">
                <a16:creationId xmlns:a16="http://schemas.microsoft.com/office/drawing/2014/main" id="{9AECD121-3EBA-4C08-B285-4A8D8227171B}"/>
              </a:ext>
            </a:extLst>
          </p:cNvPr>
          <p:cNvSpPr txBox="1"/>
          <p:nvPr/>
        </p:nvSpPr>
        <p:spPr>
          <a:xfrm>
            <a:off x="58966" y="880576"/>
            <a:ext cx="11720904" cy="923330"/>
          </a:xfrm>
          <a:prstGeom prst="rect">
            <a:avLst/>
          </a:prstGeom>
          <a:noFill/>
        </p:spPr>
        <p:txBody>
          <a:bodyPr wrap="square" rtlCol="0">
            <a:spAutoFit/>
          </a:bodyPr>
          <a:lstStyle/>
          <a:p>
            <a:pPr algn="just"/>
            <a:r>
              <a:rPr lang="it-IT" dirty="0"/>
              <a:t>To simulate future period scenarios we need to understanding how the subdaily extreme rainfall will change in the future – The Changes in Climate are assessed with this formulation:</a:t>
            </a:r>
          </a:p>
          <a:p>
            <a:pPr algn="just"/>
            <a:r>
              <a:rPr lang="it-IT" b="1" dirty="0"/>
              <a:t>From General Circulation Models (GCM) </a:t>
            </a:r>
            <a:r>
              <a:rPr lang="it-IT" dirty="0"/>
              <a:t>provide climate projections and update the input IDF curves of RESCUE</a:t>
            </a:r>
          </a:p>
        </p:txBody>
      </p:sp>
      <p:cxnSp>
        <p:nvCxnSpPr>
          <p:cNvPr id="14" name="Connettore 2 13">
            <a:extLst>
              <a:ext uri="{FF2B5EF4-FFF2-40B4-BE49-F238E27FC236}">
                <a16:creationId xmlns:a16="http://schemas.microsoft.com/office/drawing/2014/main" id="{A5064A02-79BB-46BC-89FA-A4CDF3F649BF}"/>
              </a:ext>
            </a:extLst>
          </p:cNvPr>
          <p:cNvCxnSpPr/>
          <p:nvPr/>
        </p:nvCxnSpPr>
        <p:spPr>
          <a:xfrm flipV="1">
            <a:off x="1238002" y="3173232"/>
            <a:ext cx="0" cy="195580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15" name="Connettore 2 14">
            <a:extLst>
              <a:ext uri="{FF2B5EF4-FFF2-40B4-BE49-F238E27FC236}">
                <a16:creationId xmlns:a16="http://schemas.microsoft.com/office/drawing/2014/main" id="{BD9F1336-24C0-4745-A975-0C118CECD25B}"/>
              </a:ext>
            </a:extLst>
          </p:cNvPr>
          <p:cNvCxnSpPr>
            <a:cxnSpLocks/>
          </p:cNvCxnSpPr>
          <p:nvPr/>
        </p:nvCxnSpPr>
        <p:spPr>
          <a:xfrm>
            <a:off x="1238002" y="5129032"/>
            <a:ext cx="3575558"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16" name="Figura a mano libera: forma 15">
            <a:extLst>
              <a:ext uri="{FF2B5EF4-FFF2-40B4-BE49-F238E27FC236}">
                <a16:creationId xmlns:a16="http://schemas.microsoft.com/office/drawing/2014/main" id="{853A89EB-4925-430A-BEB0-8C877E7B88DB}"/>
              </a:ext>
            </a:extLst>
          </p:cNvPr>
          <p:cNvSpPr/>
          <p:nvPr/>
        </p:nvSpPr>
        <p:spPr>
          <a:xfrm>
            <a:off x="1455724" y="4386975"/>
            <a:ext cx="2510957" cy="422735"/>
          </a:xfrm>
          <a:custGeom>
            <a:avLst/>
            <a:gdLst>
              <a:gd name="connsiteX0" fmla="*/ 0 w 2438400"/>
              <a:gd name="connsiteY0" fmla="*/ 0 h 890250"/>
              <a:gd name="connsiteX1" fmla="*/ 174171 w 2438400"/>
              <a:gd name="connsiteY1" fmla="*/ 609600 h 890250"/>
              <a:gd name="connsiteX2" fmla="*/ 624114 w 2438400"/>
              <a:gd name="connsiteY2" fmla="*/ 827314 h 890250"/>
              <a:gd name="connsiteX3" fmla="*/ 2438400 w 2438400"/>
              <a:gd name="connsiteY3" fmla="*/ 885372 h 890250"/>
            </a:gdLst>
            <a:ahLst/>
            <a:cxnLst>
              <a:cxn ang="0">
                <a:pos x="connsiteX0" y="connsiteY0"/>
              </a:cxn>
              <a:cxn ang="0">
                <a:pos x="connsiteX1" y="connsiteY1"/>
              </a:cxn>
              <a:cxn ang="0">
                <a:pos x="connsiteX2" y="connsiteY2"/>
              </a:cxn>
              <a:cxn ang="0">
                <a:pos x="connsiteX3" y="connsiteY3"/>
              </a:cxn>
            </a:cxnLst>
            <a:rect l="l" t="t" r="r" b="b"/>
            <a:pathLst>
              <a:path w="2438400" h="890250">
                <a:moveTo>
                  <a:pt x="0" y="0"/>
                </a:moveTo>
                <a:cubicBezTo>
                  <a:pt x="35076" y="235857"/>
                  <a:pt x="70152" y="471714"/>
                  <a:pt x="174171" y="609600"/>
                </a:cubicBezTo>
                <a:cubicBezTo>
                  <a:pt x="278190" y="747486"/>
                  <a:pt x="246742" y="781352"/>
                  <a:pt x="624114" y="827314"/>
                </a:cubicBezTo>
                <a:cubicBezTo>
                  <a:pt x="1001486" y="873276"/>
                  <a:pt x="2075543" y="902305"/>
                  <a:pt x="2438400" y="885372"/>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igura a mano libera: forma 17">
            <a:extLst>
              <a:ext uri="{FF2B5EF4-FFF2-40B4-BE49-F238E27FC236}">
                <a16:creationId xmlns:a16="http://schemas.microsoft.com/office/drawing/2014/main" id="{5CC759B0-22FD-466E-AFF0-2A65C0EC6EE9}"/>
              </a:ext>
            </a:extLst>
          </p:cNvPr>
          <p:cNvSpPr/>
          <p:nvPr/>
        </p:nvSpPr>
        <p:spPr>
          <a:xfrm>
            <a:off x="1455718" y="3353327"/>
            <a:ext cx="2510957" cy="1219201"/>
          </a:xfrm>
          <a:custGeom>
            <a:avLst/>
            <a:gdLst>
              <a:gd name="connsiteX0" fmla="*/ 0 w 2438400"/>
              <a:gd name="connsiteY0" fmla="*/ 0 h 890250"/>
              <a:gd name="connsiteX1" fmla="*/ 174171 w 2438400"/>
              <a:gd name="connsiteY1" fmla="*/ 609600 h 890250"/>
              <a:gd name="connsiteX2" fmla="*/ 624114 w 2438400"/>
              <a:gd name="connsiteY2" fmla="*/ 827314 h 890250"/>
              <a:gd name="connsiteX3" fmla="*/ 2438400 w 2438400"/>
              <a:gd name="connsiteY3" fmla="*/ 885372 h 890250"/>
            </a:gdLst>
            <a:ahLst/>
            <a:cxnLst>
              <a:cxn ang="0">
                <a:pos x="connsiteX0" y="connsiteY0"/>
              </a:cxn>
              <a:cxn ang="0">
                <a:pos x="connsiteX1" y="connsiteY1"/>
              </a:cxn>
              <a:cxn ang="0">
                <a:pos x="connsiteX2" y="connsiteY2"/>
              </a:cxn>
              <a:cxn ang="0">
                <a:pos x="connsiteX3" y="connsiteY3"/>
              </a:cxn>
            </a:cxnLst>
            <a:rect l="l" t="t" r="r" b="b"/>
            <a:pathLst>
              <a:path w="2438400" h="890250">
                <a:moveTo>
                  <a:pt x="0" y="0"/>
                </a:moveTo>
                <a:cubicBezTo>
                  <a:pt x="35076" y="235857"/>
                  <a:pt x="70152" y="471714"/>
                  <a:pt x="174171" y="609600"/>
                </a:cubicBezTo>
                <a:cubicBezTo>
                  <a:pt x="278190" y="747486"/>
                  <a:pt x="246742" y="781352"/>
                  <a:pt x="624114" y="827314"/>
                </a:cubicBezTo>
                <a:cubicBezTo>
                  <a:pt x="1001486" y="873276"/>
                  <a:pt x="2075543" y="902305"/>
                  <a:pt x="2438400" y="885372"/>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a:extLst>
              <a:ext uri="{FF2B5EF4-FFF2-40B4-BE49-F238E27FC236}">
                <a16:creationId xmlns:a16="http://schemas.microsoft.com/office/drawing/2014/main" id="{9B9FE465-3589-4E8A-910B-8F6CC40F254C}"/>
              </a:ext>
            </a:extLst>
          </p:cNvPr>
          <p:cNvSpPr txBox="1"/>
          <p:nvPr/>
        </p:nvSpPr>
        <p:spPr>
          <a:xfrm>
            <a:off x="4205946" y="5263689"/>
            <a:ext cx="747714" cy="369332"/>
          </a:xfrm>
          <a:prstGeom prst="rect">
            <a:avLst/>
          </a:prstGeom>
          <a:noFill/>
        </p:spPr>
        <p:txBody>
          <a:bodyPr wrap="square" rtlCol="0">
            <a:spAutoFit/>
          </a:bodyPr>
          <a:lstStyle/>
          <a:p>
            <a:r>
              <a:rPr lang="it-IT" dirty="0"/>
              <a:t>D (h)</a:t>
            </a:r>
          </a:p>
        </p:txBody>
      </p:sp>
      <p:sp>
        <p:nvSpPr>
          <p:cNvPr id="21" name="CasellaDiTesto 20">
            <a:extLst>
              <a:ext uri="{FF2B5EF4-FFF2-40B4-BE49-F238E27FC236}">
                <a16:creationId xmlns:a16="http://schemas.microsoft.com/office/drawing/2014/main" id="{C1638A5B-FF16-44D0-B576-07E9A8BE8F52}"/>
              </a:ext>
            </a:extLst>
          </p:cNvPr>
          <p:cNvSpPr txBox="1"/>
          <p:nvPr/>
        </p:nvSpPr>
        <p:spPr>
          <a:xfrm>
            <a:off x="185485" y="3187713"/>
            <a:ext cx="1052517" cy="369332"/>
          </a:xfrm>
          <a:prstGeom prst="rect">
            <a:avLst/>
          </a:prstGeom>
          <a:noFill/>
        </p:spPr>
        <p:txBody>
          <a:bodyPr wrap="square" rtlCol="0">
            <a:spAutoFit/>
          </a:bodyPr>
          <a:lstStyle/>
          <a:p>
            <a:r>
              <a:rPr lang="it-IT" dirty="0"/>
              <a:t>i (mm/h)</a:t>
            </a:r>
          </a:p>
        </p:txBody>
      </p:sp>
      <p:sp>
        <p:nvSpPr>
          <p:cNvPr id="22" name="CasellaDiTesto 21">
            <a:extLst>
              <a:ext uri="{FF2B5EF4-FFF2-40B4-BE49-F238E27FC236}">
                <a16:creationId xmlns:a16="http://schemas.microsoft.com/office/drawing/2014/main" id="{3A5A0B3C-E52C-4F92-AC46-F0EDAC09A42B}"/>
              </a:ext>
            </a:extLst>
          </p:cNvPr>
          <p:cNvSpPr txBox="1"/>
          <p:nvPr/>
        </p:nvSpPr>
        <p:spPr>
          <a:xfrm>
            <a:off x="3729403" y="5188559"/>
            <a:ext cx="476543" cy="369332"/>
          </a:xfrm>
          <a:prstGeom prst="rect">
            <a:avLst/>
          </a:prstGeom>
          <a:noFill/>
        </p:spPr>
        <p:txBody>
          <a:bodyPr wrap="square" rtlCol="0">
            <a:spAutoFit/>
          </a:bodyPr>
          <a:lstStyle/>
          <a:p>
            <a:r>
              <a:rPr lang="it-IT" dirty="0"/>
              <a:t>24</a:t>
            </a:r>
          </a:p>
        </p:txBody>
      </p:sp>
      <p:sp>
        <p:nvSpPr>
          <p:cNvPr id="23" name="CasellaDiTesto 22">
            <a:extLst>
              <a:ext uri="{FF2B5EF4-FFF2-40B4-BE49-F238E27FC236}">
                <a16:creationId xmlns:a16="http://schemas.microsoft.com/office/drawing/2014/main" id="{74F96BEC-6CD1-49F8-9038-C64D09480C7D}"/>
              </a:ext>
            </a:extLst>
          </p:cNvPr>
          <p:cNvSpPr txBox="1"/>
          <p:nvPr/>
        </p:nvSpPr>
        <p:spPr>
          <a:xfrm>
            <a:off x="1319554" y="5188559"/>
            <a:ext cx="272340" cy="369332"/>
          </a:xfrm>
          <a:prstGeom prst="rect">
            <a:avLst/>
          </a:prstGeom>
          <a:noFill/>
        </p:spPr>
        <p:txBody>
          <a:bodyPr wrap="square" rtlCol="0">
            <a:spAutoFit/>
          </a:bodyPr>
          <a:lstStyle/>
          <a:p>
            <a:r>
              <a:rPr lang="it-IT" dirty="0"/>
              <a:t>1</a:t>
            </a:r>
          </a:p>
        </p:txBody>
      </p:sp>
      <p:sp>
        <p:nvSpPr>
          <p:cNvPr id="24" name="CasellaDiTesto 23">
            <a:extLst>
              <a:ext uri="{FF2B5EF4-FFF2-40B4-BE49-F238E27FC236}">
                <a16:creationId xmlns:a16="http://schemas.microsoft.com/office/drawing/2014/main" id="{E9C5F504-695B-4F3A-AB68-338BA5A9865A}"/>
              </a:ext>
            </a:extLst>
          </p:cNvPr>
          <p:cNvSpPr txBox="1"/>
          <p:nvPr/>
        </p:nvSpPr>
        <p:spPr>
          <a:xfrm>
            <a:off x="1753060" y="5188559"/>
            <a:ext cx="272340" cy="369332"/>
          </a:xfrm>
          <a:prstGeom prst="rect">
            <a:avLst/>
          </a:prstGeom>
          <a:noFill/>
        </p:spPr>
        <p:txBody>
          <a:bodyPr wrap="square" rtlCol="0">
            <a:spAutoFit/>
          </a:bodyPr>
          <a:lstStyle/>
          <a:p>
            <a:r>
              <a:rPr lang="it-IT" dirty="0"/>
              <a:t>3</a:t>
            </a:r>
          </a:p>
        </p:txBody>
      </p:sp>
      <p:sp>
        <p:nvSpPr>
          <p:cNvPr id="25" name="CasellaDiTesto 24">
            <a:extLst>
              <a:ext uri="{FF2B5EF4-FFF2-40B4-BE49-F238E27FC236}">
                <a16:creationId xmlns:a16="http://schemas.microsoft.com/office/drawing/2014/main" id="{3E33A3FF-ED09-4CAB-9CC9-9A06858021F3}"/>
              </a:ext>
            </a:extLst>
          </p:cNvPr>
          <p:cNvSpPr txBox="1"/>
          <p:nvPr/>
        </p:nvSpPr>
        <p:spPr>
          <a:xfrm>
            <a:off x="2230108" y="5186441"/>
            <a:ext cx="272340" cy="369332"/>
          </a:xfrm>
          <a:prstGeom prst="rect">
            <a:avLst/>
          </a:prstGeom>
          <a:noFill/>
        </p:spPr>
        <p:txBody>
          <a:bodyPr wrap="square" rtlCol="0">
            <a:spAutoFit/>
          </a:bodyPr>
          <a:lstStyle/>
          <a:p>
            <a:r>
              <a:rPr lang="it-IT" dirty="0"/>
              <a:t>6</a:t>
            </a:r>
          </a:p>
        </p:txBody>
      </p:sp>
      <p:sp>
        <p:nvSpPr>
          <p:cNvPr id="26" name="CasellaDiTesto 25">
            <a:extLst>
              <a:ext uri="{FF2B5EF4-FFF2-40B4-BE49-F238E27FC236}">
                <a16:creationId xmlns:a16="http://schemas.microsoft.com/office/drawing/2014/main" id="{931AA892-4CEF-473E-8742-6695E634D1B3}"/>
              </a:ext>
            </a:extLst>
          </p:cNvPr>
          <p:cNvSpPr txBox="1"/>
          <p:nvPr/>
        </p:nvSpPr>
        <p:spPr>
          <a:xfrm>
            <a:off x="2920070" y="5186441"/>
            <a:ext cx="476543" cy="369332"/>
          </a:xfrm>
          <a:prstGeom prst="rect">
            <a:avLst/>
          </a:prstGeom>
          <a:noFill/>
        </p:spPr>
        <p:txBody>
          <a:bodyPr wrap="square" rtlCol="0">
            <a:spAutoFit/>
          </a:bodyPr>
          <a:lstStyle/>
          <a:p>
            <a:r>
              <a:rPr lang="it-IT" dirty="0"/>
              <a:t>12</a:t>
            </a:r>
          </a:p>
        </p:txBody>
      </p:sp>
      <p:sp>
        <p:nvSpPr>
          <p:cNvPr id="27" name="CasellaDiTesto 26">
            <a:extLst>
              <a:ext uri="{FF2B5EF4-FFF2-40B4-BE49-F238E27FC236}">
                <a16:creationId xmlns:a16="http://schemas.microsoft.com/office/drawing/2014/main" id="{5D3959A9-C3CA-43FD-99FF-484D3DEE9F0E}"/>
              </a:ext>
            </a:extLst>
          </p:cNvPr>
          <p:cNvSpPr txBox="1"/>
          <p:nvPr/>
        </p:nvSpPr>
        <p:spPr>
          <a:xfrm>
            <a:off x="3979031" y="4625044"/>
            <a:ext cx="2311111" cy="369332"/>
          </a:xfrm>
          <a:prstGeom prst="rect">
            <a:avLst/>
          </a:prstGeom>
          <a:noFill/>
        </p:spPr>
        <p:txBody>
          <a:bodyPr wrap="square" rtlCol="0">
            <a:spAutoFit/>
          </a:bodyPr>
          <a:lstStyle/>
          <a:p>
            <a:r>
              <a:rPr lang="it-IT" dirty="0"/>
              <a:t>RP 200 y ref. period</a:t>
            </a:r>
          </a:p>
        </p:txBody>
      </p:sp>
      <p:sp>
        <p:nvSpPr>
          <p:cNvPr id="28" name="CasellaDiTesto 27">
            <a:extLst>
              <a:ext uri="{FF2B5EF4-FFF2-40B4-BE49-F238E27FC236}">
                <a16:creationId xmlns:a16="http://schemas.microsoft.com/office/drawing/2014/main" id="{367E1BF7-8CBC-4C72-8583-A127244BC5F6}"/>
              </a:ext>
            </a:extLst>
          </p:cNvPr>
          <p:cNvSpPr txBox="1"/>
          <p:nvPr/>
        </p:nvSpPr>
        <p:spPr>
          <a:xfrm>
            <a:off x="3991381" y="4255712"/>
            <a:ext cx="2311111" cy="369332"/>
          </a:xfrm>
          <a:prstGeom prst="rect">
            <a:avLst/>
          </a:prstGeom>
          <a:noFill/>
        </p:spPr>
        <p:txBody>
          <a:bodyPr wrap="square" rtlCol="0">
            <a:spAutoFit/>
          </a:bodyPr>
          <a:lstStyle/>
          <a:p>
            <a:r>
              <a:rPr lang="it-IT" dirty="0"/>
              <a:t>RP 200 y fut. period</a:t>
            </a:r>
          </a:p>
        </p:txBody>
      </p:sp>
      <p:sp>
        <p:nvSpPr>
          <p:cNvPr id="31" name="Ovale 30">
            <a:extLst>
              <a:ext uri="{FF2B5EF4-FFF2-40B4-BE49-F238E27FC236}">
                <a16:creationId xmlns:a16="http://schemas.microsoft.com/office/drawing/2014/main" id="{7957E5C0-8D4E-4ED0-826D-FAEEC47E7A89}"/>
              </a:ext>
            </a:extLst>
          </p:cNvPr>
          <p:cNvSpPr/>
          <p:nvPr/>
        </p:nvSpPr>
        <p:spPr>
          <a:xfrm>
            <a:off x="3470761" y="2287037"/>
            <a:ext cx="520620" cy="48724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2" name="Connettore 2 31">
            <a:extLst>
              <a:ext uri="{FF2B5EF4-FFF2-40B4-BE49-F238E27FC236}">
                <a16:creationId xmlns:a16="http://schemas.microsoft.com/office/drawing/2014/main" id="{BFCF87DD-985F-4B9B-AC23-4DEDB60597C4}"/>
              </a:ext>
            </a:extLst>
          </p:cNvPr>
          <p:cNvCxnSpPr>
            <a:cxnSpLocks/>
          </p:cNvCxnSpPr>
          <p:nvPr/>
        </p:nvCxnSpPr>
        <p:spPr>
          <a:xfrm flipH="1">
            <a:off x="2132672" y="2796823"/>
            <a:ext cx="1338088" cy="10336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nettore 2 32">
            <a:extLst>
              <a:ext uri="{FF2B5EF4-FFF2-40B4-BE49-F238E27FC236}">
                <a16:creationId xmlns:a16="http://schemas.microsoft.com/office/drawing/2014/main" id="{ECE4206B-C782-4339-810D-30725CB425D2}"/>
              </a:ext>
            </a:extLst>
          </p:cNvPr>
          <p:cNvCxnSpPr>
            <a:cxnSpLocks/>
          </p:cNvCxnSpPr>
          <p:nvPr/>
        </p:nvCxnSpPr>
        <p:spPr>
          <a:xfrm flipH="1">
            <a:off x="2920070" y="2889697"/>
            <a:ext cx="703090" cy="1219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Ovale 33">
            <a:extLst>
              <a:ext uri="{FF2B5EF4-FFF2-40B4-BE49-F238E27FC236}">
                <a16:creationId xmlns:a16="http://schemas.microsoft.com/office/drawing/2014/main" id="{A5795AAC-A340-4888-ABFD-431B852C5163}"/>
              </a:ext>
            </a:extLst>
          </p:cNvPr>
          <p:cNvSpPr/>
          <p:nvPr/>
        </p:nvSpPr>
        <p:spPr>
          <a:xfrm>
            <a:off x="2797741" y="2283351"/>
            <a:ext cx="520620" cy="48724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Ovale 34">
            <a:extLst>
              <a:ext uri="{FF2B5EF4-FFF2-40B4-BE49-F238E27FC236}">
                <a16:creationId xmlns:a16="http://schemas.microsoft.com/office/drawing/2014/main" id="{F411A0EE-DEBB-41CC-B7CD-8F849891FFE1}"/>
              </a:ext>
            </a:extLst>
          </p:cNvPr>
          <p:cNvSpPr/>
          <p:nvPr/>
        </p:nvSpPr>
        <p:spPr>
          <a:xfrm>
            <a:off x="4205946" y="1740638"/>
            <a:ext cx="2544963" cy="1571987"/>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6" name="Connettore 2 35">
            <a:extLst>
              <a:ext uri="{FF2B5EF4-FFF2-40B4-BE49-F238E27FC236}">
                <a16:creationId xmlns:a16="http://schemas.microsoft.com/office/drawing/2014/main" id="{4FE1E1C7-BE68-415F-92AC-5AB05B724A9A}"/>
              </a:ext>
            </a:extLst>
          </p:cNvPr>
          <p:cNvCxnSpPr/>
          <p:nvPr/>
        </p:nvCxnSpPr>
        <p:spPr>
          <a:xfrm flipV="1">
            <a:off x="3743689" y="4572528"/>
            <a:ext cx="0" cy="23718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7" name="Connettore 2 36">
            <a:extLst>
              <a:ext uri="{FF2B5EF4-FFF2-40B4-BE49-F238E27FC236}">
                <a16:creationId xmlns:a16="http://schemas.microsoft.com/office/drawing/2014/main" id="{89D18504-74A3-4FA0-8B60-47635BCFC220}"/>
              </a:ext>
            </a:extLst>
          </p:cNvPr>
          <p:cNvCxnSpPr>
            <a:cxnSpLocks/>
          </p:cNvCxnSpPr>
          <p:nvPr/>
        </p:nvCxnSpPr>
        <p:spPr>
          <a:xfrm>
            <a:off x="3086025" y="2723494"/>
            <a:ext cx="561835" cy="2053949"/>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ttore 2 37">
            <a:extLst>
              <a:ext uri="{FF2B5EF4-FFF2-40B4-BE49-F238E27FC236}">
                <a16:creationId xmlns:a16="http://schemas.microsoft.com/office/drawing/2014/main" id="{EEE0E339-51AF-4FFF-819C-C30854CCC41E}"/>
              </a:ext>
            </a:extLst>
          </p:cNvPr>
          <p:cNvCxnSpPr>
            <a:cxnSpLocks/>
          </p:cNvCxnSpPr>
          <p:nvPr/>
        </p:nvCxnSpPr>
        <p:spPr>
          <a:xfrm flipH="1">
            <a:off x="3837725" y="3264983"/>
            <a:ext cx="1023619" cy="151246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nvGrpSpPr>
          <p:cNvPr id="39" name="Gruppo 38">
            <a:extLst>
              <a:ext uri="{FF2B5EF4-FFF2-40B4-BE49-F238E27FC236}">
                <a16:creationId xmlns:a16="http://schemas.microsoft.com/office/drawing/2014/main" id="{6E53EC50-6FF0-41D6-8141-C4A1EEF6139C}"/>
              </a:ext>
            </a:extLst>
          </p:cNvPr>
          <p:cNvGrpSpPr/>
          <p:nvPr/>
        </p:nvGrpSpPr>
        <p:grpSpPr>
          <a:xfrm>
            <a:off x="7397104" y="1927809"/>
            <a:ext cx="4211303" cy="3725951"/>
            <a:chOff x="7980697" y="1314627"/>
            <a:chExt cx="4211303" cy="3725951"/>
          </a:xfrm>
        </p:grpSpPr>
        <p:pic>
          <p:nvPicPr>
            <p:cNvPr id="40" name="Immagine 39">
              <a:extLst>
                <a:ext uri="{FF2B5EF4-FFF2-40B4-BE49-F238E27FC236}">
                  <a16:creationId xmlns:a16="http://schemas.microsoft.com/office/drawing/2014/main" id="{194AA8C8-B317-4D8C-A3F1-802A3D9B8C20}"/>
                </a:ext>
              </a:extLst>
            </p:cNvPr>
            <p:cNvPicPr>
              <a:picLocks noChangeAspect="1"/>
            </p:cNvPicPr>
            <p:nvPr/>
          </p:nvPicPr>
          <p:blipFill rotWithShape="1">
            <a:blip r:embed="rId4"/>
            <a:srcRect l="3188" t="36016" r="82429" b="26815"/>
            <a:stretch/>
          </p:blipFill>
          <p:spPr>
            <a:xfrm>
              <a:off x="7980697" y="1359273"/>
              <a:ext cx="916521" cy="453160"/>
            </a:xfrm>
            <a:prstGeom prst="rect">
              <a:avLst/>
            </a:prstGeom>
          </p:spPr>
        </p:pic>
        <p:pic>
          <p:nvPicPr>
            <p:cNvPr id="41" name="Immagine 40">
              <a:extLst>
                <a:ext uri="{FF2B5EF4-FFF2-40B4-BE49-F238E27FC236}">
                  <a16:creationId xmlns:a16="http://schemas.microsoft.com/office/drawing/2014/main" id="{FFD325FD-CFB2-46DF-B4C0-B876DCEAE390}"/>
                </a:ext>
              </a:extLst>
            </p:cNvPr>
            <p:cNvPicPr>
              <a:picLocks noChangeAspect="1"/>
            </p:cNvPicPr>
            <p:nvPr/>
          </p:nvPicPr>
          <p:blipFill rotWithShape="1">
            <a:blip r:embed="rId4"/>
            <a:srcRect l="22094" t="36016" r="63558" b="26815"/>
            <a:stretch/>
          </p:blipFill>
          <p:spPr>
            <a:xfrm>
              <a:off x="7982935" y="2256007"/>
              <a:ext cx="914283" cy="453160"/>
            </a:xfrm>
            <a:prstGeom prst="rect">
              <a:avLst/>
            </a:prstGeom>
          </p:spPr>
        </p:pic>
        <p:pic>
          <p:nvPicPr>
            <p:cNvPr id="42" name="Immagine 41">
              <a:extLst>
                <a:ext uri="{FF2B5EF4-FFF2-40B4-BE49-F238E27FC236}">
                  <a16:creationId xmlns:a16="http://schemas.microsoft.com/office/drawing/2014/main" id="{C8A56AA6-BE5F-4C10-92A4-893F89596058}"/>
                </a:ext>
              </a:extLst>
            </p:cNvPr>
            <p:cNvPicPr>
              <a:picLocks noChangeAspect="1"/>
            </p:cNvPicPr>
            <p:nvPr/>
          </p:nvPicPr>
          <p:blipFill rotWithShape="1">
            <a:blip r:embed="rId4"/>
            <a:srcRect l="41002" t="33601" r="53078" b="29230"/>
            <a:stretch/>
          </p:blipFill>
          <p:spPr>
            <a:xfrm>
              <a:off x="8277844" y="2918094"/>
              <a:ext cx="377252" cy="453160"/>
            </a:xfrm>
            <a:prstGeom prst="rect">
              <a:avLst/>
            </a:prstGeom>
          </p:spPr>
        </p:pic>
        <p:pic>
          <p:nvPicPr>
            <p:cNvPr id="43" name="Immagine 42">
              <a:extLst>
                <a:ext uri="{FF2B5EF4-FFF2-40B4-BE49-F238E27FC236}">
                  <a16:creationId xmlns:a16="http://schemas.microsoft.com/office/drawing/2014/main" id="{E35A4DA7-B43F-4F89-93D9-EC382AD357A7}"/>
                </a:ext>
              </a:extLst>
            </p:cNvPr>
            <p:cNvPicPr>
              <a:picLocks noChangeAspect="1"/>
            </p:cNvPicPr>
            <p:nvPr/>
          </p:nvPicPr>
          <p:blipFill rotWithShape="1">
            <a:blip r:embed="rId4"/>
            <a:srcRect l="50951" t="36321" r="42934" b="29230"/>
            <a:stretch/>
          </p:blipFill>
          <p:spPr>
            <a:xfrm>
              <a:off x="8244113" y="3389094"/>
              <a:ext cx="389691" cy="420003"/>
            </a:xfrm>
            <a:prstGeom prst="rect">
              <a:avLst/>
            </a:prstGeom>
          </p:spPr>
        </p:pic>
        <p:pic>
          <p:nvPicPr>
            <p:cNvPr id="44" name="Immagine 43">
              <a:extLst>
                <a:ext uri="{FF2B5EF4-FFF2-40B4-BE49-F238E27FC236}">
                  <a16:creationId xmlns:a16="http://schemas.microsoft.com/office/drawing/2014/main" id="{B45172F4-08BB-4663-AD93-FF3375D6060D}"/>
                </a:ext>
              </a:extLst>
            </p:cNvPr>
            <p:cNvPicPr>
              <a:picLocks noChangeAspect="1"/>
            </p:cNvPicPr>
            <p:nvPr/>
          </p:nvPicPr>
          <p:blipFill rotWithShape="1">
            <a:blip r:embed="rId4"/>
            <a:srcRect l="76222" t="24295" r="9431" b="54263"/>
            <a:stretch/>
          </p:blipFill>
          <p:spPr>
            <a:xfrm>
              <a:off x="8009328" y="4018126"/>
              <a:ext cx="881111" cy="251932"/>
            </a:xfrm>
            <a:prstGeom prst="rect">
              <a:avLst/>
            </a:prstGeom>
          </p:spPr>
        </p:pic>
        <p:sp>
          <p:nvSpPr>
            <p:cNvPr id="45" name="CasellaDiTesto 44">
              <a:extLst>
                <a:ext uri="{FF2B5EF4-FFF2-40B4-BE49-F238E27FC236}">
                  <a16:creationId xmlns:a16="http://schemas.microsoft.com/office/drawing/2014/main" id="{0AE97958-17C0-42D8-8B9C-A0118FF8BEDD}"/>
                </a:ext>
              </a:extLst>
            </p:cNvPr>
            <p:cNvSpPr txBox="1"/>
            <p:nvPr/>
          </p:nvSpPr>
          <p:spPr>
            <a:xfrm>
              <a:off x="9054960" y="1314627"/>
              <a:ext cx="2910740" cy="523220"/>
            </a:xfrm>
            <a:prstGeom prst="rect">
              <a:avLst/>
            </a:prstGeom>
            <a:noFill/>
          </p:spPr>
          <p:txBody>
            <a:bodyPr wrap="square" rtlCol="0">
              <a:spAutoFit/>
            </a:bodyPr>
            <a:lstStyle/>
            <a:p>
              <a:r>
                <a:rPr lang="en-US" sz="1400" dirty="0"/>
                <a:t>projected future rainfall intensity of duration D and return period T</a:t>
              </a:r>
              <a:endParaRPr lang="it-IT" sz="1400" dirty="0"/>
            </a:p>
          </p:txBody>
        </p:sp>
        <p:sp>
          <p:nvSpPr>
            <p:cNvPr id="46" name="CasellaDiTesto 45">
              <a:extLst>
                <a:ext uri="{FF2B5EF4-FFF2-40B4-BE49-F238E27FC236}">
                  <a16:creationId xmlns:a16="http://schemas.microsoft.com/office/drawing/2014/main" id="{FE367E4E-6D33-4C08-A37F-F35D7EA07527}"/>
                </a:ext>
              </a:extLst>
            </p:cNvPr>
            <p:cNvSpPr txBox="1"/>
            <p:nvPr/>
          </p:nvSpPr>
          <p:spPr>
            <a:xfrm>
              <a:off x="9050705" y="2115400"/>
              <a:ext cx="3141295" cy="523220"/>
            </a:xfrm>
            <a:prstGeom prst="rect">
              <a:avLst/>
            </a:prstGeom>
            <a:noFill/>
          </p:spPr>
          <p:txBody>
            <a:bodyPr wrap="square">
              <a:spAutoFit/>
            </a:bodyPr>
            <a:lstStyle/>
            <a:p>
              <a:r>
                <a:rPr lang="en-US" sz="1400" dirty="0"/>
                <a:t>reference period rainfall intensity of duration D and return period T</a:t>
              </a:r>
              <a:endParaRPr lang="it-IT" sz="1400" dirty="0"/>
            </a:p>
          </p:txBody>
        </p:sp>
        <p:sp>
          <p:nvSpPr>
            <p:cNvPr id="47" name="CasellaDiTesto 46">
              <a:extLst>
                <a:ext uri="{FF2B5EF4-FFF2-40B4-BE49-F238E27FC236}">
                  <a16:creationId xmlns:a16="http://schemas.microsoft.com/office/drawing/2014/main" id="{CF76DBB2-CA01-40A9-818B-E4EB737AF143}"/>
                </a:ext>
              </a:extLst>
            </p:cNvPr>
            <p:cNvSpPr txBox="1"/>
            <p:nvPr/>
          </p:nvSpPr>
          <p:spPr>
            <a:xfrm>
              <a:off x="9057470" y="2811938"/>
              <a:ext cx="2978665" cy="519408"/>
            </a:xfrm>
            <a:prstGeom prst="rect">
              <a:avLst/>
            </a:prstGeom>
            <a:noFill/>
          </p:spPr>
          <p:txBody>
            <a:bodyPr wrap="square">
              <a:spAutoFit/>
            </a:bodyPr>
            <a:lstStyle/>
            <a:p>
              <a:r>
                <a:rPr lang="en-US" sz="1400" dirty="0"/>
                <a:t>adjustment factor for return period T &gt; 2 years; (range 1 – 1.5)</a:t>
              </a:r>
              <a:endParaRPr lang="it-IT" sz="1400" dirty="0"/>
            </a:p>
          </p:txBody>
        </p:sp>
        <p:sp>
          <p:nvSpPr>
            <p:cNvPr id="48" name="CasellaDiTesto 47">
              <a:extLst>
                <a:ext uri="{FF2B5EF4-FFF2-40B4-BE49-F238E27FC236}">
                  <a16:creationId xmlns:a16="http://schemas.microsoft.com/office/drawing/2014/main" id="{382B4124-B299-4E28-B723-DED3E7844CAD}"/>
                </a:ext>
              </a:extLst>
            </p:cNvPr>
            <p:cNvSpPr txBox="1"/>
            <p:nvPr/>
          </p:nvSpPr>
          <p:spPr>
            <a:xfrm>
              <a:off x="9054275" y="3322813"/>
              <a:ext cx="2978665" cy="519408"/>
            </a:xfrm>
            <a:prstGeom prst="rect">
              <a:avLst/>
            </a:prstGeom>
            <a:noFill/>
          </p:spPr>
          <p:txBody>
            <a:bodyPr wrap="square">
              <a:spAutoFit/>
            </a:bodyPr>
            <a:lstStyle/>
            <a:p>
              <a:r>
                <a:rPr lang="en-US" sz="1400" dirty="0"/>
                <a:t>adjustment factor for return period D &lt; 24 h; (range 1 – 1.5)</a:t>
              </a:r>
              <a:endParaRPr lang="it-IT" sz="1400" dirty="0"/>
            </a:p>
          </p:txBody>
        </p:sp>
        <p:pic>
          <p:nvPicPr>
            <p:cNvPr id="49" name="Immagine 48">
              <a:extLst>
                <a:ext uri="{FF2B5EF4-FFF2-40B4-BE49-F238E27FC236}">
                  <a16:creationId xmlns:a16="http://schemas.microsoft.com/office/drawing/2014/main" id="{2444A2FE-1D8B-40FD-B7C8-DD8BF8CD91E5}"/>
                </a:ext>
              </a:extLst>
            </p:cNvPr>
            <p:cNvPicPr>
              <a:picLocks noChangeAspect="1"/>
            </p:cNvPicPr>
            <p:nvPr/>
          </p:nvPicPr>
          <p:blipFill rotWithShape="1">
            <a:blip r:embed="rId4"/>
            <a:srcRect l="93259" t="6802" r="714" b="56445"/>
            <a:stretch/>
          </p:blipFill>
          <p:spPr>
            <a:xfrm>
              <a:off x="8186746" y="4385941"/>
              <a:ext cx="504422" cy="588544"/>
            </a:xfrm>
            <a:prstGeom prst="rect">
              <a:avLst/>
            </a:prstGeom>
          </p:spPr>
        </p:pic>
        <p:sp>
          <p:nvSpPr>
            <p:cNvPr id="50" name="CasellaDiTesto 49">
              <a:extLst>
                <a:ext uri="{FF2B5EF4-FFF2-40B4-BE49-F238E27FC236}">
                  <a16:creationId xmlns:a16="http://schemas.microsoft.com/office/drawing/2014/main" id="{F9149D81-1521-4E91-B325-BA2017945184}"/>
                </a:ext>
              </a:extLst>
            </p:cNvPr>
            <p:cNvSpPr txBox="1"/>
            <p:nvPr/>
          </p:nvSpPr>
          <p:spPr>
            <a:xfrm>
              <a:off x="9057470" y="3862721"/>
              <a:ext cx="3098119" cy="523220"/>
            </a:xfrm>
            <a:prstGeom prst="rect">
              <a:avLst/>
            </a:prstGeom>
            <a:noFill/>
          </p:spPr>
          <p:txBody>
            <a:bodyPr wrap="square">
              <a:spAutoFit/>
            </a:bodyPr>
            <a:lstStyle/>
            <a:p>
              <a:r>
                <a:rPr lang="en-US" sz="1400" dirty="0"/>
                <a:t>rainfall scaling (%/°C) for the 24-h 2-year return period rainfall event</a:t>
              </a:r>
              <a:endParaRPr lang="it-IT" sz="1400" dirty="0"/>
            </a:p>
          </p:txBody>
        </p:sp>
        <p:sp>
          <p:nvSpPr>
            <p:cNvPr id="51" name="CasellaDiTesto 50">
              <a:extLst>
                <a:ext uri="{FF2B5EF4-FFF2-40B4-BE49-F238E27FC236}">
                  <a16:creationId xmlns:a16="http://schemas.microsoft.com/office/drawing/2014/main" id="{856143AA-57B5-4B92-AE3E-9295BAB0CB33}"/>
                </a:ext>
              </a:extLst>
            </p:cNvPr>
            <p:cNvSpPr txBox="1"/>
            <p:nvPr/>
          </p:nvSpPr>
          <p:spPr>
            <a:xfrm>
              <a:off x="9050706" y="4517358"/>
              <a:ext cx="2978666" cy="523220"/>
            </a:xfrm>
            <a:prstGeom prst="rect">
              <a:avLst/>
            </a:prstGeom>
            <a:noFill/>
          </p:spPr>
          <p:txBody>
            <a:bodyPr wrap="square">
              <a:spAutoFit/>
            </a:bodyPr>
            <a:lstStyle/>
            <a:p>
              <a:r>
                <a:rPr lang="en-US" sz="1400" dirty="0"/>
                <a:t>projected change in seasonal mean temperature (°C).</a:t>
              </a:r>
              <a:endParaRPr lang="it-IT" sz="1400" dirty="0"/>
            </a:p>
          </p:txBody>
        </p:sp>
      </p:grpSp>
      <p:sp>
        <p:nvSpPr>
          <p:cNvPr id="52" name="CasellaDiTesto 51">
            <a:extLst>
              <a:ext uri="{FF2B5EF4-FFF2-40B4-BE49-F238E27FC236}">
                <a16:creationId xmlns:a16="http://schemas.microsoft.com/office/drawing/2014/main" id="{98B3C963-EAF1-4847-86C7-2E65F5BBCDAF}"/>
              </a:ext>
            </a:extLst>
          </p:cNvPr>
          <p:cNvSpPr txBox="1"/>
          <p:nvPr/>
        </p:nvSpPr>
        <p:spPr>
          <a:xfrm>
            <a:off x="233303" y="6031971"/>
            <a:ext cx="11546567" cy="461665"/>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Martel, J. L., Brissette, F. P., Lucas-Picher, P., Troin, M., &amp; Arsenault, R. (2021). Climate change and rainfall intensity–duration–frequency curves: Overview of science and guidelines for adaptation. </a:t>
            </a:r>
            <a:r>
              <a:rPr lang="en-US" sz="1200" b="0" i="1" dirty="0">
                <a:solidFill>
                  <a:srgbClr val="222222"/>
                </a:solidFill>
                <a:effectLst/>
                <a:latin typeface="Arial" panose="020B0604020202020204" pitchFamily="34" charset="0"/>
              </a:rPr>
              <a:t>Journal of Hydrologic Engineering</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26</a:t>
            </a:r>
            <a:r>
              <a:rPr lang="en-US" sz="1200" b="0" i="0" dirty="0">
                <a:solidFill>
                  <a:srgbClr val="222222"/>
                </a:solidFill>
                <a:effectLst/>
                <a:latin typeface="Arial" panose="020B0604020202020204" pitchFamily="34" charset="0"/>
              </a:rPr>
              <a:t>(10), 03121001.</a:t>
            </a:r>
            <a:endParaRPr lang="it-IT" sz="1200" dirty="0"/>
          </a:p>
        </p:txBody>
      </p:sp>
    </p:spTree>
    <p:extLst>
      <p:ext uri="{BB962C8B-B14F-4D97-AF65-F5344CB8AC3E}">
        <p14:creationId xmlns:p14="http://schemas.microsoft.com/office/powerpoint/2010/main" val="9779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3"/>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
        <p:nvSpPr>
          <p:cNvPr id="53" name="Rettangolo 52">
            <a:extLst>
              <a:ext uri="{FF2B5EF4-FFF2-40B4-BE49-F238E27FC236}">
                <a16:creationId xmlns:a16="http://schemas.microsoft.com/office/drawing/2014/main" id="{DCCB731F-C8F8-4293-9A43-C3326CD4A61B}"/>
              </a:ext>
            </a:extLst>
          </p:cNvPr>
          <p:cNvSpPr/>
          <p:nvPr/>
        </p:nvSpPr>
        <p:spPr>
          <a:xfrm>
            <a:off x="518597" y="1521399"/>
            <a:ext cx="2552516" cy="48654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ttangolo 53">
            <a:extLst>
              <a:ext uri="{FF2B5EF4-FFF2-40B4-BE49-F238E27FC236}">
                <a16:creationId xmlns:a16="http://schemas.microsoft.com/office/drawing/2014/main" id="{F504C6FA-7E02-4D80-AA19-DCA9221A4C75}"/>
              </a:ext>
            </a:extLst>
          </p:cNvPr>
          <p:cNvSpPr/>
          <p:nvPr/>
        </p:nvSpPr>
        <p:spPr>
          <a:xfrm>
            <a:off x="5677084" y="1521399"/>
            <a:ext cx="2552516" cy="486543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asellaDiTesto 54">
            <a:extLst>
              <a:ext uri="{FF2B5EF4-FFF2-40B4-BE49-F238E27FC236}">
                <a16:creationId xmlns:a16="http://schemas.microsoft.com/office/drawing/2014/main" id="{66D6193F-35FC-45FD-BF80-0DC33A9C04C8}"/>
              </a:ext>
            </a:extLst>
          </p:cNvPr>
          <p:cNvSpPr txBox="1"/>
          <p:nvPr/>
        </p:nvSpPr>
        <p:spPr>
          <a:xfrm>
            <a:off x="904471" y="2036140"/>
            <a:ext cx="1695450" cy="369332"/>
          </a:xfrm>
          <a:prstGeom prst="rect">
            <a:avLst/>
          </a:prstGeom>
          <a:noFill/>
        </p:spPr>
        <p:txBody>
          <a:bodyPr wrap="square" rtlCol="0">
            <a:spAutoFit/>
          </a:bodyPr>
          <a:lstStyle/>
          <a:p>
            <a:pPr algn="ctr"/>
            <a:r>
              <a:rPr lang="it-IT" b="1" dirty="0"/>
              <a:t>1870 - 1949</a:t>
            </a:r>
          </a:p>
        </p:txBody>
      </p:sp>
      <p:sp>
        <p:nvSpPr>
          <p:cNvPr id="56" name="CasellaDiTesto 55">
            <a:extLst>
              <a:ext uri="{FF2B5EF4-FFF2-40B4-BE49-F238E27FC236}">
                <a16:creationId xmlns:a16="http://schemas.microsoft.com/office/drawing/2014/main" id="{FCC914D3-5CED-42A0-8C0C-E67C8370633F}"/>
              </a:ext>
            </a:extLst>
          </p:cNvPr>
          <p:cNvSpPr txBox="1"/>
          <p:nvPr/>
        </p:nvSpPr>
        <p:spPr>
          <a:xfrm>
            <a:off x="3520822" y="2038421"/>
            <a:ext cx="1695450" cy="369332"/>
          </a:xfrm>
          <a:prstGeom prst="rect">
            <a:avLst/>
          </a:prstGeom>
          <a:noFill/>
        </p:spPr>
        <p:txBody>
          <a:bodyPr wrap="square" rtlCol="0">
            <a:spAutoFit/>
          </a:bodyPr>
          <a:lstStyle/>
          <a:p>
            <a:pPr algn="ctr"/>
            <a:r>
              <a:rPr lang="it-IT" b="1" dirty="0"/>
              <a:t>1950 - 2000</a:t>
            </a:r>
          </a:p>
        </p:txBody>
      </p:sp>
      <p:sp>
        <p:nvSpPr>
          <p:cNvPr id="57" name="CasellaDiTesto 56">
            <a:extLst>
              <a:ext uri="{FF2B5EF4-FFF2-40B4-BE49-F238E27FC236}">
                <a16:creationId xmlns:a16="http://schemas.microsoft.com/office/drawing/2014/main" id="{835DA8B0-9232-40B4-B373-52A205352CF6}"/>
              </a:ext>
            </a:extLst>
          </p:cNvPr>
          <p:cNvSpPr txBox="1"/>
          <p:nvPr/>
        </p:nvSpPr>
        <p:spPr>
          <a:xfrm>
            <a:off x="6169520" y="2043259"/>
            <a:ext cx="1695450" cy="369332"/>
          </a:xfrm>
          <a:prstGeom prst="rect">
            <a:avLst/>
          </a:prstGeom>
          <a:noFill/>
        </p:spPr>
        <p:txBody>
          <a:bodyPr wrap="square" rtlCol="0">
            <a:spAutoFit/>
          </a:bodyPr>
          <a:lstStyle/>
          <a:p>
            <a:pPr algn="ctr"/>
            <a:r>
              <a:rPr lang="it-IT" b="1" dirty="0"/>
              <a:t>2001 - 2050</a:t>
            </a:r>
          </a:p>
        </p:txBody>
      </p:sp>
      <p:sp>
        <p:nvSpPr>
          <p:cNvPr id="58" name="CasellaDiTesto 57">
            <a:extLst>
              <a:ext uri="{FF2B5EF4-FFF2-40B4-BE49-F238E27FC236}">
                <a16:creationId xmlns:a16="http://schemas.microsoft.com/office/drawing/2014/main" id="{03AED56F-8ED8-49D9-A385-F820C5A92199}"/>
              </a:ext>
            </a:extLst>
          </p:cNvPr>
          <p:cNvSpPr txBox="1"/>
          <p:nvPr/>
        </p:nvSpPr>
        <p:spPr>
          <a:xfrm>
            <a:off x="3390671" y="1676891"/>
            <a:ext cx="2041030" cy="369332"/>
          </a:xfrm>
          <a:prstGeom prst="rect">
            <a:avLst/>
          </a:prstGeom>
          <a:noFill/>
        </p:spPr>
        <p:txBody>
          <a:bodyPr wrap="square">
            <a:spAutoFit/>
          </a:bodyPr>
          <a:lstStyle/>
          <a:p>
            <a:r>
              <a:rPr lang="it-IT" sz="1800" b="1" dirty="0"/>
              <a:t>REFERENCE PERIOD</a:t>
            </a:r>
            <a:endParaRPr lang="it-IT" dirty="0"/>
          </a:p>
        </p:txBody>
      </p:sp>
      <p:sp>
        <p:nvSpPr>
          <p:cNvPr id="59" name="CasellaDiTesto 58">
            <a:extLst>
              <a:ext uri="{FF2B5EF4-FFF2-40B4-BE49-F238E27FC236}">
                <a16:creationId xmlns:a16="http://schemas.microsoft.com/office/drawing/2014/main" id="{5A84E3E1-A79F-4876-BD57-246646AD6DC0}"/>
              </a:ext>
            </a:extLst>
          </p:cNvPr>
          <p:cNvSpPr txBox="1"/>
          <p:nvPr/>
        </p:nvSpPr>
        <p:spPr>
          <a:xfrm>
            <a:off x="764303" y="1679039"/>
            <a:ext cx="2333743" cy="369332"/>
          </a:xfrm>
          <a:prstGeom prst="rect">
            <a:avLst/>
          </a:prstGeom>
          <a:noFill/>
        </p:spPr>
        <p:txBody>
          <a:bodyPr wrap="square">
            <a:spAutoFit/>
          </a:bodyPr>
          <a:lstStyle/>
          <a:p>
            <a:r>
              <a:rPr lang="it-IT" sz="1800" b="1" dirty="0"/>
              <a:t>HISTORICAL PERIOD</a:t>
            </a:r>
            <a:endParaRPr lang="it-IT" dirty="0"/>
          </a:p>
        </p:txBody>
      </p:sp>
      <p:sp>
        <p:nvSpPr>
          <p:cNvPr id="60" name="CasellaDiTesto 59">
            <a:extLst>
              <a:ext uri="{FF2B5EF4-FFF2-40B4-BE49-F238E27FC236}">
                <a16:creationId xmlns:a16="http://schemas.microsoft.com/office/drawing/2014/main" id="{CD171059-26E6-4E6D-A581-FA6C467C5527}"/>
              </a:ext>
            </a:extLst>
          </p:cNvPr>
          <p:cNvSpPr txBox="1"/>
          <p:nvPr/>
        </p:nvSpPr>
        <p:spPr>
          <a:xfrm>
            <a:off x="6310083" y="1686158"/>
            <a:ext cx="2041030" cy="369332"/>
          </a:xfrm>
          <a:prstGeom prst="rect">
            <a:avLst/>
          </a:prstGeom>
          <a:noFill/>
        </p:spPr>
        <p:txBody>
          <a:bodyPr wrap="square">
            <a:spAutoFit/>
          </a:bodyPr>
          <a:lstStyle/>
          <a:p>
            <a:r>
              <a:rPr lang="it-IT" sz="1800" b="1" dirty="0"/>
              <a:t>NEAR FUTURE</a:t>
            </a:r>
            <a:endParaRPr lang="it-IT" dirty="0"/>
          </a:p>
        </p:txBody>
      </p:sp>
      <p:sp>
        <p:nvSpPr>
          <p:cNvPr id="61" name="CasellaDiTesto 60">
            <a:extLst>
              <a:ext uri="{FF2B5EF4-FFF2-40B4-BE49-F238E27FC236}">
                <a16:creationId xmlns:a16="http://schemas.microsoft.com/office/drawing/2014/main" id="{A86EAA65-753B-4F46-A91E-78B07C839B11}"/>
              </a:ext>
            </a:extLst>
          </p:cNvPr>
          <p:cNvSpPr txBox="1"/>
          <p:nvPr/>
        </p:nvSpPr>
        <p:spPr>
          <a:xfrm>
            <a:off x="8722036" y="2033992"/>
            <a:ext cx="1695450" cy="369332"/>
          </a:xfrm>
          <a:prstGeom prst="rect">
            <a:avLst/>
          </a:prstGeom>
          <a:noFill/>
        </p:spPr>
        <p:txBody>
          <a:bodyPr wrap="square" rtlCol="0">
            <a:spAutoFit/>
          </a:bodyPr>
          <a:lstStyle/>
          <a:p>
            <a:pPr algn="ctr"/>
            <a:r>
              <a:rPr lang="it-IT" b="1" dirty="0"/>
              <a:t>2051 - 2100</a:t>
            </a:r>
          </a:p>
        </p:txBody>
      </p:sp>
      <p:sp>
        <p:nvSpPr>
          <p:cNvPr id="62" name="CasellaDiTesto 61">
            <a:extLst>
              <a:ext uri="{FF2B5EF4-FFF2-40B4-BE49-F238E27FC236}">
                <a16:creationId xmlns:a16="http://schemas.microsoft.com/office/drawing/2014/main" id="{84301CD5-0BB9-4974-8FB3-AA0A90479F98}"/>
              </a:ext>
            </a:extLst>
          </p:cNvPr>
          <p:cNvSpPr txBox="1"/>
          <p:nvPr/>
        </p:nvSpPr>
        <p:spPr>
          <a:xfrm>
            <a:off x="8862599" y="1676891"/>
            <a:ext cx="2041030" cy="369332"/>
          </a:xfrm>
          <a:prstGeom prst="rect">
            <a:avLst/>
          </a:prstGeom>
          <a:noFill/>
        </p:spPr>
        <p:txBody>
          <a:bodyPr wrap="square">
            <a:spAutoFit/>
          </a:bodyPr>
          <a:lstStyle/>
          <a:p>
            <a:r>
              <a:rPr lang="it-IT" sz="1800" b="1" dirty="0"/>
              <a:t>FAR FUTURE</a:t>
            </a:r>
            <a:endParaRPr lang="it-IT" dirty="0"/>
          </a:p>
        </p:txBody>
      </p:sp>
      <p:sp>
        <p:nvSpPr>
          <p:cNvPr id="63" name="CasellaDiTesto 62">
            <a:extLst>
              <a:ext uri="{FF2B5EF4-FFF2-40B4-BE49-F238E27FC236}">
                <a16:creationId xmlns:a16="http://schemas.microsoft.com/office/drawing/2014/main" id="{4D5BAB45-2803-4866-8EE6-C7DBC0FC0554}"/>
              </a:ext>
            </a:extLst>
          </p:cNvPr>
          <p:cNvSpPr txBox="1"/>
          <p:nvPr/>
        </p:nvSpPr>
        <p:spPr>
          <a:xfrm>
            <a:off x="653107" y="938074"/>
            <a:ext cx="6990225" cy="369332"/>
          </a:xfrm>
          <a:prstGeom prst="rect">
            <a:avLst/>
          </a:prstGeom>
          <a:noFill/>
        </p:spPr>
        <p:txBody>
          <a:bodyPr wrap="square">
            <a:spAutoFit/>
          </a:bodyPr>
          <a:lstStyle/>
          <a:p>
            <a:pPr algn="l"/>
            <a:r>
              <a:rPr lang="it-IT" sz="1800" b="1" dirty="0"/>
              <a:t>Reference period</a:t>
            </a:r>
            <a:r>
              <a:rPr lang="it-IT" sz="1800" dirty="0"/>
              <a:t>: 1950-2000 (based on FOCA database availability)</a:t>
            </a:r>
          </a:p>
        </p:txBody>
      </p:sp>
      <p:sp>
        <p:nvSpPr>
          <p:cNvPr id="64" name="CasellaDiTesto 63">
            <a:extLst>
              <a:ext uri="{FF2B5EF4-FFF2-40B4-BE49-F238E27FC236}">
                <a16:creationId xmlns:a16="http://schemas.microsoft.com/office/drawing/2014/main" id="{7F7580AD-A0A5-4E6B-83A9-E298FE24E865}"/>
              </a:ext>
            </a:extLst>
          </p:cNvPr>
          <p:cNvSpPr txBox="1"/>
          <p:nvPr/>
        </p:nvSpPr>
        <p:spPr>
          <a:xfrm>
            <a:off x="683915" y="2980238"/>
            <a:ext cx="2333743" cy="830997"/>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Flood maps from  the climate of </a:t>
            </a:r>
            <a:r>
              <a:rPr lang="it-IT" sz="1600" b="1" dirty="0"/>
              <a:t>reference period</a:t>
            </a:r>
          </a:p>
        </p:txBody>
      </p:sp>
      <p:sp>
        <p:nvSpPr>
          <p:cNvPr id="65" name="CasellaDiTesto 64">
            <a:extLst>
              <a:ext uri="{FF2B5EF4-FFF2-40B4-BE49-F238E27FC236}">
                <a16:creationId xmlns:a16="http://schemas.microsoft.com/office/drawing/2014/main" id="{05AD106E-CDD5-4483-A198-D134656E13C5}"/>
              </a:ext>
            </a:extLst>
          </p:cNvPr>
          <p:cNvSpPr txBox="1"/>
          <p:nvPr/>
        </p:nvSpPr>
        <p:spPr>
          <a:xfrm>
            <a:off x="708197" y="5265266"/>
            <a:ext cx="2223562" cy="584775"/>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Historical population dataset HANZE 2.0</a:t>
            </a:r>
          </a:p>
        </p:txBody>
      </p:sp>
      <p:sp>
        <p:nvSpPr>
          <p:cNvPr id="66" name="CasellaDiTesto 65">
            <a:extLst>
              <a:ext uri="{FF2B5EF4-FFF2-40B4-BE49-F238E27FC236}">
                <a16:creationId xmlns:a16="http://schemas.microsoft.com/office/drawing/2014/main" id="{06A338F6-72B5-4589-B55E-85726A349B3E}"/>
              </a:ext>
            </a:extLst>
          </p:cNvPr>
          <p:cNvSpPr txBox="1"/>
          <p:nvPr/>
        </p:nvSpPr>
        <p:spPr>
          <a:xfrm>
            <a:off x="708197" y="2580128"/>
            <a:ext cx="2333743" cy="369332"/>
          </a:xfrm>
          <a:prstGeom prst="rect">
            <a:avLst/>
          </a:prstGeom>
          <a:noFill/>
        </p:spPr>
        <p:txBody>
          <a:bodyPr wrap="square">
            <a:spAutoFit/>
          </a:bodyPr>
          <a:lstStyle/>
          <a:p>
            <a:pPr algn="ctr"/>
            <a:r>
              <a:rPr lang="it-IT" b="1" dirty="0"/>
              <a:t>Hazard</a:t>
            </a:r>
            <a:endParaRPr lang="it-IT" dirty="0"/>
          </a:p>
        </p:txBody>
      </p:sp>
      <p:sp>
        <p:nvSpPr>
          <p:cNvPr id="67" name="CasellaDiTesto 66">
            <a:extLst>
              <a:ext uri="{FF2B5EF4-FFF2-40B4-BE49-F238E27FC236}">
                <a16:creationId xmlns:a16="http://schemas.microsoft.com/office/drawing/2014/main" id="{00A0EEAB-E827-4EAF-BCB6-C15067FF7196}"/>
              </a:ext>
            </a:extLst>
          </p:cNvPr>
          <p:cNvSpPr txBox="1"/>
          <p:nvPr/>
        </p:nvSpPr>
        <p:spPr>
          <a:xfrm>
            <a:off x="653107" y="3911048"/>
            <a:ext cx="2333743" cy="861774"/>
          </a:xfrm>
          <a:prstGeom prst="rect">
            <a:avLst/>
          </a:prstGeom>
          <a:noFill/>
        </p:spPr>
        <p:txBody>
          <a:bodyPr wrap="square">
            <a:spAutoFit/>
          </a:bodyPr>
          <a:lstStyle/>
          <a:p>
            <a:pPr algn="ctr"/>
            <a:r>
              <a:rPr lang="it-IT" b="1" dirty="0"/>
              <a:t>Vulnerability</a:t>
            </a:r>
          </a:p>
          <a:p>
            <a:pPr marL="285750" indent="-285750" algn="ctr">
              <a:buFont typeface="Arial" panose="020B0604020202020204" pitchFamily="34" charset="0"/>
              <a:buChar char="•"/>
            </a:pPr>
            <a:r>
              <a:rPr lang="it-IT" sz="1600" dirty="0"/>
              <a:t>V = 1 for any given water depth</a:t>
            </a:r>
          </a:p>
        </p:txBody>
      </p:sp>
      <p:sp>
        <p:nvSpPr>
          <p:cNvPr id="68" name="CasellaDiTesto 67">
            <a:extLst>
              <a:ext uri="{FF2B5EF4-FFF2-40B4-BE49-F238E27FC236}">
                <a16:creationId xmlns:a16="http://schemas.microsoft.com/office/drawing/2014/main" id="{A9FA2D68-8488-4706-9E9F-5E7987367287}"/>
              </a:ext>
            </a:extLst>
          </p:cNvPr>
          <p:cNvSpPr txBox="1"/>
          <p:nvPr/>
        </p:nvSpPr>
        <p:spPr>
          <a:xfrm>
            <a:off x="684380" y="4834378"/>
            <a:ext cx="2333743" cy="369332"/>
          </a:xfrm>
          <a:prstGeom prst="rect">
            <a:avLst/>
          </a:prstGeom>
          <a:noFill/>
        </p:spPr>
        <p:txBody>
          <a:bodyPr wrap="square">
            <a:spAutoFit/>
          </a:bodyPr>
          <a:lstStyle/>
          <a:p>
            <a:pPr algn="ctr"/>
            <a:r>
              <a:rPr lang="it-IT" b="1" dirty="0"/>
              <a:t>Exposure</a:t>
            </a:r>
            <a:endParaRPr lang="it-IT" dirty="0"/>
          </a:p>
        </p:txBody>
      </p:sp>
      <p:sp>
        <p:nvSpPr>
          <p:cNvPr id="69" name="CasellaDiTesto 68">
            <a:extLst>
              <a:ext uri="{FF2B5EF4-FFF2-40B4-BE49-F238E27FC236}">
                <a16:creationId xmlns:a16="http://schemas.microsoft.com/office/drawing/2014/main" id="{75EF2C3C-BB5E-498A-85AE-3B2F5F8B8091}"/>
              </a:ext>
            </a:extLst>
          </p:cNvPr>
          <p:cNvSpPr txBox="1"/>
          <p:nvPr/>
        </p:nvSpPr>
        <p:spPr>
          <a:xfrm>
            <a:off x="3131611" y="3001749"/>
            <a:ext cx="2333743" cy="830997"/>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Flood maps from  the climate of </a:t>
            </a:r>
            <a:r>
              <a:rPr lang="it-IT" sz="1600" b="1" dirty="0"/>
              <a:t>reference period</a:t>
            </a:r>
          </a:p>
        </p:txBody>
      </p:sp>
      <p:sp>
        <p:nvSpPr>
          <p:cNvPr id="70" name="CasellaDiTesto 69">
            <a:extLst>
              <a:ext uri="{FF2B5EF4-FFF2-40B4-BE49-F238E27FC236}">
                <a16:creationId xmlns:a16="http://schemas.microsoft.com/office/drawing/2014/main" id="{80823578-2782-40AC-8126-890298C13928}"/>
              </a:ext>
            </a:extLst>
          </p:cNvPr>
          <p:cNvSpPr txBox="1"/>
          <p:nvPr/>
        </p:nvSpPr>
        <p:spPr>
          <a:xfrm>
            <a:off x="3155893" y="5286777"/>
            <a:ext cx="2223562" cy="584775"/>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Historical population dataset HANZE 2.0</a:t>
            </a:r>
          </a:p>
        </p:txBody>
      </p:sp>
      <p:sp>
        <p:nvSpPr>
          <p:cNvPr id="71" name="CasellaDiTesto 70">
            <a:extLst>
              <a:ext uri="{FF2B5EF4-FFF2-40B4-BE49-F238E27FC236}">
                <a16:creationId xmlns:a16="http://schemas.microsoft.com/office/drawing/2014/main" id="{F88AF702-388B-4950-B732-0839B3C76543}"/>
              </a:ext>
            </a:extLst>
          </p:cNvPr>
          <p:cNvSpPr txBox="1"/>
          <p:nvPr/>
        </p:nvSpPr>
        <p:spPr>
          <a:xfrm>
            <a:off x="3155893" y="2601639"/>
            <a:ext cx="2333743" cy="369332"/>
          </a:xfrm>
          <a:prstGeom prst="rect">
            <a:avLst/>
          </a:prstGeom>
          <a:noFill/>
        </p:spPr>
        <p:txBody>
          <a:bodyPr wrap="square">
            <a:spAutoFit/>
          </a:bodyPr>
          <a:lstStyle/>
          <a:p>
            <a:pPr algn="ctr"/>
            <a:r>
              <a:rPr lang="it-IT" b="1" dirty="0"/>
              <a:t>Hazard</a:t>
            </a:r>
            <a:endParaRPr lang="it-IT" dirty="0"/>
          </a:p>
        </p:txBody>
      </p:sp>
      <p:sp>
        <p:nvSpPr>
          <p:cNvPr id="72" name="CasellaDiTesto 71">
            <a:extLst>
              <a:ext uri="{FF2B5EF4-FFF2-40B4-BE49-F238E27FC236}">
                <a16:creationId xmlns:a16="http://schemas.microsoft.com/office/drawing/2014/main" id="{B355DB0C-C0D2-489D-8E8B-97F085A12ED0}"/>
              </a:ext>
            </a:extLst>
          </p:cNvPr>
          <p:cNvSpPr txBox="1"/>
          <p:nvPr/>
        </p:nvSpPr>
        <p:spPr>
          <a:xfrm>
            <a:off x="3100803" y="3932559"/>
            <a:ext cx="2333743" cy="861774"/>
          </a:xfrm>
          <a:prstGeom prst="rect">
            <a:avLst/>
          </a:prstGeom>
          <a:noFill/>
        </p:spPr>
        <p:txBody>
          <a:bodyPr wrap="square">
            <a:spAutoFit/>
          </a:bodyPr>
          <a:lstStyle/>
          <a:p>
            <a:pPr algn="ctr"/>
            <a:r>
              <a:rPr lang="it-IT" b="1" dirty="0"/>
              <a:t>Vulnerability</a:t>
            </a:r>
          </a:p>
          <a:p>
            <a:pPr marL="285750" indent="-285750" algn="ctr">
              <a:buFont typeface="Arial" panose="020B0604020202020204" pitchFamily="34" charset="0"/>
              <a:buChar char="•"/>
            </a:pPr>
            <a:r>
              <a:rPr lang="it-IT" sz="1600" dirty="0"/>
              <a:t>V = 1 for any given water depth</a:t>
            </a:r>
          </a:p>
        </p:txBody>
      </p:sp>
      <p:sp>
        <p:nvSpPr>
          <p:cNvPr id="73" name="CasellaDiTesto 72">
            <a:extLst>
              <a:ext uri="{FF2B5EF4-FFF2-40B4-BE49-F238E27FC236}">
                <a16:creationId xmlns:a16="http://schemas.microsoft.com/office/drawing/2014/main" id="{C495847F-E144-4BC1-8BB9-458F93BBDAF4}"/>
              </a:ext>
            </a:extLst>
          </p:cNvPr>
          <p:cNvSpPr txBox="1"/>
          <p:nvPr/>
        </p:nvSpPr>
        <p:spPr>
          <a:xfrm>
            <a:off x="3132076" y="4855889"/>
            <a:ext cx="2333743" cy="369332"/>
          </a:xfrm>
          <a:prstGeom prst="rect">
            <a:avLst/>
          </a:prstGeom>
          <a:noFill/>
        </p:spPr>
        <p:txBody>
          <a:bodyPr wrap="square">
            <a:spAutoFit/>
          </a:bodyPr>
          <a:lstStyle/>
          <a:p>
            <a:pPr algn="ctr"/>
            <a:r>
              <a:rPr lang="it-IT" b="1" dirty="0"/>
              <a:t>Exposure</a:t>
            </a:r>
            <a:endParaRPr lang="it-IT" dirty="0"/>
          </a:p>
        </p:txBody>
      </p:sp>
      <p:sp>
        <p:nvSpPr>
          <p:cNvPr id="74" name="CasellaDiTesto 73">
            <a:extLst>
              <a:ext uri="{FF2B5EF4-FFF2-40B4-BE49-F238E27FC236}">
                <a16:creationId xmlns:a16="http://schemas.microsoft.com/office/drawing/2014/main" id="{6C1E5758-76E1-4F02-9C07-BB51ADF8E795}"/>
              </a:ext>
            </a:extLst>
          </p:cNvPr>
          <p:cNvSpPr txBox="1"/>
          <p:nvPr/>
        </p:nvSpPr>
        <p:spPr>
          <a:xfrm>
            <a:off x="5791871" y="2982808"/>
            <a:ext cx="2333743" cy="830997"/>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Flood maps from  the </a:t>
            </a:r>
            <a:r>
              <a:rPr lang="it-IT" sz="1600" b="1" dirty="0"/>
              <a:t>CLIMATE CHANGE </a:t>
            </a:r>
            <a:r>
              <a:rPr lang="it-IT" sz="1600" dirty="0"/>
              <a:t>MODEL </a:t>
            </a:r>
          </a:p>
        </p:txBody>
      </p:sp>
      <p:sp>
        <p:nvSpPr>
          <p:cNvPr id="75" name="CasellaDiTesto 74">
            <a:extLst>
              <a:ext uri="{FF2B5EF4-FFF2-40B4-BE49-F238E27FC236}">
                <a16:creationId xmlns:a16="http://schemas.microsoft.com/office/drawing/2014/main" id="{9BE79567-BC0A-49D0-A96A-751E1DD06933}"/>
              </a:ext>
            </a:extLst>
          </p:cNvPr>
          <p:cNvSpPr txBox="1"/>
          <p:nvPr/>
        </p:nvSpPr>
        <p:spPr>
          <a:xfrm>
            <a:off x="5843864" y="5296044"/>
            <a:ext cx="2223562" cy="830997"/>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Historical population dataset HANZE 2.0</a:t>
            </a:r>
          </a:p>
          <a:p>
            <a:pPr algn="ctr"/>
            <a:r>
              <a:rPr lang="it-IT" sz="1600" dirty="0"/>
              <a:t>+ GHSL projections</a:t>
            </a:r>
          </a:p>
        </p:txBody>
      </p:sp>
      <p:sp>
        <p:nvSpPr>
          <p:cNvPr id="76" name="CasellaDiTesto 75">
            <a:extLst>
              <a:ext uri="{FF2B5EF4-FFF2-40B4-BE49-F238E27FC236}">
                <a16:creationId xmlns:a16="http://schemas.microsoft.com/office/drawing/2014/main" id="{C57BDD18-6C82-4986-910B-4694756FBDBB}"/>
              </a:ext>
            </a:extLst>
          </p:cNvPr>
          <p:cNvSpPr txBox="1"/>
          <p:nvPr/>
        </p:nvSpPr>
        <p:spPr>
          <a:xfrm>
            <a:off x="5843864" y="2610906"/>
            <a:ext cx="2333743" cy="369332"/>
          </a:xfrm>
          <a:prstGeom prst="rect">
            <a:avLst/>
          </a:prstGeom>
          <a:noFill/>
        </p:spPr>
        <p:txBody>
          <a:bodyPr wrap="square">
            <a:spAutoFit/>
          </a:bodyPr>
          <a:lstStyle/>
          <a:p>
            <a:pPr algn="ctr"/>
            <a:r>
              <a:rPr lang="it-IT" b="1" dirty="0"/>
              <a:t>Hazard</a:t>
            </a:r>
            <a:endParaRPr lang="it-IT" dirty="0"/>
          </a:p>
        </p:txBody>
      </p:sp>
      <p:sp>
        <p:nvSpPr>
          <p:cNvPr id="77" name="CasellaDiTesto 76">
            <a:extLst>
              <a:ext uri="{FF2B5EF4-FFF2-40B4-BE49-F238E27FC236}">
                <a16:creationId xmlns:a16="http://schemas.microsoft.com/office/drawing/2014/main" id="{E769C967-BFFF-4187-A592-28BDEA6BFBB3}"/>
              </a:ext>
            </a:extLst>
          </p:cNvPr>
          <p:cNvSpPr txBox="1"/>
          <p:nvPr/>
        </p:nvSpPr>
        <p:spPr>
          <a:xfrm>
            <a:off x="5788774" y="3941826"/>
            <a:ext cx="2333743" cy="861774"/>
          </a:xfrm>
          <a:prstGeom prst="rect">
            <a:avLst/>
          </a:prstGeom>
          <a:noFill/>
        </p:spPr>
        <p:txBody>
          <a:bodyPr wrap="square">
            <a:spAutoFit/>
          </a:bodyPr>
          <a:lstStyle/>
          <a:p>
            <a:pPr algn="ctr"/>
            <a:r>
              <a:rPr lang="it-IT" b="1" dirty="0"/>
              <a:t>Vulnerability</a:t>
            </a:r>
          </a:p>
          <a:p>
            <a:pPr marL="285750" indent="-285750" algn="ctr">
              <a:buFont typeface="Arial" panose="020B0604020202020204" pitchFamily="34" charset="0"/>
              <a:buChar char="•"/>
            </a:pPr>
            <a:r>
              <a:rPr lang="it-IT" sz="1600" dirty="0"/>
              <a:t>V = 1 for any given water depth</a:t>
            </a:r>
          </a:p>
        </p:txBody>
      </p:sp>
      <p:sp>
        <p:nvSpPr>
          <p:cNvPr id="78" name="CasellaDiTesto 77">
            <a:extLst>
              <a:ext uri="{FF2B5EF4-FFF2-40B4-BE49-F238E27FC236}">
                <a16:creationId xmlns:a16="http://schemas.microsoft.com/office/drawing/2014/main" id="{2B42C195-C30B-4F28-A74D-5983DCB49EE9}"/>
              </a:ext>
            </a:extLst>
          </p:cNvPr>
          <p:cNvSpPr txBox="1"/>
          <p:nvPr/>
        </p:nvSpPr>
        <p:spPr>
          <a:xfrm>
            <a:off x="5820047" y="4865156"/>
            <a:ext cx="2333743" cy="369332"/>
          </a:xfrm>
          <a:prstGeom prst="rect">
            <a:avLst/>
          </a:prstGeom>
          <a:noFill/>
        </p:spPr>
        <p:txBody>
          <a:bodyPr wrap="square">
            <a:spAutoFit/>
          </a:bodyPr>
          <a:lstStyle/>
          <a:p>
            <a:pPr algn="ctr"/>
            <a:r>
              <a:rPr lang="it-IT" b="1" dirty="0"/>
              <a:t>Exposure</a:t>
            </a:r>
            <a:endParaRPr lang="it-IT" dirty="0"/>
          </a:p>
        </p:txBody>
      </p:sp>
      <p:sp>
        <p:nvSpPr>
          <p:cNvPr id="79" name="CasellaDiTesto 78">
            <a:extLst>
              <a:ext uri="{FF2B5EF4-FFF2-40B4-BE49-F238E27FC236}">
                <a16:creationId xmlns:a16="http://schemas.microsoft.com/office/drawing/2014/main" id="{77E5464D-1B91-48C9-9169-9B251A8C548B}"/>
              </a:ext>
            </a:extLst>
          </p:cNvPr>
          <p:cNvSpPr txBox="1"/>
          <p:nvPr/>
        </p:nvSpPr>
        <p:spPr>
          <a:xfrm>
            <a:off x="8314275" y="3011016"/>
            <a:ext cx="2333743" cy="830997"/>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Flood maps from  the </a:t>
            </a:r>
            <a:r>
              <a:rPr lang="it-IT" sz="1600" b="1" dirty="0"/>
              <a:t>CLIMATE CHANGE </a:t>
            </a:r>
            <a:r>
              <a:rPr lang="it-IT" sz="1600" dirty="0"/>
              <a:t>MODEL </a:t>
            </a:r>
          </a:p>
        </p:txBody>
      </p:sp>
      <p:sp>
        <p:nvSpPr>
          <p:cNvPr id="80" name="CasellaDiTesto 79">
            <a:extLst>
              <a:ext uri="{FF2B5EF4-FFF2-40B4-BE49-F238E27FC236}">
                <a16:creationId xmlns:a16="http://schemas.microsoft.com/office/drawing/2014/main" id="{CDAD7B49-96A9-451C-AC9D-2DEF22A73379}"/>
              </a:ext>
            </a:extLst>
          </p:cNvPr>
          <p:cNvSpPr txBox="1"/>
          <p:nvPr/>
        </p:nvSpPr>
        <p:spPr>
          <a:xfrm>
            <a:off x="8338557" y="5296044"/>
            <a:ext cx="2223562" cy="338554"/>
          </a:xfrm>
          <a:prstGeom prst="rect">
            <a:avLst/>
          </a:prstGeom>
          <a:noFill/>
        </p:spPr>
        <p:txBody>
          <a:bodyPr wrap="square" rtlCol="0">
            <a:spAutoFit/>
          </a:bodyPr>
          <a:lstStyle/>
          <a:p>
            <a:pPr marL="285750" indent="-285750" algn="ctr">
              <a:buFont typeface="Arial" panose="020B0604020202020204" pitchFamily="34" charset="0"/>
              <a:buChar char="•"/>
            </a:pPr>
            <a:r>
              <a:rPr lang="it-IT" sz="1600" dirty="0"/>
              <a:t>GHSL projections</a:t>
            </a:r>
          </a:p>
        </p:txBody>
      </p:sp>
      <p:sp>
        <p:nvSpPr>
          <p:cNvPr id="81" name="CasellaDiTesto 80">
            <a:extLst>
              <a:ext uri="{FF2B5EF4-FFF2-40B4-BE49-F238E27FC236}">
                <a16:creationId xmlns:a16="http://schemas.microsoft.com/office/drawing/2014/main" id="{4BCFEBE7-74BD-421D-A657-C2F137A78B1E}"/>
              </a:ext>
            </a:extLst>
          </p:cNvPr>
          <p:cNvSpPr txBox="1"/>
          <p:nvPr/>
        </p:nvSpPr>
        <p:spPr>
          <a:xfrm>
            <a:off x="8338557" y="2610906"/>
            <a:ext cx="2333743" cy="369332"/>
          </a:xfrm>
          <a:prstGeom prst="rect">
            <a:avLst/>
          </a:prstGeom>
          <a:noFill/>
        </p:spPr>
        <p:txBody>
          <a:bodyPr wrap="square">
            <a:spAutoFit/>
          </a:bodyPr>
          <a:lstStyle/>
          <a:p>
            <a:pPr algn="ctr"/>
            <a:r>
              <a:rPr lang="it-IT" b="1" dirty="0"/>
              <a:t>Hazard</a:t>
            </a:r>
            <a:endParaRPr lang="it-IT" dirty="0"/>
          </a:p>
        </p:txBody>
      </p:sp>
      <p:sp>
        <p:nvSpPr>
          <p:cNvPr id="82" name="CasellaDiTesto 81">
            <a:extLst>
              <a:ext uri="{FF2B5EF4-FFF2-40B4-BE49-F238E27FC236}">
                <a16:creationId xmlns:a16="http://schemas.microsoft.com/office/drawing/2014/main" id="{E9EBC00E-BB6E-4BC0-80FC-367D4FAE67ED}"/>
              </a:ext>
            </a:extLst>
          </p:cNvPr>
          <p:cNvSpPr txBox="1"/>
          <p:nvPr/>
        </p:nvSpPr>
        <p:spPr>
          <a:xfrm>
            <a:off x="8283467" y="3941826"/>
            <a:ext cx="2333743" cy="861774"/>
          </a:xfrm>
          <a:prstGeom prst="rect">
            <a:avLst/>
          </a:prstGeom>
          <a:noFill/>
        </p:spPr>
        <p:txBody>
          <a:bodyPr wrap="square">
            <a:spAutoFit/>
          </a:bodyPr>
          <a:lstStyle/>
          <a:p>
            <a:pPr algn="ctr"/>
            <a:r>
              <a:rPr lang="it-IT" b="1" dirty="0"/>
              <a:t>Vulnerability</a:t>
            </a:r>
          </a:p>
          <a:p>
            <a:pPr marL="285750" indent="-285750" algn="ctr">
              <a:buFont typeface="Arial" panose="020B0604020202020204" pitchFamily="34" charset="0"/>
              <a:buChar char="•"/>
            </a:pPr>
            <a:r>
              <a:rPr lang="it-IT" sz="1600" dirty="0"/>
              <a:t>V = 1 for any given water depth</a:t>
            </a:r>
          </a:p>
        </p:txBody>
      </p:sp>
      <p:sp>
        <p:nvSpPr>
          <p:cNvPr id="83" name="CasellaDiTesto 82">
            <a:extLst>
              <a:ext uri="{FF2B5EF4-FFF2-40B4-BE49-F238E27FC236}">
                <a16:creationId xmlns:a16="http://schemas.microsoft.com/office/drawing/2014/main" id="{E03788C6-73A9-4AC7-BF85-08818538CA03}"/>
              </a:ext>
            </a:extLst>
          </p:cNvPr>
          <p:cNvSpPr txBox="1"/>
          <p:nvPr/>
        </p:nvSpPr>
        <p:spPr>
          <a:xfrm>
            <a:off x="8314740" y="4865156"/>
            <a:ext cx="2333743" cy="369332"/>
          </a:xfrm>
          <a:prstGeom prst="rect">
            <a:avLst/>
          </a:prstGeom>
          <a:noFill/>
        </p:spPr>
        <p:txBody>
          <a:bodyPr wrap="square">
            <a:spAutoFit/>
          </a:bodyPr>
          <a:lstStyle/>
          <a:p>
            <a:pPr algn="ctr"/>
            <a:r>
              <a:rPr lang="it-IT" b="1" dirty="0"/>
              <a:t>Exposure</a:t>
            </a:r>
            <a:endParaRPr lang="it-IT" dirty="0"/>
          </a:p>
        </p:txBody>
      </p:sp>
      <p:sp>
        <p:nvSpPr>
          <p:cNvPr id="84" name="CasellaDiTesto 83">
            <a:extLst>
              <a:ext uri="{FF2B5EF4-FFF2-40B4-BE49-F238E27FC236}">
                <a16:creationId xmlns:a16="http://schemas.microsoft.com/office/drawing/2014/main" id="{C0F167D9-E85C-4A7C-B3C3-308AFFE1A65F}"/>
              </a:ext>
            </a:extLst>
          </p:cNvPr>
          <p:cNvSpPr txBox="1"/>
          <p:nvPr/>
        </p:nvSpPr>
        <p:spPr>
          <a:xfrm>
            <a:off x="8055129" y="921420"/>
            <a:ext cx="3029263" cy="400110"/>
          </a:xfrm>
          <a:prstGeom prst="rect">
            <a:avLst/>
          </a:prstGeom>
          <a:noFill/>
        </p:spPr>
        <p:txBody>
          <a:bodyPr wrap="square" rtlCol="0">
            <a:spAutoFit/>
          </a:bodyPr>
          <a:lstStyle/>
          <a:p>
            <a:r>
              <a:rPr lang="it-IT" sz="2000" b="1" dirty="0"/>
              <a:t>PERIODS OF THE ANALYSIS</a:t>
            </a:r>
          </a:p>
        </p:txBody>
      </p:sp>
    </p:spTree>
    <p:extLst>
      <p:ext uri="{BB962C8B-B14F-4D97-AF65-F5344CB8AC3E}">
        <p14:creationId xmlns:p14="http://schemas.microsoft.com/office/powerpoint/2010/main" val="338535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35DA125-4718-4963-8D2C-FF8C5D116E21}"/>
              </a:ext>
            </a:extLst>
          </p:cNvPr>
          <p:cNvSpPr/>
          <p:nvPr/>
        </p:nvSpPr>
        <p:spPr>
          <a:xfrm>
            <a:off x="0" y="0"/>
            <a:ext cx="12192000" cy="739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0F30684D-6552-477F-96BE-8F9C6BE6A436}"/>
              </a:ext>
            </a:extLst>
          </p:cNvPr>
          <p:cNvPicPr>
            <a:picLocks noChangeAspect="1"/>
          </p:cNvPicPr>
          <p:nvPr/>
        </p:nvPicPr>
        <p:blipFill>
          <a:blip r:embed="rId3"/>
          <a:stretch>
            <a:fillRect/>
          </a:stretch>
        </p:blipFill>
        <p:spPr>
          <a:xfrm>
            <a:off x="0" y="-1264"/>
            <a:ext cx="2094807" cy="739833"/>
          </a:xfrm>
          <a:prstGeom prst="rect">
            <a:avLst/>
          </a:prstGeom>
        </p:spPr>
      </p:pic>
      <p:sp>
        <p:nvSpPr>
          <p:cNvPr id="20" name="CasellaDiTesto 19">
            <a:extLst>
              <a:ext uri="{FF2B5EF4-FFF2-40B4-BE49-F238E27FC236}">
                <a16:creationId xmlns:a16="http://schemas.microsoft.com/office/drawing/2014/main" id="{F7BD66BE-93C8-4521-9B4A-3E45427BFDC2}"/>
              </a:ext>
            </a:extLst>
          </p:cNvPr>
          <p:cNvSpPr txBox="1"/>
          <p:nvPr/>
        </p:nvSpPr>
        <p:spPr>
          <a:xfrm>
            <a:off x="6456617" y="195911"/>
            <a:ext cx="5532231" cy="461665"/>
          </a:xfrm>
          <a:prstGeom prst="rect">
            <a:avLst/>
          </a:prstGeom>
          <a:solidFill>
            <a:schemeClr val="bg1"/>
          </a:solidFill>
        </p:spPr>
        <p:txBody>
          <a:bodyPr wrap="square" rtlCol="0">
            <a:spAutoFit/>
          </a:bodyPr>
          <a:lstStyle/>
          <a:p>
            <a:r>
              <a:rPr lang="it-IT" sz="2400" dirty="0">
                <a:solidFill>
                  <a:srgbClr val="0070BB"/>
                </a:solidFill>
              </a:rPr>
              <a:t> Vienna, Austria &amp; Online | 3-8 May 2026</a:t>
            </a:r>
          </a:p>
        </p:txBody>
      </p:sp>
      <p:sp>
        <p:nvSpPr>
          <p:cNvPr id="29" name="Rettangolo 28">
            <a:extLst>
              <a:ext uri="{FF2B5EF4-FFF2-40B4-BE49-F238E27FC236}">
                <a16:creationId xmlns:a16="http://schemas.microsoft.com/office/drawing/2014/main" id="{A3CE0AA0-F42D-4291-9717-516AFEED64B1}"/>
              </a:ext>
            </a:extLst>
          </p:cNvPr>
          <p:cNvSpPr/>
          <p:nvPr/>
        </p:nvSpPr>
        <p:spPr>
          <a:xfrm>
            <a:off x="0" y="6510609"/>
            <a:ext cx="12192000" cy="347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9B0DCEB4-9915-46A7-B628-9CF028E5F831}"/>
              </a:ext>
            </a:extLst>
          </p:cNvPr>
          <p:cNvSpPr txBox="1"/>
          <p:nvPr/>
        </p:nvSpPr>
        <p:spPr>
          <a:xfrm>
            <a:off x="58966" y="6510609"/>
            <a:ext cx="11317928" cy="369332"/>
          </a:xfrm>
          <a:prstGeom prst="rect">
            <a:avLst/>
          </a:prstGeom>
          <a:noFill/>
        </p:spPr>
        <p:txBody>
          <a:bodyPr wrap="square" rtlCol="0">
            <a:spAutoFit/>
          </a:bodyPr>
          <a:lstStyle/>
          <a:p>
            <a:pPr algn="l"/>
            <a:r>
              <a:rPr lang="en-US" b="1" i="0" dirty="0">
                <a:solidFill>
                  <a:schemeClr val="bg1"/>
                </a:solidFill>
                <a:effectLst/>
                <a:latin typeface="Open Sans" panose="020B0606030504020204" pitchFamily="34" charset="0"/>
              </a:rPr>
              <a:t>PICO </a:t>
            </a:r>
            <a:r>
              <a:rPr lang="en-US" b="0" i="0" dirty="0">
                <a:solidFill>
                  <a:schemeClr val="bg1"/>
                </a:solidFill>
                <a:effectLst/>
                <a:latin typeface="Open Sans" panose="020B0606030504020204" pitchFamily="34" charset="0"/>
              </a:rPr>
              <a:t>| Friday, 08 May, 09:01–09:03 (CEST) - PICO spot 4, PICO 4.13</a:t>
            </a:r>
            <a:endParaRPr lang="it-IT" dirty="0">
              <a:solidFill>
                <a:schemeClr val="bg1"/>
              </a:solidFill>
            </a:endParaRPr>
          </a:p>
        </p:txBody>
      </p:sp>
      <p:sp>
        <p:nvSpPr>
          <p:cNvPr id="13" name="CasellaDiTesto 12">
            <a:extLst>
              <a:ext uri="{FF2B5EF4-FFF2-40B4-BE49-F238E27FC236}">
                <a16:creationId xmlns:a16="http://schemas.microsoft.com/office/drawing/2014/main" id="{A13CDDFC-ABDE-46CC-A002-4871BD9D920C}"/>
              </a:ext>
            </a:extLst>
          </p:cNvPr>
          <p:cNvSpPr txBox="1"/>
          <p:nvPr/>
        </p:nvSpPr>
        <p:spPr>
          <a:xfrm>
            <a:off x="58966" y="785568"/>
            <a:ext cx="11611780" cy="646331"/>
          </a:xfrm>
          <a:prstGeom prst="rect">
            <a:avLst/>
          </a:prstGeom>
          <a:noFill/>
        </p:spPr>
        <p:txBody>
          <a:bodyPr wrap="square">
            <a:spAutoFit/>
          </a:bodyPr>
          <a:lstStyle/>
          <a:p>
            <a:pPr algn="just"/>
            <a:r>
              <a:rPr lang="en-US" b="1" dirty="0"/>
              <a:t>Main Results</a:t>
            </a:r>
            <a:r>
              <a:rPr lang="en-US" dirty="0"/>
              <a:t>: In the past Climate Projection from CMIP6 models explain NO changes in Climate so the main driver is the population growth in flood prone areas but in the future Changes in Climate will became the dominant driver </a:t>
            </a:r>
          </a:p>
        </p:txBody>
      </p:sp>
      <p:grpSp>
        <p:nvGrpSpPr>
          <p:cNvPr id="47" name="Gruppo 46">
            <a:extLst>
              <a:ext uri="{FF2B5EF4-FFF2-40B4-BE49-F238E27FC236}">
                <a16:creationId xmlns:a16="http://schemas.microsoft.com/office/drawing/2014/main" id="{2033B84A-4672-4725-A59B-542EF7F693ED}"/>
              </a:ext>
            </a:extLst>
          </p:cNvPr>
          <p:cNvGrpSpPr/>
          <p:nvPr/>
        </p:nvGrpSpPr>
        <p:grpSpPr>
          <a:xfrm>
            <a:off x="6556056" y="1752010"/>
            <a:ext cx="5333352" cy="4438487"/>
            <a:chOff x="6457650" y="2192954"/>
            <a:chExt cx="5250320" cy="4226507"/>
          </a:xfrm>
        </p:grpSpPr>
        <p:pic>
          <p:nvPicPr>
            <p:cNvPr id="48" name="Immagine 47">
              <a:extLst>
                <a:ext uri="{FF2B5EF4-FFF2-40B4-BE49-F238E27FC236}">
                  <a16:creationId xmlns:a16="http://schemas.microsoft.com/office/drawing/2014/main" id="{1598281B-25CE-4DA5-BDAC-0618365F587A}"/>
                </a:ext>
              </a:extLst>
            </p:cNvPr>
            <p:cNvPicPr>
              <a:picLocks noChangeAspect="1"/>
            </p:cNvPicPr>
            <p:nvPr/>
          </p:nvPicPr>
          <p:blipFill>
            <a:blip r:embed="rId4"/>
            <a:stretch>
              <a:fillRect/>
            </a:stretch>
          </p:blipFill>
          <p:spPr>
            <a:xfrm>
              <a:off x="6457650" y="2192954"/>
              <a:ext cx="5250320" cy="4226507"/>
            </a:xfrm>
            <a:prstGeom prst="rect">
              <a:avLst/>
            </a:prstGeom>
          </p:spPr>
        </p:pic>
        <p:sp>
          <p:nvSpPr>
            <p:cNvPr id="49" name="CasellaDiTesto 48">
              <a:extLst>
                <a:ext uri="{FF2B5EF4-FFF2-40B4-BE49-F238E27FC236}">
                  <a16:creationId xmlns:a16="http://schemas.microsoft.com/office/drawing/2014/main" id="{E30A7B7D-F62A-4501-9A43-C36CA2D419D7}"/>
                </a:ext>
              </a:extLst>
            </p:cNvPr>
            <p:cNvSpPr txBox="1"/>
            <p:nvPr/>
          </p:nvSpPr>
          <p:spPr>
            <a:xfrm>
              <a:off x="9753170" y="3797944"/>
              <a:ext cx="634481" cy="369332"/>
            </a:xfrm>
            <a:prstGeom prst="rect">
              <a:avLst/>
            </a:prstGeom>
            <a:noFill/>
          </p:spPr>
          <p:txBody>
            <a:bodyPr wrap="square" rtlCol="0">
              <a:spAutoFit/>
            </a:bodyPr>
            <a:lstStyle/>
            <a:p>
              <a:r>
                <a:rPr lang="it-IT" dirty="0"/>
                <a:t>18 %</a:t>
              </a:r>
            </a:p>
          </p:txBody>
        </p:sp>
        <p:sp>
          <p:nvSpPr>
            <p:cNvPr id="50" name="CasellaDiTesto 49">
              <a:extLst>
                <a:ext uri="{FF2B5EF4-FFF2-40B4-BE49-F238E27FC236}">
                  <a16:creationId xmlns:a16="http://schemas.microsoft.com/office/drawing/2014/main" id="{60476D56-5B80-4325-BA67-5DB4C0EFD91E}"/>
                </a:ext>
              </a:extLst>
            </p:cNvPr>
            <p:cNvSpPr txBox="1"/>
            <p:nvPr/>
          </p:nvSpPr>
          <p:spPr>
            <a:xfrm>
              <a:off x="9753170" y="3248740"/>
              <a:ext cx="634481" cy="369332"/>
            </a:xfrm>
            <a:prstGeom prst="rect">
              <a:avLst/>
            </a:prstGeom>
            <a:noFill/>
          </p:spPr>
          <p:txBody>
            <a:bodyPr wrap="square" rtlCol="0">
              <a:spAutoFit/>
            </a:bodyPr>
            <a:lstStyle/>
            <a:p>
              <a:r>
                <a:rPr lang="it-IT" dirty="0"/>
                <a:t>46 %</a:t>
              </a:r>
            </a:p>
          </p:txBody>
        </p:sp>
        <p:sp>
          <p:nvSpPr>
            <p:cNvPr id="51" name="CasellaDiTesto 50">
              <a:extLst>
                <a:ext uri="{FF2B5EF4-FFF2-40B4-BE49-F238E27FC236}">
                  <a16:creationId xmlns:a16="http://schemas.microsoft.com/office/drawing/2014/main" id="{D4679CEF-CBC8-46C6-912F-E0EF38CCD28F}"/>
                </a:ext>
              </a:extLst>
            </p:cNvPr>
            <p:cNvSpPr txBox="1"/>
            <p:nvPr/>
          </p:nvSpPr>
          <p:spPr>
            <a:xfrm>
              <a:off x="9753170" y="2581916"/>
              <a:ext cx="634481" cy="369332"/>
            </a:xfrm>
            <a:prstGeom prst="rect">
              <a:avLst/>
            </a:prstGeom>
            <a:noFill/>
          </p:spPr>
          <p:txBody>
            <a:bodyPr wrap="square" rtlCol="0">
              <a:spAutoFit/>
            </a:bodyPr>
            <a:lstStyle/>
            <a:p>
              <a:r>
                <a:rPr lang="it-IT" dirty="0"/>
                <a:t>7 %</a:t>
              </a:r>
            </a:p>
          </p:txBody>
        </p:sp>
        <p:sp>
          <p:nvSpPr>
            <p:cNvPr id="52" name="CasellaDiTesto 51">
              <a:extLst>
                <a:ext uri="{FF2B5EF4-FFF2-40B4-BE49-F238E27FC236}">
                  <a16:creationId xmlns:a16="http://schemas.microsoft.com/office/drawing/2014/main" id="{8AAE53FC-1C49-4668-BD6E-76AD20286318}"/>
                </a:ext>
              </a:extLst>
            </p:cNvPr>
            <p:cNvSpPr txBox="1"/>
            <p:nvPr/>
          </p:nvSpPr>
          <p:spPr>
            <a:xfrm>
              <a:off x="10957249" y="3827344"/>
              <a:ext cx="634481" cy="369332"/>
            </a:xfrm>
            <a:prstGeom prst="rect">
              <a:avLst/>
            </a:prstGeom>
            <a:noFill/>
          </p:spPr>
          <p:txBody>
            <a:bodyPr wrap="square" rtlCol="0">
              <a:spAutoFit/>
            </a:bodyPr>
            <a:lstStyle/>
            <a:p>
              <a:r>
                <a:rPr lang="it-IT" dirty="0"/>
                <a:t>7 %</a:t>
              </a:r>
            </a:p>
          </p:txBody>
        </p:sp>
        <p:sp>
          <p:nvSpPr>
            <p:cNvPr id="53" name="CasellaDiTesto 52">
              <a:extLst>
                <a:ext uri="{FF2B5EF4-FFF2-40B4-BE49-F238E27FC236}">
                  <a16:creationId xmlns:a16="http://schemas.microsoft.com/office/drawing/2014/main" id="{C71A850B-4204-4013-84B3-D4A0DE1767BC}"/>
                </a:ext>
              </a:extLst>
            </p:cNvPr>
            <p:cNvSpPr txBox="1"/>
            <p:nvPr/>
          </p:nvSpPr>
          <p:spPr>
            <a:xfrm>
              <a:off x="10811070" y="3282261"/>
              <a:ext cx="634481" cy="369332"/>
            </a:xfrm>
            <a:prstGeom prst="rect">
              <a:avLst/>
            </a:prstGeom>
            <a:noFill/>
          </p:spPr>
          <p:txBody>
            <a:bodyPr wrap="square" rtlCol="0">
              <a:spAutoFit/>
            </a:bodyPr>
            <a:lstStyle/>
            <a:p>
              <a:r>
                <a:rPr lang="it-IT" dirty="0"/>
                <a:t>56 %</a:t>
              </a:r>
            </a:p>
          </p:txBody>
        </p:sp>
        <p:sp>
          <p:nvSpPr>
            <p:cNvPr id="54" name="CasellaDiTesto 53">
              <a:extLst>
                <a:ext uri="{FF2B5EF4-FFF2-40B4-BE49-F238E27FC236}">
                  <a16:creationId xmlns:a16="http://schemas.microsoft.com/office/drawing/2014/main" id="{9AAA95F1-9300-478E-9253-648FD04C2BD5}"/>
                </a:ext>
              </a:extLst>
            </p:cNvPr>
            <p:cNvSpPr txBox="1"/>
            <p:nvPr/>
          </p:nvSpPr>
          <p:spPr>
            <a:xfrm>
              <a:off x="10923037" y="2684062"/>
              <a:ext cx="634481" cy="369332"/>
            </a:xfrm>
            <a:prstGeom prst="rect">
              <a:avLst/>
            </a:prstGeom>
            <a:noFill/>
          </p:spPr>
          <p:txBody>
            <a:bodyPr wrap="square" rtlCol="0">
              <a:spAutoFit/>
            </a:bodyPr>
            <a:lstStyle/>
            <a:p>
              <a:r>
                <a:rPr lang="it-IT" dirty="0"/>
                <a:t>1 %</a:t>
              </a:r>
            </a:p>
          </p:txBody>
        </p:sp>
        <p:sp>
          <p:nvSpPr>
            <p:cNvPr id="55" name="CasellaDiTesto 54">
              <a:extLst>
                <a:ext uri="{FF2B5EF4-FFF2-40B4-BE49-F238E27FC236}">
                  <a16:creationId xmlns:a16="http://schemas.microsoft.com/office/drawing/2014/main" id="{FFDD7802-9AAB-412B-BF1F-211B94EA4D57}"/>
                </a:ext>
              </a:extLst>
            </p:cNvPr>
            <p:cNvSpPr txBox="1"/>
            <p:nvPr/>
          </p:nvSpPr>
          <p:spPr>
            <a:xfrm>
              <a:off x="7558746" y="4214565"/>
              <a:ext cx="794619" cy="369332"/>
            </a:xfrm>
            <a:prstGeom prst="rect">
              <a:avLst/>
            </a:prstGeom>
            <a:noFill/>
          </p:spPr>
          <p:txBody>
            <a:bodyPr wrap="square" rtlCol="0">
              <a:spAutoFit/>
            </a:bodyPr>
            <a:lstStyle/>
            <a:p>
              <a:r>
                <a:rPr lang="it-IT" dirty="0"/>
                <a:t>-31 %</a:t>
              </a:r>
            </a:p>
          </p:txBody>
        </p:sp>
      </p:grpSp>
      <p:pic>
        <p:nvPicPr>
          <p:cNvPr id="56" name="Picture 2">
            <a:extLst>
              <a:ext uri="{FF2B5EF4-FFF2-40B4-BE49-F238E27FC236}">
                <a16:creationId xmlns:a16="http://schemas.microsoft.com/office/drawing/2014/main" id="{C0A4AC6E-2019-4899-A40B-7BF9FBC710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8537"/>
          <a:stretch/>
        </p:blipFill>
        <p:spPr bwMode="auto">
          <a:xfrm>
            <a:off x="0" y="1364161"/>
            <a:ext cx="6312496" cy="505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10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Widescreen</PresentationFormat>
  <Paragraphs>159</Paragraphs>
  <Slides>14</Slides>
  <Notes>12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Arial</vt:lpstr>
      <vt:lpstr>Calibri</vt:lpstr>
      <vt:lpstr>Calibri corpo</vt:lpstr>
      <vt:lpstr>Calibri Light</vt:lpstr>
      <vt:lpstr>Dubai Medium</vt:lpstr>
      <vt:lpstr>Minion Pro</vt:lpstr>
      <vt:lpstr>Open Sans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luciano.pavesi.609286</dc:creator>
  <cp:lastModifiedBy>luciano.pavesi.609286</cp:lastModifiedBy>
  <cp:revision>12</cp:revision>
  <dcterms:created xsi:type="dcterms:W3CDTF">2026-05-06T09:21:55Z</dcterms:created>
  <dcterms:modified xsi:type="dcterms:W3CDTF">2026-05-06T13:39:44Z</dcterms:modified>
</cp:coreProperties>
</file>