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presProps.xml" ContentType="application/vnd.openxmlformats-officedocument.presentationml.presProps+xml"/>
  <Override PartName="/ppt/media/image29.svg" ContentType="image/svg"/>
  <Override PartName="/ppt/media/image9.svg" ContentType="image/svg"/>
  <Override PartName="/ppt/media/image14.svg" ContentType="image/svg"/>
  <Override PartName="/ppt/media/image18.svg" ContentType="image/svg"/>
  <Override PartName="/ppt/media/media32.mkv" ContentType="video/x-matroska"/>
  <Override PartName="/ppt/media/image20.svg" ContentType="image/svg"/>
  <Override PartName="/ppt/media/image22.svg" ContentType="image/svg"/>
  <Override PartName="/ppt/media/image11.svg" ContentType="image/svg"/>
  <Override PartName="/ppt/media/image25.svg" ContentType="image/svg"/>
  <Override PartName="/ppt/media/image1.wmf" ContentType="image/x-wmf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embedTrueTypeFonts="1">
  <p:sldMasterIdLst>
    <p:sldMasterId id="2147483648" r:id="rId2"/>
    <p:sldMasterId id="214748365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0080625" cy="5670550"/>
  <p:notesSz cx="7559675" cy="10691813"/>
  <p:embeddedFontLst>
    <p:embeddedFont>
      <p:font typeface="Noto Sans"/>
      <p:regular r:id="rId17"/>
      <p:bold r:id="rId18"/>
      <p:italic r:id="rId19"/>
      <p:boldItalic r:id="rId20"/>
    </p:embeddedFont>
    <p:embeddedFont>
      <p:font typeface="Tahoma"/>
      <p:regular r:id="rId21"/>
      <p:bold r:id="rId22"/>
    </p:embeddedFont>
    <p:embeddedFont>
      <p:font typeface="DejaVu Sans"/>
      <p:regular r:id="rId23"/>
      <p:bold r:id="rId24"/>
    </p:embeddedFont>
    <p:embeddedFont>
      <p:font typeface="FreeSans"/>
      <p:regular r:id="rId25"/>
    </p:embeddedFont>
  </p:embeddedFontLst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font" Target="fonts/Font_1_Noto_Sans_Regular.fntdata"/><Relationship Id="rId18" Type="http://schemas.openxmlformats.org/officeDocument/2006/relationships/font" Target="fonts/Font_2_Noto_Sans_Bold.fntdata"/><Relationship Id="rId19" Type="http://schemas.openxmlformats.org/officeDocument/2006/relationships/font" Target="fonts/Font_3_Noto_Sans_Italic.fntdata"/><Relationship Id="rId20" Type="http://schemas.openxmlformats.org/officeDocument/2006/relationships/font" Target="fonts/Font_4_Noto_Sans_BoldItalic.fntdata"/><Relationship Id="rId21" Type="http://schemas.openxmlformats.org/officeDocument/2006/relationships/font" Target="fonts/Font_5_Tahoma_Regular.fntdata"/><Relationship Id="rId22" Type="http://schemas.openxmlformats.org/officeDocument/2006/relationships/font" Target="fonts/Font_6_Tahoma_Bold.fntdata"/><Relationship Id="rId23" Type="http://schemas.openxmlformats.org/officeDocument/2006/relationships/font" Target="fonts/Font_7_DejaVu_Sans_Regular.fntdata"/><Relationship Id="rId24" Type="http://schemas.openxmlformats.org/officeDocument/2006/relationships/font" Target="fonts/Font_8_DejaVu_Sans_Bold.fntdata"/><Relationship Id="rId25" Type="http://schemas.openxmlformats.org/officeDocument/2006/relationships/font" Target="fonts/Font_9_FreeSans_Regular.fntdata"/><Relationship Id="rId26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png"/><Relationship Id="rId4" Type="http://schemas.openxmlformats.org/officeDocument/2006/relationships/image" Target="../media/image3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png"/><Relationship Id="rId4" Type="http://schemas.openxmlformats.org/officeDocument/2006/relationships/image" Target="../media/image3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 2011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/>
          <p:nvPr/>
        </p:nvSpPr>
        <p:spPr>
          <a:xfrm>
            <a:off x="1190520" y="1051920"/>
            <a:ext cx="8897400" cy="36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5000" bIns="-45000" anchor="t" anchorCtr="1">
            <a:noAutofit/>
          </a:bodyPr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3" name="Picture 2" descr="P:\Universiteit Twente\Verkenningsfase 2008\Information Technology\Specifications\Logoset Universiteit Twente\04-07-09 Universiteit Twente Logoset ENG NL\Universiteit Twente Logoset ENG NL\RGB\WMF\UT_Logo_Black_EN.WMF" hidden="1"/>
          <p:cNvPicPr/>
          <p:nvPr/>
        </p:nvPicPr>
        <p:blipFill>
          <a:blip r:embed="rId2"/>
          <a:stretch/>
        </p:blipFill>
        <p:spPr>
          <a:xfrm>
            <a:off x="1227240" y="5226840"/>
            <a:ext cx="1937160" cy="384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Picture 4" descr="Itc_logo transparant" hidden="1"/>
          <p:cNvPicPr/>
          <p:nvPr/>
        </p:nvPicPr>
        <p:blipFill>
          <a:blip r:embed="rId3"/>
          <a:stretch/>
        </p:blipFill>
        <p:spPr>
          <a:xfrm>
            <a:off x="277200" y="4898520"/>
            <a:ext cx="486360" cy="56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"/>
          <p:cNvSpPr/>
          <p:nvPr/>
        </p:nvSpPr>
        <p:spPr>
          <a:xfrm>
            <a:off x="4176000" y="4722480"/>
            <a:ext cx="5795280" cy="96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r>
              <a:rPr lang="en-US" sz="1600" b="0" u="none" strike="noStrike">
                <a:solidFill>
                  <a:srgbClr val="adafaf"/>
                </a:solidFill>
                <a:effectLst/>
                <a:uFillTx/>
                <a:latin typeface="Noto Sans"/>
                <a:ea typeface="DejaVu Sans"/>
              </a:rPr>
              <a:t>Roelof Rietbroek, Sedigheh (Kiana) Karimi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n-US" sz="1600" b="0" u="none" strike="noStrike">
                <a:solidFill>
                  <a:srgbClr val="adafaf"/>
                </a:solidFill>
                <a:effectLst/>
                <a:uFillTx/>
                <a:latin typeface="Noto Sans"/>
                <a:ea typeface="DejaVu Sans"/>
              </a:rPr>
              <a:t>Department of Geosciences 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n-US" sz="1600" b="0" u="none" strike="noStrike">
                <a:solidFill>
                  <a:srgbClr val="adafaf"/>
                </a:solidFill>
                <a:effectLst/>
                <a:uFillTx/>
                <a:latin typeface="Noto Sans"/>
                <a:ea typeface="DejaVu Sans"/>
              </a:rPr>
              <a:t>Faculty of Geo-Information Science and Earth Observation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6" name=""/>
          <p:cNvPicPr/>
          <p:nvPr/>
        </p:nvPicPr>
        <p:blipFill>
          <a:blip r:embed="rId4"/>
          <a:stretch/>
        </p:blipFill>
        <p:spPr>
          <a:xfrm>
            <a:off x="168120" y="4428360"/>
            <a:ext cx="3611160" cy="1107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371600" y="479520"/>
            <a:ext cx="820332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09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8"/>
          <p:cNvSpPr/>
          <p:nvPr/>
        </p:nvSpPr>
        <p:spPr>
          <a:xfrm>
            <a:off x="1190520" y="1051920"/>
            <a:ext cx="8897400" cy="36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5000" bIns="-45000" anchor="t" anchorCtr="1">
            <a:noAutofit/>
          </a:bodyPr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10" name="Picture 2" descr="P:\Universiteit Twente\Verkenningsfase 2008\Information Technology\Specifications\Logoset Universiteit Twente\04-07-09 Universiteit Twente Logoset ENG NL\Universiteit Twente Logoset ENG NL\RGB\WMF\UT_Logo_Black_EN.WMF" hidden="1"/>
          <p:cNvPicPr/>
          <p:nvPr/>
        </p:nvPicPr>
        <p:blipFill>
          <a:blip r:embed="rId2"/>
          <a:stretch/>
        </p:blipFill>
        <p:spPr>
          <a:xfrm>
            <a:off x="1227240" y="5226840"/>
            <a:ext cx="1937160" cy="384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" name="Picture 4" descr="Itc_logo transparant" hidden="1"/>
          <p:cNvPicPr/>
          <p:nvPr/>
        </p:nvPicPr>
        <p:blipFill>
          <a:blip r:embed="rId3"/>
          <a:stretch/>
        </p:blipFill>
        <p:spPr>
          <a:xfrm>
            <a:off x="277200" y="4898520"/>
            <a:ext cx="486360" cy="56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" name=""/>
          <p:cNvSpPr/>
          <p:nvPr/>
        </p:nvSpPr>
        <p:spPr>
          <a:xfrm>
            <a:off x="4176000" y="4722480"/>
            <a:ext cx="5795280" cy="96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r>
              <a:rPr lang="en-US" sz="1600" b="0" u="none" strike="noStrike">
                <a:solidFill>
                  <a:srgbClr val="adafaf"/>
                </a:solidFill>
                <a:effectLst/>
                <a:uFillTx/>
                <a:latin typeface="Noto Sans"/>
                <a:ea typeface="DejaVu Sans"/>
              </a:rPr>
              <a:t>Roelof Rietbroek, Sedigheh (Kiana) Karimi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n-US" sz="1600" b="0" u="none" strike="noStrike">
                <a:solidFill>
                  <a:srgbClr val="adafaf"/>
                </a:solidFill>
                <a:effectLst/>
                <a:uFillTx/>
                <a:latin typeface="Noto Sans"/>
                <a:ea typeface="DejaVu Sans"/>
              </a:rPr>
              <a:t>Department of Geosciences 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n-US" sz="1600" b="0" u="none" strike="noStrike">
                <a:solidFill>
                  <a:srgbClr val="adafaf"/>
                </a:solidFill>
                <a:effectLst/>
                <a:uFillTx/>
                <a:latin typeface="Noto Sans"/>
                <a:ea typeface="DejaVu Sans"/>
              </a:rPr>
              <a:t>Faculty of Geo-Information Science and Earth Observation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3" name=""/>
          <p:cNvPicPr/>
          <p:nvPr/>
        </p:nvPicPr>
        <p:blipFill>
          <a:blip r:embed="rId4"/>
          <a:stretch/>
        </p:blipFill>
        <p:spPr>
          <a:xfrm>
            <a:off x="168120" y="4428360"/>
            <a:ext cx="3611160" cy="1107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371600" y="479520"/>
            <a:ext cx="820332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Second Outline Level</a:t>
            </a:r>
            <a:endParaRPr lang="en-US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Third Outline Level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Fourth Outline Level</a:t>
            </a:r>
            <a:endParaRPr lang="en-US" sz="2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Fifth Outline Level</a:t>
            </a:r>
            <a:endParaRPr lang="en-US" sz="2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Sixth Outline Level</a:t>
            </a:r>
            <a:endParaRPr lang="en-US" sz="2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Seventh Outline Level</a:t>
            </a:r>
            <a:endParaRPr lang="en-US" sz="2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1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"/>
          <p:cNvPicPr/>
          <p:nvPr/>
        </p:nvPicPr>
        <p:blipFill>
          <a:blip r:embed="rId2"/>
          <a:stretch/>
        </p:blipFill>
        <p:spPr>
          <a:xfrm>
            <a:off x="88560" y="4787640"/>
            <a:ext cx="2570040" cy="788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371600" y="479520"/>
            <a:ext cx="820332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20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20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ftr" idx="1"/>
          </p:nvPr>
        </p:nvSpPr>
        <p:spPr>
          <a:xfrm>
            <a:off x="2772000" y="5164920"/>
            <a:ext cx="6047280" cy="38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en-US" sz="1200" b="0" u="none" strike="noStrike">
                <a:solidFill>
                  <a:srgbClr val="adafaf"/>
                </a:solidFill>
                <a:effectLst/>
                <a:uFillTx/>
                <a:latin typeface="Noto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rgbClr val="adafaf"/>
                </a:solidFill>
                <a:effectLst/>
                <a:uFillTx/>
                <a:latin typeface="Noto Sans"/>
              </a:rPr>
              <a:t>R. Rietbroek &amp; K. Karimi, Tackling GRACE stripes, EGU 2026, Fri May 8, 2026</a:t>
            </a:r>
            <a:endParaRPr lang="en-US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sldNum" idx="2"/>
          </p:nvPr>
        </p:nvSpPr>
        <p:spPr>
          <a:xfrm>
            <a:off x="9072000" y="5164920"/>
            <a:ext cx="835560" cy="38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en-US" sz="1400" b="0" u="none" strike="noStrike">
                <a:solidFill>
                  <a:srgbClr val="99999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947D440-0CFE-426B-B80F-9F8983A0603C}" type="slidenum">
              <a:rPr lang="en-US" sz="1400" b="0" u="none" strike="noStrike">
                <a:solidFill>
                  <a:srgbClr val="999999"/>
                </a:solidFill>
                <a:effectLst/>
                <a:uFillTx/>
                <a:latin typeface="Arial"/>
              </a:rPr>
              <a:t>&lt;number&gt;</a:t>
            </a:fld>
            <a:endParaRPr lang="en-US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2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"/>
          <p:cNvPicPr/>
          <p:nvPr/>
        </p:nvPicPr>
        <p:blipFill>
          <a:blip r:embed="rId2"/>
          <a:stretch/>
        </p:blipFill>
        <p:spPr>
          <a:xfrm>
            <a:off x="88560" y="4787640"/>
            <a:ext cx="2570040" cy="788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371600" y="479520"/>
            <a:ext cx="820332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09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ftr" idx="3"/>
          </p:nvPr>
        </p:nvSpPr>
        <p:spPr>
          <a:xfrm>
            <a:off x="2772000" y="5164920"/>
            <a:ext cx="6047280" cy="38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en-US" sz="1200" b="0" u="none" strike="noStrike">
                <a:solidFill>
                  <a:srgbClr val="adafaf"/>
                </a:solidFill>
                <a:effectLst/>
                <a:uFillTx/>
                <a:latin typeface="Noto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1200" b="0" u="none" strike="noStrike">
                <a:solidFill>
                  <a:srgbClr val="adafaf"/>
                </a:solidFill>
                <a:effectLst/>
                <a:uFillTx/>
                <a:latin typeface="Noto Sans"/>
              </a:rPr>
              <a:t>R. Rietbroek &amp; K. Karimi, Tackling GRACE stripes, EGU 2026, Fri May 8, 2026</a:t>
            </a:r>
            <a:endParaRPr lang="en-US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sldNum" idx="4"/>
          </p:nvPr>
        </p:nvSpPr>
        <p:spPr>
          <a:xfrm>
            <a:off x="9072000" y="5164920"/>
            <a:ext cx="835560" cy="38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en-US" sz="1400" b="0" u="none" strike="noStrike">
                <a:solidFill>
                  <a:srgbClr val="99999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EBA11AF-EBA9-4E83-B148-8752CBC955A5}" type="slidenum">
              <a:rPr lang="en-US" sz="1400" b="0" u="none" strike="noStrike">
                <a:solidFill>
                  <a:srgbClr val="999999"/>
                </a:solidFill>
                <a:effectLst/>
                <a:uFillTx/>
                <a:latin typeface="Arial"/>
              </a:rPr>
              <a:t>&lt;number&gt;</a:t>
            </a:fld>
            <a:endParaRPr lang="en-US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2"/>
    <p:sldLayoutId id="2147483653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video" Target="../media/media32.mkv"/><Relationship Id="rId2" Type="http://schemas.microsoft.com/office/2007/relationships/media" Target="../media/media32.mkv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slideLayout" Target="../slideLayouts/slideLayout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svg"/><Relationship Id="rId3" Type="http://schemas.openxmlformats.org/officeDocument/2006/relationships/slideLayout" Target="../slideLayouts/slideLayout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sv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svg"/><Relationship Id="rId3" Type="http://schemas.openxmlformats.org/officeDocument/2006/relationships/image" Target="../media/image13.png"/><Relationship Id="rId4" Type="http://schemas.openxmlformats.org/officeDocument/2006/relationships/image" Target="../media/image14.svg"/><Relationship Id="rId5" Type="http://schemas.openxmlformats.org/officeDocument/2006/relationships/image" Target="../media/image15.png"/><Relationship Id="rId6" Type="http://schemas.openxmlformats.org/officeDocument/2006/relationships/slideLayout" Target="../slideLayouts/slideLayout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svg"/><Relationship Id="rId4" Type="http://schemas.openxmlformats.org/officeDocument/2006/relationships/slideLayout" Target="../slideLayouts/slideLayout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svg"/><Relationship Id="rId3" Type="http://schemas.openxmlformats.org/officeDocument/2006/relationships/image" Target="../media/image21.png"/><Relationship Id="rId4" Type="http://schemas.openxmlformats.org/officeDocument/2006/relationships/image" Target="../media/image22.sv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svg"/><Relationship Id="rId8" Type="http://schemas.openxmlformats.org/officeDocument/2006/relationships/slideLayout" Target="../slideLayouts/slideLayout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svg"/><Relationship Id="rId4" Type="http://schemas.openxmlformats.org/officeDocument/2006/relationships/slideLayout" Target="../slideLayouts/slideLayout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"/>
          <p:cNvSpPr/>
          <p:nvPr/>
        </p:nvSpPr>
        <p:spPr>
          <a:xfrm>
            <a:off x="1371600" y="914400"/>
            <a:ext cx="7543080" cy="228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US" sz="1000" b="0" u="none" strike="noStrike">
                <a:solidFill>
                  <a:srgbClr val="ffffff"/>
                </a:solidFill>
                <a:effectLst/>
                <a:uFillTx/>
                <a:latin typeface="Arial"/>
                <a:ea typeface="DejaVu Sans"/>
              </a:rPr>
              <a:t> </a:t>
            </a:r>
            <a:endParaRPr lang="en-US" sz="1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8" name=""/>
          <p:cNvSpPr/>
          <p:nvPr/>
        </p:nvSpPr>
        <p:spPr>
          <a:xfrm>
            <a:off x="1069200" y="133200"/>
            <a:ext cx="8686080" cy="15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US" sz="2600" b="1" u="none" strike="noStrike">
                <a:solidFill>
                  <a:srgbClr val="ffffff"/>
                </a:solidFill>
                <a:effectLst/>
                <a:uFillTx/>
                <a:latin typeface="Noto Sans"/>
                <a:ea typeface="DejaVu Sans"/>
              </a:rPr>
              <a:t>A new approach to tackling stripes in gravity field solutions using directional gradient regularization  </a:t>
            </a:r>
            <a:endParaRPr lang="en-US" sz="2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9" name=""/>
          <p:cNvPicPr/>
          <p:nvPr/>
        </p:nvPicPr>
        <p:blipFill>
          <a:blip r:embed="rId1"/>
          <a:stretch/>
        </p:blipFill>
        <p:spPr>
          <a:xfrm>
            <a:off x="4438440" y="1251000"/>
            <a:ext cx="5676840" cy="2549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" name=""/>
          <p:cNvPicPr/>
          <p:nvPr/>
        </p:nvPicPr>
        <p:blipFill>
          <a:blip r:embed="rId2"/>
          <a:stretch/>
        </p:blipFill>
        <p:spPr>
          <a:xfrm>
            <a:off x="12600" y="1369800"/>
            <a:ext cx="4498920" cy="2431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1" name=""/>
          <p:cNvSpPr/>
          <p:nvPr/>
        </p:nvSpPr>
        <p:spPr>
          <a:xfrm>
            <a:off x="4487400" y="2034000"/>
            <a:ext cx="348480" cy="1142280"/>
          </a:xfrm>
          <a:custGeom>
            <a:avLst/>
            <a:gdLst>
              <a:gd name="textAreaLeft" fmla="*/ 0 w 348480"/>
              <a:gd name="textAreaRight" fmla="*/ 349560 w 348480"/>
              <a:gd name="textAreaTop" fmla="*/ 0 h 1142280"/>
              <a:gd name="textAreaBottom" fmla="*/ 1143360 h 114228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11234" y="0"/>
                </a:lnTo>
                <a:lnTo>
                  <a:pt x="21600" y="10800"/>
                </a:lnTo>
                <a:lnTo>
                  <a:pt x="11234" y="21600"/>
                </a:lnTo>
                <a:lnTo>
                  <a:pt x="0" y="21600"/>
                </a:lnTo>
                <a:lnTo>
                  <a:pt x="10366" y="10800"/>
                </a:lnTo>
                <a:close/>
              </a:path>
            </a:pathLst>
          </a:custGeom>
          <a:solidFill>
            <a:srgbClr val="cf007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32" name=""/>
          <p:cNvPicPr/>
          <p:nvPr/>
        </p:nvPicPr>
        <p:blipFill>
          <a:blip r:embed="rId3"/>
          <a:stretch/>
        </p:blipFill>
        <p:spPr>
          <a:xfrm>
            <a:off x="4253040" y="4343400"/>
            <a:ext cx="546840" cy="8859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1371600" y="-134640"/>
            <a:ext cx="8203320" cy="78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24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Effect on Terrestrial water storage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04" name=""/>
          <p:cNvPicPr/>
          <p:nvPr/>
        </p:nvPicPr>
        <p:blipFill>
          <a:blip r:embed="rId1"/>
          <a:stretch/>
        </p:blipFill>
        <p:spPr>
          <a:xfrm>
            <a:off x="4357440" y="291600"/>
            <a:ext cx="5596560" cy="2513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5" name=""/>
          <p:cNvPicPr/>
          <p:nvPr/>
        </p:nvPicPr>
        <p:blipFill>
          <a:blip r:embed="rId2"/>
          <a:stretch/>
        </p:blipFill>
        <p:spPr>
          <a:xfrm>
            <a:off x="198000" y="385200"/>
            <a:ext cx="4242960" cy="4754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6" name=""/>
          <p:cNvPicPr/>
          <p:nvPr/>
        </p:nvPicPr>
        <p:blipFill>
          <a:blip r:embed="rId3"/>
          <a:stretch/>
        </p:blipFill>
        <p:spPr>
          <a:xfrm>
            <a:off x="4220280" y="2599200"/>
            <a:ext cx="5267880" cy="2633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7" name=""/>
          <p:cNvSpPr/>
          <p:nvPr/>
        </p:nvSpPr>
        <p:spPr>
          <a:xfrm>
            <a:off x="8209800" y="2770200"/>
            <a:ext cx="3885480" cy="50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US" sz="1200" b="0" u="none" strike="noStrike">
                <a:solidFill>
                  <a:srgbClr val="8dd3c7"/>
                </a:solidFill>
                <a:effectLst/>
                <a:uFillTx/>
                <a:latin typeface="Noto Sans"/>
                <a:ea typeface="DejaVu Sans"/>
              </a:rPr>
              <a:t>DDK9: Too much power </a:t>
            </a:r>
            <a:endParaRPr lang="en-US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0" u="none" strike="noStrike">
                <a:solidFill>
                  <a:srgbClr val="8dd3c7"/>
                </a:solidFill>
                <a:effectLst/>
                <a:uFillTx/>
                <a:latin typeface="Noto Sans"/>
                <a:ea typeface="DejaVu Sans"/>
              </a:rPr>
              <a:t>in midrange </a:t>
            </a:r>
            <a:endParaRPr lang="en-US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8" name=""/>
          <p:cNvSpPr/>
          <p:nvPr/>
        </p:nvSpPr>
        <p:spPr>
          <a:xfrm>
            <a:off x="4826160" y="2878560"/>
            <a:ext cx="3885480" cy="2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US" sz="1200" b="0" u="none" strike="noStrike">
                <a:solidFill>
                  <a:srgbClr val="ffffff"/>
                </a:solidFill>
                <a:effectLst/>
                <a:uFillTx/>
                <a:latin typeface="Noto Sans"/>
                <a:ea typeface="DejaVu Sans"/>
              </a:rPr>
              <a:t>TWS degree variance</a:t>
            </a:r>
            <a:endParaRPr lang="en-US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9" name=""/>
          <p:cNvSpPr/>
          <p:nvPr/>
        </p:nvSpPr>
        <p:spPr>
          <a:xfrm>
            <a:off x="4887000" y="3852000"/>
            <a:ext cx="3885480" cy="50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US" sz="1200" b="0" u="none" strike="noStrike">
                <a:solidFill>
                  <a:srgbClr val="b7b3d0"/>
                </a:solidFill>
                <a:effectLst/>
                <a:uFillTx/>
                <a:latin typeface="Noto Sans"/>
                <a:ea typeface="DejaVu Sans"/>
              </a:rPr>
              <a:t>Gauss: Too much/too little damping</a:t>
            </a:r>
            <a:endParaRPr lang="en-US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0" u="none" strike="noStrike">
                <a:solidFill>
                  <a:srgbClr val="b7b3d0"/>
                </a:solidFill>
                <a:effectLst/>
                <a:uFillTx/>
                <a:latin typeface="Noto Sans"/>
                <a:ea typeface="DejaVu Sans"/>
              </a:rPr>
              <a:t> in low/high range </a:t>
            </a:r>
            <a:endParaRPr lang="en-US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0" name=""/>
          <p:cNvSpPr/>
          <p:nvPr/>
        </p:nvSpPr>
        <p:spPr>
          <a:xfrm>
            <a:off x="6194160" y="4354560"/>
            <a:ext cx="3885480" cy="50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US" sz="1200" b="1" u="none" strike="noStrike">
                <a:solidFill>
                  <a:srgbClr val="f1f2aa"/>
                </a:solidFill>
                <a:effectLst/>
                <a:uFillTx/>
                <a:latin typeface="Noto Sans"/>
                <a:ea typeface="DejaVu Sans"/>
              </a:rPr>
              <a:t>Grad regularization: </a:t>
            </a:r>
            <a:endParaRPr lang="en-US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1" u="none" strike="noStrike">
                <a:solidFill>
                  <a:srgbClr val="f1f2aa"/>
                </a:solidFill>
                <a:effectLst/>
                <a:uFillTx/>
                <a:latin typeface="Noto Sans"/>
                <a:ea typeface="DejaVu Sans"/>
              </a:rPr>
              <a:t>Monotonic decline</a:t>
            </a:r>
            <a:endParaRPr lang="en-US" sz="1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R.Rietbroek, occasion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9517079D-B444-4E14-B9B8-C336CBBDF9D2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3135600" y="-71280"/>
            <a:ext cx="8203320" cy="13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397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Ilulissat Glacier</a:t>
            </a:r>
            <a:br>
              <a:rPr sz="3970"/>
            </a:br>
            <a:r>
              <a:rPr lang="en-US" sz="397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Example</a:t>
            </a:r>
            <a:endParaRPr lang="en-US" sz="397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12" name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4840" y="228600"/>
            <a:ext cx="4824720" cy="4824720"/>
          </a:xfrm>
          <a:prstGeom prst="rect">
            <a:avLst/>
          </a:prstGeom>
          <a:ln w="0">
            <a:noFill/>
          </a:ln>
        </p:spPr>
      </p:pic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5152680" y="1326600"/>
            <a:ext cx="442620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9999"/>
          </a:bodyPr>
          <a:p>
            <a:pPr marL="432000" indent="-324000">
              <a:lnSpc>
                <a:spcPct val="100000"/>
              </a:lnSpc>
              <a:spcBef>
                <a:spcPts val="1556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5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Large signal → permit even lower regularization strength </a:t>
            </a:r>
            <a:r>
              <a:rPr lang="en-US" sz="265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(alpha=1e-3) </a:t>
            </a:r>
            <a:endParaRPr lang="en-US" sz="265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556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5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Regularization shows potential for retrieval of stronger trends</a:t>
            </a:r>
            <a:endParaRPr lang="en-US" sz="265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556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5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Spatial anomalies centered on Ilulissat/other glacier locations</a:t>
            </a:r>
            <a:endParaRPr lang="en-US" sz="265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R.Rietbroek, occasion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5B969FE-9D40-44AB-949F-C063E4696FB1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1371600" y="81360"/>
            <a:ext cx="8203320" cy="78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397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Conclusions/Outlook</a:t>
            </a:r>
            <a:endParaRPr lang="en-US" sz="397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504000" y="966600"/>
            <a:ext cx="90709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9999"/>
          </a:bodyPr>
          <a:p>
            <a:pPr marL="432000" indent="-324000">
              <a:lnSpc>
                <a:spcPct val="100000"/>
              </a:lnSpc>
              <a:spcBef>
                <a:spcPts val="1556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North-South and East-West potential gradient regularization → block diagonal checkerboard regularization matrices</a:t>
            </a:r>
            <a:endParaRPr lang="en-US" sz="2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556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Use power law obtained from ESM Earth System Model to describe degree varying</a:t>
            </a:r>
            <a:endParaRPr lang="en-US" sz="2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556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Both North-South and East-west constraint needed (N-S constraint needs to be stronger than E-W)</a:t>
            </a:r>
            <a:endParaRPr lang="en-US" sz="2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556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Regularization results in monotonic decline of TWS signal degree variance compared to DDK9/Gaussian (200km halfwidth), with comparable resolution</a:t>
            </a:r>
            <a:endParaRPr lang="en-US" sz="2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556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Some cases may permit even weaker regularization (e.g. high latitude glacier change)</a:t>
            </a:r>
            <a:endParaRPr lang="en-US" sz="2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556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Manuscript in prep., code is/will be part of:</a:t>
            </a:r>
            <a:endParaRPr lang="en-US" sz="2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16" name=""/>
          <p:cNvPicPr/>
          <p:nvPr/>
        </p:nvPicPr>
        <p:blipFill>
          <a:blip r:embed="rId1"/>
          <a:stretch/>
        </p:blipFill>
        <p:spPr>
          <a:xfrm>
            <a:off x="8001000" y="4461120"/>
            <a:ext cx="2021760" cy="72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7" name=""/>
          <p:cNvPicPr/>
          <p:nvPr/>
        </p:nvPicPr>
        <p:blipFill>
          <a:blip r:embed="rId2"/>
          <a:stretch/>
        </p:blipFill>
        <p:spPr>
          <a:xfrm>
            <a:off x="5751720" y="4343400"/>
            <a:ext cx="1791720" cy="914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8" name=""/>
          <p:cNvSpPr/>
          <p:nvPr/>
        </p:nvSpPr>
        <p:spPr>
          <a:xfrm>
            <a:off x="1143720" y="4191120"/>
            <a:ext cx="520236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US" sz="1400" b="0" u="none" strike="noStrike">
                <a:solidFill>
                  <a:srgbClr val="3093bf"/>
                </a:solidFill>
                <a:effectLst/>
                <a:uFillTx/>
                <a:latin typeface="Arial"/>
                <a:ea typeface="DejaVu Sans"/>
              </a:rPr>
              <a:t>https://github.com/strawpants/xinv</a:t>
            </a: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u="none" strike="noStrike">
                <a:solidFill>
                  <a:srgbClr val="3093bf"/>
                </a:solidFill>
                <a:effectLst/>
                <a:uFillTx/>
                <a:latin typeface="Arial"/>
                <a:ea typeface="DejaVu Sans"/>
              </a:rPr>
              <a:t>https://github.com/ITC-Water-Resources/shxarray</a:t>
            </a: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19" name=""/>
          <p:cNvPicPr/>
          <p:nvPr/>
        </p:nvPicPr>
        <p:blipFill>
          <a:blip r:embed="rId3"/>
          <a:stretch/>
        </p:blipFill>
        <p:spPr>
          <a:xfrm>
            <a:off x="6858000" y="3886200"/>
            <a:ext cx="914040" cy="914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0" name=""/>
          <p:cNvPicPr/>
          <p:nvPr/>
        </p:nvPicPr>
        <p:blipFill>
          <a:blip r:embed="rId4"/>
          <a:stretch/>
        </p:blipFill>
        <p:spPr>
          <a:xfrm>
            <a:off x="8915400" y="3886200"/>
            <a:ext cx="914040" cy="914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R.Rietbroek, occasion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D81064E6-EF75-4529-8909-AB52034AECFB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1191600" y="52200"/>
            <a:ext cx="82033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lang="en-US" sz="44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Bonus!</a:t>
            </a:r>
            <a:endParaRPr lang="en-US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22" name=""/>
          <p:cNvPicPr/>
          <p:nvPr/>
        </p:nvPicPr>
        <p:blipFill>
          <a:blip r:embed="rId1"/>
          <a:srcRect l="0" t="39915" r="0" b="7674"/>
          <a:stretch/>
        </p:blipFill>
        <p:spPr>
          <a:xfrm>
            <a:off x="273240" y="421200"/>
            <a:ext cx="9327960" cy="4888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R.Rietbroek, occasion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4D6012A7-E2B4-49D4-8265-3B7E8FDCEFA3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371600" y="81360"/>
            <a:ext cx="8203320" cy="78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397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Reviving an ‘old’ Idea</a:t>
            </a:r>
            <a:endParaRPr lang="en-US" sz="397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144000" y="858600"/>
            <a:ext cx="9070920" cy="398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556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Yet another filter?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100000"/>
              </a:lnSpc>
              <a:spcBef>
                <a:spcPts val="935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Gaussian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100000"/>
              </a:lnSpc>
              <a:spcBef>
                <a:spcPts val="935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Swenson-Wahr 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100000"/>
              </a:lnSpc>
              <a:spcBef>
                <a:spcPts val="935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Anisotropic DDK (Kusche et al. </a:t>
            </a:r>
            <a:r>
              <a:rPr lang="en-US" sz="24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2009) 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100000"/>
              </a:lnSpc>
              <a:spcBef>
                <a:spcPts val="935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Using time-variable </a:t>
            </a:r>
            <a:r>
              <a:rPr lang="en-US" sz="24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regularization with full error-</a:t>
            </a:r>
            <a:r>
              <a:rPr lang="en-US" sz="24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covariance (e.g. Horvath et al. </a:t>
            </a:r>
            <a:r>
              <a:rPr lang="en-US" sz="24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2018)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556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This talk: isotropic constraint → </a:t>
            </a:r>
            <a:r>
              <a:rPr lang="en-US" sz="24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anisotropic constraint </a:t>
            </a:r>
            <a:r>
              <a:rPr lang="en-US" sz="24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(east-west/north-south gradient </a:t>
            </a:r>
            <a:r>
              <a:rPr lang="en-US" sz="24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supression)</a:t>
            </a:r>
            <a:endParaRPr lang="en-US" sz="2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35" name=""/>
          <p:cNvPicPr/>
          <p:nvPr/>
        </p:nvPicPr>
        <p:blipFill>
          <a:blip r:embed="rId1"/>
          <a:stretch/>
        </p:blipFill>
        <p:spPr>
          <a:xfrm>
            <a:off x="6629400" y="914400"/>
            <a:ext cx="2971080" cy="1041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" name=""/>
          <p:cNvSpPr/>
          <p:nvPr/>
        </p:nvSpPr>
        <p:spPr>
          <a:xfrm>
            <a:off x="6400800" y="1884600"/>
            <a:ext cx="3656880" cy="40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US" sz="1800" b="0" u="none" strike="noStrike">
                <a:solidFill>
                  <a:srgbClr val="cf0072"/>
                </a:solidFill>
                <a:effectLst/>
                <a:uFillTx/>
                <a:latin typeface="Noto Sans"/>
                <a:ea typeface="DejaVu Sans"/>
              </a:rPr>
              <a:t>Found an old latex doc..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R.Rietbroek, occasion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E8E138DA-8328-4CEA-8E02-F7C565E56F10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1047600" y="-71280"/>
            <a:ext cx="8203320" cy="13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397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From diagonal to </a:t>
            </a:r>
            <a:br>
              <a:rPr sz="3970"/>
            </a:br>
            <a:r>
              <a:rPr lang="en-US" sz="397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block-diagonal regularization</a:t>
            </a:r>
            <a:endParaRPr lang="en-US" sz="397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38" name="" descr="28§latex§ \left(\pmb{N} +\pmb{\Phi}\right)\pmb{\hat{c}}_{nm}=\pmb{b}§svg§600§TRUE§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>
            <a:off x="3327840" y="2469240"/>
            <a:ext cx="2553480" cy="379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9" name=""/>
          <p:cNvSpPr/>
          <p:nvPr/>
        </p:nvSpPr>
        <p:spPr>
          <a:xfrm>
            <a:off x="4343400" y="1828800"/>
            <a:ext cx="360" cy="518040"/>
          </a:xfrm>
          <a:prstGeom prst="line">
            <a:avLst/>
          </a:prstGeom>
          <a:ln w="2916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40" name=""/>
          <p:cNvSpPr/>
          <p:nvPr/>
        </p:nvSpPr>
        <p:spPr>
          <a:xfrm>
            <a:off x="2394000" y="1467000"/>
            <a:ext cx="4211280" cy="45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>
              <a:lnSpc>
                <a:spcPct val="100000"/>
              </a:lnSpc>
            </a:pPr>
            <a:r>
              <a:rPr lang="en-US" sz="1600" b="0" u="none" strike="noStrike">
                <a:solidFill>
                  <a:srgbClr val="1c98e0"/>
                </a:solidFill>
                <a:effectLst/>
                <a:uFillTx/>
                <a:latin typeface="Arial"/>
                <a:ea typeface="DejaVu Sans"/>
              </a:rPr>
              <a:t>Diagonal → </a:t>
            </a:r>
            <a:r>
              <a:rPr lang="en-US" sz="1600" b="1" u="none" strike="noStrike">
                <a:solidFill>
                  <a:srgbClr val="1c98e0"/>
                </a:solidFill>
                <a:effectLst/>
                <a:uFillTx/>
                <a:latin typeface="Arial"/>
                <a:ea typeface="DejaVu Sans"/>
              </a:rPr>
              <a:t>Block-diagonal regularization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1" name=""/>
          <p:cNvSpPr/>
          <p:nvPr/>
        </p:nvSpPr>
        <p:spPr>
          <a:xfrm flipH="1" flipV="1">
            <a:off x="3645000" y="2971800"/>
            <a:ext cx="469800" cy="685800"/>
          </a:xfrm>
          <a:prstGeom prst="line">
            <a:avLst/>
          </a:prstGeom>
          <a:ln w="2916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42" name=""/>
          <p:cNvSpPr/>
          <p:nvPr/>
        </p:nvSpPr>
        <p:spPr>
          <a:xfrm>
            <a:off x="1756800" y="3814200"/>
            <a:ext cx="6545880" cy="106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1c98e0"/>
                </a:solidFill>
                <a:effectLst/>
                <a:uFillTx/>
                <a:latin typeface="Arial"/>
                <a:ea typeface="DejaVu Sans"/>
              </a:rPr>
              <a:t>Full normal equation systems from ITSG GRACE/GRACEFO, nmax=96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1c98e0"/>
                </a:solidFill>
                <a:effectLst/>
                <a:uFillTx/>
                <a:latin typeface="Arial"/>
                <a:ea typeface="DejaVu Sans"/>
              </a:rPr>
              <a:t>Selection: 4 specific good/bad months, in terms of condition number, for GRACE and GRACEFO resp.)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3" name=""/>
          <p:cNvSpPr/>
          <p:nvPr/>
        </p:nvSpPr>
        <p:spPr>
          <a:xfrm flipV="1">
            <a:off x="5157000" y="2972160"/>
            <a:ext cx="469800" cy="685800"/>
          </a:xfrm>
          <a:prstGeom prst="line">
            <a:avLst/>
          </a:prstGeom>
          <a:ln w="2916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R.Rietbroek, occasion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C43F9648-28B9-43C8-9C6B-24AE9034C50F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083600" y="-11880"/>
            <a:ext cx="8203320" cy="78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397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Ironing (minimizing) wrinkles</a:t>
            </a:r>
            <a:endParaRPr lang="en-US" sz="397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45" name="" descr="28§latex§ \int_{\Omega} \left(V_{horz}^2(\theta,\lambda,r)\right) d\omega = \int_{\Omega} \left(V_{ew}^2(\theta,\lambda,r)+ V_{ns}^2(\theta,\lambda,r) \right)d\omega§svg§600§TRUE§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>
            <a:off x="637200" y="4348080"/>
            <a:ext cx="8734680" cy="451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6" name=""/>
          <p:cNvPicPr/>
          <p:nvPr/>
        </p:nvPicPr>
        <p:blipFill>
          <a:blip r:embed="rId3"/>
          <a:stretch/>
        </p:blipFill>
        <p:spPr>
          <a:xfrm>
            <a:off x="1310040" y="842760"/>
            <a:ext cx="7833240" cy="3499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" name=""/>
          <p:cNvSpPr/>
          <p:nvPr/>
        </p:nvSpPr>
        <p:spPr>
          <a:xfrm>
            <a:off x="2514600" y="2743200"/>
            <a:ext cx="1514880" cy="227880"/>
          </a:xfrm>
          <a:prstGeom prst="leftRightArrow">
            <a:avLst>
              <a:gd name="adj1" fmla="val 50000"/>
              <a:gd name="adj2" fmla="val 131985"/>
            </a:avLst>
          </a:prstGeom>
          <a:solidFill>
            <a:srgbClr val="cf007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48" name=""/>
          <p:cNvSpPr/>
          <p:nvPr/>
        </p:nvSpPr>
        <p:spPr>
          <a:xfrm rot="5448000">
            <a:off x="5150160" y="2314800"/>
            <a:ext cx="1514880" cy="227880"/>
          </a:xfrm>
          <a:prstGeom prst="leftRightArrow">
            <a:avLst>
              <a:gd name="adj1" fmla="val 50000"/>
              <a:gd name="adj2" fmla="val 131985"/>
            </a:avLst>
          </a:prstGeom>
          <a:solidFill>
            <a:srgbClr val="cf007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title"/>
          </p:nvPr>
        </p:nvSpPr>
        <p:spPr>
          <a:xfrm>
            <a:off x="1143000" y="3728880"/>
            <a:ext cx="7085880" cy="48528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2000" b="0" u="none" strike="noStrike">
                <a:solidFill>
                  <a:srgbClr val="1c98e0"/>
                </a:solidFill>
                <a:effectLst/>
                <a:uFillTx/>
                <a:latin typeface="Noto Sans"/>
              </a:rPr>
              <a:t>Constrain mean power of potential *gradients*</a:t>
            </a:r>
            <a:endParaRPr lang="en-US" sz="2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R.Rietbroek, occasion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8EDCBF96-80F8-40A4-BEE9-D9EA7DE05780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0" y="-236520"/>
            <a:ext cx="9574920" cy="13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397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Constrain horizontal gradients</a:t>
            </a:r>
            <a:endParaRPr lang="en-US" sz="397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51" name="" descr="28§latex§ \int_{\Omega} \left(V_{horz}^2(\theta,\lambda,r)\right) d\omega = \int_{\Omega} \left(V_{ew}^2(\theta,\lambda,r)+ V_{ns}^2(\theta,\lambda,r) \right)d\omega§svg§600§TRUE§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>
            <a:off x="685800" y="822600"/>
            <a:ext cx="6180480" cy="319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" name=""/>
          <p:cNvSpPr/>
          <p:nvPr/>
        </p:nvSpPr>
        <p:spPr>
          <a:xfrm>
            <a:off x="228600" y="1371600"/>
            <a:ext cx="2742480" cy="91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>
              <a:lnSpc>
                <a:spcPct val="100000"/>
              </a:lnSpc>
            </a:pPr>
            <a:r>
              <a:rPr lang="en-US" sz="1600" b="0" u="none" strike="noStrike">
                <a:solidFill>
                  <a:srgbClr val="1c98e0"/>
                </a:solidFill>
                <a:effectLst/>
                <a:uFillTx/>
                <a:latin typeface="Arial"/>
                <a:ea typeface="DejaVu Sans"/>
              </a:rPr>
              <a:t>Power of horizontal </a:t>
            </a:r>
            <a:r>
              <a:rPr lang="en-US" sz="1600" b="1" u="none" strike="noStrike">
                <a:solidFill>
                  <a:srgbClr val="1c98e0"/>
                </a:solidFill>
                <a:effectLst/>
                <a:uFillTx/>
                <a:latin typeface="Arial"/>
                <a:ea typeface="DejaVu Sans"/>
              </a:rPr>
              <a:t>gradient</a:t>
            </a:r>
            <a:r>
              <a:rPr lang="en-US" sz="1600" b="0" u="none" strike="noStrike">
                <a:solidFill>
                  <a:srgbClr val="1c98e0"/>
                </a:solidFill>
                <a:effectLst/>
                <a:uFillTx/>
                <a:latin typeface="Arial"/>
                <a:ea typeface="DejaVu Sans"/>
              </a:rPr>
              <a:t> at orbit height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3" name=""/>
          <p:cNvSpPr/>
          <p:nvPr/>
        </p:nvSpPr>
        <p:spPr>
          <a:xfrm>
            <a:off x="2899800" y="1371600"/>
            <a:ext cx="1370880" cy="45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US" sz="1600" b="0" u="none" strike="noStrike">
                <a:solidFill>
                  <a:srgbClr val="1c98e0"/>
                </a:solidFill>
                <a:effectLst/>
                <a:uFillTx/>
                <a:latin typeface="Arial"/>
                <a:ea typeface="DejaVu Sans"/>
              </a:rPr>
              <a:t>East-West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4" name=""/>
          <p:cNvSpPr/>
          <p:nvPr/>
        </p:nvSpPr>
        <p:spPr>
          <a:xfrm>
            <a:off x="4271400" y="1371600"/>
            <a:ext cx="1599480" cy="45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US" sz="1600" b="0" u="none" strike="noStrike">
                <a:solidFill>
                  <a:srgbClr val="1c98e0"/>
                </a:solidFill>
                <a:effectLst/>
                <a:uFillTx/>
                <a:latin typeface="Arial"/>
                <a:ea typeface="DejaVu Sans"/>
              </a:rPr>
              <a:t>North-South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5" name=""/>
          <p:cNvSpPr/>
          <p:nvPr/>
        </p:nvSpPr>
        <p:spPr>
          <a:xfrm>
            <a:off x="4114800" y="1143000"/>
            <a:ext cx="360" cy="1443600"/>
          </a:xfrm>
          <a:prstGeom prst="line">
            <a:avLst/>
          </a:prstGeom>
          <a:ln w="2916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56" name=""/>
          <p:cNvSpPr/>
          <p:nvPr/>
        </p:nvSpPr>
        <p:spPr>
          <a:xfrm flipH="1">
            <a:off x="5029200" y="1143000"/>
            <a:ext cx="914400" cy="1371600"/>
          </a:xfrm>
          <a:prstGeom prst="line">
            <a:avLst/>
          </a:prstGeom>
          <a:ln w="2916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57" name="" descr="28§latex§\pmb{c}_{nm}^{T} \pmb{\Phi}_{horz} \pmb{c}_{nm} = \pmb{c}_{nm}^{T} \left(\pmb{\Phi}_{ew} +\pmb{\Phi}_{ns} \right)\pmb{c}_{nm}§svg§600§TRUE§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349200" y="2586600"/>
            <a:ext cx="5715720" cy="384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8" name=""/>
          <p:cNvSpPr/>
          <p:nvPr/>
        </p:nvSpPr>
        <p:spPr>
          <a:xfrm>
            <a:off x="0" y="3886200"/>
            <a:ext cx="2742480" cy="91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US" sz="1600" b="0" u="none" strike="noStrike">
                <a:solidFill>
                  <a:srgbClr val="1c98e0"/>
                </a:solidFill>
                <a:effectLst/>
                <a:uFillTx/>
                <a:latin typeface="Arial"/>
                <a:ea typeface="DejaVu Sans"/>
              </a:rPr>
              <a:t>Vector of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u="none" strike="noStrike">
                <a:solidFill>
                  <a:srgbClr val="1c98e0"/>
                </a:solidFill>
                <a:effectLst/>
                <a:uFillTx/>
                <a:latin typeface="Arial"/>
                <a:ea typeface="DejaVu Sans"/>
              </a:rPr>
              <a:t>Stokes coefficients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9" name=""/>
          <p:cNvSpPr/>
          <p:nvPr/>
        </p:nvSpPr>
        <p:spPr>
          <a:xfrm>
            <a:off x="1828800" y="3429000"/>
            <a:ext cx="2742480" cy="91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US" sz="1600" b="0" u="none" strike="noStrike">
                <a:solidFill>
                  <a:srgbClr val="1c98e0"/>
                </a:solidFill>
                <a:effectLst/>
                <a:uFillTx/>
                <a:latin typeface="Arial"/>
                <a:ea typeface="DejaVu Sans"/>
              </a:rPr>
              <a:t>Diagonal regularization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u="none" strike="noStrike">
                <a:solidFill>
                  <a:srgbClr val="1c98e0"/>
                </a:solidFill>
                <a:effectLst/>
                <a:uFillTx/>
                <a:latin typeface="Arial"/>
                <a:ea typeface="DejaVu Sans"/>
              </a:rPr>
              <a:t>Matrix ~ n*(n+1)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0" name=""/>
          <p:cNvSpPr/>
          <p:nvPr/>
        </p:nvSpPr>
        <p:spPr>
          <a:xfrm>
            <a:off x="3657600" y="4114800"/>
            <a:ext cx="2742480" cy="91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US" sz="1600" b="0" u="none" strike="noStrike">
                <a:solidFill>
                  <a:srgbClr val="1c98e0"/>
                </a:solidFill>
                <a:effectLst/>
                <a:uFillTx/>
                <a:latin typeface="Arial"/>
                <a:ea typeface="DejaVu Sans"/>
              </a:rPr>
              <a:t>Block diagonal checkerboard matrices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1" name=""/>
          <p:cNvSpPr/>
          <p:nvPr/>
        </p:nvSpPr>
        <p:spPr>
          <a:xfrm flipH="1" flipV="1">
            <a:off x="1371600" y="3200400"/>
            <a:ext cx="457200" cy="457200"/>
          </a:xfrm>
          <a:prstGeom prst="line">
            <a:avLst/>
          </a:prstGeom>
          <a:ln w="2916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62" name=""/>
          <p:cNvSpPr/>
          <p:nvPr/>
        </p:nvSpPr>
        <p:spPr>
          <a:xfrm flipV="1">
            <a:off x="565200" y="3128400"/>
            <a:ext cx="360" cy="685800"/>
          </a:xfrm>
          <a:prstGeom prst="line">
            <a:avLst/>
          </a:prstGeom>
          <a:ln w="2916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63" name=""/>
          <p:cNvSpPr/>
          <p:nvPr/>
        </p:nvSpPr>
        <p:spPr>
          <a:xfrm flipH="1" flipV="1">
            <a:off x="4114800" y="3200400"/>
            <a:ext cx="457200" cy="914400"/>
          </a:xfrm>
          <a:prstGeom prst="line">
            <a:avLst/>
          </a:prstGeom>
          <a:ln w="2916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64" name=""/>
          <p:cNvPicPr/>
          <p:nvPr/>
        </p:nvPicPr>
        <p:blipFill>
          <a:blip r:embed="rId5"/>
          <a:stretch/>
        </p:blipFill>
        <p:spPr>
          <a:xfrm>
            <a:off x="5715000" y="914400"/>
            <a:ext cx="4610160" cy="4610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5" name=""/>
          <p:cNvSpPr/>
          <p:nvPr/>
        </p:nvSpPr>
        <p:spPr>
          <a:xfrm>
            <a:off x="6701400" y="1103760"/>
            <a:ext cx="310428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US" sz="1400" b="0" u="none" strike="noStrike">
                <a:solidFill>
                  <a:srgbClr val="ffffff"/>
                </a:solidFill>
                <a:effectLst/>
                <a:uFillTx/>
                <a:latin typeface="Arial"/>
                <a:ea typeface="DejaVu Sans"/>
              </a:rPr>
              <a:t>Order (m)  blocks at 450km height</a:t>
            </a: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6" name=""/>
          <p:cNvSpPr/>
          <p:nvPr/>
        </p:nvSpPr>
        <p:spPr>
          <a:xfrm flipV="1">
            <a:off x="4800600" y="3200400"/>
            <a:ext cx="228600" cy="914400"/>
          </a:xfrm>
          <a:prstGeom prst="line">
            <a:avLst/>
          </a:prstGeom>
          <a:ln w="2916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R.Rietbroek, occasion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7B59EE5E-0214-40B2-82F0-F44CB4FFC2BC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371600" y="-71280"/>
            <a:ext cx="8203320" cy="13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397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Degree weighing of gradients</a:t>
            </a:r>
            <a:endParaRPr lang="en-US" sz="397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300960" y="1038600"/>
            <a:ext cx="3813120" cy="3532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lnSpc>
                <a:spcPct val="100000"/>
              </a:lnSpc>
              <a:spcBef>
                <a:spcPts val="1556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Compute (degree) gradient powers</a:t>
            </a:r>
            <a:endParaRPr lang="en-US" sz="2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556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Fit a cubic curve to non-seasonal </a:t>
            </a:r>
            <a:r>
              <a:rPr lang="en-US" sz="26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atmo+hydro+ocean+ice from Earth System Model </a:t>
            </a:r>
            <a:r>
              <a:rPr lang="en-US" sz="26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(Dobslaw et al) </a:t>
            </a:r>
            <a:endParaRPr lang="en-US" sz="2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556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Use as (inverse) degree weighing:</a:t>
            </a:r>
            <a:endParaRPr lang="en-US" sz="2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69" name=""/>
          <p:cNvPicPr/>
          <p:nvPr/>
        </p:nvPicPr>
        <p:blipFill>
          <a:blip r:embed="rId1"/>
          <a:stretch/>
        </p:blipFill>
        <p:spPr>
          <a:xfrm>
            <a:off x="4032000" y="858600"/>
            <a:ext cx="6328440" cy="4218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0" name="" descr="28§inline§\pmb{\Phi}_{ew/ns} \longrightarrow\pmb{\Phi}_{ew/ns}^{\ast}§svg§600§TRUE§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796040" y="4487400"/>
            <a:ext cx="2900160" cy="452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R.Rietbroek, occasion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438F723F-AC7B-4153-8460-6226C9365D4B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/>
          </p:nvPr>
        </p:nvSpPr>
        <p:spPr>
          <a:xfrm>
            <a:off x="0" y="930600"/>
            <a:ext cx="4981680" cy="370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556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Allow relative degree wise weighing</a:t>
            </a:r>
            <a:endParaRPr lang="en-US" sz="2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864000" indent="0">
              <a:lnSpc>
                <a:spcPct val="100000"/>
              </a:lnSpc>
              <a:spcBef>
                <a:spcPts val="1247"/>
              </a:spcBef>
              <a:buNone/>
              <a:tabLst>
                <a:tab algn="l" pos="0"/>
              </a:tabLst>
            </a:pPr>
            <a:r>
              <a:rPr lang="en-US" sz="2000" b="0" u="none" strike="noStrike">
                <a:solidFill>
                  <a:srgbClr val="ffffff"/>
                </a:solidFill>
                <a:effectLst/>
                <a:uFillTx/>
                <a:latin typeface="Noto Sans"/>
                <a:ea typeface="Tahoma"/>
              </a:rPr>
              <a:t>→ Different upward continuation for EW and NS </a:t>
            </a:r>
            <a:endParaRPr lang="en-US" sz="2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556"/>
              </a:spcBef>
              <a:buNone/>
              <a:tabLst>
                <a:tab algn="l" pos="0"/>
              </a:tabLst>
            </a:pPr>
            <a:r>
              <a:rPr lang="en-US" sz="2000" b="0" u="none" strike="noStrike">
                <a:solidFill>
                  <a:srgbClr val="ffffff"/>
                </a:solidFill>
                <a:effectLst/>
                <a:uFillTx/>
                <a:latin typeface="Noto Sans"/>
                <a:ea typeface="Tahoma"/>
              </a:rPr>
              <a:t> </a:t>
            </a:r>
            <a:endParaRPr lang="en-US" sz="2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556"/>
              </a:spcBef>
              <a:buNone/>
              <a:tabLst>
                <a:tab algn="l" pos="0"/>
              </a:tabLst>
            </a:pPr>
            <a:endParaRPr lang="en-US" sz="2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556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lang="en-US" sz="2000" b="0" u="none" strike="noStrike">
                <a:solidFill>
                  <a:srgbClr val="ffffff"/>
                </a:solidFill>
                <a:effectLst/>
                <a:uFillTx/>
                <a:latin typeface="Noto Sans"/>
                <a:ea typeface="Tahoma"/>
              </a:rPr>
              <a:t>Overall (alpha)/relative (beta) weighing ES and NS gradients</a:t>
            </a:r>
            <a:endParaRPr lang="en-US" sz="2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2" name=""/>
          <p:cNvSpPr/>
          <p:nvPr/>
        </p:nvSpPr>
        <p:spPr>
          <a:xfrm>
            <a:off x="7556400" y="2214000"/>
            <a:ext cx="1599480" cy="45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>
              <a:lnSpc>
                <a:spcPct val="100000"/>
              </a:lnSpc>
            </a:pPr>
            <a:r>
              <a:rPr lang="en-US" sz="1600" b="0" u="none" strike="noStrike">
                <a:solidFill>
                  <a:srgbClr val="bcb8d6"/>
                </a:solidFill>
                <a:effectLst/>
                <a:uFillTx/>
                <a:latin typeface="Arial"/>
                <a:ea typeface="DejaVu Sans"/>
              </a:rPr>
              <a:t>h</a:t>
            </a:r>
            <a:r>
              <a:rPr lang="en-US" sz="1600" b="0" u="none" strike="noStrike" baseline="-8000">
                <a:solidFill>
                  <a:srgbClr val="bcb8d6"/>
                </a:solidFill>
                <a:effectLst/>
                <a:uFillTx/>
                <a:latin typeface="Arial"/>
                <a:ea typeface="DejaVu Sans"/>
              </a:rPr>
              <a:t>nom</a:t>
            </a:r>
            <a:r>
              <a:rPr lang="en-US" sz="1600" b="0" u="none" strike="noStrike">
                <a:solidFill>
                  <a:srgbClr val="bcb8d6"/>
                </a:solidFill>
                <a:effectLst/>
                <a:uFillTx/>
                <a:latin typeface="Arial"/>
                <a:ea typeface="DejaVu Sans"/>
              </a:rPr>
              <a:t>=450km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title"/>
          </p:nvPr>
        </p:nvSpPr>
        <p:spPr>
          <a:xfrm>
            <a:off x="1371600" y="153360"/>
            <a:ext cx="8203320" cy="78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397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Further adaptions</a:t>
            </a:r>
            <a:endParaRPr lang="en-US" sz="397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74" name="" descr="22§inline§\pmb{\Phi}_{comb} = \alpha \left[\beta \pmb{\Phi}_{ew}^{\ast,\Delta h} + (1-\beta)  \pmb{\Phi}_{ns}^{\ast,\Delta h}\right]§svg§600§TRUE§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>
            <a:off x="373320" y="4360680"/>
            <a:ext cx="4305240" cy="356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5" name="" descr="28§inline§h_{ew}=h_{nom}-\Delta h§svg§600§TRUE§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1132200" y="2129400"/>
            <a:ext cx="2755080" cy="334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6" name=""/>
          <p:cNvPicPr/>
          <p:nvPr/>
        </p:nvPicPr>
        <p:blipFill>
          <a:blip r:embed="rId5"/>
          <a:stretch/>
        </p:blipFill>
        <p:spPr>
          <a:xfrm>
            <a:off x="4619160" y="879120"/>
            <a:ext cx="5851080" cy="4388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7" name="" descr="28§inline§h_{ns}=h_{nom}+\Delta h§svg§600§TRUE§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1132200" y="2516400"/>
            <a:ext cx="2718000" cy="334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8" name=""/>
          <p:cNvSpPr/>
          <p:nvPr/>
        </p:nvSpPr>
        <p:spPr>
          <a:xfrm>
            <a:off x="6629400" y="2743200"/>
            <a:ext cx="1599480" cy="45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>
              <a:lnSpc>
                <a:spcPct val="100000"/>
              </a:lnSpc>
            </a:pPr>
            <a:r>
              <a:rPr lang="en-US" sz="1600" b="0" u="none" strike="noStrike">
                <a:solidFill>
                  <a:srgbClr val="8dd3c7"/>
                </a:solidFill>
                <a:effectLst/>
                <a:uFillTx/>
                <a:latin typeface="Arial"/>
                <a:ea typeface="DejaVu Sans"/>
              </a:rPr>
              <a:t>h</a:t>
            </a:r>
            <a:r>
              <a:rPr lang="en-US" sz="1600" b="0" u="none" strike="noStrike" baseline="-8000">
                <a:solidFill>
                  <a:srgbClr val="8dd3c7"/>
                </a:solidFill>
                <a:effectLst/>
                <a:uFillTx/>
                <a:latin typeface="Arial"/>
                <a:ea typeface="DejaVu Sans"/>
              </a:rPr>
              <a:t>ew</a:t>
            </a:r>
            <a:r>
              <a:rPr lang="en-US" sz="1600" b="0" u="none" strike="noStrike">
                <a:solidFill>
                  <a:srgbClr val="8dd3c7"/>
                </a:solidFill>
                <a:effectLst/>
                <a:uFillTx/>
                <a:latin typeface="Arial"/>
                <a:ea typeface="DejaVu Sans"/>
              </a:rPr>
              <a:t>=350km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9" name=""/>
          <p:cNvSpPr/>
          <p:nvPr/>
        </p:nvSpPr>
        <p:spPr>
          <a:xfrm>
            <a:off x="6858000" y="1600200"/>
            <a:ext cx="1599480" cy="45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>
              <a:lnSpc>
                <a:spcPct val="100000"/>
              </a:lnSpc>
            </a:pPr>
            <a:r>
              <a:rPr lang="en-US" sz="1600" b="0" u="none" strike="noStrike">
                <a:solidFill>
                  <a:srgbClr val="feffb3"/>
                </a:solidFill>
                <a:effectLst/>
                <a:uFillTx/>
                <a:latin typeface="Arial"/>
                <a:ea typeface="DejaVu Sans"/>
              </a:rPr>
              <a:t>h</a:t>
            </a:r>
            <a:r>
              <a:rPr lang="en-US" sz="1600" b="0" u="none" strike="noStrike" baseline="-8000">
                <a:solidFill>
                  <a:srgbClr val="feffb3"/>
                </a:solidFill>
                <a:effectLst/>
                <a:uFillTx/>
                <a:latin typeface="Arial"/>
                <a:ea typeface="DejaVu Sans"/>
              </a:rPr>
              <a:t>ns</a:t>
            </a:r>
            <a:r>
              <a:rPr lang="en-US" sz="1600" b="0" u="none" strike="noStrike">
                <a:solidFill>
                  <a:srgbClr val="feffb3"/>
                </a:solidFill>
                <a:effectLst/>
                <a:uFillTx/>
                <a:latin typeface="Arial"/>
                <a:ea typeface="DejaVu Sans"/>
              </a:rPr>
              <a:t>=550km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R.Rietbroek, occasion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C63BF3CA-36B7-4250-B5CE-EA1276BF4620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803600" y="117360"/>
            <a:ext cx="8203320" cy="78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397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Find ‘optimal’ weighing</a:t>
            </a:r>
            <a:endParaRPr lang="en-US" sz="397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1" name=""/>
          <p:cNvSpPr/>
          <p:nvPr/>
        </p:nvSpPr>
        <p:spPr>
          <a:xfrm>
            <a:off x="2971800" y="2057400"/>
            <a:ext cx="3885480" cy="133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US" sz="1800" b="0" u="none" strike="noStrike">
                <a:solidFill>
                  <a:srgbClr val="cf0072"/>
                </a:solidFill>
                <a:effectLst/>
                <a:uFillTx/>
                <a:latin typeface="Noto Sans"/>
                <a:ea typeface="DejaVu Sans"/>
              </a:rPr>
              <a:t>Corner: compromise between 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u="none" strike="noStrike">
                <a:solidFill>
                  <a:srgbClr val="cf0072"/>
                </a:solidFill>
                <a:effectLst/>
                <a:uFillTx/>
                <a:latin typeface="Noto Sans"/>
                <a:ea typeface="DejaVu Sans"/>
              </a:rPr>
              <a:t>Bias wrt observations (larger LtPL) &amp;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u="none" strike="noStrike">
                <a:solidFill>
                  <a:srgbClr val="cf0072"/>
                </a:solidFill>
                <a:effectLst/>
                <a:uFillTx/>
                <a:latin typeface="Noto Sans"/>
                <a:ea typeface="DejaVu Sans"/>
              </a:rPr>
              <a:t>norm of solution vector 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2" name=""/>
          <p:cNvSpPr/>
          <p:nvPr/>
        </p:nvSpPr>
        <p:spPr>
          <a:xfrm>
            <a:off x="1818360" y="3681000"/>
            <a:ext cx="816120" cy="913680"/>
          </a:xfrm>
          <a:prstGeom prst="ellipse">
            <a:avLst/>
          </a:prstGeom>
          <a:noFill/>
          <a:ln w="57240">
            <a:solidFill>
              <a:srgbClr val="cf007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18440" rIns="118440" tIns="73440" bIns="73440" anchor="ctr">
            <a:noAutofit/>
          </a:bodyPr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83" name=""/>
          <p:cNvSpPr/>
          <p:nvPr/>
        </p:nvSpPr>
        <p:spPr>
          <a:xfrm flipH="1">
            <a:off x="2743200" y="3080880"/>
            <a:ext cx="228600" cy="348120"/>
          </a:xfrm>
          <a:prstGeom prst="line">
            <a:avLst/>
          </a:prstGeom>
          <a:ln w="29160">
            <a:solidFill>
              <a:srgbClr val="cf007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84" name=""/>
          <p:cNvSpPr/>
          <p:nvPr/>
        </p:nvSpPr>
        <p:spPr>
          <a:xfrm>
            <a:off x="7918200" y="1348200"/>
            <a:ext cx="360" cy="1395000"/>
          </a:xfrm>
          <a:prstGeom prst="line">
            <a:avLst/>
          </a:prstGeom>
          <a:ln w="29160">
            <a:solidFill>
              <a:srgbClr val="cf0072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85" name=""/>
          <p:cNvSpPr/>
          <p:nvPr/>
        </p:nvSpPr>
        <p:spPr>
          <a:xfrm>
            <a:off x="8001000" y="1149480"/>
            <a:ext cx="1828080" cy="202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US" sz="1400" b="0" u="none" strike="noStrike">
                <a:solidFill>
                  <a:srgbClr val="cf0072"/>
                </a:solidFill>
                <a:effectLst/>
                <a:uFillTx/>
                <a:latin typeface="Noto Sans"/>
                <a:ea typeface="DejaVu Sans"/>
              </a:rPr>
              <a:t>100% North-South</a:t>
            </a: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u="none" strike="noStrike">
                <a:solidFill>
                  <a:srgbClr val="cf0072"/>
                </a:solidFill>
                <a:effectLst/>
                <a:uFillTx/>
                <a:latin typeface="Noto Sans"/>
                <a:ea typeface="DejaVu Sans"/>
              </a:rPr>
              <a:t>100% East-West</a:t>
            </a: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86" name=""/>
          <p:cNvPicPr/>
          <p:nvPr/>
        </p:nvPicPr>
        <p:blipFill>
          <a:blip r:embed="rId1"/>
          <a:stretch/>
        </p:blipFill>
        <p:spPr>
          <a:xfrm>
            <a:off x="786600" y="730800"/>
            <a:ext cx="7771680" cy="4425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7" name=""/>
          <p:cNvSpPr/>
          <p:nvPr/>
        </p:nvSpPr>
        <p:spPr>
          <a:xfrm>
            <a:off x="457200" y="457200"/>
            <a:ext cx="685080" cy="45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88" name=""/>
          <p:cNvSpPr/>
          <p:nvPr/>
        </p:nvSpPr>
        <p:spPr>
          <a:xfrm>
            <a:off x="2687400" y="3738960"/>
            <a:ext cx="512280" cy="60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α?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R.Rietbroek, occasion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1BC09D04-9B32-4F82-87D0-94C3FC87F9F0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803600" y="117360"/>
            <a:ext cx="8203320" cy="78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US" sz="3970" b="0" u="none" strike="noStrike">
                <a:solidFill>
                  <a:srgbClr val="ffffff"/>
                </a:solidFill>
                <a:effectLst/>
                <a:uFillTx/>
                <a:latin typeface="Noto Sans"/>
              </a:rPr>
              <a:t> Gradient ratio L-curve</a:t>
            </a:r>
            <a:endParaRPr lang="en-US" sz="397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0" name=""/>
          <p:cNvSpPr/>
          <p:nvPr/>
        </p:nvSpPr>
        <p:spPr>
          <a:xfrm>
            <a:off x="2743200" y="2743200"/>
            <a:ext cx="456480" cy="313560"/>
          </a:xfrm>
          <a:custGeom>
            <a:avLst/>
            <a:gdLst>
              <a:gd name="textAreaLeft" fmla="*/ 0 w 456480"/>
              <a:gd name="textAreaRight" fmla="*/ 457200 w 456480"/>
              <a:gd name="textAreaTop" fmla="*/ 0 h 313560"/>
              <a:gd name="textAreaBottom" fmla="*/ 314280 h 313560"/>
            </a:gdLst>
            <a:ahLst/>
            <a:cxnLst/>
            <a:rect l="textAreaLeft" t="textAreaTop" r="textAreaRight" b="textAreaBottom"/>
            <a:pathLst>
              <a:path fill="none" w="1270" h="873">
                <a:moveTo>
                  <a:pt x="1270" y="873"/>
                </a:moveTo>
                <a:lnTo>
                  <a:pt x="0" y="0"/>
                </a:lnTo>
              </a:path>
            </a:pathLst>
          </a:custGeom>
          <a:noFill/>
          <a:ln w="29160">
            <a:solidFill>
              <a:srgbClr val="f1f2aa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91" name=""/>
          <p:cNvSpPr/>
          <p:nvPr/>
        </p:nvSpPr>
        <p:spPr>
          <a:xfrm>
            <a:off x="7918200" y="1348200"/>
            <a:ext cx="360" cy="1395000"/>
          </a:xfrm>
          <a:prstGeom prst="line">
            <a:avLst/>
          </a:prstGeom>
          <a:ln w="29160">
            <a:solidFill>
              <a:srgbClr val="cf0072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92" name=""/>
          <p:cNvSpPr/>
          <p:nvPr/>
        </p:nvSpPr>
        <p:spPr>
          <a:xfrm>
            <a:off x="8001000" y="1149480"/>
            <a:ext cx="1828080" cy="202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US" sz="1400" b="0" u="none" strike="noStrike">
                <a:solidFill>
                  <a:srgbClr val="cf0072"/>
                </a:solidFill>
                <a:effectLst/>
                <a:uFillTx/>
                <a:latin typeface="Noto Sans"/>
                <a:ea typeface="DejaVu Sans"/>
              </a:rPr>
              <a:t>100% North-South</a:t>
            </a: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u="none" strike="noStrike">
                <a:solidFill>
                  <a:srgbClr val="cf0072"/>
                </a:solidFill>
                <a:effectLst/>
                <a:uFillTx/>
                <a:latin typeface="Noto Sans"/>
                <a:ea typeface="DejaVu Sans"/>
              </a:rPr>
              <a:t>100% East-West</a:t>
            </a: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93" name=""/>
          <p:cNvPicPr/>
          <p:nvPr/>
        </p:nvPicPr>
        <p:blipFill>
          <a:blip r:embed="rId1"/>
          <a:stretch/>
        </p:blipFill>
        <p:spPr>
          <a:xfrm>
            <a:off x="786600" y="716400"/>
            <a:ext cx="7771680" cy="4434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4" name=""/>
          <p:cNvSpPr/>
          <p:nvPr/>
        </p:nvSpPr>
        <p:spPr>
          <a:xfrm>
            <a:off x="457200" y="457200"/>
            <a:ext cx="685080" cy="45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95" name=""/>
          <p:cNvSpPr/>
          <p:nvPr/>
        </p:nvSpPr>
        <p:spPr>
          <a:xfrm>
            <a:off x="0" y="1005480"/>
            <a:ext cx="1828080" cy="396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US" sz="1400" b="0" u="none" strike="noStrike">
                <a:solidFill>
                  <a:srgbClr val="cf0072"/>
                </a:solidFill>
                <a:effectLst/>
                <a:uFillTx/>
                <a:latin typeface="Noto Sans"/>
                <a:ea typeface="DejaVu Sans"/>
              </a:rPr>
              <a:t>Stripes (either</a:t>
            </a: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u="none" strike="noStrike">
                <a:solidFill>
                  <a:srgbClr val="cf0072"/>
                </a:solidFill>
                <a:effectLst/>
                <a:uFillTx/>
                <a:latin typeface="Noto Sans"/>
                <a:ea typeface="DejaVu Sans"/>
              </a:rPr>
              <a:t>EW or NS dominant)</a:t>
            </a: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u="none" strike="noStrike">
                <a:solidFill>
                  <a:srgbClr val="cf0072"/>
                </a:solidFill>
                <a:effectLst/>
                <a:uFillTx/>
                <a:latin typeface="Noto Sans"/>
                <a:ea typeface="DejaVu Sans"/>
              </a:rPr>
              <a:t>Similar power in EW and NS</a:t>
            </a:r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6" name=""/>
          <p:cNvSpPr/>
          <p:nvPr/>
        </p:nvSpPr>
        <p:spPr>
          <a:xfrm>
            <a:off x="430200" y="2032560"/>
            <a:ext cx="27000" cy="2274840"/>
          </a:xfrm>
          <a:prstGeom prst="line">
            <a:avLst/>
          </a:prstGeom>
          <a:ln w="29160">
            <a:solidFill>
              <a:srgbClr val="cf0072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97" name="" descr="28§inline§P_{ratio}=\frac{|V^{2}_{ew}-V^{2}_{ns}|}{V^{2}_{horz}}§svg§600§TRUE§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229320" y="228960"/>
            <a:ext cx="2721960" cy="624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8" name=""/>
          <p:cNvSpPr/>
          <p:nvPr/>
        </p:nvSpPr>
        <p:spPr>
          <a:xfrm>
            <a:off x="3079800" y="3057480"/>
            <a:ext cx="3885480" cy="133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US" sz="1600" b="0" u="none" strike="noStrike">
                <a:solidFill>
                  <a:srgbClr val="f1f2aa"/>
                </a:solidFill>
                <a:effectLst/>
                <a:uFillTx/>
                <a:latin typeface="Noto Sans"/>
                <a:ea typeface="DejaVu Sans"/>
              </a:rPr>
              <a:t>Beta=0.3 stays lower for widest range of alpha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9" name=""/>
          <p:cNvSpPr/>
          <p:nvPr/>
        </p:nvSpPr>
        <p:spPr>
          <a:xfrm>
            <a:off x="3236400" y="1299600"/>
            <a:ext cx="388548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US" sz="1600" b="0" u="none" strike="noStrike">
                <a:solidFill>
                  <a:srgbClr val="8dd3c7"/>
                </a:solidFill>
                <a:effectLst/>
                <a:uFillTx/>
                <a:latin typeface="Noto Sans"/>
                <a:ea typeface="DejaVu Sans"/>
              </a:rPr>
              <a:t>No optimimum for pure NS reg.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0" name=""/>
          <p:cNvSpPr/>
          <p:nvPr/>
        </p:nvSpPr>
        <p:spPr>
          <a:xfrm>
            <a:off x="2743200" y="1456200"/>
            <a:ext cx="492480" cy="227880"/>
          </a:xfrm>
          <a:custGeom>
            <a:avLst/>
            <a:gdLst>
              <a:gd name="textAreaLeft" fmla="*/ 0 w 492480"/>
              <a:gd name="textAreaRight" fmla="*/ 493200 w 492480"/>
              <a:gd name="textAreaTop" fmla="*/ 0 h 227880"/>
              <a:gd name="textAreaBottom" fmla="*/ 228600 h 227880"/>
            </a:gdLst>
            <a:ahLst/>
            <a:cxnLst/>
            <a:rect l="textAreaLeft" t="textAreaTop" r="textAreaRight" b="textAreaBottom"/>
            <a:pathLst>
              <a:path fill="none" w="1370" h="635">
                <a:moveTo>
                  <a:pt x="1370" y="0"/>
                </a:moveTo>
                <a:lnTo>
                  <a:pt x="0" y="635"/>
                </a:lnTo>
              </a:path>
            </a:pathLst>
          </a:custGeom>
          <a:noFill/>
          <a:ln w="29160">
            <a:solidFill>
              <a:srgbClr val="8dd3c7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01" name=""/>
          <p:cNvSpPr/>
          <p:nvPr/>
        </p:nvSpPr>
        <p:spPr>
          <a:xfrm>
            <a:off x="3236760" y="1623960"/>
            <a:ext cx="388548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en-US" sz="1600" b="0" u="none" strike="noStrike">
                <a:solidFill>
                  <a:srgbClr val="b2dd69"/>
                </a:solidFill>
                <a:effectLst/>
                <a:uFillTx/>
                <a:latin typeface="Noto Sans"/>
                <a:ea typeface="DejaVu Sans"/>
              </a:rPr>
              <a:t>Horizontal (!) stripes  for  pure EW reg.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2" name=""/>
          <p:cNvSpPr/>
          <p:nvPr/>
        </p:nvSpPr>
        <p:spPr>
          <a:xfrm>
            <a:off x="2743200" y="1828800"/>
            <a:ext cx="492480" cy="227880"/>
          </a:xfrm>
          <a:custGeom>
            <a:avLst/>
            <a:gdLst>
              <a:gd name="textAreaLeft" fmla="*/ 0 w 492480"/>
              <a:gd name="textAreaRight" fmla="*/ 493200 w 492480"/>
              <a:gd name="textAreaTop" fmla="*/ 0 h 227880"/>
              <a:gd name="textAreaBottom" fmla="*/ 228600 h 227880"/>
            </a:gdLst>
            <a:ahLst/>
            <a:cxnLst/>
            <a:rect l="textAreaLeft" t="textAreaTop" r="textAreaRight" b="textAreaBottom"/>
            <a:pathLst>
              <a:path fill="none" w="1370" h="635">
                <a:moveTo>
                  <a:pt x="1370" y="0"/>
                </a:moveTo>
                <a:lnTo>
                  <a:pt x="0" y="635"/>
                </a:lnTo>
              </a:path>
            </a:pathLst>
          </a:custGeom>
          <a:noFill/>
          <a:ln w="29160">
            <a:solidFill>
              <a:srgbClr val="b2dd6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R.Rietbroek, occasion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9387ED74-86CB-4349-B2F7-3B8072F6C5B0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UT-presentationDark</Template>
  <TotalTime>1507</TotalTime>
  <Application>LibreOffice/25.8.6.2$Linux_X86_64 LibreOffice_project/580$Build-2</Application>
  <AppVersion>15.0000</AppVersion>
  <Company>University of Twente - ICTS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2026-04-09T10:02:52Z</dcterms:created>
  <dc:creator/>
  <dc:description/>
  <dc:language>en-US</dc:language>
  <cp:lastModifiedBy/>
  <dcterms:modified xsi:type="dcterms:W3CDTF">2026-05-08T07:37:35Z</dcterms:modified>
  <cp:revision>146</cp:revision>
  <dc:subject/>
  <dc:title>UT-presentationDark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(16:9)</vt:lpwstr>
  </property>
  <property fmtid="{D5CDD505-2E9C-101B-9397-08002B2CF9AE}" pid="3" name="Slides">
    <vt:r8>1</vt:r8>
  </property>
  <property fmtid="{D5CDD505-2E9C-101B-9397-08002B2CF9AE}" pid="4" name="TexMathignorePreamble">
    <vt:lpwstr>FALSE</vt:lpwstr>
  </property>
  <property fmtid="{D5CDD505-2E9C-101B-9397-08002B2CF9AE}" pid="5" name="TexMathsPreamble">
    <vt:lpwstr>\usepackage{amsmath}§\usepackage{amssymb}§\usepackage[usenames]{color}§\usepackage{xcolor}§\usepackage{ifxetex}§\usepackage{ifluatex}§§% XeLaTeX compiler§\ifxetex§§    \usepackage{fontspec}§    \usepackage{unicode-math}§§    % Uncomment these lines for alternative fonts§    %\setmainfont{FreeSerif}§    %\setmathfont{FreeSerif}§§% LuaLaTeX compiler§\else\ifluatex§§    \usepackage{fontspec}§    \usepackage{lualatex-math}§§% LaTeX compiler§\else§§    % Uncomment this line for sans-serif maths font§    %\everymath{\mathsf{\xdef\mysf{\mathgroup\the\mathgroup\relax}}\mysf}§§\fi\fi§§\definecolor{fgcolor}{HTML}{1c99e0}§§\definecolor{bgcolor}{RGB}{0,0,0}§\pagecolor{bgcolor}§\color{fgcolor}§§§% Uncomment this line for custom color§%\definecolor{mycolor}{RGB}{0, 130, 180}§§</vt:lpwstr>
  </property>
</Properties>
</file>