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77" r:id="rId2"/>
    <p:sldId id="278" r:id="rId3"/>
    <p:sldId id="279" r:id="rId4"/>
    <p:sldId id="256" r:id="rId5"/>
    <p:sldId id="262" r:id="rId6"/>
    <p:sldId id="265" r:id="rId7"/>
    <p:sldId id="264" r:id="rId8"/>
    <p:sldId id="263" r:id="rId9"/>
    <p:sldId id="267" r:id="rId10"/>
    <p:sldId id="274" r:id="rId11"/>
    <p:sldId id="276" r:id="rId12"/>
    <p:sldId id="269" r:id="rId13"/>
    <p:sldId id="272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o Busse" initials="TB" lastIdx="1" clrIdx="0">
    <p:extLst>
      <p:ext uri="{19B8F6BF-5375-455C-9EA6-DF929625EA0E}">
        <p15:presenceInfo xmlns:p15="http://schemas.microsoft.com/office/powerpoint/2012/main" userId="079ebacfa7b20d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FC670-3D5E-4A58-81B8-49C3948DEFCE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0F1B0-3C61-4A3F-862B-20634A155C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0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4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80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6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64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60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6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56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21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28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1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4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6256F-ACB7-439B-A4A5-0B9FD16211F8}" type="datetimeFigureOut">
              <a:rPr lang="de-DE" smtClean="0"/>
              <a:t>05.05.2026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6DC6F-C4DE-487A-B16B-837894B123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11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1.sv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slide" Target="slide4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slide" Target="slide4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.jpg"/><Relationship Id="rId3" Type="http://schemas.openxmlformats.org/officeDocument/2006/relationships/slide" Target="slide5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4.png"/><Relationship Id="rId5" Type="http://schemas.openxmlformats.org/officeDocument/2006/relationships/slide" Target="slide15.xml"/><Relationship Id="rId15" Type="http://schemas.openxmlformats.org/officeDocument/2006/relationships/image" Target="../media/image8.png"/><Relationship Id="rId10" Type="http://schemas.openxmlformats.org/officeDocument/2006/relationships/image" Target="../media/image3.emf"/><Relationship Id="rId4" Type="http://schemas.openxmlformats.org/officeDocument/2006/relationships/slide" Target="slide8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233F-5DEC-7E5F-892A-FC4AAB55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fik 98">
            <a:extLst>
              <a:ext uri="{FF2B5EF4-FFF2-40B4-BE49-F238E27FC236}">
                <a16:creationId xmlns:a16="http://schemas.microsoft.com/office/drawing/2014/main" id="{FFCD305F-99ED-06E1-ADF6-790E76244F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4" y="-10915"/>
            <a:ext cx="12225484" cy="68798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93E9773-BEA7-FB7C-60A2-2F049F6B6EBB}"/>
              </a:ext>
            </a:extLst>
          </p:cNvPr>
          <p:cNvSpPr txBox="1"/>
          <p:nvPr/>
        </p:nvSpPr>
        <p:spPr>
          <a:xfrm>
            <a:off x="6138531" y="21318"/>
            <a:ext cx="5064207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This PICO is based upon work from COST Action CA21138 (CLEANFOREST) “Joint effects of </a:t>
            </a:r>
            <a:r>
              <a:rPr lang="en-US" sz="600" dirty="0" err="1">
                <a:latin typeface="arial" panose="020B0604020202020204" pitchFamily="34" charset="0"/>
              </a:rPr>
              <a:t>CLimate</a:t>
            </a:r>
            <a:r>
              <a:rPr lang="en-US" sz="600" dirty="0">
                <a:latin typeface="arial" panose="020B0604020202020204" pitchFamily="34" charset="0"/>
              </a:rPr>
              <a:t> Extremes and Atmospheric </a:t>
            </a:r>
            <a:r>
              <a:rPr lang="en-US" sz="600" dirty="0" err="1">
                <a:latin typeface="arial" panose="020B0604020202020204" pitchFamily="34" charset="0"/>
              </a:rPr>
              <a:t>depositioN</a:t>
            </a:r>
            <a:r>
              <a:rPr lang="en-US" sz="600" dirty="0">
                <a:latin typeface="arial" panose="020B0604020202020204" pitchFamily="34" charset="0"/>
              </a:rPr>
              <a:t> </a:t>
            </a:r>
            <a:br>
              <a:rPr lang="en-US" sz="600" dirty="0">
                <a:latin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</a:rPr>
              <a:t>on European FORESTs”, supported by COST (European Cooperation in Science and Technology).</a:t>
            </a:r>
            <a:endParaRPr lang="en-US" sz="600" dirty="0"/>
          </a:p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 </a:t>
            </a:r>
            <a:endParaRPr lang="en-US" sz="600" dirty="0"/>
          </a:p>
          <a:p>
            <a:endParaRPr lang="de-DE" sz="600" dirty="0"/>
          </a:p>
        </p:txBody>
      </p:sp>
      <p:grpSp>
        <p:nvGrpSpPr>
          <p:cNvPr id="8" name="Group 109">
            <a:extLst>
              <a:ext uri="{FF2B5EF4-FFF2-40B4-BE49-F238E27FC236}">
                <a16:creationId xmlns:a16="http://schemas.microsoft.com/office/drawing/2014/main" id="{979D8E92-6944-6ACA-2093-686DB42F9804}"/>
              </a:ext>
            </a:extLst>
          </p:cNvPr>
          <p:cNvGrpSpPr/>
          <p:nvPr/>
        </p:nvGrpSpPr>
        <p:grpSpPr>
          <a:xfrm>
            <a:off x="1328322" y="39417"/>
            <a:ext cx="604560" cy="498631"/>
            <a:chOff x="9516925" y="450081"/>
            <a:chExt cx="2413452" cy="1588248"/>
          </a:xfrm>
        </p:grpSpPr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FD5570B2-75F0-819B-33BD-48BD2237D0B5}"/>
                </a:ext>
              </a:extLst>
            </p:cNvPr>
            <p:cNvGrpSpPr/>
            <p:nvPr/>
          </p:nvGrpSpPr>
          <p:grpSpPr>
            <a:xfrm>
              <a:off x="9746375" y="451668"/>
              <a:ext cx="1115493" cy="448445"/>
              <a:chOff x="9746375" y="451668"/>
              <a:chExt cx="1115493" cy="448445"/>
            </a:xfrm>
          </p:grpSpPr>
          <p:sp>
            <p:nvSpPr>
              <p:cNvPr id="86" name="Flowchart: Stored Data 3">
                <a:extLst>
                  <a:ext uri="{FF2B5EF4-FFF2-40B4-BE49-F238E27FC236}">
                    <a16:creationId xmlns:a16="http://schemas.microsoft.com/office/drawing/2014/main" id="{FAD6A5FF-5E6F-73CD-8E56-8E6440815B2E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tangle 6">
                <a:extLst>
                  <a:ext uri="{FF2B5EF4-FFF2-40B4-BE49-F238E27FC236}">
                    <a16:creationId xmlns:a16="http://schemas.microsoft.com/office/drawing/2014/main" id="{6BC8637A-CBAA-31E5-37CB-DBE30B1A464D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Flowchart: Stored Data 7">
                <a:extLst>
                  <a:ext uri="{FF2B5EF4-FFF2-40B4-BE49-F238E27FC236}">
                    <a16:creationId xmlns:a16="http://schemas.microsoft.com/office/drawing/2014/main" id="{033D4C68-6101-A4F5-F6BA-877A8A8F3AD6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8">
                <a:extLst>
                  <a:ext uri="{FF2B5EF4-FFF2-40B4-BE49-F238E27FC236}">
                    <a16:creationId xmlns:a16="http://schemas.microsoft.com/office/drawing/2014/main" id="{8DCCD789-7267-2792-0845-0B95B3475829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Rectangle 14">
                <a:extLst>
                  <a:ext uri="{FF2B5EF4-FFF2-40B4-BE49-F238E27FC236}">
                    <a16:creationId xmlns:a16="http://schemas.microsoft.com/office/drawing/2014/main" id="{862D1469-7187-CEFB-9CBF-03DF0B0BC4E5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Flowchart: Stored Data 15">
                <a:extLst>
                  <a:ext uri="{FF2B5EF4-FFF2-40B4-BE49-F238E27FC236}">
                    <a16:creationId xmlns:a16="http://schemas.microsoft.com/office/drawing/2014/main" id="{780155A7-B04C-D4DF-0FB4-18D640E06665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Rectangle 21">
                <a:extLst>
                  <a:ext uri="{FF2B5EF4-FFF2-40B4-BE49-F238E27FC236}">
                    <a16:creationId xmlns:a16="http://schemas.microsoft.com/office/drawing/2014/main" id="{70B663D3-E7E9-0BA0-F101-4A430CA41DD6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3" name="Flowchart: Stored Data 23">
                <a:extLst>
                  <a:ext uri="{FF2B5EF4-FFF2-40B4-BE49-F238E27FC236}">
                    <a16:creationId xmlns:a16="http://schemas.microsoft.com/office/drawing/2014/main" id="{5C7F9237-99ED-551F-46A4-BEE2485B120F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4" name="Rectangle 24">
                <a:extLst>
                  <a:ext uri="{FF2B5EF4-FFF2-40B4-BE49-F238E27FC236}">
                    <a16:creationId xmlns:a16="http://schemas.microsoft.com/office/drawing/2014/main" id="{BAF1D68F-0F3A-B3A7-D774-35ADD206A82B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Flowchart: Stored Data 25">
                <a:extLst>
                  <a:ext uri="{FF2B5EF4-FFF2-40B4-BE49-F238E27FC236}">
                    <a16:creationId xmlns:a16="http://schemas.microsoft.com/office/drawing/2014/main" id="{72C2EF60-7AC5-E163-870C-7D49BD1FD98E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Rectangle 26">
                <a:extLst>
                  <a:ext uri="{FF2B5EF4-FFF2-40B4-BE49-F238E27FC236}">
                    <a16:creationId xmlns:a16="http://schemas.microsoft.com/office/drawing/2014/main" id="{EA7FA340-82E1-2C1C-0B9E-7DFC758DC322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lowchart: Stored Data 27">
              <a:extLst>
                <a:ext uri="{FF2B5EF4-FFF2-40B4-BE49-F238E27FC236}">
                  <a16:creationId xmlns:a16="http://schemas.microsoft.com/office/drawing/2014/main" id="{8259626A-0330-8912-99EF-C0E0C5050FA6}"/>
                </a:ext>
              </a:extLst>
            </p:cNvPr>
            <p:cNvSpPr/>
            <p:nvPr/>
          </p:nvSpPr>
          <p:spPr>
            <a:xfrm rot="16200000">
              <a:off x="10702459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37FFFE35-2080-B017-0A39-D74154D758C4}"/>
                </a:ext>
              </a:extLst>
            </p:cNvPr>
            <p:cNvSpPr/>
            <p:nvPr/>
          </p:nvSpPr>
          <p:spPr>
            <a:xfrm>
              <a:off x="10989908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lowchart: Stored Data 31">
              <a:extLst>
                <a:ext uri="{FF2B5EF4-FFF2-40B4-BE49-F238E27FC236}">
                  <a16:creationId xmlns:a16="http://schemas.microsoft.com/office/drawing/2014/main" id="{7DFB6FC2-F94A-08CE-9DF4-1F922802181E}"/>
                </a:ext>
              </a:extLst>
            </p:cNvPr>
            <p:cNvSpPr/>
            <p:nvPr/>
          </p:nvSpPr>
          <p:spPr>
            <a:xfrm rot="16200000">
              <a:off x="10909676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F1FC1765-E9D6-C32D-4F14-AD2645205023}"/>
                </a:ext>
              </a:extLst>
            </p:cNvPr>
            <p:cNvSpPr/>
            <p:nvPr/>
          </p:nvSpPr>
          <p:spPr>
            <a:xfrm>
              <a:off x="11197125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lowchart: Stored Data 33">
              <a:extLst>
                <a:ext uri="{FF2B5EF4-FFF2-40B4-BE49-F238E27FC236}">
                  <a16:creationId xmlns:a16="http://schemas.microsoft.com/office/drawing/2014/main" id="{4E0B27F4-79C3-107B-22D7-CC57A685EA46}"/>
                </a:ext>
              </a:extLst>
            </p:cNvPr>
            <p:cNvSpPr/>
            <p:nvPr/>
          </p:nvSpPr>
          <p:spPr>
            <a:xfrm rot="16200000">
              <a:off x="11116893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82618C24-E8A2-7D44-E136-DE96B42729BB}"/>
                </a:ext>
              </a:extLst>
            </p:cNvPr>
            <p:cNvSpPr/>
            <p:nvPr/>
          </p:nvSpPr>
          <p:spPr>
            <a:xfrm>
              <a:off x="11404342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53">
              <a:extLst>
                <a:ext uri="{FF2B5EF4-FFF2-40B4-BE49-F238E27FC236}">
                  <a16:creationId xmlns:a16="http://schemas.microsoft.com/office/drawing/2014/main" id="{C7EDCE69-1393-C895-B767-356EDB3BD777}"/>
                </a:ext>
              </a:extLst>
            </p:cNvPr>
            <p:cNvGrpSpPr/>
            <p:nvPr/>
          </p:nvGrpSpPr>
          <p:grpSpPr>
            <a:xfrm>
              <a:off x="11483519" y="450081"/>
              <a:ext cx="446858" cy="446858"/>
              <a:chOff x="11483519" y="450081"/>
              <a:chExt cx="446858" cy="446858"/>
            </a:xfrm>
          </p:grpSpPr>
          <p:sp>
            <p:nvSpPr>
              <p:cNvPr id="81" name="Flowchart: Stored Data 35">
                <a:extLst>
                  <a:ext uri="{FF2B5EF4-FFF2-40B4-BE49-F238E27FC236}">
                    <a16:creationId xmlns:a16="http://schemas.microsoft.com/office/drawing/2014/main" id="{FA019DB7-CE9D-C509-27EC-3E67852A75C3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Rectangle 36">
                <a:extLst>
                  <a:ext uri="{FF2B5EF4-FFF2-40B4-BE49-F238E27FC236}">
                    <a16:creationId xmlns:a16="http://schemas.microsoft.com/office/drawing/2014/main" id="{0972C66C-BB96-5CEB-EE39-231031638F61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Flowchart: Stored Data 37">
                <a:extLst>
                  <a:ext uri="{FF2B5EF4-FFF2-40B4-BE49-F238E27FC236}">
                    <a16:creationId xmlns:a16="http://schemas.microsoft.com/office/drawing/2014/main" id="{6458426C-8F54-127E-4927-E4852EAF5EBC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tangle 38">
                <a:extLst>
                  <a:ext uri="{FF2B5EF4-FFF2-40B4-BE49-F238E27FC236}">
                    <a16:creationId xmlns:a16="http://schemas.microsoft.com/office/drawing/2014/main" id="{ED58BC3E-130D-E9F7-0F53-E1455C9ADE73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Flowchart: Stored Data 39">
                <a:extLst>
                  <a:ext uri="{FF2B5EF4-FFF2-40B4-BE49-F238E27FC236}">
                    <a16:creationId xmlns:a16="http://schemas.microsoft.com/office/drawing/2014/main" id="{D1593714-EA35-1462-4BEC-CC586D58CE39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7" name="Group 41">
              <a:extLst>
                <a:ext uri="{FF2B5EF4-FFF2-40B4-BE49-F238E27FC236}">
                  <a16:creationId xmlns:a16="http://schemas.microsoft.com/office/drawing/2014/main" id="{0CCF84C2-B99F-8EE1-7043-1DACAE776135}"/>
                </a:ext>
              </a:extLst>
            </p:cNvPr>
            <p:cNvGrpSpPr/>
            <p:nvPr/>
          </p:nvGrpSpPr>
          <p:grpSpPr>
            <a:xfrm rot="5400000">
              <a:off x="11143577" y="1006900"/>
              <a:ext cx="1115493" cy="448445"/>
              <a:chOff x="9746375" y="451668"/>
              <a:chExt cx="1115493" cy="448445"/>
            </a:xfrm>
          </p:grpSpPr>
          <p:sp>
            <p:nvSpPr>
              <p:cNvPr id="70" name="Flowchart: Stored Data 42">
                <a:extLst>
                  <a:ext uri="{FF2B5EF4-FFF2-40B4-BE49-F238E27FC236}">
                    <a16:creationId xmlns:a16="http://schemas.microsoft.com/office/drawing/2014/main" id="{7BDFF41F-E8C5-C768-6FB8-F59CD298DEE9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43">
                <a:extLst>
                  <a:ext uri="{FF2B5EF4-FFF2-40B4-BE49-F238E27FC236}">
                    <a16:creationId xmlns:a16="http://schemas.microsoft.com/office/drawing/2014/main" id="{1E74271C-1D10-7F50-6D99-69C506141AB5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Flowchart: Stored Data 44">
                <a:extLst>
                  <a:ext uri="{FF2B5EF4-FFF2-40B4-BE49-F238E27FC236}">
                    <a16:creationId xmlns:a16="http://schemas.microsoft.com/office/drawing/2014/main" id="{0E603530-BBF9-C63A-6555-EC684FEF111E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45">
                <a:extLst>
                  <a:ext uri="{FF2B5EF4-FFF2-40B4-BE49-F238E27FC236}">
                    <a16:creationId xmlns:a16="http://schemas.microsoft.com/office/drawing/2014/main" id="{0558130E-E344-9914-726A-553A60B33D3C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46">
                <a:extLst>
                  <a:ext uri="{FF2B5EF4-FFF2-40B4-BE49-F238E27FC236}">
                    <a16:creationId xmlns:a16="http://schemas.microsoft.com/office/drawing/2014/main" id="{707E5CF6-9B00-AA63-148A-C2E6324A9A5D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Flowchart: Stored Data 47">
                <a:extLst>
                  <a:ext uri="{FF2B5EF4-FFF2-40B4-BE49-F238E27FC236}">
                    <a16:creationId xmlns:a16="http://schemas.microsoft.com/office/drawing/2014/main" id="{945B80A3-2EE9-1C6C-319B-AD43DCFDDDAC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Rectangle 48">
                <a:extLst>
                  <a:ext uri="{FF2B5EF4-FFF2-40B4-BE49-F238E27FC236}">
                    <a16:creationId xmlns:a16="http://schemas.microsoft.com/office/drawing/2014/main" id="{AE56B8DA-50CC-4246-AC5A-F1E1D71A9B93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Flowchart: Stored Data 49">
                <a:extLst>
                  <a:ext uri="{FF2B5EF4-FFF2-40B4-BE49-F238E27FC236}">
                    <a16:creationId xmlns:a16="http://schemas.microsoft.com/office/drawing/2014/main" id="{1C7472D3-EF64-FE9F-17DF-0C1515CE7886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 50">
                <a:extLst>
                  <a:ext uri="{FF2B5EF4-FFF2-40B4-BE49-F238E27FC236}">
                    <a16:creationId xmlns:a16="http://schemas.microsoft.com/office/drawing/2014/main" id="{2684B7C7-C912-C02C-1858-0397730C7026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Flowchart: Stored Data 51">
                <a:extLst>
                  <a:ext uri="{FF2B5EF4-FFF2-40B4-BE49-F238E27FC236}">
                    <a16:creationId xmlns:a16="http://schemas.microsoft.com/office/drawing/2014/main" id="{C0289679-066A-5B81-5739-1D1B855142D4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tangle 52">
                <a:extLst>
                  <a:ext uri="{FF2B5EF4-FFF2-40B4-BE49-F238E27FC236}">
                    <a16:creationId xmlns:a16="http://schemas.microsoft.com/office/drawing/2014/main" id="{737CF91E-24C3-510B-5565-2484F28542FB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8" name="Group 54">
              <a:extLst>
                <a:ext uri="{FF2B5EF4-FFF2-40B4-BE49-F238E27FC236}">
                  <a16:creationId xmlns:a16="http://schemas.microsoft.com/office/drawing/2014/main" id="{129EB5F4-A223-BDA0-E21B-6A1CCC1D02AF}"/>
                </a:ext>
              </a:extLst>
            </p:cNvPr>
            <p:cNvGrpSpPr/>
            <p:nvPr/>
          </p:nvGrpSpPr>
          <p:grpSpPr>
            <a:xfrm rot="5400000">
              <a:off x="11477099" y="1584935"/>
              <a:ext cx="446858" cy="446858"/>
              <a:chOff x="11483519" y="450081"/>
              <a:chExt cx="446858" cy="446858"/>
            </a:xfrm>
          </p:grpSpPr>
          <p:sp>
            <p:nvSpPr>
              <p:cNvPr id="65" name="Flowchart: Stored Data 55">
                <a:extLst>
                  <a:ext uri="{FF2B5EF4-FFF2-40B4-BE49-F238E27FC236}">
                    <a16:creationId xmlns:a16="http://schemas.microsoft.com/office/drawing/2014/main" id="{37722A59-AEF7-1989-47B0-7F1C89BB8DD4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Rectangle 56">
                <a:extLst>
                  <a:ext uri="{FF2B5EF4-FFF2-40B4-BE49-F238E27FC236}">
                    <a16:creationId xmlns:a16="http://schemas.microsoft.com/office/drawing/2014/main" id="{30E8D342-DE4F-72F7-C389-E967829AAB0F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Flowchart: Stored Data 57">
                <a:extLst>
                  <a:ext uri="{FF2B5EF4-FFF2-40B4-BE49-F238E27FC236}">
                    <a16:creationId xmlns:a16="http://schemas.microsoft.com/office/drawing/2014/main" id="{BC0210C0-6D8F-DEA8-5044-8F37489D4278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58">
                <a:extLst>
                  <a:ext uri="{FF2B5EF4-FFF2-40B4-BE49-F238E27FC236}">
                    <a16:creationId xmlns:a16="http://schemas.microsoft.com/office/drawing/2014/main" id="{00A3CF82-8454-6F29-89FA-3BB20CA49EAA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Flowchart: Stored Data 59">
                <a:extLst>
                  <a:ext uri="{FF2B5EF4-FFF2-40B4-BE49-F238E27FC236}">
                    <a16:creationId xmlns:a16="http://schemas.microsoft.com/office/drawing/2014/main" id="{278EC65C-13F7-B5A3-AB19-CB7F73515042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9" name="Group 60">
              <a:extLst>
                <a:ext uri="{FF2B5EF4-FFF2-40B4-BE49-F238E27FC236}">
                  <a16:creationId xmlns:a16="http://schemas.microsoft.com/office/drawing/2014/main" id="{5143D9E7-C3D6-F987-8A9D-F9F168766B07}"/>
                </a:ext>
              </a:extLst>
            </p:cNvPr>
            <p:cNvGrpSpPr/>
            <p:nvPr/>
          </p:nvGrpSpPr>
          <p:grpSpPr>
            <a:xfrm rot="10800000">
              <a:off x="10584240" y="1586854"/>
              <a:ext cx="1115493" cy="448445"/>
              <a:chOff x="9746375" y="451668"/>
              <a:chExt cx="1115493" cy="448445"/>
            </a:xfrm>
          </p:grpSpPr>
          <p:sp>
            <p:nvSpPr>
              <p:cNvPr id="54" name="Flowchart: Stored Data 61">
                <a:extLst>
                  <a:ext uri="{FF2B5EF4-FFF2-40B4-BE49-F238E27FC236}">
                    <a16:creationId xmlns:a16="http://schemas.microsoft.com/office/drawing/2014/main" id="{A5D8D382-1A5A-4BB2-3A2E-BAF5921685B7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62">
                <a:extLst>
                  <a:ext uri="{FF2B5EF4-FFF2-40B4-BE49-F238E27FC236}">
                    <a16:creationId xmlns:a16="http://schemas.microsoft.com/office/drawing/2014/main" id="{898C6F03-D310-DBF4-F96B-A5CEB5F79FAF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Flowchart: Stored Data 63">
                <a:extLst>
                  <a:ext uri="{FF2B5EF4-FFF2-40B4-BE49-F238E27FC236}">
                    <a16:creationId xmlns:a16="http://schemas.microsoft.com/office/drawing/2014/main" id="{97AED233-941C-DD7F-F2D8-C8A06A61F05E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64">
                <a:extLst>
                  <a:ext uri="{FF2B5EF4-FFF2-40B4-BE49-F238E27FC236}">
                    <a16:creationId xmlns:a16="http://schemas.microsoft.com/office/drawing/2014/main" id="{28CC76B9-E3F0-9F2E-3C02-7A5756CA3857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Rectangle 65">
                <a:extLst>
                  <a:ext uri="{FF2B5EF4-FFF2-40B4-BE49-F238E27FC236}">
                    <a16:creationId xmlns:a16="http://schemas.microsoft.com/office/drawing/2014/main" id="{6BE57EE8-ECD9-6C52-1B0E-CA9EE1334680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Flowchart: Stored Data 66">
                <a:extLst>
                  <a:ext uri="{FF2B5EF4-FFF2-40B4-BE49-F238E27FC236}">
                    <a16:creationId xmlns:a16="http://schemas.microsoft.com/office/drawing/2014/main" id="{CC9DDB6B-5283-8E29-11AA-959D95FB8A42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67">
                <a:extLst>
                  <a:ext uri="{FF2B5EF4-FFF2-40B4-BE49-F238E27FC236}">
                    <a16:creationId xmlns:a16="http://schemas.microsoft.com/office/drawing/2014/main" id="{723543DA-38BA-B95B-3C34-B1FD2E8ACFAD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Flowchart: Stored Data 68">
                <a:extLst>
                  <a:ext uri="{FF2B5EF4-FFF2-40B4-BE49-F238E27FC236}">
                    <a16:creationId xmlns:a16="http://schemas.microsoft.com/office/drawing/2014/main" id="{7C232694-2E34-5A77-98AC-D975E1EC153E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9">
                <a:extLst>
                  <a:ext uri="{FF2B5EF4-FFF2-40B4-BE49-F238E27FC236}">
                    <a16:creationId xmlns:a16="http://schemas.microsoft.com/office/drawing/2014/main" id="{489BF62B-0F95-C109-8F9A-58BD61B8DA0E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Flowchart: Stored Data 70">
                <a:extLst>
                  <a:ext uri="{FF2B5EF4-FFF2-40B4-BE49-F238E27FC236}">
                    <a16:creationId xmlns:a16="http://schemas.microsoft.com/office/drawing/2014/main" id="{FF9367C7-4E3F-F5A5-ACF5-A87992369BDF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71">
                <a:extLst>
                  <a:ext uri="{FF2B5EF4-FFF2-40B4-BE49-F238E27FC236}">
                    <a16:creationId xmlns:a16="http://schemas.microsoft.com/office/drawing/2014/main" id="{7ACB7726-296B-C499-AA8A-1135886D5EB5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0" name="Flowchart: Stored Data 73">
              <a:extLst>
                <a:ext uri="{FF2B5EF4-FFF2-40B4-BE49-F238E27FC236}">
                  <a16:creationId xmlns:a16="http://schemas.microsoft.com/office/drawing/2014/main" id="{A92B679F-D11E-7C14-CEF2-F6765C164802}"/>
                </a:ext>
              </a:extLst>
            </p:cNvPr>
            <p:cNvSpPr/>
            <p:nvPr/>
          </p:nvSpPr>
          <p:spPr>
            <a:xfrm rot="5400000">
              <a:off x="10494048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74">
              <a:extLst>
                <a:ext uri="{FF2B5EF4-FFF2-40B4-BE49-F238E27FC236}">
                  <a16:creationId xmlns:a16="http://schemas.microsoft.com/office/drawing/2014/main" id="{C1DB153C-F03B-A921-CA7B-DA42582824BE}"/>
                </a:ext>
              </a:extLst>
            </p:cNvPr>
            <p:cNvSpPr/>
            <p:nvPr/>
          </p:nvSpPr>
          <p:spPr>
            <a:xfrm rot="10800000">
              <a:off x="10574280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lowchart: Stored Data 75">
              <a:extLst>
                <a:ext uri="{FF2B5EF4-FFF2-40B4-BE49-F238E27FC236}">
                  <a16:creationId xmlns:a16="http://schemas.microsoft.com/office/drawing/2014/main" id="{5B755E11-FC48-20E8-E2D4-1D35CB43B42E}"/>
                </a:ext>
              </a:extLst>
            </p:cNvPr>
            <p:cNvSpPr/>
            <p:nvPr/>
          </p:nvSpPr>
          <p:spPr>
            <a:xfrm rot="5400000">
              <a:off x="10286831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CA5B91D7-BA00-3674-8A52-8F8C7D49C3FE}"/>
                </a:ext>
              </a:extLst>
            </p:cNvPr>
            <p:cNvSpPr/>
            <p:nvPr/>
          </p:nvSpPr>
          <p:spPr>
            <a:xfrm rot="10800000">
              <a:off x="10367063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Rectangle 77">
              <a:extLst>
                <a:ext uri="{FF2B5EF4-FFF2-40B4-BE49-F238E27FC236}">
                  <a16:creationId xmlns:a16="http://schemas.microsoft.com/office/drawing/2014/main" id="{364ACC32-CB94-26AB-92CF-BC8DA4D77735}"/>
                </a:ext>
              </a:extLst>
            </p:cNvPr>
            <p:cNvSpPr/>
            <p:nvPr/>
          </p:nvSpPr>
          <p:spPr>
            <a:xfrm rot="10800000">
              <a:off x="10781728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lowchart: Stored Data 78">
              <a:extLst>
                <a:ext uri="{FF2B5EF4-FFF2-40B4-BE49-F238E27FC236}">
                  <a16:creationId xmlns:a16="http://schemas.microsoft.com/office/drawing/2014/main" id="{64F7CC29-CCB0-E2A2-9A96-BD12B5B0942E}"/>
                </a:ext>
              </a:extLst>
            </p:cNvPr>
            <p:cNvSpPr/>
            <p:nvPr/>
          </p:nvSpPr>
          <p:spPr>
            <a:xfrm rot="5400000">
              <a:off x="10079614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Rectangle 79">
              <a:extLst>
                <a:ext uri="{FF2B5EF4-FFF2-40B4-BE49-F238E27FC236}">
                  <a16:creationId xmlns:a16="http://schemas.microsoft.com/office/drawing/2014/main" id="{3E3D6155-DEC1-5696-0154-E18D4A3602BF}"/>
                </a:ext>
              </a:extLst>
            </p:cNvPr>
            <p:cNvSpPr/>
            <p:nvPr/>
          </p:nvSpPr>
          <p:spPr>
            <a:xfrm rot="10800000">
              <a:off x="10159846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lowchart: Stored Data 80">
              <a:extLst>
                <a:ext uri="{FF2B5EF4-FFF2-40B4-BE49-F238E27FC236}">
                  <a16:creationId xmlns:a16="http://schemas.microsoft.com/office/drawing/2014/main" id="{8EE6F790-FCCB-0DF3-DE43-DFFA27094A0D}"/>
                </a:ext>
              </a:extLst>
            </p:cNvPr>
            <p:cNvSpPr/>
            <p:nvPr/>
          </p:nvSpPr>
          <p:spPr>
            <a:xfrm rot="5400000">
              <a:off x="9872397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Rectangle 81">
              <a:extLst>
                <a:ext uri="{FF2B5EF4-FFF2-40B4-BE49-F238E27FC236}">
                  <a16:creationId xmlns:a16="http://schemas.microsoft.com/office/drawing/2014/main" id="{B0A04E4B-8BBB-4042-2DD3-AEA660EBC1D2}"/>
                </a:ext>
              </a:extLst>
            </p:cNvPr>
            <p:cNvSpPr/>
            <p:nvPr/>
          </p:nvSpPr>
          <p:spPr>
            <a:xfrm rot="10800000">
              <a:off x="9952629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9" name="Group 84">
              <a:extLst>
                <a:ext uri="{FF2B5EF4-FFF2-40B4-BE49-F238E27FC236}">
                  <a16:creationId xmlns:a16="http://schemas.microsoft.com/office/drawing/2014/main" id="{7A3539A4-DC5D-2BCD-1801-49578090B2E4}"/>
                </a:ext>
              </a:extLst>
            </p:cNvPr>
            <p:cNvGrpSpPr/>
            <p:nvPr/>
          </p:nvGrpSpPr>
          <p:grpSpPr>
            <a:xfrm rot="10800000">
              <a:off x="9516925" y="1591471"/>
              <a:ext cx="446858" cy="446858"/>
              <a:chOff x="11483519" y="450081"/>
              <a:chExt cx="446858" cy="446858"/>
            </a:xfrm>
          </p:grpSpPr>
          <p:sp>
            <p:nvSpPr>
              <p:cNvPr id="49" name="Flowchart: Stored Data 85">
                <a:extLst>
                  <a:ext uri="{FF2B5EF4-FFF2-40B4-BE49-F238E27FC236}">
                    <a16:creationId xmlns:a16="http://schemas.microsoft.com/office/drawing/2014/main" id="{9B771A7D-B816-7209-F39A-2930538ED8C0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86">
                <a:extLst>
                  <a:ext uri="{FF2B5EF4-FFF2-40B4-BE49-F238E27FC236}">
                    <a16:creationId xmlns:a16="http://schemas.microsoft.com/office/drawing/2014/main" id="{7FDE4821-57EB-C379-509E-3C67794D7E98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Flowchart: Stored Data 87">
                <a:extLst>
                  <a:ext uri="{FF2B5EF4-FFF2-40B4-BE49-F238E27FC236}">
                    <a16:creationId xmlns:a16="http://schemas.microsoft.com/office/drawing/2014/main" id="{C0F02A2B-8147-4C7E-FCB0-2F02A39D83F0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88">
                <a:extLst>
                  <a:ext uri="{FF2B5EF4-FFF2-40B4-BE49-F238E27FC236}">
                    <a16:creationId xmlns:a16="http://schemas.microsoft.com/office/drawing/2014/main" id="{6B6E8FBE-CC1D-8730-A295-EF6C74D636E2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Flowchart: Stored Data 89">
                <a:extLst>
                  <a:ext uri="{FF2B5EF4-FFF2-40B4-BE49-F238E27FC236}">
                    <a16:creationId xmlns:a16="http://schemas.microsoft.com/office/drawing/2014/main" id="{612D2D79-0B13-C79C-A1E1-DECB60704D0E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0" name="Group 90">
              <a:extLst>
                <a:ext uri="{FF2B5EF4-FFF2-40B4-BE49-F238E27FC236}">
                  <a16:creationId xmlns:a16="http://schemas.microsoft.com/office/drawing/2014/main" id="{B8B3C483-5527-659A-C412-A33866019E3D}"/>
                </a:ext>
              </a:extLst>
            </p:cNvPr>
            <p:cNvGrpSpPr/>
            <p:nvPr/>
          </p:nvGrpSpPr>
          <p:grpSpPr>
            <a:xfrm rot="16200000">
              <a:off x="9187899" y="1036348"/>
              <a:ext cx="1115493" cy="448445"/>
              <a:chOff x="9746375" y="451668"/>
              <a:chExt cx="1115493" cy="448445"/>
            </a:xfrm>
          </p:grpSpPr>
          <p:sp>
            <p:nvSpPr>
              <p:cNvPr id="38" name="Flowchart: Stored Data 91">
                <a:extLst>
                  <a:ext uri="{FF2B5EF4-FFF2-40B4-BE49-F238E27FC236}">
                    <a16:creationId xmlns:a16="http://schemas.microsoft.com/office/drawing/2014/main" id="{8C619F49-5DC9-2263-3CAE-BB6F82D4164D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Rectangle 92">
                <a:extLst>
                  <a:ext uri="{FF2B5EF4-FFF2-40B4-BE49-F238E27FC236}">
                    <a16:creationId xmlns:a16="http://schemas.microsoft.com/office/drawing/2014/main" id="{3D50B1C9-5BDE-B296-DC5D-CEC8B0F54CC7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Flowchart: Stored Data 93">
                <a:extLst>
                  <a:ext uri="{FF2B5EF4-FFF2-40B4-BE49-F238E27FC236}">
                    <a16:creationId xmlns:a16="http://schemas.microsoft.com/office/drawing/2014/main" id="{1D4DB8A6-AA90-B191-8964-126EF8EBBEAC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94">
                <a:extLst>
                  <a:ext uri="{FF2B5EF4-FFF2-40B4-BE49-F238E27FC236}">
                    <a16:creationId xmlns:a16="http://schemas.microsoft.com/office/drawing/2014/main" id="{9A6695FF-F4D3-6019-E942-F458F3A5C9B6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95">
                <a:extLst>
                  <a:ext uri="{FF2B5EF4-FFF2-40B4-BE49-F238E27FC236}">
                    <a16:creationId xmlns:a16="http://schemas.microsoft.com/office/drawing/2014/main" id="{27560B49-C242-337C-AB7C-F12F556650AA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Flowchart: Stored Data 96">
                <a:extLst>
                  <a:ext uri="{FF2B5EF4-FFF2-40B4-BE49-F238E27FC236}">
                    <a16:creationId xmlns:a16="http://schemas.microsoft.com/office/drawing/2014/main" id="{DFF0269A-3183-65AC-AC70-9109373798DD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97">
                <a:extLst>
                  <a:ext uri="{FF2B5EF4-FFF2-40B4-BE49-F238E27FC236}">
                    <a16:creationId xmlns:a16="http://schemas.microsoft.com/office/drawing/2014/main" id="{9D17FE55-8ECF-BDFA-13F8-E70E3EFFFE84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Flowchart: Stored Data 98">
                <a:extLst>
                  <a:ext uri="{FF2B5EF4-FFF2-40B4-BE49-F238E27FC236}">
                    <a16:creationId xmlns:a16="http://schemas.microsoft.com/office/drawing/2014/main" id="{834CFB02-8E0A-FBC8-EEDD-530DA72C7D7C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Rectangle 99">
                <a:extLst>
                  <a:ext uri="{FF2B5EF4-FFF2-40B4-BE49-F238E27FC236}">
                    <a16:creationId xmlns:a16="http://schemas.microsoft.com/office/drawing/2014/main" id="{883E19BF-2B9F-C96F-AE0F-3255ACA7D59C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Flowchart: Stored Data 100">
                <a:extLst>
                  <a:ext uri="{FF2B5EF4-FFF2-40B4-BE49-F238E27FC236}">
                    <a16:creationId xmlns:a16="http://schemas.microsoft.com/office/drawing/2014/main" id="{EDA22887-3ED4-9E1D-DE82-B35149A79986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101">
                <a:extLst>
                  <a:ext uri="{FF2B5EF4-FFF2-40B4-BE49-F238E27FC236}">
                    <a16:creationId xmlns:a16="http://schemas.microsoft.com/office/drawing/2014/main" id="{68E9F501-485A-E670-62AB-F1D237BE949E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1" name="Group 102">
              <a:extLst>
                <a:ext uri="{FF2B5EF4-FFF2-40B4-BE49-F238E27FC236}">
                  <a16:creationId xmlns:a16="http://schemas.microsoft.com/office/drawing/2014/main" id="{F9936DFF-744B-7DA9-CFD3-0CFED8381E34}"/>
                </a:ext>
              </a:extLst>
            </p:cNvPr>
            <p:cNvGrpSpPr/>
            <p:nvPr/>
          </p:nvGrpSpPr>
          <p:grpSpPr>
            <a:xfrm rot="16200000">
              <a:off x="9522310" y="451669"/>
              <a:ext cx="446858" cy="446858"/>
              <a:chOff x="11483519" y="450081"/>
              <a:chExt cx="446858" cy="446858"/>
            </a:xfrm>
          </p:grpSpPr>
          <p:sp>
            <p:nvSpPr>
              <p:cNvPr id="33" name="Flowchart: Stored Data 103">
                <a:extLst>
                  <a:ext uri="{FF2B5EF4-FFF2-40B4-BE49-F238E27FC236}">
                    <a16:creationId xmlns:a16="http://schemas.microsoft.com/office/drawing/2014/main" id="{7625400B-68EB-D2CA-D490-6CB49E009563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104">
                <a:extLst>
                  <a:ext uri="{FF2B5EF4-FFF2-40B4-BE49-F238E27FC236}">
                    <a16:creationId xmlns:a16="http://schemas.microsoft.com/office/drawing/2014/main" id="{076183AF-E6CB-586C-AD2A-CC5FB4B50187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Flowchart: Stored Data 105">
                <a:extLst>
                  <a:ext uri="{FF2B5EF4-FFF2-40B4-BE49-F238E27FC236}">
                    <a16:creationId xmlns:a16="http://schemas.microsoft.com/office/drawing/2014/main" id="{EEA04614-E212-7D55-B908-A86FF1FD9340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106">
                <a:extLst>
                  <a:ext uri="{FF2B5EF4-FFF2-40B4-BE49-F238E27FC236}">
                    <a16:creationId xmlns:a16="http://schemas.microsoft.com/office/drawing/2014/main" id="{3D1714F0-6ED1-3619-4FF3-1D1A885EA854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lowchart: Stored Data 107">
                <a:extLst>
                  <a:ext uri="{FF2B5EF4-FFF2-40B4-BE49-F238E27FC236}">
                    <a16:creationId xmlns:a16="http://schemas.microsoft.com/office/drawing/2014/main" id="{783D56CA-071F-7AD1-FFC4-FE00AB6F7E5A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32" name="Picture 108" descr="A logo for a company&#10;&#10;AI-generated content may be incorrect.">
              <a:extLst>
                <a:ext uri="{FF2B5EF4-FFF2-40B4-BE49-F238E27FC236}">
                  <a16:creationId xmlns:a16="http://schemas.microsoft.com/office/drawing/2014/main" id="{FB6898C8-8895-E180-3AF6-05E805E5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10760" r="8202" b="14235"/>
            <a:stretch/>
          </p:blipFill>
          <p:spPr>
            <a:xfrm>
              <a:off x="9658987" y="578644"/>
              <a:ext cx="2137029" cy="1328848"/>
            </a:xfrm>
            <a:prstGeom prst="rect">
              <a:avLst/>
            </a:prstGeom>
          </p:spPr>
        </p:pic>
      </p:grpSp>
      <p:pic>
        <p:nvPicPr>
          <p:cNvPr id="98" name="Grafik 97">
            <a:extLst>
              <a:ext uri="{FF2B5EF4-FFF2-40B4-BE49-F238E27FC236}">
                <a16:creationId xmlns:a16="http://schemas.microsoft.com/office/drawing/2014/main" id="{CFC9E1EF-C328-BAA9-EAC3-C8A227296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120512"/>
            <a:ext cx="714752" cy="376459"/>
          </a:xfrm>
          <a:prstGeom prst="rect">
            <a:avLst/>
          </a:prstGeom>
        </p:spPr>
      </p:pic>
      <p:sp>
        <p:nvSpPr>
          <p:cNvPr id="114" name="Titel 1">
            <a:extLst>
              <a:ext uri="{FF2B5EF4-FFF2-40B4-BE49-F238E27FC236}">
                <a16:creationId xmlns:a16="http://schemas.microsoft.com/office/drawing/2014/main" id="{D0A6DBB6-8BE0-EC38-E0AC-55350573F5DE}"/>
              </a:ext>
            </a:extLst>
          </p:cNvPr>
          <p:cNvSpPr txBox="1">
            <a:spLocks/>
          </p:cNvSpPr>
          <p:nvPr/>
        </p:nvSpPr>
        <p:spPr>
          <a:xfrm>
            <a:off x="2216239" y="671655"/>
            <a:ext cx="7759520" cy="1541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Towards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better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understanding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seedling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establishment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use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rejuvenation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in Central European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forests</a:t>
            </a:r>
            <a:endParaRPr lang="de-DE" sz="2800" dirty="0">
              <a:latin typeface="+mn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Untertitel 2">
            <a:extLst>
              <a:ext uri="{FF2B5EF4-FFF2-40B4-BE49-F238E27FC236}">
                <a16:creationId xmlns:a16="http://schemas.microsoft.com/office/drawing/2014/main" id="{CEA49C02-60F6-7803-7D21-D7B519BCD58D}"/>
              </a:ext>
            </a:extLst>
          </p:cNvPr>
          <p:cNvSpPr txBox="1">
            <a:spLocks/>
          </p:cNvSpPr>
          <p:nvPr/>
        </p:nvSpPr>
        <p:spPr>
          <a:xfrm>
            <a:off x="2839867" y="1936050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1400" dirty="0">
              <a:solidFill>
                <a:srgbClr val="000000"/>
              </a:solidFill>
              <a:latin typeface="Aptos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0000"/>
                </a:solidFill>
                <a:latin typeface="Aptos"/>
              </a:rPr>
              <a:t>Timo Busse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, Frederic Krieger, Fabian Weikl, Benjamin D. Hafner, Astor </a:t>
            </a:r>
            <a:r>
              <a:rPr lang="de-DE" sz="1400" dirty="0" err="1">
                <a:solidFill>
                  <a:srgbClr val="000000"/>
                </a:solidFill>
                <a:latin typeface="Aptos"/>
              </a:rPr>
              <a:t>Toraño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ptos"/>
              </a:rPr>
              <a:t>Caicoya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, Richard L. Peters, Thorsten E. E. Grams </a:t>
            </a:r>
            <a:endParaRPr lang="de-DE" sz="1800" dirty="0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478E19E0-1A09-C9A7-C250-84B662278B8D}"/>
              </a:ext>
            </a:extLst>
          </p:cNvPr>
          <p:cNvSpPr txBox="1"/>
          <p:nvPr/>
        </p:nvSpPr>
        <p:spPr>
          <a:xfrm>
            <a:off x="3166533" y="2763931"/>
            <a:ext cx="585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ptos"/>
              </a:rPr>
              <a:t>TUM School of Life Sciences, </a:t>
            </a:r>
            <a:r>
              <a:rPr lang="de-DE" sz="1200" dirty="0">
                <a:solidFill>
                  <a:srgbClr val="000000"/>
                </a:solidFill>
                <a:latin typeface="Aptos"/>
              </a:rPr>
              <a:t>Technical University </a:t>
            </a:r>
            <a:r>
              <a:rPr lang="de-DE" sz="1200" dirty="0" err="1">
                <a:solidFill>
                  <a:srgbClr val="000000"/>
                </a:solidFill>
                <a:latin typeface="Aptos"/>
              </a:rPr>
              <a:t>of</a:t>
            </a:r>
            <a:r>
              <a:rPr lang="de-DE" sz="1200" dirty="0">
                <a:solidFill>
                  <a:srgbClr val="000000"/>
                </a:solidFill>
                <a:latin typeface="Aptos"/>
              </a:rPr>
              <a:t> Munich </a:t>
            </a:r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02021C-1C84-76CE-F4E6-A7AB140BF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154" y="786994"/>
            <a:ext cx="717342" cy="7173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A3545F-04EA-46A9-8BFF-AAA5CEA26209}"/>
              </a:ext>
            </a:extLst>
          </p:cNvPr>
          <p:cNvSpPr txBox="1"/>
          <p:nvPr/>
        </p:nvSpPr>
        <p:spPr>
          <a:xfrm>
            <a:off x="125504" y="987909"/>
            <a:ext cx="193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PICO4.12</a:t>
            </a:r>
          </a:p>
        </p:txBody>
      </p:sp>
      <p:pic>
        <p:nvPicPr>
          <p:cNvPr id="100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C45F171-D17C-471B-9977-3779100F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44" y="32248"/>
            <a:ext cx="1058052" cy="496389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C95D391D-904F-42D9-81FB-C51632D93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2" y="46276"/>
            <a:ext cx="930488" cy="484435"/>
          </a:xfrm>
          <a:prstGeom prst="rect">
            <a:avLst/>
          </a:prstGeom>
        </p:spPr>
      </p:pic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0120506D-FCC8-4799-A05D-A8612156AC6D}"/>
              </a:ext>
            </a:extLst>
          </p:cNvPr>
          <p:cNvGrpSpPr/>
          <p:nvPr/>
        </p:nvGrpSpPr>
        <p:grpSpPr>
          <a:xfrm>
            <a:off x="1016000" y="4377267"/>
            <a:ext cx="8959759" cy="2070604"/>
            <a:chOff x="1016000" y="4377267"/>
            <a:chExt cx="8959759" cy="2070604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FC63F8A9-193A-4596-89D8-DB97F6791B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54955" y="4644952"/>
              <a:ext cx="1820804" cy="1802919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mit Pfeil 106">
              <a:extLst>
                <a:ext uri="{FF2B5EF4-FFF2-40B4-BE49-F238E27FC236}">
                  <a16:creationId xmlns:a16="http://schemas.microsoft.com/office/drawing/2014/main" id="{D7329C62-B97B-4DCE-8612-7C91AB0AE9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8334" y="4377267"/>
              <a:ext cx="772001" cy="2070604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3C7D56AC-2D36-4DB9-BF47-74703D551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000" y="4377267"/>
              <a:ext cx="2846873" cy="1634111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feld 103">
            <a:extLst>
              <a:ext uri="{FF2B5EF4-FFF2-40B4-BE49-F238E27FC236}">
                <a16:creationId xmlns:a16="http://schemas.microsoft.com/office/drawing/2014/main" id="{CE5D049B-672F-F4F0-6E32-9B04281411AC}"/>
              </a:ext>
            </a:extLst>
          </p:cNvPr>
          <p:cNvSpPr txBox="1"/>
          <p:nvPr/>
        </p:nvSpPr>
        <p:spPr>
          <a:xfrm>
            <a:off x="1940721" y="3104894"/>
            <a:ext cx="82770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/>
              <a:t>Which</a:t>
            </a:r>
            <a:r>
              <a:rPr lang="de-DE" sz="4000" dirty="0"/>
              <a:t> </a:t>
            </a:r>
            <a:r>
              <a:rPr lang="de-DE" sz="4000" dirty="0" err="1"/>
              <a:t>fine-scale</a:t>
            </a:r>
            <a:r>
              <a:rPr lang="de-DE" sz="4000" dirty="0"/>
              <a:t> </a:t>
            </a:r>
            <a:r>
              <a:rPr lang="de-DE" sz="4000" dirty="0" err="1"/>
              <a:t>site</a:t>
            </a:r>
            <a:r>
              <a:rPr lang="de-DE" sz="4000" dirty="0"/>
              <a:t> </a:t>
            </a:r>
            <a:r>
              <a:rPr lang="de-DE" sz="4000" dirty="0" err="1"/>
              <a:t>conditions</a:t>
            </a:r>
            <a:r>
              <a:rPr lang="de-DE" sz="4000" dirty="0"/>
              <a:t> </a:t>
            </a:r>
            <a:r>
              <a:rPr lang="de-DE" sz="4000" dirty="0" err="1"/>
              <a:t>enable</a:t>
            </a:r>
            <a:endParaRPr lang="de-DE" sz="4000" dirty="0"/>
          </a:p>
          <a:p>
            <a:pPr algn="ctr"/>
            <a:r>
              <a:rPr lang="de-DE" sz="4000" dirty="0" err="1"/>
              <a:t>tree</a:t>
            </a:r>
            <a:r>
              <a:rPr lang="de-DE" sz="4000" dirty="0"/>
              <a:t> </a:t>
            </a:r>
            <a:r>
              <a:rPr lang="de-DE" sz="4000" dirty="0" err="1"/>
              <a:t>seedlings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establish</a:t>
            </a:r>
            <a:r>
              <a:rPr lang="de-DE" sz="4000" dirty="0"/>
              <a:t>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DD6C03-E380-650D-B415-3904DC6D2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476" y="1634240"/>
            <a:ext cx="654810" cy="916314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71FB16EB-394E-7A6B-8F92-9382DE304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0" y="15971"/>
            <a:ext cx="791367" cy="520221"/>
          </a:xfrm>
          <a:prstGeom prst="rect">
            <a:avLst/>
          </a:prstGeom>
        </p:spPr>
      </p:pic>
      <p:sp>
        <p:nvSpPr>
          <p:cNvPr id="103" name="Pfeil: nach rechts 10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9428A0-FC3B-3C9B-1927-8AC3074ECA57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drought</a:t>
            </a:r>
            <a:r>
              <a:rPr lang="de-DE" dirty="0"/>
              <a:t> stress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CC0C45B-48D4-7041-2D7C-F7534F8A35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3360" y="1470200"/>
            <a:ext cx="4891001" cy="318286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3068B9-A3D7-4EDB-82EE-3288A28B26DF}"/>
              </a:ext>
            </a:extLst>
          </p:cNvPr>
          <p:cNvSpPr txBox="1"/>
          <p:nvPr/>
        </p:nvSpPr>
        <p:spPr>
          <a:xfrm>
            <a:off x="6563360" y="4921058"/>
            <a:ext cx="42360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</a:t>
            </a:r>
          </a:p>
          <a:p>
            <a:r>
              <a:rPr lang="en-US" sz="1600" dirty="0"/>
              <a:t>Boxplots of needle density and mean needle</a:t>
            </a:r>
            <a:br>
              <a:rPr lang="en-US" sz="1600" dirty="0"/>
            </a:br>
            <a:r>
              <a:rPr lang="en-US" sz="1600" dirty="0"/>
              <a:t>length between trees in the circles support the </a:t>
            </a:r>
            <a:br>
              <a:rPr lang="en-US" sz="1600" dirty="0"/>
            </a:br>
            <a:r>
              <a:rPr lang="en-US" sz="1600" dirty="0"/>
              <a:t>hypothesis that drought stress is an important factor in how tree seedlings establish themselves on our site.</a:t>
            </a:r>
            <a:endParaRPr lang="de-DE" sz="1600" dirty="0"/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4E21EF-6011-5E18-51B1-B410CC174B4F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links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83B7C8-79AF-0DBE-F5F3-FDDC56B3C286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Haus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0EFF723E-CC33-6232-2444-66288A71F1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6DCDF51-76B1-50F2-A32E-DE78E6133DCF}"/>
              </a:ext>
            </a:extLst>
          </p:cNvPr>
          <p:cNvSpPr txBox="1"/>
          <p:nvPr/>
        </p:nvSpPr>
        <p:spPr>
          <a:xfrm>
            <a:off x="838200" y="1470200"/>
            <a:ext cx="5725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Sampling and Analysis</a:t>
            </a:r>
          </a:p>
          <a:p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We sampled the uppermost south-facing twig of 66 trees and collected only current-year needles in December 2025. Needles were handpicked and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analyzed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for density,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drymass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, and length 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(n = 40 per tree). 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δ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¹³C of needle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drymass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of the 26 trees without observed competition was measured using IRMS coupled with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 elemental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analyzer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, needle nitrogen content determined simultaneously.</a:t>
            </a:r>
            <a:endParaRPr lang="de-D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424643C-3F0A-BEEF-10DD-0EFE54EA47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3563081"/>
            <a:ext cx="4891000" cy="31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drought</a:t>
            </a:r>
            <a:r>
              <a:rPr lang="de-DE" dirty="0"/>
              <a:t> stress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6A9A33-B48E-4671-9D4D-3B53760536BE}"/>
              </a:ext>
            </a:extLst>
          </p:cNvPr>
          <p:cNvSpPr txBox="1"/>
          <p:nvPr/>
        </p:nvSpPr>
        <p:spPr>
          <a:xfrm>
            <a:off x="6313894" y="4210769"/>
            <a:ext cx="5088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Results</a:t>
            </a:r>
            <a:endParaRPr lang="de-DE" sz="1600" b="1" dirty="0"/>
          </a:p>
          <a:p>
            <a:r>
              <a:rPr lang="de-DE" sz="1600" dirty="0"/>
              <a:t>Needle 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δ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¹³C</a:t>
            </a:r>
            <a:r>
              <a:rPr lang="de-DE" sz="1600" dirty="0"/>
              <a:t> </a:t>
            </a:r>
            <a:r>
              <a:rPr lang="de-DE" sz="1600" dirty="0" err="1"/>
              <a:t>did</a:t>
            </a:r>
            <a:r>
              <a:rPr lang="de-DE" sz="1600" dirty="0"/>
              <a:t> not </a:t>
            </a:r>
            <a:r>
              <a:rPr lang="de-DE" sz="1600" dirty="0" err="1"/>
              <a:t>differ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trees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good</a:t>
            </a:r>
            <a:br>
              <a:rPr lang="de-DE" sz="1600" dirty="0"/>
            </a:br>
            <a:r>
              <a:rPr lang="de-DE" sz="1600" dirty="0"/>
              <a:t>and </a:t>
            </a:r>
            <a:r>
              <a:rPr lang="de-DE" sz="1600" dirty="0" err="1"/>
              <a:t>bad</a:t>
            </a:r>
            <a:r>
              <a:rPr lang="de-DE" sz="1600" dirty="0"/>
              <a:t> </a:t>
            </a:r>
            <a:r>
              <a:rPr lang="de-DE" sz="1600" dirty="0" err="1"/>
              <a:t>circles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r>
              <a:rPr lang="de-DE" sz="1600" dirty="0"/>
              <a:t> </a:t>
            </a:r>
            <a:r>
              <a:rPr lang="de-DE" sz="1600" dirty="0" err="1"/>
              <a:t>no</a:t>
            </a:r>
            <a:r>
              <a:rPr lang="de-DE" sz="1600" dirty="0"/>
              <a:t> support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hypothesis</a:t>
            </a:r>
            <a:br>
              <a:rPr lang="de-DE" sz="1600" dirty="0"/>
            </a:b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drought</a:t>
            </a:r>
            <a:r>
              <a:rPr lang="de-DE" sz="1600" dirty="0"/>
              <a:t> stress </a:t>
            </a:r>
            <a:r>
              <a:rPr lang="de-DE" sz="1600" dirty="0" err="1"/>
              <a:t>is</a:t>
            </a:r>
            <a:r>
              <a:rPr lang="de-DE" sz="1600" dirty="0"/>
              <a:t> a </a:t>
            </a:r>
            <a:r>
              <a:rPr lang="de-DE" sz="1600" dirty="0" err="1"/>
              <a:t>key</a:t>
            </a:r>
            <a:r>
              <a:rPr lang="de-DE" sz="1600" dirty="0"/>
              <a:t> </a:t>
            </a:r>
            <a:r>
              <a:rPr lang="de-DE" sz="1600" dirty="0" err="1"/>
              <a:t>driver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seedling</a:t>
            </a:r>
            <a:r>
              <a:rPr lang="de-DE" sz="1600" dirty="0"/>
              <a:t> </a:t>
            </a:r>
            <a:r>
              <a:rPr lang="de-DE" sz="1600" dirty="0" err="1"/>
              <a:t>establishment</a:t>
            </a:r>
            <a:br>
              <a:rPr lang="de-DE" sz="1600" dirty="0"/>
            </a:br>
            <a:r>
              <a:rPr lang="de-DE" sz="1600" dirty="0"/>
              <a:t>at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site</a:t>
            </a:r>
            <a:r>
              <a:rPr lang="de-DE" sz="1600" dirty="0"/>
              <a:t>.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86A422F-82A6-4A0A-93A6-DE590B487BD5}"/>
              </a:ext>
            </a:extLst>
          </p:cNvPr>
          <p:cNvSpPr txBox="1"/>
          <p:nvPr/>
        </p:nvSpPr>
        <p:spPr>
          <a:xfrm>
            <a:off x="6313894" y="5516570"/>
            <a:ext cx="5053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Needle nitrogen content showed a slight tendency to be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higher in taller seedlings within the best-growing circles,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suggesting that nutrient availability may influence seedling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establishment at this site, what we did not account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for previously.</a:t>
            </a:r>
            <a:endParaRPr lang="de-D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401BEF-9A6C-4FFD-9739-13EF3EA135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563081"/>
            <a:ext cx="4891000" cy="31828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378E6B-D2E1-46D6-B205-917CDF4D6B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2520" y="1027906"/>
            <a:ext cx="4891000" cy="3182863"/>
          </a:xfrm>
          <a:prstGeom prst="rect">
            <a:avLst/>
          </a:prstGeom>
        </p:spPr>
      </p:pic>
      <p:sp>
        <p:nvSpPr>
          <p:cNvPr id="3" name="Pfeil: nach recht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704596-2B73-EFB2-D81C-F0CA43EAD24C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links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97F36BA-FAE3-E47D-BBE2-7E019F7799B3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Haus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FBEEED38-5836-78AD-0CCE-68E362404C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AD8993B-C3D2-DCC1-8267-DCD3E2AF0ECC}"/>
              </a:ext>
            </a:extLst>
          </p:cNvPr>
          <p:cNvSpPr txBox="1"/>
          <p:nvPr/>
        </p:nvSpPr>
        <p:spPr>
          <a:xfrm>
            <a:off x="838200" y="1470200"/>
            <a:ext cx="5725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Sampling and Analysis</a:t>
            </a:r>
          </a:p>
          <a:p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We sampled the uppermost south-facing twig of 66 trees and collected only current-year needles in December 2025. Needles were handpicked and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analyzed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for density,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drymass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, and length 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(n = 40 per tree). </a:t>
            </a:r>
            <a:r>
              <a:rPr lang="de-DE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δ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¹³C of needle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drymass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of the 26 trees without observed competition was measured using IRMS coupled with</a:t>
            </a:r>
            <a:b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 elemental </a:t>
            </a:r>
            <a:r>
              <a:rPr lang="en-GB" sz="16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analyzer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, needle nitrogen content determined simultaneously.</a:t>
            </a:r>
            <a:endParaRPr lang="de-D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9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stump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E5896B-ECB7-4F2B-AE04-C359A43BEC82}"/>
              </a:ext>
            </a:extLst>
          </p:cNvPr>
          <p:cNvSpPr txBox="1"/>
          <p:nvPr/>
        </p:nvSpPr>
        <p:spPr>
          <a:xfrm>
            <a:off x="933452" y="1796050"/>
            <a:ext cx="39433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Data </a:t>
            </a:r>
            <a:r>
              <a:rPr lang="de-DE" b="1" dirty="0" err="1"/>
              <a:t>collection</a:t>
            </a:r>
            <a:endParaRPr lang="de-DE" b="1" dirty="0"/>
          </a:p>
          <a:p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We quantified the number of stumps (&gt;10 cm diameter at cutting height) within each circle. In addition to the original 3 m radius, stumps were also recorded within a 5 m radius to account for potential effects from stumps outside the core area.</a:t>
            </a:r>
            <a:endParaRPr lang="de-D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72053F8-B4A0-7E67-4ABE-271E2B4467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1836" y="1674330"/>
            <a:ext cx="6557936" cy="426763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D6CDDC2-1F15-4691-8A60-0E6A1F60B85E}"/>
              </a:ext>
            </a:extLst>
          </p:cNvPr>
          <p:cNvSpPr txBox="1"/>
          <p:nvPr/>
        </p:nvSpPr>
        <p:spPr>
          <a:xfrm>
            <a:off x="933452" y="3929917"/>
            <a:ext cx="39433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Results</a:t>
            </a:r>
          </a:p>
          <a:p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Most stumps were found in the best-growing circles, with the pattern more pronounced for large stumps (&gt;50 cm diameter at cutting height). This supports the hypothesis that proximity to stumps benefits the establishment of Douglas fir seedlings.</a:t>
            </a:r>
            <a:endParaRPr lang="de-D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560B7-0309-8383-0336-36E22432899D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links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D07ABE1-E3BB-18E8-B96D-542B473ABEF3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Haus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E80AC360-76C8-78A2-8EFF-62610AE3F4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3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E5896B-ECB7-4F2B-AE04-C359A43BEC82}"/>
              </a:ext>
            </a:extLst>
          </p:cNvPr>
          <p:cNvSpPr txBox="1"/>
          <p:nvPr/>
        </p:nvSpPr>
        <p:spPr>
          <a:xfrm>
            <a:off x="838200" y="1796050"/>
            <a:ext cx="9839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The app used for sampling site selection </a:t>
            </a:r>
            <a:r>
              <a:rPr lang="en-US" sz="2400" b="1" dirty="0"/>
              <a:t>performs reliably </a:t>
            </a:r>
            <a:r>
              <a:rPr lang="en-US" sz="2400" dirty="0"/>
              <a:t>in open conditions without overstory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2400" b="1" dirty="0"/>
              <a:t>C</a:t>
            </a:r>
            <a:r>
              <a:rPr lang="en-US" sz="2400" b="1" dirty="0" err="1"/>
              <a:t>ompetition</a:t>
            </a:r>
            <a:r>
              <a:rPr lang="en-US" sz="2400" b="1" dirty="0"/>
              <a:t> appears to negatively influence seedling establishment</a:t>
            </a:r>
            <a:r>
              <a:rPr lang="en-US" sz="2400" dirty="0"/>
              <a:t> in the worst-growing circles, but it does not fully explain the observed patterns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2400" dirty="0"/>
              <a:t>Wh</a:t>
            </a:r>
            <a:r>
              <a:rPr lang="en-US" sz="2400" dirty="0" err="1"/>
              <a:t>ile</a:t>
            </a:r>
            <a:r>
              <a:rPr lang="en-US" sz="2400" dirty="0"/>
              <a:t> some drought-related traits (needle length, density) suggest drought stress as a driver for establishment, δ¹³C showed no differences among seedlings within the circles, weakening this hypothesis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de-DE" sz="2400" dirty="0"/>
              <a:t>N</a:t>
            </a:r>
            <a:r>
              <a:rPr lang="en-US" sz="2400" dirty="0" err="1"/>
              <a:t>eedle</a:t>
            </a:r>
            <a:r>
              <a:rPr lang="en-US" sz="2400" dirty="0"/>
              <a:t> nitrogen content varied among trees, possibly reflecting differences in nutrient availability, though this requires further investigation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b="1" dirty="0"/>
              <a:t>Tree stumps, particularly those of large diameter</a:t>
            </a:r>
            <a:r>
              <a:rPr lang="en-US" sz="2400" dirty="0"/>
              <a:t>, may support seedling establishment in dry environments</a:t>
            </a:r>
          </a:p>
        </p:txBody>
      </p:sp>
      <p:sp>
        <p:nvSpPr>
          <p:cNvPr id="4" name="Pfeil: nach links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B768CEF-BF48-8170-E442-E1CBC39B1BFE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Haus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0A9E5354-8BEC-FFB5-2BDC-2452F0901D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E5896B-ECB7-4F2B-AE04-C359A43BEC82}"/>
              </a:ext>
            </a:extLst>
          </p:cNvPr>
          <p:cNvSpPr txBox="1"/>
          <p:nvPr/>
        </p:nvSpPr>
        <p:spPr>
          <a:xfrm>
            <a:off x="838200" y="1690688"/>
            <a:ext cx="880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The Ebersberg Experiment: </a:t>
            </a:r>
            <a:r>
              <a:rPr lang="de-DE" sz="2400" b="1" dirty="0" err="1"/>
              <a:t>Using</a:t>
            </a:r>
            <a:r>
              <a:rPr lang="de-DE" sz="2400" b="1" dirty="0"/>
              <a:t> </a:t>
            </a:r>
            <a:r>
              <a:rPr lang="de-DE" sz="2400" b="1" dirty="0" err="1"/>
              <a:t>tree</a:t>
            </a:r>
            <a:r>
              <a:rPr lang="de-DE" sz="2400" b="1" dirty="0"/>
              <a:t> </a:t>
            </a:r>
            <a:r>
              <a:rPr lang="de-DE" sz="2400" b="1" dirty="0" err="1"/>
              <a:t>mixture</a:t>
            </a:r>
            <a:r>
              <a:rPr lang="de-DE" sz="2400" b="1" dirty="0"/>
              <a:t> in </a:t>
            </a:r>
            <a:r>
              <a:rPr lang="de-DE" sz="2400" b="1" dirty="0" err="1"/>
              <a:t>planting</a:t>
            </a:r>
            <a:r>
              <a:rPr lang="de-DE" sz="2400" b="1" dirty="0"/>
              <a:t> </a:t>
            </a:r>
            <a:r>
              <a:rPr lang="de-DE" sz="2400" b="1" dirty="0" err="1"/>
              <a:t>processes</a:t>
            </a:r>
            <a:endParaRPr lang="de-DE" sz="2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9750E7-F1ED-4759-BE1F-827E80894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60" y="2267065"/>
            <a:ext cx="3235440" cy="37296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2D939A-28EC-4452-B87B-4BACEC3FA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46" y="3081996"/>
            <a:ext cx="3729664" cy="209980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8E25C5-5B8E-41C0-A4F2-9BD69006BFBE}"/>
              </a:ext>
            </a:extLst>
          </p:cNvPr>
          <p:cNvSpPr txBox="1"/>
          <p:nvPr/>
        </p:nvSpPr>
        <p:spPr>
          <a:xfrm>
            <a:off x="3159357" y="3920618"/>
            <a:ext cx="69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vs.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E21162-9A6C-4C32-B04D-F5F23EA7659F}"/>
              </a:ext>
            </a:extLst>
          </p:cNvPr>
          <p:cNvSpPr txBox="1"/>
          <p:nvPr/>
        </p:nvSpPr>
        <p:spPr>
          <a:xfrm>
            <a:off x="7570590" y="2195944"/>
            <a:ext cx="383771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Hypothesis</a:t>
            </a:r>
            <a:br>
              <a:rPr lang="de-DE" sz="1600" dirty="0"/>
            </a:br>
            <a:r>
              <a:rPr lang="en-US" sz="1600" dirty="0"/>
              <a:t>Species combinations with complementary</a:t>
            </a:r>
            <a:br>
              <a:rPr lang="en-US" sz="1600" dirty="0"/>
            </a:br>
            <a:r>
              <a:rPr lang="en-US" sz="1600" dirty="0"/>
              <a:t>rooting patterns support each other during</a:t>
            </a:r>
            <a:br>
              <a:rPr lang="en-US" sz="1600" dirty="0"/>
            </a:br>
            <a:r>
              <a:rPr lang="en-US" sz="1600" dirty="0"/>
              <a:t>early establishment. </a:t>
            </a:r>
          </a:p>
          <a:p>
            <a:endParaRPr lang="en-US" sz="1600" dirty="0"/>
          </a:p>
          <a:p>
            <a:r>
              <a:rPr lang="en-US" b="1" dirty="0"/>
              <a:t>Methods</a:t>
            </a:r>
            <a:endParaRPr lang="en-US" sz="1600" b="1" dirty="0"/>
          </a:p>
          <a:p>
            <a:r>
              <a:rPr lang="en-US" sz="1600" dirty="0"/>
              <a:t>We planted c. 1,300 seedlings in different</a:t>
            </a:r>
            <a:br>
              <a:rPr lang="en-US" sz="1600" dirty="0"/>
            </a:br>
            <a:r>
              <a:rPr lang="en-US" sz="1600" dirty="0"/>
              <a:t>species mixtures (</a:t>
            </a:r>
            <a:r>
              <a:rPr lang="en-US" sz="1600" i="1" dirty="0"/>
              <a:t>F. sylvatica</a:t>
            </a:r>
            <a:r>
              <a:rPr lang="en-US" sz="1600" dirty="0"/>
              <a:t>, </a:t>
            </a:r>
            <a:r>
              <a:rPr lang="en-US" sz="1600" i="1" dirty="0"/>
              <a:t>A. alba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i="1" dirty="0"/>
              <a:t>P. </a:t>
            </a:r>
            <a:r>
              <a:rPr lang="en-US" sz="1600" i="1" dirty="0" err="1"/>
              <a:t>menziesii</a:t>
            </a:r>
            <a:r>
              <a:rPr lang="en-US" sz="1600" dirty="0"/>
              <a:t>, </a:t>
            </a:r>
            <a:r>
              <a:rPr lang="en-US" sz="1600" i="1" dirty="0"/>
              <a:t>Q. petraea</a:t>
            </a:r>
            <a:r>
              <a:rPr lang="en-US" sz="1600" dirty="0"/>
              <a:t>) and are currently</a:t>
            </a:r>
            <a:br>
              <a:rPr lang="en-US" sz="1600" dirty="0"/>
            </a:br>
            <a:r>
              <a:rPr lang="en-US" sz="1600" dirty="0"/>
              <a:t>analyzing their physiological responses in</a:t>
            </a:r>
            <a:br>
              <a:rPr lang="en-US" sz="1600" dirty="0"/>
            </a:br>
            <a:r>
              <a:rPr lang="en-US" sz="1600" dirty="0"/>
              <a:t>the first and second year after planting.</a:t>
            </a:r>
            <a:br>
              <a:rPr lang="en-US" sz="1600" dirty="0"/>
            </a:br>
            <a:r>
              <a:rPr lang="en-US" sz="1600" dirty="0"/>
              <a:t>Single trees planted conventionally serve</a:t>
            </a:r>
            <a:br>
              <a:rPr lang="en-US" sz="1600" dirty="0"/>
            </a:br>
            <a:r>
              <a:rPr lang="en-US" sz="1600" dirty="0"/>
              <a:t>as controls. By the end of 2026, the trees</a:t>
            </a:r>
            <a:br>
              <a:rPr lang="en-US" sz="1600" dirty="0"/>
            </a:br>
            <a:r>
              <a:rPr lang="en-US" sz="1600" dirty="0"/>
              <a:t>will be excavated to assess rooting patterns.</a:t>
            </a:r>
            <a:endParaRPr lang="de-DE" sz="16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A79AFC-4CDA-4D4E-9BC4-E1811BDBFDE8}"/>
              </a:ext>
            </a:extLst>
          </p:cNvPr>
          <p:cNvSpPr txBox="1"/>
          <p:nvPr/>
        </p:nvSpPr>
        <p:spPr>
          <a:xfrm>
            <a:off x="856995" y="5996730"/>
            <a:ext cx="2194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Conventionally</a:t>
            </a:r>
            <a:r>
              <a:rPr lang="de-DE" sz="1600" dirty="0"/>
              <a:t> </a:t>
            </a:r>
            <a:r>
              <a:rPr lang="de-DE" sz="1600" dirty="0" err="1"/>
              <a:t>planted</a:t>
            </a:r>
            <a:br>
              <a:rPr lang="de-DE" sz="1600" dirty="0"/>
            </a:br>
            <a:r>
              <a:rPr lang="de-DE" sz="1600" dirty="0" err="1"/>
              <a:t>tree</a:t>
            </a:r>
            <a:r>
              <a:rPr lang="de-DE" sz="1600" dirty="0"/>
              <a:t> </a:t>
            </a:r>
            <a:r>
              <a:rPr lang="de-DE" sz="1600" dirty="0" err="1"/>
              <a:t>seedling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(1 x </a:t>
            </a:r>
            <a:r>
              <a:rPr lang="de-DE" sz="1600" i="1" dirty="0"/>
              <a:t>A. </a:t>
            </a:r>
            <a:r>
              <a:rPr lang="de-DE" sz="1600" i="1" dirty="0" err="1"/>
              <a:t>alba</a:t>
            </a:r>
            <a:r>
              <a:rPr lang="de-DE" sz="1600" dirty="0"/>
              <a:t>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493851-BA9D-4BF9-A00A-01A5D7847B7A}"/>
              </a:ext>
            </a:extLst>
          </p:cNvPr>
          <p:cNvSpPr txBox="1"/>
          <p:nvPr/>
        </p:nvSpPr>
        <p:spPr>
          <a:xfrm>
            <a:off x="3751683" y="5996730"/>
            <a:ext cx="3265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Experimental </a:t>
            </a:r>
            <a:r>
              <a:rPr lang="de-DE" sz="1600" dirty="0" err="1"/>
              <a:t>planting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four</a:t>
            </a:r>
            <a:r>
              <a:rPr lang="de-DE" sz="1600" dirty="0"/>
              <a:t> </a:t>
            </a:r>
            <a:r>
              <a:rPr lang="de-DE" sz="1600" dirty="0" err="1"/>
              <a:t>tree</a:t>
            </a:r>
            <a:br>
              <a:rPr lang="de-DE" sz="1600" dirty="0"/>
            </a:br>
            <a:r>
              <a:rPr lang="de-DE" sz="1600" dirty="0" err="1"/>
              <a:t>seedlings</a:t>
            </a:r>
            <a:r>
              <a:rPr lang="de-DE" sz="1600" dirty="0"/>
              <a:t> (2 x </a:t>
            </a:r>
            <a:r>
              <a:rPr lang="de-DE" sz="1600" i="1" dirty="0"/>
              <a:t>A. </a:t>
            </a:r>
            <a:r>
              <a:rPr lang="de-DE" sz="1600" i="1" dirty="0" err="1"/>
              <a:t>alba</a:t>
            </a:r>
            <a:r>
              <a:rPr lang="de-DE" sz="1600" dirty="0"/>
              <a:t>, 2 x </a:t>
            </a:r>
            <a:r>
              <a:rPr lang="de-DE" sz="1600" i="1" dirty="0"/>
              <a:t>F. sylvatica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sz="1600" dirty="0"/>
              <a:t>in a </a:t>
            </a:r>
            <a:r>
              <a:rPr lang="de-DE" sz="1600" dirty="0" err="1"/>
              <a:t>single</a:t>
            </a:r>
            <a:r>
              <a:rPr lang="de-DE" sz="1600" dirty="0"/>
              <a:t> </a:t>
            </a:r>
            <a:r>
              <a:rPr lang="de-DE" sz="1600" dirty="0" err="1"/>
              <a:t>planting</a:t>
            </a:r>
            <a:r>
              <a:rPr lang="de-DE" sz="1600" dirty="0"/>
              <a:t> hole</a:t>
            </a:r>
          </a:p>
        </p:txBody>
      </p:sp>
      <p:pic>
        <p:nvPicPr>
          <p:cNvPr id="3" name="Grafik 2" descr="Haus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31B728E7-C816-A19B-42D4-FFFEE0A865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Outlook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07735F-B030-4A69-A692-F381763AC52C}"/>
              </a:ext>
            </a:extLst>
          </p:cNvPr>
          <p:cNvSpPr txBox="1"/>
          <p:nvPr/>
        </p:nvSpPr>
        <p:spPr>
          <a:xfrm>
            <a:off x="838200" y="1811134"/>
            <a:ext cx="102953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We </a:t>
            </a:r>
            <a:r>
              <a:rPr lang="en-US" sz="2400" b="1" dirty="0"/>
              <a:t>developed an app </a:t>
            </a:r>
            <a:r>
              <a:rPr lang="en-US" sz="2400" dirty="0"/>
              <a:t>to identify areas of good and poor seedling establishment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We are currently </a:t>
            </a:r>
            <a:r>
              <a:rPr lang="en-US" sz="2400" b="1" dirty="0"/>
              <a:t>integrating a UAV-derived light correction </a:t>
            </a:r>
            <a:r>
              <a:rPr lang="en-US" sz="2400" dirty="0"/>
              <a:t>which will be implemented into the app to improve future sampling campaigns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Preliminary results indicate that </a:t>
            </a:r>
            <a:r>
              <a:rPr lang="en-US" sz="2400" b="1" dirty="0"/>
              <a:t>tree seedling establishment is driven by multiple factors</a:t>
            </a:r>
            <a:r>
              <a:rPr lang="en-US" sz="2400" dirty="0"/>
              <a:t>. In addition to aboveground competition, drought stress shows mixed effects, while nutrient availability may also contribute. </a:t>
            </a:r>
            <a:r>
              <a:rPr lang="en-US" sz="2400" b="1" dirty="0"/>
              <a:t>Tree stumps </a:t>
            </a:r>
            <a:r>
              <a:rPr lang="en-US" sz="2400" dirty="0"/>
              <a:t>appear to </a:t>
            </a:r>
            <a:r>
              <a:rPr lang="en-US" sz="2400" b="1" dirty="0"/>
              <a:t>support early establishment</a:t>
            </a:r>
            <a:r>
              <a:rPr lang="en-US" sz="2400" dirty="0"/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Future work will examine additional factors, especially the soil microbiome and soil water availability at the study sites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Complementary experiments, especially with respect to tree mixture, are running at the moment</a:t>
            </a:r>
          </a:p>
        </p:txBody>
      </p:sp>
      <p:pic>
        <p:nvPicPr>
          <p:cNvPr id="3" name="Grafik 2" descr="Haus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CDE3B3F5-05AF-AF5B-6ABD-6D7CD24C8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6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2DA19-F520-B12F-A92A-E774594B8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96">
            <a:extLst>
              <a:ext uri="{FF2B5EF4-FFF2-40B4-BE49-F238E27FC236}">
                <a16:creationId xmlns:a16="http://schemas.microsoft.com/office/drawing/2014/main" id="{7F0968C8-D371-DCBB-F6DC-0E32A2F6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4" y="-10915"/>
            <a:ext cx="12225484" cy="68798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93BAF9-D0D1-5FF4-DE71-3BABD7AA7CAA}"/>
              </a:ext>
            </a:extLst>
          </p:cNvPr>
          <p:cNvSpPr txBox="1"/>
          <p:nvPr/>
        </p:nvSpPr>
        <p:spPr>
          <a:xfrm>
            <a:off x="6138531" y="21318"/>
            <a:ext cx="5064207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This PICO is based upon work from COST Action CA21138 (CLEANFOREST) “Joint effects of </a:t>
            </a:r>
            <a:r>
              <a:rPr lang="en-US" sz="600" dirty="0" err="1">
                <a:latin typeface="arial" panose="020B0604020202020204" pitchFamily="34" charset="0"/>
              </a:rPr>
              <a:t>CLimate</a:t>
            </a:r>
            <a:r>
              <a:rPr lang="en-US" sz="600" dirty="0">
                <a:latin typeface="arial" panose="020B0604020202020204" pitchFamily="34" charset="0"/>
              </a:rPr>
              <a:t> Extremes and Atmospheric </a:t>
            </a:r>
            <a:r>
              <a:rPr lang="en-US" sz="600" dirty="0" err="1">
                <a:latin typeface="arial" panose="020B0604020202020204" pitchFamily="34" charset="0"/>
              </a:rPr>
              <a:t>depositioN</a:t>
            </a:r>
            <a:r>
              <a:rPr lang="en-US" sz="600" dirty="0">
                <a:latin typeface="arial" panose="020B0604020202020204" pitchFamily="34" charset="0"/>
              </a:rPr>
              <a:t> </a:t>
            </a:r>
            <a:br>
              <a:rPr lang="en-US" sz="600" dirty="0">
                <a:latin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</a:rPr>
              <a:t>on European FORESTs”, supported by COST (European Cooperation in Science and Technology).</a:t>
            </a:r>
            <a:endParaRPr lang="en-US" sz="600" dirty="0"/>
          </a:p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 </a:t>
            </a:r>
            <a:endParaRPr lang="en-US" sz="600" dirty="0"/>
          </a:p>
          <a:p>
            <a:endParaRPr lang="de-DE" sz="600" dirty="0"/>
          </a:p>
        </p:txBody>
      </p:sp>
      <p:grpSp>
        <p:nvGrpSpPr>
          <p:cNvPr id="8" name="Group 109">
            <a:extLst>
              <a:ext uri="{FF2B5EF4-FFF2-40B4-BE49-F238E27FC236}">
                <a16:creationId xmlns:a16="http://schemas.microsoft.com/office/drawing/2014/main" id="{94EE6D0F-5A18-5B25-91F9-EE8AD4DA7913}"/>
              </a:ext>
            </a:extLst>
          </p:cNvPr>
          <p:cNvGrpSpPr/>
          <p:nvPr/>
        </p:nvGrpSpPr>
        <p:grpSpPr>
          <a:xfrm>
            <a:off x="1328322" y="39417"/>
            <a:ext cx="604560" cy="498631"/>
            <a:chOff x="9516925" y="450081"/>
            <a:chExt cx="2413452" cy="1588248"/>
          </a:xfrm>
        </p:grpSpPr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52A65451-E1C9-CC08-39E9-D05652EA0DE1}"/>
                </a:ext>
              </a:extLst>
            </p:cNvPr>
            <p:cNvGrpSpPr/>
            <p:nvPr/>
          </p:nvGrpSpPr>
          <p:grpSpPr>
            <a:xfrm>
              <a:off x="9746375" y="451668"/>
              <a:ext cx="1115493" cy="448445"/>
              <a:chOff x="9746375" y="451668"/>
              <a:chExt cx="1115493" cy="448445"/>
            </a:xfrm>
          </p:grpSpPr>
          <p:sp>
            <p:nvSpPr>
              <p:cNvPr id="86" name="Flowchart: Stored Data 3">
                <a:extLst>
                  <a:ext uri="{FF2B5EF4-FFF2-40B4-BE49-F238E27FC236}">
                    <a16:creationId xmlns:a16="http://schemas.microsoft.com/office/drawing/2014/main" id="{A584B917-CD50-1447-7D5F-B8E8631ADBF5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tangle 6">
                <a:extLst>
                  <a:ext uri="{FF2B5EF4-FFF2-40B4-BE49-F238E27FC236}">
                    <a16:creationId xmlns:a16="http://schemas.microsoft.com/office/drawing/2014/main" id="{45608858-8AB9-F697-0D9B-CA1CB65D89DB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Flowchart: Stored Data 7">
                <a:extLst>
                  <a:ext uri="{FF2B5EF4-FFF2-40B4-BE49-F238E27FC236}">
                    <a16:creationId xmlns:a16="http://schemas.microsoft.com/office/drawing/2014/main" id="{1B713B01-4106-9A4B-F932-607ABECB744B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8">
                <a:extLst>
                  <a:ext uri="{FF2B5EF4-FFF2-40B4-BE49-F238E27FC236}">
                    <a16:creationId xmlns:a16="http://schemas.microsoft.com/office/drawing/2014/main" id="{19D41A66-61BB-C394-9DC5-09F44B0E660D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Rectangle 14">
                <a:extLst>
                  <a:ext uri="{FF2B5EF4-FFF2-40B4-BE49-F238E27FC236}">
                    <a16:creationId xmlns:a16="http://schemas.microsoft.com/office/drawing/2014/main" id="{DAB014D2-7D54-5355-84E6-76300C1B4BDE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Flowchart: Stored Data 15">
                <a:extLst>
                  <a:ext uri="{FF2B5EF4-FFF2-40B4-BE49-F238E27FC236}">
                    <a16:creationId xmlns:a16="http://schemas.microsoft.com/office/drawing/2014/main" id="{1813FE41-4D77-A5BC-105A-863357411298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Rectangle 21">
                <a:extLst>
                  <a:ext uri="{FF2B5EF4-FFF2-40B4-BE49-F238E27FC236}">
                    <a16:creationId xmlns:a16="http://schemas.microsoft.com/office/drawing/2014/main" id="{D7150EF4-366F-6805-1BB7-AAE9B4A26B11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3" name="Flowchart: Stored Data 23">
                <a:extLst>
                  <a:ext uri="{FF2B5EF4-FFF2-40B4-BE49-F238E27FC236}">
                    <a16:creationId xmlns:a16="http://schemas.microsoft.com/office/drawing/2014/main" id="{67A29D84-3D55-16C2-CE60-3DF2665A2E71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4" name="Rectangle 24">
                <a:extLst>
                  <a:ext uri="{FF2B5EF4-FFF2-40B4-BE49-F238E27FC236}">
                    <a16:creationId xmlns:a16="http://schemas.microsoft.com/office/drawing/2014/main" id="{6B125AF0-992A-2DA9-21AA-8334CAEB2001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Flowchart: Stored Data 25">
                <a:extLst>
                  <a:ext uri="{FF2B5EF4-FFF2-40B4-BE49-F238E27FC236}">
                    <a16:creationId xmlns:a16="http://schemas.microsoft.com/office/drawing/2014/main" id="{F37D4F38-A147-B7B1-3D05-31A06E425943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Rectangle 26">
                <a:extLst>
                  <a:ext uri="{FF2B5EF4-FFF2-40B4-BE49-F238E27FC236}">
                    <a16:creationId xmlns:a16="http://schemas.microsoft.com/office/drawing/2014/main" id="{3FCF134E-E4B5-C8EE-5FF8-E48EDD96883D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lowchart: Stored Data 27">
              <a:extLst>
                <a:ext uri="{FF2B5EF4-FFF2-40B4-BE49-F238E27FC236}">
                  <a16:creationId xmlns:a16="http://schemas.microsoft.com/office/drawing/2014/main" id="{BCCCC29F-116C-791B-1259-CF58BEAD8FC6}"/>
                </a:ext>
              </a:extLst>
            </p:cNvPr>
            <p:cNvSpPr/>
            <p:nvPr/>
          </p:nvSpPr>
          <p:spPr>
            <a:xfrm rot="16200000">
              <a:off x="10702459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64DFC122-C06F-2933-DCA0-E4B1CD569EA9}"/>
                </a:ext>
              </a:extLst>
            </p:cNvPr>
            <p:cNvSpPr/>
            <p:nvPr/>
          </p:nvSpPr>
          <p:spPr>
            <a:xfrm>
              <a:off x="10989908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lowchart: Stored Data 31">
              <a:extLst>
                <a:ext uri="{FF2B5EF4-FFF2-40B4-BE49-F238E27FC236}">
                  <a16:creationId xmlns:a16="http://schemas.microsoft.com/office/drawing/2014/main" id="{BD1959F2-27FC-0ED2-6D39-421F137612E1}"/>
                </a:ext>
              </a:extLst>
            </p:cNvPr>
            <p:cNvSpPr/>
            <p:nvPr/>
          </p:nvSpPr>
          <p:spPr>
            <a:xfrm rot="16200000">
              <a:off x="10909676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18B2EA8D-2CC1-8E6C-17FC-048CCB08E58C}"/>
                </a:ext>
              </a:extLst>
            </p:cNvPr>
            <p:cNvSpPr/>
            <p:nvPr/>
          </p:nvSpPr>
          <p:spPr>
            <a:xfrm>
              <a:off x="11197125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lowchart: Stored Data 33">
              <a:extLst>
                <a:ext uri="{FF2B5EF4-FFF2-40B4-BE49-F238E27FC236}">
                  <a16:creationId xmlns:a16="http://schemas.microsoft.com/office/drawing/2014/main" id="{2BD8CD70-F9F2-529C-ED9B-8F018D699E39}"/>
                </a:ext>
              </a:extLst>
            </p:cNvPr>
            <p:cNvSpPr/>
            <p:nvPr/>
          </p:nvSpPr>
          <p:spPr>
            <a:xfrm rot="16200000">
              <a:off x="11116893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E7FBE57A-CCBA-993E-A2F4-60118978D3EA}"/>
                </a:ext>
              </a:extLst>
            </p:cNvPr>
            <p:cNvSpPr/>
            <p:nvPr/>
          </p:nvSpPr>
          <p:spPr>
            <a:xfrm>
              <a:off x="11404342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53">
              <a:extLst>
                <a:ext uri="{FF2B5EF4-FFF2-40B4-BE49-F238E27FC236}">
                  <a16:creationId xmlns:a16="http://schemas.microsoft.com/office/drawing/2014/main" id="{59B76CF5-D51A-ABF4-0D72-9E1E728EE755}"/>
                </a:ext>
              </a:extLst>
            </p:cNvPr>
            <p:cNvGrpSpPr/>
            <p:nvPr/>
          </p:nvGrpSpPr>
          <p:grpSpPr>
            <a:xfrm>
              <a:off x="11483519" y="450081"/>
              <a:ext cx="446858" cy="446858"/>
              <a:chOff x="11483519" y="450081"/>
              <a:chExt cx="446858" cy="446858"/>
            </a:xfrm>
          </p:grpSpPr>
          <p:sp>
            <p:nvSpPr>
              <p:cNvPr id="81" name="Flowchart: Stored Data 35">
                <a:extLst>
                  <a:ext uri="{FF2B5EF4-FFF2-40B4-BE49-F238E27FC236}">
                    <a16:creationId xmlns:a16="http://schemas.microsoft.com/office/drawing/2014/main" id="{B452C4E5-65D8-A905-3860-E5EB52EE6703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Rectangle 36">
                <a:extLst>
                  <a:ext uri="{FF2B5EF4-FFF2-40B4-BE49-F238E27FC236}">
                    <a16:creationId xmlns:a16="http://schemas.microsoft.com/office/drawing/2014/main" id="{CF7EB780-0FD1-24E5-DE3D-81AAA717C2BE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Flowchart: Stored Data 37">
                <a:extLst>
                  <a:ext uri="{FF2B5EF4-FFF2-40B4-BE49-F238E27FC236}">
                    <a16:creationId xmlns:a16="http://schemas.microsoft.com/office/drawing/2014/main" id="{CC2D613E-0B91-D824-3CF3-B9873560E0AA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tangle 38">
                <a:extLst>
                  <a:ext uri="{FF2B5EF4-FFF2-40B4-BE49-F238E27FC236}">
                    <a16:creationId xmlns:a16="http://schemas.microsoft.com/office/drawing/2014/main" id="{51A40710-FD64-4A7D-1809-7C4D5672FD0A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Flowchart: Stored Data 39">
                <a:extLst>
                  <a:ext uri="{FF2B5EF4-FFF2-40B4-BE49-F238E27FC236}">
                    <a16:creationId xmlns:a16="http://schemas.microsoft.com/office/drawing/2014/main" id="{84AA7DC9-62BE-6589-EB83-A2D90FECC93C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7" name="Group 41">
              <a:extLst>
                <a:ext uri="{FF2B5EF4-FFF2-40B4-BE49-F238E27FC236}">
                  <a16:creationId xmlns:a16="http://schemas.microsoft.com/office/drawing/2014/main" id="{37E693EB-B672-6C12-64D7-C229BF88A4E3}"/>
                </a:ext>
              </a:extLst>
            </p:cNvPr>
            <p:cNvGrpSpPr/>
            <p:nvPr/>
          </p:nvGrpSpPr>
          <p:grpSpPr>
            <a:xfrm rot="5400000">
              <a:off x="11143577" y="1006900"/>
              <a:ext cx="1115493" cy="448445"/>
              <a:chOff x="9746375" y="451668"/>
              <a:chExt cx="1115493" cy="448445"/>
            </a:xfrm>
          </p:grpSpPr>
          <p:sp>
            <p:nvSpPr>
              <p:cNvPr id="70" name="Flowchart: Stored Data 42">
                <a:extLst>
                  <a:ext uri="{FF2B5EF4-FFF2-40B4-BE49-F238E27FC236}">
                    <a16:creationId xmlns:a16="http://schemas.microsoft.com/office/drawing/2014/main" id="{9039E2DC-B2DB-2C3E-DFCE-8AC2418ABA41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43">
                <a:extLst>
                  <a:ext uri="{FF2B5EF4-FFF2-40B4-BE49-F238E27FC236}">
                    <a16:creationId xmlns:a16="http://schemas.microsoft.com/office/drawing/2014/main" id="{C26456A8-7B62-F6ED-9022-75624913599B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Flowchart: Stored Data 44">
                <a:extLst>
                  <a:ext uri="{FF2B5EF4-FFF2-40B4-BE49-F238E27FC236}">
                    <a16:creationId xmlns:a16="http://schemas.microsoft.com/office/drawing/2014/main" id="{4537F022-539B-A779-08C7-EE581191774D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45">
                <a:extLst>
                  <a:ext uri="{FF2B5EF4-FFF2-40B4-BE49-F238E27FC236}">
                    <a16:creationId xmlns:a16="http://schemas.microsoft.com/office/drawing/2014/main" id="{E73DF74E-E30D-A1AC-32AC-9DAAD232E037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46">
                <a:extLst>
                  <a:ext uri="{FF2B5EF4-FFF2-40B4-BE49-F238E27FC236}">
                    <a16:creationId xmlns:a16="http://schemas.microsoft.com/office/drawing/2014/main" id="{24CD4FE9-9471-25D6-3999-588F2A450D07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Flowchart: Stored Data 47">
                <a:extLst>
                  <a:ext uri="{FF2B5EF4-FFF2-40B4-BE49-F238E27FC236}">
                    <a16:creationId xmlns:a16="http://schemas.microsoft.com/office/drawing/2014/main" id="{C4B5E8AF-5338-EA93-AF16-8287E3AF2EF3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Rectangle 48">
                <a:extLst>
                  <a:ext uri="{FF2B5EF4-FFF2-40B4-BE49-F238E27FC236}">
                    <a16:creationId xmlns:a16="http://schemas.microsoft.com/office/drawing/2014/main" id="{B539AC39-ACB6-C524-7E14-FF92EFB51BFA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Flowchart: Stored Data 49">
                <a:extLst>
                  <a:ext uri="{FF2B5EF4-FFF2-40B4-BE49-F238E27FC236}">
                    <a16:creationId xmlns:a16="http://schemas.microsoft.com/office/drawing/2014/main" id="{A5CCEF4B-3214-E6AB-81C4-6B398E5BCA31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 50">
                <a:extLst>
                  <a:ext uri="{FF2B5EF4-FFF2-40B4-BE49-F238E27FC236}">
                    <a16:creationId xmlns:a16="http://schemas.microsoft.com/office/drawing/2014/main" id="{46F07186-625B-8C16-E42A-457D5C5DD94F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Flowchart: Stored Data 51">
                <a:extLst>
                  <a:ext uri="{FF2B5EF4-FFF2-40B4-BE49-F238E27FC236}">
                    <a16:creationId xmlns:a16="http://schemas.microsoft.com/office/drawing/2014/main" id="{3AB8E40F-7BE4-4A8E-A9C3-1297690BC76F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tangle 52">
                <a:extLst>
                  <a:ext uri="{FF2B5EF4-FFF2-40B4-BE49-F238E27FC236}">
                    <a16:creationId xmlns:a16="http://schemas.microsoft.com/office/drawing/2014/main" id="{83ECE2C0-FFCB-C45D-5BF1-9A03677DE038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8" name="Group 54">
              <a:extLst>
                <a:ext uri="{FF2B5EF4-FFF2-40B4-BE49-F238E27FC236}">
                  <a16:creationId xmlns:a16="http://schemas.microsoft.com/office/drawing/2014/main" id="{64279E3C-7DEF-57CC-F5DD-5EA416271DD9}"/>
                </a:ext>
              </a:extLst>
            </p:cNvPr>
            <p:cNvGrpSpPr/>
            <p:nvPr/>
          </p:nvGrpSpPr>
          <p:grpSpPr>
            <a:xfrm rot="5400000">
              <a:off x="11477099" y="1584935"/>
              <a:ext cx="446858" cy="446858"/>
              <a:chOff x="11483519" y="450081"/>
              <a:chExt cx="446858" cy="446858"/>
            </a:xfrm>
          </p:grpSpPr>
          <p:sp>
            <p:nvSpPr>
              <p:cNvPr id="65" name="Flowchart: Stored Data 55">
                <a:extLst>
                  <a:ext uri="{FF2B5EF4-FFF2-40B4-BE49-F238E27FC236}">
                    <a16:creationId xmlns:a16="http://schemas.microsoft.com/office/drawing/2014/main" id="{167800A2-2C52-64AA-DBFB-046A7EE12C5E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Rectangle 56">
                <a:extLst>
                  <a:ext uri="{FF2B5EF4-FFF2-40B4-BE49-F238E27FC236}">
                    <a16:creationId xmlns:a16="http://schemas.microsoft.com/office/drawing/2014/main" id="{91217A8E-7802-4569-BF21-EEE8478E5BC8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Flowchart: Stored Data 57">
                <a:extLst>
                  <a:ext uri="{FF2B5EF4-FFF2-40B4-BE49-F238E27FC236}">
                    <a16:creationId xmlns:a16="http://schemas.microsoft.com/office/drawing/2014/main" id="{02FBC1B6-5239-523B-E912-0F4BADA7D514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58">
                <a:extLst>
                  <a:ext uri="{FF2B5EF4-FFF2-40B4-BE49-F238E27FC236}">
                    <a16:creationId xmlns:a16="http://schemas.microsoft.com/office/drawing/2014/main" id="{FAAF6498-0F28-36C5-EDCF-4B73A85D095B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Flowchart: Stored Data 59">
                <a:extLst>
                  <a:ext uri="{FF2B5EF4-FFF2-40B4-BE49-F238E27FC236}">
                    <a16:creationId xmlns:a16="http://schemas.microsoft.com/office/drawing/2014/main" id="{FA3F7E3B-22BD-6D48-2B77-56AD7D6F5391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9" name="Group 60">
              <a:extLst>
                <a:ext uri="{FF2B5EF4-FFF2-40B4-BE49-F238E27FC236}">
                  <a16:creationId xmlns:a16="http://schemas.microsoft.com/office/drawing/2014/main" id="{C5F3D8F8-7C35-5DDA-9D59-3A5CF62AF4B7}"/>
                </a:ext>
              </a:extLst>
            </p:cNvPr>
            <p:cNvGrpSpPr/>
            <p:nvPr/>
          </p:nvGrpSpPr>
          <p:grpSpPr>
            <a:xfrm rot="10800000">
              <a:off x="10584240" y="1586854"/>
              <a:ext cx="1115493" cy="448445"/>
              <a:chOff x="9746375" y="451668"/>
              <a:chExt cx="1115493" cy="448445"/>
            </a:xfrm>
          </p:grpSpPr>
          <p:sp>
            <p:nvSpPr>
              <p:cNvPr id="54" name="Flowchart: Stored Data 61">
                <a:extLst>
                  <a:ext uri="{FF2B5EF4-FFF2-40B4-BE49-F238E27FC236}">
                    <a16:creationId xmlns:a16="http://schemas.microsoft.com/office/drawing/2014/main" id="{045D92C2-A31E-3896-B690-3E3D9D4C0F59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62">
                <a:extLst>
                  <a:ext uri="{FF2B5EF4-FFF2-40B4-BE49-F238E27FC236}">
                    <a16:creationId xmlns:a16="http://schemas.microsoft.com/office/drawing/2014/main" id="{E560941F-0D2E-DB93-CCC2-763ABD96FB41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Flowchart: Stored Data 63">
                <a:extLst>
                  <a:ext uri="{FF2B5EF4-FFF2-40B4-BE49-F238E27FC236}">
                    <a16:creationId xmlns:a16="http://schemas.microsoft.com/office/drawing/2014/main" id="{83E5C857-A16A-0FF2-E7F7-714AF010041F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64">
                <a:extLst>
                  <a:ext uri="{FF2B5EF4-FFF2-40B4-BE49-F238E27FC236}">
                    <a16:creationId xmlns:a16="http://schemas.microsoft.com/office/drawing/2014/main" id="{164137A9-1E1C-E93D-D69E-C3DFB655E872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Rectangle 65">
                <a:extLst>
                  <a:ext uri="{FF2B5EF4-FFF2-40B4-BE49-F238E27FC236}">
                    <a16:creationId xmlns:a16="http://schemas.microsoft.com/office/drawing/2014/main" id="{8740DB2B-AD5B-EE3E-23D5-D19996119557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Flowchart: Stored Data 66">
                <a:extLst>
                  <a:ext uri="{FF2B5EF4-FFF2-40B4-BE49-F238E27FC236}">
                    <a16:creationId xmlns:a16="http://schemas.microsoft.com/office/drawing/2014/main" id="{14A7CC4E-BD7A-066E-D4D6-5EE565C4622B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67">
                <a:extLst>
                  <a:ext uri="{FF2B5EF4-FFF2-40B4-BE49-F238E27FC236}">
                    <a16:creationId xmlns:a16="http://schemas.microsoft.com/office/drawing/2014/main" id="{169F6811-0FCD-263C-574B-BE1A924141CA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Flowchart: Stored Data 68">
                <a:extLst>
                  <a:ext uri="{FF2B5EF4-FFF2-40B4-BE49-F238E27FC236}">
                    <a16:creationId xmlns:a16="http://schemas.microsoft.com/office/drawing/2014/main" id="{5BE31724-2715-FB92-D614-2FC89BEF2125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9">
                <a:extLst>
                  <a:ext uri="{FF2B5EF4-FFF2-40B4-BE49-F238E27FC236}">
                    <a16:creationId xmlns:a16="http://schemas.microsoft.com/office/drawing/2014/main" id="{1766EACF-351E-2C6E-C73F-3D897CE24DF2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Flowchart: Stored Data 70">
                <a:extLst>
                  <a:ext uri="{FF2B5EF4-FFF2-40B4-BE49-F238E27FC236}">
                    <a16:creationId xmlns:a16="http://schemas.microsoft.com/office/drawing/2014/main" id="{479F1FE9-3355-9581-7F63-5AFA96FA7E80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71">
                <a:extLst>
                  <a:ext uri="{FF2B5EF4-FFF2-40B4-BE49-F238E27FC236}">
                    <a16:creationId xmlns:a16="http://schemas.microsoft.com/office/drawing/2014/main" id="{C9E314D7-7444-98C6-DB38-8EE9626C6424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0" name="Flowchart: Stored Data 73">
              <a:extLst>
                <a:ext uri="{FF2B5EF4-FFF2-40B4-BE49-F238E27FC236}">
                  <a16:creationId xmlns:a16="http://schemas.microsoft.com/office/drawing/2014/main" id="{A2AB3C32-F19D-6095-A648-68CBF5F718E8}"/>
                </a:ext>
              </a:extLst>
            </p:cNvPr>
            <p:cNvSpPr/>
            <p:nvPr/>
          </p:nvSpPr>
          <p:spPr>
            <a:xfrm rot="5400000">
              <a:off x="10494048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74">
              <a:extLst>
                <a:ext uri="{FF2B5EF4-FFF2-40B4-BE49-F238E27FC236}">
                  <a16:creationId xmlns:a16="http://schemas.microsoft.com/office/drawing/2014/main" id="{4E13961A-8CFA-BE0D-E723-B4BD956481D4}"/>
                </a:ext>
              </a:extLst>
            </p:cNvPr>
            <p:cNvSpPr/>
            <p:nvPr/>
          </p:nvSpPr>
          <p:spPr>
            <a:xfrm rot="10800000">
              <a:off x="10574280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lowchart: Stored Data 75">
              <a:extLst>
                <a:ext uri="{FF2B5EF4-FFF2-40B4-BE49-F238E27FC236}">
                  <a16:creationId xmlns:a16="http://schemas.microsoft.com/office/drawing/2014/main" id="{F5249CC5-239F-040A-EA01-233F5B873A12}"/>
                </a:ext>
              </a:extLst>
            </p:cNvPr>
            <p:cNvSpPr/>
            <p:nvPr/>
          </p:nvSpPr>
          <p:spPr>
            <a:xfrm rot="5400000">
              <a:off x="10286831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91F24499-9708-A9E4-F66C-73AA39C21122}"/>
                </a:ext>
              </a:extLst>
            </p:cNvPr>
            <p:cNvSpPr/>
            <p:nvPr/>
          </p:nvSpPr>
          <p:spPr>
            <a:xfrm rot="10800000">
              <a:off x="10367063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Rectangle 77">
              <a:extLst>
                <a:ext uri="{FF2B5EF4-FFF2-40B4-BE49-F238E27FC236}">
                  <a16:creationId xmlns:a16="http://schemas.microsoft.com/office/drawing/2014/main" id="{EA1A1BE6-1A20-E34B-CAC4-EC1A88955913}"/>
                </a:ext>
              </a:extLst>
            </p:cNvPr>
            <p:cNvSpPr/>
            <p:nvPr/>
          </p:nvSpPr>
          <p:spPr>
            <a:xfrm rot="10800000">
              <a:off x="10781728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lowchart: Stored Data 78">
              <a:extLst>
                <a:ext uri="{FF2B5EF4-FFF2-40B4-BE49-F238E27FC236}">
                  <a16:creationId xmlns:a16="http://schemas.microsoft.com/office/drawing/2014/main" id="{65F76FD1-AEC4-61AD-4C60-D2CD6C9B3BEA}"/>
                </a:ext>
              </a:extLst>
            </p:cNvPr>
            <p:cNvSpPr/>
            <p:nvPr/>
          </p:nvSpPr>
          <p:spPr>
            <a:xfrm rot="5400000">
              <a:off x="10079614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Rectangle 79">
              <a:extLst>
                <a:ext uri="{FF2B5EF4-FFF2-40B4-BE49-F238E27FC236}">
                  <a16:creationId xmlns:a16="http://schemas.microsoft.com/office/drawing/2014/main" id="{38A1017F-E5FE-06BD-CB65-9C1415A96730}"/>
                </a:ext>
              </a:extLst>
            </p:cNvPr>
            <p:cNvSpPr/>
            <p:nvPr/>
          </p:nvSpPr>
          <p:spPr>
            <a:xfrm rot="10800000">
              <a:off x="10159846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lowchart: Stored Data 80">
              <a:extLst>
                <a:ext uri="{FF2B5EF4-FFF2-40B4-BE49-F238E27FC236}">
                  <a16:creationId xmlns:a16="http://schemas.microsoft.com/office/drawing/2014/main" id="{52BC6E0A-B7B4-04F3-4890-901401083CDB}"/>
                </a:ext>
              </a:extLst>
            </p:cNvPr>
            <p:cNvSpPr/>
            <p:nvPr/>
          </p:nvSpPr>
          <p:spPr>
            <a:xfrm rot="5400000">
              <a:off x="9872397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Rectangle 81">
              <a:extLst>
                <a:ext uri="{FF2B5EF4-FFF2-40B4-BE49-F238E27FC236}">
                  <a16:creationId xmlns:a16="http://schemas.microsoft.com/office/drawing/2014/main" id="{461A6E22-DDA1-DEAA-BEE3-D0D3A8C0FE44}"/>
                </a:ext>
              </a:extLst>
            </p:cNvPr>
            <p:cNvSpPr/>
            <p:nvPr/>
          </p:nvSpPr>
          <p:spPr>
            <a:xfrm rot="10800000">
              <a:off x="9952629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9" name="Group 84">
              <a:extLst>
                <a:ext uri="{FF2B5EF4-FFF2-40B4-BE49-F238E27FC236}">
                  <a16:creationId xmlns:a16="http://schemas.microsoft.com/office/drawing/2014/main" id="{084B46FC-C593-AB02-A95D-080FFE2FC803}"/>
                </a:ext>
              </a:extLst>
            </p:cNvPr>
            <p:cNvGrpSpPr/>
            <p:nvPr/>
          </p:nvGrpSpPr>
          <p:grpSpPr>
            <a:xfrm rot="10800000">
              <a:off x="9516925" y="1591471"/>
              <a:ext cx="446858" cy="446858"/>
              <a:chOff x="11483519" y="450081"/>
              <a:chExt cx="446858" cy="446858"/>
            </a:xfrm>
          </p:grpSpPr>
          <p:sp>
            <p:nvSpPr>
              <p:cNvPr id="49" name="Flowchart: Stored Data 85">
                <a:extLst>
                  <a:ext uri="{FF2B5EF4-FFF2-40B4-BE49-F238E27FC236}">
                    <a16:creationId xmlns:a16="http://schemas.microsoft.com/office/drawing/2014/main" id="{1A2D265B-8155-4A3B-AB61-C37378A153D3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86">
                <a:extLst>
                  <a:ext uri="{FF2B5EF4-FFF2-40B4-BE49-F238E27FC236}">
                    <a16:creationId xmlns:a16="http://schemas.microsoft.com/office/drawing/2014/main" id="{8B2D4D3C-A33A-8F9E-1451-F9984116C978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Flowchart: Stored Data 87">
                <a:extLst>
                  <a:ext uri="{FF2B5EF4-FFF2-40B4-BE49-F238E27FC236}">
                    <a16:creationId xmlns:a16="http://schemas.microsoft.com/office/drawing/2014/main" id="{A87FFD2F-E98D-7D68-4C3B-9188EC912FBA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88">
                <a:extLst>
                  <a:ext uri="{FF2B5EF4-FFF2-40B4-BE49-F238E27FC236}">
                    <a16:creationId xmlns:a16="http://schemas.microsoft.com/office/drawing/2014/main" id="{12EB278E-4ED5-C40F-9692-AE2D31746DB7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Flowchart: Stored Data 89">
                <a:extLst>
                  <a:ext uri="{FF2B5EF4-FFF2-40B4-BE49-F238E27FC236}">
                    <a16:creationId xmlns:a16="http://schemas.microsoft.com/office/drawing/2014/main" id="{CA3E22D0-659D-6959-C55D-BC61229AC7E8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0" name="Group 90">
              <a:extLst>
                <a:ext uri="{FF2B5EF4-FFF2-40B4-BE49-F238E27FC236}">
                  <a16:creationId xmlns:a16="http://schemas.microsoft.com/office/drawing/2014/main" id="{7FF019D6-64B7-A372-2838-3EF46D868C72}"/>
                </a:ext>
              </a:extLst>
            </p:cNvPr>
            <p:cNvGrpSpPr/>
            <p:nvPr/>
          </p:nvGrpSpPr>
          <p:grpSpPr>
            <a:xfrm rot="16200000">
              <a:off x="9187899" y="1036348"/>
              <a:ext cx="1115493" cy="448445"/>
              <a:chOff x="9746375" y="451668"/>
              <a:chExt cx="1115493" cy="448445"/>
            </a:xfrm>
          </p:grpSpPr>
          <p:sp>
            <p:nvSpPr>
              <p:cNvPr id="38" name="Flowchart: Stored Data 91">
                <a:extLst>
                  <a:ext uri="{FF2B5EF4-FFF2-40B4-BE49-F238E27FC236}">
                    <a16:creationId xmlns:a16="http://schemas.microsoft.com/office/drawing/2014/main" id="{27FFDE48-5338-9481-2607-91A174759CA2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Rectangle 92">
                <a:extLst>
                  <a:ext uri="{FF2B5EF4-FFF2-40B4-BE49-F238E27FC236}">
                    <a16:creationId xmlns:a16="http://schemas.microsoft.com/office/drawing/2014/main" id="{2DB6932B-4BD7-E9A8-53A3-64295DE9B4E1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Flowchart: Stored Data 93">
                <a:extLst>
                  <a:ext uri="{FF2B5EF4-FFF2-40B4-BE49-F238E27FC236}">
                    <a16:creationId xmlns:a16="http://schemas.microsoft.com/office/drawing/2014/main" id="{89C701A7-DF64-D392-E17F-DC835C482264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94">
                <a:extLst>
                  <a:ext uri="{FF2B5EF4-FFF2-40B4-BE49-F238E27FC236}">
                    <a16:creationId xmlns:a16="http://schemas.microsoft.com/office/drawing/2014/main" id="{75EF27C7-FEB5-9CFA-3688-22324A7A4508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95">
                <a:extLst>
                  <a:ext uri="{FF2B5EF4-FFF2-40B4-BE49-F238E27FC236}">
                    <a16:creationId xmlns:a16="http://schemas.microsoft.com/office/drawing/2014/main" id="{00B3603B-4B83-6E8D-AAC9-1A964FFB8BF6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Flowchart: Stored Data 96">
                <a:extLst>
                  <a:ext uri="{FF2B5EF4-FFF2-40B4-BE49-F238E27FC236}">
                    <a16:creationId xmlns:a16="http://schemas.microsoft.com/office/drawing/2014/main" id="{1DE9D3B1-C3C7-17E2-ADA7-E842F3522B76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97">
                <a:extLst>
                  <a:ext uri="{FF2B5EF4-FFF2-40B4-BE49-F238E27FC236}">
                    <a16:creationId xmlns:a16="http://schemas.microsoft.com/office/drawing/2014/main" id="{C0A2A6DC-E142-E5C6-71BF-4E9ACB4F1B91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Flowchart: Stored Data 98">
                <a:extLst>
                  <a:ext uri="{FF2B5EF4-FFF2-40B4-BE49-F238E27FC236}">
                    <a16:creationId xmlns:a16="http://schemas.microsoft.com/office/drawing/2014/main" id="{4442E8E8-D41E-FE21-D30A-A056FBB91AAE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Rectangle 99">
                <a:extLst>
                  <a:ext uri="{FF2B5EF4-FFF2-40B4-BE49-F238E27FC236}">
                    <a16:creationId xmlns:a16="http://schemas.microsoft.com/office/drawing/2014/main" id="{AE1D8B5A-9EEE-2959-1DE6-FE3498DE063C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Flowchart: Stored Data 100">
                <a:extLst>
                  <a:ext uri="{FF2B5EF4-FFF2-40B4-BE49-F238E27FC236}">
                    <a16:creationId xmlns:a16="http://schemas.microsoft.com/office/drawing/2014/main" id="{F197E973-36E9-EA48-E3A5-2DC4C381B1CD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101">
                <a:extLst>
                  <a:ext uri="{FF2B5EF4-FFF2-40B4-BE49-F238E27FC236}">
                    <a16:creationId xmlns:a16="http://schemas.microsoft.com/office/drawing/2014/main" id="{5F2BDEB8-885E-F964-B1F0-5904F9100BAD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1" name="Group 102">
              <a:extLst>
                <a:ext uri="{FF2B5EF4-FFF2-40B4-BE49-F238E27FC236}">
                  <a16:creationId xmlns:a16="http://schemas.microsoft.com/office/drawing/2014/main" id="{B30E6BB4-ECB0-8071-91C4-09E1B9F96DB1}"/>
                </a:ext>
              </a:extLst>
            </p:cNvPr>
            <p:cNvGrpSpPr/>
            <p:nvPr/>
          </p:nvGrpSpPr>
          <p:grpSpPr>
            <a:xfrm rot="16200000">
              <a:off x="9522310" y="451669"/>
              <a:ext cx="446858" cy="446858"/>
              <a:chOff x="11483519" y="450081"/>
              <a:chExt cx="446858" cy="446858"/>
            </a:xfrm>
          </p:grpSpPr>
          <p:sp>
            <p:nvSpPr>
              <p:cNvPr id="33" name="Flowchart: Stored Data 103">
                <a:extLst>
                  <a:ext uri="{FF2B5EF4-FFF2-40B4-BE49-F238E27FC236}">
                    <a16:creationId xmlns:a16="http://schemas.microsoft.com/office/drawing/2014/main" id="{B0A7789D-9EC6-7400-2C87-AE11F981223F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104">
                <a:extLst>
                  <a:ext uri="{FF2B5EF4-FFF2-40B4-BE49-F238E27FC236}">
                    <a16:creationId xmlns:a16="http://schemas.microsoft.com/office/drawing/2014/main" id="{579C4C4E-A597-5294-79D8-6A6926DA36E4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Flowchart: Stored Data 105">
                <a:extLst>
                  <a:ext uri="{FF2B5EF4-FFF2-40B4-BE49-F238E27FC236}">
                    <a16:creationId xmlns:a16="http://schemas.microsoft.com/office/drawing/2014/main" id="{BAA6F02D-14FD-A759-514F-27171F756500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106">
                <a:extLst>
                  <a:ext uri="{FF2B5EF4-FFF2-40B4-BE49-F238E27FC236}">
                    <a16:creationId xmlns:a16="http://schemas.microsoft.com/office/drawing/2014/main" id="{3F70E1D4-5C44-3BBF-65EE-41A65021FE08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lowchart: Stored Data 107">
                <a:extLst>
                  <a:ext uri="{FF2B5EF4-FFF2-40B4-BE49-F238E27FC236}">
                    <a16:creationId xmlns:a16="http://schemas.microsoft.com/office/drawing/2014/main" id="{F142A191-E6B7-6747-89F2-B8D6B1F4CE94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32" name="Picture 108" descr="A logo for a company&#10;&#10;AI-generated content may be incorrect.">
              <a:extLst>
                <a:ext uri="{FF2B5EF4-FFF2-40B4-BE49-F238E27FC236}">
                  <a16:creationId xmlns:a16="http://schemas.microsoft.com/office/drawing/2014/main" id="{8D8CDEA2-89CB-9F8E-72C1-38EE6FBD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10760" r="8202" b="14235"/>
            <a:stretch/>
          </p:blipFill>
          <p:spPr>
            <a:xfrm>
              <a:off x="9658987" y="578644"/>
              <a:ext cx="2137029" cy="1328848"/>
            </a:xfrm>
            <a:prstGeom prst="rect">
              <a:avLst/>
            </a:prstGeom>
          </p:spPr>
        </p:pic>
      </p:grpSp>
      <p:pic>
        <p:nvPicPr>
          <p:cNvPr id="98" name="Grafik 97">
            <a:extLst>
              <a:ext uri="{FF2B5EF4-FFF2-40B4-BE49-F238E27FC236}">
                <a16:creationId xmlns:a16="http://schemas.microsoft.com/office/drawing/2014/main" id="{2E0D50DD-2335-C3E4-2B56-6E50A88E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120512"/>
            <a:ext cx="714752" cy="376459"/>
          </a:xfrm>
          <a:prstGeom prst="rect">
            <a:avLst/>
          </a:prstGeom>
        </p:spPr>
      </p:pic>
      <p:sp>
        <p:nvSpPr>
          <p:cNvPr id="114" name="Titel 1">
            <a:extLst>
              <a:ext uri="{FF2B5EF4-FFF2-40B4-BE49-F238E27FC236}">
                <a16:creationId xmlns:a16="http://schemas.microsoft.com/office/drawing/2014/main" id="{9A0E2C18-6890-A930-DF15-8C5B321A3E50}"/>
              </a:ext>
            </a:extLst>
          </p:cNvPr>
          <p:cNvSpPr txBox="1">
            <a:spLocks/>
          </p:cNvSpPr>
          <p:nvPr/>
        </p:nvSpPr>
        <p:spPr>
          <a:xfrm>
            <a:off x="2067730" y="556766"/>
            <a:ext cx="7759520" cy="1541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Understanding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seedling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establishment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rejuvenation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in CE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forests</a:t>
            </a:r>
            <a:endParaRPr lang="de-DE" sz="2800" dirty="0">
              <a:latin typeface="+mn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Untertitel 2">
            <a:extLst>
              <a:ext uri="{FF2B5EF4-FFF2-40B4-BE49-F238E27FC236}">
                <a16:creationId xmlns:a16="http://schemas.microsoft.com/office/drawing/2014/main" id="{B1F4FBC6-EACA-902E-A96B-EEF5AC5D549D}"/>
              </a:ext>
            </a:extLst>
          </p:cNvPr>
          <p:cNvSpPr txBox="1">
            <a:spLocks/>
          </p:cNvSpPr>
          <p:nvPr/>
        </p:nvSpPr>
        <p:spPr>
          <a:xfrm>
            <a:off x="2518490" y="154285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1400" dirty="0">
              <a:solidFill>
                <a:srgbClr val="000000"/>
              </a:solidFill>
              <a:latin typeface="Aptos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0000"/>
                </a:solidFill>
                <a:latin typeface="Aptos"/>
              </a:rPr>
              <a:t>Timo Busse 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et al. (TU Munich)</a:t>
            </a:r>
            <a:endParaRPr lang="de-DE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FA9544-96AE-8C50-4473-7804B075D217}"/>
              </a:ext>
            </a:extLst>
          </p:cNvPr>
          <p:cNvSpPr txBox="1"/>
          <p:nvPr/>
        </p:nvSpPr>
        <p:spPr>
          <a:xfrm>
            <a:off x="407368" y="2596755"/>
            <a:ext cx="9492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Over </a:t>
            </a:r>
            <a:r>
              <a:rPr lang="de-DE" sz="3200" b="1" dirty="0"/>
              <a:t>500 </a:t>
            </a:r>
            <a:r>
              <a:rPr lang="de-DE" sz="3200" b="1" dirty="0" err="1"/>
              <a:t>million</a:t>
            </a:r>
            <a:r>
              <a:rPr lang="de-DE" sz="3200" dirty="0"/>
              <a:t> </a:t>
            </a:r>
            <a:r>
              <a:rPr lang="de-DE" sz="3200" b="1" dirty="0"/>
              <a:t>€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being</a:t>
            </a:r>
            <a:r>
              <a:rPr lang="de-DE" sz="3200" dirty="0"/>
              <a:t> </a:t>
            </a:r>
            <a:r>
              <a:rPr lang="de-DE" sz="3200" dirty="0" err="1"/>
              <a:t>spent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rejuvenate</a:t>
            </a:r>
            <a:r>
              <a:rPr lang="de-DE" sz="3200" dirty="0"/>
              <a:t> </a:t>
            </a:r>
            <a:r>
              <a:rPr lang="de-DE" sz="3200" dirty="0" err="1"/>
              <a:t>forests</a:t>
            </a:r>
            <a:br>
              <a:rPr lang="de-DE" sz="3200" dirty="0"/>
            </a:br>
            <a:r>
              <a:rPr lang="de-DE" sz="3200" dirty="0"/>
              <a:t>in </a:t>
            </a:r>
            <a:r>
              <a:rPr lang="en-US" sz="3200" dirty="0"/>
              <a:t>Germany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lang="de-DE" sz="3200" b="1" dirty="0"/>
              <a:t>2024 </a:t>
            </a:r>
            <a:r>
              <a:rPr lang="de-DE" sz="3200" b="1" dirty="0" err="1"/>
              <a:t>to</a:t>
            </a:r>
            <a:r>
              <a:rPr lang="de-DE" sz="3200" b="1" dirty="0"/>
              <a:t> 2028</a:t>
            </a:r>
            <a:r>
              <a:rPr lang="de-DE" sz="3200" baseline="30000" dirty="0"/>
              <a:t>[1]</a:t>
            </a:r>
            <a:r>
              <a:rPr lang="de-DE" sz="3200" dirty="0"/>
              <a:t>.</a:t>
            </a:r>
          </a:p>
          <a:p>
            <a:endParaRPr lang="de-DE" sz="3200" dirty="0"/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9F8D0356-D4E0-F8FB-5C36-E16C7D1866C6}"/>
              </a:ext>
            </a:extLst>
          </p:cNvPr>
          <p:cNvSpPr txBox="1"/>
          <p:nvPr/>
        </p:nvSpPr>
        <p:spPr>
          <a:xfrm>
            <a:off x="407368" y="5513902"/>
            <a:ext cx="3076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What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</a:t>
            </a:r>
            <a:r>
              <a:rPr lang="de-DE" sz="3200" dirty="0" err="1"/>
              <a:t>we</a:t>
            </a:r>
            <a:r>
              <a:rPr lang="de-DE" sz="3200" dirty="0"/>
              <a:t> do?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EDDC1F-A850-4CDA-BC9B-04A1220F4B7D}"/>
              </a:ext>
            </a:extLst>
          </p:cNvPr>
          <p:cNvSpPr txBox="1"/>
          <p:nvPr/>
        </p:nvSpPr>
        <p:spPr>
          <a:xfrm>
            <a:off x="407368" y="3940200"/>
            <a:ext cx="1118145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Up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b="1" dirty="0"/>
              <a:t>80 %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tree</a:t>
            </a:r>
            <a:r>
              <a:rPr lang="de-DE" sz="3200" dirty="0"/>
              <a:t> </a:t>
            </a:r>
            <a:r>
              <a:rPr lang="de-DE" sz="3200" dirty="0" err="1"/>
              <a:t>seedlings</a:t>
            </a:r>
            <a:r>
              <a:rPr lang="de-DE" sz="3200" dirty="0"/>
              <a:t> </a:t>
            </a:r>
            <a:r>
              <a:rPr lang="de-DE" sz="3200" b="1" dirty="0"/>
              <a:t>die</a:t>
            </a:r>
            <a:r>
              <a:rPr lang="de-DE" sz="3200" dirty="0"/>
              <a:t> </a:t>
            </a:r>
            <a:r>
              <a:rPr lang="de-DE" sz="3200" dirty="0" err="1"/>
              <a:t>within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first</a:t>
            </a:r>
            <a:r>
              <a:rPr lang="de-DE" sz="3200" dirty="0"/>
              <a:t> </a:t>
            </a:r>
            <a:r>
              <a:rPr lang="de-DE" sz="3200" dirty="0" err="1"/>
              <a:t>year</a:t>
            </a:r>
            <a:r>
              <a:rPr lang="de-DE" sz="3200" dirty="0"/>
              <a:t> after </a:t>
            </a:r>
            <a:r>
              <a:rPr lang="de-DE" sz="3200" dirty="0" err="1"/>
              <a:t>planting</a:t>
            </a:r>
            <a:br>
              <a:rPr lang="de-DE" sz="3200" dirty="0"/>
            </a:br>
            <a:r>
              <a:rPr lang="de-DE" sz="3200" dirty="0"/>
              <a:t>on extreme </a:t>
            </a:r>
            <a:r>
              <a:rPr lang="de-DE" sz="3200" dirty="0" err="1"/>
              <a:t>sites</a:t>
            </a:r>
            <a:r>
              <a:rPr lang="de-DE" sz="3200" baseline="30000" dirty="0"/>
              <a:t>[2]</a:t>
            </a:r>
            <a:r>
              <a:rPr lang="de-DE" sz="3200" dirty="0"/>
              <a:t>. </a:t>
            </a:r>
          </a:p>
          <a:p>
            <a:endParaRPr lang="de-DE" dirty="0"/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D18AFE9B-9432-47DB-86EB-8A7765F7B47C}"/>
              </a:ext>
            </a:extLst>
          </p:cNvPr>
          <p:cNvSpPr txBox="1"/>
          <p:nvPr/>
        </p:nvSpPr>
        <p:spPr>
          <a:xfrm>
            <a:off x="125504" y="987909"/>
            <a:ext cx="193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PICO4.12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8080B50D-7CCC-4D89-949F-12639AB2B967}"/>
              </a:ext>
            </a:extLst>
          </p:cNvPr>
          <p:cNvSpPr txBox="1"/>
          <p:nvPr/>
        </p:nvSpPr>
        <p:spPr>
          <a:xfrm>
            <a:off x="-33484" y="6507972"/>
            <a:ext cx="7920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aseline="30000" dirty="0"/>
              <a:t>[1]: Schulz (2024) – Half a </a:t>
            </a:r>
            <a:r>
              <a:rPr lang="de-DE" sz="1200" baseline="30000" dirty="0" err="1"/>
              <a:t>billion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euros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to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flow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into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Germany‘s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forests</a:t>
            </a:r>
            <a:r>
              <a:rPr lang="de-DE" sz="1200" baseline="30000" dirty="0"/>
              <a:t> – </a:t>
            </a:r>
            <a:r>
              <a:rPr lang="de-DE" sz="1200" baseline="30000" dirty="0" err="1"/>
              <a:t>euractiv</a:t>
            </a:r>
            <a:r>
              <a:rPr lang="de-DE" sz="1200" baseline="30000" dirty="0"/>
              <a:t>, </a:t>
            </a:r>
            <a:r>
              <a:rPr lang="de-DE" sz="1200" baseline="30000" dirty="0" err="1"/>
              <a:t>accessed</a:t>
            </a:r>
            <a:r>
              <a:rPr lang="de-DE" sz="1200" baseline="30000" dirty="0"/>
              <a:t> 01.05.2026 https://www.euractiv.com/news/half-a-billion-euros-to-flow-into-germanys-forests/</a:t>
            </a:r>
          </a:p>
          <a:p>
            <a:r>
              <a:rPr lang="de-DE" sz="1200" baseline="30000" dirty="0"/>
              <a:t>[2]: </a:t>
            </a:r>
            <a:r>
              <a:rPr lang="de-DE" sz="1200" baseline="30000" dirty="0" err="1"/>
              <a:t>BaySF</a:t>
            </a:r>
            <a:r>
              <a:rPr lang="de-DE" sz="1200" baseline="30000" dirty="0"/>
              <a:t> (2024) – Oral </a:t>
            </a:r>
            <a:r>
              <a:rPr lang="de-DE" sz="1200" baseline="30000" dirty="0" err="1"/>
              <a:t>communication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with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forest</a:t>
            </a:r>
            <a:r>
              <a:rPr lang="de-DE" sz="1200" baseline="30000" dirty="0"/>
              <a:t> </a:t>
            </a:r>
            <a:r>
              <a:rPr lang="de-DE" sz="1200" baseline="30000" dirty="0" err="1"/>
              <a:t>workers</a:t>
            </a:r>
            <a:r>
              <a:rPr lang="de-DE" sz="1200" baseline="30000" dirty="0"/>
              <a:t> </a:t>
            </a:r>
            <a:endParaRPr lang="de-DE" sz="1200" dirty="0"/>
          </a:p>
        </p:txBody>
      </p:sp>
      <p:pic>
        <p:nvPicPr>
          <p:cNvPr id="105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9072014-2C59-4909-95EB-6AB4BFE85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44" y="32248"/>
            <a:ext cx="1058052" cy="496389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DB4EC606-8696-447E-B3D0-2E5522016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2" y="46276"/>
            <a:ext cx="930488" cy="484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A7C963-33EB-3646-2983-13D763FD0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0" y="15971"/>
            <a:ext cx="791367" cy="520221"/>
          </a:xfrm>
          <a:prstGeom prst="rect">
            <a:avLst/>
          </a:prstGeom>
        </p:spPr>
      </p:pic>
      <p:sp>
        <p:nvSpPr>
          <p:cNvPr id="101" name="Pfeil: nach rechts 10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D9F201-F7BD-A229-4B4B-7C303DA5CE26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Pfeil: nach links 10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BEE908-F7B5-6711-FE77-6CB36007F162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77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10C23-D6BB-E67F-4311-6874DA577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96">
            <a:extLst>
              <a:ext uri="{FF2B5EF4-FFF2-40B4-BE49-F238E27FC236}">
                <a16:creationId xmlns:a16="http://schemas.microsoft.com/office/drawing/2014/main" id="{E01F7536-4E61-A0DD-90C6-F91718D4B4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4" y="-10915"/>
            <a:ext cx="12225484" cy="68798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8E6E8C0-05B7-F13D-A901-200BCCE6B003}"/>
              </a:ext>
            </a:extLst>
          </p:cNvPr>
          <p:cNvSpPr txBox="1"/>
          <p:nvPr/>
        </p:nvSpPr>
        <p:spPr>
          <a:xfrm>
            <a:off x="6138531" y="21318"/>
            <a:ext cx="5064207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This PICO is based upon work from COST Action CA21138 (CLEANFOREST) “Joint effects of </a:t>
            </a:r>
            <a:r>
              <a:rPr lang="en-US" sz="600" dirty="0" err="1">
                <a:latin typeface="arial" panose="020B0604020202020204" pitchFamily="34" charset="0"/>
              </a:rPr>
              <a:t>CLimate</a:t>
            </a:r>
            <a:r>
              <a:rPr lang="en-US" sz="600" dirty="0">
                <a:latin typeface="arial" panose="020B0604020202020204" pitchFamily="34" charset="0"/>
              </a:rPr>
              <a:t> Extremes and Atmospheric </a:t>
            </a:r>
            <a:r>
              <a:rPr lang="en-US" sz="600" dirty="0" err="1">
                <a:latin typeface="arial" panose="020B0604020202020204" pitchFamily="34" charset="0"/>
              </a:rPr>
              <a:t>depositioN</a:t>
            </a:r>
            <a:r>
              <a:rPr lang="en-US" sz="600" dirty="0">
                <a:latin typeface="arial" panose="020B0604020202020204" pitchFamily="34" charset="0"/>
              </a:rPr>
              <a:t> </a:t>
            </a:r>
            <a:br>
              <a:rPr lang="en-US" sz="600" dirty="0">
                <a:latin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</a:rPr>
              <a:t>on European FORESTs”, supported by COST (European Cooperation in Science and Technology).</a:t>
            </a:r>
            <a:endParaRPr lang="en-US" sz="600" dirty="0"/>
          </a:p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 </a:t>
            </a:r>
            <a:endParaRPr lang="en-US" sz="600" dirty="0"/>
          </a:p>
          <a:p>
            <a:endParaRPr lang="de-DE" sz="600" dirty="0"/>
          </a:p>
        </p:txBody>
      </p:sp>
      <p:pic>
        <p:nvPicPr>
          <p:cNvPr id="6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0A18771-BF5A-AE06-6AC7-F5B10F5CC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44" y="32248"/>
            <a:ext cx="1058052" cy="496389"/>
          </a:xfrm>
          <a:prstGeom prst="rect">
            <a:avLst/>
          </a:prstGeom>
        </p:spPr>
      </p:pic>
      <p:grpSp>
        <p:nvGrpSpPr>
          <p:cNvPr id="8" name="Group 109">
            <a:extLst>
              <a:ext uri="{FF2B5EF4-FFF2-40B4-BE49-F238E27FC236}">
                <a16:creationId xmlns:a16="http://schemas.microsoft.com/office/drawing/2014/main" id="{B2B9CFB2-A9F9-8B9A-BA21-0F58CB4D26F1}"/>
              </a:ext>
            </a:extLst>
          </p:cNvPr>
          <p:cNvGrpSpPr/>
          <p:nvPr/>
        </p:nvGrpSpPr>
        <p:grpSpPr>
          <a:xfrm>
            <a:off x="1328322" y="39417"/>
            <a:ext cx="604560" cy="498631"/>
            <a:chOff x="9516925" y="450081"/>
            <a:chExt cx="2413452" cy="1588248"/>
          </a:xfrm>
        </p:grpSpPr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8E6BC213-2615-24E5-0B91-626EE6A6F661}"/>
                </a:ext>
              </a:extLst>
            </p:cNvPr>
            <p:cNvGrpSpPr/>
            <p:nvPr/>
          </p:nvGrpSpPr>
          <p:grpSpPr>
            <a:xfrm>
              <a:off x="9746375" y="451668"/>
              <a:ext cx="1115493" cy="448445"/>
              <a:chOff x="9746375" y="451668"/>
              <a:chExt cx="1115493" cy="448445"/>
            </a:xfrm>
          </p:grpSpPr>
          <p:sp>
            <p:nvSpPr>
              <p:cNvPr id="86" name="Flowchart: Stored Data 3">
                <a:extLst>
                  <a:ext uri="{FF2B5EF4-FFF2-40B4-BE49-F238E27FC236}">
                    <a16:creationId xmlns:a16="http://schemas.microsoft.com/office/drawing/2014/main" id="{97D9E001-29A4-5B2D-0522-2B2ED99ADF2D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tangle 6">
                <a:extLst>
                  <a:ext uri="{FF2B5EF4-FFF2-40B4-BE49-F238E27FC236}">
                    <a16:creationId xmlns:a16="http://schemas.microsoft.com/office/drawing/2014/main" id="{9387EEC8-625A-6394-EBD6-5478C5336EA8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Flowchart: Stored Data 7">
                <a:extLst>
                  <a:ext uri="{FF2B5EF4-FFF2-40B4-BE49-F238E27FC236}">
                    <a16:creationId xmlns:a16="http://schemas.microsoft.com/office/drawing/2014/main" id="{D9663F3D-9690-33A8-16CC-B00214E621F6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8">
                <a:extLst>
                  <a:ext uri="{FF2B5EF4-FFF2-40B4-BE49-F238E27FC236}">
                    <a16:creationId xmlns:a16="http://schemas.microsoft.com/office/drawing/2014/main" id="{49E00DFA-7DAA-0FD9-D732-751E00052E6F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Rectangle 14">
                <a:extLst>
                  <a:ext uri="{FF2B5EF4-FFF2-40B4-BE49-F238E27FC236}">
                    <a16:creationId xmlns:a16="http://schemas.microsoft.com/office/drawing/2014/main" id="{8E5300B4-4251-99C3-B9B6-AF8123F83572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Flowchart: Stored Data 15">
                <a:extLst>
                  <a:ext uri="{FF2B5EF4-FFF2-40B4-BE49-F238E27FC236}">
                    <a16:creationId xmlns:a16="http://schemas.microsoft.com/office/drawing/2014/main" id="{4A7D455A-0519-98EA-9C68-3B3C7A3E8086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Rectangle 21">
                <a:extLst>
                  <a:ext uri="{FF2B5EF4-FFF2-40B4-BE49-F238E27FC236}">
                    <a16:creationId xmlns:a16="http://schemas.microsoft.com/office/drawing/2014/main" id="{BBE421B2-8BFC-D4D6-3D38-EEC19F4FA23E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3" name="Flowchart: Stored Data 23">
                <a:extLst>
                  <a:ext uri="{FF2B5EF4-FFF2-40B4-BE49-F238E27FC236}">
                    <a16:creationId xmlns:a16="http://schemas.microsoft.com/office/drawing/2014/main" id="{C35C4317-7719-531C-D642-7B121F960AD2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4" name="Rectangle 24">
                <a:extLst>
                  <a:ext uri="{FF2B5EF4-FFF2-40B4-BE49-F238E27FC236}">
                    <a16:creationId xmlns:a16="http://schemas.microsoft.com/office/drawing/2014/main" id="{EAB1DE5F-64BE-4374-5ADB-8009D2A8FEBA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5" name="Flowchart: Stored Data 25">
                <a:extLst>
                  <a:ext uri="{FF2B5EF4-FFF2-40B4-BE49-F238E27FC236}">
                    <a16:creationId xmlns:a16="http://schemas.microsoft.com/office/drawing/2014/main" id="{695967D6-E1D2-62C5-1E57-FA68AF3B5226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6" name="Rectangle 26">
                <a:extLst>
                  <a:ext uri="{FF2B5EF4-FFF2-40B4-BE49-F238E27FC236}">
                    <a16:creationId xmlns:a16="http://schemas.microsoft.com/office/drawing/2014/main" id="{ED19B00D-9FBA-CC50-3928-CC26EA6A280F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lowchart: Stored Data 27">
              <a:extLst>
                <a:ext uri="{FF2B5EF4-FFF2-40B4-BE49-F238E27FC236}">
                  <a16:creationId xmlns:a16="http://schemas.microsoft.com/office/drawing/2014/main" id="{9D932CE8-C4E2-8375-A6DD-CADBA2EEFE9D}"/>
                </a:ext>
              </a:extLst>
            </p:cNvPr>
            <p:cNvSpPr/>
            <p:nvPr/>
          </p:nvSpPr>
          <p:spPr>
            <a:xfrm rot="16200000">
              <a:off x="10702459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F6D2E441-6267-0A40-20D9-24260DAA4365}"/>
                </a:ext>
              </a:extLst>
            </p:cNvPr>
            <p:cNvSpPr/>
            <p:nvPr/>
          </p:nvSpPr>
          <p:spPr>
            <a:xfrm>
              <a:off x="10989908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Flowchart: Stored Data 31">
              <a:extLst>
                <a:ext uri="{FF2B5EF4-FFF2-40B4-BE49-F238E27FC236}">
                  <a16:creationId xmlns:a16="http://schemas.microsoft.com/office/drawing/2014/main" id="{2A56D17B-18C9-EE9E-0EA9-4A11EDB146C8}"/>
                </a:ext>
              </a:extLst>
            </p:cNvPr>
            <p:cNvSpPr/>
            <p:nvPr/>
          </p:nvSpPr>
          <p:spPr>
            <a:xfrm rot="16200000">
              <a:off x="10909676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C3BF93F3-39D4-9A68-F737-27B12A549FCA}"/>
                </a:ext>
              </a:extLst>
            </p:cNvPr>
            <p:cNvSpPr/>
            <p:nvPr/>
          </p:nvSpPr>
          <p:spPr>
            <a:xfrm>
              <a:off x="11197125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lowchart: Stored Data 33">
              <a:extLst>
                <a:ext uri="{FF2B5EF4-FFF2-40B4-BE49-F238E27FC236}">
                  <a16:creationId xmlns:a16="http://schemas.microsoft.com/office/drawing/2014/main" id="{5BD9B4B9-9A64-C65E-421F-936F7D2DF4E1}"/>
                </a:ext>
              </a:extLst>
            </p:cNvPr>
            <p:cNvSpPr/>
            <p:nvPr/>
          </p:nvSpPr>
          <p:spPr>
            <a:xfrm rot="16200000">
              <a:off x="11116893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DF0067C2-063A-A92E-16A3-3DC522C52E34}"/>
                </a:ext>
              </a:extLst>
            </p:cNvPr>
            <p:cNvSpPr/>
            <p:nvPr/>
          </p:nvSpPr>
          <p:spPr>
            <a:xfrm>
              <a:off x="11404342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53">
              <a:extLst>
                <a:ext uri="{FF2B5EF4-FFF2-40B4-BE49-F238E27FC236}">
                  <a16:creationId xmlns:a16="http://schemas.microsoft.com/office/drawing/2014/main" id="{A563515B-6FE1-FD43-702E-B5D3F92F985F}"/>
                </a:ext>
              </a:extLst>
            </p:cNvPr>
            <p:cNvGrpSpPr/>
            <p:nvPr/>
          </p:nvGrpSpPr>
          <p:grpSpPr>
            <a:xfrm>
              <a:off x="11483519" y="450081"/>
              <a:ext cx="446858" cy="446858"/>
              <a:chOff x="11483519" y="450081"/>
              <a:chExt cx="446858" cy="446858"/>
            </a:xfrm>
          </p:grpSpPr>
          <p:sp>
            <p:nvSpPr>
              <p:cNvPr id="81" name="Flowchart: Stored Data 35">
                <a:extLst>
                  <a:ext uri="{FF2B5EF4-FFF2-40B4-BE49-F238E27FC236}">
                    <a16:creationId xmlns:a16="http://schemas.microsoft.com/office/drawing/2014/main" id="{433FF22C-1191-8AFD-9BDE-6B4923AF9AC3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Rectangle 36">
                <a:extLst>
                  <a:ext uri="{FF2B5EF4-FFF2-40B4-BE49-F238E27FC236}">
                    <a16:creationId xmlns:a16="http://schemas.microsoft.com/office/drawing/2014/main" id="{12980F1D-FFFE-0A5A-479C-5CB1294DBADD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3" name="Flowchart: Stored Data 37">
                <a:extLst>
                  <a:ext uri="{FF2B5EF4-FFF2-40B4-BE49-F238E27FC236}">
                    <a16:creationId xmlns:a16="http://schemas.microsoft.com/office/drawing/2014/main" id="{CBD95652-3E97-634E-CBF4-253AF766F73E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tangle 38">
                <a:extLst>
                  <a:ext uri="{FF2B5EF4-FFF2-40B4-BE49-F238E27FC236}">
                    <a16:creationId xmlns:a16="http://schemas.microsoft.com/office/drawing/2014/main" id="{AC037FD2-FFF8-5844-4193-3C161A019983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Flowchart: Stored Data 39">
                <a:extLst>
                  <a:ext uri="{FF2B5EF4-FFF2-40B4-BE49-F238E27FC236}">
                    <a16:creationId xmlns:a16="http://schemas.microsoft.com/office/drawing/2014/main" id="{0DC7983D-A7B7-333C-1E69-1AD500123ED7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7" name="Group 41">
              <a:extLst>
                <a:ext uri="{FF2B5EF4-FFF2-40B4-BE49-F238E27FC236}">
                  <a16:creationId xmlns:a16="http://schemas.microsoft.com/office/drawing/2014/main" id="{8FB6897B-001F-8E30-E8FE-24ED4B8F51C2}"/>
                </a:ext>
              </a:extLst>
            </p:cNvPr>
            <p:cNvGrpSpPr/>
            <p:nvPr/>
          </p:nvGrpSpPr>
          <p:grpSpPr>
            <a:xfrm rot="5400000">
              <a:off x="11143577" y="1006900"/>
              <a:ext cx="1115493" cy="448445"/>
              <a:chOff x="9746375" y="451668"/>
              <a:chExt cx="1115493" cy="448445"/>
            </a:xfrm>
          </p:grpSpPr>
          <p:sp>
            <p:nvSpPr>
              <p:cNvPr id="70" name="Flowchart: Stored Data 42">
                <a:extLst>
                  <a:ext uri="{FF2B5EF4-FFF2-40B4-BE49-F238E27FC236}">
                    <a16:creationId xmlns:a16="http://schemas.microsoft.com/office/drawing/2014/main" id="{24E538ED-C860-51A4-7963-4CE46942B563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43">
                <a:extLst>
                  <a:ext uri="{FF2B5EF4-FFF2-40B4-BE49-F238E27FC236}">
                    <a16:creationId xmlns:a16="http://schemas.microsoft.com/office/drawing/2014/main" id="{0108D0B9-E737-760A-DC65-C8D427E7617E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Flowchart: Stored Data 44">
                <a:extLst>
                  <a:ext uri="{FF2B5EF4-FFF2-40B4-BE49-F238E27FC236}">
                    <a16:creationId xmlns:a16="http://schemas.microsoft.com/office/drawing/2014/main" id="{7258DCD2-2E91-CCBC-83C4-97FDA34E2941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45">
                <a:extLst>
                  <a:ext uri="{FF2B5EF4-FFF2-40B4-BE49-F238E27FC236}">
                    <a16:creationId xmlns:a16="http://schemas.microsoft.com/office/drawing/2014/main" id="{DC5E8C45-6D43-F216-58D6-BDFCD557970D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46">
                <a:extLst>
                  <a:ext uri="{FF2B5EF4-FFF2-40B4-BE49-F238E27FC236}">
                    <a16:creationId xmlns:a16="http://schemas.microsoft.com/office/drawing/2014/main" id="{5478171D-7CE9-B13D-3E02-065A9BD63399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Flowchart: Stored Data 47">
                <a:extLst>
                  <a:ext uri="{FF2B5EF4-FFF2-40B4-BE49-F238E27FC236}">
                    <a16:creationId xmlns:a16="http://schemas.microsoft.com/office/drawing/2014/main" id="{98B10F8F-5D3A-D2DF-9EF7-65D68A0C6E7F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Rectangle 48">
                <a:extLst>
                  <a:ext uri="{FF2B5EF4-FFF2-40B4-BE49-F238E27FC236}">
                    <a16:creationId xmlns:a16="http://schemas.microsoft.com/office/drawing/2014/main" id="{4E4070A2-4217-B108-4C49-EFE648BAE1BB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Flowchart: Stored Data 49">
                <a:extLst>
                  <a:ext uri="{FF2B5EF4-FFF2-40B4-BE49-F238E27FC236}">
                    <a16:creationId xmlns:a16="http://schemas.microsoft.com/office/drawing/2014/main" id="{EE359700-FA32-1BA2-A56B-5FA8CF35BA54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8" name="Rectangle 50">
                <a:extLst>
                  <a:ext uri="{FF2B5EF4-FFF2-40B4-BE49-F238E27FC236}">
                    <a16:creationId xmlns:a16="http://schemas.microsoft.com/office/drawing/2014/main" id="{8D9D933B-70EB-D1F8-DE86-E5D7B6AB4961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Flowchart: Stored Data 51">
                <a:extLst>
                  <a:ext uri="{FF2B5EF4-FFF2-40B4-BE49-F238E27FC236}">
                    <a16:creationId xmlns:a16="http://schemas.microsoft.com/office/drawing/2014/main" id="{78852006-ED94-BBD1-0A1A-0347FFBB10F9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Rectangle 52">
                <a:extLst>
                  <a:ext uri="{FF2B5EF4-FFF2-40B4-BE49-F238E27FC236}">
                    <a16:creationId xmlns:a16="http://schemas.microsoft.com/office/drawing/2014/main" id="{CCB1B82A-A451-0CFD-4DA7-665A516E5AC5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8" name="Group 54">
              <a:extLst>
                <a:ext uri="{FF2B5EF4-FFF2-40B4-BE49-F238E27FC236}">
                  <a16:creationId xmlns:a16="http://schemas.microsoft.com/office/drawing/2014/main" id="{4E2479F6-A196-E942-2F23-8F96D7BF0574}"/>
                </a:ext>
              </a:extLst>
            </p:cNvPr>
            <p:cNvGrpSpPr/>
            <p:nvPr/>
          </p:nvGrpSpPr>
          <p:grpSpPr>
            <a:xfrm rot="5400000">
              <a:off x="11477099" y="1584935"/>
              <a:ext cx="446858" cy="446858"/>
              <a:chOff x="11483519" y="450081"/>
              <a:chExt cx="446858" cy="446858"/>
            </a:xfrm>
          </p:grpSpPr>
          <p:sp>
            <p:nvSpPr>
              <p:cNvPr id="65" name="Flowchart: Stored Data 55">
                <a:extLst>
                  <a:ext uri="{FF2B5EF4-FFF2-40B4-BE49-F238E27FC236}">
                    <a16:creationId xmlns:a16="http://schemas.microsoft.com/office/drawing/2014/main" id="{AD4683DA-DEA8-0726-400D-416E66C3F31F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Rectangle 56">
                <a:extLst>
                  <a:ext uri="{FF2B5EF4-FFF2-40B4-BE49-F238E27FC236}">
                    <a16:creationId xmlns:a16="http://schemas.microsoft.com/office/drawing/2014/main" id="{0BAF7485-0161-C5A5-2482-FEB76BD29262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Flowchart: Stored Data 57">
                <a:extLst>
                  <a:ext uri="{FF2B5EF4-FFF2-40B4-BE49-F238E27FC236}">
                    <a16:creationId xmlns:a16="http://schemas.microsoft.com/office/drawing/2014/main" id="{2455FAE1-2615-DBDE-B72E-1CDDE1DCEE8D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58">
                <a:extLst>
                  <a:ext uri="{FF2B5EF4-FFF2-40B4-BE49-F238E27FC236}">
                    <a16:creationId xmlns:a16="http://schemas.microsoft.com/office/drawing/2014/main" id="{466AED93-2165-2931-93DC-CF36605D36D6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Flowchart: Stored Data 59">
                <a:extLst>
                  <a:ext uri="{FF2B5EF4-FFF2-40B4-BE49-F238E27FC236}">
                    <a16:creationId xmlns:a16="http://schemas.microsoft.com/office/drawing/2014/main" id="{0226A889-3C6E-270B-3EB4-2D7B6544BB87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9" name="Group 60">
              <a:extLst>
                <a:ext uri="{FF2B5EF4-FFF2-40B4-BE49-F238E27FC236}">
                  <a16:creationId xmlns:a16="http://schemas.microsoft.com/office/drawing/2014/main" id="{9E4B6529-14D5-D8B8-AE98-DF35EC00CEB7}"/>
                </a:ext>
              </a:extLst>
            </p:cNvPr>
            <p:cNvGrpSpPr/>
            <p:nvPr/>
          </p:nvGrpSpPr>
          <p:grpSpPr>
            <a:xfrm rot="10800000">
              <a:off x="10584240" y="1586854"/>
              <a:ext cx="1115493" cy="448445"/>
              <a:chOff x="9746375" y="451668"/>
              <a:chExt cx="1115493" cy="448445"/>
            </a:xfrm>
          </p:grpSpPr>
          <p:sp>
            <p:nvSpPr>
              <p:cNvPr id="54" name="Flowchart: Stored Data 61">
                <a:extLst>
                  <a:ext uri="{FF2B5EF4-FFF2-40B4-BE49-F238E27FC236}">
                    <a16:creationId xmlns:a16="http://schemas.microsoft.com/office/drawing/2014/main" id="{DFEDC3BB-27C5-1903-44FB-F9BDCA4A810D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62">
                <a:extLst>
                  <a:ext uri="{FF2B5EF4-FFF2-40B4-BE49-F238E27FC236}">
                    <a16:creationId xmlns:a16="http://schemas.microsoft.com/office/drawing/2014/main" id="{062B3235-E3EF-D191-CB5C-7172DEBC6B28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Flowchart: Stored Data 63">
                <a:extLst>
                  <a:ext uri="{FF2B5EF4-FFF2-40B4-BE49-F238E27FC236}">
                    <a16:creationId xmlns:a16="http://schemas.microsoft.com/office/drawing/2014/main" id="{F84AC42A-615F-D645-54AB-F8AB59EBF4A6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64">
                <a:extLst>
                  <a:ext uri="{FF2B5EF4-FFF2-40B4-BE49-F238E27FC236}">
                    <a16:creationId xmlns:a16="http://schemas.microsoft.com/office/drawing/2014/main" id="{D7D54505-0527-13F6-1744-A2CA2C617A83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Rectangle 65">
                <a:extLst>
                  <a:ext uri="{FF2B5EF4-FFF2-40B4-BE49-F238E27FC236}">
                    <a16:creationId xmlns:a16="http://schemas.microsoft.com/office/drawing/2014/main" id="{500A4ED3-E99D-B33A-9537-3331C06AC9DA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Flowchart: Stored Data 66">
                <a:extLst>
                  <a:ext uri="{FF2B5EF4-FFF2-40B4-BE49-F238E27FC236}">
                    <a16:creationId xmlns:a16="http://schemas.microsoft.com/office/drawing/2014/main" id="{C5C016E4-66C0-FFE3-C93C-3E47E963810A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67">
                <a:extLst>
                  <a:ext uri="{FF2B5EF4-FFF2-40B4-BE49-F238E27FC236}">
                    <a16:creationId xmlns:a16="http://schemas.microsoft.com/office/drawing/2014/main" id="{09C71813-3519-A98B-7597-AF3A5A3C4831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Flowchart: Stored Data 68">
                <a:extLst>
                  <a:ext uri="{FF2B5EF4-FFF2-40B4-BE49-F238E27FC236}">
                    <a16:creationId xmlns:a16="http://schemas.microsoft.com/office/drawing/2014/main" id="{75B1731E-B3C4-BDDA-D40B-BE38790B40CF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9">
                <a:extLst>
                  <a:ext uri="{FF2B5EF4-FFF2-40B4-BE49-F238E27FC236}">
                    <a16:creationId xmlns:a16="http://schemas.microsoft.com/office/drawing/2014/main" id="{85976D7F-F563-85F4-9655-925FD7A8394D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Flowchart: Stored Data 70">
                <a:extLst>
                  <a:ext uri="{FF2B5EF4-FFF2-40B4-BE49-F238E27FC236}">
                    <a16:creationId xmlns:a16="http://schemas.microsoft.com/office/drawing/2014/main" id="{C55B91C8-69D8-A443-F20D-60985FE17B7C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71">
                <a:extLst>
                  <a:ext uri="{FF2B5EF4-FFF2-40B4-BE49-F238E27FC236}">
                    <a16:creationId xmlns:a16="http://schemas.microsoft.com/office/drawing/2014/main" id="{F8EDE497-1C43-6C00-0573-60E9B902D48E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0" name="Flowchart: Stored Data 73">
              <a:extLst>
                <a:ext uri="{FF2B5EF4-FFF2-40B4-BE49-F238E27FC236}">
                  <a16:creationId xmlns:a16="http://schemas.microsoft.com/office/drawing/2014/main" id="{891717D3-512A-612E-BFD6-A9546D2B99A5}"/>
                </a:ext>
              </a:extLst>
            </p:cNvPr>
            <p:cNvSpPr/>
            <p:nvPr/>
          </p:nvSpPr>
          <p:spPr>
            <a:xfrm rot="5400000">
              <a:off x="10494048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74">
              <a:extLst>
                <a:ext uri="{FF2B5EF4-FFF2-40B4-BE49-F238E27FC236}">
                  <a16:creationId xmlns:a16="http://schemas.microsoft.com/office/drawing/2014/main" id="{8300BF36-69E3-CF4F-A28C-2574DCEDB6CD}"/>
                </a:ext>
              </a:extLst>
            </p:cNvPr>
            <p:cNvSpPr/>
            <p:nvPr/>
          </p:nvSpPr>
          <p:spPr>
            <a:xfrm rot="10800000">
              <a:off x="10574280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lowchart: Stored Data 75">
              <a:extLst>
                <a:ext uri="{FF2B5EF4-FFF2-40B4-BE49-F238E27FC236}">
                  <a16:creationId xmlns:a16="http://schemas.microsoft.com/office/drawing/2014/main" id="{086C01B4-0789-4273-59F4-9DC099FC1015}"/>
                </a:ext>
              </a:extLst>
            </p:cNvPr>
            <p:cNvSpPr/>
            <p:nvPr/>
          </p:nvSpPr>
          <p:spPr>
            <a:xfrm rot="5400000">
              <a:off x="10286831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76">
              <a:extLst>
                <a:ext uri="{FF2B5EF4-FFF2-40B4-BE49-F238E27FC236}">
                  <a16:creationId xmlns:a16="http://schemas.microsoft.com/office/drawing/2014/main" id="{935E6F7B-6DAA-F089-35FE-1F20E0296851}"/>
                </a:ext>
              </a:extLst>
            </p:cNvPr>
            <p:cNvSpPr/>
            <p:nvPr/>
          </p:nvSpPr>
          <p:spPr>
            <a:xfrm rot="10800000">
              <a:off x="10367063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Rectangle 77">
              <a:extLst>
                <a:ext uri="{FF2B5EF4-FFF2-40B4-BE49-F238E27FC236}">
                  <a16:creationId xmlns:a16="http://schemas.microsoft.com/office/drawing/2014/main" id="{EED56FEF-D9B8-1945-875C-33792EC1E095}"/>
                </a:ext>
              </a:extLst>
            </p:cNvPr>
            <p:cNvSpPr/>
            <p:nvPr/>
          </p:nvSpPr>
          <p:spPr>
            <a:xfrm rot="10800000">
              <a:off x="10781728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lowchart: Stored Data 78">
              <a:extLst>
                <a:ext uri="{FF2B5EF4-FFF2-40B4-BE49-F238E27FC236}">
                  <a16:creationId xmlns:a16="http://schemas.microsoft.com/office/drawing/2014/main" id="{3DD0DFEA-8533-9F6B-BE0A-1747706B1C57}"/>
                </a:ext>
              </a:extLst>
            </p:cNvPr>
            <p:cNvSpPr/>
            <p:nvPr/>
          </p:nvSpPr>
          <p:spPr>
            <a:xfrm rot="5400000">
              <a:off x="10079614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Rectangle 79">
              <a:extLst>
                <a:ext uri="{FF2B5EF4-FFF2-40B4-BE49-F238E27FC236}">
                  <a16:creationId xmlns:a16="http://schemas.microsoft.com/office/drawing/2014/main" id="{A2326DAF-FA90-8046-6643-EB356373739B}"/>
                </a:ext>
              </a:extLst>
            </p:cNvPr>
            <p:cNvSpPr/>
            <p:nvPr/>
          </p:nvSpPr>
          <p:spPr>
            <a:xfrm rot="10800000">
              <a:off x="10159846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lowchart: Stored Data 80">
              <a:extLst>
                <a:ext uri="{FF2B5EF4-FFF2-40B4-BE49-F238E27FC236}">
                  <a16:creationId xmlns:a16="http://schemas.microsoft.com/office/drawing/2014/main" id="{E079B663-49C4-9801-31C5-A6623FFC425E}"/>
                </a:ext>
              </a:extLst>
            </p:cNvPr>
            <p:cNvSpPr/>
            <p:nvPr/>
          </p:nvSpPr>
          <p:spPr>
            <a:xfrm rot="5400000">
              <a:off x="9872397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Rectangle 81">
              <a:extLst>
                <a:ext uri="{FF2B5EF4-FFF2-40B4-BE49-F238E27FC236}">
                  <a16:creationId xmlns:a16="http://schemas.microsoft.com/office/drawing/2014/main" id="{6F28B14F-E159-4B6E-C862-B73D20ABB453}"/>
                </a:ext>
              </a:extLst>
            </p:cNvPr>
            <p:cNvSpPr/>
            <p:nvPr/>
          </p:nvSpPr>
          <p:spPr>
            <a:xfrm rot="10800000">
              <a:off x="9952629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9" name="Group 84">
              <a:extLst>
                <a:ext uri="{FF2B5EF4-FFF2-40B4-BE49-F238E27FC236}">
                  <a16:creationId xmlns:a16="http://schemas.microsoft.com/office/drawing/2014/main" id="{CE460318-0CC2-E50C-7902-E1066EAC793B}"/>
                </a:ext>
              </a:extLst>
            </p:cNvPr>
            <p:cNvGrpSpPr/>
            <p:nvPr/>
          </p:nvGrpSpPr>
          <p:grpSpPr>
            <a:xfrm rot="10800000">
              <a:off x="9516925" y="1591471"/>
              <a:ext cx="446858" cy="446858"/>
              <a:chOff x="11483519" y="450081"/>
              <a:chExt cx="446858" cy="446858"/>
            </a:xfrm>
          </p:grpSpPr>
          <p:sp>
            <p:nvSpPr>
              <p:cNvPr id="49" name="Flowchart: Stored Data 85">
                <a:extLst>
                  <a:ext uri="{FF2B5EF4-FFF2-40B4-BE49-F238E27FC236}">
                    <a16:creationId xmlns:a16="http://schemas.microsoft.com/office/drawing/2014/main" id="{D74B5361-BE54-3E8C-0461-F1FD81171A7B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86">
                <a:extLst>
                  <a:ext uri="{FF2B5EF4-FFF2-40B4-BE49-F238E27FC236}">
                    <a16:creationId xmlns:a16="http://schemas.microsoft.com/office/drawing/2014/main" id="{978ACD86-C109-E840-3E62-F1C582E75C60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Flowchart: Stored Data 87">
                <a:extLst>
                  <a:ext uri="{FF2B5EF4-FFF2-40B4-BE49-F238E27FC236}">
                    <a16:creationId xmlns:a16="http://schemas.microsoft.com/office/drawing/2014/main" id="{F106E5BF-4A1E-A0A0-AE5E-B0CB943CFD03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88">
                <a:extLst>
                  <a:ext uri="{FF2B5EF4-FFF2-40B4-BE49-F238E27FC236}">
                    <a16:creationId xmlns:a16="http://schemas.microsoft.com/office/drawing/2014/main" id="{87CEA073-FF80-63BD-81D2-815A9607B525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Flowchart: Stored Data 89">
                <a:extLst>
                  <a:ext uri="{FF2B5EF4-FFF2-40B4-BE49-F238E27FC236}">
                    <a16:creationId xmlns:a16="http://schemas.microsoft.com/office/drawing/2014/main" id="{87A55F38-100A-91B6-8E9E-C8FC4D2701DD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0" name="Group 90">
              <a:extLst>
                <a:ext uri="{FF2B5EF4-FFF2-40B4-BE49-F238E27FC236}">
                  <a16:creationId xmlns:a16="http://schemas.microsoft.com/office/drawing/2014/main" id="{1EC626E0-F151-8E15-19D1-3C101CEA3904}"/>
                </a:ext>
              </a:extLst>
            </p:cNvPr>
            <p:cNvGrpSpPr/>
            <p:nvPr/>
          </p:nvGrpSpPr>
          <p:grpSpPr>
            <a:xfrm rot="16200000">
              <a:off x="9187899" y="1036348"/>
              <a:ext cx="1115493" cy="448445"/>
              <a:chOff x="9746375" y="451668"/>
              <a:chExt cx="1115493" cy="448445"/>
            </a:xfrm>
          </p:grpSpPr>
          <p:sp>
            <p:nvSpPr>
              <p:cNvPr id="38" name="Flowchart: Stored Data 91">
                <a:extLst>
                  <a:ext uri="{FF2B5EF4-FFF2-40B4-BE49-F238E27FC236}">
                    <a16:creationId xmlns:a16="http://schemas.microsoft.com/office/drawing/2014/main" id="{CBA1A42E-60E1-EE69-8B6F-D4F10210C53C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Rectangle 92">
                <a:extLst>
                  <a:ext uri="{FF2B5EF4-FFF2-40B4-BE49-F238E27FC236}">
                    <a16:creationId xmlns:a16="http://schemas.microsoft.com/office/drawing/2014/main" id="{1890FDC8-3CF8-6FF4-17AB-1CD3AD6C2B8C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Flowchart: Stored Data 93">
                <a:extLst>
                  <a:ext uri="{FF2B5EF4-FFF2-40B4-BE49-F238E27FC236}">
                    <a16:creationId xmlns:a16="http://schemas.microsoft.com/office/drawing/2014/main" id="{D49E58FD-37B8-EF51-5233-65ED70F22D18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94">
                <a:extLst>
                  <a:ext uri="{FF2B5EF4-FFF2-40B4-BE49-F238E27FC236}">
                    <a16:creationId xmlns:a16="http://schemas.microsoft.com/office/drawing/2014/main" id="{998DCF07-B8E9-15C7-3934-30E175234D12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95">
                <a:extLst>
                  <a:ext uri="{FF2B5EF4-FFF2-40B4-BE49-F238E27FC236}">
                    <a16:creationId xmlns:a16="http://schemas.microsoft.com/office/drawing/2014/main" id="{A807BC11-E7A7-AD40-F5A1-8C7CC9228174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Flowchart: Stored Data 96">
                <a:extLst>
                  <a:ext uri="{FF2B5EF4-FFF2-40B4-BE49-F238E27FC236}">
                    <a16:creationId xmlns:a16="http://schemas.microsoft.com/office/drawing/2014/main" id="{09FE72F6-B316-D2BA-CD38-650991CD46B9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97">
                <a:extLst>
                  <a:ext uri="{FF2B5EF4-FFF2-40B4-BE49-F238E27FC236}">
                    <a16:creationId xmlns:a16="http://schemas.microsoft.com/office/drawing/2014/main" id="{EA64A8DC-90E9-5DA3-7D9D-B9D842FCA085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Flowchart: Stored Data 98">
                <a:extLst>
                  <a:ext uri="{FF2B5EF4-FFF2-40B4-BE49-F238E27FC236}">
                    <a16:creationId xmlns:a16="http://schemas.microsoft.com/office/drawing/2014/main" id="{902BB5DA-AC5D-CD43-9A3E-63622C9E87AC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Rectangle 99">
                <a:extLst>
                  <a:ext uri="{FF2B5EF4-FFF2-40B4-BE49-F238E27FC236}">
                    <a16:creationId xmlns:a16="http://schemas.microsoft.com/office/drawing/2014/main" id="{8F8AFB8D-6C0D-4C51-7C19-A84D608D3567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Flowchart: Stored Data 100">
                <a:extLst>
                  <a:ext uri="{FF2B5EF4-FFF2-40B4-BE49-F238E27FC236}">
                    <a16:creationId xmlns:a16="http://schemas.microsoft.com/office/drawing/2014/main" id="{17BAD913-851E-93FF-D206-1B4B021B26F1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101">
                <a:extLst>
                  <a:ext uri="{FF2B5EF4-FFF2-40B4-BE49-F238E27FC236}">
                    <a16:creationId xmlns:a16="http://schemas.microsoft.com/office/drawing/2014/main" id="{CECC6B99-7BAA-C9F6-3222-C308623447AF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31" name="Group 102">
              <a:extLst>
                <a:ext uri="{FF2B5EF4-FFF2-40B4-BE49-F238E27FC236}">
                  <a16:creationId xmlns:a16="http://schemas.microsoft.com/office/drawing/2014/main" id="{0EA40D07-E37B-7589-FBEA-49A5F56ED3AB}"/>
                </a:ext>
              </a:extLst>
            </p:cNvPr>
            <p:cNvGrpSpPr/>
            <p:nvPr/>
          </p:nvGrpSpPr>
          <p:grpSpPr>
            <a:xfrm rot="16200000">
              <a:off x="9522310" y="451669"/>
              <a:ext cx="446858" cy="446858"/>
              <a:chOff x="11483519" y="450081"/>
              <a:chExt cx="446858" cy="446858"/>
            </a:xfrm>
          </p:grpSpPr>
          <p:sp>
            <p:nvSpPr>
              <p:cNvPr id="33" name="Flowchart: Stored Data 103">
                <a:extLst>
                  <a:ext uri="{FF2B5EF4-FFF2-40B4-BE49-F238E27FC236}">
                    <a16:creationId xmlns:a16="http://schemas.microsoft.com/office/drawing/2014/main" id="{1C3F33AF-4D12-2D63-C6F1-90CD574BBD80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104">
                <a:extLst>
                  <a:ext uri="{FF2B5EF4-FFF2-40B4-BE49-F238E27FC236}">
                    <a16:creationId xmlns:a16="http://schemas.microsoft.com/office/drawing/2014/main" id="{8C73373B-2CA7-3DBD-F370-64870F68413F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Flowchart: Stored Data 105">
                <a:extLst>
                  <a:ext uri="{FF2B5EF4-FFF2-40B4-BE49-F238E27FC236}">
                    <a16:creationId xmlns:a16="http://schemas.microsoft.com/office/drawing/2014/main" id="{DA56879A-5F75-6883-41B4-E753E3964804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106">
                <a:extLst>
                  <a:ext uri="{FF2B5EF4-FFF2-40B4-BE49-F238E27FC236}">
                    <a16:creationId xmlns:a16="http://schemas.microsoft.com/office/drawing/2014/main" id="{FF4AB7D5-0B4A-41CA-3B13-A934C2E74AD6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lowchart: Stored Data 107">
                <a:extLst>
                  <a:ext uri="{FF2B5EF4-FFF2-40B4-BE49-F238E27FC236}">
                    <a16:creationId xmlns:a16="http://schemas.microsoft.com/office/drawing/2014/main" id="{6C38C0D1-086B-4A07-2F7F-FB901B580604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32" name="Picture 108" descr="A logo for a company&#10;&#10;AI-generated content may be incorrect.">
              <a:extLst>
                <a:ext uri="{FF2B5EF4-FFF2-40B4-BE49-F238E27FC236}">
                  <a16:creationId xmlns:a16="http://schemas.microsoft.com/office/drawing/2014/main" id="{1FD09F44-895C-D7A8-5E1C-82707B968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10760" r="8202" b="14235"/>
            <a:stretch/>
          </p:blipFill>
          <p:spPr>
            <a:xfrm>
              <a:off x="9658987" y="578644"/>
              <a:ext cx="2137029" cy="1328848"/>
            </a:xfrm>
            <a:prstGeom prst="rect">
              <a:avLst/>
            </a:prstGeom>
          </p:spPr>
        </p:pic>
      </p:grpSp>
      <p:pic>
        <p:nvPicPr>
          <p:cNvPr id="98" name="Grafik 97">
            <a:extLst>
              <a:ext uri="{FF2B5EF4-FFF2-40B4-BE49-F238E27FC236}">
                <a16:creationId xmlns:a16="http://schemas.microsoft.com/office/drawing/2014/main" id="{2D2DC02F-44F3-06F5-5729-976AA4BAA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120512"/>
            <a:ext cx="714752" cy="376459"/>
          </a:xfrm>
          <a:prstGeom prst="rect">
            <a:avLst/>
          </a:prstGeom>
        </p:spPr>
      </p:pic>
      <p:sp>
        <p:nvSpPr>
          <p:cNvPr id="114" name="Titel 1">
            <a:extLst>
              <a:ext uri="{FF2B5EF4-FFF2-40B4-BE49-F238E27FC236}">
                <a16:creationId xmlns:a16="http://schemas.microsoft.com/office/drawing/2014/main" id="{06E48677-DD5D-0781-CD0A-03EF048D176C}"/>
              </a:ext>
            </a:extLst>
          </p:cNvPr>
          <p:cNvSpPr txBox="1">
            <a:spLocks/>
          </p:cNvSpPr>
          <p:nvPr/>
        </p:nvSpPr>
        <p:spPr>
          <a:xfrm>
            <a:off x="2067730" y="556766"/>
            <a:ext cx="7759520" cy="1541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Understanding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seedling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establishment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rejuvenation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in CE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forests</a:t>
            </a:r>
            <a:endParaRPr lang="de-DE" sz="2800" dirty="0">
              <a:latin typeface="+mn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Untertitel 2">
            <a:extLst>
              <a:ext uri="{FF2B5EF4-FFF2-40B4-BE49-F238E27FC236}">
                <a16:creationId xmlns:a16="http://schemas.microsoft.com/office/drawing/2014/main" id="{5047C94F-2B2B-38B8-D4E6-D98FA99B40CF}"/>
              </a:ext>
            </a:extLst>
          </p:cNvPr>
          <p:cNvSpPr txBox="1">
            <a:spLocks/>
          </p:cNvSpPr>
          <p:nvPr/>
        </p:nvSpPr>
        <p:spPr>
          <a:xfrm>
            <a:off x="2518490" y="154285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1400" dirty="0">
              <a:solidFill>
                <a:srgbClr val="000000"/>
              </a:solidFill>
              <a:latin typeface="Aptos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0000"/>
                </a:solidFill>
                <a:latin typeface="Aptos"/>
              </a:rPr>
              <a:t>Timo Busse 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et al. (TU Munich)</a:t>
            </a:r>
            <a:endParaRPr 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4C56E4-4B3C-195D-B849-21CBE34AC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4" b="28337"/>
          <a:stretch>
            <a:fillRect/>
          </a:stretch>
        </p:blipFill>
        <p:spPr>
          <a:xfrm>
            <a:off x="6716274" y="4828768"/>
            <a:ext cx="5228117" cy="1272797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A46F3E65-817D-AB0A-3640-FA1E4C7DC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8646" r="25638" b="12779"/>
          <a:stretch>
            <a:fillRect/>
          </a:stretch>
        </p:blipFill>
        <p:spPr>
          <a:xfrm>
            <a:off x="407973" y="2457224"/>
            <a:ext cx="5730558" cy="3647143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5700154C-0EE6-4283-8F03-B65B5F9A2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6" y="5336873"/>
            <a:ext cx="978576" cy="978576"/>
          </a:xfrm>
          <a:prstGeom prst="rect">
            <a:avLst/>
          </a:prstGeom>
        </p:spPr>
      </p:pic>
      <p:sp>
        <p:nvSpPr>
          <p:cNvPr id="110" name="Textfeld 109">
            <a:extLst>
              <a:ext uri="{FF2B5EF4-FFF2-40B4-BE49-F238E27FC236}">
                <a16:creationId xmlns:a16="http://schemas.microsoft.com/office/drawing/2014/main" id="{56591EB4-4A76-4443-A405-31F75D35917D}"/>
              </a:ext>
            </a:extLst>
          </p:cNvPr>
          <p:cNvSpPr txBox="1"/>
          <p:nvPr/>
        </p:nvSpPr>
        <p:spPr>
          <a:xfrm>
            <a:off x="125504" y="987909"/>
            <a:ext cx="193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PICO4.12</a:t>
            </a:r>
          </a:p>
        </p:txBody>
      </p:sp>
      <p:pic>
        <p:nvPicPr>
          <p:cNvPr id="106" name="Grafik 105">
            <a:extLst>
              <a:ext uri="{FF2B5EF4-FFF2-40B4-BE49-F238E27FC236}">
                <a16:creationId xmlns:a16="http://schemas.microsoft.com/office/drawing/2014/main" id="{3C4D5041-D6CE-4325-9A1E-6BB147854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74" y="3981161"/>
            <a:ext cx="5191445" cy="2289395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69A16D1D-90AA-43E9-9372-5A099EC73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607">
            <a:off x="9991859" y="2330140"/>
            <a:ext cx="1217744" cy="928264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4E3458DB-30A6-4392-B2C9-ED8EA05521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9791">
            <a:off x="8190222" y="1827155"/>
            <a:ext cx="1781352" cy="1535403"/>
          </a:xfrm>
          <a:prstGeom prst="rect">
            <a:avLst/>
          </a:prstGeom>
        </p:spPr>
      </p:pic>
      <p:sp>
        <p:nvSpPr>
          <p:cNvPr id="116" name="Textfeld 115">
            <a:extLst>
              <a:ext uri="{FF2B5EF4-FFF2-40B4-BE49-F238E27FC236}">
                <a16:creationId xmlns:a16="http://schemas.microsoft.com/office/drawing/2014/main" id="{CD4127FA-7A4A-4E01-A9B5-1536B33F478E}"/>
              </a:ext>
            </a:extLst>
          </p:cNvPr>
          <p:cNvSpPr txBox="1"/>
          <p:nvPr/>
        </p:nvSpPr>
        <p:spPr>
          <a:xfrm rot="21041639">
            <a:off x="7707777" y="2214511"/>
            <a:ext cx="1082540" cy="665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aseline="30000" dirty="0"/>
              <a:t>13</a:t>
            </a:r>
            <a:r>
              <a:rPr lang="de-DE" sz="3600" dirty="0"/>
              <a:t>C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C4D7A8-A189-40EF-84ED-D67830C6F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2" y="46276"/>
            <a:ext cx="930488" cy="484435"/>
          </a:xfrm>
          <a:prstGeom prst="rect">
            <a:avLst/>
          </a:prstGeom>
        </p:spPr>
      </p:pic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EE64846E-2CAF-4922-91C4-F65BDA306615}"/>
              </a:ext>
            </a:extLst>
          </p:cNvPr>
          <p:cNvGrpSpPr/>
          <p:nvPr/>
        </p:nvGrpSpPr>
        <p:grpSpPr>
          <a:xfrm>
            <a:off x="7319940" y="3822042"/>
            <a:ext cx="4701796" cy="2304481"/>
            <a:chOff x="7319940" y="3822042"/>
            <a:chExt cx="4701796" cy="2304481"/>
          </a:xfrm>
        </p:grpSpPr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E8DAC0C6-F663-4478-9094-F7C47FF898A9}"/>
                </a:ext>
              </a:extLst>
            </p:cNvPr>
            <p:cNvGrpSpPr/>
            <p:nvPr/>
          </p:nvGrpSpPr>
          <p:grpSpPr>
            <a:xfrm>
              <a:off x="7319940" y="3822042"/>
              <a:ext cx="4701796" cy="2304481"/>
              <a:chOff x="7319940" y="3822042"/>
              <a:chExt cx="4701796" cy="2304481"/>
            </a:xfrm>
          </p:grpSpPr>
          <p:grpSp>
            <p:nvGrpSpPr>
              <p:cNvPr id="104" name="Gruppieren 103">
                <a:extLst>
                  <a:ext uri="{FF2B5EF4-FFF2-40B4-BE49-F238E27FC236}">
                    <a16:creationId xmlns:a16="http://schemas.microsoft.com/office/drawing/2014/main" id="{F201816A-8C71-4A2C-991B-0A9E6DBE668E}"/>
                  </a:ext>
                </a:extLst>
              </p:cNvPr>
              <p:cNvGrpSpPr/>
              <p:nvPr/>
            </p:nvGrpSpPr>
            <p:grpSpPr>
              <a:xfrm>
                <a:off x="7319940" y="3822042"/>
                <a:ext cx="4306421" cy="1217743"/>
                <a:chOff x="7258608" y="3489422"/>
                <a:chExt cx="4306421" cy="1217743"/>
              </a:xfrm>
            </p:grpSpPr>
            <p:pic>
              <p:nvPicPr>
                <p:cNvPr id="107" name="Grafik 106">
                  <a:extLst>
                    <a:ext uri="{FF2B5EF4-FFF2-40B4-BE49-F238E27FC236}">
                      <a16:creationId xmlns:a16="http://schemas.microsoft.com/office/drawing/2014/main" id="{0F660F6B-AE97-04E7-8C04-44FE3DD52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8608" y="3648541"/>
                  <a:ext cx="978575" cy="1002952"/>
                </a:xfrm>
                <a:prstGeom prst="rect">
                  <a:avLst/>
                </a:prstGeom>
              </p:spPr>
            </p:pic>
            <p:pic>
              <p:nvPicPr>
                <p:cNvPr id="109" name="Grafik 108">
                  <a:extLst>
                    <a:ext uri="{FF2B5EF4-FFF2-40B4-BE49-F238E27FC236}">
                      <a16:creationId xmlns:a16="http://schemas.microsoft.com/office/drawing/2014/main" id="{45E5E55F-5215-87AA-3D99-45541A300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47286" y="3489422"/>
                  <a:ext cx="1217743" cy="1217743"/>
                </a:xfrm>
                <a:prstGeom prst="rect">
                  <a:avLst/>
                </a:prstGeom>
              </p:spPr>
            </p:pic>
            <p:pic>
              <p:nvPicPr>
                <p:cNvPr id="117" name="Grafik 116">
                  <a:extLst>
                    <a:ext uri="{FF2B5EF4-FFF2-40B4-BE49-F238E27FC236}">
                      <a16:creationId xmlns:a16="http://schemas.microsoft.com/office/drawing/2014/main" id="{7EADACC4-4BDC-2843-F359-7E5DD5F638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3359" y="3535936"/>
                  <a:ext cx="1286259" cy="1124714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Gruppieren 107">
                <a:extLst>
                  <a:ext uri="{FF2B5EF4-FFF2-40B4-BE49-F238E27FC236}">
                    <a16:creationId xmlns:a16="http://schemas.microsoft.com/office/drawing/2014/main" id="{F1F0055A-9B46-4DA0-B59B-02AB85C6D8EE}"/>
                  </a:ext>
                </a:extLst>
              </p:cNvPr>
              <p:cNvGrpSpPr/>
              <p:nvPr/>
            </p:nvGrpSpPr>
            <p:grpSpPr>
              <a:xfrm>
                <a:off x="9799746" y="5018228"/>
                <a:ext cx="2221990" cy="1108295"/>
                <a:chOff x="9799746" y="5018228"/>
                <a:chExt cx="2221990" cy="1108295"/>
              </a:xfrm>
            </p:grpSpPr>
            <p:pic>
              <p:nvPicPr>
                <p:cNvPr id="105" name="Grafik 104">
                  <a:extLst>
                    <a:ext uri="{FF2B5EF4-FFF2-40B4-BE49-F238E27FC236}">
                      <a16:creationId xmlns:a16="http://schemas.microsoft.com/office/drawing/2014/main" id="{EACBFED1-53E2-43E2-99BE-801154C5A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99746" y="5018228"/>
                  <a:ext cx="1217743" cy="1053467"/>
                </a:xfrm>
                <a:prstGeom prst="rect">
                  <a:avLst/>
                </a:prstGeom>
              </p:spPr>
            </p:pic>
            <p:pic>
              <p:nvPicPr>
                <p:cNvPr id="118" name="Grafik 117">
                  <a:extLst>
                    <a:ext uri="{FF2B5EF4-FFF2-40B4-BE49-F238E27FC236}">
                      <a16:creationId xmlns:a16="http://schemas.microsoft.com/office/drawing/2014/main" id="{A37C44CA-731B-48DC-8798-0F6A91250F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77488" y="5073056"/>
                  <a:ext cx="1217743" cy="1053467"/>
                </a:xfrm>
                <a:prstGeom prst="rect">
                  <a:avLst/>
                </a:prstGeom>
              </p:spPr>
            </p:pic>
            <p:pic>
              <p:nvPicPr>
                <p:cNvPr id="119" name="Grafik 118">
                  <a:extLst>
                    <a:ext uri="{FF2B5EF4-FFF2-40B4-BE49-F238E27FC236}">
                      <a16:creationId xmlns:a16="http://schemas.microsoft.com/office/drawing/2014/main" id="{52F553D4-70F2-406B-9BB6-F6D8E1F37B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41693" y="5198904"/>
                  <a:ext cx="980043" cy="84783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6" name="Grafik 125">
              <a:extLst>
                <a:ext uri="{FF2B5EF4-FFF2-40B4-BE49-F238E27FC236}">
                  <a16:creationId xmlns:a16="http://schemas.microsoft.com/office/drawing/2014/main" id="{4DF20E35-C1D5-45F0-8A1E-AC96D83AB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0520" y="4971716"/>
              <a:ext cx="729225" cy="789650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74B6F44B-9BE7-F2E6-1781-7B76727FEA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0" y="15971"/>
            <a:ext cx="791367" cy="520221"/>
          </a:xfrm>
          <a:prstGeom prst="rect">
            <a:avLst/>
          </a:prstGeom>
        </p:spPr>
      </p:pic>
      <p:sp>
        <p:nvSpPr>
          <p:cNvPr id="121" name="Pfeil: nach rechts 1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B5E11D-303C-5791-8CCE-074AEF217181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Pfeil: nach links 1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E92273F-4919-B53C-2DBC-9DC00DD7036C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2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8000" decel="2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0208 -0.50116 L 0.09024 -0.5 L 0.08672 -0.00371 L 0.1875 -0.00371 C 0.18789 -0.16829 0.18841 -0.33287 0.1888 -0.49746 L 0.29649 -0.49514 L 0.29297 -0.00232 L 0.40208 -0.00486 L 0.4 -0.49746 L 0.4 -0.49885 " pathEditMode="relative" rAng="0" ptsTypes="AAAAAAAAAAA">
                                      <p:cBhvr>
                                        <p:cTn id="6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feld 103">
            <a:extLst>
              <a:ext uri="{FF2B5EF4-FFF2-40B4-BE49-F238E27FC236}">
                <a16:creationId xmlns:a16="http://schemas.microsoft.com/office/drawing/2014/main" id="{A2B02B1D-8AD5-4CE5-B9A6-8DAE9642CB63}"/>
              </a:ext>
            </a:extLst>
          </p:cNvPr>
          <p:cNvSpPr txBox="1"/>
          <p:nvPr/>
        </p:nvSpPr>
        <p:spPr>
          <a:xfrm>
            <a:off x="8079087" y="4485787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This Button </a:t>
            </a:r>
            <a:r>
              <a:rPr lang="de-DE" sz="1600" dirty="0" err="1"/>
              <a:t>takes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you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overview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sections</a:t>
            </a:r>
            <a:endParaRPr lang="de-DE" sz="1600" dirty="0"/>
          </a:p>
        </p:txBody>
      </p:sp>
      <p:sp>
        <p:nvSpPr>
          <p:cNvPr id="106" name="Pfeil: nach rechts 10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8FD45C-8F8A-4F6D-BA7B-189F938F7488}"/>
              </a:ext>
            </a:extLst>
          </p:cNvPr>
          <p:cNvSpPr/>
          <p:nvPr/>
        </p:nvSpPr>
        <p:spPr>
          <a:xfrm>
            <a:off x="11348607" y="3874418"/>
            <a:ext cx="602593" cy="397033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Pfeil: nach links 10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5F97BF6-CFFC-4BD2-B79D-7AEEFC6557B2}"/>
              </a:ext>
            </a:extLst>
          </p:cNvPr>
          <p:cNvSpPr/>
          <p:nvPr/>
        </p:nvSpPr>
        <p:spPr>
          <a:xfrm>
            <a:off x="10721336" y="3874418"/>
            <a:ext cx="602593" cy="397033"/>
          </a:xfrm>
          <a:prstGeom prst="lef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709B8973-D6A7-4144-8AE4-28E62256D51D}"/>
              </a:ext>
            </a:extLst>
          </p:cNvPr>
          <p:cNvSpPr txBox="1"/>
          <p:nvPr/>
        </p:nvSpPr>
        <p:spPr>
          <a:xfrm>
            <a:off x="10486287" y="4482671"/>
            <a:ext cx="1724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The Arrows bring </a:t>
            </a:r>
            <a:br>
              <a:rPr lang="de-DE" sz="1600" dirty="0"/>
            </a:br>
            <a:r>
              <a:rPr lang="de-DE" sz="1600" dirty="0" err="1"/>
              <a:t>you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next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previous</a:t>
            </a:r>
            <a:r>
              <a:rPr lang="de-DE" sz="1600" dirty="0"/>
              <a:t> </a:t>
            </a:r>
            <a:r>
              <a:rPr lang="de-DE" sz="1600" dirty="0" err="1"/>
              <a:t>slide</a:t>
            </a:r>
            <a:endParaRPr lang="de-DE" sz="1600" dirty="0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B8096579-0410-43BA-87AB-0C1CB663F163}"/>
              </a:ext>
            </a:extLst>
          </p:cNvPr>
          <p:cNvSpPr txBox="1"/>
          <p:nvPr/>
        </p:nvSpPr>
        <p:spPr>
          <a:xfrm>
            <a:off x="854873" y="3139754"/>
            <a:ext cx="1476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Overview</a:t>
            </a:r>
            <a:r>
              <a:rPr lang="de-DE" sz="2400" b="1" dirty="0"/>
              <a:t> </a:t>
            </a:r>
          </a:p>
        </p:txBody>
      </p:sp>
      <p:sp>
        <p:nvSpPr>
          <p:cNvPr id="111" name="Textfeld 110">
            <a:hlinkClick r:id="rId3" action="ppaction://hlinksldjump"/>
            <a:extLst>
              <a:ext uri="{FF2B5EF4-FFF2-40B4-BE49-F238E27FC236}">
                <a16:creationId xmlns:a16="http://schemas.microsoft.com/office/drawing/2014/main" id="{7BD2C386-855B-4851-893C-9034BC45C956}"/>
              </a:ext>
            </a:extLst>
          </p:cNvPr>
          <p:cNvSpPr txBox="1"/>
          <p:nvPr/>
        </p:nvSpPr>
        <p:spPr>
          <a:xfrm>
            <a:off x="868071" y="3842101"/>
            <a:ext cx="527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Hotspots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tree</a:t>
            </a:r>
            <a:r>
              <a:rPr lang="de-DE" sz="2400" b="1" dirty="0"/>
              <a:t> </a:t>
            </a:r>
            <a:r>
              <a:rPr lang="de-DE" sz="2400" b="1" dirty="0" err="1"/>
              <a:t>seedling</a:t>
            </a:r>
            <a:r>
              <a:rPr lang="de-DE" sz="2400" b="1" dirty="0"/>
              <a:t> </a:t>
            </a:r>
            <a:r>
              <a:rPr lang="de-DE" sz="2400" b="1" dirty="0" err="1"/>
              <a:t>establishment</a:t>
            </a:r>
            <a:endParaRPr lang="de-DE" sz="2400" b="1" dirty="0"/>
          </a:p>
        </p:txBody>
      </p:sp>
      <p:sp>
        <p:nvSpPr>
          <p:cNvPr id="112" name="Textfeld 111">
            <a:hlinkClick r:id="rId4" action="ppaction://hlinksldjump"/>
            <a:extLst>
              <a:ext uri="{FF2B5EF4-FFF2-40B4-BE49-F238E27FC236}">
                <a16:creationId xmlns:a16="http://schemas.microsoft.com/office/drawing/2014/main" id="{FA9C717A-315F-4B2B-87FE-68825B62240C}"/>
              </a:ext>
            </a:extLst>
          </p:cNvPr>
          <p:cNvSpPr txBox="1"/>
          <p:nvPr/>
        </p:nvSpPr>
        <p:spPr>
          <a:xfrm>
            <a:off x="855819" y="4607456"/>
            <a:ext cx="36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First </a:t>
            </a:r>
            <a:r>
              <a:rPr lang="de-DE" sz="2400" b="1" dirty="0" err="1"/>
              <a:t>results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a </a:t>
            </a:r>
            <a:r>
              <a:rPr lang="de-DE" sz="2400" b="1" dirty="0" err="1"/>
              <a:t>case</a:t>
            </a:r>
            <a:r>
              <a:rPr lang="de-DE" sz="2400" b="1" dirty="0"/>
              <a:t> </a:t>
            </a:r>
            <a:r>
              <a:rPr lang="de-DE" sz="2400" b="1" dirty="0" err="1"/>
              <a:t>study</a:t>
            </a:r>
            <a:endParaRPr lang="de-DE" sz="2400" b="1" dirty="0"/>
          </a:p>
        </p:txBody>
      </p:sp>
      <p:sp>
        <p:nvSpPr>
          <p:cNvPr id="113" name="Textfeld 112">
            <a:hlinkClick r:id="rId5" action="ppaction://hlinksldjump"/>
            <a:extLst>
              <a:ext uri="{FF2B5EF4-FFF2-40B4-BE49-F238E27FC236}">
                <a16:creationId xmlns:a16="http://schemas.microsoft.com/office/drawing/2014/main" id="{B939BC54-5105-4544-A357-D65DBA8905BB}"/>
              </a:ext>
            </a:extLst>
          </p:cNvPr>
          <p:cNvSpPr txBox="1"/>
          <p:nvPr/>
        </p:nvSpPr>
        <p:spPr>
          <a:xfrm>
            <a:off x="854873" y="6084083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Conclusion</a:t>
            </a:r>
            <a:r>
              <a:rPr lang="de-DE" sz="2400" b="1" dirty="0"/>
              <a:t> and Outlook</a:t>
            </a:r>
          </a:p>
        </p:txBody>
      </p:sp>
      <p:sp>
        <p:nvSpPr>
          <p:cNvPr id="114" name="Titel 1">
            <a:extLst>
              <a:ext uri="{FF2B5EF4-FFF2-40B4-BE49-F238E27FC236}">
                <a16:creationId xmlns:a16="http://schemas.microsoft.com/office/drawing/2014/main" id="{2A53F042-A7A2-4332-9659-24E653B44496}"/>
              </a:ext>
            </a:extLst>
          </p:cNvPr>
          <p:cNvSpPr txBox="1">
            <a:spLocks/>
          </p:cNvSpPr>
          <p:nvPr/>
        </p:nvSpPr>
        <p:spPr>
          <a:xfrm>
            <a:off x="2216240" y="624696"/>
            <a:ext cx="7759520" cy="1541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Towards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better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understanding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seedling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establishment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use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b="1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rejuvenation</a:t>
            </a:r>
            <a:r>
              <a:rPr lang="de-DE" sz="2800" b="1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2800" dirty="0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in Central European </a:t>
            </a:r>
            <a:r>
              <a:rPr lang="de-DE" sz="2800" dirty="0" err="1"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forests</a:t>
            </a:r>
            <a:endParaRPr lang="de-DE" sz="2800" dirty="0">
              <a:latin typeface="+mn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Untertitel 2">
            <a:extLst>
              <a:ext uri="{FF2B5EF4-FFF2-40B4-BE49-F238E27FC236}">
                <a16:creationId xmlns:a16="http://schemas.microsoft.com/office/drawing/2014/main" id="{CD6E2A70-9E65-4A62-9FE2-A7BC650FBA75}"/>
              </a:ext>
            </a:extLst>
          </p:cNvPr>
          <p:cNvSpPr txBox="1">
            <a:spLocks/>
          </p:cNvSpPr>
          <p:nvPr/>
        </p:nvSpPr>
        <p:spPr>
          <a:xfrm>
            <a:off x="2839867" y="1962420"/>
            <a:ext cx="6858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1400" dirty="0">
              <a:solidFill>
                <a:srgbClr val="000000"/>
              </a:solidFill>
              <a:latin typeface="Aptos"/>
            </a:endParaRPr>
          </a:p>
          <a:p>
            <a:pPr marL="0" indent="0" algn="ctr">
              <a:buNone/>
            </a:pPr>
            <a:r>
              <a:rPr lang="de-DE" sz="1400" b="1" dirty="0">
                <a:solidFill>
                  <a:srgbClr val="000000"/>
                </a:solidFill>
                <a:latin typeface="Aptos"/>
              </a:rPr>
              <a:t>Timo Busse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, Frederic Krieger, Fabian Weikl, Benjamin D. Hafner, Astor </a:t>
            </a:r>
            <a:r>
              <a:rPr lang="de-DE" sz="1400" dirty="0" err="1">
                <a:solidFill>
                  <a:srgbClr val="000000"/>
                </a:solidFill>
                <a:latin typeface="Aptos"/>
              </a:rPr>
              <a:t>Toraño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ptos"/>
              </a:rPr>
              <a:t>Caicoya</a:t>
            </a:r>
            <a:r>
              <a:rPr lang="de-DE" sz="1400" dirty="0">
                <a:solidFill>
                  <a:srgbClr val="000000"/>
                </a:solidFill>
                <a:latin typeface="Aptos"/>
              </a:rPr>
              <a:t>, Richard L. Peters, Thorsten E. E. Grams </a:t>
            </a:r>
            <a:endParaRPr lang="de-DE" sz="1800" dirty="0"/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1BC91BFC-CB2F-4214-8808-0E1F7AE1CD0F}"/>
              </a:ext>
            </a:extLst>
          </p:cNvPr>
          <p:cNvSpPr txBox="1"/>
          <p:nvPr/>
        </p:nvSpPr>
        <p:spPr>
          <a:xfrm>
            <a:off x="3166537" y="2730998"/>
            <a:ext cx="585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ptos"/>
              </a:rPr>
              <a:t>TUM School of Life Sciences, </a:t>
            </a:r>
            <a:r>
              <a:rPr lang="de-DE" sz="1200" dirty="0">
                <a:solidFill>
                  <a:srgbClr val="000000"/>
                </a:solidFill>
                <a:latin typeface="Aptos"/>
              </a:rPr>
              <a:t>Technical University </a:t>
            </a:r>
            <a:r>
              <a:rPr lang="de-DE" sz="1200" dirty="0" err="1">
                <a:solidFill>
                  <a:srgbClr val="000000"/>
                </a:solidFill>
                <a:latin typeface="Aptos"/>
              </a:rPr>
              <a:t>of</a:t>
            </a:r>
            <a:r>
              <a:rPr lang="de-DE" sz="1200" dirty="0">
                <a:solidFill>
                  <a:srgbClr val="000000"/>
                </a:solidFill>
                <a:latin typeface="Aptos"/>
              </a:rPr>
              <a:t> Munich </a:t>
            </a:r>
            <a:endParaRPr lang="de-DE" sz="1200" dirty="0"/>
          </a:p>
        </p:txBody>
      </p:sp>
      <p:sp>
        <p:nvSpPr>
          <p:cNvPr id="3" name="Textfeld 2">
            <a:hlinkClick r:id="rId6" action="ppaction://hlinksldjump"/>
            <a:extLst>
              <a:ext uri="{FF2B5EF4-FFF2-40B4-BE49-F238E27FC236}">
                <a16:creationId xmlns:a16="http://schemas.microsoft.com/office/drawing/2014/main" id="{7F140C5F-3040-4023-95F4-CFD526D52F88}"/>
              </a:ext>
            </a:extLst>
          </p:cNvPr>
          <p:cNvSpPr txBox="1"/>
          <p:nvPr/>
        </p:nvSpPr>
        <p:spPr>
          <a:xfrm>
            <a:off x="852571" y="5345769"/>
            <a:ext cx="3780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Complementary</a:t>
            </a:r>
            <a:r>
              <a:rPr lang="de-DE" sz="2400" b="1" dirty="0"/>
              <a:t> </a:t>
            </a:r>
            <a:r>
              <a:rPr lang="de-DE" sz="2400" b="1" dirty="0" err="1"/>
              <a:t>experiment</a:t>
            </a:r>
            <a:endParaRPr lang="de-DE" sz="2400" b="1" dirty="0"/>
          </a:p>
        </p:txBody>
      </p:sp>
      <p:pic>
        <p:nvPicPr>
          <p:cNvPr id="99" name="Grafik 98" descr="Haus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DCC47A18-60EF-469D-9FF5-258B29E5B8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2993" y="3571387"/>
            <a:ext cx="914400" cy="914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98CAE9A-62E3-B00D-DC15-15A287FBBFB6}"/>
              </a:ext>
            </a:extLst>
          </p:cNvPr>
          <p:cNvSpPr txBox="1"/>
          <p:nvPr/>
        </p:nvSpPr>
        <p:spPr>
          <a:xfrm>
            <a:off x="6138531" y="21318"/>
            <a:ext cx="5064207" cy="503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This PICO is based upon work from COST Action CA21138 (CLEANFOREST) “Joint effects of </a:t>
            </a:r>
            <a:r>
              <a:rPr lang="en-US" sz="600" dirty="0" err="1">
                <a:latin typeface="arial" panose="020B0604020202020204" pitchFamily="34" charset="0"/>
              </a:rPr>
              <a:t>CLimate</a:t>
            </a:r>
            <a:r>
              <a:rPr lang="en-US" sz="600" dirty="0">
                <a:latin typeface="arial" panose="020B0604020202020204" pitchFamily="34" charset="0"/>
              </a:rPr>
              <a:t> Extremes and Atmospheric </a:t>
            </a:r>
            <a:r>
              <a:rPr lang="en-US" sz="600" dirty="0" err="1">
                <a:latin typeface="arial" panose="020B0604020202020204" pitchFamily="34" charset="0"/>
              </a:rPr>
              <a:t>depositioN</a:t>
            </a:r>
            <a:r>
              <a:rPr lang="en-US" sz="600" dirty="0">
                <a:latin typeface="arial" panose="020B0604020202020204" pitchFamily="34" charset="0"/>
              </a:rPr>
              <a:t> </a:t>
            </a:r>
            <a:br>
              <a:rPr lang="en-US" sz="600" dirty="0">
                <a:latin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</a:rPr>
              <a:t>on European FORESTs”, supported by COST (European Cooperation in Science and Technology).</a:t>
            </a:r>
            <a:endParaRPr lang="en-US" sz="600" dirty="0"/>
          </a:p>
          <a:p>
            <a:pPr>
              <a:lnSpc>
                <a:spcPct val="115000"/>
              </a:lnSpc>
            </a:pPr>
            <a:r>
              <a:rPr lang="en-US" sz="600" dirty="0">
                <a:latin typeface="arial" panose="020B0604020202020204" pitchFamily="34" charset="0"/>
              </a:rPr>
              <a:t> </a:t>
            </a:r>
            <a:endParaRPr lang="en-US" sz="600" dirty="0"/>
          </a:p>
          <a:p>
            <a:endParaRPr lang="de-DE" sz="600" dirty="0"/>
          </a:p>
        </p:txBody>
      </p:sp>
      <p:grpSp>
        <p:nvGrpSpPr>
          <p:cNvPr id="5" name="Group 109">
            <a:extLst>
              <a:ext uri="{FF2B5EF4-FFF2-40B4-BE49-F238E27FC236}">
                <a16:creationId xmlns:a16="http://schemas.microsoft.com/office/drawing/2014/main" id="{220F4932-2914-34D5-B543-873BFB435214}"/>
              </a:ext>
            </a:extLst>
          </p:cNvPr>
          <p:cNvGrpSpPr/>
          <p:nvPr/>
        </p:nvGrpSpPr>
        <p:grpSpPr>
          <a:xfrm>
            <a:off x="1328322" y="39417"/>
            <a:ext cx="604560" cy="498631"/>
            <a:chOff x="9516925" y="450081"/>
            <a:chExt cx="2413452" cy="1588248"/>
          </a:xfrm>
        </p:grpSpPr>
        <p:grpSp>
          <p:nvGrpSpPr>
            <p:cNvPr id="6" name="Group 40">
              <a:extLst>
                <a:ext uri="{FF2B5EF4-FFF2-40B4-BE49-F238E27FC236}">
                  <a16:creationId xmlns:a16="http://schemas.microsoft.com/office/drawing/2014/main" id="{5B17BF3A-32CA-EE68-C22E-6C9F5CCCDE5D}"/>
                </a:ext>
              </a:extLst>
            </p:cNvPr>
            <p:cNvGrpSpPr/>
            <p:nvPr/>
          </p:nvGrpSpPr>
          <p:grpSpPr>
            <a:xfrm>
              <a:off x="9746375" y="451668"/>
              <a:ext cx="1115493" cy="448445"/>
              <a:chOff x="9746375" y="451668"/>
              <a:chExt cx="1115493" cy="448445"/>
            </a:xfrm>
          </p:grpSpPr>
          <p:sp>
            <p:nvSpPr>
              <p:cNvPr id="83" name="Flowchart: Stored Data 3">
                <a:extLst>
                  <a:ext uri="{FF2B5EF4-FFF2-40B4-BE49-F238E27FC236}">
                    <a16:creationId xmlns:a16="http://schemas.microsoft.com/office/drawing/2014/main" id="{C4AA05F7-E07E-D0FE-1F25-642DE03FF5A8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4" name="Rectangle 6">
                <a:extLst>
                  <a:ext uri="{FF2B5EF4-FFF2-40B4-BE49-F238E27FC236}">
                    <a16:creationId xmlns:a16="http://schemas.microsoft.com/office/drawing/2014/main" id="{67F94A28-484D-74B3-81ED-EDA88544FE59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5" name="Flowchart: Stored Data 7">
                <a:extLst>
                  <a:ext uri="{FF2B5EF4-FFF2-40B4-BE49-F238E27FC236}">
                    <a16:creationId xmlns:a16="http://schemas.microsoft.com/office/drawing/2014/main" id="{B8FD8152-CBC3-E283-C475-12321BEF5A52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6" name="Rectangle 8">
                <a:extLst>
                  <a:ext uri="{FF2B5EF4-FFF2-40B4-BE49-F238E27FC236}">
                    <a16:creationId xmlns:a16="http://schemas.microsoft.com/office/drawing/2014/main" id="{6913859D-F700-7BB4-9E89-EE9BB8C02EA6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7" name="Rectangle 14">
                <a:extLst>
                  <a:ext uri="{FF2B5EF4-FFF2-40B4-BE49-F238E27FC236}">
                    <a16:creationId xmlns:a16="http://schemas.microsoft.com/office/drawing/2014/main" id="{5D064273-2829-5332-64F9-6A91E3EF68F6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Flowchart: Stored Data 15">
                <a:extLst>
                  <a:ext uri="{FF2B5EF4-FFF2-40B4-BE49-F238E27FC236}">
                    <a16:creationId xmlns:a16="http://schemas.microsoft.com/office/drawing/2014/main" id="{44BBBC63-4FC5-8962-39EB-1D0CD46398DD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9" name="Rectangle 21">
                <a:extLst>
                  <a:ext uri="{FF2B5EF4-FFF2-40B4-BE49-F238E27FC236}">
                    <a16:creationId xmlns:a16="http://schemas.microsoft.com/office/drawing/2014/main" id="{A4EBA81F-2190-DA8C-B317-07ED29224F4E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0" name="Flowchart: Stored Data 23">
                <a:extLst>
                  <a:ext uri="{FF2B5EF4-FFF2-40B4-BE49-F238E27FC236}">
                    <a16:creationId xmlns:a16="http://schemas.microsoft.com/office/drawing/2014/main" id="{7B378E89-4AF6-5117-7607-03CF09D5A969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1" name="Rectangle 24">
                <a:extLst>
                  <a:ext uri="{FF2B5EF4-FFF2-40B4-BE49-F238E27FC236}">
                    <a16:creationId xmlns:a16="http://schemas.microsoft.com/office/drawing/2014/main" id="{E067DA95-DFE6-96D7-AFB3-84FB86BD1DBA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2" name="Flowchart: Stored Data 25">
                <a:extLst>
                  <a:ext uri="{FF2B5EF4-FFF2-40B4-BE49-F238E27FC236}">
                    <a16:creationId xmlns:a16="http://schemas.microsoft.com/office/drawing/2014/main" id="{F59FC87D-90DE-F822-D657-63FAFA00206F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AEFD243F-70B6-C86B-681F-4A5648482BA1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Flowchart: Stored Data 27">
              <a:extLst>
                <a:ext uri="{FF2B5EF4-FFF2-40B4-BE49-F238E27FC236}">
                  <a16:creationId xmlns:a16="http://schemas.microsoft.com/office/drawing/2014/main" id="{27AF0FED-3AAD-905B-A218-BABC631BB30A}"/>
                </a:ext>
              </a:extLst>
            </p:cNvPr>
            <p:cNvSpPr/>
            <p:nvPr/>
          </p:nvSpPr>
          <p:spPr>
            <a:xfrm rot="16200000">
              <a:off x="10702459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29">
              <a:extLst>
                <a:ext uri="{FF2B5EF4-FFF2-40B4-BE49-F238E27FC236}">
                  <a16:creationId xmlns:a16="http://schemas.microsoft.com/office/drawing/2014/main" id="{08A76F6F-8515-4E32-4038-296E0F587FE9}"/>
                </a:ext>
              </a:extLst>
            </p:cNvPr>
            <p:cNvSpPr/>
            <p:nvPr/>
          </p:nvSpPr>
          <p:spPr>
            <a:xfrm>
              <a:off x="10989908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Flowchart: Stored Data 31">
              <a:extLst>
                <a:ext uri="{FF2B5EF4-FFF2-40B4-BE49-F238E27FC236}">
                  <a16:creationId xmlns:a16="http://schemas.microsoft.com/office/drawing/2014/main" id="{2C1EDC2A-D831-7C1F-48EE-5C2771967F96}"/>
                </a:ext>
              </a:extLst>
            </p:cNvPr>
            <p:cNvSpPr/>
            <p:nvPr/>
          </p:nvSpPr>
          <p:spPr>
            <a:xfrm rot="16200000">
              <a:off x="10909676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4FC24908-280C-763C-77EB-0CC145A09769}"/>
                </a:ext>
              </a:extLst>
            </p:cNvPr>
            <p:cNvSpPr/>
            <p:nvPr/>
          </p:nvSpPr>
          <p:spPr>
            <a:xfrm>
              <a:off x="11197125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Flowchart: Stored Data 33">
              <a:extLst>
                <a:ext uri="{FF2B5EF4-FFF2-40B4-BE49-F238E27FC236}">
                  <a16:creationId xmlns:a16="http://schemas.microsoft.com/office/drawing/2014/main" id="{42FF091A-F805-1D67-C73B-7014654C3E4B}"/>
                </a:ext>
              </a:extLst>
            </p:cNvPr>
            <p:cNvSpPr/>
            <p:nvPr/>
          </p:nvSpPr>
          <p:spPr>
            <a:xfrm rot="16200000">
              <a:off x="11116893" y="611077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47DA7BF3-4D3F-04D3-97A6-F3025AD460C5}"/>
                </a:ext>
              </a:extLst>
            </p:cNvPr>
            <p:cNvSpPr/>
            <p:nvPr/>
          </p:nvSpPr>
          <p:spPr>
            <a:xfrm>
              <a:off x="11404342" y="470310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3" name="Group 53">
              <a:extLst>
                <a:ext uri="{FF2B5EF4-FFF2-40B4-BE49-F238E27FC236}">
                  <a16:creationId xmlns:a16="http://schemas.microsoft.com/office/drawing/2014/main" id="{81AF242A-EBC9-E14A-74E3-4946D62625B1}"/>
                </a:ext>
              </a:extLst>
            </p:cNvPr>
            <p:cNvGrpSpPr/>
            <p:nvPr/>
          </p:nvGrpSpPr>
          <p:grpSpPr>
            <a:xfrm>
              <a:off x="11483519" y="450081"/>
              <a:ext cx="446858" cy="446858"/>
              <a:chOff x="11483519" y="450081"/>
              <a:chExt cx="446858" cy="446858"/>
            </a:xfrm>
          </p:grpSpPr>
          <p:sp>
            <p:nvSpPr>
              <p:cNvPr id="78" name="Flowchart: Stored Data 35">
                <a:extLst>
                  <a:ext uri="{FF2B5EF4-FFF2-40B4-BE49-F238E27FC236}">
                    <a16:creationId xmlns:a16="http://schemas.microsoft.com/office/drawing/2014/main" id="{4FD54D36-9EAD-96AF-51F4-E802C2FAC48B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36">
                <a:extLst>
                  <a:ext uri="{FF2B5EF4-FFF2-40B4-BE49-F238E27FC236}">
                    <a16:creationId xmlns:a16="http://schemas.microsoft.com/office/drawing/2014/main" id="{A1418E57-3C75-A56A-575D-861E10DA9DE6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0" name="Flowchart: Stored Data 37">
                <a:extLst>
                  <a:ext uri="{FF2B5EF4-FFF2-40B4-BE49-F238E27FC236}">
                    <a16:creationId xmlns:a16="http://schemas.microsoft.com/office/drawing/2014/main" id="{3CD47B25-FE0C-EF80-1D63-AFFC32543F70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1" name="Rectangle 38">
                <a:extLst>
                  <a:ext uri="{FF2B5EF4-FFF2-40B4-BE49-F238E27FC236}">
                    <a16:creationId xmlns:a16="http://schemas.microsoft.com/office/drawing/2014/main" id="{63A5D00B-783B-0D67-F6F7-DBF38BE4F01D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2" name="Flowchart: Stored Data 39">
                <a:extLst>
                  <a:ext uri="{FF2B5EF4-FFF2-40B4-BE49-F238E27FC236}">
                    <a16:creationId xmlns:a16="http://schemas.microsoft.com/office/drawing/2014/main" id="{09866B8D-E30A-B564-347E-D2342196150F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4" name="Group 41">
              <a:extLst>
                <a:ext uri="{FF2B5EF4-FFF2-40B4-BE49-F238E27FC236}">
                  <a16:creationId xmlns:a16="http://schemas.microsoft.com/office/drawing/2014/main" id="{A9CC075C-775D-8603-C48A-E4CA129E90A1}"/>
                </a:ext>
              </a:extLst>
            </p:cNvPr>
            <p:cNvGrpSpPr/>
            <p:nvPr/>
          </p:nvGrpSpPr>
          <p:grpSpPr>
            <a:xfrm rot="5400000">
              <a:off x="11143577" y="1006900"/>
              <a:ext cx="1115493" cy="448445"/>
              <a:chOff x="9746375" y="451668"/>
              <a:chExt cx="1115493" cy="448445"/>
            </a:xfrm>
          </p:grpSpPr>
          <p:sp>
            <p:nvSpPr>
              <p:cNvPr id="67" name="Flowchart: Stored Data 42">
                <a:extLst>
                  <a:ext uri="{FF2B5EF4-FFF2-40B4-BE49-F238E27FC236}">
                    <a16:creationId xmlns:a16="http://schemas.microsoft.com/office/drawing/2014/main" id="{D6F3EC6E-11BC-9C07-1C6F-ECF07394E590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43">
                <a:extLst>
                  <a:ext uri="{FF2B5EF4-FFF2-40B4-BE49-F238E27FC236}">
                    <a16:creationId xmlns:a16="http://schemas.microsoft.com/office/drawing/2014/main" id="{10090B90-B2B9-2A52-9D60-C6A25375AD4F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Flowchart: Stored Data 44">
                <a:extLst>
                  <a:ext uri="{FF2B5EF4-FFF2-40B4-BE49-F238E27FC236}">
                    <a16:creationId xmlns:a16="http://schemas.microsoft.com/office/drawing/2014/main" id="{4D16F863-6C65-9CFD-79EB-DC61F1FA4DF1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Rectangle 45">
                <a:extLst>
                  <a:ext uri="{FF2B5EF4-FFF2-40B4-BE49-F238E27FC236}">
                    <a16:creationId xmlns:a16="http://schemas.microsoft.com/office/drawing/2014/main" id="{06A1B596-135C-9CE3-2C01-1A23F05B7F01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46">
                <a:extLst>
                  <a:ext uri="{FF2B5EF4-FFF2-40B4-BE49-F238E27FC236}">
                    <a16:creationId xmlns:a16="http://schemas.microsoft.com/office/drawing/2014/main" id="{3A6910F8-0772-1750-5E31-6F5F2C12DD12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Flowchart: Stored Data 47">
                <a:extLst>
                  <a:ext uri="{FF2B5EF4-FFF2-40B4-BE49-F238E27FC236}">
                    <a16:creationId xmlns:a16="http://schemas.microsoft.com/office/drawing/2014/main" id="{DBCD0849-914A-252D-B08C-A2C1D9B49573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48">
                <a:extLst>
                  <a:ext uri="{FF2B5EF4-FFF2-40B4-BE49-F238E27FC236}">
                    <a16:creationId xmlns:a16="http://schemas.microsoft.com/office/drawing/2014/main" id="{25E89C0B-C0B8-C8E9-A10D-2A2A58BA8BA1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Flowchart: Stored Data 49">
                <a:extLst>
                  <a:ext uri="{FF2B5EF4-FFF2-40B4-BE49-F238E27FC236}">
                    <a16:creationId xmlns:a16="http://schemas.microsoft.com/office/drawing/2014/main" id="{4952111B-C075-B7EA-8604-5BCA4F601720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Rectangle 50">
                <a:extLst>
                  <a:ext uri="{FF2B5EF4-FFF2-40B4-BE49-F238E27FC236}">
                    <a16:creationId xmlns:a16="http://schemas.microsoft.com/office/drawing/2014/main" id="{16B26DD8-984E-6FBA-C532-642C5FCF87F4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6" name="Flowchart: Stored Data 51">
                <a:extLst>
                  <a:ext uri="{FF2B5EF4-FFF2-40B4-BE49-F238E27FC236}">
                    <a16:creationId xmlns:a16="http://schemas.microsoft.com/office/drawing/2014/main" id="{F6433228-4AC1-0781-FEDC-31ADD7352521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7" name="Rectangle 52">
                <a:extLst>
                  <a:ext uri="{FF2B5EF4-FFF2-40B4-BE49-F238E27FC236}">
                    <a16:creationId xmlns:a16="http://schemas.microsoft.com/office/drawing/2014/main" id="{8394E081-9BBA-8C0F-AF13-542A0AAF30CA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5" name="Group 54">
              <a:extLst>
                <a:ext uri="{FF2B5EF4-FFF2-40B4-BE49-F238E27FC236}">
                  <a16:creationId xmlns:a16="http://schemas.microsoft.com/office/drawing/2014/main" id="{D498CE3E-307C-A077-913B-03EAB02D8D64}"/>
                </a:ext>
              </a:extLst>
            </p:cNvPr>
            <p:cNvGrpSpPr/>
            <p:nvPr/>
          </p:nvGrpSpPr>
          <p:grpSpPr>
            <a:xfrm rot="5400000">
              <a:off x="11477099" y="1584935"/>
              <a:ext cx="446858" cy="446858"/>
              <a:chOff x="11483519" y="450081"/>
              <a:chExt cx="446858" cy="446858"/>
            </a:xfrm>
          </p:grpSpPr>
          <p:sp>
            <p:nvSpPr>
              <p:cNvPr id="62" name="Flowchart: Stored Data 55">
                <a:extLst>
                  <a:ext uri="{FF2B5EF4-FFF2-40B4-BE49-F238E27FC236}">
                    <a16:creationId xmlns:a16="http://schemas.microsoft.com/office/drawing/2014/main" id="{1BF35AA6-AAA3-6071-57FC-FB0FCCCAC6E1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3" name="Rectangle 56">
                <a:extLst>
                  <a:ext uri="{FF2B5EF4-FFF2-40B4-BE49-F238E27FC236}">
                    <a16:creationId xmlns:a16="http://schemas.microsoft.com/office/drawing/2014/main" id="{48D71ADE-BB7D-AF2A-81E1-63DC13EF363C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Flowchart: Stored Data 57">
                <a:extLst>
                  <a:ext uri="{FF2B5EF4-FFF2-40B4-BE49-F238E27FC236}">
                    <a16:creationId xmlns:a16="http://schemas.microsoft.com/office/drawing/2014/main" id="{A1C6CE97-F940-7755-996E-B5206015F44B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Rectangle 58">
                <a:extLst>
                  <a:ext uri="{FF2B5EF4-FFF2-40B4-BE49-F238E27FC236}">
                    <a16:creationId xmlns:a16="http://schemas.microsoft.com/office/drawing/2014/main" id="{A3E23FEE-E06C-6519-C58A-67E618CA3E03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6" name="Flowchart: Stored Data 59">
                <a:extLst>
                  <a:ext uri="{FF2B5EF4-FFF2-40B4-BE49-F238E27FC236}">
                    <a16:creationId xmlns:a16="http://schemas.microsoft.com/office/drawing/2014/main" id="{EA3E63F8-8A65-437A-999A-0CCC70341619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6" name="Group 60">
              <a:extLst>
                <a:ext uri="{FF2B5EF4-FFF2-40B4-BE49-F238E27FC236}">
                  <a16:creationId xmlns:a16="http://schemas.microsoft.com/office/drawing/2014/main" id="{405AB3C9-2F38-5648-AB6B-76258DE9517C}"/>
                </a:ext>
              </a:extLst>
            </p:cNvPr>
            <p:cNvGrpSpPr/>
            <p:nvPr/>
          </p:nvGrpSpPr>
          <p:grpSpPr>
            <a:xfrm rot="10800000">
              <a:off x="10584240" y="1586854"/>
              <a:ext cx="1115493" cy="448445"/>
              <a:chOff x="9746375" y="451668"/>
              <a:chExt cx="1115493" cy="448445"/>
            </a:xfrm>
          </p:grpSpPr>
          <p:sp>
            <p:nvSpPr>
              <p:cNvPr id="51" name="Flowchart: Stored Data 61">
                <a:extLst>
                  <a:ext uri="{FF2B5EF4-FFF2-40B4-BE49-F238E27FC236}">
                    <a16:creationId xmlns:a16="http://schemas.microsoft.com/office/drawing/2014/main" id="{3D97657F-EBF7-72A6-9964-B90DF2C9E690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62">
                <a:extLst>
                  <a:ext uri="{FF2B5EF4-FFF2-40B4-BE49-F238E27FC236}">
                    <a16:creationId xmlns:a16="http://schemas.microsoft.com/office/drawing/2014/main" id="{9C690D5E-85A4-32E3-39AF-BD48B594EEE8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3" name="Flowchart: Stored Data 63">
                <a:extLst>
                  <a:ext uri="{FF2B5EF4-FFF2-40B4-BE49-F238E27FC236}">
                    <a16:creationId xmlns:a16="http://schemas.microsoft.com/office/drawing/2014/main" id="{42218CBE-B7E1-8ECD-8763-854ADD6F62FB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Rectangle 64">
                <a:extLst>
                  <a:ext uri="{FF2B5EF4-FFF2-40B4-BE49-F238E27FC236}">
                    <a16:creationId xmlns:a16="http://schemas.microsoft.com/office/drawing/2014/main" id="{8F71C947-1F49-0B29-C99F-CF119FFC9A86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65">
                <a:extLst>
                  <a:ext uri="{FF2B5EF4-FFF2-40B4-BE49-F238E27FC236}">
                    <a16:creationId xmlns:a16="http://schemas.microsoft.com/office/drawing/2014/main" id="{7265D2E4-EB28-3FAF-6968-9D4CFE31B59E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Flowchart: Stored Data 66">
                <a:extLst>
                  <a:ext uri="{FF2B5EF4-FFF2-40B4-BE49-F238E27FC236}">
                    <a16:creationId xmlns:a16="http://schemas.microsoft.com/office/drawing/2014/main" id="{30CDA498-E02C-2F93-64AD-9E28DE2B518B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67">
                <a:extLst>
                  <a:ext uri="{FF2B5EF4-FFF2-40B4-BE49-F238E27FC236}">
                    <a16:creationId xmlns:a16="http://schemas.microsoft.com/office/drawing/2014/main" id="{9C9068FE-E6B2-1099-06CE-738A7590B546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Flowchart: Stored Data 68">
                <a:extLst>
                  <a:ext uri="{FF2B5EF4-FFF2-40B4-BE49-F238E27FC236}">
                    <a16:creationId xmlns:a16="http://schemas.microsoft.com/office/drawing/2014/main" id="{1EDF2666-2BBE-350D-E390-9B48E80BBD57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Rectangle 69">
                <a:extLst>
                  <a:ext uri="{FF2B5EF4-FFF2-40B4-BE49-F238E27FC236}">
                    <a16:creationId xmlns:a16="http://schemas.microsoft.com/office/drawing/2014/main" id="{0CEACED7-D8F6-EF9C-3B56-278C9634BC32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Flowchart: Stored Data 70">
                <a:extLst>
                  <a:ext uri="{FF2B5EF4-FFF2-40B4-BE49-F238E27FC236}">
                    <a16:creationId xmlns:a16="http://schemas.microsoft.com/office/drawing/2014/main" id="{036C4086-A5A7-A5F8-0874-49358AAC12EF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Rectangle 71">
                <a:extLst>
                  <a:ext uri="{FF2B5EF4-FFF2-40B4-BE49-F238E27FC236}">
                    <a16:creationId xmlns:a16="http://schemas.microsoft.com/office/drawing/2014/main" id="{9870A6A0-E69D-F1CB-53AB-FF3F0F0C623E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7" name="Flowchart: Stored Data 73">
              <a:extLst>
                <a:ext uri="{FF2B5EF4-FFF2-40B4-BE49-F238E27FC236}">
                  <a16:creationId xmlns:a16="http://schemas.microsoft.com/office/drawing/2014/main" id="{2926FF86-69CF-73C0-B8F5-B618E9E63023}"/>
                </a:ext>
              </a:extLst>
            </p:cNvPr>
            <p:cNvSpPr/>
            <p:nvPr/>
          </p:nvSpPr>
          <p:spPr>
            <a:xfrm rot="5400000">
              <a:off x="10494048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74">
              <a:extLst>
                <a:ext uri="{FF2B5EF4-FFF2-40B4-BE49-F238E27FC236}">
                  <a16:creationId xmlns:a16="http://schemas.microsoft.com/office/drawing/2014/main" id="{A076449B-A51E-A87F-7647-683AD467AC7A}"/>
                </a:ext>
              </a:extLst>
            </p:cNvPr>
            <p:cNvSpPr/>
            <p:nvPr/>
          </p:nvSpPr>
          <p:spPr>
            <a:xfrm rot="10800000">
              <a:off x="10574280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lowchart: Stored Data 75">
              <a:extLst>
                <a:ext uri="{FF2B5EF4-FFF2-40B4-BE49-F238E27FC236}">
                  <a16:creationId xmlns:a16="http://schemas.microsoft.com/office/drawing/2014/main" id="{CFAEE2B1-9892-3BFB-B3DC-E4EE03F49DF7}"/>
                </a:ext>
              </a:extLst>
            </p:cNvPr>
            <p:cNvSpPr/>
            <p:nvPr/>
          </p:nvSpPr>
          <p:spPr>
            <a:xfrm rot="5400000">
              <a:off x="10286831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Rectangle 76">
              <a:extLst>
                <a:ext uri="{FF2B5EF4-FFF2-40B4-BE49-F238E27FC236}">
                  <a16:creationId xmlns:a16="http://schemas.microsoft.com/office/drawing/2014/main" id="{947C5F46-EB4A-1810-A09C-E2F4EBA73FDA}"/>
                </a:ext>
              </a:extLst>
            </p:cNvPr>
            <p:cNvSpPr/>
            <p:nvPr/>
          </p:nvSpPr>
          <p:spPr>
            <a:xfrm rot="10800000">
              <a:off x="10367063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77">
              <a:extLst>
                <a:ext uri="{FF2B5EF4-FFF2-40B4-BE49-F238E27FC236}">
                  <a16:creationId xmlns:a16="http://schemas.microsoft.com/office/drawing/2014/main" id="{166E3270-F69E-79F8-99D5-DA10EF14EA05}"/>
                </a:ext>
              </a:extLst>
            </p:cNvPr>
            <p:cNvSpPr/>
            <p:nvPr/>
          </p:nvSpPr>
          <p:spPr>
            <a:xfrm rot="10800000">
              <a:off x="10781728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lowchart: Stored Data 78">
              <a:extLst>
                <a:ext uri="{FF2B5EF4-FFF2-40B4-BE49-F238E27FC236}">
                  <a16:creationId xmlns:a16="http://schemas.microsoft.com/office/drawing/2014/main" id="{C4C4DAEE-D0A6-6FD0-B0AB-A4F4389D31EE}"/>
                </a:ext>
              </a:extLst>
            </p:cNvPr>
            <p:cNvSpPr/>
            <p:nvPr/>
          </p:nvSpPr>
          <p:spPr>
            <a:xfrm rot="5400000">
              <a:off x="10079614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Rectangle 79">
              <a:extLst>
                <a:ext uri="{FF2B5EF4-FFF2-40B4-BE49-F238E27FC236}">
                  <a16:creationId xmlns:a16="http://schemas.microsoft.com/office/drawing/2014/main" id="{87AAD375-69F3-C6B0-6547-1E5DD100D5E9}"/>
                </a:ext>
              </a:extLst>
            </p:cNvPr>
            <p:cNvSpPr/>
            <p:nvPr/>
          </p:nvSpPr>
          <p:spPr>
            <a:xfrm rot="10800000">
              <a:off x="10159846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lowchart: Stored Data 80">
              <a:extLst>
                <a:ext uri="{FF2B5EF4-FFF2-40B4-BE49-F238E27FC236}">
                  <a16:creationId xmlns:a16="http://schemas.microsoft.com/office/drawing/2014/main" id="{5DCF2336-FE1B-9252-6C7F-CFF1267EF9CA}"/>
                </a:ext>
              </a:extLst>
            </p:cNvPr>
            <p:cNvSpPr/>
            <p:nvPr/>
          </p:nvSpPr>
          <p:spPr>
            <a:xfrm rot="5400000">
              <a:off x="9872397" y="1744965"/>
              <a:ext cx="446858" cy="128040"/>
            </a:xfrm>
            <a:prstGeom prst="flowChartOnlineStorag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Rectangle 81">
              <a:extLst>
                <a:ext uri="{FF2B5EF4-FFF2-40B4-BE49-F238E27FC236}">
                  <a16:creationId xmlns:a16="http://schemas.microsoft.com/office/drawing/2014/main" id="{BE5ED888-D50E-4D0C-FF9B-750D98D817D5}"/>
                </a:ext>
              </a:extLst>
            </p:cNvPr>
            <p:cNvSpPr/>
            <p:nvPr/>
          </p:nvSpPr>
          <p:spPr>
            <a:xfrm rot="10800000">
              <a:off x="9952629" y="1826856"/>
              <a:ext cx="79177" cy="18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6" name="Group 84">
              <a:extLst>
                <a:ext uri="{FF2B5EF4-FFF2-40B4-BE49-F238E27FC236}">
                  <a16:creationId xmlns:a16="http://schemas.microsoft.com/office/drawing/2014/main" id="{6E158DB7-A996-753F-8C5D-C2CC6B929FEA}"/>
                </a:ext>
              </a:extLst>
            </p:cNvPr>
            <p:cNvGrpSpPr/>
            <p:nvPr/>
          </p:nvGrpSpPr>
          <p:grpSpPr>
            <a:xfrm rot="10800000">
              <a:off x="9516925" y="1591471"/>
              <a:ext cx="446858" cy="446858"/>
              <a:chOff x="11483519" y="450081"/>
              <a:chExt cx="446858" cy="446858"/>
            </a:xfrm>
          </p:grpSpPr>
          <p:sp>
            <p:nvSpPr>
              <p:cNvPr id="46" name="Flowchart: Stored Data 85">
                <a:extLst>
                  <a:ext uri="{FF2B5EF4-FFF2-40B4-BE49-F238E27FC236}">
                    <a16:creationId xmlns:a16="http://schemas.microsoft.com/office/drawing/2014/main" id="{1C20D1BC-7044-DBE3-44F8-32BFBFD44D1D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Rectangle 86">
                <a:extLst>
                  <a:ext uri="{FF2B5EF4-FFF2-40B4-BE49-F238E27FC236}">
                    <a16:creationId xmlns:a16="http://schemas.microsoft.com/office/drawing/2014/main" id="{8816572A-E1DD-D3F2-4626-B66171D89EFF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Flowchart: Stored Data 87">
                <a:extLst>
                  <a:ext uri="{FF2B5EF4-FFF2-40B4-BE49-F238E27FC236}">
                    <a16:creationId xmlns:a16="http://schemas.microsoft.com/office/drawing/2014/main" id="{2AFA63F9-EB42-AF59-B7AD-576CB45C4C52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9" name="Rectangle 88">
                <a:extLst>
                  <a:ext uri="{FF2B5EF4-FFF2-40B4-BE49-F238E27FC236}">
                    <a16:creationId xmlns:a16="http://schemas.microsoft.com/office/drawing/2014/main" id="{8E20D779-C3BB-5036-DD60-591DFACC9F52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Flowchart: Stored Data 89">
                <a:extLst>
                  <a:ext uri="{FF2B5EF4-FFF2-40B4-BE49-F238E27FC236}">
                    <a16:creationId xmlns:a16="http://schemas.microsoft.com/office/drawing/2014/main" id="{F3CD8C3C-21BD-FF60-7D3C-125500B29A63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Group 90">
              <a:extLst>
                <a:ext uri="{FF2B5EF4-FFF2-40B4-BE49-F238E27FC236}">
                  <a16:creationId xmlns:a16="http://schemas.microsoft.com/office/drawing/2014/main" id="{3FD28666-8B41-70B1-5519-FF139BB61245}"/>
                </a:ext>
              </a:extLst>
            </p:cNvPr>
            <p:cNvGrpSpPr/>
            <p:nvPr/>
          </p:nvGrpSpPr>
          <p:grpSpPr>
            <a:xfrm rot="16200000">
              <a:off x="9187899" y="1036348"/>
              <a:ext cx="1115493" cy="448445"/>
              <a:chOff x="9746375" y="451668"/>
              <a:chExt cx="1115493" cy="448445"/>
            </a:xfrm>
          </p:grpSpPr>
          <p:sp>
            <p:nvSpPr>
              <p:cNvPr id="35" name="Flowchart: Stored Data 91">
                <a:extLst>
                  <a:ext uri="{FF2B5EF4-FFF2-40B4-BE49-F238E27FC236}">
                    <a16:creationId xmlns:a16="http://schemas.microsoft.com/office/drawing/2014/main" id="{C7FFE567-EE13-2FA1-9C03-2817A3946DF6}"/>
                  </a:ext>
                </a:extLst>
              </p:cNvPr>
              <p:cNvSpPr/>
              <p:nvPr/>
            </p:nvSpPr>
            <p:spPr>
              <a:xfrm rot="16200000">
                <a:off x="9666374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92">
                <a:extLst>
                  <a:ext uri="{FF2B5EF4-FFF2-40B4-BE49-F238E27FC236}">
                    <a16:creationId xmlns:a16="http://schemas.microsoft.com/office/drawing/2014/main" id="{208D1900-3595-E5D5-D45A-77210948E514}"/>
                  </a:ext>
                </a:extLst>
              </p:cNvPr>
              <p:cNvSpPr/>
              <p:nvPr/>
            </p:nvSpPr>
            <p:spPr>
              <a:xfrm>
                <a:off x="9953823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lowchart: Stored Data 93">
                <a:extLst>
                  <a:ext uri="{FF2B5EF4-FFF2-40B4-BE49-F238E27FC236}">
                    <a16:creationId xmlns:a16="http://schemas.microsoft.com/office/drawing/2014/main" id="{28BE4D00-33E9-3630-2D68-2B260FDE4EC8}"/>
                  </a:ext>
                </a:extLst>
              </p:cNvPr>
              <p:cNvSpPr/>
              <p:nvPr/>
            </p:nvSpPr>
            <p:spPr>
              <a:xfrm rot="16200000">
                <a:off x="9873591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Rectangle 94">
                <a:extLst>
                  <a:ext uri="{FF2B5EF4-FFF2-40B4-BE49-F238E27FC236}">
                    <a16:creationId xmlns:a16="http://schemas.microsoft.com/office/drawing/2014/main" id="{68624286-91D1-0F85-B82E-B1AAFDB03CDF}"/>
                  </a:ext>
                </a:extLst>
              </p:cNvPr>
              <p:cNvSpPr/>
              <p:nvPr/>
            </p:nvSpPr>
            <p:spPr>
              <a:xfrm>
                <a:off x="10161040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" name="Rectangle 95">
                <a:extLst>
                  <a:ext uri="{FF2B5EF4-FFF2-40B4-BE49-F238E27FC236}">
                    <a16:creationId xmlns:a16="http://schemas.microsoft.com/office/drawing/2014/main" id="{333D99D3-A571-164A-EF48-52A3BD8C3123}"/>
                  </a:ext>
                </a:extLst>
              </p:cNvPr>
              <p:cNvSpPr/>
              <p:nvPr/>
            </p:nvSpPr>
            <p:spPr>
              <a:xfrm>
                <a:off x="9746375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Flowchart: Stored Data 96">
                <a:extLst>
                  <a:ext uri="{FF2B5EF4-FFF2-40B4-BE49-F238E27FC236}">
                    <a16:creationId xmlns:a16="http://schemas.microsoft.com/office/drawing/2014/main" id="{A1460030-0C96-0FA6-74A4-9039541CEF36}"/>
                  </a:ext>
                </a:extLst>
              </p:cNvPr>
              <p:cNvSpPr/>
              <p:nvPr/>
            </p:nvSpPr>
            <p:spPr>
              <a:xfrm rot="16200000">
                <a:off x="10080808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97">
                <a:extLst>
                  <a:ext uri="{FF2B5EF4-FFF2-40B4-BE49-F238E27FC236}">
                    <a16:creationId xmlns:a16="http://schemas.microsoft.com/office/drawing/2014/main" id="{BB4C8951-FD2C-1D14-D199-3E8B094C9FEA}"/>
                  </a:ext>
                </a:extLst>
              </p:cNvPr>
              <p:cNvSpPr/>
              <p:nvPr/>
            </p:nvSpPr>
            <p:spPr>
              <a:xfrm>
                <a:off x="10368257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Flowchart: Stored Data 98">
                <a:extLst>
                  <a:ext uri="{FF2B5EF4-FFF2-40B4-BE49-F238E27FC236}">
                    <a16:creationId xmlns:a16="http://schemas.microsoft.com/office/drawing/2014/main" id="{EF9B3CA2-0BF8-39C4-2380-39DCE6FBDB58}"/>
                  </a:ext>
                </a:extLst>
              </p:cNvPr>
              <p:cNvSpPr/>
              <p:nvPr/>
            </p:nvSpPr>
            <p:spPr>
              <a:xfrm rot="16200000">
                <a:off x="10288025" y="612664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Rectangle 99">
                <a:extLst>
                  <a:ext uri="{FF2B5EF4-FFF2-40B4-BE49-F238E27FC236}">
                    <a16:creationId xmlns:a16="http://schemas.microsoft.com/office/drawing/2014/main" id="{E43C9CF5-99D6-35D8-0309-53041C11A129}"/>
                  </a:ext>
                </a:extLst>
              </p:cNvPr>
              <p:cNvSpPr/>
              <p:nvPr/>
            </p:nvSpPr>
            <p:spPr>
              <a:xfrm>
                <a:off x="10575474" y="471897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Flowchart: Stored Data 100">
                <a:extLst>
                  <a:ext uri="{FF2B5EF4-FFF2-40B4-BE49-F238E27FC236}">
                    <a16:creationId xmlns:a16="http://schemas.microsoft.com/office/drawing/2014/main" id="{5781D22E-3E90-62A1-DCF4-5E4C2BFE3D43}"/>
                  </a:ext>
                </a:extLst>
              </p:cNvPr>
              <p:cNvSpPr/>
              <p:nvPr/>
            </p:nvSpPr>
            <p:spPr>
              <a:xfrm rot="16200000">
                <a:off x="10495242" y="611077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Rectangle 101">
                <a:extLst>
                  <a:ext uri="{FF2B5EF4-FFF2-40B4-BE49-F238E27FC236}">
                    <a16:creationId xmlns:a16="http://schemas.microsoft.com/office/drawing/2014/main" id="{DA9D8476-49A1-FD6C-45DF-49E4FAF9DF42}"/>
                  </a:ext>
                </a:extLst>
              </p:cNvPr>
              <p:cNvSpPr/>
              <p:nvPr/>
            </p:nvSpPr>
            <p:spPr>
              <a:xfrm>
                <a:off x="10782691" y="470310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8" name="Group 102">
              <a:extLst>
                <a:ext uri="{FF2B5EF4-FFF2-40B4-BE49-F238E27FC236}">
                  <a16:creationId xmlns:a16="http://schemas.microsoft.com/office/drawing/2014/main" id="{237E6815-A5F3-8BAC-C2E5-7822225235B4}"/>
                </a:ext>
              </a:extLst>
            </p:cNvPr>
            <p:cNvGrpSpPr/>
            <p:nvPr/>
          </p:nvGrpSpPr>
          <p:grpSpPr>
            <a:xfrm rot="16200000">
              <a:off x="9522310" y="451669"/>
              <a:ext cx="446858" cy="446858"/>
              <a:chOff x="11483519" y="450081"/>
              <a:chExt cx="446858" cy="446858"/>
            </a:xfrm>
          </p:grpSpPr>
          <p:sp>
            <p:nvSpPr>
              <p:cNvPr id="30" name="Flowchart: Stored Data 103">
                <a:extLst>
                  <a:ext uri="{FF2B5EF4-FFF2-40B4-BE49-F238E27FC236}">
                    <a16:creationId xmlns:a16="http://schemas.microsoft.com/office/drawing/2014/main" id="{1590FCFE-B3E0-6F99-3F96-0200DF38B88F}"/>
                  </a:ext>
                </a:extLst>
              </p:cNvPr>
              <p:cNvSpPr/>
              <p:nvPr/>
            </p:nvSpPr>
            <p:spPr>
              <a:xfrm rot="16200000">
                <a:off x="11324110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104">
                <a:extLst>
                  <a:ext uri="{FF2B5EF4-FFF2-40B4-BE49-F238E27FC236}">
                    <a16:creationId xmlns:a16="http://schemas.microsoft.com/office/drawing/2014/main" id="{293EAF67-0E89-D536-8871-71CC5BAA109E}"/>
                  </a:ext>
                </a:extLst>
              </p:cNvPr>
              <p:cNvSpPr/>
              <p:nvPr/>
            </p:nvSpPr>
            <p:spPr>
              <a:xfrm>
                <a:off x="11611559" y="468723"/>
                <a:ext cx="79177" cy="186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Flowchart: Stored Data 105">
                <a:extLst>
                  <a:ext uri="{FF2B5EF4-FFF2-40B4-BE49-F238E27FC236}">
                    <a16:creationId xmlns:a16="http://schemas.microsoft.com/office/drawing/2014/main" id="{2B554E92-B219-BF3D-5959-35A926B21F52}"/>
                  </a:ext>
                </a:extLst>
              </p:cNvPr>
              <p:cNvSpPr/>
              <p:nvPr/>
            </p:nvSpPr>
            <p:spPr>
              <a:xfrm rot="16200000">
                <a:off x="11531327" y="60949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3" name="Rectangle 106">
                <a:extLst>
                  <a:ext uri="{FF2B5EF4-FFF2-40B4-BE49-F238E27FC236}">
                    <a16:creationId xmlns:a16="http://schemas.microsoft.com/office/drawing/2014/main" id="{B60B43FB-46F2-98DD-221B-7564AEE7F6DD}"/>
                  </a:ext>
                </a:extLst>
              </p:cNvPr>
              <p:cNvSpPr/>
              <p:nvPr/>
            </p:nvSpPr>
            <p:spPr>
              <a:xfrm>
                <a:off x="11818776" y="468723"/>
                <a:ext cx="92237" cy="76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Flowchart: Stored Data 107">
                <a:extLst>
                  <a:ext uri="{FF2B5EF4-FFF2-40B4-BE49-F238E27FC236}">
                    <a16:creationId xmlns:a16="http://schemas.microsoft.com/office/drawing/2014/main" id="{03166E9D-25BF-0D38-386C-DDE7707956C6}"/>
                  </a:ext>
                </a:extLst>
              </p:cNvPr>
              <p:cNvSpPr/>
              <p:nvPr/>
            </p:nvSpPr>
            <p:spPr>
              <a:xfrm>
                <a:off x="11483519" y="545470"/>
                <a:ext cx="446858" cy="128040"/>
              </a:xfrm>
              <a:prstGeom prst="flowChartOnlineStorag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29" name="Picture 108" descr="A logo for a company&#10;&#10;AI-generated content may be incorrect.">
              <a:extLst>
                <a:ext uri="{FF2B5EF4-FFF2-40B4-BE49-F238E27FC236}">
                  <a16:creationId xmlns:a16="http://schemas.microsoft.com/office/drawing/2014/main" id="{9A60A657-DD74-B960-9FD1-4CE031D87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10760" r="8202" b="14235"/>
            <a:stretch/>
          </p:blipFill>
          <p:spPr>
            <a:xfrm>
              <a:off x="9658987" y="578644"/>
              <a:ext cx="2137029" cy="1328848"/>
            </a:xfrm>
            <a:prstGeom prst="rect">
              <a:avLst/>
            </a:prstGeom>
          </p:spPr>
        </p:pic>
      </p:grpSp>
      <p:pic>
        <p:nvPicPr>
          <p:cNvPr id="94" name="Grafik 93">
            <a:extLst>
              <a:ext uri="{FF2B5EF4-FFF2-40B4-BE49-F238E27FC236}">
                <a16:creationId xmlns:a16="http://schemas.microsoft.com/office/drawing/2014/main" id="{73C73A8B-7F53-D90D-5473-869C68472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120512"/>
            <a:ext cx="714752" cy="376459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3169BEB2-44CA-B906-7EAE-1046807B83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738" y="54727"/>
            <a:ext cx="847247" cy="847247"/>
          </a:xfrm>
          <a:prstGeom prst="rect">
            <a:avLst/>
          </a:prstGeom>
        </p:spPr>
      </p:pic>
      <p:pic>
        <p:nvPicPr>
          <p:cNvPr id="96" name="Picture 2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1F336E-FF62-2E17-591C-CB69DC5A3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44" y="32248"/>
            <a:ext cx="1058052" cy="496389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90E333C8-2306-38DA-5B3F-F34D0325B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92" y="46276"/>
            <a:ext cx="930488" cy="484435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24CBC7D9-49F0-D741-037D-22A8E847CA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4" y="820876"/>
            <a:ext cx="815762" cy="114154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743F1E-8EF1-4152-B0ED-B14E19EFADCD}"/>
              </a:ext>
            </a:extLst>
          </p:cNvPr>
          <p:cNvSpPr txBox="1"/>
          <p:nvPr/>
        </p:nvSpPr>
        <p:spPr>
          <a:xfrm>
            <a:off x="8933251" y="5668584"/>
            <a:ext cx="269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Crosslinks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marked</a:t>
            </a:r>
            <a:r>
              <a:rPr lang="de-DE" dirty="0"/>
              <a:t> </a:t>
            </a:r>
            <a:r>
              <a:rPr lang="de-DE" dirty="0" err="1"/>
              <a:t>with</a:t>
            </a:r>
            <a:br>
              <a:rPr lang="de-DE" dirty="0"/>
            </a:b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this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color</a:t>
            </a:r>
            <a:r>
              <a:rPr lang="de-DE" dirty="0"/>
              <a:t> </a:t>
            </a: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4F7C53E7-BB6B-7451-3E72-5C08DF157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90" y="15971"/>
            <a:ext cx="791367" cy="5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37D35-1ADF-4722-AD1B-9850F573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Hotspots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tree</a:t>
            </a:r>
            <a:r>
              <a:rPr lang="de-DE" sz="3600" dirty="0"/>
              <a:t> </a:t>
            </a:r>
            <a:r>
              <a:rPr lang="de-DE" sz="3600" dirty="0" err="1"/>
              <a:t>seedling</a:t>
            </a:r>
            <a:r>
              <a:rPr lang="de-DE" sz="3600" dirty="0"/>
              <a:t> </a:t>
            </a:r>
            <a:r>
              <a:rPr lang="de-DE" sz="3600" dirty="0" err="1"/>
              <a:t>establishment</a:t>
            </a:r>
            <a:endParaRPr lang="de-DE" sz="3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6B003-A080-4FF5-8342-DBC719DC8984}"/>
              </a:ext>
            </a:extLst>
          </p:cNvPr>
          <p:cNvSpPr txBox="1"/>
          <p:nvPr/>
        </p:nvSpPr>
        <p:spPr>
          <a:xfrm>
            <a:off x="1058498" y="1690688"/>
            <a:ext cx="42929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Sites</a:t>
            </a:r>
            <a:br>
              <a:rPr lang="de-DE" dirty="0"/>
            </a:br>
            <a:r>
              <a:rPr lang="en-US" sz="1600" dirty="0"/>
              <a:t>We are using an established, large-scale experiment involving over 500,000 tree seedlings in Central Europe. The tree species of interest are </a:t>
            </a:r>
            <a:r>
              <a:rPr lang="en-US" sz="1600" i="1" dirty="0"/>
              <a:t>F. sylvatica</a:t>
            </a:r>
            <a:r>
              <a:rPr lang="en-US" sz="1600" dirty="0"/>
              <a:t>, </a:t>
            </a:r>
            <a:r>
              <a:rPr lang="en-US" sz="1600" i="1" dirty="0"/>
              <a:t>P. </a:t>
            </a:r>
            <a:r>
              <a:rPr lang="en-US" sz="1600" i="1" dirty="0" err="1"/>
              <a:t>menziesii</a:t>
            </a:r>
            <a:r>
              <a:rPr lang="en-US" sz="1600" dirty="0"/>
              <a:t>, </a:t>
            </a:r>
            <a:r>
              <a:rPr lang="en-US" sz="1600" i="1" dirty="0"/>
              <a:t>A. alba </a:t>
            </a:r>
            <a:r>
              <a:rPr lang="en-US" sz="1600" dirty="0"/>
              <a:t>and </a:t>
            </a:r>
            <a:r>
              <a:rPr lang="en-US" sz="1600" i="1" dirty="0"/>
              <a:t>Q. petraea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Two-year-old tree seedlings were planted in rows of 1 m x 2 m from 2017 to 2022. Each experimental plot comprises 720 individuals </a:t>
            </a:r>
            <a:br>
              <a:rPr lang="en-US" sz="1600" dirty="0"/>
            </a:br>
            <a:r>
              <a:rPr lang="en-US" sz="1600" dirty="0"/>
              <a:t>(30 rows, 24 columns) and is defined as an experimental unit.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6A72BE-0BAE-41FE-86B2-80C838832AFC}"/>
              </a:ext>
            </a:extLst>
          </p:cNvPr>
          <p:cNvSpPr txBox="1"/>
          <p:nvPr/>
        </p:nvSpPr>
        <p:spPr>
          <a:xfrm>
            <a:off x="1058498" y="4185802"/>
            <a:ext cx="42929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Hotspot – App</a:t>
            </a:r>
          </a:p>
          <a:p>
            <a:r>
              <a:rPr lang="en-US" sz="1600" dirty="0"/>
              <a:t>Using the Shiny package in R, we programmed an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app </a:t>
            </a:r>
            <a:r>
              <a:rPr lang="en-US" sz="1600" dirty="0"/>
              <a:t>that generates circles with a radius of variable diameter, </a:t>
            </a:r>
            <a:r>
              <a:rPr lang="en-US" sz="1600" dirty="0" err="1"/>
              <a:t>maximising</a:t>
            </a:r>
            <a:r>
              <a:rPr lang="en-US" sz="1600" dirty="0"/>
              <a:t> or </a:t>
            </a:r>
            <a:r>
              <a:rPr lang="en-US" sz="1600" dirty="0" err="1"/>
              <a:t>minimising</a:t>
            </a:r>
            <a:r>
              <a:rPr lang="en-US" sz="1600" dirty="0"/>
              <a:t> the mean height of the seedlings within each circle, respectively. We currently plan to implement a function that restricts the search for hotspots and </a:t>
            </a:r>
            <a:r>
              <a:rPr lang="en-US" sz="1600" dirty="0" err="1"/>
              <a:t>coldspots</a:t>
            </a:r>
            <a:r>
              <a:rPr lang="en-US" sz="1600" dirty="0"/>
              <a:t> of seedling establishment to areas with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similar levels of sunlight</a:t>
            </a:r>
            <a:r>
              <a:rPr lang="en-US" sz="1600" dirty="0"/>
              <a:t>.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B16B0F-2618-49D3-ABBB-18BF5180A58E}"/>
              </a:ext>
            </a:extLst>
          </p:cNvPr>
          <p:cNvSpPr txBox="1"/>
          <p:nvPr/>
        </p:nvSpPr>
        <p:spPr>
          <a:xfrm>
            <a:off x="7658783" y="2211412"/>
            <a:ext cx="18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coordinate</a:t>
            </a:r>
            <a:r>
              <a:rPr lang="de-DE" dirty="0"/>
              <a:t> </a:t>
            </a:r>
            <a:r>
              <a:rPr lang="de-DE" dirty="0" err="1"/>
              <a:t>central</a:t>
            </a:r>
            <a:br>
              <a:rPr lang="de-DE" dirty="0"/>
            </a:br>
            <a:r>
              <a:rPr lang="de-DE" dirty="0" err="1"/>
              <a:t>europe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11F428-F324-49A6-B7EB-0ABCB511B076}"/>
              </a:ext>
            </a:extLst>
          </p:cNvPr>
          <p:cNvSpPr txBox="1"/>
          <p:nvPr/>
        </p:nvSpPr>
        <p:spPr>
          <a:xfrm>
            <a:off x="6503548" y="5355353"/>
            <a:ext cx="42984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Stars </a:t>
            </a:r>
            <a:r>
              <a:rPr lang="de-DE" sz="1600" dirty="0" err="1"/>
              <a:t>indicate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locations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already</a:t>
            </a:r>
            <a:r>
              <a:rPr lang="de-DE" sz="1600" dirty="0"/>
              <a:t> </a:t>
            </a:r>
            <a:r>
              <a:rPr lang="de-DE" sz="1600" dirty="0" err="1"/>
              <a:t>existing</a:t>
            </a:r>
            <a:br>
              <a:rPr lang="de-DE" sz="1600" dirty="0"/>
            </a:br>
            <a:r>
              <a:rPr lang="de-DE" sz="1600" dirty="0" err="1"/>
              <a:t>experiment</a:t>
            </a:r>
            <a:r>
              <a:rPr lang="de-DE" sz="1600" dirty="0"/>
              <a:t> (</a:t>
            </a:r>
            <a:r>
              <a:rPr lang="de-DE" sz="1600" dirty="0" err="1"/>
              <a:t>blue</a:t>
            </a:r>
            <a:r>
              <a:rPr lang="de-DE" sz="1600" dirty="0"/>
              <a:t> = </a:t>
            </a:r>
            <a:r>
              <a:rPr lang="de-DE" sz="1600" dirty="0" err="1"/>
              <a:t>the</a:t>
            </a:r>
            <a:r>
              <a:rPr lang="de-DE" sz="1600" dirty="0"/>
              <a:t> experimental </a:t>
            </a:r>
            <a:r>
              <a:rPr lang="de-DE" sz="1600" dirty="0" err="1"/>
              <a:t>site</a:t>
            </a:r>
            <a:r>
              <a:rPr lang="de-DE" sz="1600" dirty="0"/>
              <a:t> </a:t>
            </a:r>
            <a:r>
              <a:rPr lang="de-DE" sz="1600" dirty="0" err="1"/>
              <a:t>picked</a:t>
            </a:r>
            <a:br>
              <a:rPr lang="de-DE" sz="1600" dirty="0"/>
            </a:b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</a:rPr>
              <a:t>case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</a:rPr>
              <a:t>study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600" dirty="0" err="1"/>
              <a:t>presented</a:t>
            </a:r>
            <a:r>
              <a:rPr lang="de-DE" sz="1600" dirty="0"/>
              <a:t> </a:t>
            </a:r>
            <a:r>
              <a:rPr lang="de-DE" sz="1600" dirty="0" err="1"/>
              <a:t>here</a:t>
            </a:r>
            <a:r>
              <a:rPr lang="de-DE" sz="1600" dirty="0"/>
              <a:t>, </a:t>
            </a:r>
            <a:r>
              <a:rPr lang="de-DE" sz="1600" dirty="0" err="1"/>
              <a:t>red</a:t>
            </a:r>
            <a:r>
              <a:rPr lang="de-DE" sz="1600" dirty="0"/>
              <a:t> = </a:t>
            </a:r>
            <a:r>
              <a:rPr lang="de-DE" sz="1600" dirty="0" err="1"/>
              <a:t>other</a:t>
            </a:r>
            <a:br>
              <a:rPr lang="de-DE" sz="1600" dirty="0"/>
            </a:br>
            <a:r>
              <a:rPr lang="de-DE" sz="1600" dirty="0"/>
              <a:t>experimental </a:t>
            </a:r>
            <a:r>
              <a:rPr lang="de-DE" sz="1600" dirty="0" err="1"/>
              <a:t>sites</a:t>
            </a:r>
            <a:r>
              <a:rPr lang="de-DE" sz="1600" dirty="0"/>
              <a:t>)</a:t>
            </a:r>
          </a:p>
        </p:txBody>
      </p:sp>
      <p:pic>
        <p:nvPicPr>
          <p:cNvPr id="11" name="Grafik 10" descr="Haus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CEBB82ED-490F-41BD-9E8C-21C86437A5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  <p:sp>
        <p:nvSpPr>
          <p:cNvPr id="14" name="Rechteck 13">
            <a:hlinkClick r:id="rId5" action="ppaction://hlinksldjump"/>
            <a:extLst>
              <a:ext uri="{FF2B5EF4-FFF2-40B4-BE49-F238E27FC236}">
                <a16:creationId xmlns:a16="http://schemas.microsoft.com/office/drawing/2014/main" id="{EEDD024F-B379-4C35-8EF0-6DE41EAE0EBA}"/>
              </a:ext>
            </a:extLst>
          </p:cNvPr>
          <p:cNvSpPr/>
          <p:nvPr/>
        </p:nvSpPr>
        <p:spPr>
          <a:xfrm>
            <a:off x="1122680" y="4753869"/>
            <a:ext cx="389185" cy="26104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6" action="ppaction://hlinksldjump"/>
            <a:extLst>
              <a:ext uri="{FF2B5EF4-FFF2-40B4-BE49-F238E27FC236}">
                <a16:creationId xmlns:a16="http://schemas.microsoft.com/office/drawing/2014/main" id="{26BEBC22-3DC4-4770-887C-C250C8F322D3}"/>
              </a:ext>
            </a:extLst>
          </p:cNvPr>
          <p:cNvSpPr/>
          <p:nvPr/>
        </p:nvSpPr>
        <p:spPr>
          <a:xfrm>
            <a:off x="1088052" y="6231830"/>
            <a:ext cx="2116932" cy="26104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F3CE0B8-BE55-1E4C-3AA2-A2BD645507A1}"/>
              </a:ext>
            </a:extLst>
          </p:cNvPr>
          <p:cNvGrpSpPr/>
          <p:nvPr/>
        </p:nvGrpSpPr>
        <p:grpSpPr>
          <a:xfrm>
            <a:off x="6530963" y="1374584"/>
            <a:ext cx="4416451" cy="3928380"/>
            <a:chOff x="5958348" y="1425536"/>
            <a:chExt cx="4416451" cy="392838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F3DB50C-1992-4D3F-4D4B-6CAEDE6CF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348" y="1425536"/>
              <a:ext cx="4416451" cy="3928380"/>
            </a:xfrm>
            <a:prstGeom prst="rect">
              <a:avLst/>
            </a:prstGeom>
          </p:spPr>
        </p:pic>
        <p:sp>
          <p:nvSpPr>
            <p:cNvPr id="6" name="Stern: 5 Zacken 5">
              <a:extLst>
                <a:ext uri="{FF2B5EF4-FFF2-40B4-BE49-F238E27FC236}">
                  <a16:creationId xmlns:a16="http://schemas.microsoft.com/office/drawing/2014/main" id="{362CF300-3DF8-49F7-84D6-800F16FC44DF}"/>
                </a:ext>
              </a:extLst>
            </p:cNvPr>
            <p:cNvSpPr/>
            <p:nvPr/>
          </p:nvSpPr>
          <p:spPr>
            <a:xfrm>
              <a:off x="7901940" y="3022063"/>
              <a:ext cx="446200" cy="437417"/>
            </a:xfrm>
            <a:prstGeom prst="star5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Rechteck 15">
            <a:hlinkClick r:id="rId8" action="ppaction://hlinksldjump"/>
            <a:extLst>
              <a:ext uri="{FF2B5EF4-FFF2-40B4-BE49-F238E27FC236}">
                <a16:creationId xmlns:a16="http://schemas.microsoft.com/office/drawing/2014/main" id="{84FE4379-36EB-4533-BE16-24A0BEE536C0}"/>
              </a:ext>
            </a:extLst>
          </p:cNvPr>
          <p:cNvSpPr/>
          <p:nvPr/>
        </p:nvSpPr>
        <p:spPr>
          <a:xfrm>
            <a:off x="7206838" y="5925609"/>
            <a:ext cx="888650" cy="22100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recht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827793-B13B-A36E-6EB3-916CB8D9EE7D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75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37D35-1ADF-4722-AD1B-9850F573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Hotspots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tree</a:t>
            </a:r>
            <a:r>
              <a:rPr lang="de-DE" sz="3600" dirty="0"/>
              <a:t> </a:t>
            </a:r>
            <a:r>
              <a:rPr lang="de-DE" sz="3600" dirty="0" err="1"/>
              <a:t>seedling</a:t>
            </a:r>
            <a:r>
              <a:rPr lang="de-DE" sz="3600" dirty="0"/>
              <a:t> </a:t>
            </a:r>
            <a:r>
              <a:rPr lang="de-DE" sz="3600" dirty="0" err="1"/>
              <a:t>establishment</a:t>
            </a:r>
            <a:endParaRPr lang="de-DE" sz="3600" dirty="0"/>
          </a:p>
        </p:txBody>
      </p:sp>
      <p:sp>
        <p:nvSpPr>
          <p:cNvPr id="7" name="Pfeil: nach recht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7B7240-3530-4D76-9FED-09288B1C69BC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links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36755BB-F895-4936-B880-DD1BF550E16A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Timeline 1">
            <a:hlinkClick r:id="" action="ppaction://media"/>
            <a:extLst>
              <a:ext uri="{FF2B5EF4-FFF2-40B4-BE49-F238E27FC236}">
                <a16:creationId xmlns:a16="http://schemas.microsoft.com/office/drawing/2014/main" id="{40DBF6DA-405C-4947-B70B-CAE04E673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7091" y="1290320"/>
            <a:ext cx="9248987" cy="520255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2295BAC-0C70-FCD6-D50C-89859266C08E}"/>
              </a:ext>
            </a:extLst>
          </p:cNvPr>
          <p:cNvSpPr/>
          <p:nvPr/>
        </p:nvSpPr>
        <p:spPr>
          <a:xfrm>
            <a:off x="1602416" y="1290320"/>
            <a:ext cx="400416" cy="520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A5B793-560A-4827-B2A1-0C82986EB5BB}"/>
              </a:ext>
            </a:extLst>
          </p:cNvPr>
          <p:cNvSpPr/>
          <p:nvPr/>
        </p:nvSpPr>
        <p:spPr>
          <a:xfrm>
            <a:off x="10500338" y="1290320"/>
            <a:ext cx="472462" cy="520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Haus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5FF68773-5F64-2DA8-DA42-B970AAF1A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37D35-1ADF-4722-AD1B-9850F573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Hotspots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tree</a:t>
            </a:r>
            <a:r>
              <a:rPr lang="de-DE" sz="3600" dirty="0"/>
              <a:t> </a:t>
            </a:r>
            <a:r>
              <a:rPr lang="de-DE" sz="3600" dirty="0" err="1"/>
              <a:t>seedling</a:t>
            </a:r>
            <a:r>
              <a:rPr lang="de-DE" sz="3600" dirty="0"/>
              <a:t> </a:t>
            </a:r>
            <a:r>
              <a:rPr lang="de-DE" sz="3600" dirty="0" err="1"/>
              <a:t>establishment</a:t>
            </a:r>
            <a:endParaRPr lang="de-DE" sz="3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B702C9-C685-8109-CE60-4163A6138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4" y="1796050"/>
            <a:ext cx="5408816" cy="321393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7893957-68EC-44E3-AE2B-BAE33DF9AE5B}"/>
              </a:ext>
            </a:extLst>
          </p:cNvPr>
          <p:cNvSpPr txBox="1"/>
          <p:nvPr/>
        </p:nvSpPr>
        <p:spPr>
          <a:xfrm>
            <a:off x="5944984" y="5094612"/>
            <a:ext cx="5194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Map of a site with sparse overstory (tree crowns visible) and</a:t>
            </a:r>
            <a:br>
              <a:rPr lang="en-US" sz="1600" dirty="0"/>
            </a:br>
            <a:r>
              <a:rPr lang="en-US" sz="1600" dirty="0"/>
              <a:t>estimated total incoming global radiation throughout the</a:t>
            </a:r>
            <a:br>
              <a:rPr lang="en-US" sz="1600" dirty="0"/>
            </a:br>
            <a:r>
              <a:rPr lang="en-US" sz="1600" dirty="0"/>
              <a:t>vegetation period; </a:t>
            </a:r>
            <a:br>
              <a:rPr lang="en-US" sz="1600" dirty="0"/>
            </a:br>
            <a:r>
              <a:rPr lang="en-US" sz="1600" dirty="0"/>
              <a:t>bright pixels indicate high radiation sums (kWh m⁻²),</a:t>
            </a:r>
            <a:br>
              <a:rPr lang="en-US" sz="1600" dirty="0"/>
            </a:br>
            <a:r>
              <a:rPr lang="en-US" sz="1600" dirty="0"/>
              <a:t>dark pixels indicate low sums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C6B003-A080-4FF5-8342-DBC719DC8984}"/>
              </a:ext>
            </a:extLst>
          </p:cNvPr>
          <p:cNvSpPr txBox="1"/>
          <p:nvPr/>
        </p:nvSpPr>
        <p:spPr>
          <a:xfrm>
            <a:off x="838200" y="1796050"/>
            <a:ext cx="42929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Light </a:t>
            </a:r>
            <a:r>
              <a:rPr lang="de-DE" b="1" dirty="0" err="1"/>
              <a:t>correction</a:t>
            </a:r>
            <a:endParaRPr lang="de-DE" dirty="0"/>
          </a:p>
          <a:p>
            <a:r>
              <a:rPr lang="en-US" sz="1600" dirty="0"/>
              <a:t>To control for variations in light intensity due to overstory density, we first create a digital surface model (DSM) for each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experimental plot</a:t>
            </a:r>
            <a:r>
              <a:rPr lang="en-US" sz="1600" dirty="0"/>
              <a:t>. This is based on a 3D point cloud derived from near-infrared (NIR) imaging from UAV flights. Using the </a:t>
            </a:r>
            <a:r>
              <a:rPr lang="en-US" sz="1600" dirty="0" err="1"/>
              <a:t>RGrass</a:t>
            </a:r>
            <a:r>
              <a:rPr lang="en-US" sz="1600" dirty="0"/>
              <a:t> package in R, we then approximate the amount of light received by each seedling at its respective position throughout the vegetation period. We then check for a relationship between seedling height and sun radiation exposure. We are currently developing a new version of the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app</a:t>
            </a:r>
            <a:r>
              <a:rPr lang="en-US" sz="1600" dirty="0"/>
              <a:t> to restrict hotspots and </a:t>
            </a:r>
            <a:r>
              <a:rPr lang="en-US" sz="1600" dirty="0" err="1"/>
              <a:t>coldspots</a:t>
            </a:r>
            <a:r>
              <a:rPr lang="en-US" sz="1600" dirty="0"/>
              <a:t> for seedling establishment to similar light conditions. </a:t>
            </a:r>
            <a:endParaRPr lang="de-DE" sz="1600" dirty="0"/>
          </a:p>
        </p:txBody>
      </p:sp>
      <p:sp>
        <p:nvSpPr>
          <p:cNvPr id="3" name="Rechteck 2">
            <a:hlinkClick r:id="rId4" action="ppaction://hlinksldjump"/>
            <a:extLst>
              <a:ext uri="{FF2B5EF4-FFF2-40B4-BE49-F238E27FC236}">
                <a16:creationId xmlns:a16="http://schemas.microsoft.com/office/drawing/2014/main" id="{5D1086FE-7A26-42C0-9016-3604C8A90604}"/>
              </a:ext>
            </a:extLst>
          </p:cNvPr>
          <p:cNvSpPr/>
          <p:nvPr/>
        </p:nvSpPr>
        <p:spPr>
          <a:xfrm>
            <a:off x="2850394" y="2636694"/>
            <a:ext cx="1506070" cy="2151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hlinkClick r:id="rId5" action="ppaction://hlinksldjump"/>
            <a:extLst>
              <a:ext uri="{FF2B5EF4-FFF2-40B4-BE49-F238E27FC236}">
                <a16:creationId xmlns:a16="http://schemas.microsoft.com/office/drawing/2014/main" id="{495124E1-D4B8-43A9-8DCD-487A62A478A4}"/>
              </a:ext>
            </a:extLst>
          </p:cNvPr>
          <p:cNvSpPr/>
          <p:nvPr/>
        </p:nvSpPr>
        <p:spPr>
          <a:xfrm>
            <a:off x="4672490" y="4564305"/>
            <a:ext cx="377031" cy="22224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links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5C70DFE-8A68-46AE-7A5E-4CABCB018ADF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Haus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82FA2104-A093-1BB4-4BDC-AE96AE1E1D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1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Site </a:t>
            </a:r>
            <a:r>
              <a:rPr lang="en-US" dirty="0"/>
              <a:t>selection</a:t>
            </a:r>
            <a:r>
              <a:rPr lang="de-DE" dirty="0"/>
              <a:t> and </a:t>
            </a:r>
            <a:r>
              <a:rPr lang="de-DE" dirty="0" err="1"/>
              <a:t>Hypotheses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E5896B-ECB7-4F2B-AE04-C359A43BEC82}"/>
              </a:ext>
            </a:extLst>
          </p:cNvPr>
          <p:cNvSpPr txBox="1"/>
          <p:nvPr/>
        </p:nvSpPr>
        <p:spPr>
          <a:xfrm>
            <a:off x="827540" y="1684656"/>
            <a:ext cx="4758675" cy="2201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Site </a:t>
            </a:r>
            <a:r>
              <a:rPr lang="de-DE" b="1" dirty="0" err="1"/>
              <a:t>selection</a:t>
            </a:r>
            <a:endParaRPr lang="de-DE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an initial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examined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plot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720 Douglas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planted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2022 on a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relatively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dry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northern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Bavaria. The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lacks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overstory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due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bark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beetle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outbreak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seedling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manually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identified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worst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circles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seedling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581391-B2F6-4B2B-8695-EE733D4F69F7}"/>
              </a:ext>
            </a:extLst>
          </p:cNvPr>
          <p:cNvSpPr txBox="1"/>
          <p:nvPr/>
        </p:nvSpPr>
        <p:spPr>
          <a:xfrm>
            <a:off x="838200" y="3977370"/>
            <a:ext cx="45733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Hypotheses</a:t>
            </a:r>
            <a:endParaRPr lang="de-DE" b="1" dirty="0"/>
          </a:p>
          <a:p>
            <a:pPr marL="514338" indent="-514338">
              <a:buAutoNum type="alphaUcPeriod"/>
            </a:pPr>
            <a:r>
              <a:rPr lang="en-US" sz="1600" dirty="0"/>
              <a:t>The difference in height between the trees</a:t>
            </a:r>
            <a:br>
              <a:rPr lang="en-US" sz="1600" dirty="0"/>
            </a:br>
            <a:r>
              <a:rPr lang="en-US" sz="1600" dirty="0"/>
              <a:t>is caused by different levels of</a:t>
            </a:r>
          </a:p>
          <a:p>
            <a:pPr marL="971526" lvl="1" indent="-514338">
              <a:buFont typeface="Arial" panose="020B0604020202020204" pitchFamily="34" charset="0"/>
              <a:buAutoNum type="romanUcParenR"/>
            </a:pPr>
            <a:r>
              <a:rPr lang="en-US" sz="1600" b="1" dirty="0"/>
              <a:t>competition</a:t>
            </a:r>
            <a:r>
              <a:rPr lang="en-US" sz="1600" dirty="0"/>
              <a:t> with natural abundant trees</a:t>
            </a:r>
          </a:p>
          <a:p>
            <a:pPr marL="971526" lvl="1" indent="-514338">
              <a:buFont typeface="Arial" panose="020B0604020202020204" pitchFamily="34" charset="0"/>
              <a:buAutoNum type="romanUcParenR"/>
            </a:pPr>
            <a:r>
              <a:rPr lang="en-US" sz="1600" b="1" dirty="0"/>
              <a:t>drought stress </a:t>
            </a:r>
            <a:r>
              <a:rPr lang="en-US" sz="1600" dirty="0"/>
              <a:t>they experience</a:t>
            </a:r>
          </a:p>
          <a:p>
            <a:pPr marL="514338" indent="-514338">
              <a:buAutoNum type="alphaUcPeriod"/>
            </a:pPr>
            <a:r>
              <a:rPr lang="en-US" sz="1600" dirty="0"/>
              <a:t>The circles with the highest average tree</a:t>
            </a:r>
            <a:br>
              <a:rPr lang="en-US" sz="1600" dirty="0"/>
            </a:br>
            <a:r>
              <a:rPr lang="en-US" sz="1600" dirty="0"/>
              <a:t>height do also show a higher </a:t>
            </a:r>
            <a:r>
              <a:rPr lang="en-US" sz="1600" b="1" dirty="0"/>
              <a:t>number of</a:t>
            </a:r>
            <a:br>
              <a:rPr lang="en-US" sz="1600" b="1" dirty="0"/>
            </a:br>
            <a:r>
              <a:rPr lang="en-US" sz="1600" b="1" dirty="0"/>
              <a:t>tree stumps </a:t>
            </a:r>
            <a:r>
              <a:rPr lang="en-US" sz="1600" dirty="0"/>
              <a:t>in close spatial proximity </a:t>
            </a:r>
            <a:br>
              <a:rPr lang="en-US" sz="1600" dirty="0"/>
            </a:br>
            <a:r>
              <a:rPr lang="en-US" sz="1600" dirty="0"/>
              <a:t>compared to the circles with the lowest</a:t>
            </a:r>
            <a:br>
              <a:rPr lang="en-US" sz="1600" dirty="0"/>
            </a:br>
            <a:r>
              <a:rPr lang="en-US" sz="1600" dirty="0"/>
              <a:t>average height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503158-974C-77CD-EE58-8F99D3462A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192" y="1689418"/>
            <a:ext cx="5723065" cy="372433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173A19E-3C7F-4679-A75C-95BBCF8C119F}"/>
              </a:ext>
            </a:extLst>
          </p:cNvPr>
          <p:cNvSpPr txBox="1"/>
          <p:nvPr/>
        </p:nvSpPr>
        <p:spPr>
          <a:xfrm>
            <a:off x="5943566" y="5485475"/>
            <a:ext cx="574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Boxplots of tree seedling height by circle, from best (B1) to worst (W1), n = number of living trees inside each circle. The lack of overlap between the best and worst circles indicates that the</a:t>
            </a:r>
            <a:br>
              <a:rPr lang="en-US" sz="1600" dirty="0"/>
            </a:br>
            <a:r>
              <a:rPr lang="en-US" sz="1600" dirty="0"/>
              <a:t>app can distinguish small groups of trees with differing establishment success</a:t>
            </a:r>
            <a:endParaRPr lang="de-DE" sz="16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047312F-0485-4374-AB8B-C5C8014EAF7C}"/>
              </a:ext>
            </a:extLst>
          </p:cNvPr>
          <p:cNvGrpSpPr/>
          <p:nvPr/>
        </p:nvGrpSpPr>
        <p:grpSpPr>
          <a:xfrm>
            <a:off x="6634469" y="1689387"/>
            <a:ext cx="4190403" cy="349273"/>
            <a:chOff x="5558118" y="2136341"/>
            <a:chExt cx="2909437" cy="15545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91A65DB-B809-42C6-8A5B-7DDDC803A619}"/>
                </a:ext>
              </a:extLst>
            </p:cNvPr>
            <p:cNvSpPr txBox="1"/>
            <p:nvPr/>
          </p:nvSpPr>
          <p:spPr>
            <a:xfrm>
              <a:off x="5558118" y="2136341"/>
              <a:ext cx="418514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10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ACBF986-F287-4153-9540-056DCD4975B5}"/>
                </a:ext>
              </a:extLst>
            </p:cNvPr>
            <p:cNvSpPr txBox="1"/>
            <p:nvPr/>
          </p:nvSpPr>
          <p:spPr>
            <a:xfrm>
              <a:off x="6065611" y="2136341"/>
              <a:ext cx="418514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14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AADC135-6E23-4471-B749-9E4B555EDF29}"/>
                </a:ext>
              </a:extLst>
            </p:cNvPr>
            <p:cNvSpPr txBox="1"/>
            <p:nvPr/>
          </p:nvSpPr>
          <p:spPr>
            <a:xfrm>
              <a:off x="6569712" y="2136341"/>
              <a:ext cx="418514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10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5E504BF-6E71-482F-8DCA-177A27DD19BA}"/>
                </a:ext>
              </a:extLst>
            </p:cNvPr>
            <p:cNvSpPr txBox="1"/>
            <p:nvPr/>
          </p:nvSpPr>
          <p:spPr>
            <a:xfrm>
              <a:off x="7073813" y="2136341"/>
              <a:ext cx="418514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10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CEDAA5D-46FC-4131-BFB6-D014F5C1D7E4}"/>
                </a:ext>
              </a:extLst>
            </p:cNvPr>
            <p:cNvSpPr txBox="1"/>
            <p:nvPr/>
          </p:nvSpPr>
          <p:spPr>
            <a:xfrm>
              <a:off x="7574487" y="2137608"/>
              <a:ext cx="357998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9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8562490-1500-4F6F-A6CC-D6CE868518F3}"/>
                </a:ext>
              </a:extLst>
            </p:cNvPr>
            <p:cNvSpPr txBox="1"/>
            <p:nvPr/>
          </p:nvSpPr>
          <p:spPr>
            <a:xfrm>
              <a:off x="8049041" y="2136341"/>
              <a:ext cx="418514" cy="154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 = 13</a:t>
              </a:r>
            </a:p>
          </p:txBody>
        </p:sp>
      </p:grpSp>
      <p:sp>
        <p:nvSpPr>
          <p:cNvPr id="21" name="Rechteck 20">
            <a:hlinkClick r:id="rId4" action="ppaction://hlinksldjump"/>
            <a:extLst>
              <a:ext uri="{FF2B5EF4-FFF2-40B4-BE49-F238E27FC236}">
                <a16:creationId xmlns:a16="http://schemas.microsoft.com/office/drawing/2014/main" id="{1DDDD36D-76B7-4A1B-A382-BEA3498B30D9}"/>
              </a:ext>
            </a:extLst>
          </p:cNvPr>
          <p:cNvSpPr/>
          <p:nvPr/>
        </p:nvSpPr>
        <p:spPr>
          <a:xfrm>
            <a:off x="1223886" y="2268565"/>
            <a:ext cx="359569" cy="26104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recht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3486A7-7212-F033-74D8-E6F361809F41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Haus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06E7CDEC-1B53-C783-4BDE-0F24E0BF31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1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78611-51AA-48F4-AA3A-CC639DCD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 Study: </a:t>
            </a:r>
            <a:r>
              <a:rPr lang="de-DE" dirty="0" err="1"/>
              <a:t>Testing</a:t>
            </a:r>
            <a:r>
              <a:rPr lang="de-DE" dirty="0"/>
              <a:t> Competition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E5896B-ECB7-4F2B-AE04-C359A43BEC82}"/>
              </a:ext>
            </a:extLst>
          </p:cNvPr>
          <p:cNvSpPr txBox="1"/>
          <p:nvPr/>
        </p:nvSpPr>
        <p:spPr>
          <a:xfrm>
            <a:off x="838200" y="1759538"/>
            <a:ext cx="408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Data </a:t>
            </a:r>
            <a:r>
              <a:rPr lang="de-DE" b="1" dirty="0" err="1"/>
              <a:t>collection</a:t>
            </a:r>
            <a:endParaRPr lang="de-DE" b="1" dirty="0"/>
          </a:p>
          <a:p>
            <a:r>
              <a:rPr lang="en-US" sz="1600" dirty="0"/>
              <a:t>The presence or absence of woody vegetation greater than the height of the tree of interest was assessed for radii of 75 cm and 150 cm.</a:t>
            </a: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03F446-CE5E-4E73-85E5-A6060042F831}"/>
              </a:ext>
            </a:extLst>
          </p:cNvPr>
          <p:cNvSpPr txBox="1"/>
          <p:nvPr/>
        </p:nvSpPr>
        <p:spPr>
          <a:xfrm>
            <a:off x="838200" y="3032895"/>
            <a:ext cx="408940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Results</a:t>
            </a:r>
            <a:br>
              <a:rPr lang="en-US" sz="1600" dirty="0"/>
            </a:br>
            <a:r>
              <a:rPr lang="en-US" sz="1600" dirty="0"/>
              <a:t>The proportion of seedlings under competition is higher in the worst-growing circles, indicating that competition negatively affects establishment. However, the relatively high share of seedlings without competing woody vegetation (&gt;40%) in the worst and second-worst circles suggests that additional factors also constrain growth there.</a:t>
            </a:r>
            <a:endParaRPr lang="de-DE" sz="1600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1BCDD20-C88E-4905-BB89-58CB5525B8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1310" y="1690688"/>
            <a:ext cx="6368462" cy="4144337"/>
          </a:xfrm>
          <a:prstGeom prst="rect">
            <a:avLst/>
          </a:prstGeom>
        </p:spPr>
      </p:pic>
      <p:sp>
        <p:nvSpPr>
          <p:cNvPr id="3" name="Pfeil: nach recht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C6FB26-A17C-3D5E-80E0-B651BB8A80BB}"/>
              </a:ext>
            </a:extLst>
          </p:cNvPr>
          <p:cNvSpPr/>
          <p:nvPr/>
        </p:nvSpPr>
        <p:spPr>
          <a:xfrm>
            <a:off x="11378476" y="259763"/>
            <a:ext cx="602593" cy="3970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links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56BDE47-4BD7-DDE5-5331-468C2DCD3167}"/>
              </a:ext>
            </a:extLst>
          </p:cNvPr>
          <p:cNvSpPr/>
          <p:nvPr/>
        </p:nvSpPr>
        <p:spPr>
          <a:xfrm>
            <a:off x="10751207" y="259763"/>
            <a:ext cx="602593" cy="397033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Haus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9497D569-AAD2-35B2-7AAF-C8B537CFB1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502" y="5925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30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1838</Words>
  <Application>Microsoft Office PowerPoint</Application>
  <PresentationFormat>Breitbild</PresentationFormat>
  <Paragraphs>108</Paragraphs>
  <Slides>15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Aptos</vt:lpstr>
      <vt:lpstr>Arial</vt:lpstr>
      <vt:lpstr>Arial</vt:lpstr>
      <vt:lpstr>Calibri</vt:lpstr>
      <vt:lpstr>Calibri Light</vt:lpstr>
      <vt:lpstr>Times New Roman</vt:lpstr>
      <vt:lpstr>Office 2013 – 2022-Design</vt:lpstr>
      <vt:lpstr>PowerPoint-Präsentation</vt:lpstr>
      <vt:lpstr>PowerPoint-Präsentation</vt:lpstr>
      <vt:lpstr>PowerPoint-Präsentation</vt:lpstr>
      <vt:lpstr>PowerPoint-Präsentation</vt:lpstr>
      <vt:lpstr>Hotspots of tree seedling establishment</vt:lpstr>
      <vt:lpstr>Hotspots of tree seedling establishment</vt:lpstr>
      <vt:lpstr>Hotspots of tree seedling establishment</vt:lpstr>
      <vt:lpstr>Site selection and Hypotheses</vt:lpstr>
      <vt:lpstr>Case Study: Testing Competition</vt:lpstr>
      <vt:lpstr>Testing drought stress</vt:lpstr>
      <vt:lpstr>Testing drought stress</vt:lpstr>
      <vt:lpstr>Testing stump density</vt:lpstr>
      <vt:lpstr>What did we learn?</vt:lpstr>
      <vt:lpstr>Complementary experiment</vt:lpstr>
      <vt:lpstr>Conclusion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better understanding of tree seedling establishment and its use for forest rejuvenation in Central European Forests</dc:title>
  <dc:creator>Timo Busse</dc:creator>
  <cp:lastModifiedBy>Timo Busse</cp:lastModifiedBy>
  <cp:revision>103</cp:revision>
  <dcterms:created xsi:type="dcterms:W3CDTF">2026-04-25T10:13:44Z</dcterms:created>
  <dcterms:modified xsi:type="dcterms:W3CDTF">2026-05-05T06:25:29Z</dcterms:modified>
</cp:coreProperties>
</file>