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314" r:id="rId2"/>
    <p:sldId id="409" r:id="rId3"/>
    <p:sldId id="394" r:id="rId4"/>
    <p:sldId id="393" r:id="rId5"/>
    <p:sldId id="395" r:id="rId6"/>
    <p:sldId id="397" r:id="rId7"/>
    <p:sldId id="411" r:id="rId8"/>
    <p:sldId id="399" r:id="rId9"/>
    <p:sldId id="400" r:id="rId10"/>
    <p:sldId id="403" r:id="rId11"/>
    <p:sldId id="414" r:id="rId12"/>
    <p:sldId id="404" r:id="rId13"/>
    <p:sldId id="408"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00"/>
    <p:restoredTop sz="84504"/>
  </p:normalViewPr>
  <p:slideViewPr>
    <p:cSldViewPr snapToGrid="0" showGuides="1">
      <p:cViewPr varScale="1">
        <p:scale>
          <a:sx n="105" d="100"/>
          <a:sy n="105" d="100"/>
        </p:scale>
        <p:origin x="192" y="6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CDC5F-AEAF-334D-A8D4-07D5773CF476}" type="datetimeFigureOut">
              <a:rPr lang="en-US" smtClean="0"/>
              <a:t>5/2/26</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5D6D0-7D58-A343-B07B-755C6B48731E}" type="slidenum">
              <a:rPr lang="en-US" smtClean="0"/>
              <a:t>‹Nº›</a:t>
            </a:fld>
            <a:endParaRPr lang="en-US"/>
          </a:p>
        </p:txBody>
      </p:sp>
    </p:spTree>
    <p:extLst>
      <p:ext uri="{BB962C8B-B14F-4D97-AF65-F5344CB8AC3E}">
        <p14:creationId xmlns:p14="http://schemas.microsoft.com/office/powerpoint/2010/main" val="414917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A1202182-9AD2-B78C-686F-638B2480987C}"/>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D386CBF4-6D84-AB5C-E94D-0CDFB2D2F1E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nSpc>
                <a:spcPct val="105000"/>
              </a:lnSpc>
              <a:spcBef>
                <a:spcPts val="200"/>
              </a:spcBef>
              <a:buClr>
                <a:schemeClr val="dk1"/>
              </a:buClr>
              <a:buSzPct val="100000"/>
            </a:pPr>
            <a:r>
              <a:rPr lang="es-ES" sz="1200" b="1" noProof="1"/>
              <a:t>Recently Liu and Huang published an update of IAU2006 (A&amp;A, Dec. 2025) assuming a J</a:t>
            </a:r>
            <a:r>
              <a:rPr lang="es-ES" sz="1200" b="1" baseline="-25000" noProof="1"/>
              <a:t>2</a:t>
            </a:r>
            <a:r>
              <a:rPr lang="es-ES" sz="1200" b="1" noProof="1"/>
              <a:t> variation quadratic in time, and provided corrections ready to be applied (see the table below)</a:t>
            </a:r>
          </a:p>
          <a:p>
            <a:pPr>
              <a:lnSpc>
                <a:spcPct val="105000"/>
              </a:lnSpc>
              <a:spcBef>
                <a:spcPts val="200"/>
              </a:spcBef>
              <a:buClr>
                <a:schemeClr val="dk1"/>
              </a:buClr>
              <a:buSzPct val="100000"/>
            </a:pPr>
            <a:r>
              <a:rPr lang="es-ES" sz="1200" b="1" i="1" noProof="1">
                <a:solidFill>
                  <a:srgbClr val="0059FF"/>
                </a:solidFill>
              </a:rPr>
              <a:t>In the figure we can see that the dX deviation is growing: today it amounts 340 </a:t>
            </a:r>
            <a:r>
              <a:rPr lang="en-US" sz="1200" b="1" i="1" noProof="1">
                <a:solidFill>
                  <a:srgbClr val="0059FF"/>
                </a:solidFill>
              </a:rPr>
              <a:t>𝝻as</a:t>
            </a:r>
            <a:r>
              <a:rPr lang="es-ES" sz="1200" b="1" i="1" noProof="1">
                <a:solidFill>
                  <a:srgbClr val="0059FF"/>
                </a:solidFill>
              </a:rPr>
              <a:t> and will exceed 450 </a:t>
            </a:r>
            <a:r>
              <a:rPr lang="en-US" sz="1200" b="1" i="1" noProof="1">
                <a:solidFill>
                  <a:srgbClr val="0059FF"/>
                </a:solidFill>
              </a:rPr>
              <a:t>𝝻as </a:t>
            </a:r>
            <a:r>
              <a:rPr lang="es-ES" sz="1200" b="1" i="1" noProof="1">
                <a:solidFill>
                  <a:srgbClr val="0059FF"/>
                </a:solidFill>
              </a:rPr>
              <a:t>in 5 years</a:t>
            </a:r>
          </a:p>
          <a:p>
            <a:pPr>
              <a:lnSpc>
                <a:spcPct val="105000"/>
              </a:lnSpc>
              <a:spcBef>
                <a:spcPts val="200"/>
              </a:spcBef>
              <a:buClr>
                <a:schemeClr val="dk1"/>
              </a:buClr>
              <a:buSzPct val="100000"/>
            </a:pPr>
            <a:r>
              <a:rPr lang="es-ES" sz="1200" b="1" noProof="1"/>
              <a:t>Notice the precession theory itself can be considered as kept, because only some "numbers" (model coefficients) are updated, not the approach. </a:t>
            </a:r>
            <a:r>
              <a:rPr lang="es-ES" sz="1200" b="1" noProof="1">
                <a:solidFill>
                  <a:srgbClr val="FF0000"/>
                </a:solidFill>
              </a:rPr>
              <a:t>Also, </a:t>
            </a:r>
            <a:r>
              <a:rPr lang="en-GB" sz="1200" b="1" dirty="0" err="1">
                <a:solidFill>
                  <a:srgbClr val="FF0000"/>
                </a:solidFill>
                <a:ea typeface="Calibri"/>
                <a:cs typeface="Calibri"/>
                <a:sym typeface="Calibri"/>
              </a:rPr>
              <a:t>dY</a:t>
            </a:r>
            <a:r>
              <a:rPr lang="en-GB" sz="1200" b="1" dirty="0">
                <a:solidFill>
                  <a:srgbClr val="FF0000"/>
                </a:solidFill>
                <a:ea typeface="Calibri"/>
                <a:cs typeface="Calibri"/>
                <a:sym typeface="Calibri"/>
              </a:rPr>
              <a:t> is not affected</a:t>
            </a:r>
          </a:p>
          <a:p>
            <a:pPr marL="0" lvl="0" indent="0" algn="l" rtl="0">
              <a:spcBef>
                <a:spcPts val="0"/>
              </a:spcBef>
              <a:spcAft>
                <a:spcPts val="0"/>
              </a:spcAft>
              <a:buNone/>
            </a:pPr>
            <a:endParaRPr dirty="0"/>
          </a:p>
        </p:txBody>
      </p:sp>
      <p:sp>
        <p:nvSpPr>
          <p:cNvPr id="143" name="Google Shape;143;p6:notes">
            <a:extLst>
              <a:ext uri="{FF2B5EF4-FFF2-40B4-BE49-F238E27FC236}">
                <a16:creationId xmlns:a16="http://schemas.microsoft.com/office/drawing/2014/main" id="{0B6525E2-E8BF-DCAF-32E6-D771C5B894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21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8EDDF3D2-6F2B-8623-0603-9B0073624A37}"/>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11A4B1DF-D86E-662B-AA56-345AF9E71FA0}"/>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6:notes">
            <a:extLst>
              <a:ext uri="{FF2B5EF4-FFF2-40B4-BE49-F238E27FC236}">
                <a16:creationId xmlns:a16="http://schemas.microsoft.com/office/drawing/2014/main" id="{155D1B45-52AF-99E8-7D3E-FFC1239F95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8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8566B43F-3EB3-9B8A-2D7E-DC04DE84F4E5}"/>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DF524364-BAD5-627C-6A43-F80BF10BC48B}"/>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6:notes">
            <a:extLst>
              <a:ext uri="{FF2B5EF4-FFF2-40B4-BE49-F238E27FC236}">
                <a16:creationId xmlns:a16="http://schemas.microsoft.com/office/drawing/2014/main" id="{24D07167-2315-5BB7-7306-20C7691CED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13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48F8F7D7-2B2D-44DC-AE2E-75D0D4626242}"/>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1CD32A31-BBE6-843A-455A-084BD3BF566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6:notes">
            <a:extLst>
              <a:ext uri="{FF2B5EF4-FFF2-40B4-BE49-F238E27FC236}">
                <a16:creationId xmlns:a16="http://schemas.microsoft.com/office/drawing/2014/main" id="{88B54E2A-A6CB-C9EA-4DD5-70D23C8438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69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4CB8543-BCE9-1B98-3A8D-9196FD115079}"/>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42BA5541-F239-BA19-D2B0-0EB6D913CB0E}"/>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6:notes">
            <a:extLst>
              <a:ext uri="{FF2B5EF4-FFF2-40B4-BE49-F238E27FC236}">
                <a16:creationId xmlns:a16="http://schemas.microsoft.com/office/drawing/2014/main" id="{90A3FF1D-9286-068A-2093-3D6806AA58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95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7DE26EFE-E3BF-0312-C9D3-1190249278C6}"/>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EF9F364A-FCE4-0483-6CA5-D7C293CE5842}"/>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6:notes">
            <a:extLst>
              <a:ext uri="{FF2B5EF4-FFF2-40B4-BE49-F238E27FC236}">
                <a16:creationId xmlns:a16="http://schemas.microsoft.com/office/drawing/2014/main" id="{BEAE8928-D4AA-87F4-C8D3-9878960724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77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7DC12F94-1410-B919-9A84-8188AAE50C5F}"/>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84D3935E-A324-9D82-B482-BB7A7C69CF9D}"/>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6:notes">
            <a:extLst>
              <a:ext uri="{FF2B5EF4-FFF2-40B4-BE49-F238E27FC236}">
                <a16:creationId xmlns:a16="http://schemas.microsoft.com/office/drawing/2014/main" id="{E4EB8448-E11F-382E-BBD4-2F5BC42DC2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2563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45D8B0FA-64AB-A194-DB4E-280761A0EC34}"/>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B25A2F51-231E-8DBB-D20C-AF6F032BC003}"/>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lnSpc>
                <a:spcPct val="105000"/>
              </a:lnSpc>
              <a:spcBef>
                <a:spcPts val="200"/>
              </a:spcBef>
              <a:buClr>
                <a:schemeClr val="dk1"/>
              </a:buClr>
              <a:buSzPct val="100000"/>
            </a:pPr>
            <a:endParaRPr dirty="0"/>
          </a:p>
        </p:txBody>
      </p:sp>
      <p:sp>
        <p:nvSpPr>
          <p:cNvPr id="143" name="Google Shape;143;p6:notes">
            <a:extLst>
              <a:ext uri="{FF2B5EF4-FFF2-40B4-BE49-F238E27FC236}">
                <a16:creationId xmlns:a16="http://schemas.microsoft.com/office/drawing/2014/main" id="{B7D826CD-0491-86FE-CD5A-2844373A68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97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A1C0921-A118-64D5-2D12-58B660BBC416}"/>
            </a:ext>
          </a:extLst>
        </p:cNvPr>
        <p:cNvGrpSpPr/>
        <p:nvPr/>
      </p:nvGrpSpPr>
      <p:grpSpPr>
        <a:xfrm>
          <a:off x="0" y="0"/>
          <a:ext cx="0" cy="0"/>
          <a:chOff x="0" y="0"/>
          <a:chExt cx="0" cy="0"/>
        </a:xfrm>
      </p:grpSpPr>
      <p:sp>
        <p:nvSpPr>
          <p:cNvPr id="142" name="Google Shape;142;p6:notes">
            <a:extLst>
              <a:ext uri="{FF2B5EF4-FFF2-40B4-BE49-F238E27FC236}">
                <a16:creationId xmlns:a16="http://schemas.microsoft.com/office/drawing/2014/main" id="{FCCBA19B-283A-3EF8-E6E9-513C21EB1B2D}"/>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6:notes">
            <a:extLst>
              <a:ext uri="{FF2B5EF4-FFF2-40B4-BE49-F238E27FC236}">
                <a16:creationId xmlns:a16="http://schemas.microsoft.com/office/drawing/2014/main" id="{B3F12DC6-5E8E-F36E-C00B-DFD84B83EA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740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E41D9D-8E52-DA27-22FB-126EA1532AD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65954773-44BA-5F48-77EC-3118A7D27E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A628132B-3D9F-8F7E-2A75-4CFD085FE5A2}"/>
              </a:ext>
            </a:extLst>
          </p:cNvPr>
          <p:cNvSpPr>
            <a:spLocks noGrp="1"/>
          </p:cNvSpPr>
          <p:nvPr>
            <p:ph type="dt" sz="half" idx="10"/>
          </p:nvPr>
        </p:nvSpPr>
        <p:spPr/>
        <p:txBody>
          <a:bodyPr/>
          <a:lstStyle/>
          <a:p>
            <a:r>
              <a:rPr lang="es-ES"/>
              <a:t>EGU 2026, May 4-8, Vienna &amp; virtual </a:t>
            </a:r>
            <a:endParaRPr lang="en-US"/>
          </a:p>
        </p:txBody>
      </p:sp>
      <p:sp>
        <p:nvSpPr>
          <p:cNvPr id="5" name="Marcador de pie de página 4">
            <a:extLst>
              <a:ext uri="{FF2B5EF4-FFF2-40B4-BE49-F238E27FC236}">
                <a16:creationId xmlns:a16="http://schemas.microsoft.com/office/drawing/2014/main" id="{CD4DFC0F-A6F6-67AD-87E8-768030919956}"/>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3C5802CA-AEF5-5CA7-42D8-68EA2257AB23}"/>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3956183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1CA905-4BE6-43A2-EBEB-78531DC576CB}"/>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6492D414-7C33-E0F6-3866-1D734C989E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DDDF4D2F-0BA2-22D1-AD15-850C8D7BE6C5}"/>
              </a:ext>
            </a:extLst>
          </p:cNvPr>
          <p:cNvSpPr>
            <a:spLocks noGrp="1"/>
          </p:cNvSpPr>
          <p:nvPr>
            <p:ph type="dt" sz="half" idx="10"/>
          </p:nvPr>
        </p:nvSpPr>
        <p:spPr/>
        <p:txBody>
          <a:bodyPr/>
          <a:lstStyle/>
          <a:p>
            <a:r>
              <a:rPr lang="es-ES"/>
              <a:t>EGU 2026, May 4-8, Vienna &amp; virtual </a:t>
            </a:r>
            <a:endParaRPr lang="en-US"/>
          </a:p>
        </p:txBody>
      </p:sp>
      <p:sp>
        <p:nvSpPr>
          <p:cNvPr id="5" name="Marcador de pie de página 4">
            <a:extLst>
              <a:ext uri="{FF2B5EF4-FFF2-40B4-BE49-F238E27FC236}">
                <a16:creationId xmlns:a16="http://schemas.microsoft.com/office/drawing/2014/main" id="{28966BDE-DBA5-595B-773E-CA1E039F954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D5B584E-789A-7483-3C46-997F4EBD878F}"/>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201105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8283FF5-252E-8D68-C6E3-50098DAA7A8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BA6A2B80-0BF2-38B8-7D0B-8F8A8B24F0C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A394E2AF-06DA-70F1-0E8D-49B5E3A9EB63}"/>
              </a:ext>
            </a:extLst>
          </p:cNvPr>
          <p:cNvSpPr>
            <a:spLocks noGrp="1"/>
          </p:cNvSpPr>
          <p:nvPr>
            <p:ph type="dt" sz="half" idx="10"/>
          </p:nvPr>
        </p:nvSpPr>
        <p:spPr/>
        <p:txBody>
          <a:bodyPr/>
          <a:lstStyle/>
          <a:p>
            <a:r>
              <a:rPr lang="es-ES"/>
              <a:t>EGU 2026, May 4-8, Vienna &amp; virtual </a:t>
            </a:r>
            <a:endParaRPr lang="en-US"/>
          </a:p>
        </p:txBody>
      </p:sp>
      <p:sp>
        <p:nvSpPr>
          <p:cNvPr id="5" name="Marcador de pie de página 4">
            <a:extLst>
              <a:ext uri="{FF2B5EF4-FFF2-40B4-BE49-F238E27FC236}">
                <a16:creationId xmlns:a16="http://schemas.microsoft.com/office/drawing/2014/main" id="{66F809A0-13D8-EDC9-E37C-61BFB8DCA8C8}"/>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36CD308-D3C6-8637-0FB6-FA9D7E820380}"/>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4018306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087777B1-AC71-C709-3D06-5AAF8CEF3AC6}"/>
              </a:ext>
            </a:extLst>
          </p:cNvPr>
          <p:cNvSpPr>
            <a:spLocks noGrp="1"/>
          </p:cNvSpPr>
          <p:nvPr>
            <p:ph type="subTitle" idx="1" hasCustomPrompt="1"/>
          </p:nvPr>
        </p:nvSpPr>
        <p:spPr>
          <a:xfrm>
            <a:off x="421089" y="194853"/>
            <a:ext cx="9828811" cy="465271"/>
          </a:xfrm>
        </p:spPr>
        <p:txBody>
          <a:bodyPr>
            <a:noAutofit/>
          </a:bodyPr>
          <a:lstStyle>
            <a:lvl1pPr marL="0" indent="0" algn="just">
              <a:buNone/>
              <a:defRPr sz="3600" b="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Objetivos</a:t>
            </a:r>
          </a:p>
        </p:txBody>
      </p:sp>
      <p:sp>
        <p:nvSpPr>
          <p:cNvPr id="4" name="Marcador de fecha 3">
            <a:extLst>
              <a:ext uri="{FF2B5EF4-FFF2-40B4-BE49-F238E27FC236}">
                <a16:creationId xmlns:a16="http://schemas.microsoft.com/office/drawing/2014/main" id="{C80A1D5B-442E-E104-802A-2C451D968280}"/>
              </a:ext>
            </a:extLst>
          </p:cNvPr>
          <p:cNvSpPr>
            <a:spLocks noGrp="1"/>
          </p:cNvSpPr>
          <p:nvPr>
            <p:ph type="dt" sz="half" idx="10"/>
          </p:nvPr>
        </p:nvSpPr>
        <p:spPr>
          <a:xfrm>
            <a:off x="509798" y="6418058"/>
            <a:ext cx="3356807" cy="346551"/>
          </a:xfrm>
        </p:spPr>
        <p:txBody>
          <a:bodyPr/>
          <a:lstStyle>
            <a:lvl1pPr>
              <a:defRPr/>
            </a:lvl1pPr>
          </a:lstStyle>
          <a:p>
            <a:r>
              <a:rPr lang="es-ES"/>
              <a:t>EGU 2026, May 4-8, Vienna &amp; virtual </a:t>
            </a:r>
            <a:endParaRPr lang="es-ES" dirty="0"/>
          </a:p>
        </p:txBody>
      </p:sp>
      <p:sp>
        <p:nvSpPr>
          <p:cNvPr id="6" name="Marcador de número de diapositiva 5">
            <a:extLst>
              <a:ext uri="{FF2B5EF4-FFF2-40B4-BE49-F238E27FC236}">
                <a16:creationId xmlns:a16="http://schemas.microsoft.com/office/drawing/2014/main" id="{9A6F024D-BDDB-81C3-D4A7-742AD4BAD57F}"/>
              </a:ext>
            </a:extLst>
          </p:cNvPr>
          <p:cNvSpPr>
            <a:spLocks noGrp="1"/>
          </p:cNvSpPr>
          <p:nvPr>
            <p:ph type="sldNum" sz="quarter" idx="12"/>
          </p:nvPr>
        </p:nvSpPr>
        <p:spPr>
          <a:xfrm>
            <a:off x="9115653" y="6408111"/>
            <a:ext cx="2743200" cy="365125"/>
          </a:xfrm>
        </p:spPr>
        <p:txBody>
          <a:bodyPr/>
          <a:lstStyle/>
          <a:p>
            <a:fld id="{C3164639-72DE-4ADA-84C5-39A0086E07D7}" type="slidenum">
              <a:rPr lang="es-ES" smtClean="0"/>
              <a:t>‹Nº›</a:t>
            </a:fld>
            <a:endParaRPr lang="es-ES"/>
          </a:p>
        </p:txBody>
      </p:sp>
    </p:spTree>
    <p:extLst>
      <p:ext uri="{BB962C8B-B14F-4D97-AF65-F5344CB8AC3E}">
        <p14:creationId xmlns:p14="http://schemas.microsoft.com/office/powerpoint/2010/main" val="3215524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9833F-A41C-921D-3AF6-3DE42B4B0EBF}"/>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04721CDF-8240-D1F2-9770-AB2C1F20FA1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BFEC940B-C60A-7FC7-79B5-F9F10F09126F}"/>
              </a:ext>
            </a:extLst>
          </p:cNvPr>
          <p:cNvSpPr>
            <a:spLocks noGrp="1"/>
          </p:cNvSpPr>
          <p:nvPr>
            <p:ph type="dt" sz="half" idx="10"/>
          </p:nvPr>
        </p:nvSpPr>
        <p:spPr/>
        <p:txBody>
          <a:bodyPr/>
          <a:lstStyle/>
          <a:p>
            <a:r>
              <a:rPr lang="es-ES"/>
              <a:t>EGU 2026, May 4-8, Vienna &amp; virtual </a:t>
            </a:r>
            <a:endParaRPr lang="en-US"/>
          </a:p>
        </p:txBody>
      </p:sp>
      <p:sp>
        <p:nvSpPr>
          <p:cNvPr id="5" name="Marcador de pie de página 4">
            <a:extLst>
              <a:ext uri="{FF2B5EF4-FFF2-40B4-BE49-F238E27FC236}">
                <a16:creationId xmlns:a16="http://schemas.microsoft.com/office/drawing/2014/main" id="{6F67AEE0-4F1E-0F45-3D4C-54CA2432A4D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7E3CD7C9-7A95-4D80-4C51-FFC8F82C2BBA}"/>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1208292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D93956-F625-F02F-E4F8-AEE1DE0179E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D2B7A86-DF4C-35EB-E18A-1B4D66A521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093531D-B0AE-B7ED-8931-5A54E14D6E93}"/>
              </a:ext>
            </a:extLst>
          </p:cNvPr>
          <p:cNvSpPr>
            <a:spLocks noGrp="1"/>
          </p:cNvSpPr>
          <p:nvPr>
            <p:ph type="dt" sz="half" idx="10"/>
          </p:nvPr>
        </p:nvSpPr>
        <p:spPr/>
        <p:txBody>
          <a:bodyPr/>
          <a:lstStyle/>
          <a:p>
            <a:r>
              <a:rPr lang="es-ES"/>
              <a:t>EGU 2026, May 4-8, Vienna &amp; virtual </a:t>
            </a:r>
            <a:endParaRPr lang="en-US"/>
          </a:p>
        </p:txBody>
      </p:sp>
      <p:sp>
        <p:nvSpPr>
          <p:cNvPr id="5" name="Marcador de pie de página 4">
            <a:extLst>
              <a:ext uri="{FF2B5EF4-FFF2-40B4-BE49-F238E27FC236}">
                <a16:creationId xmlns:a16="http://schemas.microsoft.com/office/drawing/2014/main" id="{359138FF-9950-E626-DFDF-2E8AEA4897D8}"/>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C109863E-042F-2BCA-35BE-0401BF084966}"/>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385421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A7FBD-11A0-49F0-1635-3A732451AE0E}"/>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3B28059B-1572-AB58-1891-BA1D5CFAE24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98B4EB13-874D-BFAD-B71E-D0C58C875D1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A0F19F1F-33F9-19EC-2337-374DC9A209F9}"/>
              </a:ext>
            </a:extLst>
          </p:cNvPr>
          <p:cNvSpPr>
            <a:spLocks noGrp="1"/>
          </p:cNvSpPr>
          <p:nvPr>
            <p:ph type="dt" sz="half" idx="10"/>
          </p:nvPr>
        </p:nvSpPr>
        <p:spPr/>
        <p:txBody>
          <a:bodyPr/>
          <a:lstStyle/>
          <a:p>
            <a:r>
              <a:rPr lang="es-ES"/>
              <a:t>EGU 2026, May 4-8, Vienna &amp; virtual </a:t>
            </a:r>
            <a:endParaRPr lang="en-US"/>
          </a:p>
        </p:txBody>
      </p:sp>
      <p:sp>
        <p:nvSpPr>
          <p:cNvPr id="6" name="Marcador de pie de página 5">
            <a:extLst>
              <a:ext uri="{FF2B5EF4-FFF2-40B4-BE49-F238E27FC236}">
                <a16:creationId xmlns:a16="http://schemas.microsoft.com/office/drawing/2014/main" id="{87F3AC27-525F-8A51-1E7A-FE4E75736BC8}"/>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FE4BC0CB-7219-DA54-E545-CCA9266FC04A}"/>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1650450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5F364C-FA5E-35B4-E49D-6ED73649DD2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FB8F7048-3E09-4453-3A2C-6B0146E70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8D65C66-C905-0638-CF67-0E6860E25D9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7EA6E9B4-24F8-0D0F-EDC7-E3781B219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200882-B272-9F20-2D35-BC593F74A44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BB470897-3317-FE88-1427-9BC1EDA7BA9A}"/>
              </a:ext>
            </a:extLst>
          </p:cNvPr>
          <p:cNvSpPr>
            <a:spLocks noGrp="1"/>
          </p:cNvSpPr>
          <p:nvPr>
            <p:ph type="dt" sz="half" idx="10"/>
          </p:nvPr>
        </p:nvSpPr>
        <p:spPr/>
        <p:txBody>
          <a:bodyPr/>
          <a:lstStyle/>
          <a:p>
            <a:r>
              <a:rPr lang="es-ES"/>
              <a:t>EGU 2026, May 4-8, Vienna &amp; virtual </a:t>
            </a:r>
            <a:endParaRPr lang="en-US"/>
          </a:p>
        </p:txBody>
      </p:sp>
      <p:sp>
        <p:nvSpPr>
          <p:cNvPr id="8" name="Marcador de pie de página 7">
            <a:extLst>
              <a:ext uri="{FF2B5EF4-FFF2-40B4-BE49-F238E27FC236}">
                <a16:creationId xmlns:a16="http://schemas.microsoft.com/office/drawing/2014/main" id="{C593597B-F785-C1EE-0769-C7B8DA22C25B}"/>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7D110BD3-F491-4036-443D-7A71D11DA280}"/>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3915518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E01B41-8C15-6FB8-1850-7725F9270043}"/>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1DF7BFB0-9C0B-795C-417D-7B3BA18BF482}"/>
              </a:ext>
            </a:extLst>
          </p:cNvPr>
          <p:cNvSpPr>
            <a:spLocks noGrp="1"/>
          </p:cNvSpPr>
          <p:nvPr>
            <p:ph type="dt" sz="half" idx="10"/>
          </p:nvPr>
        </p:nvSpPr>
        <p:spPr/>
        <p:txBody>
          <a:bodyPr/>
          <a:lstStyle/>
          <a:p>
            <a:r>
              <a:rPr lang="es-ES"/>
              <a:t>EGU 2026, May 4-8, Vienna &amp; virtual </a:t>
            </a:r>
            <a:endParaRPr lang="en-US"/>
          </a:p>
        </p:txBody>
      </p:sp>
      <p:sp>
        <p:nvSpPr>
          <p:cNvPr id="4" name="Marcador de pie de página 3">
            <a:extLst>
              <a:ext uri="{FF2B5EF4-FFF2-40B4-BE49-F238E27FC236}">
                <a16:creationId xmlns:a16="http://schemas.microsoft.com/office/drawing/2014/main" id="{B7C2EE13-05D1-A5F1-9345-FEE4BB5D979A}"/>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1CE4D453-95B6-ADA3-1F8D-2BB1CCA41291}"/>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183290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E300A3-4BFC-5899-9D9D-AFF3072FD577}"/>
              </a:ext>
            </a:extLst>
          </p:cNvPr>
          <p:cNvSpPr>
            <a:spLocks noGrp="1"/>
          </p:cNvSpPr>
          <p:nvPr>
            <p:ph type="dt" sz="half" idx="10"/>
          </p:nvPr>
        </p:nvSpPr>
        <p:spPr/>
        <p:txBody>
          <a:bodyPr/>
          <a:lstStyle/>
          <a:p>
            <a:r>
              <a:rPr lang="es-ES"/>
              <a:t>EGU 2026, May 4-8, Vienna &amp; virtual </a:t>
            </a:r>
            <a:endParaRPr lang="en-US"/>
          </a:p>
        </p:txBody>
      </p:sp>
      <p:sp>
        <p:nvSpPr>
          <p:cNvPr id="3" name="Marcador de pie de página 2">
            <a:extLst>
              <a:ext uri="{FF2B5EF4-FFF2-40B4-BE49-F238E27FC236}">
                <a16:creationId xmlns:a16="http://schemas.microsoft.com/office/drawing/2014/main" id="{EC5216FA-377B-638F-6576-9947CB7477C0}"/>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C86FDD56-DA13-CD16-FFEC-D38F8CD43F6C}"/>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706976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D7642-620D-6C75-96FD-DD1D0E0F89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D442E390-07EE-C505-0A7A-DC40EF168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3C029222-AA65-9971-4B41-9C266EF64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670578-F113-6328-F315-AF76FB8C4A12}"/>
              </a:ext>
            </a:extLst>
          </p:cNvPr>
          <p:cNvSpPr>
            <a:spLocks noGrp="1"/>
          </p:cNvSpPr>
          <p:nvPr>
            <p:ph type="dt" sz="half" idx="10"/>
          </p:nvPr>
        </p:nvSpPr>
        <p:spPr/>
        <p:txBody>
          <a:bodyPr/>
          <a:lstStyle/>
          <a:p>
            <a:r>
              <a:rPr lang="es-ES"/>
              <a:t>EGU 2026, May 4-8, Vienna &amp; virtual </a:t>
            </a:r>
            <a:endParaRPr lang="en-US"/>
          </a:p>
        </p:txBody>
      </p:sp>
      <p:sp>
        <p:nvSpPr>
          <p:cNvPr id="6" name="Marcador de pie de página 5">
            <a:extLst>
              <a:ext uri="{FF2B5EF4-FFF2-40B4-BE49-F238E27FC236}">
                <a16:creationId xmlns:a16="http://schemas.microsoft.com/office/drawing/2014/main" id="{2BE743ED-A0FF-9EB3-1D71-2C6380D4D64F}"/>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1A0EF58C-C204-4814-A0CD-BB8F6DE5B919}"/>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1598715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4B43D0-74BA-6D30-BD01-AE83F7C8CC5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74A41287-6D39-1E3C-09A6-5237041A95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905C1ED0-7424-FE5E-4E73-396C74654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357C411-7805-900C-CB01-C75551B14B98}"/>
              </a:ext>
            </a:extLst>
          </p:cNvPr>
          <p:cNvSpPr>
            <a:spLocks noGrp="1"/>
          </p:cNvSpPr>
          <p:nvPr>
            <p:ph type="dt" sz="half" idx="10"/>
          </p:nvPr>
        </p:nvSpPr>
        <p:spPr/>
        <p:txBody>
          <a:bodyPr/>
          <a:lstStyle/>
          <a:p>
            <a:r>
              <a:rPr lang="es-ES"/>
              <a:t>EGU 2026, May 4-8, Vienna &amp; virtual </a:t>
            </a:r>
            <a:endParaRPr lang="en-US"/>
          </a:p>
        </p:txBody>
      </p:sp>
      <p:sp>
        <p:nvSpPr>
          <p:cNvPr id="6" name="Marcador de pie de página 5">
            <a:extLst>
              <a:ext uri="{FF2B5EF4-FFF2-40B4-BE49-F238E27FC236}">
                <a16:creationId xmlns:a16="http://schemas.microsoft.com/office/drawing/2014/main" id="{8D801EEE-694F-0430-42AD-0919DA5885F7}"/>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1E64F32E-6686-64E7-6F23-02F4F01099E1}"/>
              </a:ext>
            </a:extLst>
          </p:cNvPr>
          <p:cNvSpPr>
            <a:spLocks noGrp="1"/>
          </p:cNvSpPr>
          <p:nvPr>
            <p:ph type="sldNum" sz="quarter" idx="12"/>
          </p:nvPr>
        </p:nvSpPr>
        <p:spPr/>
        <p:txBody>
          <a:bodyPr/>
          <a:lstStyle/>
          <a:p>
            <a:fld id="{4185F61A-66B0-3848-9547-083E99354E2C}" type="slidenum">
              <a:rPr lang="en-US" smtClean="0"/>
              <a:t>‹Nº›</a:t>
            </a:fld>
            <a:endParaRPr lang="en-US"/>
          </a:p>
        </p:txBody>
      </p:sp>
    </p:spTree>
    <p:extLst>
      <p:ext uri="{BB962C8B-B14F-4D97-AF65-F5344CB8AC3E}">
        <p14:creationId xmlns:p14="http://schemas.microsoft.com/office/powerpoint/2010/main" val="276977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10B4C3-9BDD-2DC8-A22F-258CF760F6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E79466DE-4DEE-4701-6591-9420B46DC4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5CAC8B88-A5E7-69B5-9060-6DEECF42B4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s-ES"/>
              <a:t>EGU 2026, May 4-8, Vienna &amp; virtual </a:t>
            </a:r>
            <a:endParaRPr lang="en-US"/>
          </a:p>
        </p:txBody>
      </p:sp>
      <p:sp>
        <p:nvSpPr>
          <p:cNvPr id="5" name="Marcador de pie de página 4">
            <a:extLst>
              <a:ext uri="{FF2B5EF4-FFF2-40B4-BE49-F238E27FC236}">
                <a16:creationId xmlns:a16="http://schemas.microsoft.com/office/drawing/2014/main" id="{996A580C-5B2A-BB0F-9D0A-828BDC608B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Marcador de número de diapositiva 5">
            <a:extLst>
              <a:ext uri="{FF2B5EF4-FFF2-40B4-BE49-F238E27FC236}">
                <a16:creationId xmlns:a16="http://schemas.microsoft.com/office/drawing/2014/main" id="{B3FA4839-68E8-743E-0192-B034FD4496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85F61A-66B0-3848-9547-083E99354E2C}" type="slidenum">
              <a:rPr lang="en-US" smtClean="0"/>
              <a:t>‹Nº›</a:t>
            </a:fld>
            <a:endParaRPr lang="en-US"/>
          </a:p>
        </p:txBody>
      </p:sp>
    </p:spTree>
    <p:extLst>
      <p:ext uri="{BB962C8B-B14F-4D97-AF65-F5344CB8AC3E}">
        <p14:creationId xmlns:p14="http://schemas.microsoft.com/office/powerpoint/2010/main" val="564749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2.xml"/><Relationship Id="rId7" Type="http://schemas.openxmlformats.org/officeDocument/2006/relationships/package" Target="../embeddings/Hoja_de_c_lculo_de_Microsoft_Excel3.xlsx"/><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emf"/><Relationship Id="rId5" Type="http://schemas.openxmlformats.org/officeDocument/2006/relationships/package" Target="../embeddings/Hoja_de_c_lculo_de_Microsoft_Excel2.xlsx"/><Relationship Id="rId4" Type="http://schemas.openxmlformats.org/officeDocument/2006/relationships/notesSlide" Target="../notesSlides/notesSlide7.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emf"/><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slideLayout" Target="../slideLayouts/slideLayout2.xml"/><Relationship Id="rId7" Type="http://schemas.openxmlformats.org/officeDocument/2006/relationships/image" Target="../media/image14.tif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Layout" Target="../slideLayouts/slideLayout2.xml"/><Relationship Id="rId7" Type="http://schemas.openxmlformats.org/officeDocument/2006/relationships/package" Target="../embeddings/Hoja_de_c_lculo_de_Microsoft_Excel1.xlsx"/><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emf"/><Relationship Id="rId5" Type="http://schemas.openxmlformats.org/officeDocument/2006/relationships/package" Target="../embeddings/Hoja_de_c_lculo_de_Microsoft_Excel.xlsx"/><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slideLayout" Target="../slideLayouts/slideLayout2.xml"/><Relationship Id="rId7" Type="http://schemas.openxmlformats.org/officeDocument/2006/relationships/image" Target="../media/image21.tif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tiff"/><Relationship Id="rId5" Type="http://schemas.openxmlformats.org/officeDocument/2006/relationships/image" Target="../media/image15.tiff"/><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slideLayout" Target="../slideLayouts/slideLayout2.xml"/><Relationship Id="rId7" Type="http://schemas.openxmlformats.org/officeDocument/2006/relationships/image" Target="../media/image23.tif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tiff"/><Relationship Id="rId5" Type="http://schemas.openxmlformats.org/officeDocument/2006/relationships/image" Target="../media/image22.tiff"/><Relationship Id="rId4" Type="http://schemas.openxmlformats.org/officeDocument/2006/relationships/notesSlide" Target="../notesSlides/notesSlide6.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DD23F8D-A2A2-0E92-89B8-6B86B6FCC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6003" y="5324973"/>
            <a:ext cx="2482850" cy="721579"/>
          </a:xfrm>
          <a:prstGeom prst="rect">
            <a:avLst/>
          </a:prstGeom>
        </p:spPr>
      </p:pic>
      <p:pic>
        <p:nvPicPr>
          <p:cNvPr id="6" name="Imagen 5">
            <a:extLst>
              <a:ext uri="{FF2B5EF4-FFF2-40B4-BE49-F238E27FC236}">
                <a16:creationId xmlns:a16="http://schemas.microsoft.com/office/drawing/2014/main" id="{F834FF51-C766-4BEA-0076-4D80D2EECA7B}"/>
              </a:ext>
            </a:extLst>
          </p:cNvPr>
          <p:cNvPicPr>
            <a:picLocks noChangeAspect="1"/>
          </p:cNvPicPr>
          <p:nvPr/>
        </p:nvPicPr>
        <p:blipFill>
          <a:blip r:embed="rId5"/>
          <a:stretch>
            <a:fillRect/>
          </a:stretch>
        </p:blipFill>
        <p:spPr>
          <a:xfrm>
            <a:off x="136201" y="5350865"/>
            <a:ext cx="4142142" cy="695687"/>
          </a:xfrm>
          <a:prstGeom prst="rect">
            <a:avLst/>
          </a:prstGeom>
          <a:ln>
            <a:noFill/>
          </a:ln>
        </p:spPr>
      </p:pic>
      <p:sp>
        <p:nvSpPr>
          <p:cNvPr id="8" name="Subtitle 2">
            <a:extLst>
              <a:ext uri="{FF2B5EF4-FFF2-40B4-BE49-F238E27FC236}">
                <a16:creationId xmlns:a16="http://schemas.microsoft.com/office/drawing/2014/main" id="{DBCE8F7E-3C5F-0639-73CD-9CAA458DAB6F}"/>
              </a:ext>
            </a:extLst>
          </p:cNvPr>
          <p:cNvSpPr txBox="1">
            <a:spLocks/>
          </p:cNvSpPr>
          <p:nvPr/>
        </p:nvSpPr>
        <p:spPr>
          <a:xfrm>
            <a:off x="87631" y="3828581"/>
            <a:ext cx="11887445" cy="1456648"/>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3600" b="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20000"/>
              </a:lnSpc>
              <a:spcBef>
                <a:spcPts val="0"/>
              </a:spcBef>
              <a:spcAft>
                <a:spcPts val="600"/>
              </a:spcAft>
            </a:pPr>
            <a:r>
              <a:rPr lang="en-GB" sz="2400" b="1" i="1" u="sng" dirty="0">
                <a:solidFill>
                  <a:srgbClr val="192DFB"/>
                </a:solidFill>
              </a:rPr>
              <a:t>José M. Ferrándiz, </a:t>
            </a:r>
            <a:r>
              <a:rPr lang="en-GB" sz="2400" b="1" i="1" dirty="0">
                <a:solidFill>
                  <a:srgbClr val="192DFB"/>
                </a:solidFill>
              </a:rPr>
              <a:t>Alberto Escapa, Maria Karbon, Santiago Belda</a:t>
            </a:r>
            <a:endParaRPr lang="en-GB" sz="2400" dirty="0"/>
          </a:p>
        </p:txBody>
      </p:sp>
      <p:pic>
        <p:nvPicPr>
          <p:cNvPr id="9" name="Imagen 8">
            <a:extLst>
              <a:ext uri="{FF2B5EF4-FFF2-40B4-BE49-F238E27FC236}">
                <a16:creationId xmlns:a16="http://schemas.microsoft.com/office/drawing/2014/main" id="{42C03B41-DAA0-B7D1-24AB-36DD2FCDD476}"/>
              </a:ext>
            </a:extLst>
          </p:cNvPr>
          <p:cNvPicPr>
            <a:picLocks noChangeAspect="1"/>
          </p:cNvPicPr>
          <p:nvPr/>
        </p:nvPicPr>
        <p:blipFill>
          <a:blip r:embed="rId6"/>
          <a:stretch>
            <a:fillRect/>
          </a:stretch>
        </p:blipFill>
        <p:spPr>
          <a:xfrm>
            <a:off x="4278343" y="5108772"/>
            <a:ext cx="2138256" cy="1153979"/>
          </a:xfrm>
          <a:prstGeom prst="rect">
            <a:avLst/>
          </a:prstGeom>
        </p:spPr>
      </p:pic>
      <p:pic>
        <p:nvPicPr>
          <p:cNvPr id="2050" name="Picture 2">
            <a:extLst>
              <a:ext uri="{FF2B5EF4-FFF2-40B4-BE49-F238E27FC236}">
                <a16:creationId xmlns:a16="http://schemas.microsoft.com/office/drawing/2014/main" id="{3BEBDD7E-2C35-8069-9B4B-BE825DBA4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2671" y="5350865"/>
            <a:ext cx="1547814" cy="738188"/>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número de diapositiva 9">
            <a:extLst>
              <a:ext uri="{FF2B5EF4-FFF2-40B4-BE49-F238E27FC236}">
                <a16:creationId xmlns:a16="http://schemas.microsoft.com/office/drawing/2014/main" id="{2C4CEBDF-9BB1-6916-9132-DF9D26BC109D}"/>
              </a:ext>
            </a:extLst>
          </p:cNvPr>
          <p:cNvSpPr>
            <a:spLocks noGrp="1"/>
          </p:cNvSpPr>
          <p:nvPr>
            <p:ph type="sldNum" sz="quarter" idx="12"/>
          </p:nvPr>
        </p:nvSpPr>
        <p:spPr/>
        <p:txBody>
          <a:bodyPr/>
          <a:lstStyle/>
          <a:p>
            <a:fld id="{C3164639-72DE-4ADA-84C5-39A0086E07D7}" type="slidenum">
              <a:rPr lang="es-ES" smtClean="0"/>
              <a:t>1</a:t>
            </a:fld>
            <a:endParaRPr lang="es-ES" dirty="0"/>
          </a:p>
        </p:txBody>
      </p:sp>
      <p:sp>
        <p:nvSpPr>
          <p:cNvPr id="14" name="Proceso alternativo 13">
            <a:extLst>
              <a:ext uri="{FF2B5EF4-FFF2-40B4-BE49-F238E27FC236}">
                <a16:creationId xmlns:a16="http://schemas.microsoft.com/office/drawing/2014/main" id="{2B2F478A-0579-9E54-4673-113D2E254AAE}"/>
              </a:ext>
            </a:extLst>
          </p:cNvPr>
          <p:cNvSpPr/>
          <p:nvPr/>
        </p:nvSpPr>
        <p:spPr>
          <a:xfrm>
            <a:off x="210388" y="1525888"/>
            <a:ext cx="11641929" cy="1867061"/>
          </a:xfrm>
          <a:prstGeom prst="flowChartAlternateProcess">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Título 1">
            <a:extLst>
              <a:ext uri="{FF2B5EF4-FFF2-40B4-BE49-F238E27FC236}">
                <a16:creationId xmlns:a16="http://schemas.microsoft.com/office/drawing/2014/main" id="{6A532585-D4DD-0665-797A-64F01B5375B6}"/>
              </a:ext>
            </a:extLst>
          </p:cNvPr>
          <p:cNvSpPr txBox="1">
            <a:spLocks/>
          </p:cNvSpPr>
          <p:nvPr/>
        </p:nvSpPr>
        <p:spPr>
          <a:xfrm>
            <a:off x="216921" y="1313699"/>
            <a:ext cx="11408681" cy="2291441"/>
          </a:xfrm>
          <a:prstGeom prst="rect">
            <a:avLst/>
          </a:prstGeom>
          <a:noFill/>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spcAft>
                <a:spcPts val="400"/>
              </a:spcAft>
              <a:defRPr/>
            </a:pPr>
            <a:br>
              <a:rPr lang="en-GB" sz="3200" b="1" dirty="0">
                <a:latin typeface="Calibri" charset="0"/>
              </a:rPr>
            </a:br>
            <a:r>
              <a:rPr lang="en-GB" sz="13600" noProof="0" dirty="0">
                <a:solidFill>
                  <a:schemeClr val="bg1">
                    <a:lumMod val="95000"/>
                  </a:schemeClr>
                </a:solidFill>
              </a:rPr>
              <a:t>On the corrections to precession and nutation models that can be implemented to reduce their uncertainties at the short term</a:t>
            </a:r>
            <a:endParaRPr lang="es-ES" sz="13600" dirty="0"/>
          </a:p>
          <a:p>
            <a:pPr algn="ctr">
              <a:defRPr/>
            </a:pPr>
            <a:br>
              <a:rPr lang="es-ES" dirty="0"/>
            </a:br>
            <a:br>
              <a:rPr lang="es-ES_tradnl" sz="3200" b="1" dirty="0">
                <a:latin typeface="Calibri" charset="0"/>
              </a:rPr>
            </a:br>
            <a:endParaRPr lang="en-GB" sz="3200" b="1" dirty="0">
              <a:solidFill>
                <a:srgbClr val="1546FF"/>
              </a:solidFill>
              <a:latin typeface="Calibri" charset="0"/>
            </a:endParaRPr>
          </a:p>
        </p:txBody>
      </p:sp>
      <p:sp>
        <p:nvSpPr>
          <p:cNvPr id="16" name="Marcador de fecha 15">
            <a:extLst>
              <a:ext uri="{FF2B5EF4-FFF2-40B4-BE49-F238E27FC236}">
                <a16:creationId xmlns:a16="http://schemas.microsoft.com/office/drawing/2014/main" id="{740263BF-54B1-BC13-80ED-E5F658A13C92}"/>
              </a:ext>
            </a:extLst>
          </p:cNvPr>
          <p:cNvSpPr>
            <a:spLocks noGrp="1"/>
          </p:cNvSpPr>
          <p:nvPr>
            <p:ph type="dt" sz="half" idx="10"/>
          </p:nvPr>
        </p:nvSpPr>
        <p:spPr>
          <a:xfrm>
            <a:off x="509798" y="6418058"/>
            <a:ext cx="2919201" cy="346551"/>
          </a:xfrm>
        </p:spPr>
        <p:txBody>
          <a:bodyPr/>
          <a:lstStyle/>
          <a:p>
            <a:r>
              <a:rPr lang="es-ES"/>
              <a:t>EGU 2026, May 4-8, Vienna &amp; virtual </a:t>
            </a:r>
            <a:endParaRPr lang="es-ES" dirty="0"/>
          </a:p>
        </p:txBody>
      </p:sp>
      <p:sp>
        <p:nvSpPr>
          <p:cNvPr id="5" name="CuadroTexto 4">
            <a:extLst>
              <a:ext uri="{FF2B5EF4-FFF2-40B4-BE49-F238E27FC236}">
                <a16:creationId xmlns:a16="http://schemas.microsoft.com/office/drawing/2014/main" id="{403B7F7F-0057-9C6C-ACC0-190DE8F09F32}"/>
              </a:ext>
            </a:extLst>
          </p:cNvPr>
          <p:cNvSpPr txBox="1"/>
          <p:nvPr/>
        </p:nvSpPr>
        <p:spPr>
          <a:xfrm>
            <a:off x="10306594" y="809897"/>
            <a:ext cx="184731" cy="369332"/>
          </a:xfrm>
          <a:prstGeom prst="rect">
            <a:avLst/>
          </a:prstGeom>
          <a:noFill/>
        </p:spPr>
        <p:txBody>
          <a:bodyPr wrap="none" rtlCol="0">
            <a:noAutofit/>
          </a:bodyPr>
          <a:lstStyle/>
          <a:p>
            <a:endParaRPr lang="en-US" dirty="0"/>
          </a:p>
        </p:txBody>
      </p:sp>
      <p:pic>
        <p:nvPicPr>
          <p:cNvPr id="2" name="Imagen 1" descr="logo IAG 2016.pdf">
            <a:extLst>
              <a:ext uri="{FF2B5EF4-FFF2-40B4-BE49-F238E27FC236}">
                <a16:creationId xmlns:a16="http://schemas.microsoft.com/office/drawing/2014/main" id="{728C52C5-2838-79F7-3641-EBF71CDEF1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893" y="158257"/>
            <a:ext cx="2282758" cy="1195376"/>
          </a:xfrm>
          <a:prstGeom prst="rect">
            <a:avLst/>
          </a:prstGeom>
        </p:spPr>
      </p:pic>
      <p:pic>
        <p:nvPicPr>
          <p:cNvPr id="3" name="Imagen 9">
            <a:extLst>
              <a:ext uri="{FF2B5EF4-FFF2-40B4-BE49-F238E27FC236}">
                <a16:creationId xmlns:a16="http://schemas.microsoft.com/office/drawing/2014/main" id="{839C7993-E1B4-310E-951E-45D9B15718B0}"/>
              </a:ext>
            </a:extLst>
          </p:cNvPr>
          <p:cNvPicPr>
            <a:picLocks noChangeAspect="1"/>
          </p:cNvPicPr>
          <p:nvPr/>
        </p:nvPicPr>
        <p:blipFill>
          <a:blip r:embed="rId9"/>
          <a:srcRect/>
          <a:stretch>
            <a:fillRect/>
          </a:stretch>
        </p:blipFill>
        <p:spPr bwMode="auto">
          <a:xfrm>
            <a:off x="9266022" y="179342"/>
            <a:ext cx="1909404" cy="1174291"/>
          </a:xfrm>
          <a:prstGeom prst="rect">
            <a:avLst/>
          </a:prstGeom>
          <a:noFill/>
          <a:ln w="9525">
            <a:noFill/>
            <a:miter lim="800000"/>
            <a:headEnd/>
            <a:tailEnd/>
          </a:ln>
        </p:spPr>
      </p:pic>
      <p:pic>
        <p:nvPicPr>
          <p:cNvPr id="7" name="Imagen 6">
            <a:extLst>
              <a:ext uri="{FF2B5EF4-FFF2-40B4-BE49-F238E27FC236}">
                <a16:creationId xmlns:a16="http://schemas.microsoft.com/office/drawing/2014/main" id="{9F77D79C-E831-3E06-D0B7-F0C953350EC8}"/>
              </a:ext>
            </a:extLst>
          </p:cNvPr>
          <p:cNvPicPr>
            <a:picLocks noChangeAspect="1"/>
          </p:cNvPicPr>
          <p:nvPr/>
        </p:nvPicPr>
        <p:blipFill>
          <a:blip r:embed="rId10"/>
          <a:stretch>
            <a:fillRect/>
          </a:stretch>
        </p:blipFill>
        <p:spPr>
          <a:xfrm>
            <a:off x="3971812" y="131487"/>
            <a:ext cx="3898900" cy="1270000"/>
          </a:xfrm>
          <a:prstGeom prst="rect">
            <a:avLst/>
          </a:prstGeom>
        </p:spPr>
      </p:pic>
      <p:pic>
        <p:nvPicPr>
          <p:cNvPr id="11" name="Audio Recording 2 may 2026, 20:37:54">
            <a:hlinkClick r:id="" action="ppaction://media"/>
            <a:extLst>
              <a:ext uri="{FF2B5EF4-FFF2-40B4-BE49-F238E27FC236}">
                <a16:creationId xmlns:a16="http://schemas.microsoft.com/office/drawing/2014/main" id="{A2D3075E-B939-1013-82C1-595DA3B7C0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38235" y="4492301"/>
            <a:ext cx="812800" cy="812800"/>
          </a:xfrm>
          <a:prstGeom prst="rect">
            <a:avLst/>
          </a:prstGeom>
        </p:spPr>
      </p:pic>
    </p:spTree>
    <p:extLst>
      <p:ext uri="{BB962C8B-B14F-4D97-AF65-F5344CB8AC3E}">
        <p14:creationId xmlns:p14="http://schemas.microsoft.com/office/powerpoint/2010/main" val="226263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8148F33F-7AC2-7730-BD2E-20B0A4707EBA}"/>
            </a:ext>
          </a:extLst>
        </p:cNvPr>
        <p:cNvGrpSpPr/>
        <p:nvPr/>
      </p:nvGrpSpPr>
      <p:grpSpPr>
        <a:xfrm>
          <a:off x="0" y="0"/>
          <a:ext cx="0" cy="0"/>
          <a:chOff x="0" y="0"/>
          <a:chExt cx="0" cy="0"/>
        </a:xfrm>
      </p:grpSpPr>
      <p:sp>
        <p:nvSpPr>
          <p:cNvPr id="145" name="Google Shape;145;p6">
            <a:extLst>
              <a:ext uri="{FF2B5EF4-FFF2-40B4-BE49-F238E27FC236}">
                <a16:creationId xmlns:a16="http://schemas.microsoft.com/office/drawing/2014/main" id="{BF1098D1-B741-7A7D-02DB-8363AC4FDE30}"/>
              </a:ext>
            </a:extLst>
          </p:cNvPr>
          <p:cNvSpPr txBox="1">
            <a:spLocks noGrp="1"/>
          </p:cNvSpPr>
          <p:nvPr>
            <p:ph type="body" idx="1"/>
          </p:nvPr>
        </p:nvSpPr>
        <p:spPr>
          <a:xfrm>
            <a:off x="170689" y="617347"/>
            <a:ext cx="11889748" cy="5379133"/>
          </a:xfrm>
          <a:prstGeom prst="rect">
            <a:avLst/>
          </a:prstGeom>
          <a:noFill/>
          <a:ln>
            <a:noFill/>
          </a:ln>
        </p:spPr>
        <p:txBody>
          <a:bodyPr spcFirstLastPara="1" wrap="square" lIns="91425" tIns="45700" rIns="91425" bIns="45700" anchor="t" anchorCtr="0">
            <a:normAutofit fontScale="92500" lnSpcReduction="10000"/>
          </a:bodyPr>
          <a:lstStyle/>
          <a:p>
            <a:pPr>
              <a:lnSpc>
                <a:spcPct val="105000"/>
              </a:lnSpc>
              <a:spcBef>
                <a:spcPts val="200"/>
              </a:spcBef>
              <a:buClr>
                <a:schemeClr val="dk1"/>
              </a:buClr>
              <a:buSzPct val="100000"/>
            </a:pPr>
            <a:r>
              <a:rPr lang="es-ES" sz="2200" b="1" noProof="1"/>
              <a:t>Tables below show the decrease of the WRMS of several VLBI solutions after applying:</a:t>
            </a:r>
          </a:p>
          <a:p>
            <a:pPr lvl="1">
              <a:lnSpc>
                <a:spcPct val="105000"/>
              </a:lnSpc>
              <a:spcBef>
                <a:spcPts val="200"/>
              </a:spcBef>
              <a:buClr>
                <a:schemeClr val="dk1"/>
              </a:buClr>
              <a:buSzPct val="100000"/>
            </a:pPr>
            <a:r>
              <a:rPr lang="es-ES" sz="2200" b="1" noProof="1">
                <a:solidFill>
                  <a:srgbClr val="0059FF"/>
                </a:solidFill>
              </a:rPr>
              <a:t>first, only the precession corrections, </a:t>
            </a:r>
          </a:p>
          <a:p>
            <a:pPr lvl="1">
              <a:lnSpc>
                <a:spcPct val="105000"/>
              </a:lnSpc>
              <a:spcBef>
                <a:spcPts val="200"/>
              </a:spcBef>
              <a:buClr>
                <a:schemeClr val="dk1"/>
              </a:buClr>
              <a:buSzPct val="100000"/>
            </a:pPr>
            <a:r>
              <a:rPr lang="es-ES" sz="2200" b="1" noProof="1">
                <a:solidFill>
                  <a:srgbClr val="0059FF"/>
                </a:solidFill>
              </a:rPr>
              <a:t>Then, the nutation corrections - fitted to each solution  (units: </a:t>
            </a:r>
            <a:r>
              <a:rPr lang="en-US" sz="2200" b="1" noProof="1">
                <a:solidFill>
                  <a:srgbClr val="0059FF"/>
                </a:solidFill>
              </a:rPr>
              <a:t>𝝻as)</a:t>
            </a:r>
          </a:p>
          <a:p>
            <a:pPr marL="0" indent="0">
              <a:lnSpc>
                <a:spcPct val="105000"/>
              </a:lnSpc>
              <a:spcBef>
                <a:spcPts val="200"/>
              </a:spcBef>
              <a:buClr>
                <a:schemeClr val="dk1"/>
              </a:buClr>
              <a:buSzPct val="100000"/>
              <a:buNone/>
            </a:pPr>
            <a:r>
              <a:rPr lang="en-US" sz="2300" b="1" noProof="1"/>
              <a:t>The long-term combined IVS solution is highlighted. It gives the lowest WRMS, </a:t>
            </a:r>
            <a:r>
              <a:rPr lang="en-US" sz="2300" b="1" noProof="1">
                <a:solidFill>
                  <a:srgbClr val="FF0000"/>
                </a:solidFill>
              </a:rPr>
              <a:t>close to 120 𝝻as</a:t>
            </a:r>
            <a:endParaRPr lang="es-ES" sz="2300" b="1" noProof="1">
              <a:solidFill>
                <a:srgbClr val="FF0000"/>
              </a:solidFill>
            </a:endParaRPr>
          </a:p>
          <a:p>
            <a:pPr marL="0" indent="0">
              <a:lnSpc>
                <a:spcPct val="105000"/>
              </a:lnSpc>
              <a:spcBef>
                <a:spcPts val="200"/>
              </a:spcBef>
              <a:buClr>
                <a:schemeClr val="dk1"/>
              </a:buClr>
              <a:buSzPct val="100000"/>
              <a:buNone/>
            </a:pPr>
            <a:endParaRPr lang="es-ES" sz="2200" i="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n-US" sz="2400" b="1" dirty="0">
              <a:ea typeface="DengXian" panose="02010600030101010101" pitchFamily="2" charset="-122"/>
              <a:cs typeface="Times New Roman" panose="02020603050405020304" pitchFamily="18" charset="0"/>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marL="0" lvl="0" indent="152717" algn="l" rtl="0">
              <a:spcBef>
                <a:spcPts val="6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EFCC71FE-FF05-1F98-D9D8-6AF76622C679}"/>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148" name="Google Shape;148;p6">
            <a:extLst>
              <a:ext uri="{FF2B5EF4-FFF2-40B4-BE49-F238E27FC236}">
                <a16:creationId xmlns:a16="http://schemas.microsoft.com/office/drawing/2014/main" id="{B7D05D28-CC4A-C906-E8A6-C5921271B48C}"/>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a:p>
        </p:txBody>
      </p:sp>
      <p:sp>
        <p:nvSpPr>
          <p:cNvPr id="4" name="Google Shape;149;p6">
            <a:extLst>
              <a:ext uri="{FF2B5EF4-FFF2-40B4-BE49-F238E27FC236}">
                <a16:creationId xmlns:a16="http://schemas.microsoft.com/office/drawing/2014/main" id="{8E01CCB9-7525-48F3-C9C2-FA73B045B40B}"/>
              </a:ext>
            </a:extLst>
          </p:cNvPr>
          <p:cNvSpPr txBox="1">
            <a:spLocks noGrp="1"/>
          </p:cNvSpPr>
          <p:nvPr>
            <p:ph type="title"/>
          </p:nvPr>
        </p:nvSpPr>
        <p:spPr>
          <a:xfrm>
            <a:off x="288739" y="136524"/>
            <a:ext cx="11614522"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2600" b="1" dirty="0">
                <a:solidFill>
                  <a:schemeClr val="accent1"/>
                </a:solidFill>
              </a:rPr>
              <a:t>Effect of Precession &amp; Nutation corrections on the WRMS for several solutions</a:t>
            </a:r>
            <a:endParaRPr sz="2600" dirty="0"/>
          </a:p>
        </p:txBody>
      </p:sp>
      <p:graphicFrame>
        <p:nvGraphicFramePr>
          <p:cNvPr id="6" name="Objeto 5">
            <a:extLst>
              <a:ext uri="{FF2B5EF4-FFF2-40B4-BE49-F238E27FC236}">
                <a16:creationId xmlns:a16="http://schemas.microsoft.com/office/drawing/2014/main" id="{D8E1FDF3-1BC8-EF6C-6AAE-84E8139B229E}"/>
              </a:ext>
            </a:extLst>
          </p:cNvPr>
          <p:cNvGraphicFramePr>
            <a:graphicFrameLocks noChangeAspect="1"/>
          </p:cNvGraphicFramePr>
          <p:nvPr>
            <p:extLst>
              <p:ext uri="{D42A27DB-BD31-4B8C-83A1-F6EECF244321}">
                <p14:modId xmlns:p14="http://schemas.microsoft.com/office/powerpoint/2010/main" val="849503232"/>
              </p:ext>
            </p:extLst>
          </p:nvPr>
        </p:nvGraphicFramePr>
        <p:xfrm>
          <a:off x="1374042" y="1979554"/>
          <a:ext cx="9670334" cy="1954826"/>
        </p:xfrm>
        <a:graphic>
          <a:graphicData uri="http://schemas.openxmlformats.org/presentationml/2006/ole">
            <mc:AlternateContent xmlns:mc="http://schemas.openxmlformats.org/markup-compatibility/2006">
              <mc:Choice xmlns:v="urn:schemas-microsoft-com:vml" Requires="v">
                <p:oleObj name="Hoja de cálculo" r:id="rId5" imgW="7099300" imgH="1435100" progId="Excel.Sheet.12">
                  <p:embed/>
                </p:oleObj>
              </mc:Choice>
              <mc:Fallback>
                <p:oleObj name="Hoja de cálculo" r:id="rId5" imgW="7099300" imgH="1435100" progId="Excel.Sheet.12">
                  <p:embed/>
                  <p:pic>
                    <p:nvPicPr>
                      <p:cNvPr id="0" name=""/>
                      <p:cNvPicPr/>
                      <p:nvPr/>
                    </p:nvPicPr>
                    <p:blipFill>
                      <a:blip r:embed="rId6"/>
                      <a:stretch>
                        <a:fillRect/>
                      </a:stretch>
                    </p:blipFill>
                    <p:spPr>
                      <a:xfrm>
                        <a:off x="1374042" y="1979554"/>
                        <a:ext cx="9670334" cy="1954826"/>
                      </a:xfrm>
                      <a:prstGeom prst="rect">
                        <a:avLst/>
                      </a:prstGeom>
                    </p:spPr>
                  </p:pic>
                </p:oleObj>
              </mc:Fallback>
            </mc:AlternateContent>
          </a:graphicData>
        </a:graphic>
      </p:graphicFrame>
      <p:graphicFrame>
        <p:nvGraphicFramePr>
          <p:cNvPr id="7" name="Objeto 6">
            <a:extLst>
              <a:ext uri="{FF2B5EF4-FFF2-40B4-BE49-F238E27FC236}">
                <a16:creationId xmlns:a16="http://schemas.microsoft.com/office/drawing/2014/main" id="{0D2938D3-D0E2-1B78-0DF7-0DE443B38C8B}"/>
              </a:ext>
            </a:extLst>
          </p:cNvPr>
          <p:cNvGraphicFramePr>
            <a:graphicFrameLocks noChangeAspect="1"/>
          </p:cNvGraphicFramePr>
          <p:nvPr>
            <p:extLst>
              <p:ext uri="{D42A27DB-BD31-4B8C-83A1-F6EECF244321}">
                <p14:modId xmlns:p14="http://schemas.microsoft.com/office/powerpoint/2010/main" val="4129536408"/>
              </p:ext>
            </p:extLst>
          </p:nvPr>
        </p:nvGraphicFramePr>
        <p:xfrm>
          <a:off x="1369593" y="4142588"/>
          <a:ext cx="9670334" cy="2109551"/>
        </p:xfrm>
        <a:graphic>
          <a:graphicData uri="http://schemas.openxmlformats.org/presentationml/2006/ole">
            <mc:AlternateContent xmlns:mc="http://schemas.openxmlformats.org/markup-compatibility/2006">
              <mc:Choice xmlns:v="urn:schemas-microsoft-com:vml" Requires="v">
                <p:oleObj name="Hoja de cálculo" r:id="rId7" imgW="6578600" imgH="1435100" progId="Excel.Sheet.12">
                  <p:embed/>
                </p:oleObj>
              </mc:Choice>
              <mc:Fallback>
                <p:oleObj name="Hoja de cálculo" r:id="rId7" imgW="6578600" imgH="1435100" progId="Excel.Sheet.12">
                  <p:embed/>
                  <p:pic>
                    <p:nvPicPr>
                      <p:cNvPr id="0" name=""/>
                      <p:cNvPicPr/>
                      <p:nvPr/>
                    </p:nvPicPr>
                    <p:blipFill>
                      <a:blip r:embed="rId8"/>
                      <a:stretch>
                        <a:fillRect/>
                      </a:stretch>
                    </p:blipFill>
                    <p:spPr>
                      <a:xfrm>
                        <a:off x="1369593" y="4142588"/>
                        <a:ext cx="9670334" cy="2109551"/>
                      </a:xfrm>
                      <a:prstGeom prst="rect">
                        <a:avLst/>
                      </a:prstGeom>
                    </p:spPr>
                  </p:pic>
                </p:oleObj>
              </mc:Fallback>
            </mc:AlternateContent>
          </a:graphicData>
        </a:graphic>
      </p:graphicFrame>
      <p:pic>
        <p:nvPicPr>
          <p:cNvPr id="2" name="Audio Recording 2 may 2026, 18:26:58">
            <a:hlinkClick r:id="" action="ppaction://media"/>
            <a:extLst>
              <a:ext uri="{FF2B5EF4-FFF2-40B4-BE49-F238E27FC236}">
                <a16:creationId xmlns:a16="http://schemas.microsoft.com/office/drawing/2014/main" id="{53A70304-3DF3-6AC5-C035-D8930B4818E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3200" y="3974004"/>
            <a:ext cx="812800" cy="812800"/>
          </a:xfrm>
          <a:prstGeom prst="rect">
            <a:avLst/>
          </a:prstGeom>
        </p:spPr>
      </p:pic>
    </p:spTree>
    <p:extLst>
      <p:ext uri="{BB962C8B-B14F-4D97-AF65-F5344CB8AC3E}">
        <p14:creationId xmlns:p14="http://schemas.microsoft.com/office/powerpoint/2010/main" val="20943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B62F16F6-C138-4D3A-F8EC-400F1AE3B1AD}"/>
            </a:ext>
          </a:extLst>
        </p:cNvPr>
        <p:cNvGrpSpPr/>
        <p:nvPr/>
      </p:nvGrpSpPr>
      <p:grpSpPr>
        <a:xfrm>
          <a:off x="0" y="0"/>
          <a:ext cx="0" cy="0"/>
          <a:chOff x="0" y="0"/>
          <a:chExt cx="0" cy="0"/>
        </a:xfrm>
      </p:grpSpPr>
      <p:sp>
        <p:nvSpPr>
          <p:cNvPr id="145" name="Google Shape;145;p6">
            <a:extLst>
              <a:ext uri="{FF2B5EF4-FFF2-40B4-BE49-F238E27FC236}">
                <a16:creationId xmlns:a16="http://schemas.microsoft.com/office/drawing/2014/main" id="{35FF90B8-2562-81B3-1D62-E9DEF75CDDC7}"/>
              </a:ext>
            </a:extLst>
          </p:cNvPr>
          <p:cNvSpPr txBox="1">
            <a:spLocks noGrp="1"/>
          </p:cNvSpPr>
          <p:nvPr>
            <p:ph type="body" idx="1"/>
          </p:nvPr>
        </p:nvSpPr>
        <p:spPr>
          <a:xfrm>
            <a:off x="288739" y="617347"/>
            <a:ext cx="11771697" cy="5739004"/>
          </a:xfrm>
          <a:prstGeom prst="rect">
            <a:avLst/>
          </a:prstGeom>
          <a:noFill/>
          <a:ln>
            <a:noFill/>
          </a:ln>
        </p:spPr>
        <p:txBody>
          <a:bodyPr spcFirstLastPara="1" wrap="square" lIns="91425" tIns="45700" rIns="91425" bIns="45700" anchor="t" anchorCtr="0">
            <a:normAutofit fontScale="92500" lnSpcReduction="10000"/>
          </a:bodyPr>
          <a:lstStyle/>
          <a:p>
            <a:pPr>
              <a:lnSpc>
                <a:spcPct val="105000"/>
              </a:lnSpc>
              <a:spcBef>
                <a:spcPts val="200"/>
              </a:spcBef>
              <a:buClr>
                <a:schemeClr val="dk1"/>
              </a:buClr>
              <a:buSzPct val="100000"/>
            </a:pPr>
            <a:r>
              <a:rPr lang="es-ES" sz="2300" noProof="1"/>
              <a:t>Precession and nutation angles are commonly expressed by the coordinates (X, Y) of the Celestial Intermediate Pole (CIP) in the geocentric celestial reference frame (GCRF) – </a:t>
            </a:r>
            <a:r>
              <a:rPr lang="es-ES" sz="2300" i="1" noProof="1"/>
              <a:t>the CIP paradigm</a:t>
            </a:r>
          </a:p>
          <a:p>
            <a:pPr>
              <a:lnSpc>
                <a:spcPct val="105000"/>
              </a:lnSpc>
              <a:spcBef>
                <a:spcPts val="200"/>
              </a:spcBef>
              <a:buClr>
                <a:schemeClr val="dk1"/>
              </a:buClr>
              <a:buSzPct val="100000"/>
            </a:pPr>
            <a:r>
              <a:rPr lang="es-ES" sz="2300" b="1" noProof="1"/>
              <a:t>(X, Y) are the largest EOP but they can be approximated by deterministic theories with high accuracy (IAU2000/IAU2006 are the current conventional ones)</a:t>
            </a:r>
          </a:p>
          <a:p>
            <a:pPr>
              <a:lnSpc>
                <a:spcPct val="105000"/>
              </a:lnSpc>
              <a:spcBef>
                <a:spcPts val="200"/>
              </a:spcBef>
              <a:buClr>
                <a:schemeClr val="dk1"/>
              </a:buClr>
              <a:buSzPct val="100000"/>
            </a:pPr>
            <a:r>
              <a:rPr lang="es-ES" sz="2300" b="1" noProof="1">
                <a:solidFill>
                  <a:srgbClr val="0059FF"/>
                </a:solidFill>
              </a:rPr>
              <a:t>CPO are defined as differences (dX, dY) between the observed CIP coordinates (X, Y) and and its nominal position (X</a:t>
            </a:r>
            <a:r>
              <a:rPr lang="es-ES" sz="2300" b="1" baseline="-25000" noProof="1">
                <a:solidFill>
                  <a:srgbClr val="0059FF"/>
                </a:solidFill>
              </a:rPr>
              <a:t>model</a:t>
            </a:r>
            <a:r>
              <a:rPr lang="es-ES" sz="2300" b="1" noProof="1">
                <a:solidFill>
                  <a:srgbClr val="0059FF"/>
                </a:solidFill>
              </a:rPr>
              <a:t>, Y</a:t>
            </a:r>
            <a:r>
              <a:rPr lang="es-ES" sz="2300" b="1" baseline="-25000" noProof="1">
                <a:solidFill>
                  <a:srgbClr val="0059FF"/>
                </a:solidFill>
              </a:rPr>
              <a:t>model</a:t>
            </a:r>
            <a:r>
              <a:rPr lang="es-ES" sz="2300" b="1" noProof="1">
                <a:solidFill>
                  <a:srgbClr val="0059FF"/>
                </a:solidFill>
              </a:rPr>
              <a:t>) according to a given PN model. </a:t>
            </a:r>
            <a:r>
              <a:rPr lang="es-ES" sz="2300" b="1" noProof="1">
                <a:solidFill>
                  <a:srgbClr val="FF0000"/>
                </a:solidFill>
              </a:rPr>
              <a:t>Therefore, they depend on the PN model unlike (X, Y)</a:t>
            </a:r>
            <a:r>
              <a:rPr lang="es-ES" sz="2300" b="1" noProof="1"/>
              <a:t> </a:t>
            </a:r>
            <a:endParaRPr lang="es-ES" sz="2300" b="1" noProof="1">
              <a:solidFill>
                <a:srgbClr val="0059FF"/>
              </a:solidFill>
            </a:endParaRPr>
          </a:p>
          <a:p>
            <a:pPr>
              <a:lnSpc>
                <a:spcPct val="105000"/>
              </a:lnSpc>
              <a:spcBef>
                <a:spcPts val="200"/>
              </a:spcBef>
              <a:buClr>
                <a:schemeClr val="dk1"/>
              </a:buClr>
              <a:buSzPct val="100000"/>
            </a:pPr>
            <a:r>
              <a:rPr lang="es-ES" sz="2300" b="1" noProof="1"/>
              <a:t>The CPO gather all the deficiencies of the adopted PN models/theories, along with a slate of unknown or poorly modeled effects, as well as random variations. </a:t>
            </a:r>
            <a:br>
              <a:rPr lang="es-ES" sz="2300" b="1" noProof="1"/>
            </a:br>
            <a:r>
              <a:rPr lang="es-ES" sz="2300" b="1" noProof="1"/>
              <a:t>A reference for the magnitude of their variability is around 200-300 </a:t>
            </a:r>
            <a:r>
              <a:rPr lang="en-US" sz="2300" b="1" noProof="1"/>
              <a:t>𝝻as</a:t>
            </a:r>
            <a:r>
              <a:rPr lang="es-ES" sz="2300" b="1" noProof="1"/>
              <a:t> in WRMS</a:t>
            </a:r>
            <a:endParaRPr lang="es-ES" sz="2300" b="1" noProof="1">
              <a:solidFill>
                <a:srgbClr val="FF0000"/>
              </a:solidFill>
            </a:endParaRPr>
          </a:p>
          <a:p>
            <a:pPr>
              <a:lnSpc>
                <a:spcPct val="105000"/>
              </a:lnSpc>
              <a:spcBef>
                <a:spcPts val="200"/>
              </a:spcBef>
              <a:buClr>
                <a:schemeClr val="dk1"/>
              </a:buClr>
              <a:buSzPct val="100000"/>
            </a:pPr>
            <a:r>
              <a:rPr lang="es-ES" sz="2300" b="1" noProof="1">
                <a:solidFill>
                  <a:srgbClr val="FF0000"/>
                </a:solidFill>
              </a:rPr>
              <a:t>These effects can be investigated more thoroughly if the CPO variability attributable to the PN model can be reduced. This is a compelling scientific justification for improving the models</a:t>
            </a:r>
          </a:p>
          <a:p>
            <a:pPr>
              <a:lnSpc>
                <a:spcPct val="105000"/>
              </a:lnSpc>
              <a:spcBef>
                <a:spcPts val="200"/>
              </a:spcBef>
              <a:buClr>
                <a:schemeClr val="dk1"/>
              </a:buClr>
              <a:buSzPct val="100000"/>
            </a:pPr>
            <a:r>
              <a:rPr lang="es-ES" sz="2300" b="1" noProof="1">
                <a:solidFill>
                  <a:srgbClr val="0059FF"/>
                </a:solidFill>
              </a:rPr>
              <a:t>Since the updated model significantly reduces the CPO unexplained variability, it is expected to advance practical applications such as Free Core Nutation research, CPO prediction, analysis of VLBI intensive sessions, or interpolation of solutions to yield denser and/or evenly spaced time series</a:t>
            </a:r>
          </a:p>
          <a:p>
            <a:pPr>
              <a:lnSpc>
                <a:spcPct val="105000"/>
              </a:lnSpc>
              <a:spcBef>
                <a:spcPts val="200"/>
              </a:spcBef>
              <a:buClr>
                <a:schemeClr val="dk1"/>
              </a:buClr>
              <a:buSzPct val="100000"/>
            </a:pPr>
            <a:r>
              <a:rPr lang="es-ES" sz="2400" b="1" noProof="1">
                <a:solidFill>
                  <a:srgbClr val="FF0000"/>
                </a:solidFill>
              </a:rPr>
              <a:t>Once again, </a:t>
            </a:r>
            <a:r>
              <a:rPr lang="es-ES" sz="2400" b="1" i="1" noProof="1">
                <a:solidFill>
                  <a:srgbClr val="FF0000"/>
                </a:solidFill>
              </a:rPr>
              <a:t>the more accurate and consistent a model or theory is, the more useful it is for science and applications</a:t>
            </a:r>
            <a:endParaRPr lang="es-ES" sz="2400" b="1" noProof="1">
              <a:solidFill>
                <a:srgbClr val="FF0000"/>
              </a:solidFill>
            </a:endParaRPr>
          </a:p>
          <a:p>
            <a:pPr marL="0" lvl="0" indent="152717" algn="l" rtl="0">
              <a:spcBef>
                <a:spcPts val="681"/>
              </a:spcBef>
              <a:spcAft>
                <a:spcPts val="0"/>
              </a:spcAft>
              <a:buClr>
                <a:schemeClr val="dk1"/>
              </a:buClr>
              <a:buSzPct val="100000"/>
              <a:buNone/>
            </a:pPr>
            <a:endParaRPr lang="es-ES"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lang="es-ES"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31A3561F-F3D7-F078-D3AF-495690258D3E}"/>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dirty="0"/>
          </a:p>
        </p:txBody>
      </p:sp>
      <p:sp>
        <p:nvSpPr>
          <p:cNvPr id="148" name="Google Shape;148;p6">
            <a:extLst>
              <a:ext uri="{FF2B5EF4-FFF2-40B4-BE49-F238E27FC236}">
                <a16:creationId xmlns:a16="http://schemas.microsoft.com/office/drawing/2014/main" id="{A7F19199-65D1-8685-3C8B-7C75CF186039}"/>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a:p>
        </p:txBody>
      </p:sp>
      <p:sp>
        <p:nvSpPr>
          <p:cNvPr id="149" name="Google Shape;149;p6">
            <a:extLst>
              <a:ext uri="{FF2B5EF4-FFF2-40B4-BE49-F238E27FC236}">
                <a16:creationId xmlns:a16="http://schemas.microsoft.com/office/drawing/2014/main" id="{20498366-9B5D-3171-9569-9A853096E4B4}"/>
              </a:ext>
            </a:extLst>
          </p:cNvPr>
          <p:cNvSpPr txBox="1">
            <a:spLocks noGrp="1"/>
          </p:cNvSpPr>
          <p:nvPr>
            <p:ph type="title"/>
          </p:nvPr>
        </p:nvSpPr>
        <p:spPr>
          <a:xfrm>
            <a:off x="609600" y="136524"/>
            <a:ext cx="11204664"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2600" b="1" dirty="0">
                <a:solidFill>
                  <a:schemeClr val="accent1"/>
                </a:solidFill>
              </a:rPr>
              <a:t>Final comments and remarks - 1</a:t>
            </a:r>
            <a:endParaRPr sz="2600" dirty="0"/>
          </a:p>
        </p:txBody>
      </p:sp>
      <p:pic>
        <p:nvPicPr>
          <p:cNvPr id="2" name="Audio Recording 2 may 2026, 20:13:13">
            <a:hlinkClick r:id="" action="ppaction://media"/>
            <a:extLst>
              <a:ext uri="{FF2B5EF4-FFF2-40B4-BE49-F238E27FC236}">
                <a16:creationId xmlns:a16="http://schemas.microsoft.com/office/drawing/2014/main" id="{F8C60DF3-8F5F-8EAF-51E9-9E72030B5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1932" y="5949951"/>
            <a:ext cx="812800" cy="812800"/>
          </a:xfrm>
          <a:prstGeom prst="rect">
            <a:avLst/>
          </a:prstGeom>
        </p:spPr>
      </p:pic>
    </p:spTree>
    <p:extLst>
      <p:ext uri="{BB962C8B-B14F-4D97-AF65-F5344CB8AC3E}">
        <p14:creationId xmlns:p14="http://schemas.microsoft.com/office/powerpoint/2010/main" val="290447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B70D8C64-3951-DE36-6438-E45CAAE8F2DE}"/>
            </a:ext>
          </a:extLst>
        </p:cNvPr>
        <p:cNvGrpSpPr/>
        <p:nvPr/>
      </p:nvGrpSpPr>
      <p:grpSpPr>
        <a:xfrm>
          <a:off x="0" y="0"/>
          <a:ext cx="0" cy="0"/>
          <a:chOff x="0" y="0"/>
          <a:chExt cx="0" cy="0"/>
        </a:xfrm>
      </p:grpSpPr>
      <p:sp>
        <p:nvSpPr>
          <p:cNvPr id="145" name="Google Shape;145;p6">
            <a:extLst>
              <a:ext uri="{FF2B5EF4-FFF2-40B4-BE49-F238E27FC236}">
                <a16:creationId xmlns:a16="http://schemas.microsoft.com/office/drawing/2014/main" id="{D8038B26-D3A1-2AE2-8837-556FCEFC05EB}"/>
              </a:ext>
            </a:extLst>
          </p:cNvPr>
          <p:cNvSpPr txBox="1">
            <a:spLocks noGrp="1"/>
          </p:cNvSpPr>
          <p:nvPr>
            <p:ph type="body" idx="1"/>
          </p:nvPr>
        </p:nvSpPr>
        <p:spPr>
          <a:xfrm>
            <a:off x="131564" y="617347"/>
            <a:ext cx="11815271" cy="5739004"/>
          </a:xfrm>
          <a:prstGeom prst="rect">
            <a:avLst/>
          </a:prstGeom>
          <a:noFill/>
          <a:ln>
            <a:noFill/>
          </a:ln>
        </p:spPr>
        <p:txBody>
          <a:bodyPr spcFirstLastPara="1" wrap="square" lIns="91425" tIns="45700" rIns="91425" bIns="45700" anchor="t" anchorCtr="0">
            <a:normAutofit fontScale="92500" lnSpcReduction="10000"/>
          </a:bodyPr>
          <a:lstStyle/>
          <a:p>
            <a:pPr marL="0" indent="0">
              <a:lnSpc>
                <a:spcPct val="105000"/>
              </a:lnSpc>
              <a:spcBef>
                <a:spcPts val="200"/>
              </a:spcBef>
              <a:buClr>
                <a:schemeClr val="dk1"/>
              </a:buClr>
              <a:buSzPct val="100000"/>
              <a:buNone/>
            </a:pPr>
            <a:r>
              <a:rPr lang="es-ES" sz="2300" b="1" noProof="1"/>
              <a:t>Some additional coments from a more practical standpoint:</a:t>
            </a:r>
          </a:p>
          <a:p>
            <a:pPr>
              <a:lnSpc>
                <a:spcPct val="105000"/>
              </a:lnSpc>
              <a:spcBef>
                <a:spcPts val="200"/>
              </a:spcBef>
              <a:buClr>
                <a:schemeClr val="dk1"/>
              </a:buClr>
              <a:buSzPct val="100000"/>
            </a:pPr>
            <a:r>
              <a:rPr lang="es-ES" sz="2300" b="1" noProof="1"/>
              <a:t>the IVS and IERS monitor and report the values of</a:t>
            </a:r>
            <a:br>
              <a:rPr lang="es-ES" sz="2300" b="1" noProof="1"/>
            </a:br>
            <a:r>
              <a:rPr lang="es-ES" sz="2300" b="1" noProof="1"/>
              <a:t>	dX = X</a:t>
            </a:r>
            <a:r>
              <a:rPr lang="es-ES" sz="2300" b="1" baseline="-25000" noProof="1"/>
              <a:t>observed</a:t>
            </a:r>
            <a:r>
              <a:rPr lang="es-ES" sz="2300" b="1" noProof="1"/>
              <a:t> – X</a:t>
            </a:r>
            <a:r>
              <a:rPr lang="es-ES" sz="2300" b="1" baseline="-25000" noProof="1"/>
              <a:t>IAU       	</a:t>
            </a:r>
            <a:r>
              <a:rPr lang="es-ES" sz="2300" b="1" noProof="1"/>
              <a:t>dY = Y</a:t>
            </a:r>
            <a:r>
              <a:rPr lang="es-ES" sz="2300" b="1" baseline="-25000" noProof="1"/>
              <a:t>observed</a:t>
            </a:r>
            <a:r>
              <a:rPr lang="es-ES" sz="2300" b="1" noProof="1"/>
              <a:t> – Y</a:t>
            </a:r>
            <a:r>
              <a:rPr lang="es-ES" sz="2300" b="1" baseline="-25000" noProof="1"/>
              <a:t>IAU </a:t>
            </a:r>
            <a:r>
              <a:rPr lang="es-ES" sz="2300" b="1" noProof="1"/>
              <a:t>, </a:t>
            </a:r>
            <a:r>
              <a:rPr lang="es-ES" sz="2300" b="1" baseline="-25000" noProof="1"/>
              <a:t> </a:t>
            </a:r>
            <a:r>
              <a:rPr lang="es-ES" sz="2300" b="1" noProof="1"/>
              <a:t>and (X, Y) are recovered from them</a:t>
            </a:r>
          </a:p>
          <a:p>
            <a:pPr>
              <a:lnSpc>
                <a:spcPct val="105000"/>
              </a:lnSpc>
              <a:spcBef>
                <a:spcPts val="200"/>
              </a:spcBef>
              <a:buClr>
                <a:schemeClr val="dk1"/>
              </a:buClr>
              <a:buSzPct val="100000"/>
            </a:pPr>
            <a:r>
              <a:rPr lang="es-ES" sz="2300" b="1" noProof="1">
                <a:solidFill>
                  <a:srgbClr val="0059FF"/>
                </a:solidFill>
              </a:rPr>
              <a:t>When the model is updated as agreed at the UAW2026, let's say to (X</a:t>
            </a:r>
            <a:r>
              <a:rPr lang="es-ES" sz="2300" b="1" baseline="-25000" noProof="1">
                <a:solidFill>
                  <a:srgbClr val="0059FF"/>
                </a:solidFill>
              </a:rPr>
              <a:t>UPD</a:t>
            </a:r>
            <a:r>
              <a:rPr lang="es-ES" sz="2300" b="1" noProof="1">
                <a:solidFill>
                  <a:srgbClr val="0059FF"/>
                </a:solidFill>
              </a:rPr>
              <a:t>, Y</a:t>
            </a:r>
            <a:r>
              <a:rPr lang="es-ES" sz="2300" b="1" baseline="-25000" noProof="1">
                <a:solidFill>
                  <a:srgbClr val="0059FF"/>
                </a:solidFill>
              </a:rPr>
              <a:t>UPD</a:t>
            </a:r>
            <a:r>
              <a:rPr lang="es-ES" sz="2300" b="1" noProof="1">
                <a:solidFill>
                  <a:srgbClr val="0059FF"/>
                </a:solidFill>
              </a:rPr>
              <a:t>), the corresponding CPO must be updated to</a:t>
            </a:r>
            <a:br>
              <a:rPr lang="es-ES" sz="2300" b="1" noProof="1">
                <a:solidFill>
                  <a:srgbClr val="0059FF"/>
                </a:solidFill>
              </a:rPr>
            </a:br>
            <a:r>
              <a:rPr lang="es-ES" sz="2300" b="1" noProof="1">
                <a:solidFill>
                  <a:srgbClr val="0059FF"/>
                </a:solidFill>
              </a:rPr>
              <a:t>	dX</a:t>
            </a:r>
            <a:r>
              <a:rPr lang="es-ES" sz="2300" b="1" baseline="-25000" noProof="1">
                <a:solidFill>
                  <a:srgbClr val="0059FF"/>
                </a:solidFill>
              </a:rPr>
              <a:t>UPD</a:t>
            </a:r>
            <a:r>
              <a:rPr lang="es-ES" sz="2300" b="1" noProof="1">
                <a:solidFill>
                  <a:srgbClr val="0059FF"/>
                </a:solidFill>
              </a:rPr>
              <a:t> = X</a:t>
            </a:r>
            <a:r>
              <a:rPr lang="es-ES" sz="2300" b="1" baseline="-25000" noProof="1">
                <a:solidFill>
                  <a:srgbClr val="0059FF"/>
                </a:solidFill>
              </a:rPr>
              <a:t>observed</a:t>
            </a:r>
            <a:r>
              <a:rPr lang="es-ES" sz="2300" b="1" noProof="1">
                <a:solidFill>
                  <a:srgbClr val="0059FF"/>
                </a:solidFill>
              </a:rPr>
              <a:t> – X</a:t>
            </a:r>
            <a:r>
              <a:rPr lang="es-ES" sz="2300" b="1" baseline="-25000" noProof="1">
                <a:solidFill>
                  <a:srgbClr val="0059FF"/>
                </a:solidFill>
              </a:rPr>
              <a:t>UPD       	</a:t>
            </a:r>
            <a:r>
              <a:rPr lang="es-ES" sz="2300" b="1" noProof="1">
                <a:solidFill>
                  <a:srgbClr val="0059FF"/>
                </a:solidFill>
              </a:rPr>
              <a:t> dY</a:t>
            </a:r>
            <a:r>
              <a:rPr lang="es-ES" sz="2300" b="1" baseline="-25000" noProof="1">
                <a:solidFill>
                  <a:srgbClr val="0059FF"/>
                </a:solidFill>
              </a:rPr>
              <a:t>UPD</a:t>
            </a:r>
            <a:r>
              <a:rPr lang="es-ES" sz="2300" b="1" noProof="1">
                <a:solidFill>
                  <a:srgbClr val="0059FF"/>
                </a:solidFill>
              </a:rPr>
              <a:t> = Y</a:t>
            </a:r>
            <a:r>
              <a:rPr lang="es-ES" sz="2300" b="1" baseline="-25000" noProof="1">
                <a:solidFill>
                  <a:srgbClr val="0059FF"/>
                </a:solidFill>
              </a:rPr>
              <a:t>observed</a:t>
            </a:r>
            <a:r>
              <a:rPr lang="es-ES" sz="2300" b="1" noProof="1">
                <a:solidFill>
                  <a:srgbClr val="0059FF"/>
                </a:solidFill>
              </a:rPr>
              <a:t> – Y</a:t>
            </a:r>
            <a:r>
              <a:rPr lang="es-ES" sz="2300" b="1" baseline="-25000" noProof="1">
                <a:solidFill>
                  <a:srgbClr val="0059FF"/>
                </a:solidFill>
              </a:rPr>
              <a:t>UPD</a:t>
            </a:r>
            <a:endParaRPr lang="es-ES" sz="2300" b="1" noProof="1"/>
          </a:p>
          <a:p>
            <a:pPr>
              <a:lnSpc>
                <a:spcPct val="105000"/>
              </a:lnSpc>
              <a:spcBef>
                <a:spcPts val="200"/>
              </a:spcBef>
              <a:buClr>
                <a:schemeClr val="dk1"/>
              </a:buClr>
              <a:buSzPct val="100000"/>
            </a:pPr>
            <a:r>
              <a:rPr lang="es-ES" sz="2300" b="1" noProof="1"/>
              <a:t>If the model update is performed by adding corrections (𝚫X, 𝚫Y) to the IAU model, so that </a:t>
            </a:r>
            <a:br>
              <a:rPr lang="es-ES" sz="2300" b="1" noProof="1"/>
            </a:br>
            <a:r>
              <a:rPr lang="es-ES" sz="2300" b="1" noProof="1"/>
              <a:t>	X</a:t>
            </a:r>
            <a:r>
              <a:rPr lang="es-ES" sz="2300" b="1" baseline="-25000" noProof="1"/>
              <a:t>UPD</a:t>
            </a:r>
            <a:r>
              <a:rPr lang="es-ES" sz="2300" b="1" noProof="1"/>
              <a:t> = X</a:t>
            </a:r>
            <a:r>
              <a:rPr lang="es-ES" sz="2300" b="1" baseline="-25000" noProof="1"/>
              <a:t>IAU </a:t>
            </a:r>
            <a:r>
              <a:rPr lang="es-ES" sz="2300" b="1" noProof="1"/>
              <a:t>+ 𝚫X, etc</a:t>
            </a:r>
            <a:br>
              <a:rPr lang="es-ES" sz="2300" b="1" noProof="1"/>
            </a:br>
            <a:r>
              <a:rPr lang="es-ES" sz="2300" b="1" noProof="1"/>
              <a:t>the updated CPO are related to the standard ones by the same corrections </a:t>
            </a:r>
            <a:r>
              <a:rPr lang="es-ES" sz="2300" i="1" noProof="1"/>
              <a:t>(with reversed sign), </a:t>
            </a:r>
            <a:br>
              <a:rPr lang="es-ES" sz="2300" b="1" noProof="1"/>
            </a:br>
            <a:r>
              <a:rPr lang="es-ES" sz="2300" b="1" noProof="1"/>
              <a:t>	dX</a:t>
            </a:r>
            <a:r>
              <a:rPr lang="es-ES" sz="2300" b="1" baseline="-25000" noProof="1"/>
              <a:t>UPD</a:t>
            </a:r>
            <a:r>
              <a:rPr lang="es-ES" sz="2300" b="1" noProof="1"/>
              <a:t> = dX</a:t>
            </a:r>
            <a:r>
              <a:rPr lang="es-ES" sz="2300" b="1" baseline="-25000" noProof="1"/>
              <a:t>IAU </a:t>
            </a:r>
            <a:r>
              <a:rPr lang="es-ES" sz="2300" b="1" noProof="1"/>
              <a:t>- 𝚫X, etc</a:t>
            </a:r>
            <a:endParaRPr lang="es-ES" sz="2300" b="1" noProof="1">
              <a:solidFill>
                <a:srgbClr val="0059FF"/>
              </a:solidFill>
            </a:endParaRPr>
          </a:p>
          <a:p>
            <a:pPr>
              <a:lnSpc>
                <a:spcPct val="105000"/>
              </a:lnSpc>
              <a:spcBef>
                <a:spcPts val="200"/>
              </a:spcBef>
              <a:buClr>
                <a:schemeClr val="dk1"/>
              </a:buClr>
              <a:buSzPct val="100000"/>
            </a:pPr>
            <a:r>
              <a:rPr lang="es-ES" sz="2300" b="1" noProof="1">
                <a:solidFill>
                  <a:srgbClr val="FF0000"/>
                </a:solidFill>
              </a:rPr>
              <a:t>Therefore, any existing standard CPO solution (dX</a:t>
            </a:r>
            <a:r>
              <a:rPr lang="es-ES" sz="2300" b="1" baseline="-25000" noProof="1">
                <a:solidFill>
                  <a:srgbClr val="FF0000"/>
                </a:solidFill>
              </a:rPr>
              <a:t>IAU </a:t>
            </a:r>
            <a:r>
              <a:rPr lang="es-ES" sz="2300" b="1" noProof="1">
                <a:solidFill>
                  <a:srgbClr val="FF0000"/>
                </a:solidFill>
              </a:rPr>
              <a:t>, dY</a:t>
            </a:r>
            <a:r>
              <a:rPr lang="es-ES" sz="2300" b="1" baseline="-25000" noProof="1">
                <a:solidFill>
                  <a:srgbClr val="FF0000"/>
                </a:solidFill>
              </a:rPr>
              <a:t>IAU</a:t>
            </a:r>
            <a:r>
              <a:rPr lang="es-ES" sz="2300" b="1" noProof="1">
                <a:solidFill>
                  <a:srgbClr val="FF0000"/>
                </a:solidFill>
              </a:rPr>
              <a:t> ) can be strightforward transformed into updated CPO by simply subtracting the corrections added to the IAU model</a:t>
            </a:r>
            <a:r>
              <a:rPr lang="es-ES" sz="2300" b="1" noProof="1"/>
              <a:t> </a:t>
            </a:r>
            <a:br>
              <a:rPr lang="es-ES" sz="2300" b="1" noProof="1"/>
            </a:br>
            <a:r>
              <a:rPr lang="es-ES" sz="2300" i="1" noProof="1"/>
              <a:t>Note the difference of this indirect procedure with the results of a direct CPO estimation from VLBI data must be mainly numerical and not larger than some </a:t>
            </a:r>
            <a:r>
              <a:rPr lang="en-US" sz="2300" i="1" noProof="1"/>
              <a:t>𝝻as</a:t>
            </a:r>
            <a:endParaRPr lang="es-ES" sz="2300" i="1" noProof="1"/>
          </a:p>
          <a:p>
            <a:pPr>
              <a:lnSpc>
                <a:spcPct val="105000"/>
              </a:lnSpc>
              <a:spcBef>
                <a:spcPts val="200"/>
              </a:spcBef>
              <a:buClr>
                <a:schemeClr val="dk1"/>
              </a:buClr>
              <a:buSzPct val="100000"/>
            </a:pPr>
            <a:r>
              <a:rPr lang="en-US" sz="2300" b="1" i="1" noProof="1">
                <a:solidFill>
                  <a:srgbClr val="0059FF"/>
                </a:solidFill>
              </a:rPr>
              <a:t>When analyzing VLBI sessions, remember that the IAU PN model must be updated with the corrections to compute the rotation matrix at</a:t>
            </a:r>
            <a:r>
              <a:rPr lang="en-US" sz="2300" b="1" noProof="1"/>
              <a:t> (</a:t>
            </a:r>
            <a:r>
              <a:rPr lang="es-ES" sz="2300" b="1" noProof="1"/>
              <a:t>X</a:t>
            </a:r>
            <a:r>
              <a:rPr lang="es-ES" sz="2300" b="1" baseline="-25000" noProof="1"/>
              <a:t>UPD, </a:t>
            </a:r>
            <a:r>
              <a:rPr lang="es-ES" sz="2300" b="1" noProof="1"/>
              <a:t>Y</a:t>
            </a:r>
            <a:r>
              <a:rPr lang="es-ES" sz="2300" b="1" baseline="-25000" noProof="1"/>
              <a:t>UPD</a:t>
            </a:r>
            <a:r>
              <a:rPr lang="es-ES" sz="2300" b="1" noProof="1"/>
              <a:t>)</a:t>
            </a:r>
            <a:r>
              <a:rPr lang="en-US" sz="2300" b="1" i="1" noProof="1">
                <a:solidFill>
                  <a:srgbClr val="0059FF"/>
                </a:solidFill>
              </a:rPr>
              <a:t>. Additionally, CPO values used as apriori must be updated by subtracting corrections. For instance, the conventional C04 CPO should be transformed into the updated C04 by subtracting 𝚫X and 𝚫Y from dX and dY.</a:t>
            </a:r>
            <a:endParaRPr lang="es-ES" sz="2300" b="1" i="1" noProof="1">
              <a:solidFill>
                <a:srgbClr val="0059FF"/>
              </a:solidFill>
            </a:endParaRPr>
          </a:p>
          <a:p>
            <a:pPr marL="0" indent="0">
              <a:lnSpc>
                <a:spcPct val="105000"/>
              </a:lnSpc>
              <a:spcBef>
                <a:spcPts val="200"/>
              </a:spcBef>
              <a:buClr>
                <a:schemeClr val="dk1"/>
              </a:buClr>
              <a:buSzPct val="100000"/>
              <a:buNone/>
            </a:pPr>
            <a:endParaRPr lang="es-ES" sz="2400" b="1" noProof="1">
              <a:solidFill>
                <a:srgbClr val="FF0000"/>
              </a:solidFill>
            </a:endParaRPr>
          </a:p>
          <a:p>
            <a:pPr>
              <a:lnSpc>
                <a:spcPct val="105000"/>
              </a:lnSpc>
              <a:spcBef>
                <a:spcPts val="200"/>
              </a:spcBef>
              <a:buClr>
                <a:schemeClr val="dk1"/>
              </a:buClr>
              <a:buSzPct val="100000"/>
            </a:pPr>
            <a:endParaRPr lang="es-ES" sz="2400" i="1" noProof="1"/>
          </a:p>
          <a:p>
            <a:pPr>
              <a:lnSpc>
                <a:spcPct val="105000"/>
              </a:lnSpc>
              <a:spcBef>
                <a:spcPts val="200"/>
              </a:spcBef>
              <a:buClr>
                <a:schemeClr val="dk1"/>
              </a:buClr>
              <a:buSzPct val="100000"/>
            </a:pPr>
            <a:endParaRPr lang="es-ES" sz="2400" b="1" i="1" noProof="1">
              <a:solidFill>
                <a:srgbClr val="FF0000"/>
              </a:solidFill>
            </a:endParaRPr>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n-US" sz="2400" b="1" dirty="0">
              <a:ea typeface="DengXian" panose="02010600030101010101" pitchFamily="2" charset="-122"/>
              <a:cs typeface="Times New Roman" panose="02020603050405020304" pitchFamily="18" charset="0"/>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marL="0" lvl="0" indent="152717" algn="l" rtl="0">
              <a:spcBef>
                <a:spcPts val="6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774F4C92-28A2-7B87-CBF0-CC37D3029D80}"/>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148" name="Google Shape;148;p6">
            <a:extLst>
              <a:ext uri="{FF2B5EF4-FFF2-40B4-BE49-F238E27FC236}">
                <a16:creationId xmlns:a16="http://schemas.microsoft.com/office/drawing/2014/main" id="{9BEFC2CD-7C75-9619-CBDC-F4BCDDF93512}"/>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a:p>
        </p:txBody>
      </p:sp>
      <p:sp>
        <p:nvSpPr>
          <p:cNvPr id="4" name="Google Shape;149;p6">
            <a:extLst>
              <a:ext uri="{FF2B5EF4-FFF2-40B4-BE49-F238E27FC236}">
                <a16:creationId xmlns:a16="http://schemas.microsoft.com/office/drawing/2014/main" id="{6D0663F1-D9C8-AD88-36F8-97FAB48D3C24}"/>
              </a:ext>
            </a:extLst>
          </p:cNvPr>
          <p:cNvSpPr txBox="1">
            <a:spLocks noGrp="1"/>
          </p:cNvSpPr>
          <p:nvPr>
            <p:ph type="title"/>
          </p:nvPr>
        </p:nvSpPr>
        <p:spPr>
          <a:xfrm>
            <a:off x="609600" y="136524"/>
            <a:ext cx="11204664"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2600" b="1" dirty="0">
                <a:solidFill>
                  <a:schemeClr val="accent1"/>
                </a:solidFill>
              </a:rPr>
              <a:t>Final comments and remarks - 2</a:t>
            </a:r>
            <a:endParaRPr sz="2600" dirty="0"/>
          </a:p>
        </p:txBody>
      </p:sp>
      <p:pic>
        <p:nvPicPr>
          <p:cNvPr id="5" name="Audio Recording 2 may 2026, 20:35:01">
            <a:hlinkClick r:id="" action="ppaction://media"/>
            <a:extLst>
              <a:ext uri="{FF2B5EF4-FFF2-40B4-BE49-F238E27FC236}">
                <a16:creationId xmlns:a16="http://schemas.microsoft.com/office/drawing/2014/main" id="{61506722-0C5E-F92B-D30E-1BA70C93E3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64" y="6076190"/>
            <a:ext cx="812800" cy="812800"/>
          </a:xfrm>
          <a:prstGeom prst="rect">
            <a:avLst/>
          </a:prstGeom>
        </p:spPr>
      </p:pic>
    </p:spTree>
    <p:extLst>
      <p:ext uri="{BB962C8B-B14F-4D97-AF65-F5344CB8AC3E}">
        <p14:creationId xmlns:p14="http://schemas.microsoft.com/office/powerpoint/2010/main" val="27610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1C118-FA0C-B3E1-B38D-DB263D920EF7}"/>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CB586D8-04F9-6C74-EA89-F5BF8FD20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5828" y="4421281"/>
            <a:ext cx="2482850" cy="721579"/>
          </a:xfrm>
          <a:prstGeom prst="rect">
            <a:avLst/>
          </a:prstGeom>
        </p:spPr>
      </p:pic>
      <p:pic>
        <p:nvPicPr>
          <p:cNvPr id="6" name="Imagen 5">
            <a:extLst>
              <a:ext uri="{FF2B5EF4-FFF2-40B4-BE49-F238E27FC236}">
                <a16:creationId xmlns:a16="http://schemas.microsoft.com/office/drawing/2014/main" id="{CCB48F5B-4057-7A3D-418C-EE3051BC4783}"/>
              </a:ext>
            </a:extLst>
          </p:cNvPr>
          <p:cNvPicPr>
            <a:picLocks noChangeAspect="1"/>
          </p:cNvPicPr>
          <p:nvPr/>
        </p:nvPicPr>
        <p:blipFill>
          <a:blip r:embed="rId5"/>
          <a:stretch>
            <a:fillRect/>
          </a:stretch>
        </p:blipFill>
        <p:spPr>
          <a:xfrm>
            <a:off x="181699" y="4602246"/>
            <a:ext cx="4142142" cy="695687"/>
          </a:xfrm>
          <a:prstGeom prst="rect">
            <a:avLst/>
          </a:prstGeom>
          <a:ln>
            <a:noFill/>
          </a:ln>
        </p:spPr>
      </p:pic>
      <p:sp>
        <p:nvSpPr>
          <p:cNvPr id="8" name="Subtitle 2">
            <a:extLst>
              <a:ext uri="{FF2B5EF4-FFF2-40B4-BE49-F238E27FC236}">
                <a16:creationId xmlns:a16="http://schemas.microsoft.com/office/drawing/2014/main" id="{0BCB3A42-1B87-DF44-0175-7905443359B7}"/>
              </a:ext>
            </a:extLst>
          </p:cNvPr>
          <p:cNvSpPr txBox="1">
            <a:spLocks/>
          </p:cNvSpPr>
          <p:nvPr/>
        </p:nvSpPr>
        <p:spPr>
          <a:xfrm>
            <a:off x="-28592" y="2245966"/>
            <a:ext cx="11887445" cy="1456648"/>
          </a:xfrm>
          <a:prstGeom prst="rect">
            <a:avLst/>
          </a:prstGeom>
        </p:spPr>
        <p:txBody>
          <a:bodyPr vert="horz" lIns="91440" tIns="45720" rIns="91440" bIns="45720" rtlCol="0">
            <a:noAutofit/>
          </a:bodyPr>
          <a:lstStyle>
            <a:lvl1pPr marL="0" indent="0" algn="just" defTabSz="914400" rtl="0" eaLnBrk="1" latinLnBrk="0" hangingPunct="1">
              <a:lnSpc>
                <a:spcPct val="90000"/>
              </a:lnSpc>
              <a:spcBef>
                <a:spcPts val="1000"/>
              </a:spcBef>
              <a:buFont typeface="Arial" panose="020B0604020202020204" pitchFamily="34" charset="0"/>
              <a:buNone/>
              <a:defRPr sz="3600" b="0" kern="1200">
                <a:solidFill>
                  <a:schemeClr val="accent1">
                    <a:lumMod val="60000"/>
                    <a:lumOff val="4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20000"/>
              </a:lnSpc>
              <a:spcBef>
                <a:spcPts val="0"/>
              </a:spcBef>
              <a:spcAft>
                <a:spcPts val="600"/>
              </a:spcAft>
            </a:pPr>
            <a:r>
              <a:rPr lang="en-GB" sz="3200" b="1" i="1" dirty="0">
                <a:solidFill>
                  <a:srgbClr val="192DFB"/>
                </a:solidFill>
              </a:rPr>
              <a:t>THANK YOU!</a:t>
            </a:r>
            <a:endParaRPr lang="en-GB" sz="3200" dirty="0"/>
          </a:p>
        </p:txBody>
      </p:sp>
      <p:pic>
        <p:nvPicPr>
          <p:cNvPr id="9" name="Imagen 8">
            <a:extLst>
              <a:ext uri="{FF2B5EF4-FFF2-40B4-BE49-F238E27FC236}">
                <a16:creationId xmlns:a16="http://schemas.microsoft.com/office/drawing/2014/main" id="{F2E9E50F-6D29-F91B-C97E-F14D6E09FA64}"/>
              </a:ext>
            </a:extLst>
          </p:cNvPr>
          <p:cNvPicPr>
            <a:picLocks noChangeAspect="1"/>
          </p:cNvPicPr>
          <p:nvPr/>
        </p:nvPicPr>
        <p:blipFill>
          <a:blip r:embed="rId6"/>
          <a:stretch>
            <a:fillRect/>
          </a:stretch>
        </p:blipFill>
        <p:spPr>
          <a:xfrm>
            <a:off x="4323841" y="4360154"/>
            <a:ext cx="2138256" cy="1153979"/>
          </a:xfrm>
          <a:prstGeom prst="rect">
            <a:avLst/>
          </a:prstGeom>
        </p:spPr>
      </p:pic>
      <p:pic>
        <p:nvPicPr>
          <p:cNvPr id="2050" name="Picture 2">
            <a:extLst>
              <a:ext uri="{FF2B5EF4-FFF2-40B4-BE49-F238E27FC236}">
                <a16:creationId xmlns:a16="http://schemas.microsoft.com/office/drawing/2014/main" id="{372E9CC7-68DE-58EB-C0D9-78E7566343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8169" y="4472439"/>
            <a:ext cx="1547814" cy="738188"/>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número de diapositiva 9">
            <a:extLst>
              <a:ext uri="{FF2B5EF4-FFF2-40B4-BE49-F238E27FC236}">
                <a16:creationId xmlns:a16="http://schemas.microsoft.com/office/drawing/2014/main" id="{215D5A7A-0FDB-A0C7-F5E2-DA2DAC3A7C94}"/>
              </a:ext>
            </a:extLst>
          </p:cNvPr>
          <p:cNvSpPr>
            <a:spLocks noGrp="1"/>
          </p:cNvSpPr>
          <p:nvPr>
            <p:ph type="sldNum" sz="quarter" idx="12"/>
          </p:nvPr>
        </p:nvSpPr>
        <p:spPr/>
        <p:txBody>
          <a:bodyPr/>
          <a:lstStyle/>
          <a:p>
            <a:fld id="{C3164639-72DE-4ADA-84C5-39A0086E07D7}" type="slidenum">
              <a:rPr lang="es-ES" smtClean="0"/>
              <a:t>13</a:t>
            </a:fld>
            <a:endParaRPr lang="es-ES" dirty="0"/>
          </a:p>
        </p:txBody>
      </p:sp>
      <p:sp>
        <p:nvSpPr>
          <p:cNvPr id="16" name="Marcador de fecha 15">
            <a:extLst>
              <a:ext uri="{FF2B5EF4-FFF2-40B4-BE49-F238E27FC236}">
                <a16:creationId xmlns:a16="http://schemas.microsoft.com/office/drawing/2014/main" id="{85D01C92-6495-E828-99EA-22B006D99BEF}"/>
              </a:ext>
            </a:extLst>
          </p:cNvPr>
          <p:cNvSpPr>
            <a:spLocks noGrp="1"/>
          </p:cNvSpPr>
          <p:nvPr>
            <p:ph type="dt" sz="half" idx="10"/>
          </p:nvPr>
        </p:nvSpPr>
        <p:spPr>
          <a:xfrm>
            <a:off x="509798" y="6418058"/>
            <a:ext cx="2919201" cy="346551"/>
          </a:xfrm>
        </p:spPr>
        <p:txBody>
          <a:bodyPr/>
          <a:lstStyle/>
          <a:p>
            <a:r>
              <a:rPr lang="es-ES"/>
              <a:t>EGU 2026, May 4-8, Vienna &amp; virtual </a:t>
            </a:r>
            <a:endParaRPr lang="es-ES" dirty="0"/>
          </a:p>
        </p:txBody>
      </p:sp>
      <p:sp>
        <p:nvSpPr>
          <p:cNvPr id="5" name="CuadroTexto 4">
            <a:extLst>
              <a:ext uri="{FF2B5EF4-FFF2-40B4-BE49-F238E27FC236}">
                <a16:creationId xmlns:a16="http://schemas.microsoft.com/office/drawing/2014/main" id="{9DE883C7-074F-2D9E-D42B-F09C47C1713C}"/>
              </a:ext>
            </a:extLst>
          </p:cNvPr>
          <p:cNvSpPr txBox="1"/>
          <p:nvPr/>
        </p:nvSpPr>
        <p:spPr>
          <a:xfrm>
            <a:off x="10306594" y="809897"/>
            <a:ext cx="184731" cy="369332"/>
          </a:xfrm>
          <a:prstGeom prst="rect">
            <a:avLst/>
          </a:prstGeom>
          <a:noFill/>
        </p:spPr>
        <p:txBody>
          <a:bodyPr wrap="none" rtlCol="0">
            <a:noAutofit/>
          </a:bodyPr>
          <a:lstStyle/>
          <a:p>
            <a:endParaRPr lang="en-US" dirty="0"/>
          </a:p>
        </p:txBody>
      </p:sp>
      <p:pic>
        <p:nvPicPr>
          <p:cNvPr id="2" name="Imagen 1" descr="logo IAG 2016.pdf">
            <a:extLst>
              <a:ext uri="{FF2B5EF4-FFF2-40B4-BE49-F238E27FC236}">
                <a16:creationId xmlns:a16="http://schemas.microsoft.com/office/drawing/2014/main" id="{1746F026-7D14-3078-FA29-52A9FC0450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893" y="158257"/>
            <a:ext cx="2282758" cy="1195376"/>
          </a:xfrm>
          <a:prstGeom prst="rect">
            <a:avLst/>
          </a:prstGeom>
        </p:spPr>
      </p:pic>
      <p:pic>
        <p:nvPicPr>
          <p:cNvPr id="3" name="Imagen 9">
            <a:extLst>
              <a:ext uri="{FF2B5EF4-FFF2-40B4-BE49-F238E27FC236}">
                <a16:creationId xmlns:a16="http://schemas.microsoft.com/office/drawing/2014/main" id="{D59C1D4B-C34A-CCA6-7FBB-A3F14BF6CB22}"/>
              </a:ext>
            </a:extLst>
          </p:cNvPr>
          <p:cNvPicPr>
            <a:picLocks noChangeAspect="1"/>
          </p:cNvPicPr>
          <p:nvPr/>
        </p:nvPicPr>
        <p:blipFill>
          <a:blip r:embed="rId9"/>
          <a:srcRect/>
          <a:stretch>
            <a:fillRect/>
          </a:stretch>
        </p:blipFill>
        <p:spPr bwMode="auto">
          <a:xfrm>
            <a:off x="9266022" y="179342"/>
            <a:ext cx="1909404" cy="1174291"/>
          </a:xfrm>
          <a:prstGeom prst="rect">
            <a:avLst/>
          </a:prstGeom>
          <a:noFill/>
          <a:ln w="9525">
            <a:noFill/>
            <a:miter lim="800000"/>
            <a:headEnd/>
            <a:tailEnd/>
          </a:ln>
        </p:spPr>
      </p:pic>
      <p:pic>
        <p:nvPicPr>
          <p:cNvPr id="7" name="Imagen 6">
            <a:extLst>
              <a:ext uri="{FF2B5EF4-FFF2-40B4-BE49-F238E27FC236}">
                <a16:creationId xmlns:a16="http://schemas.microsoft.com/office/drawing/2014/main" id="{410766EE-3D98-8241-3A23-A0E0C40EC92C}"/>
              </a:ext>
            </a:extLst>
          </p:cNvPr>
          <p:cNvPicPr>
            <a:picLocks noChangeAspect="1"/>
          </p:cNvPicPr>
          <p:nvPr/>
        </p:nvPicPr>
        <p:blipFill>
          <a:blip r:embed="rId10"/>
          <a:stretch>
            <a:fillRect/>
          </a:stretch>
        </p:blipFill>
        <p:spPr>
          <a:xfrm>
            <a:off x="3971812" y="131487"/>
            <a:ext cx="3898900" cy="1270000"/>
          </a:xfrm>
          <a:prstGeom prst="rect">
            <a:avLst/>
          </a:prstGeom>
        </p:spPr>
      </p:pic>
      <p:sp>
        <p:nvSpPr>
          <p:cNvPr id="11" name="CuadroTexto 10">
            <a:extLst>
              <a:ext uri="{FF2B5EF4-FFF2-40B4-BE49-F238E27FC236}">
                <a16:creationId xmlns:a16="http://schemas.microsoft.com/office/drawing/2014/main" id="{1CAC60E0-2CEF-1D66-D2BB-E85DB3C9829D}"/>
              </a:ext>
            </a:extLst>
          </p:cNvPr>
          <p:cNvSpPr txBox="1"/>
          <p:nvPr/>
        </p:nvSpPr>
        <p:spPr>
          <a:xfrm>
            <a:off x="1772126" y="5607892"/>
            <a:ext cx="9000400" cy="800219"/>
          </a:xfrm>
          <a:prstGeom prst="rect">
            <a:avLst/>
          </a:prstGeom>
          <a:noFill/>
        </p:spPr>
        <p:txBody>
          <a:bodyPr wrap="square" rtlCol="0">
            <a:spAutoFit/>
          </a:bodyPr>
          <a:lstStyle/>
          <a:p>
            <a:pPr>
              <a:buNone/>
            </a:pPr>
            <a:r>
              <a:rPr lang="es-ES" sz="1400" i="1" dirty="0" err="1">
                <a:solidFill>
                  <a:srgbClr val="000000"/>
                </a:solidFill>
                <a:latin typeface="Arial Narrow" panose="020B0604020202020204" pitchFamily="34" charset="0"/>
                <a:cs typeface="Arial Narrow" panose="020B0604020202020204" pitchFamily="34" charset="0"/>
              </a:rPr>
              <a:t>R</a:t>
            </a:r>
            <a:r>
              <a:rPr lang="es-ES" sz="1400" i="1" dirty="0" err="1">
                <a:solidFill>
                  <a:srgbClr val="000000"/>
                </a:solidFill>
                <a:effectLst/>
                <a:latin typeface="Arial Narrow" panose="020B0604020202020204" pitchFamily="34" charset="0"/>
                <a:cs typeface="Arial Narrow" panose="020B0604020202020204" pitchFamily="34" charset="0"/>
              </a:rPr>
              <a:t>esearch</a:t>
            </a:r>
            <a:r>
              <a:rPr lang="es-ES" sz="1400" i="1" dirty="0">
                <a:solidFill>
                  <a:srgbClr val="000000"/>
                </a:solidFill>
                <a:effectLst/>
                <a:latin typeface="Arial Narrow" panose="020B0604020202020204" pitchFamily="34" charset="0"/>
                <a:cs typeface="Arial Narrow" panose="020B0604020202020204" pitchFamily="34" charset="0"/>
              </a:rPr>
              <a:t> </a:t>
            </a:r>
            <a:r>
              <a:rPr lang="es-ES" sz="1400" i="1" dirty="0" err="1">
                <a:solidFill>
                  <a:srgbClr val="000000"/>
                </a:solidFill>
                <a:effectLst/>
                <a:latin typeface="Arial Narrow" panose="020B0604020202020204" pitchFamily="34" charset="0"/>
                <a:cs typeface="Arial Narrow" panose="020B0604020202020204" pitchFamily="34" charset="0"/>
              </a:rPr>
              <a:t>supported</a:t>
            </a:r>
            <a:r>
              <a:rPr lang="es-ES" sz="1400" i="1" dirty="0">
                <a:solidFill>
                  <a:srgbClr val="000000"/>
                </a:solidFill>
                <a:effectLst/>
                <a:latin typeface="Arial Narrow" panose="020B0604020202020204" pitchFamily="34" charset="0"/>
                <a:cs typeface="Arial Narrow" panose="020B0604020202020204" pitchFamily="34" charset="0"/>
              </a:rPr>
              <a:t> </a:t>
            </a:r>
            <a:r>
              <a:rPr lang="es-ES" sz="1400" i="1" dirty="0" err="1">
                <a:solidFill>
                  <a:srgbClr val="000000"/>
                </a:solidFill>
                <a:effectLst/>
                <a:latin typeface="Arial Narrow" panose="020B0604020202020204" pitchFamily="34" charset="0"/>
                <a:cs typeface="Arial Narrow" panose="020B0604020202020204" pitchFamily="34" charset="0"/>
              </a:rPr>
              <a:t>by</a:t>
            </a:r>
            <a:r>
              <a:rPr lang="es-ES" sz="1400" i="1" dirty="0">
                <a:solidFill>
                  <a:srgbClr val="000000"/>
                </a:solidFill>
                <a:effectLst/>
                <a:latin typeface="Arial Narrow" panose="020B0604020202020204" pitchFamily="34" charset="0"/>
                <a:cs typeface="Arial Narrow" panose="020B0604020202020204" pitchFamily="34" charset="0"/>
              </a:rPr>
              <a:t> Generalitat Valenciana (SEJIGENT/2021/001), </a:t>
            </a:r>
            <a:r>
              <a:rPr lang="es-ES" sz="1400" i="1" dirty="0" err="1">
                <a:solidFill>
                  <a:srgbClr val="000000"/>
                </a:solidFill>
                <a:effectLst/>
                <a:latin typeface="Arial Narrow" panose="020B0604020202020204" pitchFamily="34" charset="0"/>
                <a:cs typeface="Arial Narrow" panose="020B0604020202020204" pitchFamily="34" charset="0"/>
              </a:rPr>
              <a:t>the</a:t>
            </a:r>
            <a:r>
              <a:rPr lang="es-ES" sz="1400" i="1" dirty="0">
                <a:solidFill>
                  <a:srgbClr val="000000"/>
                </a:solidFill>
                <a:effectLst/>
                <a:latin typeface="Arial Narrow" panose="020B0604020202020204" pitchFamily="34" charset="0"/>
                <a:cs typeface="Arial Narrow" panose="020B0604020202020204" pitchFamily="34" charset="0"/>
              </a:rPr>
              <a:t> </a:t>
            </a:r>
            <a:r>
              <a:rPr lang="es-ES" sz="1400" i="1" dirty="0" err="1">
                <a:solidFill>
                  <a:srgbClr val="000000"/>
                </a:solidFill>
                <a:effectLst/>
                <a:latin typeface="Arial Narrow" panose="020B0604020202020204" pitchFamily="34" charset="0"/>
                <a:cs typeface="Arial Narrow" panose="020B0604020202020204" pitchFamily="34" charset="0"/>
              </a:rPr>
              <a:t>European</a:t>
            </a:r>
            <a:r>
              <a:rPr lang="es-ES" sz="1400" i="1" dirty="0">
                <a:solidFill>
                  <a:srgbClr val="000000"/>
                </a:solidFill>
                <a:effectLst/>
                <a:latin typeface="Arial Narrow" panose="020B0604020202020204" pitchFamily="34" charset="0"/>
                <a:cs typeface="Arial Narrow" panose="020B0604020202020204" pitchFamily="34" charset="0"/>
              </a:rPr>
              <a:t> </a:t>
            </a:r>
            <a:r>
              <a:rPr lang="es-ES" sz="1400" i="1" dirty="0" err="1">
                <a:solidFill>
                  <a:srgbClr val="000000"/>
                </a:solidFill>
                <a:effectLst/>
                <a:latin typeface="Arial Narrow" panose="020B0604020202020204" pitchFamily="34" charset="0"/>
                <a:cs typeface="Arial Narrow" panose="020B0604020202020204" pitchFamily="34" charset="0"/>
              </a:rPr>
              <a:t>Union</a:t>
            </a:r>
            <a:r>
              <a:rPr lang="es-ES" sz="1400" i="1" dirty="0">
                <a:solidFill>
                  <a:srgbClr val="000000"/>
                </a:solidFill>
                <a:effectLst/>
                <a:latin typeface="Arial Narrow" panose="020B0604020202020204" pitchFamily="34" charset="0"/>
                <a:cs typeface="Arial Narrow" panose="020B0604020202020204" pitchFamily="34" charset="0"/>
              </a:rPr>
              <a:t>—</a:t>
            </a:r>
            <a:r>
              <a:rPr lang="es-ES" sz="1400" i="1" dirty="0" err="1">
                <a:solidFill>
                  <a:srgbClr val="000000"/>
                </a:solidFill>
                <a:effectLst/>
                <a:latin typeface="Arial Narrow" panose="020B0604020202020204" pitchFamily="34" charset="0"/>
                <a:cs typeface="Arial Narrow" panose="020B0604020202020204" pitchFamily="34" charset="0"/>
              </a:rPr>
              <a:t>NextGenerationEU</a:t>
            </a:r>
            <a:r>
              <a:rPr lang="es-ES" sz="1400" i="1" dirty="0">
                <a:solidFill>
                  <a:srgbClr val="000000"/>
                </a:solidFill>
                <a:effectLst/>
                <a:latin typeface="Arial Narrow" panose="020B0604020202020204" pitchFamily="34" charset="0"/>
                <a:cs typeface="Arial Narrow" panose="020B0604020202020204" pitchFamily="34" charset="0"/>
              </a:rPr>
              <a:t> (ZAMBRANO 21-04) and </a:t>
            </a:r>
            <a:r>
              <a:rPr lang="es-ES" sz="1400" i="1" dirty="0" err="1">
                <a:solidFill>
                  <a:srgbClr val="000000"/>
                </a:solidFill>
                <a:effectLst/>
                <a:latin typeface="Arial Narrow" panose="020B0604020202020204" pitchFamily="34" charset="0"/>
                <a:cs typeface="Arial Narrow" panose="020B0604020202020204" pitchFamily="34" charset="0"/>
              </a:rPr>
              <a:t>by</a:t>
            </a:r>
            <a:r>
              <a:rPr lang="es-ES" sz="1400" i="1" dirty="0">
                <a:solidFill>
                  <a:srgbClr val="000000"/>
                </a:solidFill>
                <a:effectLst/>
                <a:latin typeface="Arial Narrow" panose="020B0604020202020204" pitchFamily="34" charset="0"/>
                <a:cs typeface="Arial Narrow" panose="020B0604020202020204" pitchFamily="34" charset="0"/>
              </a:rPr>
              <a:t> </a:t>
            </a:r>
            <a:r>
              <a:rPr lang="es-ES" sz="1400" i="1" dirty="0" err="1">
                <a:solidFill>
                  <a:srgbClr val="000000"/>
                </a:solidFill>
                <a:effectLst/>
                <a:latin typeface="Arial Narrow" panose="020B0604020202020204" pitchFamily="34" charset="0"/>
                <a:cs typeface="Arial Narrow" panose="020B0604020202020204" pitchFamily="34" charset="0"/>
              </a:rPr>
              <a:t>Spanish</a:t>
            </a:r>
            <a:r>
              <a:rPr lang="es-ES" sz="1400" i="1" dirty="0">
                <a:solidFill>
                  <a:srgbClr val="000000"/>
                </a:solidFill>
                <a:effectLst/>
                <a:latin typeface="Arial Narrow" panose="020B0604020202020204" pitchFamily="34" charset="0"/>
                <a:cs typeface="Arial Narrow" panose="020B0604020202020204" pitchFamily="34" charset="0"/>
              </a:rPr>
              <a:t> Project PID2020-119383GB-I00 </a:t>
            </a:r>
            <a:r>
              <a:rPr lang="es-ES" sz="1400" i="1" dirty="0" err="1">
                <a:solidFill>
                  <a:srgbClr val="000000"/>
                </a:solidFill>
                <a:effectLst/>
                <a:latin typeface="Arial Narrow" panose="020B0604020202020204" pitchFamily="34" charset="0"/>
                <a:cs typeface="Arial Narrow" panose="020B0604020202020204" pitchFamily="34" charset="0"/>
              </a:rPr>
              <a:t>funded</a:t>
            </a:r>
            <a:r>
              <a:rPr lang="es-ES" sz="1400" i="1" dirty="0">
                <a:solidFill>
                  <a:srgbClr val="000000"/>
                </a:solidFill>
                <a:effectLst/>
                <a:latin typeface="Arial Narrow" panose="020B0604020202020204" pitchFamily="34" charset="0"/>
                <a:cs typeface="Arial Narrow" panose="020B0604020202020204" pitchFamily="34" charset="0"/>
              </a:rPr>
              <a:t> </a:t>
            </a:r>
            <a:r>
              <a:rPr lang="es-ES" sz="1400" i="1" dirty="0" err="1">
                <a:solidFill>
                  <a:srgbClr val="000000"/>
                </a:solidFill>
                <a:effectLst/>
                <a:latin typeface="Arial Narrow" panose="020B0604020202020204" pitchFamily="34" charset="0"/>
                <a:cs typeface="Arial Narrow" panose="020B0604020202020204" pitchFamily="34" charset="0"/>
              </a:rPr>
              <a:t>by</a:t>
            </a:r>
            <a:r>
              <a:rPr lang="es-ES" sz="1400" i="1" dirty="0">
                <a:solidFill>
                  <a:srgbClr val="000000"/>
                </a:solidFill>
                <a:effectLst/>
                <a:latin typeface="Arial Narrow" panose="020B0604020202020204" pitchFamily="34" charset="0"/>
                <a:cs typeface="Arial Narrow" panose="020B0604020202020204" pitchFamily="34" charset="0"/>
              </a:rPr>
              <a:t> Ministerio de Ciencia e Innovación (MCIN/AEI/10.13039/501100011033/).</a:t>
            </a:r>
          </a:p>
          <a:p>
            <a:endParaRPr lang="en-US" dirty="0"/>
          </a:p>
        </p:txBody>
      </p:sp>
      <p:pic>
        <p:nvPicPr>
          <p:cNvPr id="12" name="Audio Recording 2 may 2026, 20:36:19">
            <a:hlinkClick r:id="" action="ppaction://media"/>
            <a:extLst>
              <a:ext uri="{FF2B5EF4-FFF2-40B4-BE49-F238E27FC236}">
                <a16:creationId xmlns:a16="http://schemas.microsoft.com/office/drawing/2014/main" id="{A411CB19-835B-F75A-FBAE-AF9DA338D87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7377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7CD03-F82C-5A43-9A2C-B546CB3B72A3}"/>
            </a:ext>
          </a:extLst>
        </p:cNvPr>
        <p:cNvGrpSpPr/>
        <p:nvPr/>
      </p:nvGrpSpPr>
      <p:grpSpPr>
        <a:xfrm>
          <a:off x="0" y="0"/>
          <a:ext cx="0" cy="0"/>
          <a:chOff x="0" y="0"/>
          <a:chExt cx="0" cy="0"/>
        </a:xfrm>
      </p:grpSpPr>
      <p:sp>
        <p:nvSpPr>
          <p:cNvPr id="28673" name="Marcador de contenido 2">
            <a:extLst>
              <a:ext uri="{FF2B5EF4-FFF2-40B4-BE49-F238E27FC236}">
                <a16:creationId xmlns:a16="http://schemas.microsoft.com/office/drawing/2014/main" id="{46D6742A-6EDD-71E2-44DB-D7704D5745EC}"/>
              </a:ext>
            </a:extLst>
          </p:cNvPr>
          <p:cNvSpPr>
            <a:spLocks noGrp="1"/>
          </p:cNvSpPr>
          <p:nvPr>
            <p:ph idx="1"/>
          </p:nvPr>
        </p:nvSpPr>
        <p:spPr>
          <a:xfrm>
            <a:off x="88135" y="136525"/>
            <a:ext cx="11929693" cy="6325896"/>
          </a:xfrm>
        </p:spPr>
        <p:txBody>
          <a:bodyPr>
            <a:normAutofit fontScale="92500"/>
          </a:bodyPr>
          <a:lstStyle/>
          <a:p>
            <a:pPr marL="0" eaLnBrk="1" hangingPunct="1">
              <a:buNone/>
              <a:defRPr/>
            </a:pPr>
            <a:r>
              <a:rPr lang="en-GB" sz="2800" b="1" i="1" dirty="0">
                <a:solidFill>
                  <a:srgbClr val="7030A0"/>
                </a:solidFill>
                <a:latin typeface="Calibri" charset="0"/>
              </a:rPr>
              <a:t>Context -</a:t>
            </a:r>
          </a:p>
          <a:p>
            <a:pPr>
              <a:defRPr/>
            </a:pPr>
            <a:r>
              <a:rPr lang="en-US" sz="2300" b="1" dirty="0">
                <a:cs typeface="Calibri" panose="020F0502020204030204" pitchFamily="34" charset="0"/>
              </a:rPr>
              <a:t>The </a:t>
            </a:r>
            <a:r>
              <a:rPr lang="en-US" sz="2300" b="1" dirty="0">
                <a:solidFill>
                  <a:srgbClr val="0059FF"/>
                </a:solidFill>
                <a:cs typeface="Calibri" panose="020F0502020204030204" pitchFamily="34" charset="0"/>
              </a:rPr>
              <a:t>last</a:t>
            </a:r>
            <a:r>
              <a:rPr lang="en-US" sz="2300" b="1" dirty="0">
                <a:cs typeface="Calibri" panose="020F0502020204030204" pitchFamily="34" charset="0"/>
              </a:rPr>
              <a:t> </a:t>
            </a:r>
            <a:r>
              <a:rPr lang="en-US" sz="2300" b="1" dirty="0">
                <a:solidFill>
                  <a:srgbClr val="0059FF"/>
                </a:solidFill>
                <a:cs typeface="Calibri" panose="020F0502020204030204" pitchFamily="34" charset="0"/>
              </a:rPr>
              <a:t>IERS/GGOS Unified Analysis Workshop (UAW2026) </a:t>
            </a:r>
            <a:r>
              <a:rPr lang="en-US" sz="2300" b="1" dirty="0">
                <a:cs typeface="Calibri" panose="020F0502020204030204" pitchFamily="34" charset="0"/>
              </a:rPr>
              <a:t>was held in March 2026</a:t>
            </a:r>
            <a:r>
              <a:rPr lang="en-US" sz="2300" b="1" dirty="0">
                <a:solidFill>
                  <a:srgbClr val="0059FF"/>
                </a:solidFill>
                <a:cs typeface="Calibri" panose="020F0502020204030204" pitchFamily="34" charset="0"/>
              </a:rPr>
              <a:t> </a:t>
            </a:r>
            <a:r>
              <a:rPr lang="en-US" sz="2300" b="1" dirty="0">
                <a:cs typeface="Calibri" panose="020F0502020204030204" pitchFamily="34" charset="0"/>
              </a:rPr>
              <a:t>and</a:t>
            </a:r>
            <a:r>
              <a:rPr lang="en-US" sz="2300" b="1" dirty="0">
                <a:solidFill>
                  <a:srgbClr val="0059FF"/>
                </a:solidFill>
                <a:cs typeface="Calibri" panose="020F0502020204030204" pitchFamily="34" charset="0"/>
              </a:rPr>
              <a:t> hosted a Session on </a:t>
            </a:r>
            <a:r>
              <a:rPr lang="en-US" sz="2300" b="1" i="1" dirty="0">
                <a:solidFill>
                  <a:srgbClr val="0059FF"/>
                </a:solidFill>
                <a:cs typeface="Calibri" panose="020F0502020204030204" pitchFamily="34" charset="0"/>
              </a:rPr>
              <a:t>Updates to the IERS Conventions</a:t>
            </a:r>
          </a:p>
          <a:p>
            <a:pPr>
              <a:defRPr/>
            </a:pPr>
            <a:r>
              <a:rPr lang="en-US" sz="2300" b="1" dirty="0">
                <a:solidFill>
                  <a:srgbClr val="FF0000"/>
                </a:solidFill>
                <a:cs typeface="Calibri" panose="020F0502020204030204" pitchFamily="34" charset="0"/>
              </a:rPr>
              <a:t>The outcomes include to </a:t>
            </a:r>
            <a:r>
              <a:rPr lang="en-US" sz="2300" b="1" i="1" dirty="0">
                <a:solidFill>
                  <a:srgbClr val="FF0000"/>
                </a:solidFill>
                <a:cs typeface="Calibri" panose="020F0502020204030204" pitchFamily="34" charset="0"/>
              </a:rPr>
              <a:t>"Update precession and nutation models in chapter 5" </a:t>
            </a:r>
            <a:r>
              <a:rPr lang="en-US" sz="2300" b="1" dirty="0">
                <a:cs typeface="Calibri" panose="020F0502020204030204" pitchFamily="34" charset="0"/>
              </a:rPr>
              <a:t>– </a:t>
            </a:r>
            <a:r>
              <a:rPr lang="en-US" sz="2300" b="1" i="1" dirty="0">
                <a:cs typeface="Calibri" panose="020F0502020204030204" pitchFamily="34" charset="0"/>
              </a:rPr>
              <a:t>named "Transformation between the International Terrestrial Reference System and the Geocentric Celestial Reference System" - </a:t>
            </a:r>
            <a:r>
              <a:rPr lang="en-US" sz="1800" i="1" dirty="0">
                <a:solidFill>
                  <a:schemeClr val="accent6"/>
                </a:solidFill>
                <a:cs typeface="Calibri" panose="020F0502020204030204" pitchFamily="34" charset="0"/>
              </a:rPr>
              <a:t>https://</a:t>
            </a:r>
            <a:r>
              <a:rPr lang="en-US" sz="1800" i="1" dirty="0" err="1">
                <a:solidFill>
                  <a:schemeClr val="accent6"/>
                </a:solidFill>
                <a:cs typeface="Calibri" panose="020F0502020204030204" pitchFamily="34" charset="0"/>
              </a:rPr>
              <a:t>geodesy.science</a:t>
            </a:r>
            <a:r>
              <a:rPr lang="en-US" sz="1800" i="1" dirty="0">
                <a:solidFill>
                  <a:schemeClr val="accent6"/>
                </a:solidFill>
                <a:cs typeface="Calibri" panose="020F0502020204030204" pitchFamily="34" charset="0"/>
              </a:rPr>
              <a:t>/wp-content/uploads/06_IERS_Conventions_Outcomes.pdf</a:t>
            </a:r>
          </a:p>
          <a:p>
            <a:pPr>
              <a:defRPr/>
            </a:pPr>
            <a:r>
              <a:rPr lang="en-US" sz="2300" b="1" dirty="0">
                <a:cs typeface="Calibri" panose="020F0502020204030204" pitchFamily="34" charset="0"/>
              </a:rPr>
              <a:t>This update is based on the proposal issued by the IAU/IAG JWG on Consistent Improvement of Earth's Rotation Theory (CIERT) in line with recent IAG and IAU resolution. </a:t>
            </a:r>
            <a:r>
              <a:rPr lang="en-US" sz="2300" b="1" dirty="0">
                <a:solidFill>
                  <a:srgbClr val="0059FF"/>
                </a:solidFill>
                <a:cs typeface="Calibri" panose="020F0502020204030204" pitchFamily="34" charset="0"/>
              </a:rPr>
              <a:t>It can be summarized as applying certain corrections to the official precession and nutation (PN) models (IAU2006 and IAU2000) that can be implemented in the short term</a:t>
            </a:r>
            <a:r>
              <a:rPr lang="en-US" sz="2300" b="1" dirty="0">
                <a:cs typeface="Calibri" panose="020F0502020204030204" pitchFamily="34" charset="0"/>
              </a:rPr>
              <a:t> to reduce the deviations between observations and models in a consistent way and explain their variance further.</a:t>
            </a:r>
          </a:p>
          <a:p>
            <a:pPr>
              <a:defRPr/>
            </a:pPr>
            <a:r>
              <a:rPr lang="en-GB" sz="2300" b="1" dirty="0">
                <a:solidFill>
                  <a:srgbClr val="0059FF"/>
                </a:solidFill>
              </a:rPr>
              <a:t>These corrections are</a:t>
            </a:r>
          </a:p>
          <a:p>
            <a:pPr marL="914400" lvl="1" indent="-457200">
              <a:buFont typeface="+mj-lt"/>
              <a:buAutoNum type="arabicPeriod"/>
              <a:defRPr/>
            </a:pPr>
            <a:r>
              <a:rPr lang="en-US" sz="2300" b="1" i="1" dirty="0">
                <a:solidFill>
                  <a:srgbClr val="FF0000"/>
                </a:solidFill>
              </a:rPr>
              <a:t>Updating the precession model to the IAU2006_J2 </a:t>
            </a:r>
            <a:r>
              <a:rPr lang="en-US" sz="2300" b="1" i="1" dirty="0">
                <a:solidFill>
                  <a:schemeClr val="accent6"/>
                </a:solidFill>
              </a:rPr>
              <a:t>(Liu &amp; Huang, A&amp;A Dec. 2025)</a:t>
            </a:r>
          </a:p>
          <a:p>
            <a:pPr marL="914400" lvl="1" indent="-457200">
              <a:buFont typeface="+mj-lt"/>
              <a:buAutoNum type="arabicPeriod"/>
              <a:defRPr/>
            </a:pPr>
            <a:r>
              <a:rPr lang="en-US" sz="2300" b="1" i="1" dirty="0">
                <a:solidFill>
                  <a:srgbClr val="FF0000"/>
                </a:solidFill>
              </a:rPr>
              <a:t>Replacing the rigid-earth planetary nutations by consistent non-rigid-earth ones</a:t>
            </a:r>
            <a:r>
              <a:rPr lang="en-US" sz="2300" b="1" i="1" dirty="0">
                <a:solidFill>
                  <a:srgbClr val="0059FF"/>
                </a:solidFill>
              </a:rPr>
              <a:t>, what can be approximated by correcting the latter with the main analytically derived non-rigid planetary Oppolzer terms</a:t>
            </a:r>
          </a:p>
          <a:p>
            <a:pPr marL="914400" lvl="1" indent="-457200">
              <a:buFont typeface="+mj-lt"/>
              <a:buAutoNum type="arabicPeriod"/>
              <a:defRPr/>
            </a:pPr>
            <a:r>
              <a:rPr lang="en-US" sz="2300" b="1" i="1" dirty="0">
                <a:solidFill>
                  <a:srgbClr val="FF0000"/>
                </a:solidFill>
              </a:rPr>
              <a:t>Using semi-empirical corrections to the amplitudes of some nutation periods</a:t>
            </a:r>
            <a:r>
              <a:rPr lang="en-US" sz="2300" b="1" i="1" dirty="0">
                <a:solidFill>
                  <a:srgbClr val="0059FF"/>
                </a:solidFill>
              </a:rPr>
              <a:t>, obtained by fitting to VLBI observations and statistically significant</a:t>
            </a:r>
            <a:br>
              <a:rPr lang="en-US" sz="2000" b="1" i="1" dirty="0">
                <a:solidFill>
                  <a:srgbClr val="0059FF"/>
                </a:solidFill>
              </a:rPr>
            </a:br>
            <a:r>
              <a:rPr lang="en-US" sz="1900" i="1" dirty="0">
                <a:solidFill>
                  <a:schemeClr val="accent6"/>
                </a:solidFill>
              </a:rPr>
              <a:t>https://</a:t>
            </a:r>
            <a:r>
              <a:rPr lang="en-US" sz="1900" i="1" dirty="0" err="1">
                <a:solidFill>
                  <a:schemeClr val="accent6"/>
                </a:solidFill>
              </a:rPr>
              <a:t>geodesy.science</a:t>
            </a:r>
            <a:r>
              <a:rPr lang="en-US" sz="1900" i="1" dirty="0">
                <a:solidFill>
                  <a:schemeClr val="accent6"/>
                </a:solidFill>
              </a:rPr>
              <a:t>/wp-content/uploads/02_UAW2026_IERS_chapter_updates.pdf</a:t>
            </a:r>
          </a:p>
          <a:p>
            <a:pPr>
              <a:defRPr/>
            </a:pPr>
            <a:endParaRPr lang="en-GB" sz="2400" b="1" i="1" dirty="0">
              <a:cs typeface="Calibri" panose="020F0502020204030204" pitchFamily="34" charset="0"/>
            </a:endParaRPr>
          </a:p>
          <a:p>
            <a:pPr marL="0" eaLnBrk="1" hangingPunct="1">
              <a:defRPr/>
            </a:pPr>
            <a:endParaRPr lang="en-GB" sz="2600" b="1" dirty="0">
              <a:latin typeface="Calibri" charset="0"/>
            </a:endParaRPr>
          </a:p>
        </p:txBody>
      </p:sp>
      <p:sp>
        <p:nvSpPr>
          <p:cNvPr id="3" name="Marcador de número de diapositiva 2">
            <a:extLst>
              <a:ext uri="{FF2B5EF4-FFF2-40B4-BE49-F238E27FC236}">
                <a16:creationId xmlns:a16="http://schemas.microsoft.com/office/drawing/2014/main" id="{EBB22CFF-5552-3EFD-613E-A6541E30D3CC}"/>
              </a:ext>
            </a:extLst>
          </p:cNvPr>
          <p:cNvSpPr>
            <a:spLocks noGrp="1"/>
          </p:cNvSpPr>
          <p:nvPr>
            <p:ph type="sldNum" sz="quarter" idx="12"/>
          </p:nvPr>
        </p:nvSpPr>
        <p:spPr/>
        <p:txBody>
          <a:bodyPr/>
          <a:lstStyle/>
          <a:p>
            <a:pPr>
              <a:defRPr/>
            </a:pPr>
            <a:fld id="{823B559C-1AEE-764C-9015-E0CDB8CCE6BF}" type="slidenum">
              <a:rPr lang="en-GB" smtClean="0"/>
              <a:pPr>
                <a:defRPr/>
              </a:pPr>
              <a:t>2</a:t>
            </a:fld>
            <a:endParaRPr lang="en-GB" dirty="0"/>
          </a:p>
        </p:txBody>
      </p:sp>
      <p:sp>
        <p:nvSpPr>
          <p:cNvPr id="4" name="Marcador de fecha 3">
            <a:extLst>
              <a:ext uri="{FF2B5EF4-FFF2-40B4-BE49-F238E27FC236}">
                <a16:creationId xmlns:a16="http://schemas.microsoft.com/office/drawing/2014/main" id="{672EBA72-8227-D85E-E081-708B2A74DA01}"/>
              </a:ext>
            </a:extLst>
          </p:cNvPr>
          <p:cNvSpPr>
            <a:spLocks noGrp="1"/>
          </p:cNvSpPr>
          <p:nvPr>
            <p:ph type="dt" sz="half" idx="10"/>
          </p:nvPr>
        </p:nvSpPr>
        <p:spPr/>
        <p:txBody>
          <a:bodyPr/>
          <a:lstStyle/>
          <a:p>
            <a:r>
              <a:rPr lang="es-ES"/>
              <a:t>EGU 2026, May 4-8, Vienna &amp; virtual </a:t>
            </a:r>
            <a:endParaRPr lang="es-ES" dirty="0"/>
          </a:p>
        </p:txBody>
      </p:sp>
      <p:pic>
        <p:nvPicPr>
          <p:cNvPr id="2" name="Audio Recording 2 may 2026, 12:37:52">
            <a:hlinkClick r:id="" action="ppaction://media"/>
            <a:extLst>
              <a:ext uri="{FF2B5EF4-FFF2-40B4-BE49-F238E27FC236}">
                <a16:creationId xmlns:a16="http://schemas.microsoft.com/office/drawing/2014/main" id="{1C6E8F40-9BBD-662F-4BBE-A0B88E6366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24887" y="5949950"/>
            <a:ext cx="812800" cy="812800"/>
          </a:xfrm>
          <a:prstGeom prst="rect">
            <a:avLst/>
          </a:prstGeom>
        </p:spPr>
      </p:pic>
    </p:spTree>
    <p:extLst>
      <p:ext uri="{BB962C8B-B14F-4D97-AF65-F5344CB8AC3E}">
        <p14:creationId xmlns:p14="http://schemas.microsoft.com/office/powerpoint/2010/main" val="135854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B1D0652E-066C-3196-12EB-9017B9116409}"/>
            </a:ext>
          </a:extLst>
        </p:cNvPr>
        <p:cNvGrpSpPr/>
        <p:nvPr/>
      </p:nvGrpSpPr>
      <p:grpSpPr>
        <a:xfrm>
          <a:off x="0" y="0"/>
          <a:ext cx="0" cy="0"/>
          <a:chOff x="0" y="0"/>
          <a:chExt cx="0" cy="0"/>
        </a:xfrm>
      </p:grpSpPr>
      <p:sp>
        <p:nvSpPr>
          <p:cNvPr id="145" name="Google Shape;145;p6">
            <a:extLst>
              <a:ext uri="{FF2B5EF4-FFF2-40B4-BE49-F238E27FC236}">
                <a16:creationId xmlns:a16="http://schemas.microsoft.com/office/drawing/2014/main" id="{F40F27A5-49C2-8611-2FA0-D3716AE54940}"/>
              </a:ext>
            </a:extLst>
          </p:cNvPr>
          <p:cNvSpPr txBox="1">
            <a:spLocks noGrp="1"/>
          </p:cNvSpPr>
          <p:nvPr>
            <p:ph type="body" idx="1"/>
          </p:nvPr>
        </p:nvSpPr>
        <p:spPr>
          <a:xfrm>
            <a:off x="187569" y="617347"/>
            <a:ext cx="11872867" cy="5739004"/>
          </a:xfrm>
          <a:prstGeom prst="rect">
            <a:avLst/>
          </a:prstGeom>
          <a:noFill/>
          <a:ln>
            <a:noFill/>
          </a:ln>
        </p:spPr>
        <p:txBody>
          <a:bodyPr spcFirstLastPara="1" wrap="square" lIns="91425" tIns="45700" rIns="91425" bIns="45700" anchor="t" anchorCtr="0">
            <a:normAutofit fontScale="92500" lnSpcReduction="10000"/>
          </a:bodyPr>
          <a:lstStyle/>
          <a:p>
            <a:pPr>
              <a:lnSpc>
                <a:spcPct val="105000"/>
              </a:lnSpc>
              <a:spcBef>
                <a:spcPts val="200"/>
              </a:spcBef>
              <a:buClr>
                <a:schemeClr val="dk1"/>
              </a:buClr>
              <a:buSzPct val="100000"/>
            </a:pPr>
            <a:r>
              <a:rPr lang="es-ES" sz="2400" b="1" noProof="1">
                <a:solidFill>
                  <a:srgbClr val="00B050"/>
                </a:solidFill>
              </a:rPr>
              <a:t>Liu and Huang </a:t>
            </a:r>
            <a:r>
              <a:rPr lang="es-ES" sz="2400" b="1" noProof="1"/>
              <a:t>recently published an update of IAU2006 (</a:t>
            </a:r>
            <a:r>
              <a:rPr lang="es-ES" sz="2400" b="1" noProof="1">
                <a:solidFill>
                  <a:srgbClr val="00B050"/>
                </a:solidFill>
              </a:rPr>
              <a:t>A&amp;A, Dec. 2025</a:t>
            </a:r>
            <a:r>
              <a:rPr lang="es-ES" sz="2400" b="1" noProof="1"/>
              <a:t>) assuming a  </a:t>
            </a:r>
            <a:r>
              <a:rPr lang="es-ES" sz="2400" b="1" noProof="1">
                <a:solidFill>
                  <a:srgbClr val="FF0000"/>
                </a:solidFill>
              </a:rPr>
              <a:t>J</a:t>
            </a:r>
            <a:r>
              <a:rPr lang="es-ES" sz="2400" b="1" baseline="-25000" noProof="1">
                <a:solidFill>
                  <a:srgbClr val="FF0000"/>
                </a:solidFill>
              </a:rPr>
              <a:t>2</a:t>
            </a:r>
            <a:r>
              <a:rPr lang="es-ES" sz="2400" b="1" noProof="1">
                <a:solidFill>
                  <a:srgbClr val="FF0000"/>
                </a:solidFill>
              </a:rPr>
              <a:t> quadratic time variation as observed</a:t>
            </a:r>
            <a:r>
              <a:rPr lang="es-ES" sz="2400" b="1" noProof="1"/>
              <a:t>, and provided corrections ready to be applied</a:t>
            </a:r>
          </a:p>
          <a:p>
            <a:pPr>
              <a:lnSpc>
                <a:spcPct val="105000"/>
              </a:lnSpc>
              <a:spcBef>
                <a:spcPts val="200"/>
              </a:spcBef>
              <a:buClr>
                <a:schemeClr val="dk1"/>
              </a:buClr>
              <a:buSzPct val="100000"/>
            </a:pPr>
            <a:r>
              <a:rPr lang="es-ES" sz="2400" b="1" i="1" noProof="1">
                <a:solidFill>
                  <a:srgbClr val="0059FF"/>
                </a:solidFill>
              </a:rPr>
              <a:t>Figure: dX deviation is growing: today it amounts 340 </a:t>
            </a:r>
            <a:r>
              <a:rPr lang="en-US" sz="2400" b="1" i="1" noProof="1">
                <a:solidFill>
                  <a:srgbClr val="0059FF"/>
                </a:solidFill>
              </a:rPr>
              <a:t>𝝻as</a:t>
            </a:r>
            <a:r>
              <a:rPr lang="es-ES" sz="2400" b="1" i="1" noProof="1">
                <a:solidFill>
                  <a:srgbClr val="0059FF"/>
                </a:solidFill>
              </a:rPr>
              <a:t> and will exceed 450 </a:t>
            </a:r>
            <a:r>
              <a:rPr lang="en-US" sz="2400" b="1" i="1" noProof="1">
                <a:solidFill>
                  <a:srgbClr val="0059FF"/>
                </a:solidFill>
              </a:rPr>
              <a:t>𝝻as </a:t>
            </a:r>
            <a:r>
              <a:rPr lang="es-ES" sz="2400" b="1" i="1" noProof="1">
                <a:solidFill>
                  <a:srgbClr val="0059FF"/>
                </a:solidFill>
              </a:rPr>
              <a:t>in 5 years </a:t>
            </a:r>
            <a:r>
              <a:rPr lang="es-ES" sz="2400" b="1" noProof="1"/>
              <a:t>Notice the precession theory itself can be considered as kept, because only some "numbers" (model coefficients) are updated, not the approach. </a:t>
            </a:r>
            <a:r>
              <a:rPr lang="es-ES" sz="2400" b="1" noProof="1">
                <a:solidFill>
                  <a:srgbClr val="FF0000"/>
                </a:solidFill>
              </a:rPr>
              <a:t>Also, </a:t>
            </a:r>
            <a:r>
              <a:rPr lang="en-GB" sz="2400" b="1" dirty="0" err="1">
                <a:solidFill>
                  <a:srgbClr val="FF0000"/>
                </a:solidFill>
                <a:ea typeface="Calibri"/>
                <a:cs typeface="Calibri"/>
                <a:sym typeface="Calibri"/>
              </a:rPr>
              <a:t>dY</a:t>
            </a:r>
            <a:r>
              <a:rPr lang="en-GB" sz="2400" b="1" dirty="0">
                <a:solidFill>
                  <a:srgbClr val="FF0000"/>
                </a:solidFill>
                <a:ea typeface="Calibri"/>
                <a:cs typeface="Calibri"/>
                <a:sym typeface="Calibri"/>
              </a:rPr>
              <a:t> is not affected</a:t>
            </a:r>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n-US" sz="2400" b="1" dirty="0">
              <a:ea typeface="DengXian" panose="02010600030101010101" pitchFamily="2" charset="-122"/>
              <a:cs typeface="Times New Roman" panose="02020603050405020304" pitchFamily="18" charset="0"/>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marL="0" lvl="0" indent="152717" algn="l" rtl="0">
              <a:spcBef>
                <a:spcPts val="6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E6C0751E-C96D-5AE0-A8A0-C423F501734E}"/>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dirty="0"/>
          </a:p>
        </p:txBody>
      </p:sp>
      <p:sp>
        <p:nvSpPr>
          <p:cNvPr id="148" name="Google Shape;148;p6">
            <a:extLst>
              <a:ext uri="{FF2B5EF4-FFF2-40B4-BE49-F238E27FC236}">
                <a16:creationId xmlns:a16="http://schemas.microsoft.com/office/drawing/2014/main" id="{CB68C41C-1DAA-94AF-78B0-AA5597E63BDD}"/>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dirty="0"/>
          </a:p>
        </p:txBody>
      </p:sp>
      <p:sp>
        <p:nvSpPr>
          <p:cNvPr id="149" name="Google Shape;149;p6">
            <a:extLst>
              <a:ext uri="{FF2B5EF4-FFF2-40B4-BE49-F238E27FC236}">
                <a16:creationId xmlns:a16="http://schemas.microsoft.com/office/drawing/2014/main" id="{FAF7CDB6-FF09-13F5-4780-5A3A62095497}"/>
              </a:ext>
            </a:extLst>
          </p:cNvPr>
          <p:cNvSpPr txBox="1">
            <a:spLocks noGrp="1"/>
          </p:cNvSpPr>
          <p:nvPr>
            <p:ph type="title"/>
          </p:nvPr>
        </p:nvSpPr>
        <p:spPr>
          <a:xfrm>
            <a:off x="0" y="136524"/>
            <a:ext cx="12060436"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2600" b="1" dirty="0">
                <a:solidFill>
                  <a:schemeClr val="accent1"/>
                </a:solidFill>
              </a:rPr>
              <a:t>1. The IAU2006_J2 update of the precession model based on the observed J</a:t>
            </a:r>
            <a:r>
              <a:rPr lang="en-GB" sz="2600" b="1" baseline="-25000" dirty="0">
                <a:solidFill>
                  <a:schemeClr val="accent1"/>
                </a:solidFill>
              </a:rPr>
              <a:t>2</a:t>
            </a:r>
            <a:r>
              <a:rPr lang="en-GB" sz="2600" b="1" dirty="0">
                <a:solidFill>
                  <a:schemeClr val="accent1"/>
                </a:solidFill>
              </a:rPr>
              <a:t> variation</a:t>
            </a:r>
            <a:endParaRPr sz="2600" dirty="0"/>
          </a:p>
        </p:txBody>
      </p:sp>
      <p:pic>
        <p:nvPicPr>
          <p:cNvPr id="2" name="Imagen 1">
            <a:extLst>
              <a:ext uri="{FF2B5EF4-FFF2-40B4-BE49-F238E27FC236}">
                <a16:creationId xmlns:a16="http://schemas.microsoft.com/office/drawing/2014/main" id="{831A0446-4CF7-760A-02AD-20320767EA25}"/>
              </a:ext>
            </a:extLst>
          </p:cNvPr>
          <p:cNvPicPr>
            <a:picLocks noChangeAspect="1"/>
          </p:cNvPicPr>
          <p:nvPr/>
        </p:nvPicPr>
        <p:blipFill>
          <a:blip r:embed="rId5"/>
          <a:stretch>
            <a:fillRect/>
          </a:stretch>
        </p:blipFill>
        <p:spPr>
          <a:xfrm>
            <a:off x="5445368" y="2935483"/>
            <a:ext cx="6573086" cy="3103503"/>
          </a:xfrm>
          <a:prstGeom prst="rect">
            <a:avLst/>
          </a:prstGeom>
        </p:spPr>
      </p:pic>
      <p:pic>
        <p:nvPicPr>
          <p:cNvPr id="3" name="Imagen 2">
            <a:extLst>
              <a:ext uri="{FF2B5EF4-FFF2-40B4-BE49-F238E27FC236}">
                <a16:creationId xmlns:a16="http://schemas.microsoft.com/office/drawing/2014/main" id="{DF5B0146-692E-B30C-5CA0-D3C809E147AF}"/>
              </a:ext>
            </a:extLst>
          </p:cNvPr>
          <p:cNvPicPr>
            <a:picLocks noChangeAspect="1"/>
          </p:cNvPicPr>
          <p:nvPr/>
        </p:nvPicPr>
        <p:blipFill>
          <a:blip r:embed="rId6"/>
          <a:stretch>
            <a:fillRect/>
          </a:stretch>
        </p:blipFill>
        <p:spPr>
          <a:xfrm>
            <a:off x="366554" y="2381915"/>
            <a:ext cx="4964722" cy="1714066"/>
          </a:xfrm>
          <a:prstGeom prst="rect">
            <a:avLst/>
          </a:prstGeom>
        </p:spPr>
      </p:pic>
      <p:pic>
        <p:nvPicPr>
          <p:cNvPr id="4" name="Imagen 3">
            <a:extLst>
              <a:ext uri="{FF2B5EF4-FFF2-40B4-BE49-F238E27FC236}">
                <a16:creationId xmlns:a16="http://schemas.microsoft.com/office/drawing/2014/main" id="{6538206F-E805-AD1F-A794-A77EC22DEC66}"/>
              </a:ext>
            </a:extLst>
          </p:cNvPr>
          <p:cNvPicPr>
            <a:picLocks noChangeAspect="1"/>
          </p:cNvPicPr>
          <p:nvPr/>
        </p:nvPicPr>
        <p:blipFill>
          <a:blip r:embed="rId7"/>
          <a:stretch>
            <a:fillRect/>
          </a:stretch>
        </p:blipFill>
        <p:spPr>
          <a:xfrm>
            <a:off x="1017676" y="4095981"/>
            <a:ext cx="3822783" cy="2359305"/>
          </a:xfrm>
          <a:prstGeom prst="rect">
            <a:avLst/>
          </a:prstGeom>
        </p:spPr>
      </p:pic>
      <p:pic>
        <p:nvPicPr>
          <p:cNvPr id="6" name="Audio Recording 2 may 2026, 12:52:00">
            <a:hlinkClick r:id="" action="ppaction://media"/>
            <a:extLst>
              <a:ext uri="{FF2B5EF4-FFF2-40B4-BE49-F238E27FC236}">
                <a16:creationId xmlns:a16="http://schemas.microsoft.com/office/drawing/2014/main" id="{6A04DB02-1CCC-4A8D-BB96-E0FD55001F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64653" y="5593019"/>
            <a:ext cx="812800" cy="812800"/>
          </a:xfrm>
          <a:prstGeom prst="rect">
            <a:avLst/>
          </a:prstGeom>
        </p:spPr>
      </p:pic>
    </p:spTree>
    <p:extLst>
      <p:ext uri="{BB962C8B-B14F-4D97-AF65-F5344CB8AC3E}">
        <p14:creationId xmlns:p14="http://schemas.microsoft.com/office/powerpoint/2010/main" val="388178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A8305BEE-07C6-00D3-583B-17C766E2374A}"/>
            </a:ext>
          </a:extLst>
        </p:cNvPr>
        <p:cNvGrpSpPr/>
        <p:nvPr/>
      </p:nvGrpSpPr>
      <p:grpSpPr>
        <a:xfrm>
          <a:off x="0" y="0"/>
          <a:ext cx="0" cy="0"/>
          <a:chOff x="0" y="0"/>
          <a:chExt cx="0" cy="0"/>
        </a:xfrm>
      </p:grpSpPr>
      <p:sp>
        <p:nvSpPr>
          <p:cNvPr id="145" name="Google Shape;145;p6">
            <a:extLst>
              <a:ext uri="{FF2B5EF4-FFF2-40B4-BE49-F238E27FC236}">
                <a16:creationId xmlns:a16="http://schemas.microsoft.com/office/drawing/2014/main" id="{331293B7-ABD2-C699-74CC-6718973C14DC}"/>
              </a:ext>
            </a:extLst>
          </p:cNvPr>
          <p:cNvSpPr txBox="1">
            <a:spLocks noGrp="1"/>
          </p:cNvSpPr>
          <p:nvPr>
            <p:ph type="body" idx="1"/>
          </p:nvPr>
        </p:nvSpPr>
        <p:spPr>
          <a:xfrm>
            <a:off x="127056" y="485429"/>
            <a:ext cx="11937888" cy="5379133"/>
          </a:xfrm>
          <a:prstGeom prst="rect">
            <a:avLst/>
          </a:prstGeom>
          <a:noFill/>
          <a:ln>
            <a:noFill/>
          </a:ln>
        </p:spPr>
        <p:txBody>
          <a:bodyPr spcFirstLastPara="1" wrap="square" lIns="91425" tIns="45700" rIns="91425" bIns="45700" anchor="t" anchorCtr="0">
            <a:normAutofit fontScale="92500" lnSpcReduction="10000"/>
          </a:bodyPr>
          <a:lstStyle/>
          <a:p>
            <a:pPr marL="0" indent="0">
              <a:lnSpc>
                <a:spcPct val="105000"/>
              </a:lnSpc>
              <a:spcBef>
                <a:spcPts val="200"/>
              </a:spcBef>
              <a:buClr>
                <a:schemeClr val="dk1"/>
              </a:buClr>
              <a:buSzPct val="100000"/>
              <a:buNone/>
            </a:pPr>
            <a:r>
              <a:rPr lang="es-ES" sz="2200" b="1" noProof="1">
                <a:solidFill>
                  <a:srgbClr val="FF0000"/>
                </a:solidFill>
              </a:rPr>
              <a:t>The effect is clearly seen in the VLBI solutions</a:t>
            </a:r>
            <a:r>
              <a:rPr lang="es-ES" sz="2200" b="1" noProof="1"/>
              <a:t>, </a:t>
            </a:r>
            <a:r>
              <a:rPr lang="es-ES" sz="2000" b="1" noProof="1"/>
              <a:t>correcting for precession (= using IAU2006_J2) the dX unwanted curvature desappears</a:t>
            </a:r>
            <a:r>
              <a:rPr lang="es-ES" sz="2200" b="1" noProof="1"/>
              <a:t>. On the right, the WRMS for dX from the IVS quarterly combined solution ivs24q4X for the 1984-2025 period is shown splitting it from 1 up to 16 parts - following the powers of 2</a:t>
            </a:r>
            <a:r>
              <a:rPr lang="es-ES" sz="2200" b="1" noProof="1">
                <a:solidFill>
                  <a:srgbClr val="C00000"/>
                </a:solidFill>
              </a:rPr>
              <a:t>. </a:t>
            </a:r>
            <a:r>
              <a:rPr lang="es-ES" sz="1900" b="1" i="1" noProof="1">
                <a:solidFill>
                  <a:srgbClr val="C00000"/>
                </a:solidFill>
              </a:rPr>
              <a:t>Uncorrected: top row,</a:t>
            </a:r>
            <a:r>
              <a:rPr lang="es-ES" sz="1900" b="1" i="1" noProof="1">
                <a:solidFill>
                  <a:srgbClr val="0059FF"/>
                </a:solidFill>
              </a:rPr>
              <a:t> </a:t>
            </a:r>
            <a:r>
              <a:rPr lang="es-ES" sz="1900" b="1" i="1" noProof="1">
                <a:solidFill>
                  <a:srgbClr val="FF0000"/>
                </a:solidFill>
              </a:rPr>
              <a:t>corrected: bottom</a:t>
            </a:r>
            <a:endParaRPr lang="es-ES" sz="1900" b="1" i="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s-ES" sz="2200" b="1" noProof="1"/>
          </a:p>
          <a:p>
            <a:pPr>
              <a:lnSpc>
                <a:spcPct val="105000"/>
              </a:lnSpc>
              <a:spcBef>
                <a:spcPts val="200"/>
              </a:spcBef>
              <a:buClr>
                <a:schemeClr val="dk1"/>
              </a:buClr>
              <a:buSzPct val="100000"/>
            </a:pPr>
            <a:endParaRPr lang="en-US" sz="2400" b="1" dirty="0">
              <a:ea typeface="DengXian" panose="02010600030101010101" pitchFamily="2" charset="-122"/>
              <a:cs typeface="Times New Roman" panose="02020603050405020304" pitchFamily="18" charset="0"/>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marL="0" lvl="0" indent="152717" algn="l" rtl="0">
              <a:spcBef>
                <a:spcPts val="6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D665E4D6-7F41-B1A5-7A10-5B65AA3DBB44}"/>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149" name="Google Shape;149;p6">
            <a:extLst>
              <a:ext uri="{FF2B5EF4-FFF2-40B4-BE49-F238E27FC236}">
                <a16:creationId xmlns:a16="http://schemas.microsoft.com/office/drawing/2014/main" id="{A2ADA568-801F-7EB2-7334-25383DB740C6}"/>
              </a:ext>
            </a:extLst>
          </p:cNvPr>
          <p:cNvSpPr txBox="1">
            <a:spLocks noGrp="1"/>
          </p:cNvSpPr>
          <p:nvPr>
            <p:ph type="title"/>
          </p:nvPr>
        </p:nvSpPr>
        <p:spPr>
          <a:xfrm>
            <a:off x="1017676" y="136524"/>
            <a:ext cx="10313824"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2600" b="1" dirty="0">
                <a:solidFill>
                  <a:schemeClr val="accent1"/>
                </a:solidFill>
              </a:rPr>
              <a:t>The IAU2006_J2 update of the precession model: Effect on </a:t>
            </a:r>
            <a:r>
              <a:rPr lang="en-GB" sz="2600" b="1" dirty="0" err="1">
                <a:solidFill>
                  <a:schemeClr val="accent1"/>
                </a:solidFill>
              </a:rPr>
              <a:t>dX</a:t>
            </a:r>
            <a:r>
              <a:rPr lang="en-GB" sz="2600" b="1" dirty="0">
                <a:solidFill>
                  <a:schemeClr val="accent1"/>
                </a:solidFill>
              </a:rPr>
              <a:t> accuracy</a:t>
            </a:r>
            <a:endParaRPr sz="2600" dirty="0"/>
          </a:p>
        </p:txBody>
      </p:sp>
      <p:pic>
        <p:nvPicPr>
          <p:cNvPr id="5" name="Imagen 4">
            <a:extLst>
              <a:ext uri="{FF2B5EF4-FFF2-40B4-BE49-F238E27FC236}">
                <a16:creationId xmlns:a16="http://schemas.microsoft.com/office/drawing/2014/main" id="{A77A612A-9B34-A735-B8C8-EEF141F547DD}"/>
              </a:ext>
            </a:extLst>
          </p:cNvPr>
          <p:cNvPicPr>
            <a:picLocks noChangeAspect="1"/>
          </p:cNvPicPr>
          <p:nvPr/>
        </p:nvPicPr>
        <p:blipFill>
          <a:blip r:embed="rId5"/>
          <a:stretch>
            <a:fillRect/>
          </a:stretch>
        </p:blipFill>
        <p:spPr>
          <a:xfrm>
            <a:off x="285709" y="1928954"/>
            <a:ext cx="5398315" cy="2492082"/>
          </a:xfrm>
          <a:prstGeom prst="rect">
            <a:avLst/>
          </a:prstGeom>
        </p:spPr>
      </p:pic>
      <p:pic>
        <p:nvPicPr>
          <p:cNvPr id="8" name="Imagen 7">
            <a:extLst>
              <a:ext uri="{FF2B5EF4-FFF2-40B4-BE49-F238E27FC236}">
                <a16:creationId xmlns:a16="http://schemas.microsoft.com/office/drawing/2014/main" id="{95BBCBE0-5396-9D1E-4545-53EB7139DDD3}"/>
              </a:ext>
            </a:extLst>
          </p:cNvPr>
          <p:cNvPicPr>
            <a:picLocks noChangeAspect="1"/>
          </p:cNvPicPr>
          <p:nvPr/>
        </p:nvPicPr>
        <p:blipFill>
          <a:blip r:embed="rId6"/>
          <a:stretch>
            <a:fillRect/>
          </a:stretch>
        </p:blipFill>
        <p:spPr>
          <a:xfrm>
            <a:off x="238532" y="4296217"/>
            <a:ext cx="5703086" cy="2387933"/>
          </a:xfrm>
          <a:prstGeom prst="rect">
            <a:avLst/>
          </a:prstGeom>
        </p:spPr>
      </p:pic>
      <p:pic>
        <p:nvPicPr>
          <p:cNvPr id="9" name="Imagen 8">
            <a:extLst>
              <a:ext uri="{FF2B5EF4-FFF2-40B4-BE49-F238E27FC236}">
                <a16:creationId xmlns:a16="http://schemas.microsoft.com/office/drawing/2014/main" id="{E04BF071-163C-B357-5631-9A6B35D7FF5C}"/>
              </a:ext>
            </a:extLst>
          </p:cNvPr>
          <p:cNvPicPr>
            <a:picLocks noChangeAspect="1"/>
          </p:cNvPicPr>
          <p:nvPr/>
        </p:nvPicPr>
        <p:blipFill>
          <a:blip r:embed="rId7"/>
          <a:stretch>
            <a:fillRect/>
          </a:stretch>
        </p:blipFill>
        <p:spPr>
          <a:xfrm>
            <a:off x="6174588" y="4180922"/>
            <a:ext cx="5638815" cy="2618521"/>
          </a:xfrm>
          <a:prstGeom prst="rect">
            <a:avLst/>
          </a:prstGeom>
        </p:spPr>
      </p:pic>
      <p:grpSp>
        <p:nvGrpSpPr>
          <p:cNvPr id="3" name="Grupo 2">
            <a:extLst>
              <a:ext uri="{FF2B5EF4-FFF2-40B4-BE49-F238E27FC236}">
                <a16:creationId xmlns:a16="http://schemas.microsoft.com/office/drawing/2014/main" id="{259E0F9E-1D81-2F02-F2D0-8BB2E1281D57}"/>
              </a:ext>
            </a:extLst>
          </p:cNvPr>
          <p:cNvGrpSpPr/>
          <p:nvPr/>
        </p:nvGrpSpPr>
        <p:grpSpPr>
          <a:xfrm>
            <a:off x="5941618" y="1362016"/>
            <a:ext cx="6141415" cy="2816561"/>
            <a:chOff x="5928036" y="1489836"/>
            <a:chExt cx="6141415" cy="2816561"/>
          </a:xfrm>
        </p:grpSpPr>
        <p:pic>
          <p:nvPicPr>
            <p:cNvPr id="4" name="Imagen 3">
              <a:extLst>
                <a:ext uri="{FF2B5EF4-FFF2-40B4-BE49-F238E27FC236}">
                  <a16:creationId xmlns:a16="http://schemas.microsoft.com/office/drawing/2014/main" id="{0B891493-D52D-D5D1-9219-215744FEEF45}"/>
                </a:ext>
              </a:extLst>
            </p:cNvPr>
            <p:cNvPicPr>
              <a:picLocks noChangeAspect="1"/>
            </p:cNvPicPr>
            <p:nvPr/>
          </p:nvPicPr>
          <p:blipFill>
            <a:blip r:embed="rId8"/>
            <a:stretch>
              <a:fillRect/>
            </a:stretch>
          </p:blipFill>
          <p:spPr>
            <a:xfrm>
              <a:off x="5928036" y="1673126"/>
              <a:ext cx="5879314" cy="2633271"/>
            </a:xfrm>
            <a:prstGeom prst="rect">
              <a:avLst/>
            </a:prstGeom>
          </p:spPr>
        </p:pic>
        <p:sp>
          <p:nvSpPr>
            <p:cNvPr id="2" name="Elipse 1">
              <a:extLst>
                <a:ext uri="{FF2B5EF4-FFF2-40B4-BE49-F238E27FC236}">
                  <a16:creationId xmlns:a16="http://schemas.microsoft.com/office/drawing/2014/main" id="{C336F6E9-21D8-DACE-751E-5F1FE43F3C54}"/>
                </a:ext>
              </a:extLst>
            </p:cNvPr>
            <p:cNvSpPr/>
            <p:nvPr/>
          </p:nvSpPr>
          <p:spPr>
            <a:xfrm>
              <a:off x="9788769" y="1489836"/>
              <a:ext cx="2280682" cy="2816561"/>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Google Shape;148;p6">
            <a:extLst>
              <a:ext uri="{FF2B5EF4-FFF2-40B4-BE49-F238E27FC236}">
                <a16:creationId xmlns:a16="http://schemas.microsoft.com/office/drawing/2014/main" id="{EB955ED1-0424-21D0-FB48-399A94D09E15}"/>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a:p>
        </p:txBody>
      </p:sp>
      <p:sp>
        <p:nvSpPr>
          <p:cNvPr id="6" name="Elipse 5">
            <a:extLst>
              <a:ext uri="{FF2B5EF4-FFF2-40B4-BE49-F238E27FC236}">
                <a16:creationId xmlns:a16="http://schemas.microsoft.com/office/drawing/2014/main" id="{05F506E1-1ECD-65D7-6F48-B08D411AC337}"/>
              </a:ext>
            </a:extLst>
          </p:cNvPr>
          <p:cNvSpPr/>
          <p:nvPr/>
        </p:nvSpPr>
        <p:spPr>
          <a:xfrm>
            <a:off x="4757530" y="2561783"/>
            <a:ext cx="1144139" cy="914400"/>
          </a:xfrm>
          <a:prstGeom prst="ellipse">
            <a:avLst/>
          </a:prstGeom>
          <a:solidFill>
            <a:schemeClr val="accent6">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Recording 2 may 2026, 13:10:56">
            <a:hlinkClick r:id="" action="ppaction://media"/>
            <a:extLst>
              <a:ext uri="{FF2B5EF4-FFF2-40B4-BE49-F238E27FC236}">
                <a16:creationId xmlns:a16="http://schemas.microsoft.com/office/drawing/2014/main" id="{37C9B175-410F-EA58-D079-45902A8DB1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96216" y="6090991"/>
            <a:ext cx="812800" cy="812800"/>
          </a:xfrm>
          <a:prstGeom prst="rect">
            <a:avLst/>
          </a:prstGeom>
        </p:spPr>
      </p:pic>
    </p:spTree>
    <p:extLst>
      <p:ext uri="{BB962C8B-B14F-4D97-AF65-F5344CB8AC3E}">
        <p14:creationId xmlns:p14="http://schemas.microsoft.com/office/powerpoint/2010/main" val="247703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BA65AF2A-79F4-6F01-D0BD-1DE95685E176}"/>
            </a:ext>
          </a:extLst>
        </p:cNvPr>
        <p:cNvGrpSpPr/>
        <p:nvPr/>
      </p:nvGrpSpPr>
      <p:grpSpPr>
        <a:xfrm>
          <a:off x="0" y="0"/>
          <a:ext cx="0" cy="0"/>
          <a:chOff x="0" y="0"/>
          <a:chExt cx="0" cy="0"/>
        </a:xfrm>
      </p:grpSpPr>
      <p:sp>
        <p:nvSpPr>
          <p:cNvPr id="145" name="Google Shape;145;p6">
            <a:extLst>
              <a:ext uri="{FF2B5EF4-FFF2-40B4-BE49-F238E27FC236}">
                <a16:creationId xmlns:a16="http://schemas.microsoft.com/office/drawing/2014/main" id="{750AF02F-D904-E8CC-EBD7-F8CDE3C7732C}"/>
              </a:ext>
            </a:extLst>
          </p:cNvPr>
          <p:cNvSpPr txBox="1">
            <a:spLocks noGrp="1"/>
          </p:cNvSpPr>
          <p:nvPr>
            <p:ph type="body" idx="1"/>
          </p:nvPr>
        </p:nvSpPr>
        <p:spPr>
          <a:xfrm>
            <a:off x="288739" y="617347"/>
            <a:ext cx="11771697" cy="5379133"/>
          </a:xfrm>
          <a:prstGeom prst="rect">
            <a:avLst/>
          </a:prstGeom>
          <a:noFill/>
          <a:ln>
            <a:noFill/>
          </a:ln>
        </p:spPr>
        <p:txBody>
          <a:bodyPr spcFirstLastPara="1" wrap="square" lIns="91425" tIns="45700" rIns="91425" bIns="45700" anchor="t" anchorCtr="0">
            <a:normAutofit fontScale="92500" lnSpcReduction="10000"/>
          </a:bodyPr>
          <a:lstStyle/>
          <a:p>
            <a:pPr>
              <a:lnSpc>
                <a:spcPct val="105000"/>
              </a:lnSpc>
              <a:spcBef>
                <a:spcPts val="200"/>
              </a:spcBef>
              <a:buClr>
                <a:schemeClr val="dk1"/>
              </a:buClr>
              <a:buSzPct val="100000"/>
            </a:pPr>
            <a:r>
              <a:rPr lang="es-ES" sz="2200" b="1" noProof="1">
                <a:solidFill>
                  <a:srgbClr val="0059FF"/>
                </a:solidFill>
              </a:rPr>
              <a:t>Prior to the J</a:t>
            </a:r>
            <a:r>
              <a:rPr lang="es-ES" sz="2200" b="1" baseline="-25000" noProof="1">
                <a:solidFill>
                  <a:srgbClr val="0059FF"/>
                </a:solidFill>
              </a:rPr>
              <a:t>2</a:t>
            </a:r>
            <a:r>
              <a:rPr lang="es-ES" sz="2200" b="1" noProof="1">
                <a:solidFill>
                  <a:srgbClr val="0059FF"/>
                </a:solidFill>
              </a:rPr>
              <a:t> model update, most research on improving precession centered on revising its linear component.</a:t>
            </a:r>
          </a:p>
          <a:p>
            <a:pPr>
              <a:lnSpc>
                <a:spcPct val="105000"/>
              </a:lnSpc>
              <a:spcBef>
                <a:spcPts val="200"/>
              </a:spcBef>
              <a:buClr>
                <a:schemeClr val="dk1"/>
              </a:buClr>
              <a:buSzPct val="100000"/>
            </a:pPr>
            <a:r>
              <a:rPr lang="es-ES" sz="2200" b="1" noProof="1">
                <a:solidFill>
                  <a:srgbClr val="0059FF"/>
                </a:solidFill>
              </a:rPr>
              <a:t>This is still the only approach applicable to dY</a:t>
            </a:r>
            <a:r>
              <a:rPr lang="es-ES" sz="2200" b="1" noProof="1"/>
              <a:t>. Trying it for dX is also worth it</a:t>
            </a:r>
            <a:r>
              <a:rPr lang="es-ES" sz="2200" noProof="1"/>
              <a:t>, since the constant term of the precession parameter H</a:t>
            </a:r>
            <a:r>
              <a:rPr lang="es-ES" sz="2200" baseline="-25000" noProof="1"/>
              <a:t>d</a:t>
            </a:r>
            <a:r>
              <a:rPr lang="es-ES" sz="2200" noProof="1"/>
              <a:t> cannot be inferred from J</a:t>
            </a:r>
            <a:r>
              <a:rPr lang="es-ES" sz="2200" baseline="-25000" noProof="1"/>
              <a:t>2</a:t>
            </a:r>
            <a:r>
              <a:rPr lang="es-ES" sz="2200" noProof="1"/>
              <a:t> yet and is the main component of dX rate </a:t>
            </a:r>
          </a:p>
          <a:p>
            <a:pPr>
              <a:lnSpc>
                <a:spcPct val="105000"/>
              </a:lnSpc>
              <a:spcBef>
                <a:spcPts val="200"/>
              </a:spcBef>
              <a:buClr>
                <a:schemeClr val="dk1"/>
              </a:buClr>
              <a:buSzPct val="100000"/>
            </a:pPr>
            <a:r>
              <a:rPr lang="es-ES" sz="2200" b="1" noProof="1">
                <a:solidFill>
                  <a:srgbClr val="FF0000"/>
                </a:solidFill>
              </a:rPr>
              <a:t>Linear fits of CPO solutions result in smaller but significant corrections for the dX rate and also for the dX and dY offsets</a:t>
            </a:r>
            <a:r>
              <a:rPr lang="es-ES" sz="2200" b="1" noProof="1"/>
              <a:t>, </a:t>
            </a:r>
            <a:r>
              <a:rPr lang="es-ES" sz="2200" noProof="1"/>
              <a:t>with a significant WRMS decrease</a:t>
            </a:r>
          </a:p>
          <a:p>
            <a:pPr>
              <a:lnSpc>
                <a:spcPct val="105000"/>
              </a:lnSpc>
              <a:spcBef>
                <a:spcPts val="200"/>
              </a:spcBef>
              <a:buClr>
                <a:schemeClr val="dk1"/>
              </a:buClr>
              <a:buSzPct val="100000"/>
            </a:pPr>
            <a:r>
              <a:rPr lang="es-ES" sz="2200" b="1" noProof="1">
                <a:solidFill>
                  <a:srgbClr val="0059FF"/>
                </a:solidFill>
              </a:rPr>
              <a:t>The plots below show results for dY.</a:t>
            </a:r>
            <a:r>
              <a:rPr lang="es-ES" sz="2200" b="1" noProof="1"/>
              <a:t> They display the WRMS computed for the entire period 1984-2025 and several subintervals. </a:t>
            </a:r>
            <a:br>
              <a:rPr lang="es-ES" sz="2200" b="1" noProof="1"/>
            </a:br>
            <a:r>
              <a:rPr lang="es-ES" sz="2200" b="1" i="1" noProof="1"/>
              <a:t>Left: original ivs24q4X, right: linear precession corrected. The WRMS reduction is evident</a:t>
            </a:r>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n-US" sz="2400" b="1" dirty="0">
              <a:ea typeface="DengXian" panose="02010600030101010101" pitchFamily="2" charset="-122"/>
              <a:cs typeface="Times New Roman" panose="02020603050405020304" pitchFamily="18" charset="0"/>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marL="0" lvl="0" indent="152717" algn="l" rtl="0">
              <a:spcBef>
                <a:spcPts val="6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B1C0880E-F740-57FC-302B-73C31C77C802}"/>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148" name="Google Shape;148;p6">
            <a:extLst>
              <a:ext uri="{FF2B5EF4-FFF2-40B4-BE49-F238E27FC236}">
                <a16:creationId xmlns:a16="http://schemas.microsoft.com/office/drawing/2014/main" id="{4738E6CE-4F32-D835-0200-EB045E5E0359}"/>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a:p>
        </p:txBody>
      </p:sp>
      <p:sp>
        <p:nvSpPr>
          <p:cNvPr id="149" name="Google Shape;149;p6">
            <a:extLst>
              <a:ext uri="{FF2B5EF4-FFF2-40B4-BE49-F238E27FC236}">
                <a16:creationId xmlns:a16="http://schemas.microsoft.com/office/drawing/2014/main" id="{DC20E96E-26B9-F883-FC65-AE3CF4E89E0B}"/>
              </a:ext>
            </a:extLst>
          </p:cNvPr>
          <p:cNvSpPr txBox="1">
            <a:spLocks noGrp="1"/>
          </p:cNvSpPr>
          <p:nvPr>
            <p:ph type="title"/>
          </p:nvPr>
        </p:nvSpPr>
        <p:spPr>
          <a:xfrm>
            <a:off x="1017676" y="136524"/>
            <a:ext cx="10313824"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3200" b="1" dirty="0">
                <a:solidFill>
                  <a:schemeClr val="accent1"/>
                </a:solidFill>
              </a:rPr>
              <a:t>Precession model update: Supplemental corrections</a:t>
            </a:r>
            <a:endParaRPr dirty="0"/>
          </a:p>
        </p:txBody>
      </p:sp>
      <p:pic>
        <p:nvPicPr>
          <p:cNvPr id="4" name="Imagen 3">
            <a:extLst>
              <a:ext uri="{FF2B5EF4-FFF2-40B4-BE49-F238E27FC236}">
                <a16:creationId xmlns:a16="http://schemas.microsoft.com/office/drawing/2014/main" id="{8E5B0281-1FE6-0D5A-C9AC-00F35DCECE88}"/>
              </a:ext>
            </a:extLst>
          </p:cNvPr>
          <p:cNvPicPr>
            <a:picLocks noChangeAspect="1"/>
          </p:cNvPicPr>
          <p:nvPr/>
        </p:nvPicPr>
        <p:blipFill>
          <a:blip r:embed="rId5"/>
          <a:stretch>
            <a:fillRect/>
          </a:stretch>
        </p:blipFill>
        <p:spPr>
          <a:xfrm>
            <a:off x="288739" y="3569207"/>
            <a:ext cx="5648198" cy="2824099"/>
          </a:xfrm>
          <a:prstGeom prst="rect">
            <a:avLst/>
          </a:prstGeom>
        </p:spPr>
      </p:pic>
      <p:pic>
        <p:nvPicPr>
          <p:cNvPr id="5" name="Imagen 4">
            <a:extLst>
              <a:ext uri="{FF2B5EF4-FFF2-40B4-BE49-F238E27FC236}">
                <a16:creationId xmlns:a16="http://schemas.microsoft.com/office/drawing/2014/main" id="{1A6A3AA4-EB59-CBA6-F995-3840BAAD09C3}"/>
              </a:ext>
            </a:extLst>
          </p:cNvPr>
          <p:cNvPicPr>
            <a:picLocks noChangeAspect="1"/>
          </p:cNvPicPr>
          <p:nvPr/>
        </p:nvPicPr>
        <p:blipFill>
          <a:blip r:embed="rId6"/>
          <a:stretch>
            <a:fillRect/>
          </a:stretch>
        </p:blipFill>
        <p:spPr>
          <a:xfrm>
            <a:off x="6066155" y="3569208"/>
            <a:ext cx="5648198" cy="2824099"/>
          </a:xfrm>
          <a:prstGeom prst="rect">
            <a:avLst/>
          </a:prstGeom>
        </p:spPr>
      </p:pic>
      <p:pic>
        <p:nvPicPr>
          <p:cNvPr id="6" name="Audio Recording 2 may 2026, 17:00:01">
            <a:hlinkClick r:id="" action="ppaction://media"/>
            <a:extLst>
              <a:ext uri="{FF2B5EF4-FFF2-40B4-BE49-F238E27FC236}">
                <a16:creationId xmlns:a16="http://schemas.microsoft.com/office/drawing/2014/main" id="{3D95D9F4-A5EE-DE07-4FC1-E5156136AC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61301" y="5987336"/>
            <a:ext cx="812800" cy="812800"/>
          </a:xfrm>
          <a:prstGeom prst="rect">
            <a:avLst/>
          </a:prstGeom>
        </p:spPr>
      </p:pic>
    </p:spTree>
    <p:extLst>
      <p:ext uri="{BB962C8B-B14F-4D97-AF65-F5344CB8AC3E}">
        <p14:creationId xmlns:p14="http://schemas.microsoft.com/office/powerpoint/2010/main" val="8841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E9EC6D6F-676D-E7D9-5E13-38BF59E4BBFA}"/>
            </a:ext>
          </a:extLst>
        </p:cNvPr>
        <p:cNvGrpSpPr/>
        <p:nvPr/>
      </p:nvGrpSpPr>
      <p:grpSpPr>
        <a:xfrm>
          <a:off x="0" y="0"/>
          <a:ext cx="0" cy="0"/>
          <a:chOff x="0" y="0"/>
          <a:chExt cx="0" cy="0"/>
        </a:xfrm>
      </p:grpSpPr>
      <p:sp>
        <p:nvSpPr>
          <p:cNvPr id="145" name="Google Shape;145;p6">
            <a:extLst>
              <a:ext uri="{FF2B5EF4-FFF2-40B4-BE49-F238E27FC236}">
                <a16:creationId xmlns:a16="http://schemas.microsoft.com/office/drawing/2014/main" id="{BF02DA75-7920-609A-F976-4156B0EBBB11}"/>
              </a:ext>
            </a:extLst>
          </p:cNvPr>
          <p:cNvSpPr txBox="1">
            <a:spLocks noGrp="1"/>
          </p:cNvSpPr>
          <p:nvPr>
            <p:ph type="body" idx="1"/>
          </p:nvPr>
        </p:nvSpPr>
        <p:spPr>
          <a:xfrm>
            <a:off x="288739" y="617347"/>
            <a:ext cx="11771697" cy="5379133"/>
          </a:xfrm>
          <a:prstGeom prst="rect">
            <a:avLst/>
          </a:prstGeom>
          <a:noFill/>
          <a:ln>
            <a:noFill/>
          </a:ln>
        </p:spPr>
        <p:txBody>
          <a:bodyPr spcFirstLastPara="1" wrap="square" lIns="91425" tIns="45700" rIns="91425" bIns="45700" anchor="t" anchorCtr="0">
            <a:normAutofit fontScale="92500" lnSpcReduction="10000"/>
          </a:bodyPr>
          <a:lstStyle/>
          <a:p>
            <a:pPr>
              <a:lnSpc>
                <a:spcPct val="105000"/>
              </a:lnSpc>
              <a:spcBef>
                <a:spcPts val="200"/>
              </a:spcBef>
              <a:buClr>
                <a:schemeClr val="dk1"/>
              </a:buClr>
              <a:buSzPct val="100000"/>
            </a:pPr>
            <a:r>
              <a:rPr lang="es-ES" sz="2200" b="1" noProof="1"/>
              <a:t>Tables below show the decrease of the WRMS of several VLBI solutions after applying:</a:t>
            </a:r>
          </a:p>
          <a:p>
            <a:pPr lvl="1">
              <a:lnSpc>
                <a:spcPct val="105000"/>
              </a:lnSpc>
              <a:spcBef>
                <a:spcPts val="200"/>
              </a:spcBef>
              <a:buClr>
                <a:schemeClr val="dk1"/>
              </a:buClr>
              <a:buSzPct val="100000"/>
            </a:pPr>
            <a:r>
              <a:rPr lang="es-ES" sz="2200" b="1" noProof="1">
                <a:solidFill>
                  <a:srgbClr val="0059FF"/>
                </a:solidFill>
              </a:rPr>
              <a:t>first the IAU2006_J</a:t>
            </a:r>
            <a:r>
              <a:rPr lang="es-ES" sz="2200" b="1" baseline="-25000" noProof="1">
                <a:solidFill>
                  <a:srgbClr val="0059FF"/>
                </a:solidFill>
              </a:rPr>
              <a:t>2</a:t>
            </a:r>
            <a:r>
              <a:rPr lang="es-ES" sz="2200" b="1" noProof="1">
                <a:solidFill>
                  <a:srgbClr val="0059FF"/>
                </a:solidFill>
              </a:rPr>
              <a:t> correction (only to dX) </a:t>
            </a:r>
            <a:r>
              <a:rPr lang="es-ES" sz="2200" b="1" i="1" noProof="1"/>
              <a:t>(last but 1 column)</a:t>
            </a:r>
            <a:endParaRPr lang="es-ES" sz="2200" b="1" noProof="1">
              <a:solidFill>
                <a:srgbClr val="0059FF"/>
              </a:solidFill>
            </a:endParaRPr>
          </a:p>
          <a:p>
            <a:pPr lvl="1">
              <a:lnSpc>
                <a:spcPct val="105000"/>
              </a:lnSpc>
              <a:spcBef>
                <a:spcPts val="200"/>
              </a:spcBef>
              <a:buClr>
                <a:schemeClr val="dk1"/>
              </a:buClr>
              <a:buSzPct val="100000"/>
            </a:pPr>
            <a:r>
              <a:rPr lang="es-ES" sz="2200" b="1" noProof="1">
                <a:solidFill>
                  <a:srgbClr val="0059FF"/>
                </a:solidFill>
              </a:rPr>
              <a:t>then, adding corrections to rates &amp; offsets, fit to each VLBI solution </a:t>
            </a:r>
            <a:r>
              <a:rPr lang="es-ES" sz="2200" b="1" i="1" noProof="1"/>
              <a:t>(last column)</a:t>
            </a:r>
            <a:endParaRPr lang="en-US" sz="2200" b="1" noProof="1">
              <a:solidFill>
                <a:srgbClr val="0059FF"/>
              </a:solidFill>
            </a:endParaRPr>
          </a:p>
          <a:p>
            <a:pPr marL="457200" lvl="1" indent="0">
              <a:lnSpc>
                <a:spcPct val="105000"/>
              </a:lnSpc>
              <a:spcBef>
                <a:spcPts val="200"/>
              </a:spcBef>
              <a:buClr>
                <a:schemeClr val="dk1"/>
              </a:buClr>
              <a:buSzPct val="100000"/>
              <a:buNone/>
            </a:pPr>
            <a:r>
              <a:rPr lang="en-US" sz="2200" b="1" noProof="1"/>
              <a:t>The long-term combined solution from IVS is highlited, and gives the lowest WRMS </a:t>
            </a:r>
            <a:r>
              <a:rPr lang="es-ES" sz="2200" b="1" noProof="1">
                <a:solidFill>
                  <a:srgbClr val="0059FF"/>
                </a:solidFill>
              </a:rPr>
              <a:t>(units: </a:t>
            </a:r>
            <a:r>
              <a:rPr lang="en-US" sz="2200" b="1" noProof="1">
                <a:solidFill>
                  <a:srgbClr val="0059FF"/>
                </a:solidFill>
              </a:rPr>
              <a:t>𝝻as)</a:t>
            </a:r>
            <a:br>
              <a:rPr lang="en-US" sz="2200" b="1" noProof="1">
                <a:solidFill>
                  <a:srgbClr val="0059FF"/>
                </a:solidFill>
              </a:rPr>
            </a:br>
            <a:endParaRPr lang="es-ES" sz="2200" b="1" noProof="1"/>
          </a:p>
          <a:p>
            <a:pPr marL="0" indent="0">
              <a:lnSpc>
                <a:spcPct val="105000"/>
              </a:lnSpc>
              <a:spcBef>
                <a:spcPts val="200"/>
              </a:spcBef>
              <a:buClr>
                <a:schemeClr val="dk1"/>
              </a:buClr>
              <a:buSzPct val="100000"/>
              <a:buNone/>
            </a:pPr>
            <a:endParaRPr lang="es-ES" sz="2200" i="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n-US" sz="2400" b="1" dirty="0">
              <a:ea typeface="DengXian" panose="02010600030101010101" pitchFamily="2" charset="-122"/>
              <a:cs typeface="Times New Roman" panose="02020603050405020304" pitchFamily="18" charset="0"/>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marL="0" lvl="0" indent="152717" algn="l" rtl="0">
              <a:spcBef>
                <a:spcPts val="6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66D17C36-10D2-195A-F9F0-E8133FBEAB62}"/>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148" name="Google Shape;148;p6">
            <a:extLst>
              <a:ext uri="{FF2B5EF4-FFF2-40B4-BE49-F238E27FC236}">
                <a16:creationId xmlns:a16="http://schemas.microsoft.com/office/drawing/2014/main" id="{B52B34F8-5C5A-197C-E09E-DE7CD28DE926}"/>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a:p>
        </p:txBody>
      </p:sp>
      <p:sp>
        <p:nvSpPr>
          <p:cNvPr id="149" name="Google Shape;149;p6">
            <a:extLst>
              <a:ext uri="{FF2B5EF4-FFF2-40B4-BE49-F238E27FC236}">
                <a16:creationId xmlns:a16="http://schemas.microsoft.com/office/drawing/2014/main" id="{93B4E64A-C6E4-12E5-E056-BF3F49200E49}"/>
              </a:ext>
            </a:extLst>
          </p:cNvPr>
          <p:cNvSpPr txBox="1">
            <a:spLocks noGrp="1"/>
          </p:cNvSpPr>
          <p:nvPr>
            <p:ph type="title"/>
          </p:nvPr>
        </p:nvSpPr>
        <p:spPr>
          <a:xfrm>
            <a:off x="288739" y="136524"/>
            <a:ext cx="11500138"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2600" b="1" dirty="0">
                <a:solidFill>
                  <a:schemeClr val="accent1"/>
                </a:solidFill>
              </a:rPr>
              <a:t>Precession model update: Account of effects on WRMS for some VLBI solutions</a:t>
            </a:r>
            <a:endParaRPr sz="2600" dirty="0"/>
          </a:p>
        </p:txBody>
      </p:sp>
      <p:graphicFrame>
        <p:nvGraphicFramePr>
          <p:cNvPr id="5" name="Objeto 4">
            <a:extLst>
              <a:ext uri="{FF2B5EF4-FFF2-40B4-BE49-F238E27FC236}">
                <a16:creationId xmlns:a16="http://schemas.microsoft.com/office/drawing/2014/main" id="{DDF9CCDE-4145-50CC-3529-9430D00AF957}"/>
              </a:ext>
            </a:extLst>
          </p:cNvPr>
          <p:cNvGraphicFramePr>
            <a:graphicFrameLocks noChangeAspect="1"/>
          </p:cNvGraphicFramePr>
          <p:nvPr>
            <p:extLst>
              <p:ext uri="{D42A27DB-BD31-4B8C-83A1-F6EECF244321}">
                <p14:modId xmlns:p14="http://schemas.microsoft.com/office/powerpoint/2010/main" val="3332416912"/>
              </p:ext>
            </p:extLst>
          </p:nvPr>
        </p:nvGraphicFramePr>
        <p:xfrm>
          <a:off x="384173" y="1956840"/>
          <a:ext cx="10796588" cy="2109788"/>
        </p:xfrm>
        <a:graphic>
          <a:graphicData uri="http://schemas.openxmlformats.org/presentationml/2006/ole">
            <mc:AlternateContent xmlns:mc="http://schemas.openxmlformats.org/markup-compatibility/2006">
              <mc:Choice xmlns:v="urn:schemas-microsoft-com:vml" Requires="v">
                <p:oleObj name="Hoja de cálculo" r:id="rId5" imgW="6413500" imgH="1435100" progId="Excel.Sheet.12">
                  <p:embed/>
                </p:oleObj>
              </mc:Choice>
              <mc:Fallback>
                <p:oleObj name="Hoja de cálculo" r:id="rId5" imgW="6413500" imgH="1435100" progId="Excel.Sheet.12">
                  <p:embed/>
                  <p:pic>
                    <p:nvPicPr>
                      <p:cNvPr id="0" name=""/>
                      <p:cNvPicPr/>
                      <p:nvPr/>
                    </p:nvPicPr>
                    <p:blipFill>
                      <a:blip r:embed="rId6"/>
                      <a:stretch>
                        <a:fillRect/>
                      </a:stretch>
                    </p:blipFill>
                    <p:spPr>
                      <a:xfrm>
                        <a:off x="384173" y="1956840"/>
                        <a:ext cx="10796588" cy="2109788"/>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E37613C3-8588-BD01-ECBE-E34FD747D0B8}"/>
              </a:ext>
            </a:extLst>
          </p:cNvPr>
          <p:cNvGraphicFramePr>
            <a:graphicFrameLocks noChangeAspect="1"/>
          </p:cNvGraphicFramePr>
          <p:nvPr>
            <p:extLst>
              <p:ext uri="{D42A27DB-BD31-4B8C-83A1-F6EECF244321}">
                <p14:modId xmlns:p14="http://schemas.microsoft.com/office/powerpoint/2010/main" val="1186999988"/>
              </p:ext>
            </p:extLst>
          </p:nvPr>
        </p:nvGraphicFramePr>
        <p:xfrm>
          <a:off x="384173" y="4246563"/>
          <a:ext cx="10796588" cy="2109788"/>
        </p:xfrm>
        <a:graphic>
          <a:graphicData uri="http://schemas.openxmlformats.org/presentationml/2006/ole">
            <mc:AlternateContent xmlns:mc="http://schemas.openxmlformats.org/markup-compatibility/2006">
              <mc:Choice xmlns:v="urn:schemas-microsoft-com:vml" Requires="v">
                <p:oleObj name="Hoja de cálculo" r:id="rId7" imgW="6692900" imgH="1435100" progId="Excel.Sheet.12">
                  <p:embed/>
                </p:oleObj>
              </mc:Choice>
              <mc:Fallback>
                <p:oleObj name="Hoja de cálculo" r:id="rId7" imgW="6692900" imgH="1435100" progId="Excel.Sheet.12">
                  <p:embed/>
                  <p:pic>
                    <p:nvPicPr>
                      <p:cNvPr id="5" name="Objeto 4">
                        <a:extLst>
                          <a:ext uri="{FF2B5EF4-FFF2-40B4-BE49-F238E27FC236}">
                            <a16:creationId xmlns:a16="http://schemas.microsoft.com/office/drawing/2014/main" id="{DDF9CCDE-4145-50CC-3529-9430D00AF957}"/>
                          </a:ext>
                        </a:extLst>
                      </p:cNvPr>
                      <p:cNvPicPr/>
                      <p:nvPr/>
                    </p:nvPicPr>
                    <p:blipFill>
                      <a:blip r:embed="rId8"/>
                      <a:stretch>
                        <a:fillRect/>
                      </a:stretch>
                    </p:blipFill>
                    <p:spPr>
                      <a:xfrm>
                        <a:off x="384173" y="4246563"/>
                        <a:ext cx="10796588" cy="2109788"/>
                      </a:xfrm>
                      <a:prstGeom prst="rect">
                        <a:avLst/>
                      </a:prstGeom>
                    </p:spPr>
                  </p:pic>
                </p:oleObj>
              </mc:Fallback>
            </mc:AlternateContent>
          </a:graphicData>
        </a:graphic>
      </p:graphicFrame>
      <p:pic>
        <p:nvPicPr>
          <p:cNvPr id="2" name="Audio Recording 2 may 2026, 13:31:15">
            <a:hlinkClick r:id="" action="ppaction://media"/>
            <a:extLst>
              <a:ext uri="{FF2B5EF4-FFF2-40B4-BE49-F238E27FC236}">
                <a16:creationId xmlns:a16="http://schemas.microsoft.com/office/drawing/2014/main" id="{90B48D78-84C5-AF0B-E804-13F86823EE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4198" y="3306913"/>
            <a:ext cx="812800" cy="812800"/>
          </a:xfrm>
          <a:prstGeom prst="rect">
            <a:avLst/>
          </a:prstGeom>
        </p:spPr>
      </p:pic>
    </p:spTree>
    <p:extLst>
      <p:ext uri="{BB962C8B-B14F-4D97-AF65-F5344CB8AC3E}">
        <p14:creationId xmlns:p14="http://schemas.microsoft.com/office/powerpoint/2010/main" val="16309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E4687-5D8A-1107-36E9-E20BDC896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EB824-89EC-2128-F8A4-A5EFB0DC0A9C}"/>
              </a:ext>
            </a:extLst>
          </p:cNvPr>
          <p:cNvSpPr>
            <a:spLocks noGrp="1"/>
          </p:cNvSpPr>
          <p:nvPr>
            <p:ph type="title"/>
          </p:nvPr>
        </p:nvSpPr>
        <p:spPr>
          <a:xfrm>
            <a:off x="908958" y="266803"/>
            <a:ext cx="10515600" cy="595323"/>
          </a:xfrm>
        </p:spPr>
        <p:txBody>
          <a:bodyPr>
            <a:normAutofit/>
          </a:bodyPr>
          <a:lstStyle/>
          <a:p>
            <a:r>
              <a:rPr lang="en-US" sz="2900" b="1" dirty="0">
                <a:solidFill>
                  <a:schemeClr val="accent1">
                    <a:lumMod val="75000"/>
                  </a:schemeClr>
                </a:solidFill>
              </a:rPr>
              <a:t>2 &amp; 3. Corrections for updating the nutation model IAU2000</a:t>
            </a:r>
          </a:p>
        </p:txBody>
      </p:sp>
      <p:sp>
        <p:nvSpPr>
          <p:cNvPr id="3" name="Content Placeholder 2">
            <a:extLst>
              <a:ext uri="{FF2B5EF4-FFF2-40B4-BE49-F238E27FC236}">
                <a16:creationId xmlns:a16="http://schemas.microsoft.com/office/drawing/2014/main" id="{46A47B92-B74D-D7A5-2B77-FCDDE6E6EA1C}"/>
              </a:ext>
            </a:extLst>
          </p:cNvPr>
          <p:cNvSpPr>
            <a:spLocks noGrp="1"/>
          </p:cNvSpPr>
          <p:nvPr>
            <p:ph idx="1"/>
          </p:nvPr>
        </p:nvSpPr>
        <p:spPr>
          <a:xfrm>
            <a:off x="381001" y="960448"/>
            <a:ext cx="11571514" cy="5532425"/>
          </a:xfrm>
        </p:spPr>
        <p:txBody>
          <a:bodyPr vert="horz" lIns="91440" tIns="45720" rIns="91440" bIns="45720" rtlCol="0" anchor="t">
            <a:normAutofit/>
          </a:bodyPr>
          <a:lstStyle/>
          <a:p>
            <a:pPr marL="0" indent="0">
              <a:lnSpc>
                <a:spcPct val="100000"/>
              </a:lnSpc>
              <a:spcBef>
                <a:spcPts val="0"/>
              </a:spcBef>
              <a:spcAft>
                <a:spcPts val="300"/>
              </a:spcAft>
              <a:buNone/>
            </a:pPr>
            <a:r>
              <a:rPr lang="en-US" sz="2400" b="1" noProof="1"/>
              <a:t>The performance of the nutation corrections agreed at the UAW 2026 is shown next</a:t>
            </a:r>
          </a:p>
          <a:p>
            <a:pPr marL="0" indent="0">
              <a:lnSpc>
                <a:spcPct val="100000"/>
              </a:lnSpc>
              <a:spcBef>
                <a:spcPts val="0"/>
              </a:spcBef>
              <a:spcAft>
                <a:spcPts val="300"/>
              </a:spcAft>
              <a:buNone/>
            </a:pPr>
            <a:endParaRPr lang="en-US" sz="2400" b="1" noProof="1"/>
          </a:p>
          <a:p>
            <a:pPr marL="0" indent="0">
              <a:lnSpc>
                <a:spcPct val="100000"/>
              </a:lnSpc>
              <a:spcBef>
                <a:spcPts val="0"/>
              </a:spcBef>
              <a:spcAft>
                <a:spcPts val="300"/>
              </a:spcAft>
              <a:buNone/>
            </a:pPr>
            <a:r>
              <a:rPr lang="en-US" sz="2400" b="1" noProof="1"/>
              <a:t>Let us recall they can be cast into two types</a:t>
            </a:r>
            <a:endParaRPr lang="en-US" sz="2000" b="1" noProof="1"/>
          </a:p>
          <a:p>
            <a:pPr>
              <a:lnSpc>
                <a:spcPct val="100000"/>
              </a:lnSpc>
              <a:spcBef>
                <a:spcPts val="0"/>
              </a:spcBef>
              <a:spcAft>
                <a:spcPts val="300"/>
              </a:spcAft>
            </a:pPr>
            <a:r>
              <a:rPr lang="en-US" sz="2400" b="1" noProof="1">
                <a:solidFill>
                  <a:srgbClr val="FF0000"/>
                </a:solidFill>
              </a:rPr>
              <a:t>Corrections to the planetary nutations made up by the main Oppolzer terms for a two-layer non-rigid earth, taken from a recent analytical solution </a:t>
            </a:r>
            <a:r>
              <a:rPr lang="en-US" sz="2400" noProof="1">
                <a:solidFill>
                  <a:srgbClr val="FF0000"/>
                </a:solidFill>
              </a:rPr>
              <a:t>(namely, a refinement of the 2018 Hamiltonian one by Ferrándiz et al)</a:t>
            </a:r>
          </a:p>
          <a:p>
            <a:pPr>
              <a:lnSpc>
                <a:spcPct val="100000"/>
              </a:lnSpc>
              <a:spcBef>
                <a:spcPts val="0"/>
              </a:spcBef>
              <a:spcAft>
                <a:spcPts val="300"/>
              </a:spcAft>
            </a:pPr>
            <a:r>
              <a:rPr lang="en-US" sz="2400" b="1" noProof="1">
                <a:solidFill>
                  <a:srgbClr val="0059FF"/>
                </a:solidFill>
              </a:rPr>
              <a:t>semi-empirical corrections to the amplitudes of a reduced number of forced nutations, most of which belong to the lunisolar block</a:t>
            </a:r>
          </a:p>
          <a:p>
            <a:pPr marL="0" indent="0">
              <a:lnSpc>
                <a:spcPct val="100000"/>
              </a:lnSpc>
              <a:spcBef>
                <a:spcPts val="0"/>
              </a:spcBef>
              <a:spcAft>
                <a:spcPts val="300"/>
              </a:spcAft>
              <a:buNone/>
            </a:pPr>
            <a:endParaRPr lang="en-US" sz="2400" b="1" noProof="1"/>
          </a:p>
          <a:p>
            <a:pPr marL="0" indent="0">
              <a:lnSpc>
                <a:spcPct val="100000"/>
              </a:lnSpc>
              <a:spcBef>
                <a:spcPts val="0"/>
              </a:spcBef>
              <a:spcAft>
                <a:spcPts val="300"/>
              </a:spcAft>
              <a:buNone/>
            </a:pPr>
            <a:r>
              <a:rPr lang="en-US" sz="2400" b="1" noProof="1"/>
              <a:t>Of the many approaches developed within the IAU/IAG JWG CIERT, this set achieved the highest WRMS reduction  for the tested VLBI solutions</a:t>
            </a:r>
          </a:p>
          <a:p>
            <a:pPr>
              <a:lnSpc>
                <a:spcPct val="100000"/>
              </a:lnSpc>
              <a:spcBef>
                <a:spcPts val="0"/>
              </a:spcBef>
              <a:spcAft>
                <a:spcPts val="300"/>
              </a:spcAft>
            </a:pPr>
            <a:endParaRPr lang="en-US" sz="2400" b="1" noProof="1">
              <a:solidFill>
                <a:srgbClr val="0059FF"/>
              </a:solidFill>
            </a:endParaRPr>
          </a:p>
          <a:p>
            <a:pPr marL="0" indent="0">
              <a:buNone/>
            </a:pPr>
            <a:br>
              <a:rPr lang="es-ES" sz="2000" dirty="0"/>
            </a:br>
            <a:endParaRPr lang="es-ES" sz="2000" dirty="0"/>
          </a:p>
          <a:p>
            <a:pPr marL="0" indent="0">
              <a:buNone/>
            </a:pPr>
            <a:endParaRPr lang="es-ES" sz="2000" dirty="0"/>
          </a:p>
          <a:p>
            <a:pPr lvl="1"/>
            <a:endParaRPr lang="en-US" sz="2000" dirty="0"/>
          </a:p>
          <a:p>
            <a:pPr marL="0" indent="0">
              <a:buNone/>
            </a:pPr>
            <a:endParaRPr lang="en-US" sz="2000" dirty="0">
              <a:cs typeface="Calibri"/>
            </a:endParaRPr>
          </a:p>
        </p:txBody>
      </p:sp>
      <p:sp>
        <p:nvSpPr>
          <p:cNvPr id="4" name="Marcador de fecha 3">
            <a:extLst>
              <a:ext uri="{FF2B5EF4-FFF2-40B4-BE49-F238E27FC236}">
                <a16:creationId xmlns:a16="http://schemas.microsoft.com/office/drawing/2014/main" id="{61AC6D7A-633F-3449-C317-58B3910B5A9F}"/>
              </a:ext>
            </a:extLst>
          </p:cNvPr>
          <p:cNvSpPr>
            <a:spLocks noGrp="1"/>
          </p:cNvSpPr>
          <p:nvPr>
            <p:ph type="dt" sz="half" idx="10"/>
          </p:nvPr>
        </p:nvSpPr>
        <p:spPr/>
        <p:txBody>
          <a:bodyPr/>
          <a:lstStyle/>
          <a:p>
            <a:r>
              <a:rPr lang="es-ES" dirty="0"/>
              <a:t>EGU 2026, May 4-8, Vienna &amp; virtual </a:t>
            </a:r>
            <a:endParaRPr lang="en-US" dirty="0"/>
          </a:p>
        </p:txBody>
      </p:sp>
      <p:sp>
        <p:nvSpPr>
          <p:cNvPr id="5" name="Marcador de número de diapositiva 4">
            <a:extLst>
              <a:ext uri="{FF2B5EF4-FFF2-40B4-BE49-F238E27FC236}">
                <a16:creationId xmlns:a16="http://schemas.microsoft.com/office/drawing/2014/main" id="{42BB7844-67DA-9A16-C4B3-0218EE71B6D8}"/>
              </a:ext>
            </a:extLst>
          </p:cNvPr>
          <p:cNvSpPr>
            <a:spLocks noGrp="1"/>
          </p:cNvSpPr>
          <p:nvPr>
            <p:ph type="sldNum" sz="quarter" idx="12"/>
          </p:nvPr>
        </p:nvSpPr>
        <p:spPr/>
        <p:txBody>
          <a:bodyPr/>
          <a:lstStyle/>
          <a:p>
            <a:fld id="{4185F61A-66B0-3848-9547-083E99354E2C}" type="slidenum">
              <a:rPr lang="en-US" smtClean="0"/>
              <a:t>7</a:t>
            </a:fld>
            <a:endParaRPr lang="en-US"/>
          </a:p>
        </p:txBody>
      </p:sp>
      <p:pic>
        <p:nvPicPr>
          <p:cNvPr id="7" name="Audio Recording 2 may 2026, 17:44:53">
            <a:hlinkClick r:id="" action="ppaction://media"/>
            <a:extLst>
              <a:ext uri="{FF2B5EF4-FFF2-40B4-BE49-F238E27FC236}">
                <a16:creationId xmlns:a16="http://schemas.microsoft.com/office/drawing/2014/main" id="{419A0CF2-F0B9-2ED0-A16E-B0F6263318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5583174"/>
            <a:ext cx="812800" cy="812800"/>
          </a:xfrm>
          <a:prstGeom prst="rect">
            <a:avLst/>
          </a:prstGeom>
        </p:spPr>
      </p:pic>
    </p:spTree>
    <p:extLst>
      <p:ext uri="{BB962C8B-B14F-4D97-AF65-F5344CB8AC3E}">
        <p14:creationId xmlns:p14="http://schemas.microsoft.com/office/powerpoint/2010/main" val="3810991645"/>
      </p:ext>
    </p:extLst>
  </p:cSld>
  <p:clrMapOvr>
    <a:masterClrMapping/>
  </p:clrMapOvr>
  <mc:AlternateContent xmlns:mc="http://schemas.openxmlformats.org/markup-compatibility/2006" xmlns:p14="http://schemas.microsoft.com/office/powerpoint/2010/main">
    <mc:Choice Requires="p14">
      <p:transition spd="slow" p14:dur="2000" advTm="3526"/>
    </mc:Choice>
    <mc:Fallback xmlns="">
      <p:transition spd="slow" advTm="3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5D1A4DA3-01EE-4EA4-7291-C9820F7E7996}"/>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7CF369FE-7981-12CE-E62E-C4C9F96A557E}"/>
              </a:ext>
            </a:extLst>
          </p:cNvPr>
          <p:cNvGrpSpPr/>
          <p:nvPr/>
        </p:nvGrpSpPr>
        <p:grpSpPr>
          <a:xfrm>
            <a:off x="5864354" y="3835280"/>
            <a:ext cx="6141415" cy="2816561"/>
            <a:chOff x="5928036" y="1489836"/>
            <a:chExt cx="6141415" cy="2816561"/>
          </a:xfrm>
        </p:grpSpPr>
        <p:pic>
          <p:nvPicPr>
            <p:cNvPr id="8" name="Imagen 7">
              <a:extLst>
                <a:ext uri="{FF2B5EF4-FFF2-40B4-BE49-F238E27FC236}">
                  <a16:creationId xmlns:a16="http://schemas.microsoft.com/office/drawing/2014/main" id="{ED7DBDC5-A34F-1FC1-1796-940A2E2B352A}"/>
                </a:ext>
              </a:extLst>
            </p:cNvPr>
            <p:cNvPicPr>
              <a:picLocks noChangeAspect="1"/>
            </p:cNvPicPr>
            <p:nvPr/>
          </p:nvPicPr>
          <p:blipFill>
            <a:blip r:embed="rId5"/>
            <a:stretch>
              <a:fillRect/>
            </a:stretch>
          </p:blipFill>
          <p:spPr>
            <a:xfrm>
              <a:off x="5928036" y="1673126"/>
              <a:ext cx="5879314" cy="2633271"/>
            </a:xfrm>
            <a:prstGeom prst="rect">
              <a:avLst/>
            </a:prstGeom>
          </p:spPr>
        </p:pic>
        <p:sp>
          <p:nvSpPr>
            <p:cNvPr id="9" name="Elipse 8">
              <a:extLst>
                <a:ext uri="{FF2B5EF4-FFF2-40B4-BE49-F238E27FC236}">
                  <a16:creationId xmlns:a16="http://schemas.microsoft.com/office/drawing/2014/main" id="{EA07F23D-696C-6152-E843-C9E41BE8B13E}"/>
                </a:ext>
              </a:extLst>
            </p:cNvPr>
            <p:cNvSpPr/>
            <p:nvPr/>
          </p:nvSpPr>
          <p:spPr>
            <a:xfrm>
              <a:off x="9788769" y="1489836"/>
              <a:ext cx="2280682" cy="2816561"/>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Google Shape;145;p6">
            <a:extLst>
              <a:ext uri="{FF2B5EF4-FFF2-40B4-BE49-F238E27FC236}">
                <a16:creationId xmlns:a16="http://schemas.microsoft.com/office/drawing/2014/main" id="{FD9EF1BA-5D68-7517-3CB5-894832D57EF5}"/>
              </a:ext>
            </a:extLst>
          </p:cNvPr>
          <p:cNvSpPr txBox="1">
            <a:spLocks noGrp="1"/>
          </p:cNvSpPr>
          <p:nvPr>
            <p:ph type="body" idx="1"/>
          </p:nvPr>
        </p:nvSpPr>
        <p:spPr>
          <a:xfrm>
            <a:off x="288739" y="617347"/>
            <a:ext cx="11771697" cy="5379133"/>
          </a:xfrm>
          <a:prstGeom prst="rect">
            <a:avLst/>
          </a:prstGeom>
          <a:noFill/>
          <a:ln>
            <a:noFill/>
          </a:ln>
        </p:spPr>
        <p:txBody>
          <a:bodyPr spcFirstLastPara="1" wrap="square" lIns="91425" tIns="45700" rIns="91425" bIns="45700" anchor="t" anchorCtr="0">
            <a:normAutofit fontScale="92500" lnSpcReduction="10000"/>
          </a:bodyPr>
          <a:lstStyle/>
          <a:p>
            <a:pPr>
              <a:lnSpc>
                <a:spcPct val="105000"/>
              </a:lnSpc>
              <a:spcBef>
                <a:spcPts val="200"/>
              </a:spcBef>
              <a:buClr>
                <a:schemeClr val="dk1"/>
              </a:buClr>
              <a:buSzPct val="100000"/>
            </a:pPr>
            <a:r>
              <a:rPr lang="es-ES" sz="2400" b="1" noProof="1">
                <a:solidFill>
                  <a:srgbClr val="0059FF"/>
                </a:solidFill>
              </a:rPr>
              <a:t>In blue there is the</a:t>
            </a:r>
            <a:r>
              <a:rPr lang="es-ES" sz="2400" b="1" noProof="1"/>
              <a:t> </a:t>
            </a:r>
            <a:r>
              <a:rPr lang="es-ES" sz="2400" b="1" noProof="1">
                <a:solidFill>
                  <a:srgbClr val="0059FF"/>
                </a:solidFill>
              </a:rPr>
              <a:t>ivs24q4X</a:t>
            </a:r>
            <a:r>
              <a:rPr lang="es-ES" sz="2400" b="1" noProof="1"/>
              <a:t> </a:t>
            </a:r>
            <a:r>
              <a:rPr lang="es-ES" sz="2400" b="1" noProof="1">
                <a:solidFill>
                  <a:srgbClr val="0059FF"/>
                </a:solidFill>
              </a:rPr>
              <a:t>combined IVS solution after applying all the corrections for precession and nutation</a:t>
            </a:r>
            <a:r>
              <a:rPr lang="es-ES" sz="2400" b="1" noProof="1"/>
              <a:t>. </a:t>
            </a:r>
            <a:r>
              <a:rPr lang="es-ES" sz="2400" b="1" noProof="1">
                <a:solidFill>
                  <a:srgbClr val="FF0000"/>
                </a:solidFill>
              </a:rPr>
              <a:t>WRMS decreases from 200+ to about 120 </a:t>
            </a:r>
            <a:r>
              <a:rPr lang="en-US" sz="2400" b="1" noProof="1">
                <a:solidFill>
                  <a:srgbClr val="FF0000"/>
                </a:solidFill>
              </a:rPr>
              <a:t>𝝻as</a:t>
            </a:r>
            <a:r>
              <a:rPr lang="es-ES" sz="2400" b="1" noProof="1">
                <a:solidFill>
                  <a:srgbClr val="FF0000"/>
                </a:solidFill>
              </a:rPr>
              <a:t> in 1984-2025</a:t>
            </a:r>
          </a:p>
          <a:p>
            <a:pPr>
              <a:lnSpc>
                <a:spcPct val="105000"/>
              </a:lnSpc>
              <a:spcBef>
                <a:spcPts val="200"/>
              </a:spcBef>
              <a:buClr>
                <a:schemeClr val="dk1"/>
              </a:buClr>
              <a:buSzPct val="100000"/>
            </a:pPr>
            <a:r>
              <a:rPr lang="es-ES" sz="2400" b="1" i="1" noProof="1">
                <a:solidFill>
                  <a:srgbClr val="0059FF"/>
                </a:solidFill>
              </a:rPr>
              <a:t>Top: corrected</a:t>
            </a:r>
            <a:r>
              <a:rPr lang="es-ES" sz="2400" b="1" i="1" noProof="1">
                <a:solidFill>
                  <a:srgbClr val="FF0000"/>
                </a:solidFill>
              </a:rPr>
              <a:t>; </a:t>
            </a:r>
            <a:r>
              <a:rPr lang="es-ES" sz="2400" b="1" i="1" noProof="1">
                <a:solidFill>
                  <a:srgbClr val="C00000"/>
                </a:solidFill>
              </a:rPr>
              <a:t>bottom: uncorrected. </a:t>
            </a:r>
            <a:r>
              <a:rPr lang="es-ES" sz="2400" b="1" i="1" noProof="1"/>
              <a:t>Be aware of the various vertical ranges</a:t>
            </a:r>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n-US" sz="2400" b="1" dirty="0">
              <a:ea typeface="DengXian" panose="02010600030101010101" pitchFamily="2" charset="-122"/>
              <a:cs typeface="Times New Roman" panose="02020603050405020304" pitchFamily="18" charset="0"/>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marL="0" lvl="0" indent="152717" algn="l" rtl="0">
              <a:spcBef>
                <a:spcPts val="6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1E48965A-11C4-3477-436D-A214F8EA9C78}"/>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148" name="Google Shape;148;p6">
            <a:extLst>
              <a:ext uri="{FF2B5EF4-FFF2-40B4-BE49-F238E27FC236}">
                <a16:creationId xmlns:a16="http://schemas.microsoft.com/office/drawing/2014/main" id="{72F56E8E-904A-38E5-DA37-F869BF15A47A}"/>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a:p>
        </p:txBody>
      </p:sp>
      <p:sp>
        <p:nvSpPr>
          <p:cNvPr id="149" name="Google Shape;149;p6">
            <a:extLst>
              <a:ext uri="{FF2B5EF4-FFF2-40B4-BE49-F238E27FC236}">
                <a16:creationId xmlns:a16="http://schemas.microsoft.com/office/drawing/2014/main" id="{DC5C2277-D24C-0F4D-3753-8393DE50DB11}"/>
              </a:ext>
            </a:extLst>
          </p:cNvPr>
          <p:cNvSpPr txBox="1">
            <a:spLocks noGrp="1"/>
          </p:cNvSpPr>
          <p:nvPr>
            <p:ph type="title"/>
          </p:nvPr>
        </p:nvSpPr>
        <p:spPr>
          <a:xfrm>
            <a:off x="288739" y="136524"/>
            <a:ext cx="11042761"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2800" b="1" dirty="0">
                <a:solidFill>
                  <a:schemeClr val="accent1"/>
                </a:solidFill>
              </a:rPr>
              <a:t>Improvement of </a:t>
            </a:r>
            <a:r>
              <a:rPr lang="en-GB" sz="2800" b="1" dirty="0" err="1">
                <a:solidFill>
                  <a:schemeClr val="accent1"/>
                </a:solidFill>
              </a:rPr>
              <a:t>dX</a:t>
            </a:r>
            <a:r>
              <a:rPr lang="en-GB" sz="2800" b="1" dirty="0">
                <a:solidFill>
                  <a:schemeClr val="accent1"/>
                </a:solidFill>
              </a:rPr>
              <a:t> accuracy/repeatability by the PN model corrections</a:t>
            </a:r>
            <a:endParaRPr sz="2800" dirty="0"/>
          </a:p>
        </p:txBody>
      </p:sp>
      <p:pic>
        <p:nvPicPr>
          <p:cNvPr id="3" name="Imagen 2">
            <a:extLst>
              <a:ext uri="{FF2B5EF4-FFF2-40B4-BE49-F238E27FC236}">
                <a16:creationId xmlns:a16="http://schemas.microsoft.com/office/drawing/2014/main" id="{B448F44A-A7E1-4FF9-C8D5-A61787DA8DF2}"/>
              </a:ext>
            </a:extLst>
          </p:cNvPr>
          <p:cNvPicPr>
            <a:picLocks noChangeAspect="1"/>
          </p:cNvPicPr>
          <p:nvPr/>
        </p:nvPicPr>
        <p:blipFill>
          <a:blip r:embed="rId6"/>
          <a:stretch>
            <a:fillRect/>
          </a:stretch>
        </p:blipFill>
        <p:spPr>
          <a:xfrm>
            <a:off x="305551" y="1614439"/>
            <a:ext cx="5807261" cy="2107476"/>
          </a:xfrm>
          <a:prstGeom prst="rect">
            <a:avLst/>
          </a:prstGeom>
        </p:spPr>
      </p:pic>
      <p:pic>
        <p:nvPicPr>
          <p:cNvPr id="4" name="Imagen 3">
            <a:extLst>
              <a:ext uri="{FF2B5EF4-FFF2-40B4-BE49-F238E27FC236}">
                <a16:creationId xmlns:a16="http://schemas.microsoft.com/office/drawing/2014/main" id="{101A8C1F-CD12-5A5D-B4B1-3620644005B6}"/>
              </a:ext>
            </a:extLst>
          </p:cNvPr>
          <p:cNvPicPr>
            <a:picLocks noChangeAspect="1"/>
          </p:cNvPicPr>
          <p:nvPr/>
        </p:nvPicPr>
        <p:blipFill>
          <a:blip r:embed="rId7"/>
          <a:stretch>
            <a:fillRect/>
          </a:stretch>
        </p:blipFill>
        <p:spPr>
          <a:xfrm>
            <a:off x="6327647" y="1689755"/>
            <a:ext cx="4979054" cy="2489527"/>
          </a:xfrm>
          <a:prstGeom prst="rect">
            <a:avLst/>
          </a:prstGeom>
        </p:spPr>
      </p:pic>
      <p:pic>
        <p:nvPicPr>
          <p:cNvPr id="6" name="Imagen 5">
            <a:extLst>
              <a:ext uri="{FF2B5EF4-FFF2-40B4-BE49-F238E27FC236}">
                <a16:creationId xmlns:a16="http://schemas.microsoft.com/office/drawing/2014/main" id="{370D3D44-327F-F8AD-2265-D445733C2BDB}"/>
              </a:ext>
            </a:extLst>
          </p:cNvPr>
          <p:cNvPicPr>
            <a:picLocks noChangeAspect="1"/>
          </p:cNvPicPr>
          <p:nvPr/>
        </p:nvPicPr>
        <p:blipFill>
          <a:blip r:embed="rId8"/>
          <a:stretch>
            <a:fillRect/>
          </a:stretch>
        </p:blipFill>
        <p:spPr>
          <a:xfrm>
            <a:off x="329183" y="4109518"/>
            <a:ext cx="5558802" cy="2033746"/>
          </a:xfrm>
          <a:prstGeom prst="rect">
            <a:avLst/>
          </a:prstGeom>
        </p:spPr>
      </p:pic>
      <p:sp>
        <p:nvSpPr>
          <p:cNvPr id="2" name="Elipse 1">
            <a:extLst>
              <a:ext uri="{FF2B5EF4-FFF2-40B4-BE49-F238E27FC236}">
                <a16:creationId xmlns:a16="http://schemas.microsoft.com/office/drawing/2014/main" id="{9780B609-06C4-3A9A-5A4E-179F9598A1A7}"/>
              </a:ext>
            </a:extLst>
          </p:cNvPr>
          <p:cNvSpPr/>
          <p:nvPr/>
        </p:nvSpPr>
        <p:spPr>
          <a:xfrm>
            <a:off x="4985030" y="4379749"/>
            <a:ext cx="1144139" cy="914400"/>
          </a:xfrm>
          <a:prstGeom prst="ellipse">
            <a:avLst/>
          </a:prstGeom>
          <a:solidFill>
            <a:schemeClr val="accent6">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Recording 2 may 2026, 18:08:22">
            <a:hlinkClick r:id="" action="ppaction://media"/>
            <a:extLst>
              <a:ext uri="{FF2B5EF4-FFF2-40B4-BE49-F238E27FC236}">
                <a16:creationId xmlns:a16="http://schemas.microsoft.com/office/drawing/2014/main" id="{BC8B620D-B0E9-7126-7DC5-8C90C96D02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88446" y="6011672"/>
            <a:ext cx="812800" cy="812800"/>
          </a:xfrm>
          <a:prstGeom prst="rect">
            <a:avLst/>
          </a:prstGeom>
        </p:spPr>
      </p:pic>
    </p:spTree>
    <p:extLst>
      <p:ext uri="{BB962C8B-B14F-4D97-AF65-F5344CB8AC3E}">
        <p14:creationId xmlns:p14="http://schemas.microsoft.com/office/powerpoint/2010/main" val="25812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0E946347-5C05-7E3F-A9A0-EDD078F5DA2E}"/>
            </a:ext>
          </a:extLst>
        </p:cNvPr>
        <p:cNvGrpSpPr/>
        <p:nvPr/>
      </p:nvGrpSpPr>
      <p:grpSpPr>
        <a:xfrm>
          <a:off x="0" y="0"/>
          <a:ext cx="0" cy="0"/>
          <a:chOff x="0" y="0"/>
          <a:chExt cx="0" cy="0"/>
        </a:xfrm>
      </p:grpSpPr>
      <p:sp>
        <p:nvSpPr>
          <p:cNvPr id="145" name="Google Shape;145;p6">
            <a:extLst>
              <a:ext uri="{FF2B5EF4-FFF2-40B4-BE49-F238E27FC236}">
                <a16:creationId xmlns:a16="http://schemas.microsoft.com/office/drawing/2014/main" id="{BE55DD3E-CD5D-3661-7861-0A3C9B8D02DF}"/>
              </a:ext>
            </a:extLst>
          </p:cNvPr>
          <p:cNvSpPr txBox="1">
            <a:spLocks noGrp="1"/>
          </p:cNvSpPr>
          <p:nvPr>
            <p:ph type="body" idx="1"/>
          </p:nvPr>
        </p:nvSpPr>
        <p:spPr>
          <a:xfrm>
            <a:off x="288739" y="617347"/>
            <a:ext cx="11771697" cy="5379133"/>
          </a:xfrm>
          <a:prstGeom prst="rect">
            <a:avLst/>
          </a:prstGeom>
          <a:noFill/>
          <a:ln>
            <a:noFill/>
          </a:ln>
        </p:spPr>
        <p:txBody>
          <a:bodyPr spcFirstLastPara="1" wrap="square" lIns="91425" tIns="45700" rIns="91425" bIns="45700" anchor="t" anchorCtr="0">
            <a:normAutofit fontScale="92500" lnSpcReduction="10000"/>
          </a:bodyPr>
          <a:lstStyle/>
          <a:p>
            <a:pPr>
              <a:lnSpc>
                <a:spcPct val="105000"/>
              </a:lnSpc>
              <a:spcBef>
                <a:spcPts val="200"/>
              </a:spcBef>
              <a:buClr>
                <a:schemeClr val="dk1"/>
              </a:buClr>
              <a:buSzPct val="100000"/>
            </a:pPr>
            <a:r>
              <a:rPr lang="es-ES" sz="2400" b="1" noProof="1">
                <a:solidFill>
                  <a:srgbClr val="0059FF"/>
                </a:solidFill>
              </a:rPr>
              <a:t>In blue there is the</a:t>
            </a:r>
            <a:r>
              <a:rPr lang="es-ES" sz="2400" b="1" noProof="1"/>
              <a:t> </a:t>
            </a:r>
            <a:r>
              <a:rPr lang="es-ES" sz="2400" b="1" noProof="1">
                <a:solidFill>
                  <a:srgbClr val="0059FF"/>
                </a:solidFill>
              </a:rPr>
              <a:t>ivs24q4X</a:t>
            </a:r>
            <a:r>
              <a:rPr lang="es-ES" sz="2400" b="1" noProof="1"/>
              <a:t> </a:t>
            </a:r>
            <a:r>
              <a:rPr lang="es-ES" sz="2400" b="1" noProof="1">
                <a:solidFill>
                  <a:srgbClr val="0059FF"/>
                </a:solidFill>
              </a:rPr>
              <a:t>combined IVS solution after applying all the corrections for precession and nutation</a:t>
            </a:r>
            <a:r>
              <a:rPr lang="es-ES" sz="2400" b="1" noProof="1"/>
              <a:t>. </a:t>
            </a:r>
            <a:r>
              <a:rPr lang="es-ES" sz="2400" b="1" noProof="1">
                <a:solidFill>
                  <a:srgbClr val="FF0000"/>
                </a:solidFill>
              </a:rPr>
              <a:t>WRMS decreases from 170 to about 120 </a:t>
            </a:r>
            <a:r>
              <a:rPr lang="en-US" sz="2400" b="1" noProof="1">
                <a:solidFill>
                  <a:srgbClr val="FF0000"/>
                </a:solidFill>
              </a:rPr>
              <a:t>𝝻as</a:t>
            </a:r>
            <a:r>
              <a:rPr lang="es-ES" sz="2400" b="1" noProof="1">
                <a:solidFill>
                  <a:srgbClr val="FF0000"/>
                </a:solidFill>
              </a:rPr>
              <a:t> in 1984-2025</a:t>
            </a:r>
          </a:p>
          <a:p>
            <a:pPr>
              <a:lnSpc>
                <a:spcPct val="105000"/>
              </a:lnSpc>
              <a:spcBef>
                <a:spcPts val="200"/>
              </a:spcBef>
              <a:buClr>
                <a:schemeClr val="dk1"/>
              </a:buClr>
              <a:buSzPct val="100000"/>
            </a:pPr>
            <a:r>
              <a:rPr lang="es-ES" sz="2400" b="1" i="1" noProof="1">
                <a:solidFill>
                  <a:srgbClr val="0059FF"/>
                </a:solidFill>
              </a:rPr>
              <a:t>Top: corrected</a:t>
            </a:r>
            <a:r>
              <a:rPr lang="es-ES" sz="2400" b="1" i="1" noProof="1">
                <a:solidFill>
                  <a:srgbClr val="FF0000"/>
                </a:solidFill>
              </a:rPr>
              <a:t>; </a:t>
            </a:r>
            <a:r>
              <a:rPr lang="es-ES" sz="2400" b="1" i="1" noProof="1">
                <a:solidFill>
                  <a:srgbClr val="C00000"/>
                </a:solidFill>
              </a:rPr>
              <a:t>bottom: uncorrected. </a:t>
            </a:r>
            <a:r>
              <a:rPr lang="es-ES" sz="2400" b="1" i="1" noProof="1"/>
              <a:t>Pls be aware of the various vertical ranges</a:t>
            </a:r>
            <a:endParaRPr lang="es-ES" sz="2400" b="1" i="1" noProof="1">
              <a:solidFill>
                <a:srgbClr val="C00000"/>
              </a:solidFill>
            </a:endParaRPr>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s-ES" sz="2400" b="1" noProof="1"/>
          </a:p>
          <a:p>
            <a:pPr>
              <a:lnSpc>
                <a:spcPct val="105000"/>
              </a:lnSpc>
              <a:spcBef>
                <a:spcPts val="200"/>
              </a:spcBef>
              <a:buClr>
                <a:schemeClr val="dk1"/>
              </a:buClr>
              <a:buSzPct val="100000"/>
            </a:pPr>
            <a:endParaRPr lang="en-US" sz="2400" b="1" dirty="0">
              <a:ea typeface="DengXian" panose="02010600030101010101" pitchFamily="2" charset="-122"/>
              <a:cs typeface="Times New Roman" panose="02020603050405020304" pitchFamily="18" charset="0"/>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a:lnSpc>
                <a:spcPct val="105000"/>
              </a:lnSpc>
              <a:spcBef>
                <a:spcPts val="200"/>
              </a:spcBef>
              <a:buClr>
                <a:schemeClr val="dk1"/>
              </a:buClr>
              <a:buSzPct val="100000"/>
            </a:pPr>
            <a:endParaRPr lang="en-GB" sz="2400" b="1" dirty="0">
              <a:solidFill>
                <a:srgbClr val="192DFB"/>
              </a:solidFill>
              <a:ea typeface="Calibri"/>
              <a:cs typeface="Calibri"/>
              <a:sym typeface="Calibri"/>
            </a:endParaRPr>
          </a:p>
          <a:p>
            <a:pPr marL="0" lvl="0" indent="152717" algn="l" rtl="0">
              <a:spcBef>
                <a:spcPts val="6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solidFill>
                <a:srgbClr val="0000FF"/>
              </a:solidFill>
              <a:latin typeface="Calibri"/>
              <a:ea typeface="Calibri"/>
              <a:cs typeface="Calibri"/>
              <a:sym typeface="Calibri"/>
            </a:endParaRPr>
          </a:p>
          <a:p>
            <a:pPr marL="0" lvl="0" indent="152717" algn="l" rtl="0">
              <a:spcBef>
                <a:spcPts val="481"/>
              </a:spcBef>
              <a:spcAft>
                <a:spcPts val="0"/>
              </a:spcAft>
              <a:buClr>
                <a:schemeClr val="dk1"/>
              </a:buClr>
              <a:buSzPct val="100000"/>
              <a:buNone/>
            </a:pPr>
            <a:endParaRPr sz="2600" b="1" dirty="0">
              <a:latin typeface="Calibri"/>
              <a:ea typeface="Calibri"/>
              <a:cs typeface="Calibri"/>
              <a:sym typeface="Calibri"/>
            </a:endParaRPr>
          </a:p>
        </p:txBody>
      </p:sp>
      <p:sp>
        <p:nvSpPr>
          <p:cNvPr id="147" name="Google Shape;147;p6">
            <a:extLst>
              <a:ext uri="{FF2B5EF4-FFF2-40B4-BE49-F238E27FC236}">
                <a16:creationId xmlns:a16="http://schemas.microsoft.com/office/drawing/2014/main" id="{444C02AB-1E0A-8FFF-C7F3-0B6437261DF0}"/>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148" name="Google Shape;148;p6">
            <a:extLst>
              <a:ext uri="{FF2B5EF4-FFF2-40B4-BE49-F238E27FC236}">
                <a16:creationId xmlns:a16="http://schemas.microsoft.com/office/drawing/2014/main" id="{CEF7DA6A-C72D-DCE0-5074-73C0E2262B82}"/>
              </a:ext>
            </a:extLst>
          </p:cNvPr>
          <p:cNvSpPr txBox="1">
            <a:spLocks noGrp="1"/>
          </p:cNvSpPr>
          <p:nvPr>
            <p:ph type="dt" idx="10"/>
          </p:nvPr>
        </p:nvSpPr>
        <p:spPr>
          <a:xfrm>
            <a:off x="609600" y="6356351"/>
            <a:ext cx="3557912"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s-ES"/>
              <a:t>EGU 2026, May 4-8, Vienna &amp; virtual </a:t>
            </a:r>
            <a:endParaRPr/>
          </a:p>
        </p:txBody>
      </p:sp>
      <p:pic>
        <p:nvPicPr>
          <p:cNvPr id="2" name="Imagen 1">
            <a:extLst>
              <a:ext uri="{FF2B5EF4-FFF2-40B4-BE49-F238E27FC236}">
                <a16:creationId xmlns:a16="http://schemas.microsoft.com/office/drawing/2014/main" id="{3EBED1B0-CEE2-7EB2-A407-262556E1EA95}"/>
              </a:ext>
            </a:extLst>
          </p:cNvPr>
          <p:cNvPicPr>
            <a:picLocks noChangeAspect="1"/>
          </p:cNvPicPr>
          <p:nvPr/>
        </p:nvPicPr>
        <p:blipFill>
          <a:blip r:embed="rId5"/>
          <a:stretch>
            <a:fillRect/>
          </a:stretch>
        </p:blipFill>
        <p:spPr>
          <a:xfrm>
            <a:off x="362225" y="4087878"/>
            <a:ext cx="5655189" cy="2143760"/>
          </a:xfrm>
          <a:prstGeom prst="rect">
            <a:avLst/>
          </a:prstGeom>
        </p:spPr>
      </p:pic>
      <p:pic>
        <p:nvPicPr>
          <p:cNvPr id="5" name="Imagen 4">
            <a:extLst>
              <a:ext uri="{FF2B5EF4-FFF2-40B4-BE49-F238E27FC236}">
                <a16:creationId xmlns:a16="http://schemas.microsoft.com/office/drawing/2014/main" id="{04F92F30-3530-F778-4CE9-0D3A6CAF6E01}"/>
              </a:ext>
            </a:extLst>
          </p:cNvPr>
          <p:cNvPicPr>
            <a:picLocks noChangeAspect="1"/>
          </p:cNvPicPr>
          <p:nvPr/>
        </p:nvPicPr>
        <p:blipFill>
          <a:blip r:embed="rId6"/>
          <a:stretch>
            <a:fillRect/>
          </a:stretch>
        </p:blipFill>
        <p:spPr>
          <a:xfrm>
            <a:off x="6174587" y="4087878"/>
            <a:ext cx="5007690" cy="2451035"/>
          </a:xfrm>
          <a:prstGeom prst="rect">
            <a:avLst/>
          </a:prstGeom>
        </p:spPr>
      </p:pic>
      <p:pic>
        <p:nvPicPr>
          <p:cNvPr id="8" name="Imagen 7">
            <a:extLst>
              <a:ext uri="{FF2B5EF4-FFF2-40B4-BE49-F238E27FC236}">
                <a16:creationId xmlns:a16="http://schemas.microsoft.com/office/drawing/2014/main" id="{43AF4C18-25DF-678B-9ED2-773199D12659}"/>
              </a:ext>
            </a:extLst>
          </p:cNvPr>
          <p:cNvPicPr>
            <a:picLocks noChangeAspect="1"/>
          </p:cNvPicPr>
          <p:nvPr/>
        </p:nvPicPr>
        <p:blipFill>
          <a:blip r:embed="rId7"/>
          <a:stretch>
            <a:fillRect/>
          </a:stretch>
        </p:blipFill>
        <p:spPr>
          <a:xfrm>
            <a:off x="6174587" y="1640030"/>
            <a:ext cx="5081178" cy="2540589"/>
          </a:xfrm>
          <a:prstGeom prst="rect">
            <a:avLst/>
          </a:prstGeom>
        </p:spPr>
      </p:pic>
      <p:pic>
        <p:nvPicPr>
          <p:cNvPr id="9" name="Imagen 8">
            <a:extLst>
              <a:ext uri="{FF2B5EF4-FFF2-40B4-BE49-F238E27FC236}">
                <a16:creationId xmlns:a16="http://schemas.microsoft.com/office/drawing/2014/main" id="{F963EDCE-7DCF-0028-3AB8-0262B2DD11D2}"/>
              </a:ext>
            </a:extLst>
          </p:cNvPr>
          <p:cNvPicPr>
            <a:picLocks noChangeAspect="1"/>
          </p:cNvPicPr>
          <p:nvPr/>
        </p:nvPicPr>
        <p:blipFill>
          <a:blip r:embed="rId8"/>
          <a:stretch>
            <a:fillRect/>
          </a:stretch>
        </p:blipFill>
        <p:spPr>
          <a:xfrm>
            <a:off x="575740" y="1734026"/>
            <a:ext cx="5081179" cy="2040484"/>
          </a:xfrm>
          <a:prstGeom prst="rect">
            <a:avLst/>
          </a:prstGeom>
        </p:spPr>
      </p:pic>
      <p:sp>
        <p:nvSpPr>
          <p:cNvPr id="6" name="Google Shape;149;p6">
            <a:extLst>
              <a:ext uri="{FF2B5EF4-FFF2-40B4-BE49-F238E27FC236}">
                <a16:creationId xmlns:a16="http://schemas.microsoft.com/office/drawing/2014/main" id="{26EA14B0-6BA4-D165-BDE3-014A491CEBEE}"/>
              </a:ext>
            </a:extLst>
          </p:cNvPr>
          <p:cNvSpPr txBox="1">
            <a:spLocks noGrp="1"/>
          </p:cNvSpPr>
          <p:nvPr>
            <p:ph type="title"/>
          </p:nvPr>
        </p:nvSpPr>
        <p:spPr>
          <a:xfrm>
            <a:off x="288739" y="136524"/>
            <a:ext cx="11042761" cy="480823"/>
          </a:xfrm>
          <a:prstGeom prst="rect">
            <a:avLst/>
          </a:prstGeom>
          <a:noFill/>
          <a:ln>
            <a:noFill/>
          </a:ln>
        </p:spPr>
        <p:txBody>
          <a:bodyPr spcFirstLastPara="1" wrap="square" lIns="91425" tIns="45700" rIns="91425" bIns="45700" anchor="ctr" anchorCtr="0">
            <a:noAutofit/>
          </a:bodyPr>
          <a:lstStyle/>
          <a:p>
            <a:pPr lvl="0" algn="ctr">
              <a:spcBef>
                <a:spcPts val="0"/>
              </a:spcBef>
              <a:buClr>
                <a:srgbClr val="000090"/>
              </a:buClr>
              <a:buSzPts val="3200"/>
            </a:pPr>
            <a:r>
              <a:rPr lang="en-GB" sz="2800" b="1" dirty="0">
                <a:solidFill>
                  <a:schemeClr val="accent1"/>
                </a:solidFill>
              </a:rPr>
              <a:t>Improvement of </a:t>
            </a:r>
            <a:r>
              <a:rPr lang="en-GB" sz="2800" b="1" dirty="0" err="1">
                <a:solidFill>
                  <a:schemeClr val="accent1"/>
                </a:solidFill>
              </a:rPr>
              <a:t>dY</a:t>
            </a:r>
            <a:r>
              <a:rPr lang="en-GB" sz="2800" b="1" dirty="0">
                <a:solidFill>
                  <a:schemeClr val="accent1"/>
                </a:solidFill>
              </a:rPr>
              <a:t> accuracy/repeatability by the PN model corrections</a:t>
            </a:r>
            <a:endParaRPr sz="2800" dirty="0"/>
          </a:p>
        </p:txBody>
      </p:sp>
      <p:pic>
        <p:nvPicPr>
          <p:cNvPr id="3" name="Audio Recording 2 may 2026, 18:15:37">
            <a:hlinkClick r:id="" action="ppaction://media"/>
            <a:extLst>
              <a:ext uri="{FF2B5EF4-FFF2-40B4-BE49-F238E27FC236}">
                <a16:creationId xmlns:a16="http://schemas.microsoft.com/office/drawing/2014/main" id="{569468D9-47FE-428B-D0D0-CE6FC91DFF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61174" y="5999480"/>
            <a:ext cx="812800" cy="812800"/>
          </a:xfrm>
          <a:prstGeom prst="rect">
            <a:avLst/>
          </a:prstGeom>
        </p:spPr>
      </p:pic>
    </p:spTree>
    <p:extLst>
      <p:ext uri="{BB962C8B-B14F-4D97-AF65-F5344CB8AC3E}">
        <p14:creationId xmlns:p14="http://schemas.microsoft.com/office/powerpoint/2010/main" val="40106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9080</TotalTime>
  <Words>1825</Words>
  <Application>Microsoft Macintosh PowerPoint</Application>
  <PresentationFormat>Panorámica</PresentationFormat>
  <Paragraphs>257</Paragraphs>
  <Slides>13</Slides>
  <Notes>9</Notes>
  <HiddenSlides>0</HiddenSlides>
  <MMClips>13</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13</vt:i4>
      </vt:variant>
    </vt:vector>
  </HeadingPairs>
  <TitlesOfParts>
    <vt:vector size="22" baseType="lpstr">
      <vt:lpstr>DengXian</vt:lpstr>
      <vt:lpstr>Aptos</vt:lpstr>
      <vt:lpstr>Aptos Display</vt:lpstr>
      <vt:lpstr>Arial</vt:lpstr>
      <vt:lpstr>Arial Narrow</vt:lpstr>
      <vt:lpstr>Calibri</vt:lpstr>
      <vt:lpstr>Tema de Office</vt:lpstr>
      <vt:lpstr>Hoja de cálculo de Microsoft Excel</vt:lpstr>
      <vt:lpstr>Hoja de cálculo</vt:lpstr>
      <vt:lpstr>Presentación de PowerPoint</vt:lpstr>
      <vt:lpstr>Presentación de PowerPoint</vt:lpstr>
      <vt:lpstr>1. The IAU2006_J2 update of the precession model based on the observed J2 variation</vt:lpstr>
      <vt:lpstr>The IAU2006_J2 update of the precession model: Effect on dX accuracy</vt:lpstr>
      <vt:lpstr>Precession model update: Supplemental corrections</vt:lpstr>
      <vt:lpstr>Precession model update: Account of effects on WRMS for some VLBI solutions</vt:lpstr>
      <vt:lpstr>2 &amp; 3. Corrections for updating the nutation model IAU2000</vt:lpstr>
      <vt:lpstr>Improvement of dX accuracy/repeatability by the PN model corrections</vt:lpstr>
      <vt:lpstr>Improvement of dY accuracy/repeatability by the PN model corrections</vt:lpstr>
      <vt:lpstr>Effect of Precession &amp; Nutation corrections on the WRMS for several solutions</vt:lpstr>
      <vt:lpstr>Final comments and remarks - 1</vt:lpstr>
      <vt:lpstr>Final comments and remarks - 2</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 MANUEL FERRANDIZ LEAL</dc:creator>
  <cp:lastModifiedBy>JOSE MANUEL FERRANDIZ LEAL</cp:lastModifiedBy>
  <cp:revision>460</cp:revision>
  <dcterms:created xsi:type="dcterms:W3CDTF">2025-07-26T16:18:23Z</dcterms:created>
  <dcterms:modified xsi:type="dcterms:W3CDTF">2026-05-02T18:52:54Z</dcterms:modified>
</cp:coreProperties>
</file>