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7" r:id="rId2"/>
    <p:sldId id="391" r:id="rId3"/>
    <p:sldId id="399" r:id="rId4"/>
    <p:sldId id="363" r:id="rId5"/>
    <p:sldId id="400" r:id="rId6"/>
    <p:sldId id="401" r:id="rId7"/>
    <p:sldId id="403" r:id="rId8"/>
    <p:sldId id="406" r:id="rId9"/>
    <p:sldId id="404" r:id="rId10"/>
    <p:sldId id="415" r:id="rId11"/>
    <p:sldId id="409" r:id="rId12"/>
    <p:sldId id="413" r:id="rId13"/>
    <p:sldId id="410" r:id="rId14"/>
    <p:sldId id="414" r:id="rId15"/>
    <p:sldId id="416" r:id="rId16"/>
    <p:sldId id="405" r:id="rId17"/>
    <p:sldId id="417" r:id="rId18"/>
  </p:sldIdLst>
  <p:sldSz cx="9361488" cy="6840538"/>
  <p:notesSz cx="6858000" cy="9144000"/>
  <p:defaultTextStyle>
    <a:defPPr>
      <a:defRPr lang="de-AT"/>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4">
          <p15:clr>
            <a:srgbClr val="A4A3A4"/>
          </p15:clr>
        </p15:guide>
        <p15:guide id="2" pos="45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ran Nadeem" initials="IN" lastIdx="5" clrIdx="0">
    <p:extLst>
      <p:ext uri="{19B8F6BF-5375-455C-9EA6-DF929625EA0E}">
        <p15:presenceInfo xmlns:p15="http://schemas.microsoft.com/office/powerpoint/2012/main" userId="Imran Nade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F"/>
    <a:srgbClr val="00AAE1"/>
    <a:srgbClr val="006633"/>
    <a:srgbClr val="6E9137"/>
    <a:srgbClr val="FF5A0A"/>
    <a:srgbClr val="E8943B"/>
    <a:srgbClr val="FF3200"/>
    <a:srgbClr val="914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60" autoAdjust="0"/>
  </p:normalViewPr>
  <p:slideViewPr>
    <p:cSldViewPr>
      <p:cViewPr varScale="1">
        <p:scale>
          <a:sx n="84" d="100"/>
          <a:sy n="84" d="100"/>
        </p:scale>
        <p:origin x="885" y="39"/>
      </p:cViewPr>
      <p:guideLst>
        <p:guide orient="horz" pos="794"/>
        <p:guide pos="4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de-DE" altLang="de-DE"/>
          </a:p>
        </p:txBody>
      </p:sp>
      <p:sp>
        <p:nvSpPr>
          <p:cNvPr id="163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de-DE" altLang="de-DE"/>
          </a:p>
        </p:txBody>
      </p:sp>
      <p:sp>
        <p:nvSpPr>
          <p:cNvPr id="163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de-DE" altLang="de-DE"/>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BA878B2-7B9E-4D8D-B3DE-66190202F521}" type="slidenum">
              <a:rPr lang="de-DE" altLang="de-DE"/>
              <a:pPr>
                <a:defRPr/>
              </a:pPr>
              <a:t>‹#›</a:t>
            </a:fld>
            <a:endParaRPr lang="de-DE" altLang="de-DE"/>
          </a:p>
        </p:txBody>
      </p:sp>
    </p:spTree>
    <p:extLst>
      <p:ext uri="{BB962C8B-B14F-4D97-AF65-F5344CB8AC3E}">
        <p14:creationId xmlns:p14="http://schemas.microsoft.com/office/powerpoint/2010/main" val="33465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de-DE" altLang="de-D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de-DE" altLang="de-DE"/>
          </a:p>
        </p:txBody>
      </p:sp>
      <p:sp>
        <p:nvSpPr>
          <p:cNvPr id="18436" name="Rectangle 4"/>
          <p:cNvSpPr>
            <a:spLocks noGrp="1" noRot="1" noChangeAspect="1" noChangeArrowheads="1" noTextEdit="1"/>
          </p:cNvSpPr>
          <p:nvPr>
            <p:ph type="sldImg" idx="2"/>
          </p:nvPr>
        </p:nvSpPr>
        <p:spPr bwMode="auto">
          <a:xfrm>
            <a:off x="1082675" y="685800"/>
            <a:ext cx="46926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de-DE" alt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DA031D24-2BA7-4BB6-B73D-E4210166A424}" type="slidenum">
              <a:rPr lang="de-DE" altLang="de-DE"/>
              <a:pPr>
                <a:defRPr/>
              </a:pPr>
              <a:t>‹#›</a:t>
            </a:fld>
            <a:endParaRPr lang="de-DE" altLang="de-DE"/>
          </a:p>
        </p:txBody>
      </p:sp>
    </p:spTree>
    <p:extLst>
      <p:ext uri="{BB962C8B-B14F-4D97-AF65-F5344CB8AC3E}">
        <p14:creationId xmlns:p14="http://schemas.microsoft.com/office/powerpoint/2010/main" val="802638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done in phase 1 of Earth </a:t>
            </a:r>
            <a:r>
              <a:rPr lang="en-US" dirty="0" err="1"/>
              <a:t>Commision</a:t>
            </a:r>
            <a:r>
              <a:rPr lang="en-US" dirty="0"/>
              <a:t> in collaboration with IIASA and PIK</a:t>
            </a:r>
            <a:endParaRPr lang="en-AT" dirty="0"/>
          </a:p>
        </p:txBody>
      </p:sp>
      <p:sp>
        <p:nvSpPr>
          <p:cNvPr id="4" name="Slide Number Placeholder 3"/>
          <p:cNvSpPr>
            <a:spLocks noGrp="1"/>
          </p:cNvSpPr>
          <p:nvPr>
            <p:ph type="sldNum" sz="quarter" idx="5"/>
          </p:nvPr>
        </p:nvSpPr>
        <p:spPr/>
        <p:txBody>
          <a:bodyPr/>
          <a:lstStyle/>
          <a:p>
            <a:pPr>
              <a:defRPr/>
            </a:pPr>
            <a:fld id="{DA031D24-2BA7-4BB6-B73D-E4210166A424}" type="slidenum">
              <a:rPr lang="de-DE" altLang="de-DE" smtClean="0"/>
              <a:pPr>
                <a:defRPr/>
              </a:pPr>
              <a:t>1</a:t>
            </a:fld>
            <a:endParaRPr lang="de-DE" altLang="de-DE"/>
          </a:p>
        </p:txBody>
      </p:sp>
    </p:spTree>
    <p:extLst>
      <p:ext uri="{BB962C8B-B14F-4D97-AF65-F5344CB8AC3E}">
        <p14:creationId xmlns:p14="http://schemas.microsoft.com/office/powerpoint/2010/main" val="356409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Vulnerable carbon # Released Carbon </a:t>
            </a:r>
            <a:endParaRPr lang="en-AT" dirty="0"/>
          </a:p>
        </p:txBody>
      </p:sp>
      <p:sp>
        <p:nvSpPr>
          <p:cNvPr id="4" name="Slide Number Placeholder 3"/>
          <p:cNvSpPr>
            <a:spLocks noGrp="1"/>
          </p:cNvSpPr>
          <p:nvPr>
            <p:ph type="sldNum" sz="quarter" idx="5"/>
          </p:nvPr>
        </p:nvSpPr>
        <p:spPr/>
        <p:txBody>
          <a:bodyPr/>
          <a:lstStyle/>
          <a:p>
            <a:pPr>
              <a:defRPr/>
            </a:pPr>
            <a:fld id="{DA031D24-2BA7-4BB6-B73D-E4210166A424}" type="slidenum">
              <a:rPr lang="de-DE" altLang="de-DE" smtClean="0"/>
              <a:pPr>
                <a:defRPr/>
              </a:pPr>
              <a:t>2</a:t>
            </a:fld>
            <a:endParaRPr lang="de-DE" altLang="de-DE"/>
          </a:p>
        </p:txBody>
      </p:sp>
    </p:spTree>
    <p:extLst>
      <p:ext uri="{BB962C8B-B14F-4D97-AF65-F5344CB8AC3E}">
        <p14:creationId xmlns:p14="http://schemas.microsoft.com/office/powerpoint/2010/main" val="284837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Dotted line = Regression Line</a:t>
            </a:r>
            <a:endParaRPr lang="en-AT" dirty="0"/>
          </a:p>
        </p:txBody>
      </p:sp>
      <p:sp>
        <p:nvSpPr>
          <p:cNvPr id="4" name="Slide Number Placeholder 3"/>
          <p:cNvSpPr>
            <a:spLocks noGrp="1"/>
          </p:cNvSpPr>
          <p:nvPr>
            <p:ph type="sldNum" sz="quarter" idx="5"/>
          </p:nvPr>
        </p:nvSpPr>
        <p:spPr/>
        <p:txBody>
          <a:bodyPr/>
          <a:lstStyle/>
          <a:p>
            <a:pPr>
              <a:defRPr/>
            </a:pPr>
            <a:fld id="{DA031D24-2BA7-4BB6-B73D-E4210166A424}" type="slidenum">
              <a:rPr lang="de-DE" altLang="de-DE" smtClean="0"/>
              <a:pPr>
                <a:defRPr/>
              </a:pPr>
              <a:t>3</a:t>
            </a:fld>
            <a:endParaRPr lang="de-DE" altLang="de-DE"/>
          </a:p>
        </p:txBody>
      </p:sp>
    </p:spTree>
    <p:extLst>
      <p:ext uri="{BB962C8B-B14F-4D97-AF65-F5344CB8AC3E}">
        <p14:creationId xmlns:p14="http://schemas.microsoft.com/office/powerpoint/2010/main" val="423234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Permafrost region is masked using mask created with observation. A common issue is that these models can produce </a:t>
            </a:r>
            <a:r>
              <a:rPr lang="en-US" b="1" dirty="0"/>
              <a:t>excessive warming at depth</a:t>
            </a:r>
            <a:r>
              <a:rPr lang="en-US" dirty="0"/>
              <a:t>, which artificially deepens the simulated active layer.</a:t>
            </a:r>
            <a:endParaRPr lang="en-AT" dirty="0"/>
          </a:p>
        </p:txBody>
      </p:sp>
      <p:sp>
        <p:nvSpPr>
          <p:cNvPr id="4" name="Slide Number Placeholder 3"/>
          <p:cNvSpPr>
            <a:spLocks noGrp="1"/>
          </p:cNvSpPr>
          <p:nvPr>
            <p:ph type="sldNum" sz="quarter" idx="5"/>
          </p:nvPr>
        </p:nvSpPr>
        <p:spPr/>
        <p:txBody>
          <a:bodyPr/>
          <a:lstStyle/>
          <a:p>
            <a:pPr>
              <a:defRPr/>
            </a:pPr>
            <a:fld id="{DA031D24-2BA7-4BB6-B73D-E4210166A424}" type="slidenum">
              <a:rPr lang="de-DE" altLang="de-DE" smtClean="0"/>
              <a:pPr>
                <a:defRPr/>
              </a:pPr>
              <a:t>5</a:t>
            </a:fld>
            <a:endParaRPr lang="de-DE" altLang="de-DE"/>
          </a:p>
        </p:txBody>
      </p:sp>
    </p:spTree>
    <p:extLst>
      <p:ext uri="{BB962C8B-B14F-4D97-AF65-F5344CB8AC3E}">
        <p14:creationId xmlns:p14="http://schemas.microsoft.com/office/powerpoint/2010/main" val="167893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69988" y="1119188"/>
            <a:ext cx="7021512" cy="2381250"/>
          </a:xfrm>
          <a:prstGeom prst="rect">
            <a:avLst/>
          </a:prstGeom>
        </p:spPr>
        <p:txBody>
          <a:bodyPr anchor="b"/>
          <a:lstStyle>
            <a:lvl1pPr algn="ctr">
              <a:defRPr sz="6000"/>
            </a:lvl1pPr>
          </a:lstStyle>
          <a:p>
            <a:r>
              <a:rPr lang="de-DE" dirty="0"/>
              <a:t>Titelmasterformat durch Klicken bearbeiten</a:t>
            </a:r>
            <a:endParaRPr lang="de-AT" dirty="0"/>
          </a:p>
        </p:txBody>
      </p:sp>
      <p:sp>
        <p:nvSpPr>
          <p:cNvPr id="3" name="Untertitel 2"/>
          <p:cNvSpPr>
            <a:spLocks noGrp="1"/>
          </p:cNvSpPr>
          <p:nvPr>
            <p:ph type="subTitle" idx="1"/>
          </p:nvPr>
        </p:nvSpPr>
        <p:spPr>
          <a:xfrm>
            <a:off x="1169988" y="3592513"/>
            <a:ext cx="7021512" cy="165258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p:txBody>
          <a:bodyPr/>
          <a:lstStyle>
            <a:lvl1pPr>
              <a:defRPr/>
            </a:lvl1pPr>
          </a:lstStyle>
          <a:p>
            <a:pPr>
              <a:defRPr/>
            </a:pPr>
            <a:fld id="{D6F4CDEE-930A-4333-8EBB-1243462C1F57}" type="datetime1">
              <a:rPr lang="en-GB" altLang="de-DE" smtClean="0"/>
              <a:t>05/05/2026</a:t>
            </a:fld>
            <a:endParaRPr lang="de-DE" altLang="de-DE"/>
          </a:p>
        </p:txBody>
      </p:sp>
      <p:sp>
        <p:nvSpPr>
          <p:cNvPr id="5" name="Rectangle 5"/>
          <p:cNvSpPr>
            <a:spLocks noGrp="1" noChangeArrowheads="1"/>
          </p:cNvSpPr>
          <p:nvPr>
            <p:ph type="sldNum" sz="quarter" idx="11"/>
          </p:nvPr>
        </p:nvSpPr>
        <p:spPr/>
        <p:txBody>
          <a:bodyPr/>
          <a:lstStyle>
            <a:lvl1pPr>
              <a:defRPr/>
            </a:lvl1pPr>
          </a:lstStyle>
          <a:p>
            <a:pPr>
              <a:defRPr/>
            </a:pPr>
            <a:fld id="{5AA303A2-927A-43E1-9010-FADEEE9F03CA}" type="slidenum">
              <a:rPr lang="de-DE" altLang="de-DE"/>
              <a:pPr>
                <a:defRPr/>
              </a:pPr>
              <a:t>‹#›</a:t>
            </a:fld>
            <a:endParaRPr lang="de-DE" altLang="de-DE"/>
          </a:p>
        </p:txBody>
      </p:sp>
    </p:spTree>
    <p:extLst>
      <p:ext uri="{BB962C8B-B14F-4D97-AF65-F5344CB8AC3E}">
        <p14:creationId xmlns:p14="http://schemas.microsoft.com/office/powerpoint/2010/main" val="2821178015"/>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42938" y="363538"/>
            <a:ext cx="8075612" cy="1322387"/>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642938" y="1820863"/>
            <a:ext cx="8075612" cy="43402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fld id="{E87371E7-E03B-45C2-B6E0-B853C66BEF3B}" type="datetime1">
              <a:rPr lang="en-GB" altLang="de-DE" smtClean="0"/>
              <a:t>05/05/2026</a:t>
            </a:fld>
            <a:endParaRPr lang="de-DE" altLang="de-DE"/>
          </a:p>
        </p:txBody>
      </p:sp>
      <p:sp>
        <p:nvSpPr>
          <p:cNvPr id="5" name="Rectangle 5"/>
          <p:cNvSpPr>
            <a:spLocks noGrp="1" noChangeArrowheads="1"/>
          </p:cNvSpPr>
          <p:nvPr>
            <p:ph type="sldNum" sz="quarter" idx="11"/>
          </p:nvPr>
        </p:nvSpPr>
        <p:spPr/>
        <p:txBody>
          <a:bodyPr/>
          <a:lstStyle>
            <a:lvl1pPr>
              <a:defRPr/>
            </a:lvl1pPr>
          </a:lstStyle>
          <a:p>
            <a:pPr>
              <a:defRPr/>
            </a:pPr>
            <a:fld id="{28D9151C-BF86-4974-9680-39FB5325357B}" type="slidenum">
              <a:rPr lang="de-DE" altLang="de-DE"/>
              <a:pPr>
                <a:defRPr/>
              </a:pPr>
              <a:t>‹#›</a:t>
            </a:fld>
            <a:endParaRPr lang="de-DE" altLang="de-DE"/>
          </a:p>
        </p:txBody>
      </p:sp>
    </p:spTree>
    <p:extLst>
      <p:ext uri="{BB962C8B-B14F-4D97-AF65-F5344CB8AC3E}">
        <p14:creationId xmlns:p14="http://schemas.microsoft.com/office/powerpoint/2010/main" val="19785942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0838" y="363538"/>
            <a:ext cx="2017712" cy="5797550"/>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42938" y="363538"/>
            <a:ext cx="5905500" cy="57975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fld id="{DE3633C8-F9AA-4772-8080-23F0CD2D7129}" type="datetime1">
              <a:rPr lang="en-GB" altLang="de-DE" smtClean="0"/>
              <a:t>05/05/2026</a:t>
            </a:fld>
            <a:endParaRPr lang="de-DE" altLang="de-DE"/>
          </a:p>
        </p:txBody>
      </p:sp>
      <p:sp>
        <p:nvSpPr>
          <p:cNvPr id="5" name="Rectangle 5"/>
          <p:cNvSpPr>
            <a:spLocks noGrp="1" noChangeArrowheads="1"/>
          </p:cNvSpPr>
          <p:nvPr>
            <p:ph type="sldNum" sz="quarter" idx="11"/>
          </p:nvPr>
        </p:nvSpPr>
        <p:spPr/>
        <p:txBody>
          <a:bodyPr/>
          <a:lstStyle>
            <a:lvl1pPr>
              <a:defRPr/>
            </a:lvl1pPr>
          </a:lstStyle>
          <a:p>
            <a:pPr>
              <a:defRPr/>
            </a:pPr>
            <a:fld id="{7B77FA59-E2D2-4C5A-89C3-90A3975DC27C}" type="slidenum">
              <a:rPr lang="de-DE" altLang="de-DE"/>
              <a:pPr>
                <a:defRPr/>
              </a:pPr>
              <a:t>‹#›</a:t>
            </a:fld>
            <a:endParaRPr lang="de-DE" altLang="de-DE"/>
          </a:p>
        </p:txBody>
      </p:sp>
    </p:spTree>
    <p:extLst>
      <p:ext uri="{BB962C8B-B14F-4D97-AF65-F5344CB8AC3E}">
        <p14:creationId xmlns:p14="http://schemas.microsoft.com/office/powerpoint/2010/main" val="643166897"/>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6241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2938" y="363538"/>
            <a:ext cx="8075612" cy="1322387"/>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642938" y="1820863"/>
            <a:ext cx="8075612" cy="43402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p:txBody>
          <a:bodyPr/>
          <a:lstStyle>
            <a:lvl1pPr>
              <a:defRPr/>
            </a:lvl1pPr>
          </a:lstStyle>
          <a:p>
            <a:pPr>
              <a:defRPr/>
            </a:pPr>
            <a:fld id="{90558B1B-6CE7-4B2E-BBE6-196C75AD409A}" type="datetime1">
              <a:rPr lang="en-GB" altLang="de-DE" smtClean="0"/>
              <a:t>05/05/2026</a:t>
            </a:fld>
            <a:endParaRPr lang="de-DE" altLang="de-DE"/>
          </a:p>
        </p:txBody>
      </p:sp>
      <p:sp>
        <p:nvSpPr>
          <p:cNvPr id="5" name="Rectangle 5"/>
          <p:cNvSpPr>
            <a:spLocks noGrp="1" noChangeArrowheads="1"/>
          </p:cNvSpPr>
          <p:nvPr>
            <p:ph type="sldNum" sz="quarter" idx="11"/>
          </p:nvPr>
        </p:nvSpPr>
        <p:spPr/>
        <p:txBody>
          <a:bodyPr/>
          <a:lstStyle>
            <a:lvl1pPr>
              <a:defRPr/>
            </a:lvl1pPr>
          </a:lstStyle>
          <a:p>
            <a:pPr>
              <a:defRPr/>
            </a:pPr>
            <a:fld id="{C9AE063E-49D0-4CAD-8F72-DC48565729A2}" type="slidenum">
              <a:rPr lang="de-DE" altLang="de-DE"/>
              <a:pPr>
                <a:defRPr/>
              </a:pPr>
              <a:t>‹#›</a:t>
            </a:fld>
            <a:endParaRPr lang="de-DE" altLang="de-DE"/>
          </a:p>
        </p:txBody>
      </p:sp>
    </p:spTree>
    <p:extLst>
      <p:ext uri="{BB962C8B-B14F-4D97-AF65-F5344CB8AC3E}">
        <p14:creationId xmlns:p14="http://schemas.microsoft.com/office/powerpoint/2010/main" val="102989832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8175" y="1704975"/>
            <a:ext cx="8075613" cy="2846388"/>
          </a:xfrm>
          <a:prstGeom prst="rect">
            <a:avLst/>
          </a:prstGeo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638175" y="4578350"/>
            <a:ext cx="8075613" cy="149542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p:cNvSpPr>
            <a:spLocks noGrp="1" noChangeArrowheads="1"/>
          </p:cNvSpPr>
          <p:nvPr>
            <p:ph type="dt" sz="half" idx="10"/>
          </p:nvPr>
        </p:nvSpPr>
        <p:spPr/>
        <p:txBody>
          <a:bodyPr/>
          <a:lstStyle>
            <a:lvl1pPr>
              <a:defRPr/>
            </a:lvl1pPr>
          </a:lstStyle>
          <a:p>
            <a:pPr>
              <a:defRPr/>
            </a:pPr>
            <a:fld id="{495BB01D-8292-43F0-84C1-44974EE4A85D}" type="datetime1">
              <a:rPr lang="en-GB" altLang="de-DE" smtClean="0"/>
              <a:t>05/05/2026</a:t>
            </a:fld>
            <a:endParaRPr lang="de-DE" altLang="de-DE"/>
          </a:p>
        </p:txBody>
      </p:sp>
      <p:sp>
        <p:nvSpPr>
          <p:cNvPr id="5" name="Rectangle 5"/>
          <p:cNvSpPr>
            <a:spLocks noGrp="1" noChangeArrowheads="1"/>
          </p:cNvSpPr>
          <p:nvPr>
            <p:ph type="sldNum" sz="quarter" idx="11"/>
          </p:nvPr>
        </p:nvSpPr>
        <p:spPr/>
        <p:txBody>
          <a:bodyPr/>
          <a:lstStyle>
            <a:lvl1pPr>
              <a:defRPr/>
            </a:lvl1pPr>
          </a:lstStyle>
          <a:p>
            <a:pPr>
              <a:defRPr/>
            </a:pPr>
            <a:fld id="{C72F26BF-464E-4680-BCE7-19287B594FF1}" type="slidenum">
              <a:rPr lang="de-DE" altLang="de-DE"/>
              <a:pPr>
                <a:defRPr/>
              </a:pPr>
              <a:t>‹#›</a:t>
            </a:fld>
            <a:endParaRPr lang="de-DE" altLang="de-DE"/>
          </a:p>
        </p:txBody>
      </p:sp>
    </p:spTree>
    <p:extLst>
      <p:ext uri="{BB962C8B-B14F-4D97-AF65-F5344CB8AC3E}">
        <p14:creationId xmlns:p14="http://schemas.microsoft.com/office/powerpoint/2010/main" val="162062702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42938" y="363538"/>
            <a:ext cx="8075612" cy="1322387"/>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642938" y="1820863"/>
            <a:ext cx="3960812" cy="43402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756150" y="1820863"/>
            <a:ext cx="3962400" cy="43402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p:txBody>
          <a:bodyPr/>
          <a:lstStyle>
            <a:lvl1pPr>
              <a:defRPr/>
            </a:lvl1pPr>
          </a:lstStyle>
          <a:p>
            <a:pPr>
              <a:defRPr/>
            </a:pPr>
            <a:fld id="{626CD673-04FA-40C8-BFB3-951AD43CC0E1}" type="datetime1">
              <a:rPr lang="en-GB" altLang="de-DE" smtClean="0"/>
              <a:t>05/05/2026</a:t>
            </a:fld>
            <a:endParaRPr lang="de-DE" altLang="de-DE"/>
          </a:p>
        </p:txBody>
      </p:sp>
      <p:sp>
        <p:nvSpPr>
          <p:cNvPr id="6" name="Rectangle 5"/>
          <p:cNvSpPr>
            <a:spLocks noGrp="1" noChangeArrowheads="1"/>
          </p:cNvSpPr>
          <p:nvPr>
            <p:ph type="sldNum" sz="quarter" idx="11"/>
          </p:nvPr>
        </p:nvSpPr>
        <p:spPr/>
        <p:txBody>
          <a:bodyPr/>
          <a:lstStyle>
            <a:lvl1pPr>
              <a:defRPr/>
            </a:lvl1pPr>
          </a:lstStyle>
          <a:p>
            <a:pPr>
              <a:defRPr/>
            </a:pPr>
            <a:fld id="{8BA7A5A6-BE2C-44F1-BF0E-F1099B1ACB5B}" type="slidenum">
              <a:rPr lang="de-DE" altLang="de-DE"/>
              <a:pPr>
                <a:defRPr/>
              </a:pPr>
              <a:t>‹#›</a:t>
            </a:fld>
            <a:endParaRPr lang="de-DE" altLang="de-DE"/>
          </a:p>
        </p:txBody>
      </p:sp>
    </p:spTree>
    <p:extLst>
      <p:ext uri="{BB962C8B-B14F-4D97-AF65-F5344CB8AC3E}">
        <p14:creationId xmlns:p14="http://schemas.microsoft.com/office/powerpoint/2010/main" val="85937850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44525" y="363538"/>
            <a:ext cx="8074025" cy="1322387"/>
          </a:xfrm>
          <a:prstGeom prst="rect">
            <a:avLst/>
          </a:prstGeom>
        </p:spPr>
        <p:txBody>
          <a:bodyPr/>
          <a:lstStyle/>
          <a:p>
            <a:r>
              <a:rPr lang="de-DE"/>
              <a:t>Titelmasterformat durch Klicken bearbeiten</a:t>
            </a:r>
            <a:endParaRPr lang="de-AT"/>
          </a:p>
        </p:txBody>
      </p:sp>
      <p:sp>
        <p:nvSpPr>
          <p:cNvPr id="3" name="Textplatzhalter 2"/>
          <p:cNvSpPr>
            <a:spLocks noGrp="1"/>
          </p:cNvSpPr>
          <p:nvPr>
            <p:ph type="body" idx="1"/>
          </p:nvPr>
        </p:nvSpPr>
        <p:spPr>
          <a:xfrm>
            <a:off x="644525" y="1676400"/>
            <a:ext cx="3960813" cy="822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44525" y="2498725"/>
            <a:ext cx="3960813" cy="36750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738688" y="1676400"/>
            <a:ext cx="3979862" cy="822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738688" y="2498725"/>
            <a:ext cx="3979862" cy="36750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p:txBody>
          <a:bodyPr/>
          <a:lstStyle>
            <a:lvl1pPr>
              <a:defRPr/>
            </a:lvl1pPr>
          </a:lstStyle>
          <a:p>
            <a:pPr>
              <a:defRPr/>
            </a:pPr>
            <a:fld id="{B872187C-53DA-4153-83E3-5B99BB7042AB}" type="datetime1">
              <a:rPr lang="en-GB" altLang="de-DE" smtClean="0"/>
              <a:t>05/05/2026</a:t>
            </a:fld>
            <a:endParaRPr lang="de-DE" altLang="de-DE"/>
          </a:p>
        </p:txBody>
      </p:sp>
      <p:sp>
        <p:nvSpPr>
          <p:cNvPr id="8" name="Rectangle 5"/>
          <p:cNvSpPr>
            <a:spLocks noGrp="1" noChangeArrowheads="1"/>
          </p:cNvSpPr>
          <p:nvPr>
            <p:ph type="sldNum" sz="quarter" idx="11"/>
          </p:nvPr>
        </p:nvSpPr>
        <p:spPr/>
        <p:txBody>
          <a:bodyPr/>
          <a:lstStyle>
            <a:lvl1pPr>
              <a:defRPr/>
            </a:lvl1pPr>
          </a:lstStyle>
          <a:p>
            <a:pPr>
              <a:defRPr/>
            </a:pPr>
            <a:fld id="{AC388D8D-D79C-4788-893D-BD646B4D0DA9}" type="slidenum">
              <a:rPr lang="de-DE" altLang="de-DE"/>
              <a:pPr>
                <a:defRPr/>
              </a:pPr>
              <a:t>‹#›</a:t>
            </a:fld>
            <a:endParaRPr lang="de-DE" altLang="de-DE"/>
          </a:p>
        </p:txBody>
      </p:sp>
    </p:spTree>
    <p:extLst>
      <p:ext uri="{BB962C8B-B14F-4D97-AF65-F5344CB8AC3E}">
        <p14:creationId xmlns:p14="http://schemas.microsoft.com/office/powerpoint/2010/main" val="304773892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42938" y="363538"/>
            <a:ext cx="8075612" cy="1322387"/>
          </a:xfrm>
          <a:prstGeom prst="rect">
            <a:avLst/>
          </a:prstGeom>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p:txBody>
          <a:bodyPr/>
          <a:lstStyle>
            <a:lvl1pPr>
              <a:defRPr/>
            </a:lvl1pPr>
          </a:lstStyle>
          <a:p>
            <a:pPr>
              <a:defRPr/>
            </a:pPr>
            <a:fld id="{FAEF6F65-0670-446A-93EC-B9362ACB9433}" type="datetime1">
              <a:rPr lang="en-GB" altLang="de-DE" smtClean="0"/>
              <a:t>05/05/2026</a:t>
            </a:fld>
            <a:endParaRPr lang="de-DE" altLang="de-DE"/>
          </a:p>
        </p:txBody>
      </p:sp>
      <p:sp>
        <p:nvSpPr>
          <p:cNvPr id="4" name="Rectangle 5"/>
          <p:cNvSpPr>
            <a:spLocks noGrp="1" noChangeArrowheads="1"/>
          </p:cNvSpPr>
          <p:nvPr>
            <p:ph type="sldNum" sz="quarter" idx="11"/>
          </p:nvPr>
        </p:nvSpPr>
        <p:spPr/>
        <p:txBody>
          <a:bodyPr/>
          <a:lstStyle>
            <a:lvl1pPr>
              <a:defRPr/>
            </a:lvl1pPr>
          </a:lstStyle>
          <a:p>
            <a:pPr>
              <a:defRPr/>
            </a:pPr>
            <a:fld id="{40137867-5DEB-45E1-8167-0950A1697351}" type="slidenum">
              <a:rPr lang="de-DE" altLang="de-DE"/>
              <a:pPr>
                <a:defRPr/>
              </a:pPr>
              <a:t>‹#›</a:t>
            </a:fld>
            <a:endParaRPr lang="de-DE" altLang="de-DE"/>
          </a:p>
        </p:txBody>
      </p:sp>
    </p:spTree>
    <p:extLst>
      <p:ext uri="{BB962C8B-B14F-4D97-AF65-F5344CB8AC3E}">
        <p14:creationId xmlns:p14="http://schemas.microsoft.com/office/powerpoint/2010/main" val="245812059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D5D4644-F552-40E7-801F-D2005863D53D}" type="datetime1">
              <a:rPr lang="en-GB" altLang="de-DE" smtClean="0"/>
              <a:t>05/05/2026</a:t>
            </a:fld>
            <a:endParaRPr lang="de-DE" altLang="de-DE"/>
          </a:p>
        </p:txBody>
      </p:sp>
      <p:sp>
        <p:nvSpPr>
          <p:cNvPr id="3" name="Rectangle 5"/>
          <p:cNvSpPr>
            <a:spLocks noGrp="1" noChangeArrowheads="1"/>
          </p:cNvSpPr>
          <p:nvPr>
            <p:ph type="sldNum" sz="quarter" idx="11"/>
          </p:nvPr>
        </p:nvSpPr>
        <p:spPr/>
        <p:txBody>
          <a:bodyPr/>
          <a:lstStyle>
            <a:lvl1pPr>
              <a:defRPr/>
            </a:lvl1pPr>
          </a:lstStyle>
          <a:p>
            <a:pPr>
              <a:defRPr/>
            </a:pPr>
            <a:fld id="{A5902E3A-0BD3-4B99-BF6B-81A779F8DEF4}" type="slidenum">
              <a:rPr lang="de-DE" altLang="de-DE"/>
              <a:pPr>
                <a:defRPr/>
              </a:pPr>
              <a:t>‹#›</a:t>
            </a:fld>
            <a:endParaRPr lang="de-DE" altLang="de-DE"/>
          </a:p>
        </p:txBody>
      </p:sp>
    </p:spTree>
    <p:extLst>
      <p:ext uri="{BB962C8B-B14F-4D97-AF65-F5344CB8AC3E}">
        <p14:creationId xmlns:p14="http://schemas.microsoft.com/office/powerpoint/2010/main" val="28942625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4525" y="455613"/>
            <a:ext cx="3019425" cy="1597025"/>
          </a:xfrm>
          <a:prstGeom prst="rect">
            <a:avLst/>
          </a:prstGeo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3979863" y="984250"/>
            <a:ext cx="4738687" cy="48625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44525" y="2052638"/>
            <a:ext cx="3019425" cy="38020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p:cNvSpPr>
            <a:spLocks noGrp="1" noChangeArrowheads="1"/>
          </p:cNvSpPr>
          <p:nvPr>
            <p:ph type="dt" sz="half" idx="10"/>
          </p:nvPr>
        </p:nvSpPr>
        <p:spPr/>
        <p:txBody>
          <a:bodyPr/>
          <a:lstStyle>
            <a:lvl1pPr>
              <a:defRPr/>
            </a:lvl1pPr>
          </a:lstStyle>
          <a:p>
            <a:pPr>
              <a:defRPr/>
            </a:pPr>
            <a:fld id="{1AE25BD1-8D15-4F69-BAB9-DE47192627A2}" type="datetime1">
              <a:rPr lang="en-GB" altLang="de-DE" smtClean="0"/>
              <a:t>05/05/2026</a:t>
            </a:fld>
            <a:endParaRPr lang="de-DE" altLang="de-DE"/>
          </a:p>
        </p:txBody>
      </p:sp>
      <p:sp>
        <p:nvSpPr>
          <p:cNvPr id="6" name="Rectangle 5"/>
          <p:cNvSpPr>
            <a:spLocks noGrp="1" noChangeArrowheads="1"/>
          </p:cNvSpPr>
          <p:nvPr>
            <p:ph type="sldNum" sz="quarter" idx="11"/>
          </p:nvPr>
        </p:nvSpPr>
        <p:spPr/>
        <p:txBody>
          <a:bodyPr/>
          <a:lstStyle>
            <a:lvl1pPr>
              <a:defRPr/>
            </a:lvl1pPr>
          </a:lstStyle>
          <a:p>
            <a:pPr>
              <a:defRPr/>
            </a:pPr>
            <a:fld id="{53507691-EF3A-4519-A126-86654B07DC44}" type="slidenum">
              <a:rPr lang="de-DE" altLang="de-DE"/>
              <a:pPr>
                <a:defRPr/>
              </a:pPr>
              <a:t>‹#›</a:t>
            </a:fld>
            <a:endParaRPr lang="de-DE" altLang="de-DE"/>
          </a:p>
        </p:txBody>
      </p:sp>
    </p:spTree>
    <p:extLst>
      <p:ext uri="{BB962C8B-B14F-4D97-AF65-F5344CB8AC3E}">
        <p14:creationId xmlns:p14="http://schemas.microsoft.com/office/powerpoint/2010/main" val="2220159262"/>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4525" y="455613"/>
            <a:ext cx="3019425" cy="1597025"/>
          </a:xfrm>
          <a:prstGeom prst="rect">
            <a:avLst/>
          </a:prstGeo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3979863" y="984250"/>
            <a:ext cx="4738687" cy="48625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644525" y="2052638"/>
            <a:ext cx="3019425" cy="38020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p:cNvSpPr>
            <a:spLocks noGrp="1" noChangeArrowheads="1"/>
          </p:cNvSpPr>
          <p:nvPr>
            <p:ph type="dt" sz="half" idx="10"/>
          </p:nvPr>
        </p:nvSpPr>
        <p:spPr/>
        <p:txBody>
          <a:bodyPr/>
          <a:lstStyle>
            <a:lvl1pPr>
              <a:defRPr/>
            </a:lvl1pPr>
          </a:lstStyle>
          <a:p>
            <a:pPr>
              <a:defRPr/>
            </a:pPr>
            <a:fld id="{C92A7CCE-5120-4B43-9D8F-4F27D56D0BBA}" type="datetime1">
              <a:rPr lang="en-GB" altLang="de-DE" smtClean="0"/>
              <a:t>05/05/2026</a:t>
            </a:fld>
            <a:endParaRPr lang="de-DE" altLang="de-DE"/>
          </a:p>
        </p:txBody>
      </p:sp>
      <p:sp>
        <p:nvSpPr>
          <p:cNvPr id="6" name="Rectangle 5"/>
          <p:cNvSpPr>
            <a:spLocks noGrp="1" noChangeArrowheads="1"/>
          </p:cNvSpPr>
          <p:nvPr>
            <p:ph type="sldNum" sz="quarter" idx="11"/>
          </p:nvPr>
        </p:nvSpPr>
        <p:spPr/>
        <p:txBody>
          <a:bodyPr/>
          <a:lstStyle>
            <a:lvl1pPr>
              <a:defRPr/>
            </a:lvl1pPr>
          </a:lstStyle>
          <a:p>
            <a:pPr>
              <a:defRPr/>
            </a:pPr>
            <a:fld id="{6323B27C-ECF4-490A-BA68-BE3D18E9CC41}" type="slidenum">
              <a:rPr lang="de-DE" altLang="de-DE"/>
              <a:pPr>
                <a:defRPr/>
              </a:pPr>
              <a:t>‹#›</a:t>
            </a:fld>
            <a:endParaRPr lang="de-DE" altLang="de-DE"/>
          </a:p>
        </p:txBody>
      </p:sp>
    </p:spTree>
    <p:extLst>
      <p:ext uri="{BB962C8B-B14F-4D97-AF65-F5344CB8AC3E}">
        <p14:creationId xmlns:p14="http://schemas.microsoft.com/office/powerpoint/2010/main" val="458926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1000" r="-41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bwMode="auto">
          <a:xfrm>
            <a:off x="431800" y="6229350"/>
            <a:ext cx="10810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latin typeface="Arial" panose="020B0604020202020204" pitchFamily="34" charset="0"/>
              </a:defRPr>
            </a:lvl1pPr>
          </a:lstStyle>
          <a:p>
            <a:pPr>
              <a:defRPr/>
            </a:pPr>
            <a:fld id="{CE032C32-4E16-4B59-AC5E-344419C3173C}" type="datetime1">
              <a:rPr lang="en-GB" altLang="de-DE" smtClean="0"/>
              <a:t>05/05/2026</a:t>
            </a:fld>
            <a:endParaRPr lang="de-DE" altLang="de-DE"/>
          </a:p>
        </p:txBody>
      </p:sp>
      <p:sp>
        <p:nvSpPr>
          <p:cNvPr id="3077" name="Rectangle 5"/>
          <p:cNvSpPr>
            <a:spLocks noGrp="1" noChangeArrowheads="1"/>
          </p:cNvSpPr>
          <p:nvPr>
            <p:ph type="sldNum" sz="quarter" idx="4"/>
          </p:nvPr>
        </p:nvSpPr>
        <p:spPr bwMode="auto">
          <a:xfrm>
            <a:off x="8137525" y="6229350"/>
            <a:ext cx="9064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latin typeface="Arial" pitchFamily="34" charset="0"/>
              </a:defRPr>
            </a:lvl1pPr>
          </a:lstStyle>
          <a:p>
            <a:pPr>
              <a:defRPr/>
            </a:pPr>
            <a:fld id="{6399B544-528B-4802-ACF2-10A48E41C15F}" type="slidenum">
              <a:rPr lang="de-DE" altLang="de-DE"/>
              <a:pPr>
                <a:defRPr/>
              </a:pPr>
              <a:t>‹#›</a:t>
            </a:fld>
            <a:endParaRPr lang="de-DE" altLang="de-DE"/>
          </a:p>
        </p:txBody>
      </p:sp>
      <p:sp>
        <p:nvSpPr>
          <p:cNvPr id="1029" name="Line 32"/>
          <p:cNvSpPr>
            <a:spLocks noChangeShapeType="1"/>
          </p:cNvSpPr>
          <p:nvPr userDrawn="1"/>
        </p:nvSpPr>
        <p:spPr bwMode="auto">
          <a:xfrm>
            <a:off x="0"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30" name="Line 33"/>
          <p:cNvSpPr>
            <a:spLocks noChangeShapeType="1"/>
          </p:cNvSpPr>
          <p:nvPr userDrawn="1"/>
        </p:nvSpPr>
        <p:spPr bwMode="auto">
          <a:xfrm>
            <a:off x="0"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 name="Picture 6">
            <a:extLst>
              <a:ext uri="{FF2B5EF4-FFF2-40B4-BE49-F238E27FC236}">
                <a16:creationId xmlns:a16="http://schemas.microsoft.com/office/drawing/2014/main" id="{7F927754-56D6-9FAA-FBBB-A7E761352A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64935" y="0"/>
            <a:ext cx="1793242" cy="572419"/>
          </a:xfrm>
          <a:prstGeom prst="rect">
            <a:avLst/>
          </a:prstGeom>
        </p:spPr>
      </p:pic>
      <p:pic>
        <p:nvPicPr>
          <p:cNvPr id="9" name="Picture 8">
            <a:extLst>
              <a:ext uri="{FF2B5EF4-FFF2-40B4-BE49-F238E27FC236}">
                <a16:creationId xmlns:a16="http://schemas.microsoft.com/office/drawing/2014/main" id="{9F04F2EF-7505-805D-24BB-99B7E94AE9A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13537" y="0"/>
            <a:ext cx="1793751" cy="505821"/>
          </a:xfrm>
          <a:prstGeom prst="rect">
            <a:avLst/>
          </a:prstGeom>
        </p:spPr>
      </p:pic>
      <p:pic>
        <p:nvPicPr>
          <p:cNvPr id="11" name="Picture 10">
            <a:extLst>
              <a:ext uri="{FF2B5EF4-FFF2-40B4-BE49-F238E27FC236}">
                <a16:creationId xmlns:a16="http://schemas.microsoft.com/office/drawing/2014/main" id="{BEF28B8F-2ACF-7EF8-BA9D-20023602892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4" y="0"/>
            <a:ext cx="1436850" cy="713636"/>
          </a:xfrm>
          <a:prstGeom prst="rect">
            <a:avLst/>
          </a:prstGeom>
        </p:spPr>
      </p:pic>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ransition>
    <p:zoom/>
  </p:transition>
  <p:hf hdr="0" ftr="0"/>
  <p:txStyles>
    <p:titleStyle>
      <a:lvl1pPr algn="l" rtl="0" eaLnBrk="0" fontAlgn="base" hangingPunct="0">
        <a:spcBef>
          <a:spcPct val="0"/>
        </a:spcBef>
        <a:spcAft>
          <a:spcPct val="0"/>
        </a:spcAft>
        <a:defRPr sz="3200" b="1" kern="1200">
          <a:solidFill>
            <a:srgbClr val="007E00"/>
          </a:solidFill>
          <a:latin typeface="+mj-lt"/>
          <a:ea typeface="+mj-ea"/>
          <a:cs typeface="+mj-cs"/>
        </a:defRPr>
      </a:lvl1pPr>
      <a:lvl2pPr algn="l" rtl="0" eaLnBrk="0" fontAlgn="base" hangingPunct="0">
        <a:spcBef>
          <a:spcPct val="0"/>
        </a:spcBef>
        <a:spcAft>
          <a:spcPct val="0"/>
        </a:spcAft>
        <a:defRPr sz="3200" b="1">
          <a:solidFill>
            <a:srgbClr val="007E00"/>
          </a:solidFill>
          <a:latin typeface="Arial Narrow" panose="020B0606020202030204" pitchFamily="34" charset="0"/>
        </a:defRPr>
      </a:lvl2pPr>
      <a:lvl3pPr algn="l" rtl="0" eaLnBrk="0" fontAlgn="base" hangingPunct="0">
        <a:spcBef>
          <a:spcPct val="0"/>
        </a:spcBef>
        <a:spcAft>
          <a:spcPct val="0"/>
        </a:spcAft>
        <a:defRPr sz="3200" b="1">
          <a:solidFill>
            <a:srgbClr val="007E00"/>
          </a:solidFill>
          <a:latin typeface="Arial Narrow" panose="020B0606020202030204" pitchFamily="34" charset="0"/>
        </a:defRPr>
      </a:lvl3pPr>
      <a:lvl4pPr algn="l" rtl="0" eaLnBrk="0" fontAlgn="base" hangingPunct="0">
        <a:spcBef>
          <a:spcPct val="0"/>
        </a:spcBef>
        <a:spcAft>
          <a:spcPct val="0"/>
        </a:spcAft>
        <a:defRPr sz="3200" b="1">
          <a:solidFill>
            <a:srgbClr val="007E00"/>
          </a:solidFill>
          <a:latin typeface="Arial Narrow" panose="020B0606020202030204" pitchFamily="34" charset="0"/>
        </a:defRPr>
      </a:lvl4pPr>
      <a:lvl5pPr algn="l" rtl="0" eaLnBrk="0" fontAlgn="base" hangingPunct="0">
        <a:spcBef>
          <a:spcPct val="0"/>
        </a:spcBef>
        <a:spcAft>
          <a:spcPct val="0"/>
        </a:spcAft>
        <a:defRPr sz="3200" b="1">
          <a:solidFill>
            <a:srgbClr val="007E00"/>
          </a:solidFill>
          <a:latin typeface="Arial Narrow" panose="020B0606020202030204" pitchFamily="34" charset="0"/>
        </a:defRPr>
      </a:lvl5pPr>
      <a:lvl6pPr marL="457200" algn="l" rtl="0" fontAlgn="base">
        <a:spcBef>
          <a:spcPct val="0"/>
        </a:spcBef>
        <a:spcAft>
          <a:spcPct val="0"/>
        </a:spcAft>
        <a:defRPr sz="3200" b="1">
          <a:solidFill>
            <a:srgbClr val="007E00"/>
          </a:solidFill>
          <a:latin typeface="Arial Narrow" panose="020B0606020202030204" pitchFamily="34" charset="0"/>
        </a:defRPr>
      </a:lvl6pPr>
      <a:lvl7pPr marL="914400" algn="l" rtl="0" fontAlgn="base">
        <a:spcBef>
          <a:spcPct val="0"/>
        </a:spcBef>
        <a:spcAft>
          <a:spcPct val="0"/>
        </a:spcAft>
        <a:defRPr sz="3200" b="1">
          <a:solidFill>
            <a:srgbClr val="007E00"/>
          </a:solidFill>
          <a:latin typeface="Arial Narrow" panose="020B0606020202030204" pitchFamily="34" charset="0"/>
        </a:defRPr>
      </a:lvl7pPr>
      <a:lvl8pPr marL="1371600" algn="l" rtl="0" fontAlgn="base">
        <a:spcBef>
          <a:spcPct val="0"/>
        </a:spcBef>
        <a:spcAft>
          <a:spcPct val="0"/>
        </a:spcAft>
        <a:defRPr sz="3200" b="1">
          <a:solidFill>
            <a:srgbClr val="007E00"/>
          </a:solidFill>
          <a:latin typeface="Arial Narrow" panose="020B0606020202030204" pitchFamily="34" charset="0"/>
        </a:defRPr>
      </a:lvl8pPr>
      <a:lvl9pPr marL="1828800" algn="l" rtl="0" fontAlgn="base">
        <a:spcBef>
          <a:spcPct val="0"/>
        </a:spcBef>
        <a:spcAft>
          <a:spcPct val="0"/>
        </a:spcAft>
        <a:defRPr sz="3200" b="1">
          <a:solidFill>
            <a:srgbClr val="007E00"/>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rgbClr val="009900"/>
        </a:buClr>
        <a:buSzPct val="110000"/>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E00"/>
        </a:buClr>
        <a:buSzPct val="110000"/>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E00"/>
        </a:buClr>
        <a:buSzPct val="110000"/>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E00"/>
        </a:buClr>
        <a:buSzPct val="110000"/>
        <a:buFont typeface="Wingdings" pitchFamily="2" charset="2"/>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E00"/>
        </a:buClr>
        <a:buSzPct val="110000"/>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rcid.org/0000-0001-6660-960X" TargetMode="External"/><Relationship Id="rId2" Type="http://schemas.openxmlformats.org/officeDocument/2006/relationships/hyperlink" Target="https://orcid.org/0000-0002-5349-8186" TargetMode="External"/><Relationship Id="rId1" Type="http://schemas.openxmlformats.org/officeDocument/2006/relationships/slideLayout" Target="../slideLayouts/slideLayout2.xml"/><Relationship Id="rId6" Type="http://schemas.openxmlformats.org/officeDocument/2006/relationships/hyperlink" Target="https://orcid.org/0000-0003-1058-5754" TargetMode="External"/><Relationship Id="rId5" Type="http://schemas.openxmlformats.org/officeDocument/2006/relationships/hyperlink" Target="https://orcid.org/0000-0001-5343-8194" TargetMode="External"/><Relationship Id="rId4" Type="http://schemas.openxmlformats.org/officeDocument/2006/relationships/hyperlink" Target="https://orcid.org/0000-0002-3079-06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Datumsplatzhalter 3"/>
          <p:cNvSpPr>
            <a:spLocks noGrp="1"/>
          </p:cNvSpPr>
          <p:nvPr>
            <p:ph type="dt" sz="quarter" idx="10"/>
          </p:nvPr>
        </p:nvSpPr>
        <p:spPr>
          <a:noFill/>
        </p:spPr>
        <p:txBody>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fld id="{B73A41B5-40B6-4FFD-8430-857EAEFEE8DC}" type="datetime1">
              <a:rPr lang="en-GB" altLang="de-DE" sz="900" smtClean="0">
                <a:latin typeface="Arial" charset="0"/>
              </a:rPr>
              <a:t>05/05/2026</a:t>
            </a:fld>
            <a:endParaRPr lang="de-DE" altLang="de-DE" sz="900" dirty="0">
              <a:latin typeface="Arial" charset="0"/>
            </a:endParaRPr>
          </a:p>
        </p:txBody>
      </p:sp>
      <p:sp>
        <p:nvSpPr>
          <p:cNvPr id="13315" name="Foliennummernplatzhalter 4"/>
          <p:cNvSpPr>
            <a:spLocks noGrp="1"/>
          </p:cNvSpPr>
          <p:nvPr>
            <p:ph type="sldNum" sz="quarter" idx="11"/>
          </p:nvPr>
        </p:nvSpPr>
        <p:spPr>
          <a:noFill/>
        </p:spPr>
        <p:txBody>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fld id="{86FFEFD7-BAFA-4B22-BB67-5F282ECD3E7C}" type="slidenum">
              <a:rPr lang="de-DE" altLang="de-DE" sz="900" smtClean="0">
                <a:latin typeface="Arial" charset="0"/>
              </a:rPr>
              <a:pPr/>
              <a:t>1</a:t>
            </a:fld>
            <a:endParaRPr lang="de-DE" altLang="de-DE" sz="900">
              <a:latin typeface="Arial" charset="0"/>
            </a:endParaRPr>
          </a:p>
        </p:txBody>
      </p:sp>
      <p:sp>
        <p:nvSpPr>
          <p:cNvPr id="13317" name="Rectangle 2"/>
          <p:cNvSpPr>
            <a:spLocks noGrp="1" noChangeArrowheads="1"/>
          </p:cNvSpPr>
          <p:nvPr>
            <p:ph type="ctrTitle"/>
          </p:nvPr>
        </p:nvSpPr>
        <p:spPr bwMode="auto">
          <a:xfrm>
            <a:off x="910153" y="971997"/>
            <a:ext cx="7803039" cy="4968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l"/>
            <a:r>
              <a:rPr lang="en-US" altLang="en-US" sz="3200" dirty="0">
                <a:solidFill>
                  <a:srgbClr val="0073AF"/>
                </a:solidFill>
                <a:latin typeface="Times New Roman" panose="02020603050405020304" pitchFamily="18" charset="0"/>
                <a:cs typeface="Times New Roman" panose="02020603050405020304" pitchFamily="18" charset="0"/>
              </a:rPr>
              <a:t>Estimating Vulnerable Carbon in Thawing Northern High-Latitude Permafrost using CMIP6 Climate Projections</a:t>
            </a:r>
            <a:br>
              <a:rPr lang="en-US" altLang="en-US" sz="3200" dirty="0">
                <a:solidFill>
                  <a:srgbClr val="0073AF"/>
                </a:solidFill>
                <a:latin typeface="Times New Roman" panose="02020603050405020304" pitchFamily="18" charset="0"/>
                <a:cs typeface="Times New Roman" panose="02020603050405020304" pitchFamily="18" charset="0"/>
              </a:rPr>
            </a:br>
            <a:br>
              <a:rPr lang="en-US" altLang="en-US" sz="3200" dirty="0">
                <a:solidFill>
                  <a:srgbClr val="0073AF"/>
                </a:solidFill>
                <a:latin typeface="Times New Roman" panose="02020603050405020304" pitchFamily="18" charset="0"/>
                <a:cs typeface="Times New Roman" panose="02020603050405020304" pitchFamily="18" charset="0"/>
              </a:rPr>
            </a:br>
            <a:r>
              <a:rPr lang="en-AT" altLang="en-AT" sz="1800" dirty="0">
                <a:solidFill>
                  <a:schemeClr val="tx1"/>
                </a:solidFill>
                <a:latin typeface="Times New Roman" panose="02020603050405020304" pitchFamily="18" charset="0"/>
                <a:cs typeface="Times New Roman" panose="02020603050405020304" pitchFamily="18" charset="0"/>
              </a:rPr>
              <a:t>Imran Nadeem</a:t>
            </a:r>
            <a:r>
              <a:rPr lang="en-AT" altLang="en-AT" sz="1800" baseline="30000" dirty="0">
                <a:solidFill>
                  <a:schemeClr val="tx1"/>
                </a:solidFill>
                <a:latin typeface="Times New Roman" panose="02020603050405020304" pitchFamily="18" charset="0"/>
                <a:cs typeface="Times New Roman" panose="02020603050405020304" pitchFamily="18" charset="0"/>
              </a:rPr>
              <a:t>1</a:t>
            </a:r>
            <a:r>
              <a:rPr lang="en-AT" altLang="en-AT" sz="1800" b="0" dirty="0">
                <a:solidFill>
                  <a:schemeClr val="tx1"/>
                </a:solidFill>
                <a:latin typeface="Times New Roman" panose="02020603050405020304" pitchFamily="18" charset="0"/>
                <a:cs typeface="Times New Roman" panose="02020603050405020304" pitchFamily="18" charset="0"/>
              </a:rPr>
              <a:t>, Nebojsa Nakicenovic</a:t>
            </a:r>
            <a:r>
              <a:rPr lang="en-AT" altLang="en-AT" sz="1800" b="0" baseline="30000" dirty="0">
                <a:solidFill>
                  <a:schemeClr val="tx1"/>
                </a:solidFill>
                <a:latin typeface="Times New Roman" panose="02020603050405020304" pitchFamily="18" charset="0"/>
                <a:cs typeface="Times New Roman" panose="02020603050405020304" pitchFamily="18" charset="0"/>
              </a:rPr>
              <a:t>2</a:t>
            </a:r>
            <a:r>
              <a:rPr lang="en-AT" altLang="en-AT" sz="1800" b="0" dirty="0">
                <a:solidFill>
                  <a:schemeClr val="tx1"/>
                </a:solidFill>
                <a:latin typeface="Times New Roman" panose="02020603050405020304" pitchFamily="18" charset="0"/>
                <a:cs typeface="Times New Roman" panose="02020603050405020304" pitchFamily="18" charset="0"/>
              </a:rPr>
              <a:t>, Asma Yaqub</a:t>
            </a:r>
            <a:r>
              <a:rPr lang="en-AT" altLang="en-AT" sz="1800" b="0" baseline="30000" dirty="0">
                <a:solidFill>
                  <a:schemeClr val="tx1"/>
                </a:solidFill>
                <a:latin typeface="Times New Roman" panose="02020603050405020304" pitchFamily="18" charset="0"/>
                <a:cs typeface="Times New Roman" panose="02020603050405020304" pitchFamily="18" charset="0"/>
              </a:rPr>
              <a:t>1</a:t>
            </a:r>
            <a:r>
              <a:rPr lang="en-AT" altLang="en-AT" sz="1800" b="0" dirty="0">
                <a:solidFill>
                  <a:schemeClr val="tx1"/>
                </a:solidFill>
                <a:latin typeface="Times New Roman" panose="02020603050405020304" pitchFamily="18" charset="0"/>
                <a:cs typeface="Times New Roman" panose="02020603050405020304" pitchFamily="18" charset="0"/>
              </a:rPr>
              <a:t>, Boris Sakschewski</a:t>
            </a:r>
            <a:r>
              <a:rPr lang="en-AT" altLang="en-AT" sz="1800" b="0" baseline="30000" dirty="0">
                <a:solidFill>
                  <a:schemeClr val="tx1"/>
                </a:solidFill>
                <a:latin typeface="Times New Roman" panose="02020603050405020304" pitchFamily="18" charset="0"/>
                <a:cs typeface="Times New Roman" panose="02020603050405020304" pitchFamily="18" charset="0"/>
              </a:rPr>
              <a:t>3</a:t>
            </a:r>
            <a:r>
              <a:rPr lang="en-AT" altLang="en-AT" sz="1800" b="0" dirty="0">
                <a:solidFill>
                  <a:schemeClr val="tx1"/>
                </a:solidFill>
                <a:latin typeface="Times New Roman" panose="02020603050405020304" pitchFamily="18" charset="0"/>
                <a:cs typeface="Times New Roman" panose="02020603050405020304" pitchFamily="18" charset="0"/>
              </a:rPr>
              <a:t>, Sina Loriani</a:t>
            </a:r>
            <a:r>
              <a:rPr lang="en-AT" altLang="en-AT" sz="1800" b="0" baseline="30000" dirty="0">
                <a:solidFill>
                  <a:schemeClr val="tx1"/>
                </a:solidFill>
                <a:latin typeface="Times New Roman" panose="02020603050405020304" pitchFamily="18" charset="0"/>
                <a:cs typeface="Times New Roman" panose="02020603050405020304" pitchFamily="18" charset="0"/>
              </a:rPr>
              <a:t>3</a:t>
            </a:r>
            <a:r>
              <a:rPr lang="en-AT" altLang="en-AT" sz="1800" b="0" dirty="0">
                <a:solidFill>
                  <a:schemeClr val="tx1"/>
                </a:solidFill>
                <a:latin typeface="Times New Roman" panose="02020603050405020304" pitchFamily="18" charset="0"/>
                <a:cs typeface="Times New Roman" panose="02020603050405020304" pitchFamily="18" charset="0"/>
              </a:rPr>
              <a:t>, Govindasamy Bala</a:t>
            </a:r>
            <a:r>
              <a:rPr lang="en-AT" altLang="en-AT" sz="1800" b="0" baseline="30000" dirty="0">
                <a:solidFill>
                  <a:schemeClr val="tx1"/>
                </a:solidFill>
                <a:latin typeface="Times New Roman" panose="02020603050405020304" pitchFamily="18" charset="0"/>
                <a:cs typeface="Times New Roman" panose="02020603050405020304" pitchFamily="18" charset="0"/>
              </a:rPr>
              <a:t>4</a:t>
            </a:r>
            <a:r>
              <a:rPr lang="en-AT" altLang="en-AT" sz="1800" b="0" dirty="0">
                <a:solidFill>
                  <a:schemeClr val="tx1"/>
                </a:solidFill>
                <a:latin typeface="Times New Roman" panose="02020603050405020304" pitchFamily="18" charset="0"/>
                <a:cs typeface="Times New Roman" panose="02020603050405020304" pitchFamily="18" charset="0"/>
              </a:rPr>
              <a:t>, </a:t>
            </a:r>
            <a:r>
              <a:rPr lang="en-AT" altLang="en-AT" sz="1800" b="0" dirty="0" err="1">
                <a:solidFill>
                  <a:schemeClr val="tx1"/>
                </a:solidFill>
                <a:latin typeface="Times New Roman" panose="02020603050405020304" pitchFamily="18" charset="0"/>
                <a:cs typeface="Times New Roman" panose="02020603050405020304" pitchFamily="18" charset="0"/>
              </a:rPr>
              <a:t>Thejna</a:t>
            </a:r>
            <a:r>
              <a:rPr lang="en-AT" altLang="en-AT" sz="1800" b="0" dirty="0">
                <a:solidFill>
                  <a:schemeClr val="tx1"/>
                </a:solidFill>
                <a:latin typeface="Times New Roman" panose="02020603050405020304" pitchFamily="18" charset="0"/>
                <a:cs typeface="Times New Roman" panose="02020603050405020304" pitchFamily="18" charset="0"/>
              </a:rPr>
              <a:t> </a:t>
            </a:r>
            <a:r>
              <a:rPr lang="en-AT" altLang="en-AT" sz="1800" b="0" dirty="0" err="1">
                <a:solidFill>
                  <a:schemeClr val="tx1"/>
                </a:solidFill>
                <a:latin typeface="Times New Roman" panose="02020603050405020304" pitchFamily="18" charset="0"/>
                <a:cs typeface="Times New Roman" panose="02020603050405020304" pitchFamily="18" charset="0"/>
              </a:rPr>
              <a:t>Tharammal</a:t>
            </a:r>
            <a:r>
              <a:rPr lang="en-US" altLang="en-AT" sz="1800" b="0" baseline="30000" dirty="0">
                <a:latin typeface="Times New Roman" panose="02020603050405020304" pitchFamily="18" charset="0"/>
                <a:cs typeface="Times New Roman" panose="02020603050405020304" pitchFamily="18" charset="0"/>
              </a:rPr>
              <a:t>4</a:t>
            </a:r>
            <a:r>
              <a:rPr lang="en-AT" altLang="en-AT" sz="1800" b="0" dirty="0">
                <a:solidFill>
                  <a:schemeClr val="tx1"/>
                </a:solidFill>
                <a:latin typeface="Times New Roman" panose="02020603050405020304" pitchFamily="18" charset="0"/>
                <a:cs typeface="Times New Roman" panose="02020603050405020304" pitchFamily="18" charset="0"/>
              </a:rPr>
              <a:t>, Caroline Zimm</a:t>
            </a:r>
            <a:r>
              <a:rPr lang="en-AT" altLang="en-AT" sz="1800" b="0" baseline="30000" dirty="0">
                <a:solidFill>
                  <a:schemeClr val="tx1"/>
                </a:solidFill>
                <a:latin typeface="Times New Roman" panose="02020603050405020304" pitchFamily="18" charset="0"/>
                <a:cs typeface="Times New Roman" panose="02020603050405020304" pitchFamily="18" charset="0"/>
              </a:rPr>
              <a:t>2</a:t>
            </a:r>
            <a:r>
              <a:rPr lang="en-AT" altLang="en-AT" sz="1800" b="0" dirty="0">
                <a:solidFill>
                  <a:schemeClr val="tx1"/>
                </a:solidFill>
                <a:latin typeface="Times New Roman" panose="02020603050405020304" pitchFamily="18" charset="0"/>
                <a:cs typeface="Times New Roman" panose="02020603050405020304" pitchFamily="18" charset="0"/>
              </a:rPr>
              <a:t>, and Hafsa Aeman</a:t>
            </a:r>
            <a:r>
              <a:rPr lang="en-US" altLang="en-AT" sz="1800" b="0" baseline="30000" dirty="0">
                <a:solidFill>
                  <a:schemeClr val="tx1"/>
                </a:solidFill>
                <a:latin typeface="Times New Roman" panose="02020603050405020304" pitchFamily="18" charset="0"/>
                <a:cs typeface="Times New Roman" panose="02020603050405020304" pitchFamily="18" charset="0"/>
              </a:rPr>
              <a:t>5</a:t>
            </a:r>
            <a:r>
              <a:rPr lang="en-AT" altLang="en-AT" sz="1800" b="0" dirty="0">
                <a:solidFill>
                  <a:schemeClr val="tx1"/>
                </a:solidFill>
                <a:latin typeface="Times New Roman" panose="02020603050405020304" pitchFamily="18" charset="0"/>
                <a:cs typeface="Times New Roman" panose="02020603050405020304" pitchFamily="18" charset="0"/>
              </a:rPr>
              <a:t> </a:t>
            </a:r>
            <a:br>
              <a:rPr lang="en-AT" altLang="en-AT" sz="1800" b="0" dirty="0">
                <a:solidFill>
                  <a:schemeClr val="tx1"/>
                </a:solidFill>
                <a:latin typeface="Times New Roman" panose="02020603050405020304" pitchFamily="18" charset="0"/>
                <a:cs typeface="Times New Roman" panose="02020603050405020304" pitchFamily="18" charset="0"/>
              </a:rPr>
            </a:br>
            <a:br>
              <a:rPr lang="en-US" altLang="en-AT" sz="1800" b="0" dirty="0">
                <a:solidFill>
                  <a:schemeClr val="tx1"/>
                </a:solidFill>
                <a:latin typeface="Times New Roman" panose="02020603050405020304" pitchFamily="18" charset="0"/>
                <a:cs typeface="Times New Roman" panose="02020603050405020304" pitchFamily="18" charset="0"/>
              </a:rPr>
            </a:br>
            <a:br>
              <a:rPr lang="en-US" altLang="en-AT" sz="1800" b="0" dirty="0">
                <a:solidFill>
                  <a:schemeClr val="tx1"/>
                </a:solidFill>
                <a:latin typeface="Times New Roman" panose="02020603050405020304" pitchFamily="18" charset="0"/>
                <a:cs typeface="Times New Roman" panose="02020603050405020304" pitchFamily="18" charset="0"/>
              </a:rPr>
            </a:br>
            <a:br>
              <a:rPr lang="en-US" altLang="en-AT" sz="1800" b="0" dirty="0">
                <a:solidFill>
                  <a:schemeClr val="tx1"/>
                </a:solidFill>
                <a:latin typeface="Times New Roman" panose="02020603050405020304" pitchFamily="18" charset="0"/>
                <a:cs typeface="Times New Roman" panose="02020603050405020304" pitchFamily="18" charset="0"/>
              </a:rPr>
            </a:br>
            <a:br>
              <a:rPr lang="en-US" altLang="en-AT" sz="1800" b="0" dirty="0">
                <a:solidFill>
                  <a:schemeClr val="tx1"/>
                </a:solidFill>
                <a:latin typeface="Times New Roman" panose="02020603050405020304" pitchFamily="18" charset="0"/>
                <a:cs typeface="Times New Roman" panose="02020603050405020304" pitchFamily="18" charset="0"/>
              </a:rPr>
            </a:br>
            <a:r>
              <a:rPr lang="en-AT" altLang="en-AT" sz="1400" b="0" baseline="30000" dirty="0">
                <a:solidFill>
                  <a:schemeClr val="tx1"/>
                </a:solidFill>
                <a:latin typeface="Times New Roman" panose="02020603050405020304" pitchFamily="18" charset="0"/>
                <a:cs typeface="Times New Roman" panose="02020603050405020304" pitchFamily="18" charset="0"/>
              </a:rPr>
              <a:t>1</a:t>
            </a:r>
            <a:r>
              <a:rPr lang="en-AT" altLang="en-AT" sz="1400" b="0" dirty="0">
                <a:solidFill>
                  <a:schemeClr val="tx1"/>
                </a:solidFill>
                <a:latin typeface="Times New Roman" panose="02020603050405020304" pitchFamily="18" charset="0"/>
                <a:cs typeface="Times New Roman" panose="02020603050405020304" pitchFamily="18" charset="0"/>
              </a:rPr>
              <a:t>Institute of Meteorology and Climatology, BOKU University, Vienna, Austria </a:t>
            </a:r>
            <a:br>
              <a:rPr lang="en-AT" altLang="en-AT" sz="1400" b="0" dirty="0">
                <a:solidFill>
                  <a:schemeClr val="tx1"/>
                </a:solidFill>
                <a:latin typeface="Times New Roman" panose="02020603050405020304" pitchFamily="18" charset="0"/>
                <a:cs typeface="Times New Roman" panose="02020603050405020304" pitchFamily="18" charset="0"/>
              </a:rPr>
            </a:br>
            <a:r>
              <a:rPr lang="en-AT" altLang="en-AT" sz="1400" b="0" baseline="30000" dirty="0">
                <a:solidFill>
                  <a:schemeClr val="tx1"/>
                </a:solidFill>
                <a:latin typeface="Times New Roman" panose="02020603050405020304" pitchFamily="18" charset="0"/>
                <a:cs typeface="Times New Roman" panose="02020603050405020304" pitchFamily="18" charset="0"/>
              </a:rPr>
              <a:t>2</a:t>
            </a:r>
            <a:r>
              <a:rPr lang="en-AT" altLang="en-AT" sz="1400" b="0" dirty="0">
                <a:solidFill>
                  <a:schemeClr val="tx1"/>
                </a:solidFill>
                <a:latin typeface="Times New Roman" panose="02020603050405020304" pitchFamily="18" charset="0"/>
                <a:cs typeface="Times New Roman" panose="02020603050405020304" pitchFamily="18" charset="0"/>
              </a:rPr>
              <a:t>International Institute for Applied Systems Analysis, Laxenburg, Austria </a:t>
            </a:r>
            <a:br>
              <a:rPr lang="en-AT" altLang="en-AT" sz="1400" b="0" dirty="0">
                <a:solidFill>
                  <a:schemeClr val="tx1"/>
                </a:solidFill>
                <a:latin typeface="Times New Roman" panose="02020603050405020304" pitchFamily="18" charset="0"/>
                <a:cs typeface="Times New Roman" panose="02020603050405020304" pitchFamily="18" charset="0"/>
              </a:rPr>
            </a:br>
            <a:r>
              <a:rPr lang="en-AT" altLang="en-AT" sz="1400" b="0" baseline="30000" dirty="0">
                <a:solidFill>
                  <a:schemeClr val="tx1"/>
                </a:solidFill>
                <a:latin typeface="Times New Roman" panose="02020603050405020304" pitchFamily="18" charset="0"/>
                <a:cs typeface="Times New Roman" panose="02020603050405020304" pitchFamily="18" charset="0"/>
              </a:rPr>
              <a:t>3</a:t>
            </a:r>
            <a:r>
              <a:rPr lang="en-AT" altLang="en-AT" sz="1400" b="0" dirty="0">
                <a:solidFill>
                  <a:schemeClr val="tx1"/>
                </a:solidFill>
                <a:latin typeface="Times New Roman" panose="02020603050405020304" pitchFamily="18" charset="0"/>
                <a:cs typeface="Times New Roman" panose="02020603050405020304" pitchFamily="18" charset="0"/>
              </a:rPr>
              <a:t>Potsdam Institute for Climate Impact Research,</a:t>
            </a:r>
            <a:r>
              <a:rPr lang="en-US" altLang="en-AT" sz="1400" b="0" dirty="0">
                <a:solidFill>
                  <a:schemeClr val="tx1"/>
                </a:solidFill>
                <a:latin typeface="Times New Roman" panose="02020603050405020304" pitchFamily="18" charset="0"/>
                <a:cs typeface="Times New Roman" panose="02020603050405020304" pitchFamily="18" charset="0"/>
              </a:rPr>
              <a:t> </a:t>
            </a:r>
            <a:r>
              <a:rPr lang="en-AT" altLang="en-AT" sz="1400" b="0" dirty="0">
                <a:solidFill>
                  <a:schemeClr val="tx1"/>
                </a:solidFill>
                <a:latin typeface="Times New Roman" panose="02020603050405020304" pitchFamily="18" charset="0"/>
                <a:cs typeface="Times New Roman" panose="02020603050405020304" pitchFamily="18" charset="0"/>
              </a:rPr>
              <a:t>Potsdam, Germany </a:t>
            </a:r>
            <a:br>
              <a:rPr lang="en-AT" altLang="en-AT" sz="1400" b="0" dirty="0">
                <a:solidFill>
                  <a:schemeClr val="tx1"/>
                </a:solidFill>
                <a:latin typeface="Times New Roman" panose="02020603050405020304" pitchFamily="18" charset="0"/>
                <a:cs typeface="Times New Roman" panose="02020603050405020304" pitchFamily="18" charset="0"/>
              </a:rPr>
            </a:br>
            <a:r>
              <a:rPr lang="en-AT" altLang="en-AT" sz="1400" b="0" baseline="30000" dirty="0">
                <a:solidFill>
                  <a:schemeClr val="tx1"/>
                </a:solidFill>
                <a:latin typeface="Times New Roman" panose="02020603050405020304" pitchFamily="18" charset="0"/>
                <a:cs typeface="Times New Roman" panose="02020603050405020304" pitchFamily="18" charset="0"/>
              </a:rPr>
              <a:t>4</a:t>
            </a:r>
            <a:r>
              <a:rPr lang="en-AT" altLang="en-AT" sz="1400" b="0" dirty="0">
                <a:solidFill>
                  <a:schemeClr val="tx1"/>
                </a:solidFill>
                <a:latin typeface="Times New Roman" panose="02020603050405020304" pitchFamily="18" charset="0"/>
                <a:cs typeface="Times New Roman" panose="02020603050405020304" pitchFamily="18" charset="0"/>
              </a:rPr>
              <a:t>Indian Institute of Science, Bangalore, India </a:t>
            </a:r>
            <a:br>
              <a:rPr lang="en-AT" altLang="en-AT" sz="1400" b="0" dirty="0">
                <a:solidFill>
                  <a:schemeClr val="tx1"/>
                </a:solidFill>
                <a:latin typeface="Times New Roman" panose="02020603050405020304" pitchFamily="18" charset="0"/>
                <a:cs typeface="Times New Roman" panose="02020603050405020304" pitchFamily="18" charset="0"/>
              </a:rPr>
            </a:br>
            <a:r>
              <a:rPr lang="en-AT" altLang="en-AT" sz="1400" b="0" baseline="30000" dirty="0">
                <a:solidFill>
                  <a:schemeClr val="tx1"/>
                </a:solidFill>
                <a:latin typeface="Times New Roman" panose="02020603050405020304" pitchFamily="18" charset="0"/>
                <a:cs typeface="Times New Roman" panose="02020603050405020304" pitchFamily="18" charset="0"/>
              </a:rPr>
              <a:t>5</a:t>
            </a:r>
            <a:r>
              <a:rPr lang="en-AT" altLang="en-AT" sz="1400" b="0" dirty="0">
                <a:solidFill>
                  <a:schemeClr val="tx1"/>
                </a:solidFill>
                <a:latin typeface="Times New Roman" panose="02020603050405020304" pitchFamily="18" charset="0"/>
                <a:cs typeface="Times New Roman" panose="02020603050405020304" pitchFamily="18" charset="0"/>
              </a:rPr>
              <a:t>International Water Management Institute, Lahore, Pakistan </a:t>
            </a:r>
            <a:br>
              <a:rPr lang="en-AT" altLang="en-AT" sz="1600" b="0" dirty="0">
                <a:solidFill>
                  <a:schemeClr val="tx1"/>
                </a:solidFill>
                <a:latin typeface="Times New Roman" panose="02020603050405020304" pitchFamily="18" charset="0"/>
                <a:cs typeface="Times New Roman" panose="02020603050405020304" pitchFamily="18" charset="0"/>
              </a:rPr>
            </a:br>
            <a:br>
              <a:rPr lang="en-AT" altLang="en-AT" sz="1600" b="0" dirty="0">
                <a:solidFill>
                  <a:schemeClr val="tx1"/>
                </a:solidFill>
                <a:latin typeface="Arial" panose="020B0604020202020204" pitchFamily="34" charset="0"/>
              </a:rPr>
            </a:br>
            <a:br>
              <a:rPr lang="en-GB" sz="1800" dirty="0">
                <a:solidFill>
                  <a:srgbClr val="000000"/>
                </a:solidFill>
                <a:latin typeface="Calibri" panose="020F0502020204030204" pitchFamily="34" charset="0"/>
                <a:ea typeface="Times New Roman" panose="02020603050405020304" pitchFamily="18" charset="0"/>
              </a:rPr>
            </a:br>
            <a:br>
              <a:rPr lang="en-GB" sz="1800" dirty="0">
                <a:solidFill>
                  <a:srgbClr val="000000"/>
                </a:solidFill>
                <a:latin typeface="Calibri" panose="020F0502020204030204" pitchFamily="34" charset="0"/>
                <a:ea typeface="Times New Roman" panose="02020603050405020304" pitchFamily="18" charset="0"/>
              </a:rPr>
            </a:br>
            <a:br>
              <a:rPr lang="en-GB" sz="1800" dirty="0">
                <a:solidFill>
                  <a:srgbClr val="000000"/>
                </a:solidFill>
                <a:latin typeface="Calibri" panose="020F0502020204030204" pitchFamily="34" charset="0"/>
                <a:ea typeface="Times New Roman" panose="02020603050405020304" pitchFamily="18" charset="0"/>
              </a:rPr>
            </a:br>
            <a:br>
              <a:rPr lang="en-GB" sz="1800" dirty="0">
                <a:solidFill>
                  <a:srgbClr val="000000"/>
                </a:solidFill>
                <a:effectLst/>
                <a:latin typeface="Calibri" panose="020F0502020204030204" pitchFamily="34" charset="0"/>
                <a:ea typeface="Times New Roman" panose="02020603050405020304" pitchFamily="18" charset="0"/>
              </a:rPr>
            </a:br>
            <a:br>
              <a:rPr lang="en-GB" sz="1800" dirty="0">
                <a:solidFill>
                  <a:srgbClr val="000000"/>
                </a:solidFill>
                <a:effectLst/>
                <a:latin typeface="Calibri" panose="020F0502020204030204" pitchFamily="34" charset="0"/>
                <a:ea typeface="Times New Roman" panose="02020603050405020304" pitchFamily="18" charset="0"/>
              </a:rPr>
            </a:br>
            <a:br>
              <a:rPr lang="en-GB" sz="1800" dirty="0">
                <a:solidFill>
                  <a:srgbClr val="000000"/>
                </a:solidFill>
                <a:effectLst/>
                <a:latin typeface="Calibri" panose="020F0502020204030204" pitchFamily="34" charset="0"/>
                <a:ea typeface="Times New Roman" panose="02020603050405020304" pitchFamily="18" charset="0"/>
              </a:rPr>
            </a:br>
            <a:br>
              <a:rPr lang="en-GB" sz="1800" dirty="0">
                <a:solidFill>
                  <a:srgbClr val="000000"/>
                </a:solidFill>
                <a:effectLst/>
                <a:latin typeface="Calibri" panose="020F0502020204030204" pitchFamily="34" charset="0"/>
                <a:ea typeface="Times New Roman" panose="02020603050405020304" pitchFamily="18" charset="0"/>
              </a:rPr>
            </a:br>
            <a:endParaRPr lang="de-DE" altLang="de-DE" sz="2400" b="0" dirty="0">
              <a:solidFill>
                <a:srgbClr val="0073AF"/>
              </a:solidFill>
              <a:latin typeface="Times New Roman" panose="02020603050405020304" pitchFamily="18" charset="0"/>
              <a:cs typeface="Times New Roman" panose="02020603050405020304" pitchFamily="18" charset="0"/>
            </a:endParaRPr>
          </a:p>
        </p:txBody>
      </p:sp>
      <p:sp>
        <p:nvSpPr>
          <p:cNvPr id="13318" name="Text Box 9"/>
          <p:cNvSpPr txBox="1">
            <a:spLocks noChangeArrowheads="1"/>
          </p:cNvSpPr>
          <p:nvPr/>
        </p:nvSpPr>
        <p:spPr bwMode="auto">
          <a:xfrm>
            <a:off x="987425" y="4803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eaLnBrk="1" hangingPunct="1"/>
            <a:endParaRPr lang="de-DE" altLang="de-DE" b="0"/>
          </a:p>
        </p:txBody>
      </p:sp>
      <p:pic>
        <p:nvPicPr>
          <p:cNvPr id="2" name="Picture 1">
            <a:extLst>
              <a:ext uri="{FF2B5EF4-FFF2-40B4-BE49-F238E27FC236}">
                <a16:creationId xmlns:a16="http://schemas.microsoft.com/office/drawing/2014/main" id="{4D4C1DFB-05F3-6DFC-0D7C-E5F171F19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713" y="39538"/>
            <a:ext cx="1793242" cy="572419"/>
          </a:xfrm>
          <a:prstGeom prst="rect">
            <a:avLst/>
          </a:prstGeom>
        </p:spPr>
      </p:pic>
      <p:pic>
        <p:nvPicPr>
          <p:cNvPr id="3" name="Picture 2">
            <a:extLst>
              <a:ext uri="{FF2B5EF4-FFF2-40B4-BE49-F238E27FC236}">
                <a16:creationId xmlns:a16="http://schemas.microsoft.com/office/drawing/2014/main" id="{94F44C18-D67C-E3D3-3E25-76814008A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840" y="34128"/>
            <a:ext cx="1793751" cy="505821"/>
          </a:xfrm>
          <a:prstGeom prst="rect">
            <a:avLst/>
          </a:prstGeom>
        </p:spPr>
      </p:pic>
      <p:pic>
        <p:nvPicPr>
          <p:cNvPr id="4" name="Picture 3">
            <a:extLst>
              <a:ext uri="{FF2B5EF4-FFF2-40B4-BE49-F238E27FC236}">
                <a16:creationId xmlns:a16="http://schemas.microsoft.com/office/drawing/2014/main" id="{A11794E9-9056-29E8-C3D2-B4FB15974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 y="0"/>
            <a:ext cx="1436850" cy="713636"/>
          </a:xfrm>
          <a:prstGeom prst="rect">
            <a:avLst/>
          </a:prstGeom>
        </p:spPr>
      </p:pic>
      <p:pic>
        <p:nvPicPr>
          <p:cNvPr id="8" name="Picture 7">
            <a:extLst>
              <a:ext uri="{FF2B5EF4-FFF2-40B4-BE49-F238E27FC236}">
                <a16:creationId xmlns:a16="http://schemas.microsoft.com/office/drawing/2014/main" id="{DCE5618F-8EAE-08B1-5511-E542E06B4C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3922" y="26195"/>
            <a:ext cx="3005884" cy="58576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CE8DC-E875-F200-624B-664E12BDD8F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01A5A8A-0E58-B0C4-262F-63A98A0F96FE}"/>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59A339EA-654F-55DA-BF34-B46F93E4DFC4}"/>
              </a:ext>
            </a:extLst>
          </p:cNvPr>
          <p:cNvSpPr>
            <a:spLocks noGrp="1"/>
          </p:cNvSpPr>
          <p:nvPr>
            <p:ph type="sldNum" sz="quarter" idx="11"/>
          </p:nvPr>
        </p:nvSpPr>
        <p:spPr/>
        <p:txBody>
          <a:bodyPr/>
          <a:lstStyle/>
          <a:p>
            <a:pPr>
              <a:defRPr/>
            </a:pPr>
            <a:fld id="{C9AE063E-49D0-4CAD-8F72-DC48565729A2}" type="slidenum">
              <a:rPr lang="de-DE" altLang="de-DE" smtClean="0"/>
              <a:pPr>
                <a:defRPr/>
              </a:pPr>
              <a:t>10</a:t>
            </a:fld>
            <a:endParaRPr lang="de-DE" altLang="de-DE"/>
          </a:p>
        </p:txBody>
      </p:sp>
      <p:sp>
        <p:nvSpPr>
          <p:cNvPr id="7" name="Rectangle 4">
            <a:extLst>
              <a:ext uri="{FF2B5EF4-FFF2-40B4-BE49-F238E27FC236}">
                <a16:creationId xmlns:a16="http://schemas.microsoft.com/office/drawing/2014/main" id="{773FDC21-7F61-11BC-62B6-F64380EF8729}"/>
              </a:ext>
            </a:extLst>
          </p:cNvPr>
          <p:cNvSpPr>
            <a:spLocks noGrp="1" noChangeArrowheads="1"/>
          </p:cNvSpPr>
          <p:nvPr>
            <p:ph type="title"/>
          </p:nvPr>
        </p:nvSpPr>
        <p:spPr bwMode="auto">
          <a:xfrm>
            <a:off x="431800" y="279854"/>
            <a:ext cx="8857456" cy="17350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600" dirty="0">
                <a:solidFill>
                  <a:srgbClr val="0073AF"/>
                </a:solidFill>
                <a:latin typeface="Arial" panose="020B0604020202020204" pitchFamily="34" charset="0"/>
                <a:cs typeface="Arial" panose="020B0604020202020204" pitchFamily="34" charset="0"/>
              </a:rPr>
              <a:t>ALT Projections for 2100 under Various Scenarios using </a:t>
            </a:r>
            <a:r>
              <a:rPr lang="en-US" sz="1600" dirty="0">
                <a:solidFill>
                  <a:srgbClr val="FF0000"/>
                </a:solidFill>
                <a:latin typeface="Arial" panose="020B0604020202020204" pitchFamily="34" charset="0"/>
                <a:cs typeface="Arial" panose="020B0604020202020204" pitchFamily="34" charset="0"/>
              </a:rPr>
              <a:t>median</a:t>
            </a:r>
            <a:r>
              <a:rPr lang="en-US" sz="1600" dirty="0">
                <a:solidFill>
                  <a:srgbClr val="0073AF"/>
                </a:solidFill>
                <a:latin typeface="Arial" panose="020B0604020202020204" pitchFamily="34" charset="0"/>
                <a:cs typeface="Arial" panose="020B0604020202020204" pitchFamily="34" charset="0"/>
              </a:rPr>
              <a:t> value of </a:t>
            </a:r>
            <a:r>
              <a:rPr lang="en-US" sz="1600" dirty="0" err="1">
                <a:solidFill>
                  <a:srgbClr val="0073AF"/>
                </a:solidFill>
                <a:latin typeface="Arial" panose="020B0604020202020204" pitchFamily="34" charset="0"/>
                <a:cs typeface="Arial" panose="020B0604020202020204" pitchFamily="34" charset="0"/>
              </a:rPr>
              <a:t>ALT</a:t>
            </a:r>
            <a:r>
              <a:rPr lang="en-US" sz="1600" baseline="-25000" dirty="0" err="1">
                <a:solidFill>
                  <a:srgbClr val="0073AF"/>
                </a:solidFill>
                <a:latin typeface="Arial" panose="020B0604020202020204" pitchFamily="34" charset="0"/>
                <a:cs typeface="Arial" panose="020B0604020202020204" pitchFamily="34" charset="0"/>
              </a:rPr>
              <a:t>Sensitivity</a:t>
            </a:r>
            <a:endParaRPr lang="de-DE" altLang="de-DE" sz="1600" baseline="-25000" dirty="0">
              <a:solidFill>
                <a:srgbClr val="0073AF"/>
              </a:solidFill>
              <a:latin typeface="Arial" charset="0"/>
              <a:cs typeface="Arial" charset="0"/>
            </a:endParaRPr>
          </a:p>
        </p:txBody>
      </p:sp>
      <p:pic>
        <p:nvPicPr>
          <p:cNvPr id="6" name="Picture 5">
            <a:extLst>
              <a:ext uri="{FF2B5EF4-FFF2-40B4-BE49-F238E27FC236}">
                <a16:creationId xmlns:a16="http://schemas.microsoft.com/office/drawing/2014/main" id="{8B109581-A7BA-5E8F-8950-15332D586F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72432" y="865427"/>
            <a:ext cx="5328592" cy="5825645"/>
          </a:xfrm>
          <a:prstGeom prst="rect">
            <a:avLst/>
          </a:prstGeom>
        </p:spPr>
      </p:pic>
    </p:spTree>
    <p:extLst>
      <p:ext uri="{BB962C8B-B14F-4D97-AF65-F5344CB8AC3E}">
        <p14:creationId xmlns:p14="http://schemas.microsoft.com/office/powerpoint/2010/main" val="1624951097"/>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6E2D-2286-6926-3AA5-549F001FA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88280-32AF-AE70-7C4A-DC922CA5046D}"/>
              </a:ext>
            </a:extLst>
          </p:cNvPr>
          <p:cNvSpPr>
            <a:spLocks noGrp="1"/>
          </p:cNvSpPr>
          <p:nvPr>
            <p:ph type="title"/>
          </p:nvPr>
        </p:nvSpPr>
        <p:spPr>
          <a:xfrm>
            <a:off x="794027" y="185265"/>
            <a:ext cx="8351213" cy="570708"/>
          </a:xfrm>
        </p:spPr>
        <p:txBody>
          <a:bodyPr/>
          <a:lstStyle/>
          <a:p>
            <a:pPr algn="ctr"/>
            <a:r>
              <a:rPr lang="en-US" sz="2000" dirty="0">
                <a:solidFill>
                  <a:srgbClr val="0070C0"/>
                </a:solidFill>
              </a:rPr>
              <a:t>Temporal development of ALT thickness for 34 model, under four scenarios based on </a:t>
            </a:r>
            <a:r>
              <a:rPr lang="en-US" sz="2000" u="sng" dirty="0">
                <a:solidFill>
                  <a:srgbClr val="FF0000"/>
                </a:solidFill>
              </a:rPr>
              <a:t>median</a:t>
            </a:r>
            <a:r>
              <a:rPr lang="en-US" sz="2000" dirty="0">
                <a:solidFill>
                  <a:srgbClr val="0070C0"/>
                </a:solidFill>
              </a:rPr>
              <a:t> value of </a:t>
            </a:r>
            <a:r>
              <a:rPr lang="en-US" sz="2000" dirty="0" err="1">
                <a:solidFill>
                  <a:srgbClr val="0070C0"/>
                </a:solidFill>
              </a:rPr>
              <a:t>ALT</a:t>
            </a:r>
            <a:r>
              <a:rPr lang="en-US" sz="2000" baseline="-25000" dirty="0" err="1">
                <a:solidFill>
                  <a:srgbClr val="0070C0"/>
                </a:solidFill>
              </a:rPr>
              <a:t>Sensitivity</a:t>
            </a:r>
            <a:r>
              <a:rPr lang="en-US" sz="2000" dirty="0">
                <a:solidFill>
                  <a:srgbClr val="0070C0"/>
                </a:solidFill>
              </a:rPr>
              <a:t> </a:t>
            </a:r>
            <a:endParaRPr lang="en-GB" sz="2000" dirty="0">
              <a:solidFill>
                <a:srgbClr val="0070C0"/>
              </a:solidFill>
            </a:endParaRPr>
          </a:p>
        </p:txBody>
      </p:sp>
      <p:pic>
        <p:nvPicPr>
          <p:cNvPr id="6" name="Content Placeholder 5">
            <a:extLst>
              <a:ext uri="{FF2B5EF4-FFF2-40B4-BE49-F238E27FC236}">
                <a16:creationId xmlns:a16="http://schemas.microsoft.com/office/drawing/2014/main" id="{6766506D-D0DA-1224-C91D-15477A8DA6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5918" y="1121700"/>
            <a:ext cx="7949651" cy="5107650"/>
          </a:xfrm>
        </p:spPr>
      </p:pic>
      <p:sp>
        <p:nvSpPr>
          <p:cNvPr id="4" name="Date Placeholder 3">
            <a:extLst>
              <a:ext uri="{FF2B5EF4-FFF2-40B4-BE49-F238E27FC236}">
                <a16:creationId xmlns:a16="http://schemas.microsoft.com/office/drawing/2014/main" id="{DB70F8FA-F9AA-D5C1-D510-5D536AD8D05C}"/>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09983D68-9203-3544-6265-84293DFABBAA}"/>
              </a:ext>
            </a:extLst>
          </p:cNvPr>
          <p:cNvSpPr>
            <a:spLocks noGrp="1"/>
          </p:cNvSpPr>
          <p:nvPr>
            <p:ph type="sldNum" sz="quarter" idx="11"/>
          </p:nvPr>
        </p:nvSpPr>
        <p:spPr/>
        <p:txBody>
          <a:bodyPr/>
          <a:lstStyle/>
          <a:p>
            <a:pPr>
              <a:defRPr/>
            </a:pPr>
            <a:fld id="{C9AE063E-49D0-4CAD-8F72-DC48565729A2}" type="slidenum">
              <a:rPr lang="de-DE" altLang="de-DE" smtClean="0"/>
              <a:pPr>
                <a:defRPr/>
              </a:pPr>
              <a:t>11</a:t>
            </a:fld>
            <a:endParaRPr lang="de-DE" altLang="de-DE"/>
          </a:p>
        </p:txBody>
      </p:sp>
    </p:spTree>
    <p:extLst>
      <p:ext uri="{BB962C8B-B14F-4D97-AF65-F5344CB8AC3E}">
        <p14:creationId xmlns:p14="http://schemas.microsoft.com/office/powerpoint/2010/main" val="2629604113"/>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35009-13C9-5435-2458-D4F026CF0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57B56-E74E-0608-0CAB-CE12338E6D8D}"/>
              </a:ext>
            </a:extLst>
          </p:cNvPr>
          <p:cNvSpPr>
            <a:spLocks noGrp="1"/>
          </p:cNvSpPr>
          <p:nvPr>
            <p:ph type="title"/>
          </p:nvPr>
        </p:nvSpPr>
        <p:spPr>
          <a:xfrm>
            <a:off x="463263" y="345513"/>
            <a:ext cx="8351213" cy="570708"/>
          </a:xfrm>
        </p:spPr>
        <p:txBody>
          <a:bodyPr/>
          <a:lstStyle/>
          <a:p>
            <a:pPr algn="ctr"/>
            <a:r>
              <a:rPr lang="en-US" sz="2000" dirty="0">
                <a:solidFill>
                  <a:srgbClr val="0070C0"/>
                </a:solidFill>
              </a:rPr>
              <a:t>Carbon stock estimates (3D profile with 5cm vertical resolution)</a:t>
            </a:r>
            <a:endParaRPr lang="en-GB" sz="2000" dirty="0">
              <a:solidFill>
                <a:srgbClr val="0070C0"/>
              </a:solidFill>
            </a:endParaRPr>
          </a:p>
        </p:txBody>
      </p:sp>
      <p:sp>
        <p:nvSpPr>
          <p:cNvPr id="4" name="Date Placeholder 3">
            <a:extLst>
              <a:ext uri="{FF2B5EF4-FFF2-40B4-BE49-F238E27FC236}">
                <a16:creationId xmlns:a16="http://schemas.microsoft.com/office/drawing/2014/main" id="{315EDB49-1236-BD74-C3AE-4CA43673A8B2}"/>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B16ACE49-918F-7659-5172-DB423DBB4377}"/>
              </a:ext>
            </a:extLst>
          </p:cNvPr>
          <p:cNvSpPr>
            <a:spLocks noGrp="1"/>
          </p:cNvSpPr>
          <p:nvPr>
            <p:ph type="sldNum" sz="quarter" idx="11"/>
          </p:nvPr>
        </p:nvSpPr>
        <p:spPr/>
        <p:txBody>
          <a:bodyPr/>
          <a:lstStyle/>
          <a:p>
            <a:pPr>
              <a:defRPr/>
            </a:pPr>
            <a:fld id="{C9AE063E-49D0-4CAD-8F72-DC48565729A2}" type="slidenum">
              <a:rPr lang="de-DE" altLang="de-DE" smtClean="0"/>
              <a:pPr>
                <a:defRPr/>
              </a:pPr>
              <a:t>12</a:t>
            </a:fld>
            <a:endParaRPr lang="de-DE" altLang="de-DE"/>
          </a:p>
        </p:txBody>
      </p:sp>
      <p:graphicFrame>
        <p:nvGraphicFramePr>
          <p:cNvPr id="3" name="Table 2">
            <a:extLst>
              <a:ext uri="{FF2B5EF4-FFF2-40B4-BE49-F238E27FC236}">
                <a16:creationId xmlns:a16="http://schemas.microsoft.com/office/drawing/2014/main" id="{C81D6262-9BC9-E22D-1487-F6F145F9D554}"/>
              </a:ext>
            </a:extLst>
          </p:cNvPr>
          <p:cNvGraphicFramePr>
            <a:graphicFrameLocks noGrp="1"/>
          </p:cNvGraphicFramePr>
          <p:nvPr>
            <p:extLst>
              <p:ext uri="{D42A27DB-BD31-4B8C-83A1-F6EECF244321}">
                <p14:modId xmlns:p14="http://schemas.microsoft.com/office/powerpoint/2010/main" val="544153992"/>
              </p:ext>
            </p:extLst>
          </p:nvPr>
        </p:nvGraphicFramePr>
        <p:xfrm>
          <a:off x="576288" y="3013678"/>
          <a:ext cx="4316608" cy="3195993"/>
        </p:xfrm>
        <a:graphic>
          <a:graphicData uri="http://schemas.openxmlformats.org/drawingml/2006/table">
            <a:tbl>
              <a:tblPr bandRow="1">
                <a:tableStyleId>{5C22544A-7EE6-4342-B048-85BDC9FD1C3A}</a:tableStyleId>
              </a:tblPr>
              <a:tblGrid>
                <a:gridCol w="1594670">
                  <a:extLst>
                    <a:ext uri="{9D8B030D-6E8A-4147-A177-3AD203B41FA5}">
                      <a16:colId xmlns:a16="http://schemas.microsoft.com/office/drawing/2014/main" val="2203638989"/>
                    </a:ext>
                  </a:extLst>
                </a:gridCol>
                <a:gridCol w="1400095">
                  <a:extLst>
                    <a:ext uri="{9D8B030D-6E8A-4147-A177-3AD203B41FA5}">
                      <a16:colId xmlns:a16="http://schemas.microsoft.com/office/drawing/2014/main" val="4005004966"/>
                    </a:ext>
                  </a:extLst>
                </a:gridCol>
                <a:gridCol w="1321843">
                  <a:extLst>
                    <a:ext uri="{9D8B030D-6E8A-4147-A177-3AD203B41FA5}">
                      <a16:colId xmlns:a16="http://schemas.microsoft.com/office/drawing/2014/main" val="1196246070"/>
                    </a:ext>
                  </a:extLst>
                </a:gridCol>
              </a:tblGrid>
              <a:tr h="601793">
                <a:tc>
                  <a:txBody>
                    <a:bodyPr/>
                    <a:lstStyle/>
                    <a:p>
                      <a:pPr algn="ctr">
                        <a:lnSpc>
                          <a:spcPct val="107000"/>
                        </a:lnSpc>
                        <a:spcAft>
                          <a:spcPts val="800"/>
                        </a:spcAft>
                      </a:pPr>
                      <a:r>
                        <a:rPr lang="en-GB" sz="1100" b="1" dirty="0">
                          <a:effectLst/>
                        </a:rPr>
                        <a:t>Depth below ground</a:t>
                      </a:r>
                      <a:endParaRPr lang="en-AT" sz="1100" b="1" dirty="0">
                        <a:effectLst/>
                      </a:endParaRPr>
                    </a:p>
                    <a:p>
                      <a:pPr algn="ctr">
                        <a:lnSpc>
                          <a:spcPct val="107000"/>
                        </a:lnSpc>
                        <a:spcAft>
                          <a:spcPts val="800"/>
                        </a:spcAft>
                      </a:pPr>
                      <a:r>
                        <a:rPr lang="en-GB" sz="1100" b="1" dirty="0">
                          <a:effectLst/>
                        </a:rPr>
                        <a:t>(m)</a:t>
                      </a:r>
                      <a:endParaRPr lang="en-AT" sz="1100" b="1"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100" b="1" dirty="0">
                          <a:effectLst/>
                        </a:rPr>
                        <a:t>Carbon per m</a:t>
                      </a:r>
                      <a:endParaRPr lang="en-AT" sz="1100" b="1" dirty="0">
                        <a:effectLst/>
                      </a:endParaRPr>
                    </a:p>
                    <a:p>
                      <a:pPr algn="ctr">
                        <a:lnSpc>
                          <a:spcPct val="107000"/>
                        </a:lnSpc>
                        <a:spcAft>
                          <a:spcPts val="800"/>
                        </a:spcAft>
                      </a:pPr>
                      <a:r>
                        <a:rPr lang="en-GB" sz="1100" b="1" dirty="0">
                          <a:effectLst/>
                        </a:rPr>
                        <a:t>(GtC)</a:t>
                      </a:r>
                      <a:endParaRPr lang="en-AT" sz="1100" b="1"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100" b="1" dirty="0" err="1">
                          <a:effectLst/>
                        </a:rPr>
                        <a:t>Accum</a:t>
                      </a:r>
                      <a:r>
                        <a:rPr lang="en-GB" sz="1100" b="1" dirty="0">
                          <a:effectLst/>
                        </a:rPr>
                        <a:t>. Carbon</a:t>
                      </a:r>
                      <a:endParaRPr lang="en-AT" sz="1100" b="1" dirty="0">
                        <a:effectLst/>
                      </a:endParaRPr>
                    </a:p>
                    <a:p>
                      <a:pPr algn="ctr">
                        <a:lnSpc>
                          <a:spcPct val="107000"/>
                        </a:lnSpc>
                        <a:spcAft>
                          <a:spcPts val="800"/>
                        </a:spcAft>
                      </a:pPr>
                      <a:r>
                        <a:rPr lang="en-GB" sz="1100" b="1" dirty="0">
                          <a:effectLst/>
                        </a:rPr>
                        <a:t>(GtC)</a:t>
                      </a:r>
                      <a:endParaRPr lang="en-AT" sz="1100" b="1" dirty="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1992352592"/>
                  </a:ext>
                </a:extLst>
              </a:tr>
              <a:tr h="259420">
                <a:tc>
                  <a:txBody>
                    <a:bodyPr/>
                    <a:lstStyle/>
                    <a:p>
                      <a:pPr algn="ctr">
                        <a:lnSpc>
                          <a:spcPct val="107000"/>
                        </a:lnSpc>
                        <a:spcAft>
                          <a:spcPts val="800"/>
                        </a:spcAft>
                      </a:pPr>
                      <a:r>
                        <a:rPr lang="en-GB" sz="1000">
                          <a:effectLst/>
                        </a:rPr>
                        <a:t>0 - 1</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472</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472</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1215361862"/>
                  </a:ext>
                </a:extLst>
              </a:tr>
              <a:tr h="259420">
                <a:tc>
                  <a:txBody>
                    <a:bodyPr/>
                    <a:lstStyle/>
                    <a:p>
                      <a:pPr algn="ctr">
                        <a:lnSpc>
                          <a:spcPct val="107000"/>
                        </a:lnSpc>
                        <a:spcAft>
                          <a:spcPts val="800"/>
                        </a:spcAft>
                      </a:pPr>
                      <a:r>
                        <a:rPr lang="en-GB" sz="1000" dirty="0">
                          <a:effectLst/>
                        </a:rPr>
                        <a:t>1 – 2</a:t>
                      </a:r>
                      <a:endParaRPr lang="en-AT" sz="1100"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355</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827</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368706715"/>
                  </a:ext>
                </a:extLst>
              </a:tr>
              <a:tr h="259420">
                <a:tc>
                  <a:txBody>
                    <a:bodyPr/>
                    <a:lstStyle/>
                    <a:p>
                      <a:pPr algn="ctr">
                        <a:lnSpc>
                          <a:spcPct val="107000"/>
                        </a:lnSpc>
                        <a:spcAft>
                          <a:spcPts val="800"/>
                        </a:spcAft>
                      </a:pPr>
                      <a:r>
                        <a:rPr lang="en-GB" sz="1000" dirty="0">
                          <a:effectLst/>
                        </a:rPr>
                        <a:t>2 - 3</a:t>
                      </a:r>
                      <a:endParaRPr lang="en-AT" sz="1100"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dirty="0">
                          <a:effectLst/>
                        </a:rPr>
                        <a:t>207</a:t>
                      </a:r>
                      <a:endParaRPr lang="en-AT" sz="1100"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1034</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2089371250"/>
                  </a:ext>
                </a:extLst>
              </a:tr>
              <a:tr h="259420">
                <a:tc>
                  <a:txBody>
                    <a:bodyPr/>
                    <a:lstStyle/>
                    <a:p>
                      <a:pPr algn="ctr">
                        <a:lnSpc>
                          <a:spcPct val="107000"/>
                        </a:lnSpc>
                        <a:spcAft>
                          <a:spcPts val="800"/>
                        </a:spcAft>
                      </a:pPr>
                      <a:r>
                        <a:rPr lang="en-GB" sz="1000">
                          <a:effectLst/>
                        </a:rPr>
                        <a:t>3 - 4</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123</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1157</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2594562408"/>
                  </a:ext>
                </a:extLst>
              </a:tr>
              <a:tr h="259420">
                <a:tc>
                  <a:txBody>
                    <a:bodyPr/>
                    <a:lstStyle/>
                    <a:p>
                      <a:pPr algn="ctr">
                        <a:lnSpc>
                          <a:spcPct val="107000"/>
                        </a:lnSpc>
                        <a:spcAft>
                          <a:spcPts val="800"/>
                        </a:spcAft>
                      </a:pPr>
                      <a:r>
                        <a:rPr lang="en-GB" sz="1000">
                          <a:effectLst/>
                        </a:rPr>
                        <a:t>4 - 5</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105</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dirty="0">
                          <a:effectLst/>
                        </a:rPr>
                        <a:t>1262</a:t>
                      </a:r>
                      <a:endParaRPr lang="en-AT" sz="1100" dirty="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2508599001"/>
                  </a:ext>
                </a:extLst>
              </a:tr>
              <a:tr h="259420">
                <a:tc>
                  <a:txBody>
                    <a:bodyPr/>
                    <a:lstStyle/>
                    <a:p>
                      <a:pPr algn="ctr">
                        <a:lnSpc>
                          <a:spcPct val="107000"/>
                        </a:lnSpc>
                        <a:spcAft>
                          <a:spcPts val="800"/>
                        </a:spcAft>
                      </a:pPr>
                      <a:r>
                        <a:rPr lang="en-GB" sz="1000">
                          <a:effectLst/>
                        </a:rPr>
                        <a:t>5 - 6</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dirty="0">
                          <a:effectLst/>
                        </a:rPr>
                        <a:t>88</a:t>
                      </a:r>
                      <a:endParaRPr lang="en-AT" sz="1100"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1350</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3497721743"/>
                  </a:ext>
                </a:extLst>
              </a:tr>
              <a:tr h="259420">
                <a:tc>
                  <a:txBody>
                    <a:bodyPr/>
                    <a:lstStyle/>
                    <a:p>
                      <a:pPr algn="ctr">
                        <a:lnSpc>
                          <a:spcPct val="107000"/>
                        </a:lnSpc>
                        <a:spcAft>
                          <a:spcPts val="800"/>
                        </a:spcAft>
                      </a:pPr>
                      <a:r>
                        <a:rPr lang="en-GB" sz="1000">
                          <a:effectLst/>
                        </a:rPr>
                        <a:t>6 - 7</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70</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1420</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896759630"/>
                  </a:ext>
                </a:extLst>
              </a:tr>
              <a:tr h="259420">
                <a:tc>
                  <a:txBody>
                    <a:bodyPr/>
                    <a:lstStyle/>
                    <a:p>
                      <a:pPr algn="ctr">
                        <a:lnSpc>
                          <a:spcPct val="107000"/>
                        </a:lnSpc>
                        <a:spcAft>
                          <a:spcPts val="800"/>
                        </a:spcAft>
                      </a:pPr>
                      <a:r>
                        <a:rPr lang="en-GB" sz="1000">
                          <a:effectLst/>
                        </a:rPr>
                        <a:t>7 - 8</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53</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1473</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2167813267"/>
                  </a:ext>
                </a:extLst>
              </a:tr>
              <a:tr h="259420">
                <a:tc>
                  <a:txBody>
                    <a:bodyPr/>
                    <a:lstStyle/>
                    <a:p>
                      <a:pPr algn="ctr">
                        <a:lnSpc>
                          <a:spcPct val="107000"/>
                        </a:lnSpc>
                        <a:spcAft>
                          <a:spcPts val="800"/>
                        </a:spcAft>
                      </a:pPr>
                      <a:r>
                        <a:rPr lang="en-GB" sz="1000">
                          <a:effectLst/>
                        </a:rPr>
                        <a:t>8 - 9</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35</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1508</a:t>
                      </a:r>
                      <a:endParaRPr lang="en-AT" sz="110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339980681"/>
                  </a:ext>
                </a:extLst>
              </a:tr>
              <a:tr h="259420">
                <a:tc>
                  <a:txBody>
                    <a:bodyPr/>
                    <a:lstStyle/>
                    <a:p>
                      <a:pPr algn="ctr">
                        <a:lnSpc>
                          <a:spcPct val="107000"/>
                        </a:lnSpc>
                        <a:spcAft>
                          <a:spcPts val="800"/>
                        </a:spcAft>
                      </a:pPr>
                      <a:r>
                        <a:rPr lang="en-GB" sz="1000" dirty="0">
                          <a:effectLst/>
                        </a:rPr>
                        <a:t>9 - 10</a:t>
                      </a:r>
                      <a:endParaRPr lang="en-AT" sz="1100" dirty="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a:effectLst/>
                        </a:rPr>
                        <a:t>18</a:t>
                      </a:r>
                      <a:endParaRPr lang="en-AT" sz="1100">
                        <a:effectLst/>
                        <a:latin typeface="Calibri" panose="020F0502020204030204" pitchFamily="34" charset="0"/>
                        <a:ea typeface="Calibri" panose="020F0502020204030204" pitchFamily="34" charset="0"/>
                      </a:endParaRPr>
                    </a:p>
                  </a:txBody>
                  <a:tcPr marL="34290" marR="34925" marT="34925" marB="34925"/>
                </a:tc>
                <a:tc>
                  <a:txBody>
                    <a:bodyPr/>
                    <a:lstStyle/>
                    <a:p>
                      <a:pPr algn="ctr">
                        <a:lnSpc>
                          <a:spcPct val="107000"/>
                        </a:lnSpc>
                        <a:spcAft>
                          <a:spcPts val="800"/>
                        </a:spcAft>
                      </a:pPr>
                      <a:r>
                        <a:rPr lang="en-GB" sz="1000" dirty="0">
                          <a:effectLst/>
                        </a:rPr>
                        <a:t>1526</a:t>
                      </a:r>
                      <a:endParaRPr lang="en-AT" sz="1100" dirty="0">
                        <a:effectLst/>
                        <a:latin typeface="Calibri" panose="020F0502020204030204" pitchFamily="34" charset="0"/>
                        <a:ea typeface="Calibri" panose="020F0502020204030204" pitchFamily="34" charset="0"/>
                      </a:endParaRPr>
                    </a:p>
                  </a:txBody>
                  <a:tcPr marL="34290" marR="34925" marT="34925" marB="34925"/>
                </a:tc>
                <a:extLst>
                  <a:ext uri="{0D108BD9-81ED-4DB2-BD59-A6C34878D82A}">
                    <a16:rowId xmlns:a16="http://schemas.microsoft.com/office/drawing/2014/main" val="2967361786"/>
                  </a:ext>
                </a:extLst>
              </a:tr>
            </a:tbl>
          </a:graphicData>
        </a:graphic>
      </p:graphicFrame>
      <p:pic>
        <p:nvPicPr>
          <p:cNvPr id="10" name="Picture 9" descr="A map of the world&#10;&#10;Description automatically generated">
            <a:extLst>
              <a:ext uri="{FF2B5EF4-FFF2-40B4-BE49-F238E27FC236}">
                <a16:creationId xmlns:a16="http://schemas.microsoft.com/office/drawing/2014/main" id="{48F34279-6FDC-F7B0-6DFD-A6586456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647" y="2948984"/>
            <a:ext cx="3993777" cy="3242548"/>
          </a:xfrm>
          <a:prstGeom prst="rect">
            <a:avLst/>
          </a:prstGeom>
        </p:spPr>
      </p:pic>
      <p:sp>
        <p:nvSpPr>
          <p:cNvPr id="13" name="TextBox 12">
            <a:extLst>
              <a:ext uri="{FF2B5EF4-FFF2-40B4-BE49-F238E27FC236}">
                <a16:creationId xmlns:a16="http://schemas.microsoft.com/office/drawing/2014/main" id="{45673BCF-DECF-26AA-8972-D513B827A3F1}"/>
              </a:ext>
            </a:extLst>
          </p:cNvPr>
          <p:cNvSpPr txBox="1"/>
          <p:nvPr/>
        </p:nvSpPr>
        <p:spPr>
          <a:xfrm>
            <a:off x="195064" y="827981"/>
            <a:ext cx="8395692" cy="2130070"/>
          </a:xfrm>
          <a:prstGeom prst="rect">
            <a:avLst/>
          </a:prstGeom>
          <a:noFill/>
        </p:spPr>
        <p:txBody>
          <a:bodyPr wrap="square">
            <a:spAutoFit/>
          </a:bodyPr>
          <a:lstStyle/>
          <a:p>
            <a:pPr marL="228600" algn="just">
              <a:lnSpc>
                <a:spcPct val="107000"/>
              </a:lnSpc>
              <a:spcAft>
                <a:spcPts val="800"/>
              </a:spcAft>
            </a:pPr>
            <a:r>
              <a:rPr lang="en-US" sz="1600" dirty="0">
                <a:solidFill>
                  <a:schemeClr val="tx1">
                    <a:lumMod val="75000"/>
                    <a:lumOff val="25000"/>
                  </a:schemeClr>
                </a:solidFill>
                <a:latin typeface="Calibri" panose="020F0502020204030204" pitchFamily="34" charset="0"/>
                <a:ea typeface="Calibri" panose="020F0502020204030204" pitchFamily="34" charset="0"/>
              </a:rPr>
              <a:t>We used spatial distribution data of soil organic carbon (SOC) for depths up to 3 meters (Hugelius et al., 2014) and estimates for deeper layers from (Strauss et al., 2017) and others.  </a:t>
            </a:r>
          </a:p>
          <a:p>
            <a:pPr marL="228600" algn="just">
              <a:lnSpc>
                <a:spcPct val="107000"/>
              </a:lnSpc>
              <a:spcAft>
                <a:spcPts val="800"/>
              </a:spcAft>
            </a:pPr>
            <a:r>
              <a:rPr lang="en-US" sz="1600" dirty="0">
                <a:solidFill>
                  <a:schemeClr val="tx1">
                    <a:lumMod val="75000"/>
                    <a:lumOff val="25000"/>
                  </a:schemeClr>
                </a:solidFill>
                <a:latin typeface="Calibri" panose="020F0502020204030204" pitchFamily="34" charset="0"/>
                <a:ea typeface="Calibri" panose="020F0502020204030204" pitchFamily="34" charset="0"/>
              </a:rPr>
              <a:t>A quadratic regression model is applied to these values, ensuring consistency in total SOC from 0 to 10 meters. </a:t>
            </a:r>
          </a:p>
          <a:p>
            <a:pPr marL="228600" algn="just">
              <a:lnSpc>
                <a:spcPct val="107000"/>
              </a:lnSpc>
              <a:spcAft>
                <a:spcPts val="800"/>
              </a:spcAft>
            </a:pPr>
            <a:r>
              <a:rPr lang="en-US" sz="1600" dirty="0">
                <a:solidFill>
                  <a:schemeClr val="tx1">
                    <a:lumMod val="75000"/>
                    <a:lumOff val="25000"/>
                  </a:schemeClr>
                </a:solidFill>
                <a:latin typeface="Calibri" panose="020F0502020204030204" pitchFamily="34" charset="0"/>
                <a:ea typeface="Calibri" panose="020F0502020204030204" pitchFamily="34" charset="0"/>
              </a:rPr>
              <a:t>We further interpolates SOC at 5 cm intervals and spatially distributes the carbon based on observed horizontal patterns, providing detailed estimates of vulnerable carbon in thawing permafrost for future climate scenarios</a:t>
            </a:r>
            <a:endParaRPr lang="en-AT" sz="1600" dirty="0">
              <a:solidFill>
                <a:schemeClr val="tx1">
                  <a:lumMod val="75000"/>
                  <a:lumOff val="25000"/>
                </a:schemeClr>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47C0C2A0-645B-A24D-85EE-858B41C2830D}"/>
              </a:ext>
            </a:extLst>
          </p:cNvPr>
          <p:cNvSpPr txBox="1"/>
          <p:nvPr/>
        </p:nvSpPr>
        <p:spPr>
          <a:xfrm>
            <a:off x="7273032" y="5967740"/>
            <a:ext cx="1836546" cy="261610"/>
          </a:xfrm>
          <a:prstGeom prst="rect">
            <a:avLst/>
          </a:prstGeom>
          <a:noFill/>
        </p:spPr>
        <p:txBody>
          <a:bodyPr wrap="square">
            <a:spAutoFit/>
          </a:bodyPr>
          <a:lstStyle/>
          <a:p>
            <a:r>
              <a:rPr lang="en-US" sz="1100" dirty="0">
                <a:solidFill>
                  <a:schemeClr val="tx1">
                    <a:lumMod val="75000"/>
                    <a:lumOff val="25000"/>
                  </a:schemeClr>
                </a:solidFill>
                <a:latin typeface="Calibri" panose="020F0502020204030204" pitchFamily="34" charset="0"/>
                <a:ea typeface="Calibri" panose="020F0502020204030204" pitchFamily="34" charset="0"/>
              </a:rPr>
              <a:t>Source: Hugelius et al., 2014</a:t>
            </a:r>
            <a:endParaRPr lang="en-AT" sz="1100" dirty="0"/>
          </a:p>
        </p:txBody>
      </p:sp>
    </p:spTree>
    <p:extLst>
      <p:ext uri="{BB962C8B-B14F-4D97-AF65-F5344CB8AC3E}">
        <p14:creationId xmlns:p14="http://schemas.microsoft.com/office/powerpoint/2010/main" val="2693798184"/>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2868D-1241-D267-EE8B-F2194807608F}"/>
            </a:ext>
          </a:extLst>
        </p:cNvPr>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67BF7B09-C2A1-0A79-5A33-908C7F5C61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7758" y="3526083"/>
            <a:ext cx="5123730" cy="3291996"/>
          </a:xfrm>
          <a:prstGeom prst="rect">
            <a:avLst/>
          </a:prstGeom>
        </p:spPr>
      </p:pic>
      <p:sp>
        <p:nvSpPr>
          <p:cNvPr id="2" name="Title 1">
            <a:extLst>
              <a:ext uri="{FF2B5EF4-FFF2-40B4-BE49-F238E27FC236}">
                <a16:creationId xmlns:a16="http://schemas.microsoft.com/office/drawing/2014/main" id="{4688EE01-504F-BC25-7475-E7868124F731}"/>
              </a:ext>
            </a:extLst>
          </p:cNvPr>
          <p:cNvSpPr>
            <a:spLocks noGrp="1"/>
          </p:cNvSpPr>
          <p:nvPr>
            <p:ph type="title"/>
          </p:nvPr>
        </p:nvSpPr>
        <p:spPr>
          <a:xfrm>
            <a:off x="505137" y="138884"/>
            <a:ext cx="8784119" cy="570708"/>
          </a:xfrm>
        </p:spPr>
        <p:txBody>
          <a:bodyPr/>
          <a:lstStyle/>
          <a:p>
            <a:pPr algn="ctr"/>
            <a:r>
              <a:rPr lang="en-US" sz="2000" dirty="0" err="1">
                <a:solidFill>
                  <a:srgbClr val="0070C0"/>
                </a:solidFill>
              </a:rPr>
              <a:t>Thawdepth</a:t>
            </a:r>
            <a:r>
              <a:rPr lang="en-US" sz="2000" dirty="0">
                <a:solidFill>
                  <a:srgbClr val="0070C0"/>
                </a:solidFill>
              </a:rPr>
              <a:t> &amp; Corresponding Vulnerable Carbon based on </a:t>
            </a:r>
            <a:r>
              <a:rPr lang="en-US" sz="2000" u="sng" dirty="0">
                <a:solidFill>
                  <a:srgbClr val="FF0000"/>
                </a:solidFill>
              </a:rPr>
              <a:t>median</a:t>
            </a:r>
            <a:r>
              <a:rPr lang="en-US" sz="2000" dirty="0">
                <a:solidFill>
                  <a:srgbClr val="0070C0"/>
                </a:solidFill>
              </a:rPr>
              <a:t> value of </a:t>
            </a:r>
            <a:r>
              <a:rPr lang="en-US" sz="2000" dirty="0" err="1">
                <a:solidFill>
                  <a:srgbClr val="0070C0"/>
                </a:solidFill>
              </a:rPr>
              <a:t>ALT</a:t>
            </a:r>
            <a:r>
              <a:rPr lang="en-US" sz="2000" baseline="-25000" dirty="0" err="1">
                <a:solidFill>
                  <a:srgbClr val="0070C0"/>
                </a:solidFill>
              </a:rPr>
              <a:t>Sensitivity</a:t>
            </a:r>
            <a:r>
              <a:rPr lang="en-US" sz="2000" dirty="0">
                <a:solidFill>
                  <a:srgbClr val="0070C0"/>
                </a:solidFill>
              </a:rPr>
              <a:t> </a:t>
            </a:r>
            <a:endParaRPr lang="en-GB" sz="2000" dirty="0">
              <a:solidFill>
                <a:srgbClr val="0070C0"/>
              </a:solidFill>
            </a:endParaRPr>
          </a:p>
        </p:txBody>
      </p:sp>
      <p:pic>
        <p:nvPicPr>
          <p:cNvPr id="6" name="Content Placeholder 5">
            <a:extLst>
              <a:ext uri="{FF2B5EF4-FFF2-40B4-BE49-F238E27FC236}">
                <a16:creationId xmlns:a16="http://schemas.microsoft.com/office/drawing/2014/main" id="{8736247E-86DF-1964-9277-C83281A89F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2232" y="611957"/>
            <a:ext cx="4707138" cy="3024336"/>
          </a:xfrm>
        </p:spPr>
      </p:pic>
      <p:sp>
        <p:nvSpPr>
          <p:cNvPr id="4" name="Date Placeholder 3">
            <a:extLst>
              <a:ext uri="{FF2B5EF4-FFF2-40B4-BE49-F238E27FC236}">
                <a16:creationId xmlns:a16="http://schemas.microsoft.com/office/drawing/2014/main" id="{480B9ED0-0D2E-5B72-E1C4-183C2D202EF1}"/>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F2A65013-9F92-E99D-4FBA-2104C031A45C}"/>
              </a:ext>
            </a:extLst>
          </p:cNvPr>
          <p:cNvSpPr>
            <a:spLocks noGrp="1"/>
          </p:cNvSpPr>
          <p:nvPr>
            <p:ph type="sldNum" sz="quarter" idx="11"/>
          </p:nvPr>
        </p:nvSpPr>
        <p:spPr/>
        <p:txBody>
          <a:bodyPr/>
          <a:lstStyle/>
          <a:p>
            <a:pPr>
              <a:defRPr/>
            </a:pPr>
            <a:fld id="{C9AE063E-49D0-4CAD-8F72-DC48565729A2}" type="slidenum">
              <a:rPr lang="de-DE" altLang="de-DE" smtClean="0"/>
              <a:pPr>
                <a:defRPr/>
              </a:pPr>
              <a:t>13</a:t>
            </a:fld>
            <a:endParaRPr lang="de-DE" altLang="de-DE"/>
          </a:p>
        </p:txBody>
      </p:sp>
    </p:spTree>
    <p:extLst>
      <p:ext uri="{BB962C8B-B14F-4D97-AF65-F5344CB8AC3E}">
        <p14:creationId xmlns:p14="http://schemas.microsoft.com/office/powerpoint/2010/main" val="3235750886"/>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CE450-7412-3BC6-BF39-14C80AD19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ECAEA-A479-ACE4-91BC-809A01319EC2}"/>
              </a:ext>
            </a:extLst>
          </p:cNvPr>
          <p:cNvSpPr>
            <a:spLocks noGrp="1"/>
          </p:cNvSpPr>
          <p:nvPr>
            <p:ph type="title"/>
          </p:nvPr>
        </p:nvSpPr>
        <p:spPr>
          <a:xfrm>
            <a:off x="2376488" y="568669"/>
            <a:ext cx="3526453" cy="570708"/>
          </a:xfrm>
        </p:spPr>
        <p:txBody>
          <a:bodyPr/>
          <a:lstStyle/>
          <a:p>
            <a:pPr algn="ctr"/>
            <a:r>
              <a:rPr lang="en-US" sz="2400" dirty="0">
                <a:solidFill>
                  <a:srgbClr val="0070C0"/>
                </a:solidFill>
              </a:rPr>
              <a:t>Conclusions</a:t>
            </a:r>
            <a:endParaRPr lang="en-GB" sz="2000" dirty="0">
              <a:solidFill>
                <a:srgbClr val="0070C0"/>
              </a:solidFill>
            </a:endParaRPr>
          </a:p>
        </p:txBody>
      </p:sp>
      <p:sp>
        <p:nvSpPr>
          <p:cNvPr id="4" name="Date Placeholder 3">
            <a:extLst>
              <a:ext uri="{FF2B5EF4-FFF2-40B4-BE49-F238E27FC236}">
                <a16:creationId xmlns:a16="http://schemas.microsoft.com/office/drawing/2014/main" id="{14F0AE77-4B5B-D3F2-9C86-A0A5CD489048}"/>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2E6302ED-E129-5E4C-7215-1974C097E392}"/>
              </a:ext>
            </a:extLst>
          </p:cNvPr>
          <p:cNvSpPr>
            <a:spLocks noGrp="1"/>
          </p:cNvSpPr>
          <p:nvPr>
            <p:ph type="sldNum" sz="quarter" idx="11"/>
          </p:nvPr>
        </p:nvSpPr>
        <p:spPr/>
        <p:txBody>
          <a:bodyPr/>
          <a:lstStyle/>
          <a:p>
            <a:pPr>
              <a:defRPr/>
            </a:pPr>
            <a:fld id="{C9AE063E-49D0-4CAD-8F72-DC48565729A2}" type="slidenum">
              <a:rPr lang="de-DE" altLang="de-DE" smtClean="0"/>
              <a:pPr>
                <a:defRPr/>
              </a:pPr>
              <a:t>14</a:t>
            </a:fld>
            <a:endParaRPr lang="de-DE" altLang="de-DE"/>
          </a:p>
        </p:txBody>
      </p:sp>
      <p:pic>
        <p:nvPicPr>
          <p:cNvPr id="7" name="Picture 6" descr="A close-up of a paper&#10;&#10;Description automatically generated">
            <a:extLst>
              <a:ext uri="{FF2B5EF4-FFF2-40B4-BE49-F238E27FC236}">
                <a16:creationId xmlns:a16="http://schemas.microsoft.com/office/drawing/2014/main" id="{C267AFDF-FFC5-31B2-7578-5C93CB614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783" y="1152881"/>
            <a:ext cx="3600624" cy="5176816"/>
          </a:xfrm>
          <a:prstGeom prst="rect">
            <a:avLst/>
          </a:prstGeom>
        </p:spPr>
      </p:pic>
      <p:sp>
        <p:nvSpPr>
          <p:cNvPr id="9" name="Rectangle 2">
            <a:extLst>
              <a:ext uri="{FF2B5EF4-FFF2-40B4-BE49-F238E27FC236}">
                <a16:creationId xmlns:a16="http://schemas.microsoft.com/office/drawing/2014/main" id="{662E5F43-7104-024D-F513-7F35ECC71C8B}"/>
              </a:ext>
            </a:extLst>
          </p:cNvPr>
          <p:cNvSpPr>
            <a:spLocks noChangeArrowheads="1"/>
          </p:cNvSpPr>
          <p:nvPr/>
        </p:nvSpPr>
        <p:spPr bwMode="auto">
          <a:xfrm>
            <a:off x="360264" y="971997"/>
            <a:ext cx="518457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CMIP6 models project changes in active layer thickness (ALT) of </a:t>
            </a:r>
            <a:r>
              <a:rPr kumimoji="0" lang="en-AT" altLang="en-AT"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0.1–0.3 meters per degree rise</a:t>
            </a: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 local temperature, leading to an average deepening of </a:t>
            </a:r>
            <a:r>
              <a:rPr kumimoji="0" lang="en-AT" altLang="en-AT"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1.2–2.1 meters</a:t>
            </a: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 northern high latitudes by the end of the century.</a:t>
            </a:r>
            <a:endParaRPr kumimoji="0" lang="en-US"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altLang="en-AT" sz="1600" b="0" dirty="0">
                <a:latin typeface="Calibri" panose="020F0502020204030204" pitchFamily="34" charset="0"/>
                <a:ea typeface="Calibri" panose="020F0502020204030204" pitchFamily="34" charset="0"/>
                <a:cs typeface="Calibri" panose="020F0502020204030204" pitchFamily="34" charset="0"/>
              </a:rPr>
              <a:t>Estimated decomposable carbon stocks in thawed permafrost are 115 </a:t>
            </a:r>
            <a:r>
              <a:rPr lang="en-US" altLang="en-AT" sz="1600" b="0" dirty="0" err="1">
                <a:latin typeface="Calibri" panose="020F0502020204030204" pitchFamily="34" charset="0"/>
                <a:ea typeface="Calibri" panose="020F0502020204030204" pitchFamily="34" charset="0"/>
                <a:cs typeface="Calibri" panose="020F0502020204030204" pitchFamily="34" charset="0"/>
              </a:rPr>
              <a:t>GtC</a:t>
            </a:r>
            <a:r>
              <a:rPr lang="en-US" altLang="en-AT" sz="1600" b="0" dirty="0">
                <a:latin typeface="Calibri" panose="020F0502020204030204" pitchFamily="34" charset="0"/>
                <a:ea typeface="Calibri" panose="020F0502020204030204" pitchFamily="34" charset="0"/>
                <a:cs typeface="Calibri" panose="020F0502020204030204" pitchFamily="34" charset="0"/>
              </a:rPr>
              <a:t> under SSP1-2.6 (~</a:t>
            </a:r>
            <a:r>
              <a:rPr lang="en-US" altLang="en-AT" sz="1600" dirty="0">
                <a:latin typeface="Calibri" panose="020F0502020204030204" pitchFamily="34" charset="0"/>
                <a:ea typeface="Calibri" panose="020F0502020204030204" pitchFamily="34" charset="0"/>
                <a:cs typeface="Calibri" panose="020F0502020204030204" pitchFamily="34" charset="0"/>
              </a:rPr>
              <a:t>10</a:t>
            </a:r>
            <a:r>
              <a:rPr lang="en-US" altLang="en-AT" sz="1600" b="0" dirty="0">
                <a:latin typeface="Calibri" panose="020F0502020204030204" pitchFamily="34" charset="0"/>
                <a:ea typeface="Calibri" panose="020F0502020204030204" pitchFamily="34" charset="0"/>
                <a:cs typeface="Calibri" panose="020F0502020204030204" pitchFamily="34" charset="0"/>
              </a:rPr>
              <a:t> years of current global anthropogenic carbon emissions), 180 </a:t>
            </a:r>
            <a:r>
              <a:rPr lang="en-US" altLang="en-AT" sz="1600" b="0" dirty="0" err="1">
                <a:latin typeface="Calibri" panose="020F0502020204030204" pitchFamily="34" charset="0"/>
                <a:ea typeface="Calibri" panose="020F0502020204030204" pitchFamily="34" charset="0"/>
                <a:cs typeface="Calibri" panose="020F0502020204030204" pitchFamily="34" charset="0"/>
              </a:rPr>
              <a:t>GtC</a:t>
            </a:r>
            <a:r>
              <a:rPr lang="en-US" altLang="en-AT" sz="1600" b="0" dirty="0">
                <a:latin typeface="Calibri" panose="020F0502020204030204" pitchFamily="34" charset="0"/>
                <a:ea typeface="Calibri" panose="020F0502020204030204" pitchFamily="34" charset="0"/>
                <a:cs typeface="Calibri" panose="020F0502020204030204" pitchFamily="34" charset="0"/>
              </a:rPr>
              <a:t> under SSP2-4.5 (~16 years), 260 </a:t>
            </a:r>
            <a:r>
              <a:rPr lang="en-US" altLang="en-AT" sz="1600" b="0" dirty="0" err="1">
                <a:latin typeface="Calibri" panose="020F0502020204030204" pitchFamily="34" charset="0"/>
                <a:ea typeface="Calibri" panose="020F0502020204030204" pitchFamily="34" charset="0"/>
                <a:cs typeface="Calibri" panose="020F0502020204030204" pitchFamily="34" charset="0"/>
              </a:rPr>
              <a:t>GtC</a:t>
            </a:r>
            <a:r>
              <a:rPr lang="en-US" altLang="en-AT" sz="1600" b="0" dirty="0">
                <a:latin typeface="Calibri" panose="020F0502020204030204" pitchFamily="34" charset="0"/>
                <a:ea typeface="Calibri" panose="020F0502020204030204" pitchFamily="34" charset="0"/>
                <a:cs typeface="Calibri" panose="020F0502020204030204" pitchFamily="34" charset="0"/>
              </a:rPr>
              <a:t> under SSP3-7.0 (~22 years), and 300 </a:t>
            </a:r>
            <a:r>
              <a:rPr lang="en-US" altLang="en-AT" sz="1600" b="0" dirty="0" err="1">
                <a:latin typeface="Calibri" panose="020F0502020204030204" pitchFamily="34" charset="0"/>
                <a:ea typeface="Calibri" panose="020F0502020204030204" pitchFamily="34" charset="0"/>
                <a:cs typeface="Calibri" panose="020F0502020204030204" pitchFamily="34" charset="0"/>
              </a:rPr>
              <a:t>GtC</a:t>
            </a:r>
            <a:r>
              <a:rPr lang="en-US" altLang="en-AT" sz="1600" b="0" dirty="0">
                <a:latin typeface="Calibri" panose="020F0502020204030204" pitchFamily="34" charset="0"/>
                <a:ea typeface="Calibri" panose="020F0502020204030204" pitchFamily="34" charset="0"/>
                <a:cs typeface="Calibri" panose="020F0502020204030204" pitchFamily="34" charset="0"/>
              </a:rPr>
              <a:t> under SSP5-8.5 (~26 years) by 2100.</a:t>
            </a:r>
          </a:p>
          <a:p>
            <a:pPr marL="285750" lvl="0" indent="-285750">
              <a:buFont typeface="Arial" panose="020B0604020202020204" pitchFamily="34" charset="0"/>
              <a:buChar char="•"/>
            </a:pPr>
            <a:endParaRPr kumimoji="0" lang="en-US"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release of </a:t>
            </a:r>
            <a:r>
              <a:rPr kumimoji="0" lang="en-AT" altLang="en-AT"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115–300 GtC</a:t>
            </a: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from thawing permafrost could significantly contribute to climate change by increasing atmospheric concentrations of </a:t>
            </a:r>
            <a:r>
              <a:rPr kumimoji="0" lang="en-AT" altLang="en-AT"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CO2 and CH4</a:t>
            </a: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leading to positive feedback loops.</a:t>
            </a:r>
            <a:endParaRPr kumimoji="0" lang="en-US"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kumimoji="0" lang="en-US"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T" altLang="en-A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Improving climate models to better capture subsurface processes and soil temperature profiles is essential for more accurate predictions of permafrost thaw and its global carbon budget impacts.</a:t>
            </a:r>
          </a:p>
        </p:txBody>
      </p:sp>
    </p:spTree>
    <p:extLst>
      <p:ext uri="{BB962C8B-B14F-4D97-AF65-F5344CB8AC3E}">
        <p14:creationId xmlns:p14="http://schemas.microsoft.com/office/powerpoint/2010/main" val="871815476"/>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7263-9D90-9D57-10E7-7688151A8C5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6A3A9F9-D364-1B0C-5B7D-1A304BB7EAD0}"/>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A543DC73-EF6A-8991-C39A-04504A43FB66}"/>
              </a:ext>
            </a:extLst>
          </p:cNvPr>
          <p:cNvSpPr>
            <a:spLocks noGrp="1"/>
          </p:cNvSpPr>
          <p:nvPr>
            <p:ph type="sldNum" sz="quarter" idx="11"/>
          </p:nvPr>
        </p:nvSpPr>
        <p:spPr/>
        <p:txBody>
          <a:bodyPr/>
          <a:lstStyle/>
          <a:p>
            <a:pPr>
              <a:defRPr/>
            </a:pPr>
            <a:fld id="{C9AE063E-49D0-4CAD-8F72-DC48565729A2}" type="slidenum">
              <a:rPr lang="de-DE" altLang="de-DE" smtClean="0"/>
              <a:pPr>
                <a:defRPr/>
              </a:pPr>
              <a:t>15</a:t>
            </a:fld>
            <a:endParaRPr lang="de-DE" altLang="de-DE"/>
          </a:p>
        </p:txBody>
      </p:sp>
      <p:grpSp>
        <p:nvGrpSpPr>
          <p:cNvPr id="66" name="Group 65">
            <a:extLst>
              <a:ext uri="{FF2B5EF4-FFF2-40B4-BE49-F238E27FC236}">
                <a16:creationId xmlns:a16="http://schemas.microsoft.com/office/drawing/2014/main" id="{36CB0665-C4E8-4D7B-D40D-77361137B1F0}"/>
              </a:ext>
            </a:extLst>
          </p:cNvPr>
          <p:cNvGrpSpPr/>
          <p:nvPr/>
        </p:nvGrpSpPr>
        <p:grpSpPr>
          <a:xfrm>
            <a:off x="288256" y="435204"/>
            <a:ext cx="8918778" cy="5793377"/>
            <a:chOff x="502920" y="64080"/>
            <a:chExt cx="11081808" cy="6354720"/>
          </a:xfrm>
        </p:grpSpPr>
        <p:sp>
          <p:nvSpPr>
            <p:cNvPr id="68" name="Text 0">
              <a:extLst>
                <a:ext uri="{FF2B5EF4-FFF2-40B4-BE49-F238E27FC236}">
                  <a16:creationId xmlns:a16="http://schemas.microsoft.com/office/drawing/2014/main" id="{697C1C17-7014-8C92-2C7B-3B3259217AB1}"/>
                </a:ext>
              </a:extLst>
            </p:cNvPr>
            <p:cNvSpPr/>
            <p:nvPr/>
          </p:nvSpPr>
          <p:spPr>
            <a:xfrm>
              <a:off x="1463040" y="64080"/>
              <a:ext cx="9235080" cy="319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4722"/>
            </a:bodyPr>
            <a:lstStyle/>
            <a:p>
              <a:pPr algn="ctr" defTabSz="914400" eaLnBrk="1" hangingPunct="1">
                <a:lnSpc>
                  <a:spcPct val="100000"/>
                </a:lnSpc>
                <a:tabLst>
                  <a:tab pos="0" algn="l"/>
                </a:tabLst>
              </a:pPr>
              <a:r>
                <a:rPr lang="en-US" sz="2000" dirty="0">
                  <a:solidFill>
                    <a:srgbClr val="0073AF"/>
                  </a:solidFill>
                  <a:latin typeface="Arial" panose="020B0604020202020204" pitchFamily="34" charset="0"/>
                  <a:ea typeface="+mj-ea"/>
                  <a:cs typeface="Arial" panose="020B0604020202020204" pitchFamily="34" charset="0"/>
                </a:rPr>
                <a:t>Workflow for estimating vulnerable permafrost carbon</a:t>
              </a:r>
            </a:p>
          </p:txBody>
        </p:sp>
        <p:sp>
          <p:nvSpPr>
            <p:cNvPr id="69" name="Shape 1">
              <a:extLst>
                <a:ext uri="{FF2B5EF4-FFF2-40B4-BE49-F238E27FC236}">
                  <a16:creationId xmlns:a16="http://schemas.microsoft.com/office/drawing/2014/main" id="{9C90C797-3417-0256-81DE-3EB99C8173FB}"/>
                </a:ext>
              </a:extLst>
            </p:cNvPr>
            <p:cNvSpPr/>
            <p:nvPr/>
          </p:nvSpPr>
          <p:spPr>
            <a:xfrm>
              <a:off x="502920" y="502920"/>
              <a:ext cx="5166000" cy="804240"/>
            </a:xfrm>
            <a:prstGeom prst="roundRect">
              <a:avLst>
                <a:gd name="adj" fmla="val 9091"/>
              </a:avLst>
            </a:prstGeom>
            <a:solidFill>
              <a:srgbClr val="FFFFFF"/>
            </a:solidFill>
            <a:ln w="15240">
              <a:solidFill>
                <a:srgbClr val="1247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0" name="Shape 2">
              <a:extLst>
                <a:ext uri="{FF2B5EF4-FFF2-40B4-BE49-F238E27FC236}">
                  <a16:creationId xmlns:a16="http://schemas.microsoft.com/office/drawing/2014/main" id="{6D45BB02-765F-E89A-5E1F-BDD9C6DF3193}"/>
                </a:ext>
              </a:extLst>
            </p:cNvPr>
            <p:cNvSpPr/>
            <p:nvPr/>
          </p:nvSpPr>
          <p:spPr>
            <a:xfrm>
              <a:off x="502920" y="1463040"/>
              <a:ext cx="5166000" cy="1005480"/>
            </a:xfrm>
            <a:prstGeom prst="roundRect">
              <a:avLst>
                <a:gd name="adj" fmla="val 7273"/>
              </a:avLst>
            </a:prstGeom>
            <a:solidFill>
              <a:srgbClr val="FFFFFF"/>
            </a:solidFill>
            <a:ln w="15240">
              <a:solidFill>
                <a:srgbClr val="1247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1" name="Shape 3">
              <a:extLst>
                <a:ext uri="{FF2B5EF4-FFF2-40B4-BE49-F238E27FC236}">
                  <a16:creationId xmlns:a16="http://schemas.microsoft.com/office/drawing/2014/main" id="{8881AAB0-913F-2F47-4805-C6FE0BCF89CA}"/>
                </a:ext>
              </a:extLst>
            </p:cNvPr>
            <p:cNvSpPr/>
            <p:nvPr/>
          </p:nvSpPr>
          <p:spPr>
            <a:xfrm>
              <a:off x="502920" y="2578680"/>
              <a:ext cx="5166000" cy="840960"/>
            </a:xfrm>
            <a:prstGeom prst="roundRect">
              <a:avLst>
                <a:gd name="adj" fmla="val 8696"/>
              </a:avLst>
            </a:prstGeom>
            <a:solidFill>
              <a:srgbClr val="FFFFFF"/>
            </a:solidFill>
            <a:ln w="15240">
              <a:solidFill>
                <a:srgbClr val="1247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2" name="Shape 4">
              <a:extLst>
                <a:ext uri="{FF2B5EF4-FFF2-40B4-BE49-F238E27FC236}">
                  <a16:creationId xmlns:a16="http://schemas.microsoft.com/office/drawing/2014/main" id="{5BAA8452-BBC1-4A04-5863-CC8B45CB9BE5}"/>
                </a:ext>
              </a:extLst>
            </p:cNvPr>
            <p:cNvSpPr/>
            <p:nvPr/>
          </p:nvSpPr>
          <p:spPr>
            <a:xfrm>
              <a:off x="502920" y="3657600"/>
              <a:ext cx="5166000" cy="749520"/>
            </a:xfrm>
            <a:prstGeom prst="roundRect">
              <a:avLst>
                <a:gd name="adj" fmla="val 9756"/>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3" name="Shape 5">
              <a:extLst>
                <a:ext uri="{FF2B5EF4-FFF2-40B4-BE49-F238E27FC236}">
                  <a16:creationId xmlns:a16="http://schemas.microsoft.com/office/drawing/2014/main" id="{55B416F7-9224-D795-2F6A-54F448002F20}"/>
                </a:ext>
              </a:extLst>
            </p:cNvPr>
            <p:cNvSpPr/>
            <p:nvPr/>
          </p:nvSpPr>
          <p:spPr>
            <a:xfrm>
              <a:off x="502920" y="4526280"/>
              <a:ext cx="5166000" cy="712800"/>
            </a:xfrm>
            <a:prstGeom prst="roundRect">
              <a:avLst>
                <a:gd name="adj" fmla="val 10256"/>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4" name="Shape 6">
              <a:extLst>
                <a:ext uri="{FF2B5EF4-FFF2-40B4-BE49-F238E27FC236}">
                  <a16:creationId xmlns:a16="http://schemas.microsoft.com/office/drawing/2014/main" id="{9540B747-7C7D-594E-B488-EA1258278E96}"/>
                </a:ext>
              </a:extLst>
            </p:cNvPr>
            <p:cNvSpPr/>
            <p:nvPr/>
          </p:nvSpPr>
          <p:spPr>
            <a:xfrm>
              <a:off x="502920" y="5376600"/>
              <a:ext cx="5166000" cy="1023840"/>
            </a:xfrm>
            <a:prstGeom prst="roundRect">
              <a:avLst>
                <a:gd name="adj" fmla="val 7143"/>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5" name="Shape 7">
              <a:extLst>
                <a:ext uri="{FF2B5EF4-FFF2-40B4-BE49-F238E27FC236}">
                  <a16:creationId xmlns:a16="http://schemas.microsoft.com/office/drawing/2014/main" id="{DABC3F34-D39F-7E1D-C1A2-E81D0B402D02}"/>
                </a:ext>
              </a:extLst>
            </p:cNvPr>
            <p:cNvSpPr/>
            <p:nvPr/>
          </p:nvSpPr>
          <p:spPr>
            <a:xfrm>
              <a:off x="6492240" y="502920"/>
              <a:ext cx="5074560" cy="822600"/>
            </a:xfrm>
            <a:prstGeom prst="roundRect">
              <a:avLst>
                <a:gd name="adj" fmla="val 8889"/>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6" name="Shape 8">
              <a:extLst>
                <a:ext uri="{FF2B5EF4-FFF2-40B4-BE49-F238E27FC236}">
                  <a16:creationId xmlns:a16="http://schemas.microsoft.com/office/drawing/2014/main" id="{AA13860E-90E0-BD0D-8B1A-C7BABE53FADE}"/>
                </a:ext>
              </a:extLst>
            </p:cNvPr>
            <p:cNvSpPr/>
            <p:nvPr/>
          </p:nvSpPr>
          <p:spPr>
            <a:xfrm>
              <a:off x="6492240" y="1572840"/>
              <a:ext cx="5074560" cy="959760"/>
            </a:xfrm>
            <a:prstGeom prst="roundRect">
              <a:avLst>
                <a:gd name="adj" fmla="val 7619"/>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7" name="Shape 9">
              <a:extLst>
                <a:ext uri="{FF2B5EF4-FFF2-40B4-BE49-F238E27FC236}">
                  <a16:creationId xmlns:a16="http://schemas.microsoft.com/office/drawing/2014/main" id="{51421C44-17B9-5ED8-4BEA-177E327F370B}"/>
                </a:ext>
              </a:extLst>
            </p:cNvPr>
            <p:cNvSpPr/>
            <p:nvPr/>
          </p:nvSpPr>
          <p:spPr>
            <a:xfrm>
              <a:off x="6510168" y="2743200"/>
              <a:ext cx="5074560" cy="1142640"/>
            </a:xfrm>
            <a:prstGeom prst="roundRect">
              <a:avLst>
                <a:gd name="adj" fmla="val 6400"/>
              </a:avLst>
            </a:prstGeom>
            <a:solidFill>
              <a:srgbClr val="FFFFFF"/>
            </a:solidFill>
            <a:ln w="15240">
              <a:solidFill>
                <a:srgbClr val="5A1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8" name="Shape 10">
              <a:extLst>
                <a:ext uri="{FF2B5EF4-FFF2-40B4-BE49-F238E27FC236}">
                  <a16:creationId xmlns:a16="http://schemas.microsoft.com/office/drawing/2014/main" id="{DC8667AD-C593-FF67-3D5E-00058A1F90B9}"/>
                </a:ext>
              </a:extLst>
            </p:cNvPr>
            <p:cNvSpPr/>
            <p:nvPr/>
          </p:nvSpPr>
          <p:spPr>
            <a:xfrm>
              <a:off x="6492240" y="4041720"/>
              <a:ext cx="5074560" cy="1096920"/>
            </a:xfrm>
            <a:prstGeom prst="roundRect">
              <a:avLst>
                <a:gd name="adj" fmla="val 6667"/>
              </a:avLst>
            </a:prstGeom>
            <a:solidFill>
              <a:srgbClr val="FFFFFF"/>
            </a:solidFill>
            <a:ln w="15240">
              <a:solidFill>
                <a:srgbClr val="5A1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9" name="Shape 11">
              <a:extLst>
                <a:ext uri="{FF2B5EF4-FFF2-40B4-BE49-F238E27FC236}">
                  <a16:creationId xmlns:a16="http://schemas.microsoft.com/office/drawing/2014/main" id="{E772E9E9-5956-DB71-27B0-1542B256C33D}"/>
                </a:ext>
              </a:extLst>
            </p:cNvPr>
            <p:cNvSpPr/>
            <p:nvPr/>
          </p:nvSpPr>
          <p:spPr>
            <a:xfrm>
              <a:off x="6492240" y="5413320"/>
              <a:ext cx="5074560" cy="1005480"/>
            </a:xfrm>
            <a:prstGeom prst="roundRect">
              <a:avLst>
                <a:gd name="adj" fmla="val 7273"/>
              </a:avLst>
            </a:prstGeom>
            <a:solidFill>
              <a:srgbClr val="FFFFFF"/>
            </a:solidFill>
            <a:ln w="15240">
              <a:solidFill>
                <a:srgbClr val="5A1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80" name="Text 12">
              <a:extLst>
                <a:ext uri="{FF2B5EF4-FFF2-40B4-BE49-F238E27FC236}">
                  <a16:creationId xmlns:a16="http://schemas.microsoft.com/office/drawing/2014/main" id="{77691690-9223-A01C-9124-1D6A2F76376B}"/>
                </a:ext>
              </a:extLst>
            </p:cNvPr>
            <p:cNvSpPr/>
            <p:nvPr/>
          </p:nvSpPr>
          <p:spPr>
            <a:xfrm>
              <a:off x="640080" y="612720"/>
              <a:ext cx="2194200" cy="22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247FF"/>
                  </a:solidFill>
                  <a:latin typeface="Aptos"/>
                  <a:ea typeface="Aptos"/>
                </a:rPr>
                <a:t>Background</a:t>
              </a:r>
              <a:endParaRPr lang="en-US" sz="1600" b="0" strike="noStrike" spc="-1" dirty="0">
                <a:solidFill>
                  <a:srgbClr val="000000"/>
                </a:solidFill>
                <a:latin typeface="Arial"/>
              </a:endParaRPr>
            </a:p>
          </p:txBody>
        </p:sp>
        <p:sp>
          <p:nvSpPr>
            <p:cNvPr id="81" name="Text 13">
              <a:extLst>
                <a:ext uri="{FF2B5EF4-FFF2-40B4-BE49-F238E27FC236}">
                  <a16:creationId xmlns:a16="http://schemas.microsoft.com/office/drawing/2014/main" id="{154EE509-B8DB-66F2-F96E-CC1BDCD60EDF}"/>
                </a:ext>
              </a:extLst>
            </p:cNvPr>
            <p:cNvSpPr/>
            <p:nvPr/>
          </p:nvSpPr>
          <p:spPr>
            <a:xfrm>
              <a:off x="640080" y="877680"/>
              <a:ext cx="2788560" cy="310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Amplified warming:</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Global → Arctic → Permafrost regions</a:t>
              </a:r>
              <a:endParaRPr lang="en-US" sz="1200" b="0" strike="noStrike" spc="-1" dirty="0">
                <a:solidFill>
                  <a:srgbClr val="000000"/>
                </a:solidFill>
              </a:endParaRPr>
            </a:p>
          </p:txBody>
        </p:sp>
        <p:pic>
          <p:nvPicPr>
            <p:cNvPr id="82" name="Image 0" descr="/mnt/data/permafrost_assets/background_seq.png">
              <a:extLst>
                <a:ext uri="{FF2B5EF4-FFF2-40B4-BE49-F238E27FC236}">
                  <a16:creationId xmlns:a16="http://schemas.microsoft.com/office/drawing/2014/main" id="{BD5F2F28-D6BE-8F3A-F93B-8546568F619C}"/>
                </a:ext>
              </a:extLst>
            </p:cNvPr>
            <p:cNvPicPr/>
            <p:nvPr/>
          </p:nvPicPr>
          <p:blipFill>
            <a:blip r:embed="rId2"/>
            <a:stretch/>
          </p:blipFill>
          <p:spPr>
            <a:xfrm>
              <a:off x="3840480" y="619200"/>
              <a:ext cx="1691280" cy="553680"/>
            </a:xfrm>
            <a:prstGeom prst="rect">
              <a:avLst/>
            </a:prstGeom>
            <a:ln w="0">
              <a:noFill/>
            </a:ln>
          </p:spPr>
        </p:pic>
        <p:sp>
          <p:nvSpPr>
            <p:cNvPr id="83" name="Text 14">
              <a:extLst>
                <a:ext uri="{FF2B5EF4-FFF2-40B4-BE49-F238E27FC236}">
                  <a16:creationId xmlns:a16="http://schemas.microsoft.com/office/drawing/2014/main" id="{A790AD81-EF6D-5AE3-2A1C-DA54BFCA46D6}"/>
                </a:ext>
              </a:extLst>
            </p:cNvPr>
            <p:cNvSpPr/>
            <p:nvPr/>
          </p:nvSpPr>
          <p:spPr>
            <a:xfrm>
              <a:off x="640080" y="1572840"/>
              <a:ext cx="2194200" cy="22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247FF"/>
                  </a:solidFill>
                  <a:latin typeface="Aptos"/>
                  <a:ea typeface="Aptos"/>
                </a:rPr>
                <a:t>Input data</a:t>
              </a:r>
              <a:endParaRPr lang="en-US" sz="1600" b="0" strike="noStrike" spc="-1" dirty="0">
                <a:solidFill>
                  <a:srgbClr val="000000"/>
                </a:solidFill>
                <a:latin typeface="Arial"/>
              </a:endParaRPr>
            </a:p>
          </p:txBody>
        </p:sp>
        <p:sp>
          <p:nvSpPr>
            <p:cNvPr id="84" name="Text 15">
              <a:extLst>
                <a:ext uri="{FF2B5EF4-FFF2-40B4-BE49-F238E27FC236}">
                  <a16:creationId xmlns:a16="http://schemas.microsoft.com/office/drawing/2014/main" id="{C95A9486-9DC7-A15B-C363-23E3E37775E4}"/>
                </a:ext>
              </a:extLst>
            </p:cNvPr>
            <p:cNvSpPr/>
            <p:nvPr/>
          </p:nvSpPr>
          <p:spPr>
            <a:xfrm>
              <a:off x="640080" y="1847160"/>
              <a:ext cx="3291480" cy="51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34 CMIP6 models </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4 SSP scenarios</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Observed CCI Permafrost data from ESA</a:t>
              </a:r>
              <a:endParaRPr lang="en-US" sz="1200" b="0" strike="noStrike" spc="-1" dirty="0">
                <a:solidFill>
                  <a:srgbClr val="000000"/>
                </a:solidFill>
              </a:endParaRPr>
            </a:p>
          </p:txBody>
        </p:sp>
        <p:pic>
          <p:nvPicPr>
            <p:cNvPr id="85" name="Image 1">
              <a:extLst>
                <a:ext uri="{FF2B5EF4-FFF2-40B4-BE49-F238E27FC236}">
                  <a16:creationId xmlns:a16="http://schemas.microsoft.com/office/drawing/2014/main" id="{07AF06E1-71FC-3878-AD3F-27171B2536CD}"/>
                </a:ext>
              </a:extLst>
            </p:cNvPr>
            <p:cNvPicPr/>
            <p:nvPr/>
          </p:nvPicPr>
          <p:blipFill>
            <a:blip r:embed="rId3" cstate="print">
              <a:extLst>
                <a:ext uri="{28A0092B-C50C-407E-A947-70E740481C1C}">
                  <a14:useLocalDpi xmlns:a14="http://schemas.microsoft.com/office/drawing/2010/main" val="0"/>
                </a:ext>
              </a:extLst>
            </a:blip>
            <a:srcRect/>
            <a:stretch/>
          </p:blipFill>
          <p:spPr>
            <a:xfrm>
              <a:off x="4083164" y="1603577"/>
              <a:ext cx="711540" cy="689549"/>
            </a:xfrm>
            <a:prstGeom prst="rect">
              <a:avLst/>
            </a:prstGeom>
            <a:ln w="0">
              <a:noFill/>
            </a:ln>
          </p:spPr>
        </p:pic>
        <p:sp>
          <p:nvSpPr>
            <p:cNvPr id="86" name="Text 16">
              <a:extLst>
                <a:ext uri="{FF2B5EF4-FFF2-40B4-BE49-F238E27FC236}">
                  <a16:creationId xmlns:a16="http://schemas.microsoft.com/office/drawing/2014/main" id="{052CE9C5-2637-3C96-BA83-D2D972077714}"/>
                </a:ext>
              </a:extLst>
            </p:cNvPr>
            <p:cNvSpPr/>
            <p:nvPr/>
          </p:nvSpPr>
          <p:spPr>
            <a:xfrm>
              <a:off x="630936" y="2612993"/>
              <a:ext cx="5079843" cy="40434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dirty="0">
                  <a:solidFill>
                    <a:srgbClr val="1247FF"/>
                  </a:solidFill>
                  <a:latin typeface="Aptos"/>
                  <a:ea typeface="Aptos"/>
                </a:rPr>
                <a:t>Problem ( Most CMIP6 GCMs lack permafrost physics)</a:t>
              </a:r>
              <a:endParaRPr lang="en-US" sz="1400" b="0" strike="noStrike" spc="-1" dirty="0">
                <a:solidFill>
                  <a:srgbClr val="000000"/>
                </a:solidFill>
                <a:latin typeface="Arial"/>
              </a:endParaRPr>
            </a:p>
          </p:txBody>
        </p:sp>
        <p:sp>
          <p:nvSpPr>
            <p:cNvPr id="87" name="Text 17">
              <a:extLst>
                <a:ext uri="{FF2B5EF4-FFF2-40B4-BE49-F238E27FC236}">
                  <a16:creationId xmlns:a16="http://schemas.microsoft.com/office/drawing/2014/main" id="{DDA2BCAF-5305-3BAA-FE6D-841FAC3AABA5}"/>
                </a:ext>
              </a:extLst>
            </p:cNvPr>
            <p:cNvSpPr/>
            <p:nvPr/>
          </p:nvSpPr>
          <p:spPr>
            <a:xfrm>
              <a:off x="607431" y="3277160"/>
              <a:ext cx="3474359" cy="155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Direct ALT from CMIP6 soil temperature</a:t>
              </a:r>
            </a:p>
            <a:p>
              <a:pPr>
                <a:tabLst>
                  <a:tab pos="0" algn="l"/>
                </a:tabLst>
              </a:pPr>
              <a:r>
                <a:rPr lang="en-US" sz="1200" spc="-1" dirty="0">
                  <a:solidFill>
                    <a:srgbClr val="000000"/>
                  </a:solidFill>
                  <a:ea typeface="DejaVu Sans"/>
                </a:rPr>
                <a:t>≠ observed ALT (biased / mismatch)</a:t>
              </a:r>
              <a:endParaRPr lang="en-US" sz="1200" spc="-1" dirty="0">
                <a:solidFill>
                  <a:srgbClr val="000000"/>
                </a:solidFill>
              </a:endParaRPr>
            </a:p>
            <a:p>
              <a:pPr defTabSz="914400">
                <a:lnSpc>
                  <a:spcPct val="100000"/>
                </a:lnSpc>
                <a:tabLst>
                  <a:tab pos="0" algn="l"/>
                </a:tabLst>
              </a:pPr>
              <a:endParaRPr lang="en-US" sz="1400" b="0" strike="noStrike" spc="-1" dirty="0">
                <a:solidFill>
                  <a:srgbClr val="000000"/>
                </a:solidFill>
              </a:endParaRPr>
            </a:p>
          </p:txBody>
        </p:sp>
        <p:sp>
          <p:nvSpPr>
            <p:cNvPr id="88" name="Text 18">
              <a:extLst>
                <a:ext uri="{FF2B5EF4-FFF2-40B4-BE49-F238E27FC236}">
                  <a16:creationId xmlns:a16="http://schemas.microsoft.com/office/drawing/2014/main" id="{2DBC94F5-25DA-3838-0E42-E5DBFE0A6BB0}"/>
                </a:ext>
              </a:extLst>
            </p:cNvPr>
            <p:cNvSpPr/>
            <p:nvPr/>
          </p:nvSpPr>
          <p:spPr>
            <a:xfrm>
              <a:off x="640080" y="3136320"/>
              <a:ext cx="347436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lnSpcReduction="10000"/>
            </a:bodyPr>
            <a:lstStyle/>
            <a:p>
              <a:pPr defTabSz="914400">
                <a:lnSpc>
                  <a:spcPct val="100000"/>
                </a:lnSpc>
                <a:tabLst>
                  <a:tab pos="0" algn="l"/>
                </a:tabLst>
              </a:pPr>
              <a:endParaRPr lang="en-US" sz="1020" b="0" strike="noStrike" spc="-1" dirty="0">
                <a:solidFill>
                  <a:srgbClr val="000000"/>
                </a:solidFill>
                <a:latin typeface="Arial"/>
              </a:endParaRPr>
            </a:p>
          </p:txBody>
        </p:sp>
        <p:pic>
          <p:nvPicPr>
            <p:cNvPr id="89" name="Image 2">
              <a:extLst>
                <a:ext uri="{FF2B5EF4-FFF2-40B4-BE49-F238E27FC236}">
                  <a16:creationId xmlns:a16="http://schemas.microsoft.com/office/drawing/2014/main" id="{0B0B6B8C-1C3B-D144-2040-347AEF947DA3}"/>
                </a:ext>
              </a:extLst>
            </p:cNvPr>
            <p:cNvPicPr/>
            <p:nvPr/>
          </p:nvPicPr>
          <p:blipFill>
            <a:blip r:embed="rId4" cstate="print">
              <a:extLst>
                <a:ext uri="{28A0092B-C50C-407E-A947-70E740481C1C}">
                  <a14:useLocalDpi xmlns:a14="http://schemas.microsoft.com/office/drawing/2010/main" val="0"/>
                </a:ext>
              </a:extLst>
            </a:blip>
            <a:srcRect/>
            <a:stretch/>
          </p:blipFill>
          <p:spPr>
            <a:xfrm>
              <a:off x="4352616" y="2829672"/>
              <a:ext cx="821080" cy="557784"/>
            </a:xfrm>
            <a:prstGeom prst="rect">
              <a:avLst/>
            </a:prstGeom>
            <a:ln w="0">
              <a:noFill/>
            </a:ln>
          </p:spPr>
        </p:pic>
        <p:sp>
          <p:nvSpPr>
            <p:cNvPr id="90" name="Text 19">
              <a:extLst>
                <a:ext uri="{FF2B5EF4-FFF2-40B4-BE49-F238E27FC236}">
                  <a16:creationId xmlns:a16="http://schemas.microsoft.com/office/drawing/2014/main" id="{F88338FB-D3D9-6215-5ABD-ED66A7B0554D}"/>
                </a:ext>
              </a:extLst>
            </p:cNvPr>
            <p:cNvSpPr/>
            <p:nvPr/>
          </p:nvSpPr>
          <p:spPr>
            <a:xfrm>
              <a:off x="640080" y="3677991"/>
              <a:ext cx="210276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1C6B29"/>
                  </a:solidFill>
                  <a:latin typeface="Aptos"/>
                  <a:ea typeface="Aptos"/>
                </a:rPr>
                <a:t>Key concept</a:t>
              </a:r>
              <a:endParaRPr lang="en-US" sz="1600" b="0" strike="noStrike" spc="-1" dirty="0">
                <a:solidFill>
                  <a:srgbClr val="000000"/>
                </a:solidFill>
                <a:latin typeface="Arial"/>
              </a:endParaRPr>
            </a:p>
          </p:txBody>
        </p:sp>
        <p:sp>
          <p:nvSpPr>
            <p:cNvPr id="91" name="Text 20">
              <a:extLst>
                <a:ext uri="{FF2B5EF4-FFF2-40B4-BE49-F238E27FC236}">
                  <a16:creationId xmlns:a16="http://schemas.microsoft.com/office/drawing/2014/main" id="{FBAA7103-239B-C9B8-AAA3-FF29B4A2F5DA}"/>
                </a:ext>
              </a:extLst>
            </p:cNvPr>
            <p:cNvSpPr/>
            <p:nvPr/>
          </p:nvSpPr>
          <p:spPr>
            <a:xfrm>
              <a:off x="657088" y="3985216"/>
              <a:ext cx="32457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ALT sensitivity to MAAT (Chadburn et al. 2017)</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using thaw data up to 3 m</a:t>
              </a:r>
              <a:endParaRPr lang="en-US" sz="1200" b="0" strike="noStrike" spc="-1" dirty="0">
                <a:solidFill>
                  <a:srgbClr val="000000"/>
                </a:solidFill>
              </a:endParaRPr>
            </a:p>
          </p:txBody>
        </p:sp>
        <p:pic>
          <p:nvPicPr>
            <p:cNvPr id="92" name="Image 3" descr="/mnt/data/permafrost_assets/key_scatter.png">
              <a:extLst>
                <a:ext uri="{FF2B5EF4-FFF2-40B4-BE49-F238E27FC236}">
                  <a16:creationId xmlns:a16="http://schemas.microsoft.com/office/drawing/2014/main" id="{0A017D4C-893C-F553-60D3-2BEB1DB1CAF4}"/>
                </a:ext>
              </a:extLst>
            </p:cNvPr>
            <p:cNvPicPr/>
            <p:nvPr/>
          </p:nvPicPr>
          <p:blipFill>
            <a:blip r:embed="rId5"/>
            <a:stretch/>
          </p:blipFill>
          <p:spPr>
            <a:xfrm>
              <a:off x="4325040" y="3730680"/>
              <a:ext cx="1005480" cy="502560"/>
            </a:xfrm>
            <a:prstGeom prst="rect">
              <a:avLst/>
            </a:prstGeom>
            <a:ln w="0">
              <a:noFill/>
            </a:ln>
          </p:spPr>
        </p:pic>
        <p:sp>
          <p:nvSpPr>
            <p:cNvPr id="93" name="Text 21">
              <a:extLst>
                <a:ext uri="{FF2B5EF4-FFF2-40B4-BE49-F238E27FC236}">
                  <a16:creationId xmlns:a16="http://schemas.microsoft.com/office/drawing/2014/main" id="{A20F69EE-F7D7-54CA-4848-DBAB686E6788}"/>
                </a:ext>
              </a:extLst>
            </p:cNvPr>
            <p:cNvSpPr/>
            <p:nvPr/>
          </p:nvSpPr>
          <p:spPr>
            <a:xfrm>
              <a:off x="640080" y="4617720"/>
              <a:ext cx="2559960" cy="22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1C6B29"/>
                  </a:solidFill>
                  <a:latin typeface="Aptos"/>
                  <a:ea typeface="Aptos"/>
                </a:rPr>
                <a:t>Sensitivity selection</a:t>
              </a:r>
              <a:endParaRPr lang="en-US" sz="1600" b="0" strike="noStrike" spc="-1" dirty="0">
                <a:solidFill>
                  <a:srgbClr val="000000"/>
                </a:solidFill>
                <a:latin typeface="Arial"/>
              </a:endParaRPr>
            </a:p>
          </p:txBody>
        </p:sp>
        <p:sp>
          <p:nvSpPr>
            <p:cNvPr id="94" name="Text 22">
              <a:extLst>
                <a:ext uri="{FF2B5EF4-FFF2-40B4-BE49-F238E27FC236}">
                  <a16:creationId xmlns:a16="http://schemas.microsoft.com/office/drawing/2014/main" id="{A62841E5-7CA8-B358-408D-E1B59731205F}"/>
                </a:ext>
              </a:extLst>
            </p:cNvPr>
            <p:cNvSpPr/>
            <p:nvPr/>
          </p:nvSpPr>
          <p:spPr>
            <a:xfrm>
              <a:off x="640080" y="4873680"/>
              <a:ext cx="306288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latin typeface="Aptos"/>
                  <a:ea typeface="Aptos"/>
                </a:rPr>
                <a:t>Select 5th, </a:t>
              </a:r>
              <a:r>
                <a:rPr lang="en-US" sz="1200" b="1" strike="noStrike" spc="-1" dirty="0">
                  <a:solidFill>
                    <a:srgbClr val="000000"/>
                  </a:solidFill>
                  <a:latin typeface="Aptos"/>
                  <a:ea typeface="Aptos"/>
                </a:rPr>
                <a:t>50th</a:t>
              </a:r>
              <a:r>
                <a:rPr lang="en-US" sz="1200" b="0" strike="noStrike" spc="-1" dirty="0">
                  <a:solidFill>
                    <a:srgbClr val="000000"/>
                  </a:solidFill>
                  <a:latin typeface="Aptos"/>
                  <a:ea typeface="Aptos"/>
                </a:rPr>
                <a:t>, and 95th percentiles</a:t>
              </a:r>
              <a:endParaRPr lang="en-US" sz="1200" b="0" strike="noStrike" spc="-1" dirty="0">
                <a:solidFill>
                  <a:srgbClr val="000000"/>
                </a:solidFill>
                <a:latin typeface="Arial"/>
              </a:endParaRPr>
            </a:p>
          </p:txBody>
        </p:sp>
        <p:sp>
          <p:nvSpPr>
            <p:cNvPr id="95" name="Text 23">
              <a:extLst>
                <a:ext uri="{FF2B5EF4-FFF2-40B4-BE49-F238E27FC236}">
                  <a16:creationId xmlns:a16="http://schemas.microsoft.com/office/drawing/2014/main" id="{329F801F-D1C7-B021-A7AB-3EE65B17B365}"/>
                </a:ext>
              </a:extLst>
            </p:cNvPr>
            <p:cNvSpPr/>
            <p:nvPr/>
          </p:nvSpPr>
          <p:spPr>
            <a:xfrm>
              <a:off x="640080" y="5047560"/>
              <a:ext cx="2468520" cy="14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latin typeface="Aptos"/>
                  <a:ea typeface="Aptos"/>
                </a:rPr>
                <a:t>to cover full spread</a:t>
              </a:r>
              <a:endParaRPr lang="en-US" sz="1200" b="0" strike="noStrike" spc="-1" dirty="0">
                <a:solidFill>
                  <a:srgbClr val="000000"/>
                </a:solidFill>
                <a:latin typeface="Arial"/>
              </a:endParaRPr>
            </a:p>
          </p:txBody>
        </p:sp>
        <p:pic>
          <p:nvPicPr>
            <p:cNvPr id="96" name="Image 4" descr="/mnt/data/permafrost_assets/sensitivity_curve.png">
              <a:extLst>
                <a:ext uri="{FF2B5EF4-FFF2-40B4-BE49-F238E27FC236}">
                  <a16:creationId xmlns:a16="http://schemas.microsoft.com/office/drawing/2014/main" id="{E51A17FE-8C14-5458-44BF-94D0B2D18C55}"/>
                </a:ext>
              </a:extLst>
            </p:cNvPr>
            <p:cNvPicPr/>
            <p:nvPr/>
          </p:nvPicPr>
          <p:blipFill>
            <a:blip r:embed="rId6"/>
            <a:stretch/>
          </p:blipFill>
          <p:spPr>
            <a:xfrm>
              <a:off x="4352616" y="4619454"/>
              <a:ext cx="1111320" cy="535172"/>
            </a:xfrm>
            <a:prstGeom prst="rect">
              <a:avLst/>
            </a:prstGeom>
            <a:ln w="0">
              <a:noFill/>
            </a:ln>
          </p:spPr>
        </p:pic>
        <p:sp>
          <p:nvSpPr>
            <p:cNvPr id="97" name="Text 24">
              <a:extLst>
                <a:ext uri="{FF2B5EF4-FFF2-40B4-BE49-F238E27FC236}">
                  <a16:creationId xmlns:a16="http://schemas.microsoft.com/office/drawing/2014/main" id="{8D27DA74-8AE8-4A95-9F86-845385E3959E}"/>
                </a:ext>
              </a:extLst>
            </p:cNvPr>
            <p:cNvSpPr/>
            <p:nvPr/>
          </p:nvSpPr>
          <p:spPr>
            <a:xfrm>
              <a:off x="592392" y="5406948"/>
              <a:ext cx="5070699" cy="19101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dirty="0">
                  <a:solidFill>
                    <a:srgbClr val="1C6B29"/>
                  </a:solidFill>
                  <a:latin typeface="Aptos"/>
                  <a:ea typeface="Aptos"/>
                </a:rPr>
                <a:t>Bias-adjusted ALT reconstruction (based on MAAT)</a:t>
              </a:r>
              <a:endParaRPr lang="en-US" sz="1400" b="0" strike="noStrike" spc="-1" dirty="0">
                <a:solidFill>
                  <a:srgbClr val="000000"/>
                </a:solidFill>
                <a:latin typeface="Arial"/>
              </a:endParaRPr>
            </a:p>
          </p:txBody>
        </p:sp>
        <p:sp>
          <p:nvSpPr>
            <p:cNvPr id="98" name="Text 25">
              <a:extLst>
                <a:ext uri="{FF2B5EF4-FFF2-40B4-BE49-F238E27FC236}">
                  <a16:creationId xmlns:a16="http://schemas.microsoft.com/office/drawing/2014/main" id="{722E80CE-99F4-D56A-0D00-EA0A2776A779}"/>
                </a:ext>
              </a:extLst>
            </p:cNvPr>
            <p:cNvSpPr/>
            <p:nvPr/>
          </p:nvSpPr>
          <p:spPr>
            <a:xfrm>
              <a:off x="640080" y="5643904"/>
              <a:ext cx="4957020" cy="319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100" b="0" strike="noStrike" spc="-1" dirty="0">
                  <a:solidFill>
                    <a:srgbClr val="000000"/>
                  </a:solidFill>
                  <a:latin typeface="Aptos"/>
                  <a:ea typeface="Aptos"/>
                </a:rPr>
                <a:t>Future ALT = Observed ALT</a:t>
              </a:r>
              <a:endParaRPr lang="en-US" sz="1100" b="0" strike="noStrike" spc="-1" dirty="0">
                <a:solidFill>
                  <a:srgbClr val="000000"/>
                </a:solidFill>
                <a:latin typeface="Arial"/>
              </a:endParaRPr>
            </a:p>
            <a:p>
              <a:pPr defTabSz="914400">
                <a:lnSpc>
                  <a:spcPct val="100000"/>
                </a:lnSpc>
                <a:tabLst>
                  <a:tab pos="0" algn="l"/>
                </a:tabLst>
              </a:pPr>
              <a:r>
                <a:rPr lang="en-US" sz="1100" b="0" strike="noStrike" spc="-1" dirty="0">
                  <a:solidFill>
                    <a:srgbClr val="000000"/>
                  </a:solidFill>
                  <a:latin typeface="Aptos"/>
                  <a:ea typeface="Aptos"/>
                </a:rPr>
                <a:t>+ local warming × ALT sensitivity (modified from Burke et al. 2013)</a:t>
              </a:r>
              <a:endParaRPr lang="en-US" sz="1100" b="0" strike="noStrike" spc="-1" dirty="0">
                <a:solidFill>
                  <a:srgbClr val="000000"/>
                </a:solidFill>
                <a:latin typeface="Arial"/>
              </a:endParaRPr>
            </a:p>
          </p:txBody>
        </p:sp>
        <p:sp>
          <p:nvSpPr>
            <p:cNvPr id="99" name="Text 26">
              <a:extLst>
                <a:ext uri="{FF2B5EF4-FFF2-40B4-BE49-F238E27FC236}">
                  <a16:creationId xmlns:a16="http://schemas.microsoft.com/office/drawing/2014/main" id="{2231F378-E04C-3A64-F9C8-C23DF1B00CA8}"/>
                </a:ext>
              </a:extLst>
            </p:cNvPr>
            <p:cNvSpPr/>
            <p:nvPr/>
          </p:nvSpPr>
          <p:spPr>
            <a:xfrm>
              <a:off x="1087966" y="6080426"/>
              <a:ext cx="3758521" cy="20317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200" b="0" i="1" strike="noStrike" spc="-1" dirty="0" err="1">
                  <a:solidFill>
                    <a:srgbClr val="000000"/>
                  </a:solidFill>
                  <a:latin typeface="Aptos" panose="020B0004020202020204" pitchFamily="34" charset="0"/>
                  <a:ea typeface="Cambria Math"/>
                </a:rPr>
                <a:t>ALT_future</a:t>
              </a:r>
              <a:r>
                <a:rPr lang="en-US" sz="1200" b="0" i="1" strike="noStrike" spc="-1" dirty="0">
                  <a:solidFill>
                    <a:srgbClr val="000000"/>
                  </a:solidFill>
                  <a:latin typeface="Aptos" panose="020B0004020202020204" pitchFamily="34" charset="0"/>
                  <a:ea typeface="Cambria Math"/>
                </a:rPr>
                <a:t> = </a:t>
              </a:r>
              <a:r>
                <a:rPr lang="en-US" sz="1200" b="0" i="1" strike="noStrike" spc="-1" dirty="0" err="1">
                  <a:solidFill>
                    <a:srgbClr val="000000"/>
                  </a:solidFill>
                  <a:latin typeface="Aptos" panose="020B0004020202020204" pitchFamily="34" charset="0"/>
                  <a:ea typeface="Cambria Math"/>
                </a:rPr>
                <a:t>ALT_obs</a:t>
              </a:r>
              <a:r>
                <a:rPr lang="en-US" sz="1200" b="0" i="1" strike="noStrike" spc="-1" dirty="0">
                  <a:solidFill>
                    <a:srgbClr val="000000"/>
                  </a:solidFill>
                  <a:latin typeface="Aptos" panose="020B0004020202020204" pitchFamily="34" charset="0"/>
                  <a:ea typeface="Cambria Math"/>
                </a:rPr>
                <a:t> + ΔT (local warming) × </a:t>
              </a:r>
              <a:r>
                <a:rPr lang="en-US" sz="1200" b="0" i="1" strike="noStrike" spc="-1" dirty="0" err="1">
                  <a:solidFill>
                    <a:srgbClr val="000000"/>
                  </a:solidFill>
                  <a:latin typeface="Aptos" panose="020B0004020202020204" pitchFamily="34" charset="0"/>
                  <a:ea typeface="Cambria Math"/>
                </a:rPr>
                <a:t>ALT_sensitivity</a:t>
              </a:r>
              <a:endParaRPr lang="en-US" sz="1200" b="0" strike="noStrike" spc="-1" dirty="0">
                <a:solidFill>
                  <a:srgbClr val="000000"/>
                </a:solidFill>
                <a:latin typeface="Aptos" panose="020B0004020202020204" pitchFamily="34" charset="0"/>
              </a:endParaRPr>
            </a:p>
          </p:txBody>
        </p:sp>
        <p:sp>
          <p:nvSpPr>
            <p:cNvPr id="101" name="Text 27">
              <a:extLst>
                <a:ext uri="{FF2B5EF4-FFF2-40B4-BE49-F238E27FC236}">
                  <a16:creationId xmlns:a16="http://schemas.microsoft.com/office/drawing/2014/main" id="{E75465CF-C709-4966-9CC0-5C59780BD7AA}"/>
                </a:ext>
              </a:extLst>
            </p:cNvPr>
            <p:cNvSpPr/>
            <p:nvPr/>
          </p:nvSpPr>
          <p:spPr>
            <a:xfrm>
              <a:off x="6627626" y="509870"/>
              <a:ext cx="228564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C6B29"/>
                  </a:solidFill>
                  <a:latin typeface="Aptos"/>
                  <a:ea typeface="Aptos"/>
                </a:rPr>
                <a:t>Validation</a:t>
              </a:r>
              <a:endParaRPr lang="en-US" sz="1600" b="0" strike="noStrike" spc="-1" dirty="0">
                <a:solidFill>
                  <a:srgbClr val="000000"/>
                </a:solidFill>
                <a:latin typeface="Arial"/>
              </a:endParaRPr>
            </a:p>
          </p:txBody>
        </p:sp>
        <p:sp>
          <p:nvSpPr>
            <p:cNvPr id="102" name="Text 28">
              <a:extLst>
                <a:ext uri="{FF2B5EF4-FFF2-40B4-BE49-F238E27FC236}">
                  <a16:creationId xmlns:a16="http://schemas.microsoft.com/office/drawing/2014/main" id="{B925F54B-8C29-CD1F-B93B-C41B0079D1B7}"/>
                </a:ext>
              </a:extLst>
            </p:cNvPr>
            <p:cNvSpPr>
              <a:spLocks/>
            </p:cNvSpPr>
            <p:nvPr/>
          </p:nvSpPr>
          <p:spPr>
            <a:xfrm>
              <a:off x="6675119" y="914400"/>
              <a:ext cx="402300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latin typeface="Aptos"/>
                  <a:ea typeface="Aptos"/>
                </a:rPr>
                <a:t>Compare reconstructed ALT with </a:t>
              </a:r>
              <a:r>
                <a:rPr lang="en-US" sz="1200" b="1" strike="noStrike" spc="-1" dirty="0" err="1">
                  <a:solidFill>
                    <a:srgbClr val="000000"/>
                  </a:solidFill>
                  <a:latin typeface="Aptos"/>
                  <a:ea typeface="Aptos"/>
                </a:rPr>
                <a:t>LPJmL</a:t>
              </a:r>
              <a:r>
                <a:rPr lang="en-US" sz="1200" b="0" strike="noStrike" spc="-1" dirty="0">
                  <a:solidFill>
                    <a:srgbClr val="000000"/>
                  </a:solidFill>
                  <a:latin typeface="Aptos"/>
                  <a:ea typeface="Aptos"/>
                </a:rPr>
                <a:t> simulated ALT; </a:t>
              </a:r>
              <a:r>
                <a:rPr lang="en-US" sz="1200" b="1" strike="noStrike" spc="-1" dirty="0">
                  <a:solidFill>
                    <a:srgbClr val="000000"/>
                  </a:solidFill>
                  <a:latin typeface="Aptos"/>
                  <a:ea typeface="Aptos"/>
                </a:rPr>
                <a:t>50th</a:t>
              </a:r>
              <a:r>
                <a:rPr lang="en-US" sz="1200" b="0" strike="noStrike" spc="-1" dirty="0">
                  <a:solidFill>
                    <a:srgbClr val="000000"/>
                  </a:solidFill>
                  <a:latin typeface="Aptos"/>
                  <a:ea typeface="Aptos"/>
                </a:rPr>
                <a:t> percentile) gives best fit</a:t>
              </a:r>
              <a:endParaRPr lang="en-US" sz="1200" b="0" strike="noStrike" spc="-1" dirty="0">
                <a:solidFill>
                  <a:srgbClr val="000000"/>
                </a:solidFill>
                <a:latin typeface="Arial"/>
              </a:endParaRPr>
            </a:p>
          </p:txBody>
        </p:sp>
        <p:sp>
          <p:nvSpPr>
            <p:cNvPr id="103" name="Text 29">
              <a:extLst>
                <a:ext uri="{FF2B5EF4-FFF2-40B4-BE49-F238E27FC236}">
                  <a16:creationId xmlns:a16="http://schemas.microsoft.com/office/drawing/2014/main" id="{756BA670-E50A-691E-04F2-70FBA484A1FB}"/>
                </a:ext>
              </a:extLst>
            </p:cNvPr>
            <p:cNvSpPr/>
            <p:nvPr/>
          </p:nvSpPr>
          <p:spPr>
            <a:xfrm>
              <a:off x="6606423" y="1615662"/>
              <a:ext cx="274284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C6B29"/>
                  </a:solidFill>
                  <a:latin typeface="Aptos"/>
                  <a:ea typeface="Aptos"/>
                </a:rPr>
                <a:t>Future thaw projection</a:t>
              </a:r>
              <a:endParaRPr lang="en-US" sz="1600" b="0" strike="noStrike" spc="-1" dirty="0">
                <a:solidFill>
                  <a:srgbClr val="000000"/>
                </a:solidFill>
                <a:latin typeface="Arial"/>
              </a:endParaRPr>
            </a:p>
          </p:txBody>
        </p:sp>
        <p:sp>
          <p:nvSpPr>
            <p:cNvPr id="104" name="Text 30">
              <a:extLst>
                <a:ext uri="{FF2B5EF4-FFF2-40B4-BE49-F238E27FC236}">
                  <a16:creationId xmlns:a16="http://schemas.microsoft.com/office/drawing/2014/main" id="{8F358A69-9F15-FAB4-BCDC-F68D0777B99C}"/>
                </a:ext>
              </a:extLst>
            </p:cNvPr>
            <p:cNvSpPr/>
            <p:nvPr/>
          </p:nvSpPr>
          <p:spPr>
            <a:xfrm>
              <a:off x="6591904" y="1942902"/>
              <a:ext cx="4117053" cy="319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Annual and decadal ALT / thaw–depth changes until 2100</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across the full spread of CMIP6 models</a:t>
              </a:r>
              <a:endParaRPr lang="en-US" sz="1200" b="0" strike="noStrike" spc="-1" dirty="0">
                <a:solidFill>
                  <a:srgbClr val="000000"/>
                </a:solidFill>
              </a:endParaRPr>
            </a:p>
          </p:txBody>
        </p:sp>
        <p:pic>
          <p:nvPicPr>
            <p:cNvPr id="105" name="Image 7">
              <a:extLst>
                <a:ext uri="{FF2B5EF4-FFF2-40B4-BE49-F238E27FC236}">
                  <a16:creationId xmlns:a16="http://schemas.microsoft.com/office/drawing/2014/main" id="{D7CCDA90-E72A-9786-58A0-50138EDB92EC}"/>
                </a:ext>
              </a:extLst>
            </p:cNvPr>
            <p:cNvPicPr/>
            <p:nvPr/>
          </p:nvPicPr>
          <p:blipFill>
            <a:blip r:embed="rId7">
              <a:extLst>
                <a:ext uri="{28A0092B-C50C-407E-A947-70E740481C1C}">
                  <a14:useLocalDpi xmlns:a14="http://schemas.microsoft.com/office/drawing/2010/main" val="0"/>
                </a:ext>
              </a:extLst>
            </a:blip>
            <a:srcRect/>
            <a:stretch/>
          </p:blipFill>
          <p:spPr>
            <a:xfrm>
              <a:off x="10627637" y="1700634"/>
              <a:ext cx="837699" cy="665566"/>
            </a:xfrm>
            <a:prstGeom prst="rect">
              <a:avLst/>
            </a:prstGeom>
            <a:ln w="0">
              <a:noFill/>
            </a:ln>
          </p:spPr>
        </p:pic>
        <p:sp>
          <p:nvSpPr>
            <p:cNvPr id="106" name="Text 31">
              <a:extLst>
                <a:ext uri="{FF2B5EF4-FFF2-40B4-BE49-F238E27FC236}">
                  <a16:creationId xmlns:a16="http://schemas.microsoft.com/office/drawing/2014/main" id="{8C3687D0-150B-091A-3E93-6517B5EFA66F}"/>
                </a:ext>
              </a:extLst>
            </p:cNvPr>
            <p:cNvSpPr/>
            <p:nvPr/>
          </p:nvSpPr>
          <p:spPr>
            <a:xfrm>
              <a:off x="6675120" y="2706841"/>
              <a:ext cx="3675238" cy="26441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dirty="0">
                  <a:solidFill>
                    <a:srgbClr val="5A1FFF"/>
                  </a:solidFill>
                  <a:latin typeface="Aptos"/>
                  <a:ea typeface="Aptos"/>
                </a:rPr>
                <a:t>3D carbon profile development</a:t>
              </a:r>
              <a:endParaRPr lang="en-US" sz="1400" b="0" strike="noStrike" spc="-1" dirty="0">
                <a:solidFill>
                  <a:srgbClr val="000000"/>
                </a:solidFill>
                <a:latin typeface="Arial"/>
              </a:endParaRPr>
            </a:p>
          </p:txBody>
        </p:sp>
        <p:sp>
          <p:nvSpPr>
            <p:cNvPr id="107" name="Text 32">
              <a:extLst>
                <a:ext uri="{FF2B5EF4-FFF2-40B4-BE49-F238E27FC236}">
                  <a16:creationId xmlns:a16="http://schemas.microsoft.com/office/drawing/2014/main" id="{5D2AC875-88F3-467C-B434-3D2514B8C334}"/>
                </a:ext>
              </a:extLst>
            </p:cNvPr>
            <p:cNvSpPr/>
            <p:nvPr/>
          </p:nvSpPr>
          <p:spPr>
            <a:xfrm>
              <a:off x="6675120" y="3154680"/>
              <a:ext cx="324576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3D soil organic carbon profile up to </a:t>
              </a:r>
              <a:r>
                <a:rPr lang="en-US" sz="1200" b="1" strike="noStrike" spc="-1" dirty="0">
                  <a:solidFill>
                    <a:srgbClr val="000000"/>
                  </a:solidFill>
                  <a:ea typeface="Aptos"/>
                </a:rPr>
                <a:t>10m depth</a:t>
              </a:r>
              <a:endParaRPr lang="en-US" sz="1200" b="1" strike="noStrike" spc="-1" dirty="0">
                <a:solidFill>
                  <a:srgbClr val="000000"/>
                </a:solidFill>
              </a:endParaRPr>
            </a:p>
            <a:p>
              <a:pPr defTabSz="914400">
                <a:lnSpc>
                  <a:spcPct val="100000"/>
                </a:lnSpc>
                <a:tabLst>
                  <a:tab pos="0" algn="l"/>
                </a:tabLst>
              </a:pPr>
              <a:r>
                <a:rPr lang="en-US" sz="1200" strike="noStrike" spc="-1" dirty="0">
                  <a:solidFill>
                    <a:srgbClr val="000000"/>
                  </a:solidFill>
                  <a:ea typeface="Aptos"/>
                </a:rPr>
                <a:t>5 cm </a:t>
              </a:r>
              <a:r>
                <a:rPr lang="en-US" sz="1200" b="0" strike="noStrike" spc="-1" dirty="0">
                  <a:solidFill>
                    <a:srgbClr val="000000"/>
                  </a:solidFill>
                  <a:ea typeface="Aptos"/>
                </a:rPr>
                <a:t>vertical resolution</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based on multiple existing values in the literature</a:t>
              </a:r>
              <a:endParaRPr lang="en-US" sz="1200" b="0" strike="noStrike" spc="-1" dirty="0">
                <a:solidFill>
                  <a:srgbClr val="000000"/>
                </a:solidFill>
              </a:endParaRPr>
            </a:p>
          </p:txBody>
        </p:sp>
        <p:sp>
          <p:nvSpPr>
            <p:cNvPr id="108" name="Text 33">
              <a:extLst>
                <a:ext uri="{FF2B5EF4-FFF2-40B4-BE49-F238E27FC236}">
                  <a16:creationId xmlns:a16="http://schemas.microsoft.com/office/drawing/2014/main" id="{2F8CA080-7668-74B8-19AC-E6057DC8C8F1}"/>
                </a:ext>
              </a:extLst>
            </p:cNvPr>
            <p:cNvSpPr/>
            <p:nvPr/>
          </p:nvSpPr>
          <p:spPr>
            <a:xfrm>
              <a:off x="6675120" y="4064201"/>
              <a:ext cx="3675238" cy="26495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5A1FFF"/>
                  </a:solidFill>
                  <a:latin typeface="Aptos"/>
                  <a:ea typeface="Aptos"/>
                </a:rPr>
                <a:t>Vulnerable carbon estimation</a:t>
              </a:r>
              <a:endParaRPr lang="en-US" sz="1600" b="0" strike="noStrike" spc="-1" dirty="0">
                <a:solidFill>
                  <a:srgbClr val="000000"/>
                </a:solidFill>
                <a:latin typeface="Arial"/>
              </a:endParaRPr>
            </a:p>
          </p:txBody>
        </p:sp>
        <p:sp>
          <p:nvSpPr>
            <p:cNvPr id="109" name="Text 34">
              <a:extLst>
                <a:ext uri="{FF2B5EF4-FFF2-40B4-BE49-F238E27FC236}">
                  <a16:creationId xmlns:a16="http://schemas.microsoft.com/office/drawing/2014/main" id="{67A549E8-9568-7730-95B8-8B719CDB72F3}"/>
                </a:ext>
              </a:extLst>
            </p:cNvPr>
            <p:cNvSpPr/>
            <p:nvPr/>
          </p:nvSpPr>
          <p:spPr>
            <a:xfrm>
              <a:off x="6675119" y="4498920"/>
              <a:ext cx="3367889" cy="43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Thaw–depth change → 3D SOC profile</a:t>
              </a:r>
              <a:endParaRPr lang="en-US" sz="1200" b="0" strike="noStrike" spc="-1" dirty="0">
                <a:solidFill>
                  <a:srgbClr val="000000"/>
                </a:solidFill>
              </a:endParaRPr>
            </a:p>
            <a:p>
              <a:pPr defTabSz="914400">
                <a:lnSpc>
                  <a:spcPct val="100000"/>
                </a:lnSpc>
                <a:tabLst>
                  <a:tab pos="0" algn="l"/>
                </a:tabLst>
              </a:pPr>
              <a:r>
                <a:rPr lang="en-US" sz="1200" strike="noStrike" spc="-1" dirty="0">
                  <a:solidFill>
                    <a:srgbClr val="000000"/>
                  </a:solidFill>
                  <a:ea typeface="Aptos"/>
                </a:rPr>
                <a:t>→</a:t>
              </a:r>
              <a:r>
                <a:rPr lang="en-US" sz="1200" b="0" strike="noStrike" spc="-1" dirty="0">
                  <a:solidFill>
                    <a:srgbClr val="000000"/>
                  </a:solidFill>
                  <a:ea typeface="Aptos"/>
                </a:rPr>
                <a:t> carbon newly exposed to thaw</a:t>
              </a:r>
              <a:endParaRPr lang="en-US" sz="1200" b="0" strike="noStrike" spc="-1" dirty="0">
                <a:solidFill>
                  <a:srgbClr val="000000"/>
                </a:solidFill>
              </a:endParaRPr>
            </a:p>
            <a:p>
              <a:pPr defTabSz="914400">
                <a:lnSpc>
                  <a:spcPct val="100000"/>
                </a:lnSpc>
                <a:tabLst>
                  <a:tab pos="0" algn="l"/>
                </a:tabLst>
              </a:pPr>
              <a:r>
                <a:rPr lang="en-US" sz="1200" strike="noStrike" spc="-1" dirty="0">
                  <a:solidFill>
                    <a:srgbClr val="000000"/>
                  </a:solidFill>
                  <a:ea typeface="Aptos"/>
                </a:rPr>
                <a:t>→</a:t>
              </a:r>
              <a:r>
                <a:rPr lang="en-US" sz="1200" b="0" strike="noStrike" spc="-1" dirty="0">
                  <a:solidFill>
                    <a:srgbClr val="000000"/>
                  </a:solidFill>
                  <a:ea typeface="Aptos"/>
                </a:rPr>
                <a:t> accumulated vulnerable permafrost carbon</a:t>
              </a:r>
              <a:endParaRPr lang="en-US" sz="1200" b="0" strike="noStrike" spc="-1" dirty="0">
                <a:solidFill>
                  <a:srgbClr val="000000"/>
                </a:solidFill>
              </a:endParaRPr>
            </a:p>
          </p:txBody>
        </p:sp>
        <p:pic>
          <p:nvPicPr>
            <p:cNvPr id="110" name="Image 9" descr="/mnt/data/permafrost_assets/vulnerable_slab2.png">
              <a:extLst>
                <a:ext uri="{FF2B5EF4-FFF2-40B4-BE49-F238E27FC236}">
                  <a16:creationId xmlns:a16="http://schemas.microsoft.com/office/drawing/2014/main" id="{81F860C6-0B86-F1EB-B921-41ECC93EB2BF}"/>
                </a:ext>
              </a:extLst>
            </p:cNvPr>
            <p:cNvPicPr/>
            <p:nvPr/>
          </p:nvPicPr>
          <p:blipFill>
            <a:blip r:embed="rId8"/>
            <a:stretch/>
          </p:blipFill>
          <p:spPr>
            <a:xfrm>
              <a:off x="10195199" y="4480380"/>
              <a:ext cx="1219411" cy="610628"/>
            </a:xfrm>
            <a:prstGeom prst="rect">
              <a:avLst/>
            </a:prstGeom>
            <a:ln w="0">
              <a:noFill/>
            </a:ln>
          </p:spPr>
        </p:pic>
        <p:sp>
          <p:nvSpPr>
            <p:cNvPr id="111" name="Text 35">
              <a:extLst>
                <a:ext uri="{FF2B5EF4-FFF2-40B4-BE49-F238E27FC236}">
                  <a16:creationId xmlns:a16="http://schemas.microsoft.com/office/drawing/2014/main" id="{F9FC68FF-5122-83B2-AC41-DF56646313A6}"/>
                </a:ext>
              </a:extLst>
            </p:cNvPr>
            <p:cNvSpPr/>
            <p:nvPr/>
          </p:nvSpPr>
          <p:spPr>
            <a:xfrm>
              <a:off x="6613849" y="5406948"/>
              <a:ext cx="292572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5A1FFF"/>
                  </a:solidFill>
                  <a:latin typeface="Aptos"/>
                  <a:ea typeface="Aptos"/>
                </a:rPr>
                <a:t>Final output / uncertainty</a:t>
              </a:r>
              <a:endParaRPr lang="en-US" sz="1600" b="0" strike="noStrike" spc="-1" dirty="0">
                <a:solidFill>
                  <a:srgbClr val="000000"/>
                </a:solidFill>
                <a:latin typeface="Arial"/>
              </a:endParaRPr>
            </a:p>
          </p:txBody>
        </p:sp>
        <p:sp>
          <p:nvSpPr>
            <p:cNvPr id="112" name="Text 36">
              <a:extLst>
                <a:ext uri="{FF2B5EF4-FFF2-40B4-BE49-F238E27FC236}">
                  <a16:creationId xmlns:a16="http://schemas.microsoft.com/office/drawing/2014/main" id="{B5C65B4F-80C1-2EDD-6AC9-7577917DF3CC}"/>
                </a:ext>
              </a:extLst>
            </p:cNvPr>
            <p:cNvSpPr/>
            <p:nvPr/>
          </p:nvSpPr>
          <p:spPr>
            <a:xfrm>
              <a:off x="6607151" y="5722889"/>
              <a:ext cx="3469248" cy="3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Future projections of ALT and vulnerable carbon</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on a decadal basis across CMIP models till 2100</a:t>
              </a:r>
              <a:endParaRPr lang="en-US" sz="1200" b="0" strike="noStrike" spc="-1" dirty="0">
                <a:solidFill>
                  <a:srgbClr val="000000"/>
                </a:solidFill>
              </a:endParaRPr>
            </a:p>
          </p:txBody>
        </p:sp>
        <p:pic>
          <p:nvPicPr>
            <p:cNvPr id="113" name="Image 10" descr="/mnt/data/permafrost_assets/actual_fig11_tight.png">
              <a:extLst>
                <a:ext uri="{FF2B5EF4-FFF2-40B4-BE49-F238E27FC236}">
                  <a16:creationId xmlns:a16="http://schemas.microsoft.com/office/drawing/2014/main" id="{DE322AC2-9335-51EC-0EBB-74D598911827}"/>
                </a:ext>
              </a:extLst>
            </p:cNvPr>
            <p:cNvPicPr/>
            <p:nvPr/>
          </p:nvPicPr>
          <p:blipFill>
            <a:blip r:embed="rId9"/>
            <a:stretch/>
          </p:blipFill>
          <p:spPr>
            <a:xfrm>
              <a:off x="10135091" y="5469281"/>
              <a:ext cx="1294027" cy="838476"/>
            </a:xfrm>
            <a:prstGeom prst="rect">
              <a:avLst/>
            </a:prstGeom>
            <a:ln w="0">
              <a:noFill/>
            </a:ln>
          </p:spPr>
        </p:pic>
        <p:sp>
          <p:nvSpPr>
            <p:cNvPr id="114" name="Shape 37">
              <a:extLst>
                <a:ext uri="{FF2B5EF4-FFF2-40B4-BE49-F238E27FC236}">
                  <a16:creationId xmlns:a16="http://schemas.microsoft.com/office/drawing/2014/main" id="{56E3FA1F-7893-80EF-7797-1B583DFB78C4}"/>
                </a:ext>
              </a:extLst>
            </p:cNvPr>
            <p:cNvSpPr/>
            <p:nvPr/>
          </p:nvSpPr>
          <p:spPr>
            <a:xfrm>
              <a:off x="3085920" y="1307520"/>
              <a:ext cx="360" cy="15552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5" name="Shape 38">
              <a:extLst>
                <a:ext uri="{FF2B5EF4-FFF2-40B4-BE49-F238E27FC236}">
                  <a16:creationId xmlns:a16="http://schemas.microsoft.com/office/drawing/2014/main" id="{555F77F1-8575-6C85-9946-1059D7B02697}"/>
                </a:ext>
              </a:extLst>
            </p:cNvPr>
            <p:cNvSpPr/>
            <p:nvPr/>
          </p:nvSpPr>
          <p:spPr>
            <a:xfrm>
              <a:off x="3085920" y="2468880"/>
              <a:ext cx="360" cy="10944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6" name="Shape 39">
              <a:extLst>
                <a:ext uri="{FF2B5EF4-FFF2-40B4-BE49-F238E27FC236}">
                  <a16:creationId xmlns:a16="http://schemas.microsoft.com/office/drawing/2014/main" id="{CF39C28F-0BD1-29CE-DC41-71AD7EC9D407}"/>
                </a:ext>
              </a:extLst>
            </p:cNvPr>
            <p:cNvSpPr/>
            <p:nvPr/>
          </p:nvSpPr>
          <p:spPr>
            <a:xfrm>
              <a:off x="3085920" y="3419640"/>
              <a:ext cx="360" cy="2379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7" name="Shape 40">
              <a:extLst>
                <a:ext uri="{FF2B5EF4-FFF2-40B4-BE49-F238E27FC236}">
                  <a16:creationId xmlns:a16="http://schemas.microsoft.com/office/drawing/2014/main" id="{58167D0C-8AFA-95FE-85B6-8ED8654E23A7}"/>
                </a:ext>
              </a:extLst>
            </p:cNvPr>
            <p:cNvSpPr/>
            <p:nvPr/>
          </p:nvSpPr>
          <p:spPr>
            <a:xfrm>
              <a:off x="3085920" y="4407120"/>
              <a:ext cx="360" cy="1191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8" name="Shape 41">
              <a:extLst>
                <a:ext uri="{FF2B5EF4-FFF2-40B4-BE49-F238E27FC236}">
                  <a16:creationId xmlns:a16="http://schemas.microsoft.com/office/drawing/2014/main" id="{13D39EF2-1C73-ED9C-1D36-EB6A5E9AE846}"/>
                </a:ext>
              </a:extLst>
            </p:cNvPr>
            <p:cNvSpPr/>
            <p:nvPr/>
          </p:nvSpPr>
          <p:spPr>
            <a:xfrm>
              <a:off x="3085920" y="5239440"/>
              <a:ext cx="360" cy="1371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9" name="Shape 42">
              <a:extLst>
                <a:ext uri="{FF2B5EF4-FFF2-40B4-BE49-F238E27FC236}">
                  <a16:creationId xmlns:a16="http://schemas.microsoft.com/office/drawing/2014/main" id="{8D52D813-0242-7E04-F39B-5BA19C52663E}"/>
                </a:ext>
              </a:extLst>
            </p:cNvPr>
            <p:cNvSpPr/>
            <p:nvPr/>
          </p:nvSpPr>
          <p:spPr>
            <a:xfrm>
              <a:off x="9029520" y="1325880"/>
              <a:ext cx="360" cy="24660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0" name="Shape 43">
              <a:extLst>
                <a:ext uri="{FF2B5EF4-FFF2-40B4-BE49-F238E27FC236}">
                  <a16:creationId xmlns:a16="http://schemas.microsoft.com/office/drawing/2014/main" id="{9B57484C-6734-4285-1512-03198345686B}"/>
                </a:ext>
              </a:extLst>
            </p:cNvPr>
            <p:cNvSpPr/>
            <p:nvPr/>
          </p:nvSpPr>
          <p:spPr>
            <a:xfrm>
              <a:off x="9029520" y="2532600"/>
              <a:ext cx="360" cy="21060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1" name="Shape 44">
              <a:extLst>
                <a:ext uri="{FF2B5EF4-FFF2-40B4-BE49-F238E27FC236}">
                  <a16:creationId xmlns:a16="http://schemas.microsoft.com/office/drawing/2014/main" id="{5D8A020C-63EE-8CC0-68D6-C3AB21CFF9A9}"/>
                </a:ext>
              </a:extLst>
            </p:cNvPr>
            <p:cNvSpPr/>
            <p:nvPr/>
          </p:nvSpPr>
          <p:spPr>
            <a:xfrm>
              <a:off x="9029520" y="3886200"/>
              <a:ext cx="360" cy="1551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2" name="Shape 45">
              <a:extLst>
                <a:ext uri="{FF2B5EF4-FFF2-40B4-BE49-F238E27FC236}">
                  <a16:creationId xmlns:a16="http://schemas.microsoft.com/office/drawing/2014/main" id="{DEBF49B9-4209-4750-A73D-08EFB98237CC}"/>
                </a:ext>
              </a:extLst>
            </p:cNvPr>
            <p:cNvSpPr/>
            <p:nvPr/>
          </p:nvSpPr>
          <p:spPr>
            <a:xfrm>
              <a:off x="9029520" y="5138640"/>
              <a:ext cx="360" cy="27432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3" name="Shape 46">
              <a:extLst>
                <a:ext uri="{FF2B5EF4-FFF2-40B4-BE49-F238E27FC236}">
                  <a16:creationId xmlns:a16="http://schemas.microsoft.com/office/drawing/2014/main" id="{3BE910FF-55F7-23E6-86D8-94FB9C75D7D5}"/>
                </a:ext>
              </a:extLst>
            </p:cNvPr>
            <p:cNvSpPr/>
            <p:nvPr/>
          </p:nvSpPr>
          <p:spPr>
            <a:xfrm>
              <a:off x="5669280" y="5888520"/>
              <a:ext cx="411480" cy="360"/>
            </a:xfrm>
            <a:prstGeom prst="line">
              <a:avLst/>
            </a:prstGeom>
            <a:ln w="127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en-US" sz="1800" b="0" strike="noStrike" spc="-1">
                <a:solidFill>
                  <a:srgbClr val="000000"/>
                </a:solidFill>
                <a:latin typeface="Arial"/>
              </a:endParaRPr>
            </a:p>
          </p:txBody>
        </p:sp>
        <p:sp>
          <p:nvSpPr>
            <p:cNvPr id="124" name="Shape 47">
              <a:extLst>
                <a:ext uri="{FF2B5EF4-FFF2-40B4-BE49-F238E27FC236}">
                  <a16:creationId xmlns:a16="http://schemas.microsoft.com/office/drawing/2014/main" id="{C8E5530F-73E2-0B82-FB12-5E9A3F0A5620}"/>
                </a:ext>
              </a:extLst>
            </p:cNvPr>
            <p:cNvSpPr/>
            <p:nvPr/>
          </p:nvSpPr>
          <p:spPr>
            <a:xfrm flipV="1">
              <a:off x="6080760" y="932400"/>
              <a:ext cx="360" cy="4956120"/>
            </a:xfrm>
            <a:prstGeom prst="line">
              <a:avLst/>
            </a:prstGeom>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5" name="Shape 48">
              <a:extLst>
                <a:ext uri="{FF2B5EF4-FFF2-40B4-BE49-F238E27FC236}">
                  <a16:creationId xmlns:a16="http://schemas.microsoft.com/office/drawing/2014/main" id="{E0C8E323-D2E6-1122-6C5C-F2040752B747}"/>
                </a:ext>
              </a:extLst>
            </p:cNvPr>
            <p:cNvSpPr/>
            <p:nvPr/>
          </p:nvSpPr>
          <p:spPr>
            <a:xfrm>
              <a:off x="6080760" y="932400"/>
              <a:ext cx="411480" cy="3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en-US" sz="1800" b="0" strike="noStrike" spc="-1">
                <a:solidFill>
                  <a:srgbClr val="000000"/>
                </a:solidFill>
                <a:latin typeface="Arial"/>
              </a:endParaRPr>
            </a:p>
          </p:txBody>
        </p:sp>
        <p:pic>
          <p:nvPicPr>
            <p:cNvPr id="126" name="Image 8">
              <a:extLst>
                <a:ext uri="{FF2B5EF4-FFF2-40B4-BE49-F238E27FC236}">
                  <a16:creationId xmlns:a16="http://schemas.microsoft.com/office/drawing/2014/main" id="{4CEE7B2A-A939-EDE9-AB95-A7C0871D4E63}"/>
                </a:ext>
              </a:extLst>
            </p:cNvPr>
            <p:cNvPicPr/>
            <p:nvPr/>
          </p:nvPicPr>
          <p:blipFill>
            <a:blip r:embed="rId10">
              <a:extLst>
                <a:ext uri="{28A0092B-C50C-407E-A947-70E740481C1C}">
                  <a14:useLocalDpi xmlns:a14="http://schemas.microsoft.com/office/drawing/2010/main" val="0"/>
                </a:ext>
              </a:extLst>
            </a:blip>
            <a:srcRect/>
            <a:stretch/>
          </p:blipFill>
          <p:spPr>
            <a:xfrm>
              <a:off x="10171216" y="2971620"/>
              <a:ext cx="1163176" cy="649440"/>
            </a:xfrm>
            <a:prstGeom prst="rect">
              <a:avLst/>
            </a:prstGeom>
            <a:ln w="0">
              <a:noFill/>
            </a:ln>
          </p:spPr>
        </p:pic>
        <p:pic>
          <p:nvPicPr>
            <p:cNvPr id="127" name="Image 1" descr="/mnt/data/permafrost_assets/ssp_ring.png">
              <a:extLst>
                <a:ext uri="{FF2B5EF4-FFF2-40B4-BE49-F238E27FC236}">
                  <a16:creationId xmlns:a16="http://schemas.microsoft.com/office/drawing/2014/main" id="{B421C62E-6FDD-CBD0-C5F7-DCB54A368848}"/>
                </a:ext>
              </a:extLst>
            </p:cNvPr>
            <p:cNvPicPr/>
            <p:nvPr/>
          </p:nvPicPr>
          <p:blipFill>
            <a:blip r:embed="rId11"/>
            <a:stretch/>
          </p:blipFill>
          <p:spPr>
            <a:xfrm>
              <a:off x="4817700" y="1573020"/>
              <a:ext cx="779400" cy="749520"/>
            </a:xfrm>
            <a:prstGeom prst="rect">
              <a:avLst/>
            </a:prstGeom>
            <a:ln w="0">
              <a:noFill/>
            </a:ln>
          </p:spPr>
        </p:pic>
        <p:pic>
          <p:nvPicPr>
            <p:cNvPr id="128" name="Image 6" descr="/mnt/data/permafrost_assets/validation_scatter.png">
              <a:extLst>
                <a:ext uri="{FF2B5EF4-FFF2-40B4-BE49-F238E27FC236}">
                  <a16:creationId xmlns:a16="http://schemas.microsoft.com/office/drawing/2014/main" id="{D0E16095-79DD-8A32-8E2D-184A408715A9}"/>
                </a:ext>
              </a:extLst>
            </p:cNvPr>
            <p:cNvPicPr/>
            <p:nvPr/>
          </p:nvPicPr>
          <p:blipFill>
            <a:blip r:embed="rId12"/>
            <a:stretch/>
          </p:blipFill>
          <p:spPr>
            <a:xfrm>
              <a:off x="10351080" y="551700"/>
              <a:ext cx="1147140" cy="701100"/>
            </a:xfrm>
            <a:prstGeom prst="rect">
              <a:avLst/>
            </a:prstGeom>
            <a:ln w="0">
              <a:noFill/>
            </a:ln>
          </p:spPr>
        </p:pic>
      </p:grpSp>
    </p:spTree>
    <p:extLst>
      <p:ext uri="{BB962C8B-B14F-4D97-AF65-F5344CB8AC3E}">
        <p14:creationId xmlns:p14="http://schemas.microsoft.com/office/powerpoint/2010/main" val="1756829870"/>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84AA4-499B-4A1B-D3A8-83B39E545F6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230F21D-25E7-6AAA-0601-3A77F7058366}"/>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93A4655F-6FB7-8266-7062-009742B8B38E}"/>
              </a:ext>
            </a:extLst>
          </p:cNvPr>
          <p:cNvSpPr>
            <a:spLocks noGrp="1"/>
          </p:cNvSpPr>
          <p:nvPr>
            <p:ph type="sldNum" sz="quarter" idx="11"/>
          </p:nvPr>
        </p:nvSpPr>
        <p:spPr/>
        <p:txBody>
          <a:bodyPr/>
          <a:lstStyle/>
          <a:p>
            <a:pPr>
              <a:defRPr/>
            </a:pPr>
            <a:fld id="{C9AE063E-49D0-4CAD-8F72-DC48565729A2}" type="slidenum">
              <a:rPr lang="de-DE" altLang="de-DE" smtClean="0"/>
              <a:pPr>
                <a:defRPr/>
              </a:pPr>
              <a:t>16</a:t>
            </a:fld>
            <a:endParaRPr lang="de-DE" altLang="de-DE"/>
          </a:p>
        </p:txBody>
      </p:sp>
      <p:sp>
        <p:nvSpPr>
          <p:cNvPr id="9" name="Oval 8">
            <a:extLst>
              <a:ext uri="{FF2B5EF4-FFF2-40B4-BE49-F238E27FC236}">
                <a16:creationId xmlns:a16="http://schemas.microsoft.com/office/drawing/2014/main" id="{4B48A22E-E821-841C-4E15-97793A5431C8}"/>
              </a:ext>
            </a:extLst>
          </p:cNvPr>
          <p:cNvSpPr/>
          <p:nvPr/>
        </p:nvSpPr>
        <p:spPr bwMode="auto">
          <a:xfrm>
            <a:off x="7849096" y="4716413"/>
            <a:ext cx="648072" cy="2160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0" name="Oval 9">
            <a:extLst>
              <a:ext uri="{FF2B5EF4-FFF2-40B4-BE49-F238E27FC236}">
                <a16:creationId xmlns:a16="http://schemas.microsoft.com/office/drawing/2014/main" id="{4C28512F-F700-EA5A-B5ED-E3849DED4D3C}"/>
              </a:ext>
            </a:extLst>
          </p:cNvPr>
          <p:cNvSpPr/>
          <p:nvPr/>
        </p:nvSpPr>
        <p:spPr bwMode="auto">
          <a:xfrm>
            <a:off x="6192912" y="680940"/>
            <a:ext cx="576064" cy="366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1" name="Oval 10">
            <a:extLst>
              <a:ext uri="{FF2B5EF4-FFF2-40B4-BE49-F238E27FC236}">
                <a16:creationId xmlns:a16="http://schemas.microsoft.com/office/drawing/2014/main" id="{C1CF4A57-2214-A94E-C12C-88FF659181AF}"/>
              </a:ext>
            </a:extLst>
          </p:cNvPr>
          <p:cNvSpPr/>
          <p:nvPr/>
        </p:nvSpPr>
        <p:spPr bwMode="auto">
          <a:xfrm>
            <a:off x="8065120" y="4716413"/>
            <a:ext cx="360040" cy="1440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pic>
        <p:nvPicPr>
          <p:cNvPr id="6" name="Picture 5">
            <a:extLst>
              <a:ext uri="{FF2B5EF4-FFF2-40B4-BE49-F238E27FC236}">
                <a16:creationId xmlns:a16="http://schemas.microsoft.com/office/drawing/2014/main" id="{739C8DC6-0359-25CB-5DE9-F37131954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1353" y="814183"/>
            <a:ext cx="8752635" cy="5212170"/>
          </a:xfrm>
          <a:prstGeom prst="rect">
            <a:avLst/>
          </a:prstGeom>
        </p:spPr>
      </p:pic>
    </p:spTree>
    <p:extLst>
      <p:ext uri="{BB962C8B-B14F-4D97-AF65-F5344CB8AC3E}">
        <p14:creationId xmlns:p14="http://schemas.microsoft.com/office/powerpoint/2010/main" val="201575187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388F45-9F08-C0A5-B93B-04B7F2CC23B1}"/>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D30A202A-97D3-EFF9-9AB3-5AA686A1797E}"/>
              </a:ext>
            </a:extLst>
          </p:cNvPr>
          <p:cNvSpPr>
            <a:spLocks noGrp="1"/>
          </p:cNvSpPr>
          <p:nvPr>
            <p:ph type="sldNum" sz="quarter" idx="11"/>
          </p:nvPr>
        </p:nvSpPr>
        <p:spPr/>
        <p:txBody>
          <a:bodyPr/>
          <a:lstStyle/>
          <a:p>
            <a:pPr>
              <a:defRPr/>
            </a:pPr>
            <a:fld id="{C9AE063E-49D0-4CAD-8F72-DC48565729A2}" type="slidenum">
              <a:rPr lang="de-DE" altLang="de-DE" smtClean="0"/>
              <a:pPr>
                <a:defRPr/>
              </a:pPr>
              <a:t>17</a:t>
            </a:fld>
            <a:endParaRPr lang="de-DE" altLang="de-DE"/>
          </a:p>
        </p:txBody>
      </p:sp>
      <p:sp>
        <p:nvSpPr>
          <p:cNvPr id="7" name="AutoShape 2">
            <a:hlinkClick r:id="rId2"/>
            <a:extLst>
              <a:ext uri="{FF2B5EF4-FFF2-40B4-BE49-F238E27FC236}">
                <a16:creationId xmlns:a16="http://schemas.microsoft.com/office/drawing/2014/main" id="{3E4340DC-072F-A8D0-FBFB-01A0DB174236}"/>
              </a:ext>
            </a:extLst>
          </p:cNvPr>
          <p:cNvSpPr>
            <a:spLocks noChangeAspect="1" noChangeArrowheads="1"/>
          </p:cNvSpPr>
          <p:nvPr/>
        </p:nvSpPr>
        <p:spPr bwMode="auto">
          <a:xfrm>
            <a:off x="1701800" y="-1104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T"/>
          </a:p>
        </p:txBody>
      </p:sp>
      <p:sp>
        <p:nvSpPr>
          <p:cNvPr id="8" name="AutoShape 3">
            <a:hlinkClick r:id="rId3"/>
            <a:extLst>
              <a:ext uri="{FF2B5EF4-FFF2-40B4-BE49-F238E27FC236}">
                <a16:creationId xmlns:a16="http://schemas.microsoft.com/office/drawing/2014/main" id="{6B2ACBAE-DEC0-DF11-0CEE-2127942A8123}"/>
              </a:ext>
            </a:extLst>
          </p:cNvPr>
          <p:cNvSpPr>
            <a:spLocks noChangeAspect="1" noChangeArrowheads="1"/>
          </p:cNvSpPr>
          <p:nvPr/>
        </p:nvSpPr>
        <p:spPr bwMode="auto">
          <a:xfrm>
            <a:off x="9559925" y="-1104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T"/>
          </a:p>
        </p:txBody>
      </p:sp>
      <p:sp>
        <p:nvSpPr>
          <p:cNvPr id="9" name="AutoShape 4">
            <a:hlinkClick r:id="rId4"/>
            <a:extLst>
              <a:ext uri="{FF2B5EF4-FFF2-40B4-BE49-F238E27FC236}">
                <a16:creationId xmlns:a16="http://schemas.microsoft.com/office/drawing/2014/main" id="{81717722-5EDE-DF39-D5DC-508FB4FDA063}"/>
              </a:ext>
            </a:extLst>
          </p:cNvPr>
          <p:cNvSpPr>
            <a:spLocks noChangeAspect="1" noChangeArrowheads="1"/>
          </p:cNvSpPr>
          <p:nvPr/>
        </p:nvSpPr>
        <p:spPr bwMode="auto">
          <a:xfrm>
            <a:off x="12149138" y="-1104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T"/>
          </a:p>
        </p:txBody>
      </p:sp>
      <p:sp>
        <p:nvSpPr>
          <p:cNvPr id="10" name="AutoShape 5">
            <a:hlinkClick r:id="rId5"/>
            <a:extLst>
              <a:ext uri="{FF2B5EF4-FFF2-40B4-BE49-F238E27FC236}">
                <a16:creationId xmlns:a16="http://schemas.microsoft.com/office/drawing/2014/main" id="{D48B09F1-9145-B519-75CB-3B6E47FF9A28}"/>
              </a:ext>
            </a:extLst>
          </p:cNvPr>
          <p:cNvSpPr>
            <a:spLocks noChangeAspect="1" noChangeArrowheads="1"/>
          </p:cNvSpPr>
          <p:nvPr/>
        </p:nvSpPr>
        <p:spPr bwMode="auto">
          <a:xfrm>
            <a:off x="14738350" y="-1104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T"/>
          </a:p>
        </p:txBody>
      </p:sp>
      <p:sp>
        <p:nvSpPr>
          <p:cNvPr id="11" name="AutoShape 6">
            <a:hlinkClick r:id="rId6"/>
            <a:extLst>
              <a:ext uri="{FF2B5EF4-FFF2-40B4-BE49-F238E27FC236}">
                <a16:creationId xmlns:a16="http://schemas.microsoft.com/office/drawing/2014/main" id="{A304E1BE-3AFE-67E5-5A25-FD29EE997AE3}"/>
              </a:ext>
            </a:extLst>
          </p:cNvPr>
          <p:cNvSpPr>
            <a:spLocks noChangeAspect="1" noChangeArrowheads="1"/>
          </p:cNvSpPr>
          <p:nvPr/>
        </p:nvSpPr>
        <p:spPr bwMode="auto">
          <a:xfrm>
            <a:off x="18935700" y="-1104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T"/>
          </a:p>
        </p:txBody>
      </p:sp>
    </p:spTree>
    <p:extLst>
      <p:ext uri="{BB962C8B-B14F-4D97-AF65-F5344CB8AC3E}">
        <p14:creationId xmlns:p14="http://schemas.microsoft.com/office/powerpoint/2010/main" val="12926257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p:cNvSpPr>
            <a:spLocks noGrp="1"/>
          </p:cNvSpPr>
          <p:nvPr>
            <p:ph type="sldNum" sz="quarter" idx="11"/>
          </p:nvPr>
        </p:nvSpPr>
        <p:spPr/>
        <p:txBody>
          <a:bodyPr/>
          <a:lstStyle/>
          <a:p>
            <a:pPr>
              <a:defRPr/>
            </a:pPr>
            <a:fld id="{C9AE063E-49D0-4CAD-8F72-DC48565729A2}" type="slidenum">
              <a:rPr lang="de-DE" altLang="de-DE" smtClean="0"/>
              <a:pPr>
                <a:defRPr/>
              </a:pPr>
              <a:t>2</a:t>
            </a:fld>
            <a:endParaRPr lang="de-DE" altLang="de-DE"/>
          </a:p>
        </p:txBody>
      </p:sp>
      <p:sp>
        <p:nvSpPr>
          <p:cNvPr id="7" name="Rectangle 4"/>
          <p:cNvSpPr>
            <a:spLocks noGrp="1" noChangeArrowheads="1"/>
          </p:cNvSpPr>
          <p:nvPr>
            <p:ph type="title"/>
          </p:nvPr>
        </p:nvSpPr>
        <p:spPr bwMode="auto">
          <a:xfrm>
            <a:off x="404568" y="151460"/>
            <a:ext cx="2619992" cy="45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de-DE" sz="2800" dirty="0">
                <a:solidFill>
                  <a:srgbClr val="0073AF"/>
                </a:solidFill>
                <a:latin typeface="Calibri" panose="020F0502020204030204" pitchFamily="34" charset="0"/>
                <a:ea typeface="Calibri" panose="020F0502020204030204" pitchFamily="34" charset="0"/>
                <a:cs typeface="Calibri" panose="020F0502020204030204" pitchFamily="34" charset="0"/>
              </a:rPr>
              <a:t>Introduction:</a:t>
            </a:r>
            <a:endParaRPr lang="de-DE" altLang="de-DE" sz="2800" dirty="0">
              <a:solidFill>
                <a:srgbClr val="0073AF"/>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ACFE285-CCE1-4442-BDF3-20F088D88E02}"/>
              </a:ext>
            </a:extLst>
          </p:cNvPr>
          <p:cNvSpPr txBox="1"/>
          <p:nvPr/>
        </p:nvSpPr>
        <p:spPr>
          <a:xfrm>
            <a:off x="160496" y="607938"/>
            <a:ext cx="5035539" cy="5394297"/>
          </a:xfrm>
          <a:prstGeom prst="rect">
            <a:avLst/>
          </a:prstGeom>
          <a:noFill/>
        </p:spPr>
        <p:txBody>
          <a:bodyPr wrap="square">
            <a:spAutoFit/>
          </a:bodyPr>
          <a:lstStyle/>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effectLst/>
                <a:latin typeface="Calibri" panose="020F0502020204030204" pitchFamily="34" charset="0"/>
                <a:ea typeface="Calibri" panose="020F0502020204030204" pitchFamily="34" charset="0"/>
              </a:rPr>
              <a:t>Permafrost</a:t>
            </a: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rPr>
              <a:t>, defined as </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ground</a:t>
            </a: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rPr>
              <a:t> that</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 remains frozen </a:t>
            </a:r>
            <a:r>
              <a:rPr lang="en-US" sz="1600" dirty="0">
                <a:solidFill>
                  <a:schemeClr val="tx1">
                    <a:lumMod val="75000"/>
                    <a:lumOff val="25000"/>
                  </a:schemeClr>
                </a:solidFill>
                <a:latin typeface="Calibri" panose="020F0502020204030204" pitchFamily="34" charset="0"/>
                <a:ea typeface="Calibri" panose="020F0502020204030204" pitchFamily="34" charset="0"/>
              </a:rPr>
              <a:t>(T &lt; 0 °C) </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for an extended period, typically for at least two years</a:t>
            </a: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rPr>
              <a:t>,</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 covers </a:t>
            </a: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rPr>
              <a:t>nearly</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 a </a:t>
            </a:r>
            <a:r>
              <a:rPr lang="en-US" sz="1600" u="sng" dirty="0">
                <a:solidFill>
                  <a:schemeClr val="tx1">
                    <a:lumMod val="75000"/>
                    <a:lumOff val="25000"/>
                  </a:schemeClr>
                </a:solidFill>
                <a:effectLst/>
                <a:latin typeface="Calibri" panose="020F0502020204030204" pitchFamily="34" charset="0"/>
                <a:ea typeface="Calibri" panose="020F0502020204030204" pitchFamily="34" charset="0"/>
              </a:rPr>
              <a:t>quarter</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 of the Northern Hemisphere land region.</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The annual active layer thickness (ALT), defined as the maximum annual thaw depth of permafrost, was estimated using data from 34 models participating in the CMIP6 for four future scenarios  SP1-2.6, SSP2-4.5, SSP3-7.0, and SSP5-8.5</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Estimates of </a:t>
            </a:r>
            <a:r>
              <a:rPr lang="en-US" sz="1600" u="sng" dirty="0">
                <a:solidFill>
                  <a:schemeClr val="tx1">
                    <a:lumMod val="75000"/>
                    <a:lumOff val="25000"/>
                  </a:schemeClr>
                </a:solidFill>
                <a:latin typeface="Calibri" panose="020F0502020204030204" pitchFamily="34" charset="0"/>
                <a:ea typeface="Calibri" panose="020F0502020204030204" pitchFamily="34" charset="0"/>
              </a:rPr>
              <a:t>vulnerable</a:t>
            </a:r>
            <a:r>
              <a:rPr lang="en-US" sz="1600" dirty="0">
                <a:solidFill>
                  <a:schemeClr val="tx1">
                    <a:lumMod val="75000"/>
                    <a:lumOff val="25000"/>
                  </a:schemeClr>
                </a:solidFill>
                <a:latin typeface="Calibri" panose="020F0502020204030204" pitchFamily="34" charset="0"/>
                <a:ea typeface="Calibri" panose="020F0502020204030204" pitchFamily="34" charset="0"/>
              </a:rPr>
              <a:t> carbon, referring to </a:t>
            </a:r>
            <a:r>
              <a:rPr lang="en-US" sz="1600" u="sng" dirty="0">
                <a:solidFill>
                  <a:schemeClr val="tx1">
                    <a:lumMod val="75000"/>
                    <a:lumOff val="25000"/>
                  </a:schemeClr>
                </a:solidFill>
                <a:latin typeface="Calibri" panose="020F0502020204030204" pitchFamily="34" charset="0"/>
                <a:ea typeface="Calibri" panose="020F0502020204030204" pitchFamily="34" charset="0"/>
              </a:rPr>
              <a:t>organic carbon</a:t>
            </a:r>
            <a:r>
              <a:rPr lang="en-US" sz="1600" dirty="0">
                <a:solidFill>
                  <a:schemeClr val="tx1">
                    <a:lumMod val="75000"/>
                    <a:lumOff val="25000"/>
                  </a:schemeClr>
                </a:solidFill>
                <a:latin typeface="Calibri" panose="020F0502020204030204" pitchFamily="34" charset="0"/>
                <a:ea typeface="Calibri" panose="020F0502020204030204" pitchFamily="34" charset="0"/>
              </a:rPr>
              <a:t> in thawed permafrost, are derived based on projected future changes in </a:t>
            </a:r>
            <a:r>
              <a:rPr lang="en-US" sz="1600" u="sng" dirty="0">
                <a:latin typeface="Calibri" panose="020F0502020204030204" pitchFamily="34" charset="0"/>
                <a:ea typeface="Calibri" panose="020F0502020204030204" pitchFamily="34" charset="0"/>
              </a:rPr>
              <a:t>bias-corrected</a:t>
            </a:r>
            <a:r>
              <a:rPr lang="en-US" sz="1600" dirty="0">
                <a:solidFill>
                  <a:schemeClr val="tx1">
                    <a:lumMod val="75000"/>
                    <a:lumOff val="25000"/>
                  </a:schemeClr>
                </a:solidFill>
                <a:latin typeface="Calibri" panose="020F0502020204030204" pitchFamily="34" charset="0"/>
                <a:ea typeface="Calibri" panose="020F0502020204030204" pitchFamily="34" charset="0"/>
              </a:rPr>
              <a:t> ALT (Re-constructed ALT).</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Validation using Simulations done with Lund-Potsdam-Jena managed Land; </a:t>
            </a:r>
            <a:r>
              <a:rPr lang="en-US" sz="1600" dirty="0" err="1">
                <a:solidFill>
                  <a:schemeClr val="tx1">
                    <a:lumMod val="75000"/>
                    <a:lumOff val="25000"/>
                  </a:schemeClr>
                </a:solidFill>
                <a:latin typeface="Calibri" panose="020F0502020204030204" pitchFamily="34" charset="0"/>
                <a:ea typeface="Calibri" panose="020F0502020204030204" pitchFamily="34" charset="0"/>
              </a:rPr>
              <a:t>LPJmL</a:t>
            </a:r>
            <a:r>
              <a:rPr lang="en-US" sz="1600" dirty="0">
                <a:solidFill>
                  <a:schemeClr val="tx1">
                    <a:lumMod val="75000"/>
                    <a:lumOff val="25000"/>
                  </a:schemeClr>
                </a:solidFill>
                <a:latin typeface="Calibri" panose="020F0502020204030204" pitchFamily="34" charset="0"/>
                <a:ea typeface="Calibri" panose="020F0502020204030204" pitchFamily="34" charset="0"/>
              </a:rPr>
              <a:t> simulates soil temperature, freeze–thaw cycles, permafrost dynamics, and soil carbon fluxes for comparison with ALT estimates</a:t>
            </a:r>
          </a:p>
        </p:txBody>
      </p:sp>
      <p:grpSp>
        <p:nvGrpSpPr>
          <p:cNvPr id="10" name="Group 9">
            <a:extLst>
              <a:ext uri="{FF2B5EF4-FFF2-40B4-BE49-F238E27FC236}">
                <a16:creationId xmlns:a16="http://schemas.microsoft.com/office/drawing/2014/main" id="{0F616BBE-AC8F-E682-CA08-A6A84FBAA06C}"/>
              </a:ext>
            </a:extLst>
          </p:cNvPr>
          <p:cNvGrpSpPr/>
          <p:nvPr/>
        </p:nvGrpSpPr>
        <p:grpSpPr>
          <a:xfrm>
            <a:off x="5522104" y="477073"/>
            <a:ext cx="3696216" cy="5607110"/>
            <a:chOff x="5521032" y="1897029"/>
            <a:chExt cx="3696216" cy="5607110"/>
          </a:xfrm>
        </p:grpSpPr>
        <p:pic>
          <p:nvPicPr>
            <p:cNvPr id="3" name="Picture 2" descr="A diagram of the earth's surface&#10;&#10;Description automatically generated">
              <a:extLst>
                <a:ext uri="{FF2B5EF4-FFF2-40B4-BE49-F238E27FC236}">
                  <a16:creationId xmlns:a16="http://schemas.microsoft.com/office/drawing/2014/main" id="{E0575D50-9EFE-260C-0752-F898C7A22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032" y="4427135"/>
              <a:ext cx="3696216" cy="3077004"/>
            </a:xfrm>
            <a:prstGeom prst="rect">
              <a:avLst/>
            </a:prstGeom>
          </p:spPr>
        </p:pic>
        <p:pic>
          <p:nvPicPr>
            <p:cNvPr id="9" name="Picture 8" descr="A diagram of a cross section of a ground surface&#10;&#10;Description automatically generated">
              <a:extLst>
                <a:ext uri="{FF2B5EF4-FFF2-40B4-BE49-F238E27FC236}">
                  <a16:creationId xmlns:a16="http://schemas.microsoft.com/office/drawing/2014/main" id="{77D78585-F748-C412-E501-377CBEC2F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032" y="1897029"/>
              <a:ext cx="3696216" cy="2458098"/>
            </a:xfrm>
            <a:prstGeom prst="rect">
              <a:avLst/>
            </a:prstGeom>
          </p:spPr>
        </p:pic>
      </p:grpSp>
    </p:spTree>
    <p:extLst>
      <p:ext uri="{BB962C8B-B14F-4D97-AF65-F5344CB8AC3E}">
        <p14:creationId xmlns:p14="http://schemas.microsoft.com/office/powerpoint/2010/main" val="3354856127"/>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E4A4E-64C5-CF83-C55B-BF4586353F9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605D803-94EB-A702-0A3D-BC9D68B1640B}"/>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C4C26907-558A-8DCE-0222-71D269FAC105}"/>
              </a:ext>
            </a:extLst>
          </p:cNvPr>
          <p:cNvSpPr>
            <a:spLocks noGrp="1"/>
          </p:cNvSpPr>
          <p:nvPr>
            <p:ph type="sldNum" sz="quarter" idx="11"/>
          </p:nvPr>
        </p:nvSpPr>
        <p:spPr/>
        <p:txBody>
          <a:bodyPr/>
          <a:lstStyle/>
          <a:p>
            <a:pPr>
              <a:defRPr/>
            </a:pPr>
            <a:fld id="{C9AE063E-49D0-4CAD-8F72-DC48565729A2}" type="slidenum">
              <a:rPr lang="de-DE" altLang="de-DE" smtClean="0"/>
              <a:pPr>
                <a:defRPr/>
              </a:pPr>
              <a:t>3</a:t>
            </a:fld>
            <a:endParaRPr lang="de-DE" altLang="de-DE"/>
          </a:p>
        </p:txBody>
      </p:sp>
      <p:sp>
        <p:nvSpPr>
          <p:cNvPr id="7" name="Rectangle 4">
            <a:extLst>
              <a:ext uri="{FF2B5EF4-FFF2-40B4-BE49-F238E27FC236}">
                <a16:creationId xmlns:a16="http://schemas.microsoft.com/office/drawing/2014/main" id="{629892C3-E128-D541-35C4-F693D3692FE8}"/>
              </a:ext>
            </a:extLst>
          </p:cNvPr>
          <p:cNvSpPr>
            <a:spLocks noGrp="1" noChangeArrowheads="1"/>
          </p:cNvSpPr>
          <p:nvPr>
            <p:ph type="title"/>
          </p:nvPr>
        </p:nvSpPr>
        <p:spPr bwMode="auto">
          <a:xfrm>
            <a:off x="431800" y="611188"/>
            <a:ext cx="8929688" cy="6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000" dirty="0">
                <a:solidFill>
                  <a:srgbClr val="0073AF"/>
                </a:solidFill>
                <a:latin typeface="Arial" panose="020B0604020202020204" pitchFamily="34" charset="0"/>
                <a:cs typeface="Arial" panose="020B0604020202020204" pitchFamily="34" charset="0"/>
              </a:rPr>
              <a:t>Global Temperature Change vs. Permafrost Region Temperature Change</a:t>
            </a:r>
            <a:endParaRPr lang="de-DE" altLang="de-DE" sz="3600" dirty="0">
              <a:solidFill>
                <a:srgbClr val="0073AF"/>
              </a:solidFill>
              <a:latin typeface="Arial" charset="0"/>
              <a:cs typeface="Arial" charset="0"/>
            </a:endParaRPr>
          </a:p>
        </p:txBody>
      </p:sp>
      <p:sp>
        <p:nvSpPr>
          <p:cNvPr id="8" name="TextBox 7">
            <a:extLst>
              <a:ext uri="{FF2B5EF4-FFF2-40B4-BE49-F238E27FC236}">
                <a16:creationId xmlns:a16="http://schemas.microsoft.com/office/drawing/2014/main" id="{C0A8FBE4-C06B-96AE-C924-3E230244D08B}"/>
              </a:ext>
            </a:extLst>
          </p:cNvPr>
          <p:cNvSpPr txBox="1"/>
          <p:nvPr/>
        </p:nvSpPr>
        <p:spPr>
          <a:xfrm>
            <a:off x="85422" y="1328580"/>
            <a:ext cx="5035539" cy="3550011"/>
          </a:xfrm>
          <a:prstGeom prst="rect">
            <a:avLst/>
          </a:prstGeom>
          <a:noFill/>
        </p:spPr>
        <p:txBody>
          <a:bodyPr wrap="square">
            <a:spAutoFit/>
          </a:bodyPr>
          <a:lstStyle/>
          <a:p>
            <a:pPr marL="685800" indent="-457200" algn="just">
              <a:lnSpc>
                <a:spcPct val="107000"/>
              </a:lnSpc>
              <a:spcAft>
                <a:spcPts val="800"/>
              </a:spcAft>
              <a:buFont typeface="Arial" panose="020B0604020202020204" pitchFamily="34" charset="0"/>
              <a:buChar char="•"/>
            </a:pPr>
            <a:r>
              <a:rPr lang="en-US" sz="1600" u="sng" dirty="0">
                <a:solidFill>
                  <a:schemeClr val="tx1">
                    <a:lumMod val="75000"/>
                    <a:lumOff val="25000"/>
                  </a:schemeClr>
                </a:solidFill>
                <a:effectLst/>
                <a:latin typeface="Calibri" panose="020F0502020204030204" pitchFamily="34" charset="0"/>
                <a:ea typeface="Calibri" panose="020F0502020204030204" pitchFamily="34" charset="0"/>
              </a:rPr>
              <a:t>Arctic amplification</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 defined as the ratio of high</a:t>
            </a:r>
            <a:r>
              <a:rPr lang="en-US" sz="1600" dirty="0">
                <a:solidFill>
                  <a:schemeClr val="tx1">
                    <a:lumMod val="75000"/>
                    <a:lumOff val="25000"/>
                  </a:schemeClr>
                </a:solidFill>
                <a:effectLst/>
                <a:latin typeface="Calibri" panose="020F0502020204030204" pitchFamily="34" charset="0"/>
                <a:ea typeface="Times New Roman" panose="02020603050405020304" pitchFamily="18" charset="0"/>
              </a:rPr>
              <a:t>-</a:t>
            </a:r>
            <a:r>
              <a:rPr lang="en-US" sz="1600" dirty="0">
                <a:solidFill>
                  <a:schemeClr val="tx1">
                    <a:lumMod val="75000"/>
                    <a:lumOff val="25000"/>
                  </a:schemeClr>
                </a:solidFill>
                <a:effectLst/>
                <a:latin typeface="Calibri" panose="020F0502020204030204" pitchFamily="34" charset="0"/>
                <a:ea typeface="Calibri" panose="020F0502020204030204" pitchFamily="34" charset="0"/>
              </a:rPr>
              <a:t>latitude temperature change to global mean surface temperature change, </a:t>
            </a:r>
            <a:r>
              <a:rPr lang="en-US" sz="1600" dirty="0">
                <a:solidFill>
                  <a:schemeClr val="tx1">
                    <a:lumMod val="75000"/>
                    <a:lumOff val="25000"/>
                  </a:schemeClr>
                </a:solidFill>
                <a:latin typeface="Calibri" panose="020F0502020204030204" pitchFamily="34" charset="0"/>
                <a:ea typeface="Calibri" panose="020F0502020204030204" pitchFamily="34" charset="0"/>
              </a:rPr>
              <a:t>accelerates the thawing of permafrost as the region experiences faster warming, releasing trapped greenhouse gases and further amplifying climate change.</a:t>
            </a:r>
          </a:p>
          <a:p>
            <a:pPr marL="228600" algn="just">
              <a:lnSpc>
                <a:spcPct val="107000"/>
              </a:lnSpc>
              <a:spcAft>
                <a:spcPts val="800"/>
              </a:spcAft>
            </a:pPr>
            <a:endParaRPr lang="en-US" sz="1600" dirty="0">
              <a:solidFill>
                <a:schemeClr val="tx1">
                  <a:lumMod val="75000"/>
                  <a:lumOff val="25000"/>
                </a:schemeClr>
              </a:solidFill>
              <a:latin typeface="Calibri" panose="020F0502020204030204" pitchFamily="34" charset="0"/>
              <a:ea typeface="Calibri" panose="020F0502020204030204" pitchFamily="34" charset="0"/>
            </a:endParaRP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While the Arctic experiences 3- to 4-times more warming than the global average, the permafrost region shows more than </a:t>
            </a:r>
            <a:r>
              <a:rPr lang="en-US" sz="1600" u="sng" dirty="0">
                <a:solidFill>
                  <a:schemeClr val="tx1">
                    <a:lumMod val="75000"/>
                    <a:lumOff val="25000"/>
                  </a:schemeClr>
                </a:solidFill>
                <a:latin typeface="Calibri" panose="020F0502020204030204" pitchFamily="34" charset="0"/>
                <a:ea typeface="Calibri" panose="020F0502020204030204" pitchFamily="34" charset="0"/>
              </a:rPr>
              <a:t>double the warming </a:t>
            </a:r>
            <a:r>
              <a:rPr lang="en-US" sz="1600" dirty="0">
                <a:solidFill>
                  <a:schemeClr val="tx1">
                    <a:lumMod val="75000"/>
                    <a:lumOff val="25000"/>
                  </a:schemeClr>
                </a:solidFill>
                <a:latin typeface="Calibri" panose="020F0502020204030204" pitchFamily="34" charset="0"/>
                <a:ea typeface="Calibri" panose="020F0502020204030204" pitchFamily="34" charset="0"/>
              </a:rPr>
              <a:t>compared to the global average.</a:t>
            </a:r>
          </a:p>
          <a:p>
            <a:pPr marL="685800" indent="-457200" algn="just">
              <a:lnSpc>
                <a:spcPct val="107000"/>
              </a:lnSpc>
              <a:spcAft>
                <a:spcPts val="800"/>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ea typeface="Calibri" panose="020F0502020204030204" pitchFamily="34" charset="0"/>
            </a:endParaRPr>
          </a:p>
        </p:txBody>
      </p:sp>
      <p:pic>
        <p:nvPicPr>
          <p:cNvPr id="6" name="Picture 5" descr="A graph of different colored lines&#10;&#10;Description automatically generated">
            <a:extLst>
              <a:ext uri="{FF2B5EF4-FFF2-40B4-BE49-F238E27FC236}">
                <a16:creationId xmlns:a16="http://schemas.microsoft.com/office/drawing/2014/main" id="{76A50C2B-8A47-3F52-10A4-31D2CD521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92" y="1188021"/>
            <a:ext cx="3528864" cy="5633581"/>
          </a:xfrm>
          <a:prstGeom prst="rect">
            <a:avLst/>
          </a:prstGeom>
        </p:spPr>
      </p:pic>
    </p:spTree>
    <p:extLst>
      <p:ext uri="{BB962C8B-B14F-4D97-AF65-F5344CB8AC3E}">
        <p14:creationId xmlns:p14="http://schemas.microsoft.com/office/powerpoint/2010/main" val="247444120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5C6F935-4382-4194-A728-B0C5A12D1FF9}"/>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2387A36D-386E-48CC-B6B0-FDE03263377D}"/>
              </a:ext>
            </a:extLst>
          </p:cNvPr>
          <p:cNvSpPr>
            <a:spLocks noGrp="1"/>
          </p:cNvSpPr>
          <p:nvPr>
            <p:ph type="sldNum" sz="quarter" idx="11"/>
          </p:nvPr>
        </p:nvSpPr>
        <p:spPr/>
        <p:txBody>
          <a:bodyPr/>
          <a:lstStyle/>
          <a:p>
            <a:pPr>
              <a:defRPr/>
            </a:pPr>
            <a:fld id="{C9AE063E-49D0-4CAD-8F72-DC48565729A2}" type="slidenum">
              <a:rPr lang="de-DE" altLang="de-DE" smtClean="0"/>
              <a:pPr>
                <a:defRPr/>
              </a:pPr>
              <a:t>4</a:t>
            </a:fld>
            <a:endParaRPr lang="de-DE" altLang="de-DE"/>
          </a:p>
        </p:txBody>
      </p:sp>
      <p:grpSp>
        <p:nvGrpSpPr>
          <p:cNvPr id="66" name="Group 65">
            <a:extLst>
              <a:ext uri="{FF2B5EF4-FFF2-40B4-BE49-F238E27FC236}">
                <a16:creationId xmlns:a16="http://schemas.microsoft.com/office/drawing/2014/main" id="{FE450856-1579-8F08-F42E-5F0D0F0E0310}"/>
              </a:ext>
            </a:extLst>
          </p:cNvPr>
          <p:cNvGrpSpPr/>
          <p:nvPr/>
        </p:nvGrpSpPr>
        <p:grpSpPr>
          <a:xfrm>
            <a:off x="288256" y="435204"/>
            <a:ext cx="8918778" cy="5793377"/>
            <a:chOff x="502920" y="64080"/>
            <a:chExt cx="11081808" cy="6354720"/>
          </a:xfrm>
        </p:grpSpPr>
        <p:sp>
          <p:nvSpPr>
            <p:cNvPr id="68" name="Text 0">
              <a:extLst>
                <a:ext uri="{FF2B5EF4-FFF2-40B4-BE49-F238E27FC236}">
                  <a16:creationId xmlns:a16="http://schemas.microsoft.com/office/drawing/2014/main" id="{F34F7CB7-60C2-6EE3-E428-1A1FC1862255}"/>
                </a:ext>
              </a:extLst>
            </p:cNvPr>
            <p:cNvSpPr/>
            <p:nvPr/>
          </p:nvSpPr>
          <p:spPr>
            <a:xfrm>
              <a:off x="1463040" y="64080"/>
              <a:ext cx="9235080" cy="319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4722"/>
            </a:bodyPr>
            <a:lstStyle/>
            <a:p>
              <a:pPr algn="ctr" defTabSz="914400" eaLnBrk="1" hangingPunct="1">
                <a:lnSpc>
                  <a:spcPct val="100000"/>
                </a:lnSpc>
                <a:tabLst>
                  <a:tab pos="0" algn="l"/>
                </a:tabLst>
              </a:pPr>
              <a:r>
                <a:rPr lang="en-US" sz="2000" dirty="0">
                  <a:solidFill>
                    <a:srgbClr val="0073AF"/>
                  </a:solidFill>
                  <a:latin typeface="Arial" panose="020B0604020202020204" pitchFamily="34" charset="0"/>
                  <a:ea typeface="+mj-ea"/>
                  <a:cs typeface="Arial" panose="020B0604020202020204" pitchFamily="34" charset="0"/>
                </a:rPr>
                <a:t>Workflow for estimating vulnerable permafrost carbon</a:t>
              </a:r>
            </a:p>
          </p:txBody>
        </p:sp>
        <p:sp>
          <p:nvSpPr>
            <p:cNvPr id="69" name="Shape 1">
              <a:extLst>
                <a:ext uri="{FF2B5EF4-FFF2-40B4-BE49-F238E27FC236}">
                  <a16:creationId xmlns:a16="http://schemas.microsoft.com/office/drawing/2014/main" id="{3C281FF8-B8BD-857D-9BF1-A281BC0E1C75}"/>
                </a:ext>
              </a:extLst>
            </p:cNvPr>
            <p:cNvSpPr/>
            <p:nvPr/>
          </p:nvSpPr>
          <p:spPr>
            <a:xfrm>
              <a:off x="502920" y="502920"/>
              <a:ext cx="5166000" cy="804240"/>
            </a:xfrm>
            <a:prstGeom prst="roundRect">
              <a:avLst>
                <a:gd name="adj" fmla="val 9091"/>
              </a:avLst>
            </a:prstGeom>
            <a:solidFill>
              <a:srgbClr val="FFFFFF"/>
            </a:solidFill>
            <a:ln w="15240">
              <a:solidFill>
                <a:srgbClr val="1247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0" name="Shape 2">
              <a:extLst>
                <a:ext uri="{FF2B5EF4-FFF2-40B4-BE49-F238E27FC236}">
                  <a16:creationId xmlns:a16="http://schemas.microsoft.com/office/drawing/2014/main" id="{58DB9D17-D5BA-30F6-955B-01E719AB5A0F}"/>
                </a:ext>
              </a:extLst>
            </p:cNvPr>
            <p:cNvSpPr/>
            <p:nvPr/>
          </p:nvSpPr>
          <p:spPr>
            <a:xfrm>
              <a:off x="502920" y="1463040"/>
              <a:ext cx="5166000" cy="1005480"/>
            </a:xfrm>
            <a:prstGeom prst="roundRect">
              <a:avLst>
                <a:gd name="adj" fmla="val 7273"/>
              </a:avLst>
            </a:prstGeom>
            <a:solidFill>
              <a:srgbClr val="FFFFFF"/>
            </a:solidFill>
            <a:ln w="15240">
              <a:solidFill>
                <a:srgbClr val="1247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1" name="Shape 3">
              <a:extLst>
                <a:ext uri="{FF2B5EF4-FFF2-40B4-BE49-F238E27FC236}">
                  <a16:creationId xmlns:a16="http://schemas.microsoft.com/office/drawing/2014/main" id="{A3316CBA-E90C-802B-A4FC-065F705894DA}"/>
                </a:ext>
              </a:extLst>
            </p:cNvPr>
            <p:cNvSpPr/>
            <p:nvPr/>
          </p:nvSpPr>
          <p:spPr>
            <a:xfrm>
              <a:off x="502920" y="2578680"/>
              <a:ext cx="5166000" cy="840960"/>
            </a:xfrm>
            <a:prstGeom prst="roundRect">
              <a:avLst>
                <a:gd name="adj" fmla="val 8696"/>
              </a:avLst>
            </a:prstGeom>
            <a:solidFill>
              <a:srgbClr val="FFFFFF"/>
            </a:solidFill>
            <a:ln w="15240">
              <a:solidFill>
                <a:srgbClr val="1247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2" name="Shape 4">
              <a:extLst>
                <a:ext uri="{FF2B5EF4-FFF2-40B4-BE49-F238E27FC236}">
                  <a16:creationId xmlns:a16="http://schemas.microsoft.com/office/drawing/2014/main" id="{83E24CAA-631E-766B-2E6B-803C28C912A4}"/>
                </a:ext>
              </a:extLst>
            </p:cNvPr>
            <p:cNvSpPr/>
            <p:nvPr/>
          </p:nvSpPr>
          <p:spPr>
            <a:xfrm>
              <a:off x="502920" y="3657600"/>
              <a:ext cx="5166000" cy="749520"/>
            </a:xfrm>
            <a:prstGeom prst="roundRect">
              <a:avLst>
                <a:gd name="adj" fmla="val 9756"/>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3" name="Shape 5">
              <a:extLst>
                <a:ext uri="{FF2B5EF4-FFF2-40B4-BE49-F238E27FC236}">
                  <a16:creationId xmlns:a16="http://schemas.microsoft.com/office/drawing/2014/main" id="{BDBD3DFF-1A4D-6293-51A5-EC82F9B5F5CE}"/>
                </a:ext>
              </a:extLst>
            </p:cNvPr>
            <p:cNvSpPr/>
            <p:nvPr/>
          </p:nvSpPr>
          <p:spPr>
            <a:xfrm>
              <a:off x="502920" y="4526280"/>
              <a:ext cx="5166000" cy="712800"/>
            </a:xfrm>
            <a:prstGeom prst="roundRect">
              <a:avLst>
                <a:gd name="adj" fmla="val 10256"/>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4" name="Shape 6">
              <a:extLst>
                <a:ext uri="{FF2B5EF4-FFF2-40B4-BE49-F238E27FC236}">
                  <a16:creationId xmlns:a16="http://schemas.microsoft.com/office/drawing/2014/main" id="{2F200B72-7335-737B-0E7F-F1ACF6AFA651}"/>
                </a:ext>
              </a:extLst>
            </p:cNvPr>
            <p:cNvSpPr/>
            <p:nvPr/>
          </p:nvSpPr>
          <p:spPr>
            <a:xfrm>
              <a:off x="502920" y="5376600"/>
              <a:ext cx="5166000" cy="1023840"/>
            </a:xfrm>
            <a:prstGeom prst="roundRect">
              <a:avLst>
                <a:gd name="adj" fmla="val 7143"/>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5" name="Shape 7">
              <a:extLst>
                <a:ext uri="{FF2B5EF4-FFF2-40B4-BE49-F238E27FC236}">
                  <a16:creationId xmlns:a16="http://schemas.microsoft.com/office/drawing/2014/main" id="{63E32884-D10A-EB3E-8E47-62D1452FDEC3}"/>
                </a:ext>
              </a:extLst>
            </p:cNvPr>
            <p:cNvSpPr/>
            <p:nvPr/>
          </p:nvSpPr>
          <p:spPr>
            <a:xfrm>
              <a:off x="6492240" y="502920"/>
              <a:ext cx="5074560" cy="822600"/>
            </a:xfrm>
            <a:prstGeom prst="roundRect">
              <a:avLst>
                <a:gd name="adj" fmla="val 8889"/>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6" name="Shape 8">
              <a:extLst>
                <a:ext uri="{FF2B5EF4-FFF2-40B4-BE49-F238E27FC236}">
                  <a16:creationId xmlns:a16="http://schemas.microsoft.com/office/drawing/2014/main" id="{B8C2F552-D3E9-DE04-AEA0-4E21B1A9A162}"/>
                </a:ext>
              </a:extLst>
            </p:cNvPr>
            <p:cNvSpPr/>
            <p:nvPr/>
          </p:nvSpPr>
          <p:spPr>
            <a:xfrm>
              <a:off x="6492240" y="1572840"/>
              <a:ext cx="5074560" cy="959760"/>
            </a:xfrm>
            <a:prstGeom prst="roundRect">
              <a:avLst>
                <a:gd name="adj" fmla="val 7619"/>
              </a:avLst>
            </a:prstGeom>
            <a:solidFill>
              <a:srgbClr val="FFFFFF"/>
            </a:solidFill>
            <a:ln w="15240">
              <a:solidFill>
                <a:srgbClr val="1C6B2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7" name="Shape 9">
              <a:extLst>
                <a:ext uri="{FF2B5EF4-FFF2-40B4-BE49-F238E27FC236}">
                  <a16:creationId xmlns:a16="http://schemas.microsoft.com/office/drawing/2014/main" id="{A6798133-4056-4E0C-BF06-5063F66AF024}"/>
                </a:ext>
              </a:extLst>
            </p:cNvPr>
            <p:cNvSpPr/>
            <p:nvPr/>
          </p:nvSpPr>
          <p:spPr>
            <a:xfrm>
              <a:off x="6510168" y="2743200"/>
              <a:ext cx="5074560" cy="1142640"/>
            </a:xfrm>
            <a:prstGeom prst="roundRect">
              <a:avLst>
                <a:gd name="adj" fmla="val 6400"/>
              </a:avLst>
            </a:prstGeom>
            <a:solidFill>
              <a:srgbClr val="FFFFFF"/>
            </a:solidFill>
            <a:ln w="15240">
              <a:solidFill>
                <a:srgbClr val="5A1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8" name="Shape 10">
              <a:extLst>
                <a:ext uri="{FF2B5EF4-FFF2-40B4-BE49-F238E27FC236}">
                  <a16:creationId xmlns:a16="http://schemas.microsoft.com/office/drawing/2014/main" id="{1E2428D5-D8BE-E92B-C07A-56A73E52B835}"/>
                </a:ext>
              </a:extLst>
            </p:cNvPr>
            <p:cNvSpPr/>
            <p:nvPr/>
          </p:nvSpPr>
          <p:spPr>
            <a:xfrm>
              <a:off x="6492240" y="4041720"/>
              <a:ext cx="5074560" cy="1096920"/>
            </a:xfrm>
            <a:prstGeom prst="roundRect">
              <a:avLst>
                <a:gd name="adj" fmla="val 6667"/>
              </a:avLst>
            </a:prstGeom>
            <a:solidFill>
              <a:srgbClr val="FFFFFF"/>
            </a:solidFill>
            <a:ln w="15240">
              <a:solidFill>
                <a:srgbClr val="5A1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79" name="Shape 11">
              <a:extLst>
                <a:ext uri="{FF2B5EF4-FFF2-40B4-BE49-F238E27FC236}">
                  <a16:creationId xmlns:a16="http://schemas.microsoft.com/office/drawing/2014/main" id="{C7698616-25C6-90F5-8DCD-0882FD119554}"/>
                </a:ext>
              </a:extLst>
            </p:cNvPr>
            <p:cNvSpPr/>
            <p:nvPr/>
          </p:nvSpPr>
          <p:spPr>
            <a:xfrm>
              <a:off x="6492240" y="5413320"/>
              <a:ext cx="5074560" cy="1005480"/>
            </a:xfrm>
            <a:prstGeom prst="roundRect">
              <a:avLst>
                <a:gd name="adj" fmla="val 7273"/>
              </a:avLst>
            </a:prstGeom>
            <a:solidFill>
              <a:srgbClr val="FFFFFF"/>
            </a:solidFill>
            <a:ln w="15240">
              <a:solidFill>
                <a:srgbClr val="5A1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80" name="Text 12">
              <a:extLst>
                <a:ext uri="{FF2B5EF4-FFF2-40B4-BE49-F238E27FC236}">
                  <a16:creationId xmlns:a16="http://schemas.microsoft.com/office/drawing/2014/main" id="{8993E55C-FCC0-964D-2EFB-4CB45C78384C}"/>
                </a:ext>
              </a:extLst>
            </p:cNvPr>
            <p:cNvSpPr/>
            <p:nvPr/>
          </p:nvSpPr>
          <p:spPr>
            <a:xfrm>
              <a:off x="640080" y="612720"/>
              <a:ext cx="2194200" cy="22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247FF"/>
                  </a:solidFill>
                  <a:latin typeface="Aptos"/>
                  <a:ea typeface="Aptos"/>
                </a:rPr>
                <a:t>Background</a:t>
              </a:r>
              <a:endParaRPr lang="en-US" sz="1600" b="0" strike="noStrike" spc="-1" dirty="0">
                <a:solidFill>
                  <a:srgbClr val="000000"/>
                </a:solidFill>
                <a:latin typeface="Arial"/>
              </a:endParaRPr>
            </a:p>
          </p:txBody>
        </p:sp>
        <p:sp>
          <p:nvSpPr>
            <p:cNvPr id="81" name="Text 13">
              <a:extLst>
                <a:ext uri="{FF2B5EF4-FFF2-40B4-BE49-F238E27FC236}">
                  <a16:creationId xmlns:a16="http://schemas.microsoft.com/office/drawing/2014/main" id="{B28190CF-1E44-5ED1-F68F-797BADA663D8}"/>
                </a:ext>
              </a:extLst>
            </p:cNvPr>
            <p:cNvSpPr/>
            <p:nvPr/>
          </p:nvSpPr>
          <p:spPr>
            <a:xfrm>
              <a:off x="640080" y="877680"/>
              <a:ext cx="2788560" cy="310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Amplified warming:</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Global → Arctic → Permafrost regions</a:t>
              </a:r>
              <a:endParaRPr lang="en-US" sz="1200" b="0" strike="noStrike" spc="-1" dirty="0">
                <a:solidFill>
                  <a:srgbClr val="000000"/>
                </a:solidFill>
              </a:endParaRPr>
            </a:p>
          </p:txBody>
        </p:sp>
        <p:pic>
          <p:nvPicPr>
            <p:cNvPr id="82" name="Image 0" descr="/mnt/data/permafrost_assets/background_seq.png">
              <a:extLst>
                <a:ext uri="{FF2B5EF4-FFF2-40B4-BE49-F238E27FC236}">
                  <a16:creationId xmlns:a16="http://schemas.microsoft.com/office/drawing/2014/main" id="{760F75C6-85DC-A7F9-AD83-72D18842326C}"/>
                </a:ext>
              </a:extLst>
            </p:cNvPr>
            <p:cNvPicPr/>
            <p:nvPr/>
          </p:nvPicPr>
          <p:blipFill>
            <a:blip r:embed="rId2"/>
            <a:stretch/>
          </p:blipFill>
          <p:spPr>
            <a:xfrm>
              <a:off x="3840480" y="619200"/>
              <a:ext cx="1691280" cy="553680"/>
            </a:xfrm>
            <a:prstGeom prst="rect">
              <a:avLst/>
            </a:prstGeom>
            <a:ln w="0">
              <a:noFill/>
            </a:ln>
          </p:spPr>
        </p:pic>
        <p:sp>
          <p:nvSpPr>
            <p:cNvPr id="83" name="Text 14">
              <a:extLst>
                <a:ext uri="{FF2B5EF4-FFF2-40B4-BE49-F238E27FC236}">
                  <a16:creationId xmlns:a16="http://schemas.microsoft.com/office/drawing/2014/main" id="{AF7BFC02-BDDC-CFDD-C123-89D038B38A70}"/>
                </a:ext>
              </a:extLst>
            </p:cNvPr>
            <p:cNvSpPr/>
            <p:nvPr/>
          </p:nvSpPr>
          <p:spPr>
            <a:xfrm>
              <a:off x="640080" y="1572840"/>
              <a:ext cx="2194200" cy="22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247FF"/>
                  </a:solidFill>
                  <a:latin typeface="Aptos"/>
                  <a:ea typeface="Aptos"/>
                </a:rPr>
                <a:t>Input data</a:t>
              </a:r>
              <a:endParaRPr lang="en-US" sz="1600" b="0" strike="noStrike" spc="-1" dirty="0">
                <a:solidFill>
                  <a:srgbClr val="000000"/>
                </a:solidFill>
                <a:latin typeface="Arial"/>
              </a:endParaRPr>
            </a:p>
          </p:txBody>
        </p:sp>
        <p:sp>
          <p:nvSpPr>
            <p:cNvPr id="84" name="Text 15">
              <a:extLst>
                <a:ext uri="{FF2B5EF4-FFF2-40B4-BE49-F238E27FC236}">
                  <a16:creationId xmlns:a16="http://schemas.microsoft.com/office/drawing/2014/main" id="{52AA0DEC-A0F0-8836-D62F-CC1E6D1B4CDB}"/>
                </a:ext>
              </a:extLst>
            </p:cNvPr>
            <p:cNvSpPr/>
            <p:nvPr/>
          </p:nvSpPr>
          <p:spPr>
            <a:xfrm>
              <a:off x="640080" y="1847160"/>
              <a:ext cx="3291480" cy="51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34 CMIP6 models </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4 SSP scenarios</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Observed CCI Permafrost data from ESA</a:t>
              </a:r>
              <a:endParaRPr lang="en-US" sz="1200" b="0" strike="noStrike" spc="-1" dirty="0">
                <a:solidFill>
                  <a:srgbClr val="000000"/>
                </a:solidFill>
              </a:endParaRPr>
            </a:p>
          </p:txBody>
        </p:sp>
        <p:pic>
          <p:nvPicPr>
            <p:cNvPr id="85" name="Image 1">
              <a:extLst>
                <a:ext uri="{FF2B5EF4-FFF2-40B4-BE49-F238E27FC236}">
                  <a16:creationId xmlns:a16="http://schemas.microsoft.com/office/drawing/2014/main" id="{05DD4E3E-CE31-DD07-B9E9-5846CD425E58}"/>
                </a:ext>
              </a:extLst>
            </p:cNvPr>
            <p:cNvPicPr/>
            <p:nvPr/>
          </p:nvPicPr>
          <p:blipFill>
            <a:blip r:embed="rId3" cstate="print">
              <a:extLst>
                <a:ext uri="{28A0092B-C50C-407E-A947-70E740481C1C}">
                  <a14:useLocalDpi xmlns:a14="http://schemas.microsoft.com/office/drawing/2010/main" val="0"/>
                </a:ext>
              </a:extLst>
            </a:blip>
            <a:srcRect/>
            <a:stretch/>
          </p:blipFill>
          <p:spPr>
            <a:xfrm>
              <a:off x="4083164" y="1603577"/>
              <a:ext cx="711540" cy="689549"/>
            </a:xfrm>
            <a:prstGeom prst="rect">
              <a:avLst/>
            </a:prstGeom>
            <a:ln w="0">
              <a:noFill/>
            </a:ln>
          </p:spPr>
        </p:pic>
        <p:sp>
          <p:nvSpPr>
            <p:cNvPr id="86" name="Text 16">
              <a:extLst>
                <a:ext uri="{FF2B5EF4-FFF2-40B4-BE49-F238E27FC236}">
                  <a16:creationId xmlns:a16="http://schemas.microsoft.com/office/drawing/2014/main" id="{96063A72-8E56-4F35-C98A-E038CBE62E99}"/>
                </a:ext>
              </a:extLst>
            </p:cNvPr>
            <p:cNvSpPr/>
            <p:nvPr/>
          </p:nvSpPr>
          <p:spPr>
            <a:xfrm>
              <a:off x="630936" y="2612993"/>
              <a:ext cx="5079843" cy="40434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dirty="0">
                  <a:solidFill>
                    <a:srgbClr val="1247FF"/>
                  </a:solidFill>
                  <a:latin typeface="Aptos"/>
                  <a:ea typeface="Aptos"/>
                </a:rPr>
                <a:t>Problem ( Most CMIP6 GCMs lack permafrost physics)</a:t>
              </a:r>
              <a:endParaRPr lang="en-US" sz="1400" b="0" strike="noStrike" spc="-1" dirty="0">
                <a:solidFill>
                  <a:srgbClr val="000000"/>
                </a:solidFill>
                <a:latin typeface="Arial"/>
              </a:endParaRPr>
            </a:p>
          </p:txBody>
        </p:sp>
        <p:sp>
          <p:nvSpPr>
            <p:cNvPr id="87" name="Text 17">
              <a:extLst>
                <a:ext uri="{FF2B5EF4-FFF2-40B4-BE49-F238E27FC236}">
                  <a16:creationId xmlns:a16="http://schemas.microsoft.com/office/drawing/2014/main" id="{8B54C9F5-9D52-B154-93D1-7E9D33A3CE59}"/>
                </a:ext>
              </a:extLst>
            </p:cNvPr>
            <p:cNvSpPr/>
            <p:nvPr/>
          </p:nvSpPr>
          <p:spPr>
            <a:xfrm>
              <a:off x="607431" y="3277160"/>
              <a:ext cx="3474359" cy="155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Direct ALT from CMIP6 soil temperature</a:t>
              </a:r>
            </a:p>
            <a:p>
              <a:pPr>
                <a:tabLst>
                  <a:tab pos="0" algn="l"/>
                </a:tabLst>
              </a:pPr>
              <a:r>
                <a:rPr lang="en-US" sz="1200" spc="-1" dirty="0">
                  <a:solidFill>
                    <a:srgbClr val="000000"/>
                  </a:solidFill>
                  <a:ea typeface="DejaVu Sans"/>
                </a:rPr>
                <a:t>≠ observed ALT (biased / mismatch)</a:t>
              </a:r>
              <a:endParaRPr lang="en-US" sz="1200" spc="-1" dirty="0">
                <a:solidFill>
                  <a:srgbClr val="000000"/>
                </a:solidFill>
              </a:endParaRPr>
            </a:p>
            <a:p>
              <a:pPr defTabSz="914400">
                <a:lnSpc>
                  <a:spcPct val="100000"/>
                </a:lnSpc>
                <a:tabLst>
                  <a:tab pos="0" algn="l"/>
                </a:tabLst>
              </a:pPr>
              <a:endParaRPr lang="en-US" sz="1400" b="0" strike="noStrike" spc="-1" dirty="0">
                <a:solidFill>
                  <a:srgbClr val="000000"/>
                </a:solidFill>
              </a:endParaRPr>
            </a:p>
          </p:txBody>
        </p:sp>
        <p:sp>
          <p:nvSpPr>
            <p:cNvPr id="88" name="Text 18">
              <a:extLst>
                <a:ext uri="{FF2B5EF4-FFF2-40B4-BE49-F238E27FC236}">
                  <a16:creationId xmlns:a16="http://schemas.microsoft.com/office/drawing/2014/main" id="{5739BF30-21A7-843A-B6FB-EB2E857665FD}"/>
                </a:ext>
              </a:extLst>
            </p:cNvPr>
            <p:cNvSpPr/>
            <p:nvPr/>
          </p:nvSpPr>
          <p:spPr>
            <a:xfrm>
              <a:off x="640080" y="3136320"/>
              <a:ext cx="347436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lnSpcReduction="10000"/>
            </a:bodyPr>
            <a:lstStyle/>
            <a:p>
              <a:pPr defTabSz="914400">
                <a:lnSpc>
                  <a:spcPct val="100000"/>
                </a:lnSpc>
                <a:tabLst>
                  <a:tab pos="0" algn="l"/>
                </a:tabLst>
              </a:pPr>
              <a:endParaRPr lang="en-US" sz="1020" b="0" strike="noStrike" spc="-1" dirty="0">
                <a:solidFill>
                  <a:srgbClr val="000000"/>
                </a:solidFill>
                <a:latin typeface="Arial"/>
              </a:endParaRPr>
            </a:p>
          </p:txBody>
        </p:sp>
        <p:pic>
          <p:nvPicPr>
            <p:cNvPr id="89" name="Image 2">
              <a:extLst>
                <a:ext uri="{FF2B5EF4-FFF2-40B4-BE49-F238E27FC236}">
                  <a16:creationId xmlns:a16="http://schemas.microsoft.com/office/drawing/2014/main" id="{78EB323A-1FF3-BF2F-A5D8-BE6F1A389C01}"/>
                </a:ext>
              </a:extLst>
            </p:cNvPr>
            <p:cNvPicPr/>
            <p:nvPr/>
          </p:nvPicPr>
          <p:blipFill>
            <a:blip r:embed="rId4" cstate="print">
              <a:extLst>
                <a:ext uri="{28A0092B-C50C-407E-A947-70E740481C1C}">
                  <a14:useLocalDpi xmlns:a14="http://schemas.microsoft.com/office/drawing/2010/main" val="0"/>
                </a:ext>
              </a:extLst>
            </a:blip>
            <a:srcRect/>
            <a:stretch/>
          </p:blipFill>
          <p:spPr>
            <a:xfrm>
              <a:off x="4352616" y="2829672"/>
              <a:ext cx="821080" cy="557784"/>
            </a:xfrm>
            <a:prstGeom prst="rect">
              <a:avLst/>
            </a:prstGeom>
            <a:ln w="0">
              <a:noFill/>
            </a:ln>
          </p:spPr>
        </p:pic>
        <p:sp>
          <p:nvSpPr>
            <p:cNvPr id="90" name="Text 19">
              <a:extLst>
                <a:ext uri="{FF2B5EF4-FFF2-40B4-BE49-F238E27FC236}">
                  <a16:creationId xmlns:a16="http://schemas.microsoft.com/office/drawing/2014/main" id="{25173896-1A57-5423-AD66-64A598F09936}"/>
                </a:ext>
              </a:extLst>
            </p:cNvPr>
            <p:cNvSpPr/>
            <p:nvPr/>
          </p:nvSpPr>
          <p:spPr>
            <a:xfrm>
              <a:off x="640080" y="3677991"/>
              <a:ext cx="210276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1C6B29"/>
                  </a:solidFill>
                  <a:latin typeface="Aptos"/>
                  <a:ea typeface="Aptos"/>
                </a:rPr>
                <a:t>Key concept</a:t>
              </a:r>
              <a:endParaRPr lang="en-US" sz="1600" b="0" strike="noStrike" spc="-1" dirty="0">
                <a:solidFill>
                  <a:srgbClr val="000000"/>
                </a:solidFill>
                <a:latin typeface="Arial"/>
              </a:endParaRPr>
            </a:p>
          </p:txBody>
        </p:sp>
        <p:sp>
          <p:nvSpPr>
            <p:cNvPr id="91" name="Text 20">
              <a:extLst>
                <a:ext uri="{FF2B5EF4-FFF2-40B4-BE49-F238E27FC236}">
                  <a16:creationId xmlns:a16="http://schemas.microsoft.com/office/drawing/2014/main" id="{1A6903F4-5569-A717-2F64-7F1A3812B82F}"/>
                </a:ext>
              </a:extLst>
            </p:cNvPr>
            <p:cNvSpPr/>
            <p:nvPr/>
          </p:nvSpPr>
          <p:spPr>
            <a:xfrm>
              <a:off x="657088" y="3985216"/>
              <a:ext cx="32457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ALT sensitivity to MAAT (Chadburn et al. 2017)</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using thaw data up to 3 m</a:t>
              </a:r>
              <a:endParaRPr lang="en-US" sz="1200" b="0" strike="noStrike" spc="-1" dirty="0">
                <a:solidFill>
                  <a:srgbClr val="000000"/>
                </a:solidFill>
              </a:endParaRPr>
            </a:p>
          </p:txBody>
        </p:sp>
        <p:pic>
          <p:nvPicPr>
            <p:cNvPr id="92" name="Image 3" descr="/mnt/data/permafrost_assets/key_scatter.png">
              <a:extLst>
                <a:ext uri="{FF2B5EF4-FFF2-40B4-BE49-F238E27FC236}">
                  <a16:creationId xmlns:a16="http://schemas.microsoft.com/office/drawing/2014/main" id="{8A97EA37-515A-DF4E-E0D7-A3B1D201FC2B}"/>
                </a:ext>
              </a:extLst>
            </p:cNvPr>
            <p:cNvPicPr/>
            <p:nvPr/>
          </p:nvPicPr>
          <p:blipFill>
            <a:blip r:embed="rId5"/>
            <a:stretch/>
          </p:blipFill>
          <p:spPr>
            <a:xfrm>
              <a:off x="4325040" y="3730680"/>
              <a:ext cx="1005480" cy="502560"/>
            </a:xfrm>
            <a:prstGeom prst="rect">
              <a:avLst/>
            </a:prstGeom>
            <a:ln w="0">
              <a:noFill/>
            </a:ln>
          </p:spPr>
        </p:pic>
        <p:sp>
          <p:nvSpPr>
            <p:cNvPr id="93" name="Text 21">
              <a:extLst>
                <a:ext uri="{FF2B5EF4-FFF2-40B4-BE49-F238E27FC236}">
                  <a16:creationId xmlns:a16="http://schemas.microsoft.com/office/drawing/2014/main" id="{A81B19DD-79DC-9407-9D29-F40E23C9AEE4}"/>
                </a:ext>
              </a:extLst>
            </p:cNvPr>
            <p:cNvSpPr/>
            <p:nvPr/>
          </p:nvSpPr>
          <p:spPr>
            <a:xfrm>
              <a:off x="640080" y="4617720"/>
              <a:ext cx="2559960" cy="22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1C6B29"/>
                  </a:solidFill>
                  <a:latin typeface="Aptos"/>
                  <a:ea typeface="Aptos"/>
                </a:rPr>
                <a:t>Sensitivity selection</a:t>
              </a:r>
              <a:endParaRPr lang="en-US" sz="1600" b="0" strike="noStrike" spc="-1" dirty="0">
                <a:solidFill>
                  <a:srgbClr val="000000"/>
                </a:solidFill>
                <a:latin typeface="Arial"/>
              </a:endParaRPr>
            </a:p>
          </p:txBody>
        </p:sp>
        <p:sp>
          <p:nvSpPr>
            <p:cNvPr id="94" name="Text 22">
              <a:extLst>
                <a:ext uri="{FF2B5EF4-FFF2-40B4-BE49-F238E27FC236}">
                  <a16:creationId xmlns:a16="http://schemas.microsoft.com/office/drawing/2014/main" id="{6AB36978-A1E1-B119-1A9E-4445D5B9A276}"/>
                </a:ext>
              </a:extLst>
            </p:cNvPr>
            <p:cNvSpPr/>
            <p:nvPr/>
          </p:nvSpPr>
          <p:spPr>
            <a:xfrm>
              <a:off x="640080" y="4873680"/>
              <a:ext cx="306288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latin typeface="Aptos"/>
                  <a:ea typeface="Aptos"/>
                </a:rPr>
                <a:t>Select 5th, </a:t>
              </a:r>
              <a:r>
                <a:rPr lang="en-US" sz="1200" b="1" strike="noStrike" spc="-1" dirty="0">
                  <a:solidFill>
                    <a:srgbClr val="000000"/>
                  </a:solidFill>
                  <a:latin typeface="Aptos"/>
                  <a:ea typeface="Aptos"/>
                </a:rPr>
                <a:t>50th</a:t>
              </a:r>
              <a:r>
                <a:rPr lang="en-US" sz="1200" b="0" strike="noStrike" spc="-1" dirty="0">
                  <a:solidFill>
                    <a:srgbClr val="000000"/>
                  </a:solidFill>
                  <a:latin typeface="Aptos"/>
                  <a:ea typeface="Aptos"/>
                </a:rPr>
                <a:t>, and 95th percentiles</a:t>
              </a:r>
              <a:endParaRPr lang="en-US" sz="1200" b="0" strike="noStrike" spc="-1" dirty="0">
                <a:solidFill>
                  <a:srgbClr val="000000"/>
                </a:solidFill>
                <a:latin typeface="Arial"/>
              </a:endParaRPr>
            </a:p>
          </p:txBody>
        </p:sp>
        <p:sp>
          <p:nvSpPr>
            <p:cNvPr id="95" name="Text 23">
              <a:extLst>
                <a:ext uri="{FF2B5EF4-FFF2-40B4-BE49-F238E27FC236}">
                  <a16:creationId xmlns:a16="http://schemas.microsoft.com/office/drawing/2014/main" id="{FA066CB7-F147-FF3C-D0A9-1CC2E60BB2DC}"/>
                </a:ext>
              </a:extLst>
            </p:cNvPr>
            <p:cNvSpPr/>
            <p:nvPr/>
          </p:nvSpPr>
          <p:spPr>
            <a:xfrm>
              <a:off x="640080" y="5047560"/>
              <a:ext cx="2468520" cy="14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latin typeface="Aptos"/>
                  <a:ea typeface="Aptos"/>
                </a:rPr>
                <a:t>to cover full spread</a:t>
              </a:r>
              <a:endParaRPr lang="en-US" sz="1200" b="0" strike="noStrike" spc="-1" dirty="0">
                <a:solidFill>
                  <a:srgbClr val="000000"/>
                </a:solidFill>
                <a:latin typeface="Arial"/>
              </a:endParaRPr>
            </a:p>
          </p:txBody>
        </p:sp>
        <p:pic>
          <p:nvPicPr>
            <p:cNvPr id="96" name="Image 4" descr="/mnt/data/permafrost_assets/sensitivity_curve.png">
              <a:extLst>
                <a:ext uri="{FF2B5EF4-FFF2-40B4-BE49-F238E27FC236}">
                  <a16:creationId xmlns:a16="http://schemas.microsoft.com/office/drawing/2014/main" id="{F5807C2D-6620-D2ED-7B4C-5007B7C5FAFD}"/>
                </a:ext>
              </a:extLst>
            </p:cNvPr>
            <p:cNvPicPr/>
            <p:nvPr/>
          </p:nvPicPr>
          <p:blipFill>
            <a:blip r:embed="rId6"/>
            <a:stretch/>
          </p:blipFill>
          <p:spPr>
            <a:xfrm>
              <a:off x="4352616" y="4619454"/>
              <a:ext cx="1111320" cy="535172"/>
            </a:xfrm>
            <a:prstGeom prst="rect">
              <a:avLst/>
            </a:prstGeom>
            <a:ln w="0">
              <a:noFill/>
            </a:ln>
          </p:spPr>
        </p:pic>
        <p:sp>
          <p:nvSpPr>
            <p:cNvPr id="97" name="Text 24">
              <a:extLst>
                <a:ext uri="{FF2B5EF4-FFF2-40B4-BE49-F238E27FC236}">
                  <a16:creationId xmlns:a16="http://schemas.microsoft.com/office/drawing/2014/main" id="{672F39BA-4329-6824-8E7F-C2B44D57A58F}"/>
                </a:ext>
              </a:extLst>
            </p:cNvPr>
            <p:cNvSpPr/>
            <p:nvPr/>
          </p:nvSpPr>
          <p:spPr>
            <a:xfrm>
              <a:off x="592392" y="5406948"/>
              <a:ext cx="5070699" cy="19101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dirty="0">
                  <a:solidFill>
                    <a:srgbClr val="1C6B29"/>
                  </a:solidFill>
                  <a:latin typeface="Aptos"/>
                  <a:ea typeface="Aptos"/>
                </a:rPr>
                <a:t>Bias-adjusted ALT reconstruction (based on MAAT)</a:t>
              </a:r>
              <a:endParaRPr lang="en-US" sz="1400" b="0" strike="noStrike" spc="-1" dirty="0">
                <a:solidFill>
                  <a:srgbClr val="000000"/>
                </a:solidFill>
                <a:latin typeface="Arial"/>
              </a:endParaRPr>
            </a:p>
          </p:txBody>
        </p:sp>
        <p:sp>
          <p:nvSpPr>
            <p:cNvPr id="98" name="Text 25">
              <a:extLst>
                <a:ext uri="{FF2B5EF4-FFF2-40B4-BE49-F238E27FC236}">
                  <a16:creationId xmlns:a16="http://schemas.microsoft.com/office/drawing/2014/main" id="{847ACED5-58C6-861E-EFD7-8B0EE4AB0C0D}"/>
                </a:ext>
              </a:extLst>
            </p:cNvPr>
            <p:cNvSpPr/>
            <p:nvPr/>
          </p:nvSpPr>
          <p:spPr>
            <a:xfrm>
              <a:off x="640080" y="5643904"/>
              <a:ext cx="4957020" cy="319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100" b="0" strike="noStrike" spc="-1" dirty="0">
                  <a:solidFill>
                    <a:srgbClr val="000000"/>
                  </a:solidFill>
                  <a:latin typeface="Aptos"/>
                  <a:ea typeface="Aptos"/>
                </a:rPr>
                <a:t>Future ALT = Observed ALT</a:t>
              </a:r>
              <a:endParaRPr lang="en-US" sz="1100" b="0" strike="noStrike" spc="-1" dirty="0">
                <a:solidFill>
                  <a:srgbClr val="000000"/>
                </a:solidFill>
                <a:latin typeface="Arial"/>
              </a:endParaRPr>
            </a:p>
            <a:p>
              <a:pPr defTabSz="914400">
                <a:lnSpc>
                  <a:spcPct val="100000"/>
                </a:lnSpc>
                <a:tabLst>
                  <a:tab pos="0" algn="l"/>
                </a:tabLst>
              </a:pPr>
              <a:r>
                <a:rPr lang="en-US" sz="1100" b="0" strike="noStrike" spc="-1" dirty="0">
                  <a:solidFill>
                    <a:srgbClr val="000000"/>
                  </a:solidFill>
                  <a:latin typeface="Aptos"/>
                  <a:ea typeface="Aptos"/>
                </a:rPr>
                <a:t>+ local warming × ALT sensitivity (modified from Burke et al. 2013)</a:t>
              </a:r>
              <a:endParaRPr lang="en-US" sz="1100" b="0" strike="noStrike" spc="-1" dirty="0">
                <a:solidFill>
                  <a:srgbClr val="000000"/>
                </a:solidFill>
                <a:latin typeface="Arial"/>
              </a:endParaRPr>
            </a:p>
          </p:txBody>
        </p:sp>
        <p:sp>
          <p:nvSpPr>
            <p:cNvPr id="99" name="Text 26">
              <a:extLst>
                <a:ext uri="{FF2B5EF4-FFF2-40B4-BE49-F238E27FC236}">
                  <a16:creationId xmlns:a16="http://schemas.microsoft.com/office/drawing/2014/main" id="{DB3A9169-A4CE-C94C-D23D-3067383519FA}"/>
                </a:ext>
              </a:extLst>
            </p:cNvPr>
            <p:cNvSpPr/>
            <p:nvPr/>
          </p:nvSpPr>
          <p:spPr>
            <a:xfrm>
              <a:off x="1087966" y="6080426"/>
              <a:ext cx="3758521" cy="20317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200" b="0" i="1" strike="noStrike" spc="-1" dirty="0" err="1">
                  <a:solidFill>
                    <a:srgbClr val="000000"/>
                  </a:solidFill>
                  <a:latin typeface="Aptos" panose="020B0004020202020204" pitchFamily="34" charset="0"/>
                  <a:ea typeface="Cambria Math"/>
                </a:rPr>
                <a:t>ALT_future</a:t>
              </a:r>
              <a:r>
                <a:rPr lang="en-US" sz="1200" b="0" i="1" strike="noStrike" spc="-1" dirty="0">
                  <a:solidFill>
                    <a:srgbClr val="000000"/>
                  </a:solidFill>
                  <a:latin typeface="Aptos" panose="020B0004020202020204" pitchFamily="34" charset="0"/>
                  <a:ea typeface="Cambria Math"/>
                </a:rPr>
                <a:t> = </a:t>
              </a:r>
              <a:r>
                <a:rPr lang="en-US" sz="1200" b="0" i="1" strike="noStrike" spc="-1" dirty="0" err="1">
                  <a:solidFill>
                    <a:srgbClr val="000000"/>
                  </a:solidFill>
                  <a:latin typeface="Aptos" panose="020B0004020202020204" pitchFamily="34" charset="0"/>
                  <a:ea typeface="Cambria Math"/>
                </a:rPr>
                <a:t>ALT_obs</a:t>
              </a:r>
              <a:r>
                <a:rPr lang="en-US" sz="1200" b="0" i="1" strike="noStrike" spc="-1" dirty="0">
                  <a:solidFill>
                    <a:srgbClr val="000000"/>
                  </a:solidFill>
                  <a:latin typeface="Aptos" panose="020B0004020202020204" pitchFamily="34" charset="0"/>
                  <a:ea typeface="Cambria Math"/>
                </a:rPr>
                <a:t> + ΔT (local warming) × </a:t>
              </a:r>
              <a:r>
                <a:rPr lang="en-US" sz="1200" b="0" i="1" strike="noStrike" spc="-1" dirty="0" err="1">
                  <a:solidFill>
                    <a:srgbClr val="000000"/>
                  </a:solidFill>
                  <a:latin typeface="Aptos" panose="020B0004020202020204" pitchFamily="34" charset="0"/>
                  <a:ea typeface="Cambria Math"/>
                </a:rPr>
                <a:t>ALT_sensitivity</a:t>
              </a:r>
              <a:endParaRPr lang="en-US" sz="1200" b="0" strike="noStrike" spc="-1" dirty="0">
                <a:solidFill>
                  <a:srgbClr val="000000"/>
                </a:solidFill>
                <a:latin typeface="Aptos" panose="020B0004020202020204" pitchFamily="34" charset="0"/>
              </a:endParaRPr>
            </a:p>
          </p:txBody>
        </p:sp>
        <p:sp>
          <p:nvSpPr>
            <p:cNvPr id="101" name="Text 27">
              <a:extLst>
                <a:ext uri="{FF2B5EF4-FFF2-40B4-BE49-F238E27FC236}">
                  <a16:creationId xmlns:a16="http://schemas.microsoft.com/office/drawing/2014/main" id="{80E44BCF-3598-5D76-3D28-19F9A6FF7097}"/>
                </a:ext>
              </a:extLst>
            </p:cNvPr>
            <p:cNvSpPr/>
            <p:nvPr/>
          </p:nvSpPr>
          <p:spPr>
            <a:xfrm>
              <a:off x="6627626" y="509870"/>
              <a:ext cx="228564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C6B29"/>
                  </a:solidFill>
                  <a:latin typeface="Aptos"/>
                  <a:ea typeface="Aptos"/>
                </a:rPr>
                <a:t>Validation</a:t>
              </a:r>
              <a:endParaRPr lang="en-US" sz="1600" b="0" strike="noStrike" spc="-1" dirty="0">
                <a:solidFill>
                  <a:srgbClr val="000000"/>
                </a:solidFill>
                <a:latin typeface="Arial"/>
              </a:endParaRPr>
            </a:p>
          </p:txBody>
        </p:sp>
        <p:sp>
          <p:nvSpPr>
            <p:cNvPr id="102" name="Text 28">
              <a:extLst>
                <a:ext uri="{FF2B5EF4-FFF2-40B4-BE49-F238E27FC236}">
                  <a16:creationId xmlns:a16="http://schemas.microsoft.com/office/drawing/2014/main" id="{722C4CAD-CB18-983C-ECA6-23B865DADADD}"/>
                </a:ext>
              </a:extLst>
            </p:cNvPr>
            <p:cNvSpPr>
              <a:spLocks/>
            </p:cNvSpPr>
            <p:nvPr/>
          </p:nvSpPr>
          <p:spPr>
            <a:xfrm>
              <a:off x="6675119" y="914400"/>
              <a:ext cx="402300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latin typeface="Aptos"/>
                  <a:ea typeface="Aptos"/>
                </a:rPr>
                <a:t>Compare reconstructed ALT with </a:t>
              </a:r>
              <a:r>
                <a:rPr lang="en-US" sz="1200" b="1" strike="noStrike" spc="-1" dirty="0" err="1">
                  <a:solidFill>
                    <a:srgbClr val="000000"/>
                  </a:solidFill>
                  <a:latin typeface="Aptos"/>
                  <a:ea typeface="Aptos"/>
                </a:rPr>
                <a:t>LPJmL</a:t>
              </a:r>
              <a:r>
                <a:rPr lang="en-US" sz="1200" b="0" strike="noStrike" spc="-1" dirty="0">
                  <a:solidFill>
                    <a:srgbClr val="000000"/>
                  </a:solidFill>
                  <a:latin typeface="Aptos"/>
                  <a:ea typeface="Aptos"/>
                </a:rPr>
                <a:t> simulated ALT; </a:t>
              </a:r>
              <a:r>
                <a:rPr lang="en-US" sz="1200" b="1" strike="noStrike" spc="-1" dirty="0">
                  <a:solidFill>
                    <a:srgbClr val="000000"/>
                  </a:solidFill>
                  <a:latin typeface="Aptos"/>
                  <a:ea typeface="Aptos"/>
                </a:rPr>
                <a:t>50th</a:t>
              </a:r>
              <a:r>
                <a:rPr lang="en-US" sz="1200" b="0" strike="noStrike" spc="-1" dirty="0">
                  <a:solidFill>
                    <a:srgbClr val="000000"/>
                  </a:solidFill>
                  <a:latin typeface="Aptos"/>
                  <a:ea typeface="Aptos"/>
                </a:rPr>
                <a:t> percentile) gives best fit</a:t>
              </a:r>
              <a:endParaRPr lang="en-US" sz="1200" b="0" strike="noStrike" spc="-1" dirty="0">
                <a:solidFill>
                  <a:srgbClr val="000000"/>
                </a:solidFill>
                <a:latin typeface="Arial"/>
              </a:endParaRPr>
            </a:p>
          </p:txBody>
        </p:sp>
        <p:sp>
          <p:nvSpPr>
            <p:cNvPr id="103" name="Text 29">
              <a:extLst>
                <a:ext uri="{FF2B5EF4-FFF2-40B4-BE49-F238E27FC236}">
                  <a16:creationId xmlns:a16="http://schemas.microsoft.com/office/drawing/2014/main" id="{71996206-157D-D436-242D-95E90AF9BDE5}"/>
                </a:ext>
              </a:extLst>
            </p:cNvPr>
            <p:cNvSpPr/>
            <p:nvPr/>
          </p:nvSpPr>
          <p:spPr>
            <a:xfrm>
              <a:off x="6606423" y="1615662"/>
              <a:ext cx="274284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defTabSz="914400">
                <a:lnSpc>
                  <a:spcPct val="100000"/>
                </a:lnSpc>
                <a:tabLst>
                  <a:tab pos="0" algn="l"/>
                </a:tabLst>
              </a:pPr>
              <a:r>
                <a:rPr lang="en-US" sz="1600" b="1" strike="noStrike" spc="-1" dirty="0">
                  <a:solidFill>
                    <a:srgbClr val="1C6B29"/>
                  </a:solidFill>
                  <a:latin typeface="Aptos"/>
                  <a:ea typeface="Aptos"/>
                </a:rPr>
                <a:t>Future thaw projection</a:t>
              </a:r>
              <a:endParaRPr lang="en-US" sz="1600" b="0" strike="noStrike" spc="-1" dirty="0">
                <a:solidFill>
                  <a:srgbClr val="000000"/>
                </a:solidFill>
                <a:latin typeface="Arial"/>
              </a:endParaRPr>
            </a:p>
          </p:txBody>
        </p:sp>
        <p:sp>
          <p:nvSpPr>
            <p:cNvPr id="104" name="Text 30">
              <a:extLst>
                <a:ext uri="{FF2B5EF4-FFF2-40B4-BE49-F238E27FC236}">
                  <a16:creationId xmlns:a16="http://schemas.microsoft.com/office/drawing/2014/main" id="{3468E984-D412-1B00-8B19-6BEFB3447E7E}"/>
                </a:ext>
              </a:extLst>
            </p:cNvPr>
            <p:cNvSpPr/>
            <p:nvPr/>
          </p:nvSpPr>
          <p:spPr>
            <a:xfrm>
              <a:off x="6591904" y="1942902"/>
              <a:ext cx="4117053" cy="319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Annual and decadal ALT / thaw–depth changes until 2100</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across the full spread of CMIP6 models</a:t>
              </a:r>
              <a:endParaRPr lang="en-US" sz="1200" b="0" strike="noStrike" spc="-1" dirty="0">
                <a:solidFill>
                  <a:srgbClr val="000000"/>
                </a:solidFill>
              </a:endParaRPr>
            </a:p>
          </p:txBody>
        </p:sp>
        <p:pic>
          <p:nvPicPr>
            <p:cNvPr id="105" name="Image 7">
              <a:extLst>
                <a:ext uri="{FF2B5EF4-FFF2-40B4-BE49-F238E27FC236}">
                  <a16:creationId xmlns:a16="http://schemas.microsoft.com/office/drawing/2014/main" id="{A02D5E67-4975-CA20-A569-D1050A1AB5A2}"/>
                </a:ext>
              </a:extLst>
            </p:cNvPr>
            <p:cNvPicPr/>
            <p:nvPr/>
          </p:nvPicPr>
          <p:blipFill>
            <a:blip r:embed="rId7">
              <a:extLst>
                <a:ext uri="{28A0092B-C50C-407E-A947-70E740481C1C}">
                  <a14:useLocalDpi xmlns:a14="http://schemas.microsoft.com/office/drawing/2010/main" val="0"/>
                </a:ext>
              </a:extLst>
            </a:blip>
            <a:srcRect/>
            <a:stretch/>
          </p:blipFill>
          <p:spPr>
            <a:xfrm>
              <a:off x="10627637" y="1700634"/>
              <a:ext cx="837699" cy="665566"/>
            </a:xfrm>
            <a:prstGeom prst="rect">
              <a:avLst/>
            </a:prstGeom>
            <a:ln w="0">
              <a:noFill/>
            </a:ln>
          </p:spPr>
        </p:pic>
        <p:sp>
          <p:nvSpPr>
            <p:cNvPr id="106" name="Text 31">
              <a:extLst>
                <a:ext uri="{FF2B5EF4-FFF2-40B4-BE49-F238E27FC236}">
                  <a16:creationId xmlns:a16="http://schemas.microsoft.com/office/drawing/2014/main" id="{C65006E6-4567-58E0-EB2A-E8D48FEB2D1A}"/>
                </a:ext>
              </a:extLst>
            </p:cNvPr>
            <p:cNvSpPr/>
            <p:nvPr/>
          </p:nvSpPr>
          <p:spPr>
            <a:xfrm>
              <a:off x="6675120" y="2706841"/>
              <a:ext cx="3675238" cy="26441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dirty="0">
                  <a:solidFill>
                    <a:srgbClr val="5A1FFF"/>
                  </a:solidFill>
                  <a:latin typeface="Aptos"/>
                  <a:ea typeface="Aptos"/>
                </a:rPr>
                <a:t>3D carbon profile development</a:t>
              </a:r>
              <a:endParaRPr lang="en-US" sz="1400" b="0" strike="noStrike" spc="-1" dirty="0">
                <a:solidFill>
                  <a:srgbClr val="000000"/>
                </a:solidFill>
                <a:latin typeface="Arial"/>
              </a:endParaRPr>
            </a:p>
          </p:txBody>
        </p:sp>
        <p:sp>
          <p:nvSpPr>
            <p:cNvPr id="107" name="Text 32">
              <a:extLst>
                <a:ext uri="{FF2B5EF4-FFF2-40B4-BE49-F238E27FC236}">
                  <a16:creationId xmlns:a16="http://schemas.microsoft.com/office/drawing/2014/main" id="{5B6B4654-C5E2-B181-8942-23B06271CD92}"/>
                </a:ext>
              </a:extLst>
            </p:cNvPr>
            <p:cNvSpPr/>
            <p:nvPr/>
          </p:nvSpPr>
          <p:spPr>
            <a:xfrm>
              <a:off x="6675120" y="3154680"/>
              <a:ext cx="324576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3D soil organic carbon profile up to </a:t>
              </a:r>
              <a:r>
                <a:rPr lang="en-US" sz="1200" b="1" strike="noStrike" spc="-1" dirty="0">
                  <a:solidFill>
                    <a:srgbClr val="000000"/>
                  </a:solidFill>
                  <a:ea typeface="Aptos"/>
                </a:rPr>
                <a:t>10m depth</a:t>
              </a:r>
              <a:endParaRPr lang="en-US" sz="1200" b="1" strike="noStrike" spc="-1" dirty="0">
                <a:solidFill>
                  <a:srgbClr val="000000"/>
                </a:solidFill>
              </a:endParaRPr>
            </a:p>
            <a:p>
              <a:pPr defTabSz="914400">
                <a:lnSpc>
                  <a:spcPct val="100000"/>
                </a:lnSpc>
                <a:tabLst>
                  <a:tab pos="0" algn="l"/>
                </a:tabLst>
              </a:pPr>
              <a:r>
                <a:rPr lang="en-US" sz="1200" strike="noStrike" spc="-1" dirty="0">
                  <a:solidFill>
                    <a:srgbClr val="000000"/>
                  </a:solidFill>
                  <a:ea typeface="Aptos"/>
                </a:rPr>
                <a:t>5 cm </a:t>
              </a:r>
              <a:r>
                <a:rPr lang="en-US" sz="1200" b="0" strike="noStrike" spc="-1" dirty="0">
                  <a:solidFill>
                    <a:srgbClr val="000000"/>
                  </a:solidFill>
                  <a:ea typeface="Aptos"/>
                </a:rPr>
                <a:t>vertical resolution</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based on multiple existing values in the literature</a:t>
              </a:r>
              <a:endParaRPr lang="en-US" sz="1200" b="0" strike="noStrike" spc="-1" dirty="0">
                <a:solidFill>
                  <a:srgbClr val="000000"/>
                </a:solidFill>
              </a:endParaRPr>
            </a:p>
          </p:txBody>
        </p:sp>
        <p:sp>
          <p:nvSpPr>
            <p:cNvPr id="108" name="Text 33">
              <a:extLst>
                <a:ext uri="{FF2B5EF4-FFF2-40B4-BE49-F238E27FC236}">
                  <a16:creationId xmlns:a16="http://schemas.microsoft.com/office/drawing/2014/main" id="{93675E5C-9391-F63E-D7E7-B23C53252FC9}"/>
                </a:ext>
              </a:extLst>
            </p:cNvPr>
            <p:cNvSpPr/>
            <p:nvPr/>
          </p:nvSpPr>
          <p:spPr>
            <a:xfrm>
              <a:off x="6675120" y="4064201"/>
              <a:ext cx="3675238" cy="26495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5A1FFF"/>
                  </a:solidFill>
                  <a:latin typeface="Aptos"/>
                  <a:ea typeface="Aptos"/>
                </a:rPr>
                <a:t>Vulnerable carbon estimation</a:t>
              </a:r>
              <a:endParaRPr lang="en-US" sz="1600" b="0" strike="noStrike" spc="-1" dirty="0">
                <a:solidFill>
                  <a:srgbClr val="000000"/>
                </a:solidFill>
                <a:latin typeface="Arial"/>
              </a:endParaRPr>
            </a:p>
          </p:txBody>
        </p:sp>
        <p:sp>
          <p:nvSpPr>
            <p:cNvPr id="109" name="Text 34">
              <a:extLst>
                <a:ext uri="{FF2B5EF4-FFF2-40B4-BE49-F238E27FC236}">
                  <a16:creationId xmlns:a16="http://schemas.microsoft.com/office/drawing/2014/main" id="{BE389F5D-5CFF-4A4E-3835-6B47D9252E54}"/>
                </a:ext>
              </a:extLst>
            </p:cNvPr>
            <p:cNvSpPr/>
            <p:nvPr/>
          </p:nvSpPr>
          <p:spPr>
            <a:xfrm>
              <a:off x="6675119" y="4498920"/>
              <a:ext cx="3367889" cy="43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Thaw–depth change → 3D SOC profile</a:t>
              </a:r>
              <a:endParaRPr lang="en-US" sz="1200" b="0" strike="noStrike" spc="-1" dirty="0">
                <a:solidFill>
                  <a:srgbClr val="000000"/>
                </a:solidFill>
              </a:endParaRPr>
            </a:p>
            <a:p>
              <a:pPr defTabSz="914400">
                <a:lnSpc>
                  <a:spcPct val="100000"/>
                </a:lnSpc>
                <a:tabLst>
                  <a:tab pos="0" algn="l"/>
                </a:tabLst>
              </a:pPr>
              <a:r>
                <a:rPr lang="en-US" sz="1200" strike="noStrike" spc="-1" dirty="0">
                  <a:solidFill>
                    <a:srgbClr val="000000"/>
                  </a:solidFill>
                  <a:ea typeface="Aptos"/>
                </a:rPr>
                <a:t>→</a:t>
              </a:r>
              <a:r>
                <a:rPr lang="en-US" sz="1200" b="0" strike="noStrike" spc="-1" dirty="0">
                  <a:solidFill>
                    <a:srgbClr val="000000"/>
                  </a:solidFill>
                  <a:ea typeface="Aptos"/>
                </a:rPr>
                <a:t> carbon newly exposed to thaw</a:t>
              </a:r>
              <a:endParaRPr lang="en-US" sz="1200" b="0" strike="noStrike" spc="-1" dirty="0">
                <a:solidFill>
                  <a:srgbClr val="000000"/>
                </a:solidFill>
              </a:endParaRPr>
            </a:p>
            <a:p>
              <a:pPr defTabSz="914400">
                <a:lnSpc>
                  <a:spcPct val="100000"/>
                </a:lnSpc>
                <a:tabLst>
                  <a:tab pos="0" algn="l"/>
                </a:tabLst>
              </a:pPr>
              <a:r>
                <a:rPr lang="en-US" sz="1200" strike="noStrike" spc="-1" dirty="0">
                  <a:solidFill>
                    <a:srgbClr val="000000"/>
                  </a:solidFill>
                  <a:ea typeface="Aptos"/>
                </a:rPr>
                <a:t>→</a:t>
              </a:r>
              <a:r>
                <a:rPr lang="en-US" sz="1200" b="0" strike="noStrike" spc="-1" dirty="0">
                  <a:solidFill>
                    <a:srgbClr val="000000"/>
                  </a:solidFill>
                  <a:ea typeface="Aptos"/>
                </a:rPr>
                <a:t> accumulated vulnerable permafrost carbon</a:t>
              </a:r>
              <a:endParaRPr lang="en-US" sz="1200" b="0" strike="noStrike" spc="-1" dirty="0">
                <a:solidFill>
                  <a:srgbClr val="000000"/>
                </a:solidFill>
              </a:endParaRPr>
            </a:p>
          </p:txBody>
        </p:sp>
        <p:pic>
          <p:nvPicPr>
            <p:cNvPr id="110" name="Image 9" descr="/mnt/data/permafrost_assets/vulnerable_slab2.png">
              <a:extLst>
                <a:ext uri="{FF2B5EF4-FFF2-40B4-BE49-F238E27FC236}">
                  <a16:creationId xmlns:a16="http://schemas.microsoft.com/office/drawing/2014/main" id="{0BC2FBD1-AA1E-899D-5D1D-710B5381DA1B}"/>
                </a:ext>
              </a:extLst>
            </p:cNvPr>
            <p:cNvPicPr/>
            <p:nvPr/>
          </p:nvPicPr>
          <p:blipFill>
            <a:blip r:embed="rId8"/>
            <a:stretch/>
          </p:blipFill>
          <p:spPr>
            <a:xfrm>
              <a:off x="10195199" y="4480380"/>
              <a:ext cx="1219411" cy="610628"/>
            </a:xfrm>
            <a:prstGeom prst="rect">
              <a:avLst/>
            </a:prstGeom>
            <a:ln w="0">
              <a:noFill/>
            </a:ln>
          </p:spPr>
        </p:pic>
        <p:sp>
          <p:nvSpPr>
            <p:cNvPr id="111" name="Text 35">
              <a:extLst>
                <a:ext uri="{FF2B5EF4-FFF2-40B4-BE49-F238E27FC236}">
                  <a16:creationId xmlns:a16="http://schemas.microsoft.com/office/drawing/2014/main" id="{73A2B384-7853-9E4D-C780-4569FDDAB725}"/>
                </a:ext>
              </a:extLst>
            </p:cNvPr>
            <p:cNvSpPr/>
            <p:nvPr/>
          </p:nvSpPr>
          <p:spPr>
            <a:xfrm>
              <a:off x="6613849" y="5406948"/>
              <a:ext cx="2925720" cy="22823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600" b="1" strike="noStrike" spc="-1" dirty="0">
                  <a:solidFill>
                    <a:srgbClr val="5A1FFF"/>
                  </a:solidFill>
                  <a:latin typeface="Aptos"/>
                  <a:ea typeface="Aptos"/>
                </a:rPr>
                <a:t>Final output / uncertainty</a:t>
              </a:r>
              <a:endParaRPr lang="en-US" sz="1600" b="0" strike="noStrike" spc="-1" dirty="0">
                <a:solidFill>
                  <a:srgbClr val="000000"/>
                </a:solidFill>
                <a:latin typeface="Arial"/>
              </a:endParaRPr>
            </a:p>
          </p:txBody>
        </p:sp>
        <p:sp>
          <p:nvSpPr>
            <p:cNvPr id="112" name="Text 36">
              <a:extLst>
                <a:ext uri="{FF2B5EF4-FFF2-40B4-BE49-F238E27FC236}">
                  <a16:creationId xmlns:a16="http://schemas.microsoft.com/office/drawing/2014/main" id="{9709CDE3-235B-BE89-5E11-35D6E62838E9}"/>
                </a:ext>
              </a:extLst>
            </p:cNvPr>
            <p:cNvSpPr/>
            <p:nvPr/>
          </p:nvSpPr>
          <p:spPr>
            <a:xfrm>
              <a:off x="6607151" y="5722889"/>
              <a:ext cx="3469248" cy="34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0" strike="noStrike" spc="-1" dirty="0">
                  <a:solidFill>
                    <a:srgbClr val="000000"/>
                  </a:solidFill>
                  <a:ea typeface="Aptos"/>
                </a:rPr>
                <a:t>Future projections of ALT and vulnerable carbon</a:t>
              </a:r>
              <a:endParaRPr lang="en-US" sz="1200" b="0" strike="noStrike" spc="-1" dirty="0">
                <a:solidFill>
                  <a:srgbClr val="000000"/>
                </a:solidFill>
              </a:endParaRPr>
            </a:p>
            <a:p>
              <a:pPr defTabSz="914400">
                <a:lnSpc>
                  <a:spcPct val="100000"/>
                </a:lnSpc>
                <a:tabLst>
                  <a:tab pos="0" algn="l"/>
                </a:tabLst>
              </a:pPr>
              <a:r>
                <a:rPr lang="en-US" sz="1200" b="0" strike="noStrike" spc="-1" dirty="0">
                  <a:solidFill>
                    <a:srgbClr val="000000"/>
                  </a:solidFill>
                  <a:ea typeface="Aptos"/>
                </a:rPr>
                <a:t>on a decadal basis across CMIP models till 2100</a:t>
              </a:r>
              <a:endParaRPr lang="en-US" sz="1200" b="0" strike="noStrike" spc="-1" dirty="0">
                <a:solidFill>
                  <a:srgbClr val="000000"/>
                </a:solidFill>
              </a:endParaRPr>
            </a:p>
          </p:txBody>
        </p:sp>
        <p:pic>
          <p:nvPicPr>
            <p:cNvPr id="113" name="Image 10" descr="/mnt/data/permafrost_assets/actual_fig11_tight.png">
              <a:extLst>
                <a:ext uri="{FF2B5EF4-FFF2-40B4-BE49-F238E27FC236}">
                  <a16:creationId xmlns:a16="http://schemas.microsoft.com/office/drawing/2014/main" id="{3AC20058-DD38-85AD-6916-29AE29BDA813}"/>
                </a:ext>
              </a:extLst>
            </p:cNvPr>
            <p:cNvPicPr/>
            <p:nvPr/>
          </p:nvPicPr>
          <p:blipFill>
            <a:blip r:embed="rId9"/>
            <a:stretch/>
          </p:blipFill>
          <p:spPr>
            <a:xfrm>
              <a:off x="10135091" y="5469281"/>
              <a:ext cx="1294027" cy="838476"/>
            </a:xfrm>
            <a:prstGeom prst="rect">
              <a:avLst/>
            </a:prstGeom>
            <a:ln w="0">
              <a:noFill/>
            </a:ln>
          </p:spPr>
        </p:pic>
        <p:sp>
          <p:nvSpPr>
            <p:cNvPr id="114" name="Shape 37">
              <a:extLst>
                <a:ext uri="{FF2B5EF4-FFF2-40B4-BE49-F238E27FC236}">
                  <a16:creationId xmlns:a16="http://schemas.microsoft.com/office/drawing/2014/main" id="{8B47AA6C-228E-F4C9-D616-FDCE36F1FF26}"/>
                </a:ext>
              </a:extLst>
            </p:cNvPr>
            <p:cNvSpPr/>
            <p:nvPr/>
          </p:nvSpPr>
          <p:spPr>
            <a:xfrm>
              <a:off x="3085920" y="1307520"/>
              <a:ext cx="360" cy="15552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5" name="Shape 38">
              <a:extLst>
                <a:ext uri="{FF2B5EF4-FFF2-40B4-BE49-F238E27FC236}">
                  <a16:creationId xmlns:a16="http://schemas.microsoft.com/office/drawing/2014/main" id="{BF2F5546-2704-762B-7508-62B32BD5C059}"/>
                </a:ext>
              </a:extLst>
            </p:cNvPr>
            <p:cNvSpPr/>
            <p:nvPr/>
          </p:nvSpPr>
          <p:spPr>
            <a:xfrm>
              <a:off x="3085920" y="2468880"/>
              <a:ext cx="360" cy="10944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6" name="Shape 39">
              <a:extLst>
                <a:ext uri="{FF2B5EF4-FFF2-40B4-BE49-F238E27FC236}">
                  <a16:creationId xmlns:a16="http://schemas.microsoft.com/office/drawing/2014/main" id="{359F821F-D1FC-6DCC-D271-7EBB437DD1D4}"/>
                </a:ext>
              </a:extLst>
            </p:cNvPr>
            <p:cNvSpPr/>
            <p:nvPr/>
          </p:nvSpPr>
          <p:spPr>
            <a:xfrm>
              <a:off x="3085920" y="3419640"/>
              <a:ext cx="360" cy="2379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7" name="Shape 40">
              <a:extLst>
                <a:ext uri="{FF2B5EF4-FFF2-40B4-BE49-F238E27FC236}">
                  <a16:creationId xmlns:a16="http://schemas.microsoft.com/office/drawing/2014/main" id="{D4AC7E78-1D69-6F65-C4E4-136456DBB28C}"/>
                </a:ext>
              </a:extLst>
            </p:cNvPr>
            <p:cNvSpPr/>
            <p:nvPr/>
          </p:nvSpPr>
          <p:spPr>
            <a:xfrm>
              <a:off x="3085920" y="4407120"/>
              <a:ext cx="360" cy="1191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8" name="Shape 41">
              <a:extLst>
                <a:ext uri="{FF2B5EF4-FFF2-40B4-BE49-F238E27FC236}">
                  <a16:creationId xmlns:a16="http://schemas.microsoft.com/office/drawing/2014/main" id="{44720AD2-9BD5-7F40-33A1-0C47D57201A5}"/>
                </a:ext>
              </a:extLst>
            </p:cNvPr>
            <p:cNvSpPr/>
            <p:nvPr/>
          </p:nvSpPr>
          <p:spPr>
            <a:xfrm>
              <a:off x="3085920" y="5239440"/>
              <a:ext cx="360" cy="1371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19" name="Shape 42">
              <a:extLst>
                <a:ext uri="{FF2B5EF4-FFF2-40B4-BE49-F238E27FC236}">
                  <a16:creationId xmlns:a16="http://schemas.microsoft.com/office/drawing/2014/main" id="{A616201B-46E2-1179-CE83-2894BFF0B5EA}"/>
                </a:ext>
              </a:extLst>
            </p:cNvPr>
            <p:cNvSpPr/>
            <p:nvPr/>
          </p:nvSpPr>
          <p:spPr>
            <a:xfrm>
              <a:off x="9029520" y="1325880"/>
              <a:ext cx="360" cy="24660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0" name="Shape 43">
              <a:extLst>
                <a:ext uri="{FF2B5EF4-FFF2-40B4-BE49-F238E27FC236}">
                  <a16:creationId xmlns:a16="http://schemas.microsoft.com/office/drawing/2014/main" id="{2885BFF0-624F-A905-5ECE-EB5D3DEFE4D0}"/>
                </a:ext>
              </a:extLst>
            </p:cNvPr>
            <p:cNvSpPr/>
            <p:nvPr/>
          </p:nvSpPr>
          <p:spPr>
            <a:xfrm>
              <a:off x="9029520" y="2532600"/>
              <a:ext cx="360" cy="21060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1" name="Shape 44">
              <a:extLst>
                <a:ext uri="{FF2B5EF4-FFF2-40B4-BE49-F238E27FC236}">
                  <a16:creationId xmlns:a16="http://schemas.microsoft.com/office/drawing/2014/main" id="{A4633A76-5F29-73EE-F607-E715611A8081}"/>
                </a:ext>
              </a:extLst>
            </p:cNvPr>
            <p:cNvSpPr/>
            <p:nvPr/>
          </p:nvSpPr>
          <p:spPr>
            <a:xfrm>
              <a:off x="9029520" y="3886200"/>
              <a:ext cx="360" cy="1551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2" name="Shape 45">
              <a:extLst>
                <a:ext uri="{FF2B5EF4-FFF2-40B4-BE49-F238E27FC236}">
                  <a16:creationId xmlns:a16="http://schemas.microsoft.com/office/drawing/2014/main" id="{3432415A-B3F1-DF6D-6A52-05BEF457F769}"/>
                </a:ext>
              </a:extLst>
            </p:cNvPr>
            <p:cNvSpPr/>
            <p:nvPr/>
          </p:nvSpPr>
          <p:spPr>
            <a:xfrm>
              <a:off x="9029520" y="5138640"/>
              <a:ext cx="360" cy="27432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3" name="Shape 46">
              <a:extLst>
                <a:ext uri="{FF2B5EF4-FFF2-40B4-BE49-F238E27FC236}">
                  <a16:creationId xmlns:a16="http://schemas.microsoft.com/office/drawing/2014/main" id="{159DC0DC-BECD-B416-2911-2E4145C6325F}"/>
                </a:ext>
              </a:extLst>
            </p:cNvPr>
            <p:cNvSpPr/>
            <p:nvPr/>
          </p:nvSpPr>
          <p:spPr>
            <a:xfrm>
              <a:off x="5669280" y="5888520"/>
              <a:ext cx="411480" cy="360"/>
            </a:xfrm>
            <a:prstGeom prst="line">
              <a:avLst/>
            </a:prstGeom>
            <a:ln w="127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en-US" sz="1800" b="0" strike="noStrike" spc="-1">
                <a:solidFill>
                  <a:srgbClr val="000000"/>
                </a:solidFill>
                <a:latin typeface="Arial"/>
              </a:endParaRPr>
            </a:p>
          </p:txBody>
        </p:sp>
        <p:sp>
          <p:nvSpPr>
            <p:cNvPr id="124" name="Shape 47">
              <a:extLst>
                <a:ext uri="{FF2B5EF4-FFF2-40B4-BE49-F238E27FC236}">
                  <a16:creationId xmlns:a16="http://schemas.microsoft.com/office/drawing/2014/main" id="{F642CF43-A1B1-0164-228B-8944004EFED4}"/>
                </a:ext>
              </a:extLst>
            </p:cNvPr>
            <p:cNvSpPr/>
            <p:nvPr/>
          </p:nvSpPr>
          <p:spPr>
            <a:xfrm flipV="1">
              <a:off x="6080760" y="932400"/>
              <a:ext cx="360" cy="4956120"/>
            </a:xfrm>
            <a:prstGeom prst="line">
              <a:avLst/>
            </a:prstGeom>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en-US" sz="1800" b="0" strike="noStrike" spc="-1">
                <a:solidFill>
                  <a:srgbClr val="000000"/>
                </a:solidFill>
                <a:latin typeface="Arial"/>
              </a:endParaRPr>
            </a:p>
          </p:txBody>
        </p:sp>
        <p:sp>
          <p:nvSpPr>
            <p:cNvPr id="125" name="Shape 48">
              <a:extLst>
                <a:ext uri="{FF2B5EF4-FFF2-40B4-BE49-F238E27FC236}">
                  <a16:creationId xmlns:a16="http://schemas.microsoft.com/office/drawing/2014/main" id="{A97858CB-EC72-D1EE-81DC-1E949C9AD836}"/>
                </a:ext>
              </a:extLst>
            </p:cNvPr>
            <p:cNvSpPr/>
            <p:nvPr/>
          </p:nvSpPr>
          <p:spPr>
            <a:xfrm>
              <a:off x="6080760" y="932400"/>
              <a:ext cx="411480" cy="360"/>
            </a:xfrm>
            <a:prstGeom prst="line">
              <a:avLst/>
            </a:prstGeom>
            <a:ln w="12700">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en-US" sz="1800" b="0" strike="noStrike" spc="-1">
                <a:solidFill>
                  <a:srgbClr val="000000"/>
                </a:solidFill>
                <a:latin typeface="Arial"/>
              </a:endParaRPr>
            </a:p>
          </p:txBody>
        </p:sp>
        <p:pic>
          <p:nvPicPr>
            <p:cNvPr id="126" name="Image 8">
              <a:extLst>
                <a:ext uri="{FF2B5EF4-FFF2-40B4-BE49-F238E27FC236}">
                  <a16:creationId xmlns:a16="http://schemas.microsoft.com/office/drawing/2014/main" id="{957FEBD0-8AB3-4059-6542-C72044F52BBF}"/>
                </a:ext>
              </a:extLst>
            </p:cNvPr>
            <p:cNvPicPr/>
            <p:nvPr/>
          </p:nvPicPr>
          <p:blipFill>
            <a:blip r:embed="rId10">
              <a:extLst>
                <a:ext uri="{28A0092B-C50C-407E-A947-70E740481C1C}">
                  <a14:useLocalDpi xmlns:a14="http://schemas.microsoft.com/office/drawing/2010/main" val="0"/>
                </a:ext>
              </a:extLst>
            </a:blip>
            <a:srcRect/>
            <a:stretch/>
          </p:blipFill>
          <p:spPr>
            <a:xfrm>
              <a:off x="10171216" y="2971620"/>
              <a:ext cx="1163176" cy="649440"/>
            </a:xfrm>
            <a:prstGeom prst="rect">
              <a:avLst/>
            </a:prstGeom>
            <a:ln w="0">
              <a:noFill/>
            </a:ln>
          </p:spPr>
        </p:pic>
        <p:pic>
          <p:nvPicPr>
            <p:cNvPr id="127" name="Image 1" descr="/mnt/data/permafrost_assets/ssp_ring.png">
              <a:extLst>
                <a:ext uri="{FF2B5EF4-FFF2-40B4-BE49-F238E27FC236}">
                  <a16:creationId xmlns:a16="http://schemas.microsoft.com/office/drawing/2014/main" id="{1CE2AAA0-21FF-DC62-3DC9-3BE64C43145A}"/>
                </a:ext>
              </a:extLst>
            </p:cNvPr>
            <p:cNvPicPr/>
            <p:nvPr/>
          </p:nvPicPr>
          <p:blipFill>
            <a:blip r:embed="rId11"/>
            <a:stretch/>
          </p:blipFill>
          <p:spPr>
            <a:xfrm>
              <a:off x="4817700" y="1573020"/>
              <a:ext cx="779400" cy="749520"/>
            </a:xfrm>
            <a:prstGeom prst="rect">
              <a:avLst/>
            </a:prstGeom>
            <a:ln w="0">
              <a:noFill/>
            </a:ln>
          </p:spPr>
        </p:pic>
        <p:pic>
          <p:nvPicPr>
            <p:cNvPr id="128" name="Image 6" descr="/mnt/data/permafrost_assets/validation_scatter.png">
              <a:extLst>
                <a:ext uri="{FF2B5EF4-FFF2-40B4-BE49-F238E27FC236}">
                  <a16:creationId xmlns:a16="http://schemas.microsoft.com/office/drawing/2014/main" id="{CC86B0EB-D5BA-1A9C-0CE8-0C03B24E949E}"/>
                </a:ext>
              </a:extLst>
            </p:cNvPr>
            <p:cNvPicPr/>
            <p:nvPr/>
          </p:nvPicPr>
          <p:blipFill>
            <a:blip r:embed="rId12"/>
            <a:stretch/>
          </p:blipFill>
          <p:spPr>
            <a:xfrm>
              <a:off x="10351080" y="551700"/>
              <a:ext cx="1147140" cy="701100"/>
            </a:xfrm>
            <a:prstGeom prst="rect">
              <a:avLst/>
            </a:prstGeom>
            <a:ln w="0">
              <a:noFill/>
            </a:ln>
          </p:spPr>
        </p:pic>
      </p:grpSp>
    </p:spTree>
    <p:extLst>
      <p:ext uri="{BB962C8B-B14F-4D97-AF65-F5344CB8AC3E}">
        <p14:creationId xmlns:p14="http://schemas.microsoft.com/office/powerpoint/2010/main" val="934165798"/>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EDBCC-3085-CF92-5487-48D3DE35BAA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0153B7A1-3611-DB13-C13D-C1A00FFC2BE3}"/>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84EF73CB-BF3E-153C-71AC-98E11F85502E}"/>
              </a:ext>
            </a:extLst>
          </p:cNvPr>
          <p:cNvSpPr>
            <a:spLocks noGrp="1"/>
          </p:cNvSpPr>
          <p:nvPr>
            <p:ph type="sldNum" sz="quarter" idx="11"/>
          </p:nvPr>
        </p:nvSpPr>
        <p:spPr/>
        <p:txBody>
          <a:bodyPr/>
          <a:lstStyle/>
          <a:p>
            <a:pPr>
              <a:defRPr/>
            </a:pPr>
            <a:fld id="{C9AE063E-49D0-4CAD-8F72-DC48565729A2}" type="slidenum">
              <a:rPr lang="de-DE" altLang="de-DE" smtClean="0"/>
              <a:pPr>
                <a:defRPr/>
              </a:pPr>
              <a:t>5</a:t>
            </a:fld>
            <a:endParaRPr lang="de-DE" altLang="de-DE"/>
          </a:p>
        </p:txBody>
      </p:sp>
      <p:sp>
        <p:nvSpPr>
          <p:cNvPr id="7" name="Rectangle 4">
            <a:extLst>
              <a:ext uri="{FF2B5EF4-FFF2-40B4-BE49-F238E27FC236}">
                <a16:creationId xmlns:a16="http://schemas.microsoft.com/office/drawing/2014/main" id="{470F8E24-C420-88F6-53F5-1FEE93A5A644}"/>
              </a:ext>
            </a:extLst>
          </p:cNvPr>
          <p:cNvSpPr>
            <a:spLocks noGrp="1" noChangeArrowheads="1"/>
          </p:cNvSpPr>
          <p:nvPr>
            <p:ph type="title"/>
          </p:nvPr>
        </p:nvSpPr>
        <p:spPr bwMode="auto">
          <a:xfrm>
            <a:off x="431800" y="461122"/>
            <a:ext cx="9217496" cy="6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dirty="0">
                <a:solidFill>
                  <a:srgbClr val="0073AF"/>
                </a:solidFill>
                <a:latin typeface="Arial" panose="020B0604020202020204" pitchFamily="34" charset="0"/>
                <a:cs typeface="Arial" panose="020B0604020202020204" pitchFamily="34" charset="0"/>
              </a:rPr>
              <a:t>Direct ALT Calculation from Soil Temperatures Leads to Unrealistic Values</a:t>
            </a:r>
            <a:endParaRPr lang="de-DE" altLang="de-DE" dirty="0">
              <a:solidFill>
                <a:srgbClr val="0073AF"/>
              </a:solidFill>
              <a:latin typeface="Arial" charset="0"/>
              <a:cs typeface="Arial" charset="0"/>
            </a:endParaRPr>
          </a:p>
        </p:txBody>
      </p:sp>
      <p:sp>
        <p:nvSpPr>
          <p:cNvPr id="8" name="TextBox 7">
            <a:extLst>
              <a:ext uri="{FF2B5EF4-FFF2-40B4-BE49-F238E27FC236}">
                <a16:creationId xmlns:a16="http://schemas.microsoft.com/office/drawing/2014/main" id="{BC4608A0-3E21-DAAD-32F4-4AF21177D238}"/>
              </a:ext>
            </a:extLst>
          </p:cNvPr>
          <p:cNvSpPr txBox="1"/>
          <p:nvPr/>
        </p:nvSpPr>
        <p:spPr>
          <a:xfrm>
            <a:off x="0" y="1213663"/>
            <a:ext cx="4248696" cy="3125664"/>
          </a:xfrm>
          <a:prstGeom prst="rect">
            <a:avLst/>
          </a:prstGeom>
          <a:noFill/>
        </p:spPr>
        <p:txBody>
          <a:bodyPr wrap="square">
            <a:spAutoFit/>
          </a:bodyPr>
          <a:lstStyle/>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ALT from CMIP6 monthly mean soil temperature for each model grid.</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Thaw depth = deepest layer with T ≥ 0 °C (per month)</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Permafrost if max ALT &lt; 3 m (or model max depth &lt; 3 m)</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This represents “near-surface” permafrost (Koven et al., 2013)</a:t>
            </a:r>
          </a:p>
          <a:p>
            <a:pPr marL="685800" indent="-457200" algn="just">
              <a:lnSpc>
                <a:spcPct val="107000"/>
              </a:lnSpc>
              <a:spcAft>
                <a:spcPts val="800"/>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Calibri" panose="020F0502020204030204" pitchFamily="34" charset="0"/>
              </a:rPr>
              <a:t>ALT masked using observed ESA CCI Permafrost data</a:t>
            </a:r>
          </a:p>
        </p:txBody>
      </p:sp>
      <p:pic>
        <p:nvPicPr>
          <p:cNvPr id="3" name="Picture 2" descr="A map of the earth&#10;&#10;Description automatically generated">
            <a:extLst>
              <a:ext uri="{FF2B5EF4-FFF2-40B4-BE49-F238E27FC236}">
                <a16:creationId xmlns:a16="http://schemas.microsoft.com/office/drawing/2014/main" id="{938B39CA-9BB8-4C6A-0196-EFD8EC1ED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712" y="1213664"/>
            <a:ext cx="4824536" cy="5062052"/>
          </a:xfrm>
          <a:prstGeom prst="rect">
            <a:avLst/>
          </a:prstGeom>
        </p:spPr>
      </p:pic>
    </p:spTree>
    <p:extLst>
      <p:ext uri="{BB962C8B-B14F-4D97-AF65-F5344CB8AC3E}">
        <p14:creationId xmlns:p14="http://schemas.microsoft.com/office/powerpoint/2010/main" val="132722185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0CF43-90FC-5561-7B8C-3CBDC3B7DFB8}"/>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6972808-135C-BA91-CD7C-BB0238190871}"/>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B1F11727-69E5-0209-D588-6BAB9651055F}"/>
              </a:ext>
            </a:extLst>
          </p:cNvPr>
          <p:cNvSpPr>
            <a:spLocks noGrp="1"/>
          </p:cNvSpPr>
          <p:nvPr>
            <p:ph type="sldNum" sz="quarter" idx="11"/>
          </p:nvPr>
        </p:nvSpPr>
        <p:spPr/>
        <p:txBody>
          <a:bodyPr/>
          <a:lstStyle/>
          <a:p>
            <a:pPr>
              <a:defRPr/>
            </a:pPr>
            <a:fld id="{C9AE063E-49D0-4CAD-8F72-DC48565729A2}" type="slidenum">
              <a:rPr lang="de-DE" altLang="de-DE" smtClean="0"/>
              <a:pPr>
                <a:defRPr/>
              </a:pPr>
              <a:t>6</a:t>
            </a:fld>
            <a:endParaRPr lang="de-DE" altLang="de-DE"/>
          </a:p>
        </p:txBody>
      </p:sp>
      <p:sp>
        <p:nvSpPr>
          <p:cNvPr id="7" name="Rectangle 4">
            <a:extLst>
              <a:ext uri="{FF2B5EF4-FFF2-40B4-BE49-F238E27FC236}">
                <a16:creationId xmlns:a16="http://schemas.microsoft.com/office/drawing/2014/main" id="{515EB9C6-D514-C867-A3D2-7D7B73F61937}"/>
              </a:ext>
            </a:extLst>
          </p:cNvPr>
          <p:cNvSpPr>
            <a:spLocks noGrp="1" noChangeArrowheads="1"/>
          </p:cNvSpPr>
          <p:nvPr>
            <p:ph type="title"/>
          </p:nvPr>
        </p:nvSpPr>
        <p:spPr bwMode="auto">
          <a:xfrm>
            <a:off x="288020" y="419343"/>
            <a:ext cx="8785448" cy="6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dirty="0">
                <a:solidFill>
                  <a:srgbClr val="0073AF"/>
                </a:solidFill>
                <a:latin typeface="Arial" panose="020B0604020202020204" pitchFamily="34" charset="0"/>
                <a:cs typeface="Arial" panose="020B0604020202020204" pitchFamily="34" charset="0"/>
              </a:rPr>
              <a:t>Calculation of Bias Corrected ALT using ALT Sensitivity </a:t>
            </a:r>
            <a:endParaRPr lang="de-DE" altLang="de-DE" dirty="0">
              <a:solidFill>
                <a:srgbClr val="0073AF"/>
              </a:solidFill>
              <a:latin typeface="Arial" charset="0"/>
              <a:cs typeface="Arial" charset="0"/>
            </a:endParaRPr>
          </a:p>
        </p:txBody>
      </p:sp>
      <p:sp>
        <p:nvSpPr>
          <p:cNvPr id="8" name="TextBox 7">
            <a:extLst>
              <a:ext uri="{FF2B5EF4-FFF2-40B4-BE49-F238E27FC236}">
                <a16:creationId xmlns:a16="http://schemas.microsoft.com/office/drawing/2014/main" id="{A96D0ED3-8A4D-AA3F-0021-D7874263E009}"/>
              </a:ext>
            </a:extLst>
          </p:cNvPr>
          <p:cNvSpPr txBox="1"/>
          <p:nvPr/>
        </p:nvSpPr>
        <p:spPr>
          <a:xfrm>
            <a:off x="112363" y="975652"/>
            <a:ext cx="8856984" cy="1764009"/>
          </a:xfrm>
          <a:prstGeom prst="rect">
            <a:avLst/>
          </a:prstGeom>
          <a:noFill/>
        </p:spPr>
        <p:txBody>
          <a:bodyPr wrap="square">
            <a:spAutoFit/>
          </a:bodyPr>
          <a:lstStyle/>
          <a:p>
            <a:pPr marL="228600" algn="just">
              <a:lnSpc>
                <a:spcPct val="107000"/>
              </a:lnSpc>
              <a:spcAft>
                <a:spcPts val="800"/>
              </a:spcAft>
            </a:pPr>
            <a:r>
              <a:rPr lang="en-US" sz="1600" dirty="0">
                <a:solidFill>
                  <a:schemeClr val="tx1">
                    <a:lumMod val="75000"/>
                    <a:lumOff val="25000"/>
                  </a:schemeClr>
                </a:solidFill>
                <a:latin typeface="Calibri" panose="020F0502020204030204" pitchFamily="34" charset="0"/>
                <a:ea typeface="Calibri" panose="020F0502020204030204" pitchFamily="34" charset="0"/>
              </a:rPr>
              <a:t>At a large scale, the presence of permafrost is predominantly controlled by the mean annual air temperature (MAAT) (</a:t>
            </a:r>
            <a:r>
              <a:rPr lang="en-US" sz="1600" dirty="0" err="1">
                <a:solidFill>
                  <a:schemeClr val="tx1">
                    <a:lumMod val="75000"/>
                    <a:lumOff val="25000"/>
                  </a:schemeClr>
                </a:solidFill>
                <a:latin typeface="Calibri" panose="020F0502020204030204" pitchFamily="34" charset="0"/>
                <a:ea typeface="Calibri" panose="020F0502020204030204" pitchFamily="34" charset="0"/>
              </a:rPr>
              <a:t>Chadburn</a:t>
            </a:r>
            <a:r>
              <a:rPr lang="en-US" sz="1600" dirty="0">
                <a:solidFill>
                  <a:schemeClr val="tx1">
                    <a:lumMod val="75000"/>
                    <a:lumOff val="25000"/>
                  </a:schemeClr>
                </a:solidFill>
                <a:latin typeface="Calibri" panose="020F0502020204030204" pitchFamily="34" charset="0"/>
                <a:ea typeface="Calibri" panose="020F0502020204030204" pitchFamily="34" charset="0"/>
              </a:rPr>
              <a:t> et al., 2017). As neither CMIP5 nor CMIP6 models (Burke et al., 2013) include permafrost-carbon feedback, the physical state of the permafrost has to be quantified from bias-adjusted ALT.</a:t>
            </a:r>
          </a:p>
          <a:p>
            <a:pPr marL="228600" algn="just">
              <a:lnSpc>
                <a:spcPct val="107000"/>
              </a:lnSpc>
              <a:spcAft>
                <a:spcPts val="800"/>
              </a:spcAft>
            </a:pPr>
            <a:r>
              <a:rPr lang="en-US" sz="1600" dirty="0">
                <a:solidFill>
                  <a:schemeClr val="tx1">
                    <a:lumMod val="75000"/>
                    <a:lumOff val="25000"/>
                  </a:schemeClr>
                </a:solidFill>
                <a:latin typeface="Calibri" panose="020F0502020204030204" pitchFamily="34" charset="0"/>
                <a:ea typeface="Calibri" panose="020F0502020204030204" pitchFamily="34" charset="0"/>
              </a:rPr>
              <a:t>This study uses </a:t>
            </a:r>
            <a:r>
              <a:rPr lang="en-US" sz="1600" u="sng" dirty="0">
                <a:solidFill>
                  <a:schemeClr val="tx1">
                    <a:lumMod val="75000"/>
                    <a:lumOff val="25000"/>
                  </a:schemeClr>
                </a:solidFill>
                <a:latin typeface="Calibri" panose="020F0502020204030204" pitchFamily="34" charset="0"/>
                <a:ea typeface="Calibri" panose="020F0502020204030204" pitchFamily="34" charset="0"/>
              </a:rPr>
              <a:t>three</a:t>
            </a:r>
            <a:r>
              <a:rPr lang="en-US" sz="1600" dirty="0">
                <a:solidFill>
                  <a:schemeClr val="tx1">
                    <a:lumMod val="75000"/>
                    <a:lumOff val="25000"/>
                  </a:schemeClr>
                </a:solidFill>
                <a:latin typeface="Calibri" panose="020F0502020204030204" pitchFamily="34" charset="0"/>
                <a:ea typeface="Calibri" panose="020F0502020204030204" pitchFamily="34" charset="0"/>
              </a:rPr>
              <a:t> values of ALT sensitivity (5</a:t>
            </a:r>
            <a:r>
              <a:rPr lang="en-US" sz="1600" baseline="30000" dirty="0">
                <a:solidFill>
                  <a:schemeClr val="tx1">
                    <a:lumMod val="75000"/>
                    <a:lumOff val="25000"/>
                  </a:schemeClr>
                </a:solidFill>
                <a:latin typeface="Calibri" panose="020F0502020204030204" pitchFamily="34" charset="0"/>
                <a:ea typeface="Calibri" panose="020F0502020204030204" pitchFamily="34" charset="0"/>
              </a:rPr>
              <a:t>th</a:t>
            </a:r>
            <a:r>
              <a:rPr lang="en-US" sz="1600" dirty="0">
                <a:solidFill>
                  <a:schemeClr val="tx1">
                    <a:lumMod val="75000"/>
                    <a:lumOff val="25000"/>
                  </a:schemeClr>
                </a:solidFill>
                <a:latin typeface="Calibri" panose="020F0502020204030204" pitchFamily="34" charset="0"/>
                <a:ea typeface="Calibri" panose="020F0502020204030204" pitchFamily="34" charset="0"/>
              </a:rPr>
              <a:t>, median, and 95</a:t>
            </a:r>
            <a:r>
              <a:rPr lang="en-US" sz="1600" baseline="30000" dirty="0">
                <a:solidFill>
                  <a:schemeClr val="tx1">
                    <a:lumMod val="75000"/>
                    <a:lumOff val="25000"/>
                  </a:schemeClr>
                </a:solidFill>
                <a:latin typeface="Calibri" panose="020F0502020204030204" pitchFamily="34" charset="0"/>
                <a:ea typeface="Calibri" panose="020F0502020204030204" pitchFamily="34" charset="0"/>
              </a:rPr>
              <a:t>th</a:t>
            </a:r>
            <a:r>
              <a:rPr lang="en-US" sz="1600" dirty="0">
                <a:solidFill>
                  <a:schemeClr val="tx1">
                    <a:lumMod val="75000"/>
                    <a:lumOff val="25000"/>
                  </a:schemeClr>
                </a:solidFill>
                <a:latin typeface="Calibri" panose="020F0502020204030204" pitchFamily="34" charset="0"/>
                <a:ea typeface="Calibri" panose="020F0502020204030204" pitchFamily="34" charset="0"/>
              </a:rPr>
              <a:t> percentiles) to capture the full range of uncertainty in future ALT estimations.</a:t>
            </a:r>
          </a:p>
        </p:txBody>
      </p:sp>
      <p:sp>
        <p:nvSpPr>
          <p:cNvPr id="9" name="Oval 8">
            <a:extLst>
              <a:ext uri="{FF2B5EF4-FFF2-40B4-BE49-F238E27FC236}">
                <a16:creationId xmlns:a16="http://schemas.microsoft.com/office/drawing/2014/main" id="{10AD8012-464D-6374-F081-0E2210FDB57A}"/>
              </a:ext>
            </a:extLst>
          </p:cNvPr>
          <p:cNvSpPr/>
          <p:nvPr/>
        </p:nvSpPr>
        <p:spPr bwMode="auto">
          <a:xfrm>
            <a:off x="7849096" y="4716413"/>
            <a:ext cx="648072" cy="2160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0" name="Oval 9">
            <a:extLst>
              <a:ext uri="{FF2B5EF4-FFF2-40B4-BE49-F238E27FC236}">
                <a16:creationId xmlns:a16="http://schemas.microsoft.com/office/drawing/2014/main" id="{19E3228B-7CA7-CDBA-1101-43152BE1D1D9}"/>
              </a:ext>
            </a:extLst>
          </p:cNvPr>
          <p:cNvSpPr/>
          <p:nvPr/>
        </p:nvSpPr>
        <p:spPr bwMode="auto">
          <a:xfrm>
            <a:off x="6192912" y="680940"/>
            <a:ext cx="576064" cy="366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1" name="Oval 10">
            <a:extLst>
              <a:ext uri="{FF2B5EF4-FFF2-40B4-BE49-F238E27FC236}">
                <a16:creationId xmlns:a16="http://schemas.microsoft.com/office/drawing/2014/main" id="{CA733291-DD66-BA09-9551-51BA49DA0A01}"/>
              </a:ext>
            </a:extLst>
          </p:cNvPr>
          <p:cNvSpPr/>
          <p:nvPr/>
        </p:nvSpPr>
        <p:spPr bwMode="auto">
          <a:xfrm>
            <a:off x="8065120" y="4716413"/>
            <a:ext cx="360040" cy="1440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2" name="Oval 11">
            <a:extLst>
              <a:ext uri="{FF2B5EF4-FFF2-40B4-BE49-F238E27FC236}">
                <a16:creationId xmlns:a16="http://schemas.microsoft.com/office/drawing/2014/main" id="{94C82CF9-90A2-6109-0649-352A11728937}"/>
              </a:ext>
            </a:extLst>
          </p:cNvPr>
          <p:cNvSpPr/>
          <p:nvPr/>
        </p:nvSpPr>
        <p:spPr bwMode="auto">
          <a:xfrm>
            <a:off x="7777088" y="4860429"/>
            <a:ext cx="432048" cy="2160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3" name="Oval 12">
            <a:extLst>
              <a:ext uri="{FF2B5EF4-FFF2-40B4-BE49-F238E27FC236}">
                <a16:creationId xmlns:a16="http://schemas.microsoft.com/office/drawing/2014/main" id="{66F06D06-E275-9DCD-2546-33D67F63DB59}"/>
              </a:ext>
            </a:extLst>
          </p:cNvPr>
          <p:cNvSpPr/>
          <p:nvPr/>
        </p:nvSpPr>
        <p:spPr bwMode="auto">
          <a:xfrm>
            <a:off x="7489056" y="323925"/>
            <a:ext cx="792088" cy="6491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0" i="0" u="none" strike="noStrike" normalizeH="0" baseline="0">
              <a:ln w="0"/>
              <a:effectLst>
                <a:outerShdw blurRad="38100" dist="19050" dir="2700000" algn="tl" rotWithShape="0">
                  <a:schemeClr val="dk1">
                    <a:alpha val="40000"/>
                  </a:schemeClr>
                </a:outerShdw>
              </a:effectLst>
              <a:latin typeface="Arial Narrow" panose="020B0606020202030204" pitchFamily="34" charset="0"/>
            </a:endParaRPr>
          </a:p>
        </p:txBody>
      </p:sp>
      <p:grpSp>
        <p:nvGrpSpPr>
          <p:cNvPr id="3" name="Group 2">
            <a:extLst>
              <a:ext uri="{FF2B5EF4-FFF2-40B4-BE49-F238E27FC236}">
                <a16:creationId xmlns:a16="http://schemas.microsoft.com/office/drawing/2014/main" id="{135A24B7-F608-38FB-C697-DA8BD3BCC914}"/>
              </a:ext>
            </a:extLst>
          </p:cNvPr>
          <p:cNvGrpSpPr/>
          <p:nvPr/>
        </p:nvGrpSpPr>
        <p:grpSpPr>
          <a:xfrm>
            <a:off x="489414" y="2772197"/>
            <a:ext cx="8223778" cy="3384376"/>
            <a:chOff x="306319" y="2771599"/>
            <a:chExt cx="8223778" cy="3384376"/>
          </a:xfrm>
        </p:grpSpPr>
        <p:pic>
          <p:nvPicPr>
            <p:cNvPr id="6" name="Picture 5" descr="A table of numbers and symbols&#10;&#10;Description automatically generated with medium confidence">
              <a:extLst>
                <a:ext uri="{FF2B5EF4-FFF2-40B4-BE49-F238E27FC236}">
                  <a16:creationId xmlns:a16="http://schemas.microsoft.com/office/drawing/2014/main" id="{3276A9A7-C7AA-EC80-9163-764DF6F5A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19" y="2771599"/>
              <a:ext cx="8223778" cy="3384376"/>
            </a:xfrm>
            <a:prstGeom prst="rect">
              <a:avLst/>
            </a:prstGeom>
          </p:spPr>
        </p:pic>
        <p:sp>
          <p:nvSpPr>
            <p:cNvPr id="14" name="Oval 13">
              <a:extLst>
                <a:ext uri="{FF2B5EF4-FFF2-40B4-BE49-F238E27FC236}">
                  <a16:creationId xmlns:a16="http://schemas.microsoft.com/office/drawing/2014/main" id="{786964D3-2D9A-AA66-6A1D-CF3A48AF20CE}"/>
                </a:ext>
              </a:extLst>
            </p:cNvPr>
            <p:cNvSpPr/>
            <p:nvPr/>
          </p:nvSpPr>
          <p:spPr bwMode="auto">
            <a:xfrm>
              <a:off x="7777088" y="4860428"/>
              <a:ext cx="446449" cy="248819"/>
            </a:xfrm>
            <a:prstGeom prst="ellipse">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grpSp>
    </p:spTree>
    <p:extLst>
      <p:ext uri="{BB962C8B-B14F-4D97-AF65-F5344CB8AC3E}">
        <p14:creationId xmlns:p14="http://schemas.microsoft.com/office/powerpoint/2010/main" val="483752787"/>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0A70F-B2C9-B1A2-59DD-F320C69C41B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8661887-1C7F-E936-4938-677A9A46D2FB}"/>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38735E1F-8F86-3615-3598-18BB1B515D42}"/>
              </a:ext>
            </a:extLst>
          </p:cNvPr>
          <p:cNvSpPr>
            <a:spLocks noGrp="1"/>
          </p:cNvSpPr>
          <p:nvPr>
            <p:ph type="sldNum" sz="quarter" idx="11"/>
          </p:nvPr>
        </p:nvSpPr>
        <p:spPr/>
        <p:txBody>
          <a:bodyPr/>
          <a:lstStyle/>
          <a:p>
            <a:pPr>
              <a:defRPr/>
            </a:pPr>
            <a:fld id="{C9AE063E-49D0-4CAD-8F72-DC48565729A2}" type="slidenum">
              <a:rPr lang="de-DE" altLang="de-DE" smtClean="0"/>
              <a:pPr>
                <a:defRPr/>
              </a:pPr>
              <a:t>7</a:t>
            </a:fld>
            <a:endParaRPr lang="de-DE" altLang="de-DE"/>
          </a:p>
        </p:txBody>
      </p:sp>
      <p:sp>
        <p:nvSpPr>
          <p:cNvPr id="7" name="Rectangle 4">
            <a:extLst>
              <a:ext uri="{FF2B5EF4-FFF2-40B4-BE49-F238E27FC236}">
                <a16:creationId xmlns:a16="http://schemas.microsoft.com/office/drawing/2014/main" id="{8D77B7E7-A6CD-D027-97D6-A2B591C37B20}"/>
              </a:ext>
            </a:extLst>
          </p:cNvPr>
          <p:cNvSpPr>
            <a:spLocks noGrp="1" noChangeArrowheads="1"/>
          </p:cNvSpPr>
          <p:nvPr>
            <p:ph type="title"/>
          </p:nvPr>
        </p:nvSpPr>
        <p:spPr bwMode="auto">
          <a:xfrm>
            <a:off x="288020" y="680940"/>
            <a:ext cx="8785448" cy="6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dirty="0">
                <a:solidFill>
                  <a:srgbClr val="0073AF"/>
                </a:solidFill>
                <a:latin typeface="Arial" panose="020B0604020202020204" pitchFamily="34" charset="0"/>
                <a:cs typeface="Arial" panose="020B0604020202020204" pitchFamily="34" charset="0"/>
              </a:rPr>
              <a:t>Calculation of Bias Corrected ALT using ALT Sensitivity at grid level. </a:t>
            </a:r>
            <a:endParaRPr lang="de-DE" altLang="de-DE" dirty="0">
              <a:solidFill>
                <a:srgbClr val="0073AF"/>
              </a:solidFill>
              <a:latin typeface="Arial" charset="0"/>
              <a:cs typeface="Arial" charset="0"/>
            </a:endParaRPr>
          </a:p>
        </p:txBody>
      </p:sp>
      <p:sp>
        <p:nvSpPr>
          <p:cNvPr id="9" name="Oval 8">
            <a:extLst>
              <a:ext uri="{FF2B5EF4-FFF2-40B4-BE49-F238E27FC236}">
                <a16:creationId xmlns:a16="http://schemas.microsoft.com/office/drawing/2014/main" id="{76795DB5-CD74-935A-D1CA-8BFC46C19BC1}"/>
              </a:ext>
            </a:extLst>
          </p:cNvPr>
          <p:cNvSpPr/>
          <p:nvPr/>
        </p:nvSpPr>
        <p:spPr bwMode="auto">
          <a:xfrm>
            <a:off x="7849096" y="4716413"/>
            <a:ext cx="648072" cy="2160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0" name="Oval 9">
            <a:extLst>
              <a:ext uri="{FF2B5EF4-FFF2-40B4-BE49-F238E27FC236}">
                <a16:creationId xmlns:a16="http://schemas.microsoft.com/office/drawing/2014/main" id="{45F02CA3-1F3B-C3B0-D5E4-175134E63466}"/>
              </a:ext>
            </a:extLst>
          </p:cNvPr>
          <p:cNvSpPr/>
          <p:nvPr/>
        </p:nvSpPr>
        <p:spPr bwMode="auto">
          <a:xfrm>
            <a:off x="6192912" y="680940"/>
            <a:ext cx="576064" cy="366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1" name="Oval 10">
            <a:extLst>
              <a:ext uri="{FF2B5EF4-FFF2-40B4-BE49-F238E27FC236}">
                <a16:creationId xmlns:a16="http://schemas.microsoft.com/office/drawing/2014/main" id="{8F9B1CE1-47AA-AB2D-6196-8424B1DB2788}"/>
              </a:ext>
            </a:extLst>
          </p:cNvPr>
          <p:cNvSpPr/>
          <p:nvPr/>
        </p:nvSpPr>
        <p:spPr bwMode="auto">
          <a:xfrm>
            <a:off x="8065120" y="4716413"/>
            <a:ext cx="360040" cy="1440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2" name="TextBox 1">
            <a:extLst>
              <a:ext uri="{FF2B5EF4-FFF2-40B4-BE49-F238E27FC236}">
                <a16:creationId xmlns:a16="http://schemas.microsoft.com/office/drawing/2014/main" id="{2FD1A2FF-884A-FDDE-EA98-DA249922E25C}"/>
              </a:ext>
            </a:extLst>
          </p:cNvPr>
          <p:cNvSpPr txBox="1"/>
          <p:nvPr/>
        </p:nvSpPr>
        <p:spPr>
          <a:xfrm>
            <a:off x="288020" y="1116013"/>
            <a:ext cx="8569189" cy="3960380"/>
          </a:xfrm>
          <a:prstGeom prst="rect">
            <a:avLst/>
          </a:prstGeom>
          <a:noFill/>
        </p:spPr>
        <p:txBody>
          <a:bodyPr wrap="square">
            <a:spAutoFit/>
          </a:bodyPr>
          <a:lstStyle/>
          <a:p>
            <a:pPr algn="just">
              <a:lnSpc>
                <a:spcPct val="107000"/>
              </a:lnSpc>
              <a:spcAft>
                <a:spcPts val="800"/>
              </a:spcAft>
            </a:pPr>
            <a:r>
              <a:rPr lang="en-GB" sz="1600" dirty="0">
                <a:solidFill>
                  <a:schemeClr val="tx1">
                    <a:lumMod val="75000"/>
                    <a:lumOff val="25000"/>
                  </a:schemeClr>
                </a:solidFill>
                <a:latin typeface="Calibri" panose="020F0502020204030204" pitchFamily="34" charset="0"/>
                <a:ea typeface="Calibri" panose="020F0502020204030204" pitchFamily="34" charset="0"/>
              </a:rPr>
              <a:t>ALT time series are then reproduced for each grid by combining the previously calculated ALT with </a:t>
            </a:r>
            <a:r>
              <a:rPr lang="en-GB" sz="1600" dirty="0" err="1">
                <a:solidFill>
                  <a:schemeClr val="tx1">
                    <a:lumMod val="75000"/>
                    <a:lumOff val="25000"/>
                  </a:schemeClr>
                </a:solidFill>
                <a:latin typeface="Calibri" panose="020F0502020204030204" pitchFamily="34" charset="0"/>
                <a:ea typeface="Calibri" panose="020F0502020204030204" pitchFamily="34" charset="0"/>
              </a:rPr>
              <a:t>ALT</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sensitivity</a:t>
            </a:r>
            <a:r>
              <a:rPr lang="en-GB" sz="1600" dirty="0">
                <a:solidFill>
                  <a:schemeClr val="tx1">
                    <a:lumMod val="75000"/>
                    <a:lumOff val="25000"/>
                  </a:schemeClr>
                </a:solidFill>
                <a:latin typeface="Calibri" panose="020F0502020204030204" pitchFamily="34" charset="0"/>
                <a:ea typeface="Calibri" panose="020F0502020204030204" pitchFamily="34" charset="0"/>
              </a:rPr>
              <a:t> based on local mean near-surface air temperature change (Burke et al., 2013). The equation used for reconstruction of the ALT time series is:</a:t>
            </a:r>
            <a:endParaRPr lang="en-AT" sz="1600" dirty="0">
              <a:solidFill>
                <a:schemeClr val="tx1">
                  <a:lumMod val="75000"/>
                  <a:lumOff val="25000"/>
                </a:schemeClr>
              </a:solidFill>
              <a:latin typeface="Calibri" panose="020F0502020204030204" pitchFamily="34" charset="0"/>
              <a:ea typeface="Calibri" panose="020F0502020204030204" pitchFamily="34" charset="0"/>
            </a:endParaRPr>
          </a:p>
          <a:p>
            <a:pPr algn="ctr">
              <a:lnSpc>
                <a:spcPct val="107000"/>
              </a:lnSpc>
              <a:spcAft>
                <a:spcPts val="800"/>
              </a:spcAft>
            </a:pPr>
            <a:r>
              <a:rPr lang="en-GB" sz="1600" dirty="0">
                <a:solidFill>
                  <a:schemeClr val="tx1">
                    <a:lumMod val="75000"/>
                    <a:lumOff val="25000"/>
                  </a:schemeClr>
                </a:solidFill>
                <a:latin typeface="Calibri" panose="020F0502020204030204" pitchFamily="34" charset="0"/>
                <a:ea typeface="Calibri" panose="020F0502020204030204" pitchFamily="34" charset="0"/>
              </a:rPr>
              <a:t> ALT</a:t>
            </a:r>
            <a:r>
              <a:rPr lang="en-GB" sz="1600" baseline="-25000" dirty="0">
                <a:solidFill>
                  <a:schemeClr val="tx1">
                    <a:lumMod val="75000"/>
                    <a:lumOff val="25000"/>
                  </a:schemeClr>
                </a:solidFill>
                <a:latin typeface="Calibri" panose="020F0502020204030204" pitchFamily="34" charset="0"/>
                <a:ea typeface="Calibri" panose="020F0502020204030204" pitchFamily="34" charset="0"/>
              </a:rPr>
              <a:t>max</a:t>
            </a:r>
            <a:r>
              <a:rPr lang="en-GB" sz="1600" dirty="0">
                <a:solidFill>
                  <a:schemeClr val="tx1">
                    <a:lumMod val="75000"/>
                    <a:lumOff val="25000"/>
                  </a:schemeClr>
                </a:solidFill>
                <a:latin typeface="Calibri" panose="020F0502020204030204" pitchFamily="34" charset="0"/>
                <a:ea typeface="Calibri" panose="020F0502020204030204" pitchFamily="34" charset="0"/>
              </a:rPr>
              <a:t>(</a:t>
            </a:r>
            <a:r>
              <a:rPr lang="en-GB" sz="1600" dirty="0" err="1">
                <a:solidFill>
                  <a:schemeClr val="tx1">
                    <a:lumMod val="75000"/>
                    <a:lumOff val="25000"/>
                  </a:schemeClr>
                </a:solidFill>
                <a:latin typeface="Calibri" panose="020F0502020204030204" pitchFamily="34" charset="0"/>
                <a:ea typeface="Calibri" panose="020F0502020204030204" pitchFamily="34" charset="0"/>
              </a:rPr>
              <a:t>t,x,y</a:t>
            </a:r>
            <a:r>
              <a:rPr lang="en-GB" sz="1600" dirty="0">
                <a:solidFill>
                  <a:schemeClr val="tx1">
                    <a:lumMod val="75000"/>
                    <a:lumOff val="25000"/>
                  </a:schemeClr>
                </a:solidFill>
                <a:latin typeface="Calibri" panose="020F0502020204030204" pitchFamily="34" charset="0"/>
                <a:ea typeface="Calibri" panose="020F0502020204030204" pitchFamily="34" charset="0"/>
              </a:rPr>
              <a:t>) = ALT</a:t>
            </a:r>
            <a:r>
              <a:rPr lang="en-GB" sz="1600" baseline="-25000" dirty="0">
                <a:solidFill>
                  <a:schemeClr val="tx1">
                    <a:lumMod val="75000"/>
                    <a:lumOff val="25000"/>
                  </a:schemeClr>
                </a:solidFill>
                <a:latin typeface="Calibri" panose="020F0502020204030204" pitchFamily="34" charset="0"/>
                <a:ea typeface="Calibri" panose="020F0502020204030204" pitchFamily="34" charset="0"/>
              </a:rPr>
              <a:t>max</a:t>
            </a:r>
            <a:r>
              <a:rPr lang="en-GB" sz="1600" dirty="0">
                <a:solidFill>
                  <a:schemeClr val="tx1">
                    <a:lumMod val="75000"/>
                    <a:lumOff val="25000"/>
                  </a:schemeClr>
                </a:solidFill>
                <a:latin typeface="Calibri" panose="020F0502020204030204" pitchFamily="34" charset="0"/>
                <a:ea typeface="Calibri" panose="020F0502020204030204" pitchFamily="34" charset="0"/>
              </a:rPr>
              <a:t>(t-1,x,y) + </a:t>
            </a:r>
            <a:r>
              <a:rPr lang="en-GB" sz="1600" dirty="0" err="1">
                <a:solidFill>
                  <a:schemeClr val="tx1">
                    <a:lumMod val="75000"/>
                    <a:lumOff val="25000"/>
                  </a:schemeClr>
                </a:solidFill>
                <a:latin typeface="Calibri" panose="020F0502020204030204" pitchFamily="34" charset="0"/>
                <a:ea typeface="Calibri" panose="020F0502020204030204" pitchFamily="34" charset="0"/>
              </a:rPr>
              <a:t>ALT</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sensitivity</a:t>
            </a:r>
            <a:r>
              <a:rPr lang="en-GB" sz="1600" dirty="0">
                <a:solidFill>
                  <a:schemeClr val="tx1">
                    <a:lumMod val="75000"/>
                    <a:lumOff val="25000"/>
                  </a:schemeClr>
                </a:solidFill>
                <a:latin typeface="Calibri" panose="020F0502020204030204" pitchFamily="34" charset="0"/>
                <a:ea typeface="Calibri" panose="020F0502020204030204" pitchFamily="34" charset="0"/>
              </a:rPr>
              <a:t>[</a:t>
            </a:r>
            <a:r>
              <a:rPr lang="en-GB" sz="1600" dirty="0" err="1">
                <a:solidFill>
                  <a:schemeClr val="tx1">
                    <a:lumMod val="75000"/>
                    <a:lumOff val="25000"/>
                  </a:schemeClr>
                </a:solidFill>
                <a:latin typeface="Calibri" panose="020F0502020204030204" pitchFamily="34" charset="0"/>
                <a:ea typeface="Calibri" panose="020F0502020204030204" pitchFamily="34" charset="0"/>
              </a:rPr>
              <a:t>T</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local</a:t>
            </a:r>
            <a:r>
              <a:rPr lang="en-GB" sz="1600" dirty="0">
                <a:solidFill>
                  <a:schemeClr val="tx1">
                    <a:lumMod val="75000"/>
                    <a:lumOff val="25000"/>
                  </a:schemeClr>
                </a:solidFill>
                <a:latin typeface="Calibri" panose="020F0502020204030204" pitchFamily="34" charset="0"/>
                <a:ea typeface="Calibri" panose="020F0502020204030204" pitchFamily="34" charset="0"/>
              </a:rPr>
              <a:t>(</a:t>
            </a:r>
            <a:r>
              <a:rPr lang="en-GB" sz="1600" dirty="0" err="1">
                <a:solidFill>
                  <a:schemeClr val="tx1">
                    <a:lumMod val="75000"/>
                    <a:lumOff val="25000"/>
                  </a:schemeClr>
                </a:solidFill>
                <a:latin typeface="Calibri" panose="020F0502020204030204" pitchFamily="34" charset="0"/>
                <a:ea typeface="Calibri" panose="020F0502020204030204" pitchFamily="34" charset="0"/>
              </a:rPr>
              <a:t>t,x,y</a:t>
            </a:r>
            <a:r>
              <a:rPr lang="en-GB" sz="1600" dirty="0">
                <a:solidFill>
                  <a:schemeClr val="tx1">
                    <a:lumMod val="75000"/>
                    <a:lumOff val="25000"/>
                  </a:schemeClr>
                </a:solidFill>
                <a:latin typeface="Calibri" panose="020F0502020204030204" pitchFamily="34" charset="0"/>
                <a:ea typeface="Calibri" panose="020F0502020204030204" pitchFamily="34" charset="0"/>
              </a:rPr>
              <a:t>) – </a:t>
            </a:r>
            <a:r>
              <a:rPr lang="en-GB" sz="1600" dirty="0" err="1">
                <a:solidFill>
                  <a:schemeClr val="tx1">
                    <a:lumMod val="75000"/>
                    <a:lumOff val="25000"/>
                  </a:schemeClr>
                </a:solidFill>
                <a:latin typeface="Calibri" panose="020F0502020204030204" pitchFamily="34" charset="0"/>
                <a:ea typeface="Calibri" panose="020F0502020204030204" pitchFamily="34" charset="0"/>
              </a:rPr>
              <a:t>T</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local</a:t>
            </a:r>
            <a:r>
              <a:rPr lang="en-GB" sz="1600" dirty="0">
                <a:solidFill>
                  <a:schemeClr val="tx1">
                    <a:lumMod val="75000"/>
                    <a:lumOff val="25000"/>
                  </a:schemeClr>
                </a:solidFill>
                <a:latin typeface="Calibri" panose="020F0502020204030204" pitchFamily="34" charset="0"/>
                <a:ea typeface="Calibri" panose="020F0502020204030204" pitchFamily="34" charset="0"/>
              </a:rPr>
              <a:t>(t-1,x,y)]</a:t>
            </a:r>
            <a:endParaRPr lang="en-AT" sz="1600" dirty="0">
              <a:solidFill>
                <a:schemeClr val="tx1">
                  <a:lumMod val="75000"/>
                  <a:lumOff val="25000"/>
                </a:schemeClr>
              </a:solidFill>
              <a:latin typeface="Calibri" panose="020F0502020204030204" pitchFamily="34" charset="0"/>
              <a:ea typeface="Calibri" panose="020F0502020204030204" pitchFamily="34" charset="0"/>
            </a:endParaRPr>
          </a:p>
          <a:p>
            <a:pPr algn="ctr">
              <a:lnSpc>
                <a:spcPct val="107000"/>
              </a:lnSpc>
              <a:spcAft>
                <a:spcPts val="800"/>
              </a:spcAft>
            </a:pPr>
            <a:r>
              <a:rPr lang="en-GB" sz="1600" dirty="0">
                <a:solidFill>
                  <a:schemeClr val="tx1">
                    <a:lumMod val="75000"/>
                    <a:lumOff val="25000"/>
                  </a:schemeClr>
                </a:solidFill>
                <a:latin typeface="Calibri" panose="020F0502020204030204" pitchFamily="34" charset="0"/>
                <a:ea typeface="Calibri" panose="020F0502020204030204" pitchFamily="34" charset="0"/>
              </a:rPr>
              <a:t> 	where ALT</a:t>
            </a:r>
            <a:r>
              <a:rPr lang="en-GB" sz="1600" baseline="-25000" dirty="0">
                <a:solidFill>
                  <a:schemeClr val="tx1">
                    <a:lumMod val="75000"/>
                    <a:lumOff val="25000"/>
                  </a:schemeClr>
                </a:solidFill>
                <a:latin typeface="Calibri" panose="020F0502020204030204" pitchFamily="34" charset="0"/>
                <a:ea typeface="Calibri" panose="020F0502020204030204" pitchFamily="34" charset="0"/>
              </a:rPr>
              <a:t>max</a:t>
            </a:r>
            <a:r>
              <a:rPr lang="en-GB" sz="1600" dirty="0">
                <a:solidFill>
                  <a:schemeClr val="tx1">
                    <a:lumMod val="75000"/>
                    <a:lumOff val="25000"/>
                  </a:schemeClr>
                </a:solidFill>
                <a:latin typeface="Calibri" panose="020F0502020204030204" pitchFamily="34" charset="0"/>
                <a:ea typeface="Calibri" panose="020F0502020204030204" pitchFamily="34" charset="0"/>
              </a:rPr>
              <a:t>(t=0, </a:t>
            </a:r>
            <a:r>
              <a:rPr lang="en-GB" sz="1600" dirty="0" err="1">
                <a:solidFill>
                  <a:schemeClr val="tx1">
                    <a:lumMod val="75000"/>
                    <a:lumOff val="25000"/>
                  </a:schemeClr>
                </a:solidFill>
                <a:latin typeface="Calibri" panose="020F0502020204030204" pitchFamily="34" charset="0"/>
                <a:ea typeface="Calibri" panose="020F0502020204030204" pitchFamily="34" charset="0"/>
              </a:rPr>
              <a:t>x,y</a:t>
            </a:r>
            <a:r>
              <a:rPr lang="en-GB" sz="1600" dirty="0">
                <a:solidFill>
                  <a:schemeClr val="tx1">
                    <a:lumMod val="75000"/>
                    <a:lumOff val="25000"/>
                  </a:schemeClr>
                </a:solidFill>
                <a:latin typeface="Calibri" panose="020F0502020204030204" pitchFamily="34" charset="0"/>
                <a:ea typeface="Calibri" panose="020F0502020204030204" pitchFamily="34" charset="0"/>
              </a:rPr>
              <a:t>) = </a:t>
            </a:r>
            <a:r>
              <a:rPr lang="en-GB" sz="1600" dirty="0" err="1">
                <a:solidFill>
                  <a:schemeClr val="tx1">
                    <a:lumMod val="75000"/>
                    <a:lumOff val="25000"/>
                  </a:schemeClr>
                </a:solidFill>
                <a:latin typeface="Calibri" panose="020F0502020204030204" pitchFamily="34" charset="0"/>
                <a:ea typeface="Calibri" panose="020F0502020204030204" pitchFamily="34" charset="0"/>
              </a:rPr>
              <a:t>ALT</a:t>
            </a:r>
            <a:r>
              <a:rPr lang="en-GB" sz="1600" baseline="30000" dirty="0" err="1">
                <a:solidFill>
                  <a:schemeClr val="tx1">
                    <a:lumMod val="75000"/>
                    <a:lumOff val="25000"/>
                  </a:schemeClr>
                </a:solidFill>
                <a:latin typeface="Calibri" panose="020F0502020204030204" pitchFamily="34" charset="0"/>
                <a:ea typeface="Calibri" panose="020F0502020204030204" pitchFamily="34" charset="0"/>
              </a:rPr>
              <a:t>b</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max</a:t>
            </a:r>
            <a:r>
              <a:rPr lang="en-GB" sz="1600" dirty="0">
                <a:solidFill>
                  <a:schemeClr val="tx1">
                    <a:lumMod val="75000"/>
                    <a:lumOff val="25000"/>
                  </a:schemeClr>
                </a:solidFill>
                <a:latin typeface="Calibri" panose="020F0502020204030204" pitchFamily="34" charset="0"/>
                <a:ea typeface="Calibri" panose="020F0502020204030204" pitchFamily="34" charset="0"/>
              </a:rPr>
              <a:t>(</a:t>
            </a:r>
            <a:r>
              <a:rPr lang="en-GB" sz="1600" dirty="0" err="1">
                <a:solidFill>
                  <a:schemeClr val="tx1">
                    <a:lumMod val="75000"/>
                    <a:lumOff val="25000"/>
                  </a:schemeClr>
                </a:solidFill>
                <a:latin typeface="Calibri" panose="020F0502020204030204" pitchFamily="34" charset="0"/>
                <a:ea typeface="Calibri" panose="020F0502020204030204" pitchFamily="34" charset="0"/>
              </a:rPr>
              <a:t>x,y</a:t>
            </a:r>
            <a:r>
              <a:rPr lang="en-GB" sz="1600" dirty="0">
                <a:solidFill>
                  <a:schemeClr val="tx1">
                    <a:lumMod val="75000"/>
                    <a:lumOff val="25000"/>
                  </a:schemeClr>
                </a:solidFill>
                <a:latin typeface="Calibri" panose="020F0502020204030204" pitchFamily="34" charset="0"/>
                <a:ea typeface="Calibri" panose="020F0502020204030204" pitchFamily="34" charset="0"/>
              </a:rPr>
              <a:t>)</a:t>
            </a:r>
            <a:endParaRPr lang="en-AT" sz="1600" dirty="0">
              <a:solidFill>
                <a:schemeClr val="tx1">
                  <a:lumMod val="75000"/>
                  <a:lumOff val="25000"/>
                </a:schemeClr>
              </a:solidFill>
              <a:latin typeface="Calibri" panose="020F0502020204030204" pitchFamily="34" charset="0"/>
              <a:ea typeface="Calibri" panose="020F0502020204030204" pitchFamily="34" charset="0"/>
            </a:endParaRPr>
          </a:p>
          <a:p>
            <a:pPr algn="just">
              <a:lnSpc>
                <a:spcPct val="107000"/>
              </a:lnSpc>
              <a:spcAft>
                <a:spcPts val="800"/>
              </a:spcAft>
            </a:pPr>
            <a:r>
              <a:rPr lang="en-GB" sz="1600" dirty="0">
                <a:solidFill>
                  <a:schemeClr val="tx1">
                    <a:lumMod val="75000"/>
                    <a:lumOff val="25000"/>
                  </a:schemeClr>
                </a:solidFill>
                <a:latin typeface="Calibri" panose="020F0502020204030204" pitchFamily="34" charset="0"/>
                <a:ea typeface="Calibri" panose="020F0502020204030204" pitchFamily="34" charset="0"/>
              </a:rPr>
              <a:t>Here </a:t>
            </a:r>
            <a:r>
              <a:rPr lang="en-GB" sz="1600" dirty="0" err="1">
                <a:solidFill>
                  <a:schemeClr val="tx1">
                    <a:lumMod val="75000"/>
                    <a:lumOff val="25000"/>
                  </a:schemeClr>
                </a:solidFill>
                <a:latin typeface="Calibri" panose="020F0502020204030204" pitchFamily="34" charset="0"/>
                <a:ea typeface="Calibri" panose="020F0502020204030204" pitchFamily="34" charset="0"/>
              </a:rPr>
              <a:t>T</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local</a:t>
            </a:r>
            <a:r>
              <a:rPr lang="en-GB" sz="1600" dirty="0">
                <a:solidFill>
                  <a:schemeClr val="tx1">
                    <a:lumMod val="75000"/>
                    <a:lumOff val="25000"/>
                  </a:schemeClr>
                </a:solidFill>
                <a:latin typeface="Calibri" panose="020F0502020204030204" pitchFamily="34" charset="0"/>
                <a:ea typeface="Calibri" panose="020F0502020204030204" pitchFamily="34" charset="0"/>
              </a:rPr>
              <a:t> is the local air temperature, t is the time, and </a:t>
            </a:r>
            <a:r>
              <a:rPr lang="en-GB" sz="1600" dirty="0" err="1">
                <a:solidFill>
                  <a:schemeClr val="tx1">
                    <a:lumMod val="75000"/>
                    <a:lumOff val="25000"/>
                  </a:schemeClr>
                </a:solidFill>
                <a:latin typeface="Calibri" panose="020F0502020204030204" pitchFamily="34" charset="0"/>
                <a:ea typeface="Calibri" panose="020F0502020204030204" pitchFamily="34" charset="0"/>
              </a:rPr>
              <a:t>x,y</a:t>
            </a:r>
            <a:r>
              <a:rPr lang="en-GB" sz="1600" dirty="0">
                <a:solidFill>
                  <a:schemeClr val="tx1">
                    <a:lumMod val="75000"/>
                    <a:lumOff val="25000"/>
                  </a:schemeClr>
                </a:solidFill>
                <a:latin typeface="Calibri" panose="020F0502020204030204" pitchFamily="34" charset="0"/>
                <a:ea typeface="Calibri" panose="020F0502020204030204" pitchFamily="34" charset="0"/>
              </a:rPr>
              <a:t> identifies each grid cell that has permafrost. The base </a:t>
            </a:r>
            <a:r>
              <a:rPr lang="en-GB" sz="1600" dirty="0" err="1">
                <a:solidFill>
                  <a:schemeClr val="tx1">
                    <a:lumMod val="75000"/>
                    <a:lumOff val="25000"/>
                  </a:schemeClr>
                </a:solidFill>
                <a:latin typeface="Calibri" panose="020F0502020204030204" pitchFamily="34" charset="0"/>
                <a:ea typeface="Calibri" panose="020F0502020204030204" pitchFamily="34" charset="0"/>
              </a:rPr>
              <a:t>ALT</a:t>
            </a:r>
            <a:r>
              <a:rPr lang="en-GB" sz="1600" baseline="30000" dirty="0" err="1">
                <a:solidFill>
                  <a:schemeClr val="tx1">
                    <a:lumMod val="75000"/>
                    <a:lumOff val="25000"/>
                  </a:schemeClr>
                </a:solidFill>
                <a:latin typeface="Calibri" panose="020F0502020204030204" pitchFamily="34" charset="0"/>
                <a:ea typeface="Calibri" panose="020F0502020204030204" pitchFamily="34" charset="0"/>
              </a:rPr>
              <a:t>b</a:t>
            </a:r>
            <a:r>
              <a:rPr lang="en-GB" sz="1600" baseline="-25000" dirty="0" err="1">
                <a:solidFill>
                  <a:schemeClr val="tx1">
                    <a:lumMod val="75000"/>
                    <a:lumOff val="25000"/>
                  </a:schemeClr>
                </a:solidFill>
                <a:latin typeface="Calibri" panose="020F0502020204030204" pitchFamily="34" charset="0"/>
                <a:ea typeface="Calibri" panose="020F0502020204030204" pitchFamily="34" charset="0"/>
              </a:rPr>
              <a:t>max</a:t>
            </a:r>
            <a:r>
              <a:rPr lang="en-GB" sz="1600" dirty="0">
                <a:solidFill>
                  <a:schemeClr val="tx1">
                    <a:lumMod val="75000"/>
                    <a:lumOff val="25000"/>
                  </a:schemeClr>
                </a:solidFill>
                <a:latin typeface="Calibri" panose="020F0502020204030204" pitchFamily="34" charset="0"/>
                <a:ea typeface="Calibri" panose="020F0502020204030204" pitchFamily="34" charset="0"/>
              </a:rPr>
              <a:t> is the maximum ALT for the period 2011–2015 calculated from the observational data. </a:t>
            </a:r>
            <a:endParaRPr lang="en-AT" sz="1600" dirty="0">
              <a:solidFill>
                <a:schemeClr val="tx1">
                  <a:lumMod val="75000"/>
                  <a:lumOff val="25000"/>
                </a:schemeClr>
              </a:solidFill>
              <a:latin typeface="Calibri" panose="020F0502020204030204" pitchFamily="34" charset="0"/>
              <a:ea typeface="Calibri" panose="020F0502020204030204" pitchFamily="34" charset="0"/>
            </a:endParaRPr>
          </a:p>
          <a:p>
            <a:pPr marL="228600" algn="just">
              <a:lnSpc>
                <a:spcPct val="107000"/>
              </a:lnSpc>
              <a:spcAft>
                <a:spcPts val="800"/>
              </a:spcAft>
            </a:pPr>
            <a:endParaRPr lang="en-US" sz="1600" dirty="0">
              <a:solidFill>
                <a:schemeClr val="tx1">
                  <a:lumMod val="75000"/>
                  <a:lumOff val="25000"/>
                </a:schemeClr>
              </a:solidFill>
              <a:latin typeface="Calibri" panose="020F0502020204030204" pitchFamily="34" charset="0"/>
              <a:ea typeface="Calibri" panose="020F0502020204030204" pitchFamily="34" charset="0"/>
            </a:endParaRPr>
          </a:p>
          <a:p>
            <a:pPr marL="228600" algn="just">
              <a:lnSpc>
                <a:spcPct val="107000"/>
              </a:lnSpc>
              <a:spcAft>
                <a:spcPts val="800"/>
              </a:spcAft>
            </a:pPr>
            <a:endParaRPr lang="en-US" sz="1600" dirty="0">
              <a:solidFill>
                <a:schemeClr val="tx1">
                  <a:lumMod val="75000"/>
                  <a:lumOff val="25000"/>
                </a:schemeClr>
              </a:solidFill>
              <a:latin typeface="Calibri" panose="020F0502020204030204" pitchFamily="34" charset="0"/>
              <a:ea typeface="Calibri" panose="020F0502020204030204" pitchFamily="34" charset="0"/>
            </a:endParaRPr>
          </a:p>
          <a:p>
            <a:pPr marL="228600" algn="just">
              <a:lnSpc>
                <a:spcPct val="107000"/>
              </a:lnSpc>
              <a:spcAft>
                <a:spcPts val="800"/>
              </a:spcAft>
            </a:pPr>
            <a:endParaRPr lang="en-US" sz="1600" dirty="0">
              <a:solidFill>
                <a:schemeClr val="tx1">
                  <a:lumMod val="75000"/>
                  <a:lumOff val="25000"/>
                </a:schemeClr>
              </a:solidFill>
              <a:latin typeface="Calibri" panose="020F0502020204030204" pitchFamily="34" charset="0"/>
              <a:ea typeface="Calibri" panose="020F0502020204030204" pitchFamily="34" charset="0"/>
            </a:endParaRPr>
          </a:p>
          <a:p>
            <a:pPr marL="685800" indent="-457200" algn="just">
              <a:lnSpc>
                <a:spcPct val="107000"/>
              </a:lnSpc>
              <a:spcAft>
                <a:spcPts val="800"/>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ea typeface="Calibri" panose="020F0502020204030204" pitchFamily="34" charset="0"/>
            </a:endParaRPr>
          </a:p>
        </p:txBody>
      </p:sp>
      <p:pic>
        <p:nvPicPr>
          <p:cNvPr id="12" name="Picture 11" descr="A map of the earth&#10;&#10;Description automatically generated">
            <a:extLst>
              <a:ext uri="{FF2B5EF4-FFF2-40B4-BE49-F238E27FC236}">
                <a16:creationId xmlns:a16="http://schemas.microsoft.com/office/drawing/2014/main" id="{5D457C1D-631E-534F-F7C5-A59EEAB07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52" y="3842764"/>
            <a:ext cx="7257224" cy="2746949"/>
          </a:xfrm>
          <a:prstGeom prst="rect">
            <a:avLst/>
          </a:prstGeom>
        </p:spPr>
      </p:pic>
    </p:spTree>
    <p:extLst>
      <p:ext uri="{BB962C8B-B14F-4D97-AF65-F5344CB8AC3E}">
        <p14:creationId xmlns:p14="http://schemas.microsoft.com/office/powerpoint/2010/main" val="471261610"/>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94AD-0CBF-3020-FB8F-39EBBC57EA0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EF9770B-2ECD-8B2D-6B01-5CB8D4A3BEF6}"/>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95EC2F0B-670B-3845-E00E-C034C51537B6}"/>
              </a:ext>
            </a:extLst>
          </p:cNvPr>
          <p:cNvSpPr>
            <a:spLocks noGrp="1"/>
          </p:cNvSpPr>
          <p:nvPr>
            <p:ph type="sldNum" sz="quarter" idx="11"/>
          </p:nvPr>
        </p:nvSpPr>
        <p:spPr/>
        <p:txBody>
          <a:bodyPr/>
          <a:lstStyle/>
          <a:p>
            <a:pPr>
              <a:defRPr/>
            </a:pPr>
            <a:fld id="{C9AE063E-49D0-4CAD-8F72-DC48565729A2}" type="slidenum">
              <a:rPr lang="de-DE" altLang="de-DE" smtClean="0"/>
              <a:pPr>
                <a:defRPr/>
              </a:pPr>
              <a:t>8</a:t>
            </a:fld>
            <a:endParaRPr lang="de-DE" altLang="de-DE"/>
          </a:p>
        </p:txBody>
      </p:sp>
      <p:sp>
        <p:nvSpPr>
          <p:cNvPr id="9" name="Oval 8">
            <a:extLst>
              <a:ext uri="{FF2B5EF4-FFF2-40B4-BE49-F238E27FC236}">
                <a16:creationId xmlns:a16="http://schemas.microsoft.com/office/drawing/2014/main" id="{EE0A4BB4-0664-6A01-FFF6-8900A87EBFF6}"/>
              </a:ext>
            </a:extLst>
          </p:cNvPr>
          <p:cNvSpPr/>
          <p:nvPr/>
        </p:nvSpPr>
        <p:spPr bwMode="auto">
          <a:xfrm>
            <a:off x="7849096" y="4716413"/>
            <a:ext cx="648072" cy="2160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0" name="Oval 9">
            <a:extLst>
              <a:ext uri="{FF2B5EF4-FFF2-40B4-BE49-F238E27FC236}">
                <a16:creationId xmlns:a16="http://schemas.microsoft.com/office/drawing/2014/main" id="{E50031A8-DCB2-925C-4741-9F3647400D57}"/>
              </a:ext>
            </a:extLst>
          </p:cNvPr>
          <p:cNvSpPr/>
          <p:nvPr/>
        </p:nvSpPr>
        <p:spPr bwMode="auto">
          <a:xfrm>
            <a:off x="6192912" y="680940"/>
            <a:ext cx="576064" cy="366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1" name="Oval 10">
            <a:extLst>
              <a:ext uri="{FF2B5EF4-FFF2-40B4-BE49-F238E27FC236}">
                <a16:creationId xmlns:a16="http://schemas.microsoft.com/office/drawing/2014/main" id="{1061A562-E8DC-0C31-B6A3-84F51B6BDF3D}"/>
              </a:ext>
            </a:extLst>
          </p:cNvPr>
          <p:cNvSpPr/>
          <p:nvPr/>
        </p:nvSpPr>
        <p:spPr bwMode="auto">
          <a:xfrm>
            <a:off x="8065120" y="4716413"/>
            <a:ext cx="360040" cy="1440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pic>
        <p:nvPicPr>
          <p:cNvPr id="2" name="Content Placeholder 5">
            <a:extLst>
              <a:ext uri="{FF2B5EF4-FFF2-40B4-BE49-F238E27FC236}">
                <a16:creationId xmlns:a16="http://schemas.microsoft.com/office/drawing/2014/main" id="{CC4AE1D6-A10D-9926-249D-2FDFA6C92E2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05137" y="966095"/>
            <a:ext cx="8538851" cy="5230046"/>
          </a:xfrm>
        </p:spPr>
      </p:pic>
      <p:sp>
        <p:nvSpPr>
          <p:cNvPr id="3" name="Rectangle 4">
            <a:extLst>
              <a:ext uri="{FF2B5EF4-FFF2-40B4-BE49-F238E27FC236}">
                <a16:creationId xmlns:a16="http://schemas.microsoft.com/office/drawing/2014/main" id="{B337CD06-B43A-E8CC-8A3E-22B070240A9C}"/>
              </a:ext>
            </a:extLst>
          </p:cNvPr>
          <p:cNvSpPr>
            <a:spLocks noGrp="1" noChangeArrowheads="1"/>
          </p:cNvSpPr>
          <p:nvPr>
            <p:ph type="title"/>
          </p:nvPr>
        </p:nvSpPr>
        <p:spPr bwMode="auto">
          <a:xfrm>
            <a:off x="470744" y="284045"/>
            <a:ext cx="8785448" cy="64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1800" dirty="0">
                <a:solidFill>
                  <a:srgbClr val="0073AF"/>
                </a:solidFill>
                <a:latin typeface="Arial" panose="020B0604020202020204" pitchFamily="34" charset="0"/>
                <a:cs typeface="Arial" panose="020B0604020202020204" pitchFamily="34" charset="0"/>
              </a:rPr>
              <a:t>Validation of Bias Corrected ALT using </a:t>
            </a:r>
            <a:r>
              <a:rPr lang="en-US" sz="1800" u="sng" dirty="0">
                <a:solidFill>
                  <a:srgbClr val="0073AF"/>
                </a:solidFill>
                <a:latin typeface="Arial" panose="020B0604020202020204" pitchFamily="34" charset="0"/>
                <a:cs typeface="Arial" panose="020B0604020202020204" pitchFamily="34" charset="0"/>
              </a:rPr>
              <a:t>median</a:t>
            </a:r>
            <a:r>
              <a:rPr lang="en-US" sz="1800" dirty="0">
                <a:solidFill>
                  <a:srgbClr val="0073AF"/>
                </a:solidFill>
                <a:latin typeface="Arial" panose="020B0604020202020204" pitchFamily="34" charset="0"/>
                <a:cs typeface="Arial" panose="020B0604020202020204" pitchFamily="34" charset="0"/>
              </a:rPr>
              <a:t> value of </a:t>
            </a:r>
            <a:r>
              <a:rPr lang="en-US" sz="1800" dirty="0" err="1">
                <a:solidFill>
                  <a:srgbClr val="0073AF"/>
                </a:solidFill>
                <a:latin typeface="Arial" panose="020B0604020202020204" pitchFamily="34" charset="0"/>
                <a:cs typeface="Arial" panose="020B0604020202020204" pitchFamily="34" charset="0"/>
              </a:rPr>
              <a:t>ALT</a:t>
            </a:r>
            <a:r>
              <a:rPr lang="en-US" sz="1800" baseline="-25000" dirty="0" err="1">
                <a:solidFill>
                  <a:srgbClr val="0073AF"/>
                </a:solidFill>
                <a:latin typeface="Arial" panose="020B0604020202020204" pitchFamily="34" charset="0"/>
                <a:cs typeface="Arial" panose="020B0604020202020204" pitchFamily="34" charset="0"/>
              </a:rPr>
              <a:t>Sensitivity</a:t>
            </a:r>
            <a:r>
              <a:rPr lang="en-US" sz="1800" baseline="-25000" dirty="0">
                <a:solidFill>
                  <a:srgbClr val="0073AF"/>
                </a:solidFill>
                <a:latin typeface="Arial" panose="020B0604020202020204" pitchFamily="34" charset="0"/>
                <a:cs typeface="Arial" panose="020B0604020202020204" pitchFamily="34" charset="0"/>
              </a:rPr>
              <a:t> </a:t>
            </a:r>
            <a:endParaRPr lang="de-DE" altLang="de-DE" baseline="-25000" dirty="0">
              <a:solidFill>
                <a:srgbClr val="0073AF"/>
              </a:solidFill>
              <a:latin typeface="Arial" charset="0"/>
              <a:cs typeface="Arial" charset="0"/>
            </a:endParaRPr>
          </a:p>
        </p:txBody>
      </p:sp>
    </p:spTree>
    <p:extLst>
      <p:ext uri="{BB962C8B-B14F-4D97-AF65-F5344CB8AC3E}">
        <p14:creationId xmlns:p14="http://schemas.microsoft.com/office/powerpoint/2010/main" val="3238568374"/>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F5933-79C7-E56F-AE51-EB2A060177B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2B64A41-D0B7-9F99-2534-E953E110BA9F}"/>
              </a:ext>
            </a:extLst>
          </p:cNvPr>
          <p:cNvSpPr>
            <a:spLocks noGrp="1"/>
          </p:cNvSpPr>
          <p:nvPr>
            <p:ph type="dt" sz="half" idx="10"/>
          </p:nvPr>
        </p:nvSpPr>
        <p:spPr/>
        <p:txBody>
          <a:bodyPr/>
          <a:lstStyle/>
          <a:p>
            <a:pPr>
              <a:defRPr/>
            </a:pPr>
            <a:fld id="{90558B1B-6CE7-4B2E-BBE6-196C75AD409A}" type="datetime1">
              <a:rPr lang="en-GB" altLang="de-DE" smtClean="0"/>
              <a:t>05/05/2026</a:t>
            </a:fld>
            <a:endParaRPr lang="de-DE" altLang="de-DE"/>
          </a:p>
        </p:txBody>
      </p:sp>
      <p:sp>
        <p:nvSpPr>
          <p:cNvPr id="5" name="Slide Number Placeholder 4">
            <a:extLst>
              <a:ext uri="{FF2B5EF4-FFF2-40B4-BE49-F238E27FC236}">
                <a16:creationId xmlns:a16="http://schemas.microsoft.com/office/drawing/2014/main" id="{E5C77D0D-7DF5-3387-D0C5-052C975FB672}"/>
              </a:ext>
            </a:extLst>
          </p:cNvPr>
          <p:cNvSpPr>
            <a:spLocks noGrp="1"/>
          </p:cNvSpPr>
          <p:nvPr>
            <p:ph type="sldNum" sz="quarter" idx="11"/>
          </p:nvPr>
        </p:nvSpPr>
        <p:spPr/>
        <p:txBody>
          <a:bodyPr/>
          <a:lstStyle/>
          <a:p>
            <a:pPr>
              <a:defRPr/>
            </a:pPr>
            <a:fld id="{C9AE063E-49D0-4CAD-8F72-DC48565729A2}" type="slidenum">
              <a:rPr lang="de-DE" altLang="de-DE" smtClean="0"/>
              <a:pPr>
                <a:defRPr/>
              </a:pPr>
              <a:t>9</a:t>
            </a:fld>
            <a:endParaRPr lang="de-DE" altLang="de-DE"/>
          </a:p>
        </p:txBody>
      </p:sp>
      <p:sp>
        <p:nvSpPr>
          <p:cNvPr id="9" name="Oval 8">
            <a:extLst>
              <a:ext uri="{FF2B5EF4-FFF2-40B4-BE49-F238E27FC236}">
                <a16:creationId xmlns:a16="http://schemas.microsoft.com/office/drawing/2014/main" id="{ED867651-CE53-5BB2-F14E-1C8ECA61AC67}"/>
              </a:ext>
            </a:extLst>
          </p:cNvPr>
          <p:cNvSpPr/>
          <p:nvPr/>
        </p:nvSpPr>
        <p:spPr bwMode="auto">
          <a:xfrm>
            <a:off x="7849096" y="4716413"/>
            <a:ext cx="648072" cy="2160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0" name="Oval 9">
            <a:extLst>
              <a:ext uri="{FF2B5EF4-FFF2-40B4-BE49-F238E27FC236}">
                <a16:creationId xmlns:a16="http://schemas.microsoft.com/office/drawing/2014/main" id="{A94D58C6-FD85-D7D5-673A-B6E2DC127148}"/>
              </a:ext>
            </a:extLst>
          </p:cNvPr>
          <p:cNvSpPr/>
          <p:nvPr/>
        </p:nvSpPr>
        <p:spPr bwMode="auto">
          <a:xfrm>
            <a:off x="6192912" y="680940"/>
            <a:ext cx="576064" cy="366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sp>
        <p:nvSpPr>
          <p:cNvPr id="11" name="Oval 10">
            <a:extLst>
              <a:ext uri="{FF2B5EF4-FFF2-40B4-BE49-F238E27FC236}">
                <a16:creationId xmlns:a16="http://schemas.microsoft.com/office/drawing/2014/main" id="{07E7AA44-0570-E870-59E9-A509F7F16545}"/>
              </a:ext>
            </a:extLst>
          </p:cNvPr>
          <p:cNvSpPr/>
          <p:nvPr/>
        </p:nvSpPr>
        <p:spPr bwMode="auto">
          <a:xfrm>
            <a:off x="8065120" y="4716413"/>
            <a:ext cx="360040" cy="1440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T" sz="2400" b="1" i="0" u="none" strike="noStrike" cap="none" normalizeH="0" baseline="0">
              <a:ln>
                <a:noFill/>
              </a:ln>
              <a:solidFill>
                <a:schemeClr val="tx1"/>
              </a:solidFill>
              <a:effectLst/>
              <a:latin typeface="Arial Narrow" panose="020B0606020202030204" pitchFamily="34" charset="0"/>
            </a:endParaRPr>
          </a:p>
        </p:txBody>
      </p:sp>
      <p:pic>
        <p:nvPicPr>
          <p:cNvPr id="6" name="Picture 5" descr="A graph of different colors&#10;&#10;Description automatically generated">
            <a:extLst>
              <a:ext uri="{FF2B5EF4-FFF2-40B4-BE49-F238E27FC236}">
                <a16:creationId xmlns:a16="http://schemas.microsoft.com/office/drawing/2014/main" id="{5907E7A1-D6E7-BF65-6E51-2B13EF059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06" y="769689"/>
            <a:ext cx="8752635" cy="5301159"/>
          </a:xfrm>
          <a:prstGeom prst="rect">
            <a:avLst/>
          </a:prstGeom>
        </p:spPr>
      </p:pic>
    </p:spTree>
    <p:extLst>
      <p:ext uri="{BB962C8B-B14F-4D97-AF65-F5344CB8AC3E}">
        <p14:creationId xmlns:p14="http://schemas.microsoft.com/office/powerpoint/2010/main" val="3272191505"/>
      </p:ext>
    </p:extLst>
  </p:cSld>
  <p:clrMapOvr>
    <a:masterClrMapping/>
  </p:clrMapOvr>
  <p:transition>
    <p:zoom/>
  </p:transition>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altLang="de-DE" sz="2400" b="1"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altLang="de-DE" sz="2400" b="1"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5251</TotalTime>
  <Words>1595</Words>
  <Application>Microsoft Office PowerPoint</Application>
  <PresentationFormat>Custom</PresentationFormat>
  <Paragraphs>195</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Arial Narrow</vt:lpstr>
      <vt:lpstr>Calibri</vt:lpstr>
      <vt:lpstr>DejaVu Sans</vt:lpstr>
      <vt:lpstr>Times New Roman</vt:lpstr>
      <vt:lpstr>Wingdings</vt:lpstr>
      <vt:lpstr>BOKU-Marketing</vt:lpstr>
      <vt:lpstr>Estimating Vulnerable Carbon in Thawing Northern High-Latitude Permafrost using CMIP6 Climate Projections  Imran Nadeem1, Nebojsa Nakicenovic2, Asma Yaqub1, Boris Sakschewski3, Sina Loriani3, Govindasamy Bala4, Thejna Tharammal4, Caroline Zimm2, and Hafsa Aeman5      1Institute of Meteorology and Climatology, BOKU University, Vienna, Austria  2International Institute for Applied Systems Analysis, Laxenburg, Austria  3Potsdam Institute for Climate Impact Research, Potsdam, Germany  4Indian Institute of Science, Bangalore, India  5International Water Management Institute, Lahore, Pakistan          </vt:lpstr>
      <vt:lpstr>Introduction:</vt:lpstr>
      <vt:lpstr>Global Temperature Change vs. Permafrost Region Temperature Change</vt:lpstr>
      <vt:lpstr>PowerPoint Presentation</vt:lpstr>
      <vt:lpstr>Direct ALT Calculation from Soil Temperatures Leads to Unrealistic Values</vt:lpstr>
      <vt:lpstr>Calculation of Bias Corrected ALT using ALT Sensitivity </vt:lpstr>
      <vt:lpstr>Calculation of Bias Corrected ALT using ALT Sensitivity at grid level. </vt:lpstr>
      <vt:lpstr>Validation of Bias Corrected ALT using median value of ALTSensitivity </vt:lpstr>
      <vt:lpstr>PowerPoint Presentation</vt:lpstr>
      <vt:lpstr>ALT Projections for 2100 under Various Scenarios using median value of ALTSensitivity</vt:lpstr>
      <vt:lpstr>Temporal development of ALT thickness for 34 model, under four scenarios based on median value of ALTSensitivity </vt:lpstr>
      <vt:lpstr>Carbon stock estimates (3D profile with 5cm vertical resolution)</vt:lpstr>
      <vt:lpstr>Thawdepth &amp; Corresponding Vulnerable Carbon based on median value of ALTSensitivity </vt:lpstr>
      <vt:lpstr>Conclusions</vt:lpstr>
      <vt:lpstr>PowerPoint Presentation</vt:lpstr>
      <vt:lpstr>PowerPoint Presentation</vt:lpstr>
      <vt:lpstr>PowerPoint Presentation</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GERZABEK</dc:creator>
  <cp:lastModifiedBy>Nadeem Imran</cp:lastModifiedBy>
  <cp:revision>450</cp:revision>
  <dcterms:created xsi:type="dcterms:W3CDTF">2003-09-23T06:28:36Z</dcterms:created>
  <dcterms:modified xsi:type="dcterms:W3CDTF">2026-05-05T05:24:58Z</dcterms:modified>
</cp:coreProperties>
</file>