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6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1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Deep Sarkar from the Max Planck Institute for Biogeochemistry. Today I'll present a dual-model approach for generalizing individual tree water use across the SAPFLUXNET network. This is joint work with Rafael Poyatos, Anke Hildebrandt, Sung-Ching Lee, Basil Kraft, and Jacob Nelson.</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the results.</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numbers from a global leave-trees-out evaluation. Explained variance on the daytime peak — sap_q90 — improves by forty-two percent. RMSD on peak sap flow drops by twelve percent. The largest gain is on the nighttime baseline — twenty-seven percent reduction in RMSD. The lower panels show why. For peak sap flow on the left, the single-model regression line stays well below the 1-to-1 ideal — it systematically under-predicts; the dual model recovers the slope. For nighttime flow on the right, the single model has a clear positive bias — predicting flow when there is none — while the dual model is centred on zero.</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check that this is not an aggregation artefact, we look at three contrasting species: a temperate deciduous beech site in Germany, a boreal Scots pine site in Sweden, and a Mediterranean olive site in Spain. Across large, medium, and small individuals within each site, the dual-model trace tracks the observed diurnal cycle more closely than the single model — particularly during the peak of the active season, where the magnitude bias of the single model is most visible.</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breakdown by genus shows the gain is not concentrated in one taxon. R-squared improves across all seven major genera. The largest RMSD reductions are on Fagus, Pinus, and Populus — fast-growing, well-sampled groups where the single model had previously over-fit local sensor artefacts.</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plant functional type, gains are largest in evergreen needleleaf forest and woody savanna. These are biomes where magnitude variability dominates — strongly seasonal in the savanna, and structured by individual-tree size differences in the conifer forests. Bias reduction is consistent across functional types.</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sensor method, the largest bias reduction — around eighty-three percent — comes on heat-balance sensors, which had the strongest geometry-driven offsets. Thermal dissipation and heat pulse also improve. The dual model isolates shape learning from sensor magnitude bias, and that property generalises across the three measurement principles.</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stem diameter, mid-sized trees benefit most. The largest DBH class — trees above forty centimetres — is data-thin in SAPFLUXNET and remains the residual challenge for both models. This is a sample-size limitation rather than a methodological one.</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diagnose what residual variance still hides, we ran a post-hoc test: re-training with tree social status — dominant, codominant, suppressed — added as a feature. Suppressed trees see a 1.2 percent gain in R-squared and a 5.7 percent drop in RMSD. Bias reduction is consistent across all three classes. Dominant and codominant categories are essentially flat — the model already captures them. Within-stand competition is the next residual signal worth chasing.</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directions forward. First, the temporal model is currently memoryless — moving to an LSTM or Transformer should capture multi-day drought carry-over and stomatal lag. Second, replacing measured static features with remote-sensing proxies — canopy height, LAI, wood-density priors — would let us drive the framework at gridded resolution from ERA5. Third, aggregating predictions to stand transpiration and benchmarking against eddy-covariance ET partitioning closes the loop with ecosystem-scale water balance.</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 I welcome your questions. The QR code links to my contact details and a feedback form.</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transpiration returns roughly forty percent of land precipitation to the atmosphere. Eddy covariance gives us ecosystem ET, but transpiration cannot be cleanly separated from soil evaporation at the flux-tower scale. Sap flow remains our only direct, continuous, tree-level transpiration observation. SAPFLUXNET aggregates around 2,500 trees from 190 sites — and that is the scale at which we work.</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first frame the problem with this data.</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sap-flow methods dominate the network — heat balance, thermal dissipation, and heat pulse. Each has known biases: thermal dissipation underestimates at high flow rates and is species-specific; heat pulse is sensitive to wound effects; heat balance depends on stem geometry. Flo and colleagues showed in 2019 that diurnal shape is consistent across these methods, but absolute magnitude is not. This sensor-driven magnitude bias is the central challenge for any cross-site model.</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consequence shows up clearly in machine-learning evaluation. When we train and test within a single site, R-squared sits between 0.85 and 0.95 — but most of that performance is temporal autocorrelation. When we hold out entire trees and sites in a leave-trees-out scheme, R-squared collapses to between 0.30 and 0.45. The model has been learning sensor- and site-specific magnitude artefacts rather than the underlying physiology. The takeaway is that magnitude estimation, not diurnal shape, is the bottleneck for global transferability.</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approach is to decouple the two — let each sub-model do what it is best suited for.</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is the baseline: a single XGBoost predicting raw sap flow directly from weather and static features. It must learn shape and magnitude jointly, which is where it overfits to sensor artefacts. On the right is our dual formulation. Two random forests predict the magnitude envelope from static information only — sap_q90 captures the daytime peak, sap_nt the nighttime baseline. A separate XGBoost predicts a normalized sap flow between those bounds, driven by weather. We re-assemble by denormalization. Shape and magnitude carry independent error budgets — the temporal regression no longer has to absorb both.</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features feeding those magnitude RFs are physiologically meaningful and hemisphere-aware. The shared climatic envelope uses mean annual precipitation, its inter-annual variability, and multivariate functional PCA on seasonal and diurnal climatologies — the leading PCs capture mean energy input and seasonal phase. For peak demand, we detect a site-specific 90-day active window from a rolling-mean VPD climatology, wrapping across calendar boundaries for Southern-Hemisphere sites. Inside that window we extract q95 daytime VPD and SSRD, and mean soil water. For the nocturnal baseline, a strict SSRDC threshold below one watt per square metre defines true night; from there we extract mean nighttime VPD and wind, plus drought-floor metrics.</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matters as much as the model. Random tree-level splits leave nearby trees in both folds; the model memorises microclimate and reports an inflated R-squared. We instead build a proximity graph on tree coordinates with a cKDTree, find connected components, and assign whole components to folds. Trees from the same physical cluster never appear in both train and test — eliminating spatial autocorrelation as a leakage path.</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F2D24"/>
        </a:solidFill>
        <a:effectLst/>
      </p:bgPr>
    </p:bg>
    <p:spTree>
      <p:nvGrpSpPr>
        <p:cNvPr id="1" name=""/>
        <p:cNvGrpSpPr/>
        <p:nvPr/>
      </p:nvGrpSpPr>
      <p:grpSpPr>
        <a:xfrm>
          <a:off x="0" y="0"/>
          <a:ext cx="0" cy="0"/>
          <a:chOff x="0" y="0"/>
          <a:chExt cx="0" cy="0"/>
        </a:xfrm>
      </p:grpSpPr>
      <p:sp>
        <p:nvSpPr>
          <p:cNvPr id="3" name="Shape 0"/>
          <p:cNvSpPr/>
          <p:nvPr/>
        </p:nvSpPr>
        <p:spPr>
          <a:xfrm>
            <a:off x="9692640" y="-1463040"/>
            <a:ext cx="4023360" cy="4023360"/>
          </a:xfrm>
          <a:prstGeom prst="ellipse">
            <a:avLst/>
          </a:prstGeom>
          <a:solidFill>
            <a:srgbClr val="1F5B3F"/>
          </a:solidFill>
          <a:ln/>
        </p:spPr>
      </p:sp>
      <p:sp>
        <p:nvSpPr>
          <p:cNvPr id="4" name="Shape 1"/>
          <p:cNvSpPr/>
          <p:nvPr/>
        </p:nvSpPr>
        <p:spPr>
          <a:xfrm>
            <a:off x="10515600" y="-640080"/>
            <a:ext cx="2377440" cy="2377440"/>
          </a:xfrm>
          <a:prstGeom prst="ellipse">
            <a:avLst/>
          </a:prstGeom>
          <a:solidFill>
            <a:srgbClr val="2E7D58"/>
          </a:solidFill>
          <a:ln/>
        </p:spPr>
      </p:sp>
      <p:sp>
        <p:nvSpPr>
          <p:cNvPr id="5" name="Shape 2"/>
          <p:cNvSpPr/>
          <p:nvPr/>
        </p:nvSpPr>
        <p:spPr>
          <a:xfrm>
            <a:off x="11018520" y="-137160"/>
            <a:ext cx="1371600" cy="1371600"/>
          </a:xfrm>
          <a:prstGeom prst="ellipse">
            <a:avLst/>
          </a:prstGeom>
          <a:solidFill>
            <a:srgbClr val="1F6FA0"/>
          </a:solidFill>
          <a:ln/>
        </p:spPr>
      </p:sp>
      <p:sp>
        <p:nvSpPr>
          <p:cNvPr id="6" name="Shape 3"/>
          <p:cNvSpPr/>
          <p:nvPr/>
        </p:nvSpPr>
        <p:spPr>
          <a:xfrm>
            <a:off x="548640" y="502920"/>
            <a:ext cx="1325880" cy="347472"/>
          </a:xfrm>
          <a:prstGeom prst="rect">
            <a:avLst/>
          </a:prstGeom>
          <a:solidFill>
            <a:srgbClr val="1F5B3F"/>
          </a:solidFill>
          <a:ln/>
        </p:spPr>
      </p:sp>
      <p:sp>
        <p:nvSpPr>
          <p:cNvPr id="7" name="Text 4"/>
          <p:cNvSpPr/>
          <p:nvPr/>
        </p:nvSpPr>
        <p:spPr>
          <a:xfrm>
            <a:off x="548640" y="502920"/>
            <a:ext cx="1325880" cy="347472"/>
          </a:xfrm>
          <a:prstGeom prst="rect">
            <a:avLst/>
          </a:prstGeom>
          <a:noFill/>
          <a:ln/>
        </p:spPr>
        <p:txBody>
          <a:bodyPr wrap="square" lIns="0" tIns="0" rIns="0" bIns="0" rtlCol="0" anchor="ctr"/>
          <a:lstStyle/>
          <a:p>
            <a:pPr marL="0" indent="0" algn="ctr">
              <a:buNone/>
            </a:pPr>
            <a:r>
              <a:rPr lang="en-US" sz="1100" b="1" kern="0" spc="400" dirty="0">
                <a:solidFill>
                  <a:srgbClr val="F4F0E6"/>
                </a:solidFill>
                <a:latin typeface="Calibri" pitchFamily="34" charset="0"/>
                <a:ea typeface="Calibri" pitchFamily="34" charset="-122"/>
                <a:cs typeface="Calibri" pitchFamily="34" charset="-120"/>
              </a:rPr>
              <a:t>EGU 2026</a:t>
            </a:r>
            <a:endParaRPr lang="en-US" sz="1100" dirty="0"/>
          </a:p>
        </p:txBody>
      </p:sp>
      <p:sp>
        <p:nvSpPr>
          <p:cNvPr id="8" name="Text 5"/>
          <p:cNvSpPr/>
          <p:nvPr/>
        </p:nvSpPr>
        <p:spPr>
          <a:xfrm>
            <a:off x="548640" y="1508760"/>
            <a:ext cx="10058400" cy="2194560"/>
          </a:xfrm>
          <a:prstGeom prst="rect">
            <a:avLst/>
          </a:prstGeom>
          <a:noFill/>
          <a:ln/>
        </p:spPr>
        <p:txBody>
          <a:bodyPr wrap="square" lIns="0" tIns="0" rIns="0" bIns="0" rtlCol="0" anchor="t"/>
          <a:lstStyle/>
          <a:p>
            <a:pPr marL="0" indent="0">
              <a:buNone/>
            </a:pPr>
            <a:r>
              <a:rPr lang="en-US" sz="4400" b="1" dirty="0">
                <a:solidFill>
                  <a:srgbClr val="FFFFFF"/>
                </a:solidFill>
                <a:latin typeface="Calibri" pitchFamily="34" charset="0"/>
                <a:ea typeface="Calibri" pitchFamily="34" charset="-122"/>
                <a:cs typeface="Calibri" pitchFamily="34" charset="-120"/>
              </a:rPr>
              <a:t>A Dual-Model Approach to Better</a:t>
            </a:r>
            <a:endParaRPr lang="en-US" sz="4400" dirty="0"/>
          </a:p>
          <a:p>
            <a:pPr marL="0" indent="0">
              <a:buNone/>
            </a:pPr>
            <a:r>
              <a:rPr lang="en-US" sz="4400" b="1" dirty="0">
                <a:solidFill>
                  <a:srgbClr val="FFFFFF"/>
                </a:solidFill>
                <a:latin typeface="Calibri" pitchFamily="34" charset="0"/>
                <a:ea typeface="Calibri" pitchFamily="34" charset="-122"/>
                <a:cs typeface="Calibri" pitchFamily="34" charset="-120"/>
              </a:rPr>
              <a:t>Generalize Individual Tree Water Use</a:t>
            </a:r>
            <a:endParaRPr lang="en-US" sz="4400" dirty="0"/>
          </a:p>
        </p:txBody>
      </p:sp>
      <p:sp>
        <p:nvSpPr>
          <p:cNvPr id="9" name="Text 6"/>
          <p:cNvSpPr/>
          <p:nvPr/>
        </p:nvSpPr>
        <p:spPr>
          <a:xfrm>
            <a:off x="548640" y="3703320"/>
            <a:ext cx="10058400" cy="457200"/>
          </a:xfrm>
          <a:prstGeom prst="rect">
            <a:avLst/>
          </a:prstGeom>
          <a:noFill/>
          <a:ln/>
        </p:spPr>
        <p:txBody>
          <a:bodyPr wrap="square" lIns="0" tIns="0" rIns="0" bIns="0" rtlCol="0" anchor="t"/>
          <a:lstStyle/>
          <a:p>
            <a:pPr marL="0" indent="0">
              <a:buNone/>
            </a:pPr>
            <a:r>
              <a:rPr lang="en-US" sz="1600" i="1" dirty="0">
                <a:solidFill>
                  <a:srgbClr val="F4B860"/>
                </a:solidFill>
                <a:latin typeface="Calibri" pitchFamily="34" charset="0"/>
                <a:ea typeface="Calibri" pitchFamily="34" charset="-122"/>
                <a:cs typeface="Calibri" pitchFamily="34" charset="-120"/>
              </a:rPr>
              <a:t>From sensor-specific magnitude to ecologically transferable transpiration estimates</a:t>
            </a:r>
            <a:endParaRPr lang="en-US" sz="1600" dirty="0"/>
          </a:p>
        </p:txBody>
      </p:sp>
      <p:sp>
        <p:nvSpPr>
          <p:cNvPr id="10" name="Text 7"/>
          <p:cNvSpPr/>
          <p:nvPr/>
        </p:nvSpPr>
        <p:spPr>
          <a:xfrm>
            <a:off x="548640" y="4572000"/>
            <a:ext cx="10515600" cy="457200"/>
          </a:xfrm>
          <a:prstGeom prst="rect">
            <a:avLst/>
          </a:prstGeom>
          <a:noFill/>
          <a:ln/>
        </p:spPr>
        <p:txBody>
          <a:bodyPr wrap="square" lIns="0" tIns="0" rIns="0" bIns="0" rtlCol="0" anchor="t"/>
          <a:lstStyle/>
          <a:p>
            <a:pPr marL="0" indent="0">
              <a:buNone/>
            </a:pPr>
            <a:r>
              <a:rPr lang="en-US" sz="1400" b="1" dirty="0">
                <a:solidFill>
                  <a:srgbClr val="FFFFFF"/>
                </a:solidFill>
                <a:latin typeface="Calibri" pitchFamily="34" charset="0"/>
                <a:ea typeface="Calibri" pitchFamily="34" charset="-122"/>
                <a:cs typeface="Calibri" pitchFamily="34" charset="-120"/>
              </a:rPr>
              <a:t>Deep Prakash Sarkar</a:t>
            </a:r>
            <a:r>
              <a:rPr lang="en-US" sz="1400" dirty="0">
                <a:solidFill>
                  <a:srgbClr val="F4F0E6"/>
                </a:solidFill>
                <a:latin typeface="Calibri" pitchFamily="34" charset="0"/>
                <a:ea typeface="Calibri" pitchFamily="34" charset="-122"/>
                <a:cs typeface="Calibri" pitchFamily="34" charset="-120"/>
              </a:rPr>
              <a:t>, Rafael Poyatos, Anke Hildebrandt, Sung-Ching Lee, Basil Kraft, Jacob A. Nelson</a:t>
            </a:r>
            <a:endParaRPr lang="en-US" sz="1400" dirty="0"/>
          </a:p>
        </p:txBody>
      </p:sp>
      <p:pic>
        <p:nvPicPr>
          <p:cNvPr id="11" name="Image 0" descr="assets/mpi_full.png"/>
          <p:cNvPicPr>
            <a:picLocks noChangeAspect="1"/>
          </p:cNvPicPr>
          <p:nvPr/>
        </p:nvPicPr>
        <p:blipFill>
          <a:blip r:embed="rId3"/>
          <a:stretch>
            <a:fillRect/>
          </a:stretch>
        </p:blipFill>
        <p:spPr>
          <a:xfrm>
            <a:off x="548640" y="5623560"/>
            <a:ext cx="2377440" cy="521208"/>
          </a:xfrm>
          <a:prstGeom prst="rect">
            <a:avLst/>
          </a:prstGeom>
        </p:spPr>
      </p:pic>
      <p:pic>
        <p:nvPicPr>
          <p:cNvPr id="12" name="Image 1"/>
          <p:cNvPicPr>
            <a:picLocks noChangeAspect="1"/>
          </p:cNvPicPr>
          <p:nvPr/>
        </p:nvPicPr>
        <p:blipFill>
          <a:blip r:embed="rId4"/>
          <a:srcRect/>
          <a:stretch/>
        </p:blipFill>
        <p:spPr>
          <a:xfrm>
            <a:off x="5349240" y="5440680"/>
            <a:ext cx="914400" cy="914400"/>
          </a:xfrm>
          <a:prstGeom prst="rect">
            <a:avLst/>
          </a:prstGeom>
        </p:spPr>
      </p:pic>
      <p:sp>
        <p:nvSpPr>
          <p:cNvPr id="13" name="Text 8"/>
          <p:cNvSpPr/>
          <p:nvPr/>
        </p:nvSpPr>
        <p:spPr>
          <a:xfrm>
            <a:off x="4160520" y="6355080"/>
            <a:ext cx="3291840" cy="201168"/>
          </a:xfrm>
          <a:prstGeom prst="rect">
            <a:avLst/>
          </a:prstGeom>
          <a:noFill/>
          <a:ln/>
        </p:spPr>
        <p:txBody>
          <a:bodyPr wrap="square" lIns="0" tIns="0" rIns="0" bIns="0" rtlCol="0" anchor="ctr"/>
          <a:lstStyle/>
          <a:p>
            <a:pPr marL="0" indent="0" algn="ctr">
              <a:buNone/>
            </a:pPr>
            <a:r>
              <a:rPr lang="en-US" sz="900" i="1" dirty="0">
                <a:solidFill>
                  <a:srgbClr val="9CB5A4"/>
                </a:solidFill>
                <a:latin typeface="Calibri" pitchFamily="34" charset="0"/>
                <a:ea typeface="Calibri" pitchFamily="34" charset="-122"/>
                <a:cs typeface="Calibri" pitchFamily="34" charset="-120"/>
              </a:rPr>
              <a:t>Scan for paper / contact</a:t>
            </a:r>
            <a:endParaRPr lang="en-US" sz="900" dirty="0"/>
          </a:p>
        </p:txBody>
      </p:sp>
      <p:pic>
        <p:nvPicPr>
          <p:cNvPr id="14" name="Image 2" descr="assets/egu26.png"/>
          <p:cNvPicPr>
            <a:picLocks noChangeAspect="1"/>
          </p:cNvPicPr>
          <p:nvPr/>
        </p:nvPicPr>
        <p:blipFill>
          <a:blip r:embed="rId5"/>
          <a:stretch>
            <a:fillRect/>
          </a:stretch>
        </p:blipFill>
        <p:spPr>
          <a:xfrm>
            <a:off x="10058400" y="5715000"/>
            <a:ext cx="1554480" cy="5943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F2D24"/>
        </a:solidFill>
        <a:effectLst/>
      </p:bgPr>
    </p:bg>
    <p:spTree>
      <p:nvGrpSpPr>
        <p:cNvPr id="1" name=""/>
        <p:cNvGrpSpPr/>
        <p:nvPr/>
      </p:nvGrpSpPr>
      <p:grpSpPr>
        <a:xfrm>
          <a:off x="0" y="0"/>
          <a:ext cx="0" cy="0"/>
          <a:chOff x="0" y="0"/>
          <a:chExt cx="0" cy="0"/>
        </a:xfrm>
      </p:grpSpPr>
      <p:sp>
        <p:nvSpPr>
          <p:cNvPr id="3" name="Text 0"/>
          <p:cNvSpPr/>
          <p:nvPr/>
        </p:nvSpPr>
        <p:spPr>
          <a:xfrm>
            <a:off x="457200" y="914400"/>
            <a:ext cx="4572000" cy="4572000"/>
          </a:xfrm>
          <a:prstGeom prst="rect">
            <a:avLst/>
          </a:prstGeom>
          <a:noFill/>
          <a:ln/>
        </p:spPr>
        <p:txBody>
          <a:bodyPr wrap="square" lIns="0" tIns="0" rIns="0" bIns="0" rtlCol="0" anchor="ctr"/>
          <a:lstStyle/>
          <a:p>
            <a:pPr marL="0" indent="0">
              <a:buNone/>
            </a:pPr>
            <a:r>
              <a:rPr lang="en-US" sz="28000" b="1" dirty="0">
                <a:solidFill>
                  <a:srgbClr val="1F5B3F"/>
                </a:solidFill>
                <a:latin typeface="Calibri" pitchFamily="34" charset="0"/>
                <a:ea typeface="Calibri" pitchFamily="34" charset="-122"/>
                <a:cs typeface="Calibri" pitchFamily="34" charset="-120"/>
              </a:rPr>
              <a:t>03</a:t>
            </a:r>
            <a:endParaRPr lang="en-US" sz="28000" dirty="0"/>
          </a:p>
        </p:txBody>
      </p:sp>
      <p:sp>
        <p:nvSpPr>
          <p:cNvPr id="4" name="Shape 1"/>
          <p:cNvSpPr/>
          <p:nvPr/>
        </p:nvSpPr>
        <p:spPr>
          <a:xfrm>
            <a:off x="4754880" y="2834640"/>
            <a:ext cx="73152" cy="256032"/>
          </a:xfrm>
          <a:prstGeom prst="rect">
            <a:avLst/>
          </a:prstGeom>
          <a:solidFill>
            <a:srgbClr val="F4B860"/>
          </a:solidFill>
          <a:ln/>
        </p:spPr>
      </p:sp>
      <p:sp>
        <p:nvSpPr>
          <p:cNvPr id="5" name="Text 2"/>
          <p:cNvSpPr/>
          <p:nvPr/>
        </p:nvSpPr>
        <p:spPr>
          <a:xfrm>
            <a:off x="4901184" y="2798064"/>
            <a:ext cx="4572000" cy="320040"/>
          </a:xfrm>
          <a:prstGeom prst="rect">
            <a:avLst/>
          </a:prstGeom>
          <a:noFill/>
          <a:ln/>
        </p:spPr>
        <p:txBody>
          <a:bodyPr wrap="square" lIns="0" tIns="0" rIns="0" bIns="0" rtlCol="0" anchor="ctr"/>
          <a:lstStyle/>
          <a:p>
            <a:pPr marL="0" indent="0">
              <a:buNone/>
            </a:pPr>
            <a:r>
              <a:rPr lang="en-US" sz="1300" b="1" kern="0" spc="600" dirty="0">
                <a:solidFill>
                  <a:srgbClr val="F4B860"/>
                </a:solidFill>
                <a:latin typeface="Calibri" pitchFamily="34" charset="0"/>
                <a:ea typeface="Calibri" pitchFamily="34" charset="-122"/>
                <a:cs typeface="Calibri" pitchFamily="34" charset="-120"/>
              </a:rPr>
              <a:t>PART THREE</a:t>
            </a:r>
            <a:endParaRPr lang="en-US" sz="1300" dirty="0"/>
          </a:p>
        </p:txBody>
      </p:sp>
      <p:sp>
        <p:nvSpPr>
          <p:cNvPr id="6" name="Text 3"/>
          <p:cNvSpPr/>
          <p:nvPr/>
        </p:nvSpPr>
        <p:spPr>
          <a:xfrm>
            <a:off x="4754880" y="3108960"/>
            <a:ext cx="6858000" cy="914400"/>
          </a:xfrm>
          <a:prstGeom prst="rect">
            <a:avLst/>
          </a:prstGeom>
          <a:noFill/>
          <a:ln/>
        </p:spPr>
        <p:txBody>
          <a:bodyPr wrap="square" lIns="0" tIns="0" rIns="0" bIns="0" rtlCol="0" anchor="t"/>
          <a:lstStyle/>
          <a:p>
            <a:pPr marL="0" indent="0">
              <a:buNone/>
            </a:pPr>
            <a:r>
              <a:rPr lang="en-US" sz="5600" b="1" dirty="0">
                <a:solidFill>
                  <a:srgbClr val="FFFFFF"/>
                </a:solidFill>
                <a:latin typeface="Calibri" pitchFamily="34" charset="0"/>
                <a:ea typeface="Calibri" pitchFamily="34" charset="-122"/>
                <a:cs typeface="Calibri" pitchFamily="34" charset="-120"/>
              </a:rPr>
              <a:t>Results</a:t>
            </a:r>
            <a:endParaRPr lang="en-US" sz="5600" dirty="0"/>
          </a:p>
        </p:txBody>
      </p:sp>
      <p:sp>
        <p:nvSpPr>
          <p:cNvPr id="7" name="Text 4"/>
          <p:cNvSpPr/>
          <p:nvPr/>
        </p:nvSpPr>
        <p:spPr>
          <a:xfrm>
            <a:off x="4754880" y="4069080"/>
            <a:ext cx="6858000" cy="822960"/>
          </a:xfrm>
          <a:prstGeom prst="rect">
            <a:avLst/>
          </a:prstGeom>
          <a:noFill/>
          <a:ln/>
        </p:spPr>
        <p:txBody>
          <a:bodyPr wrap="square" lIns="0" tIns="0" rIns="0" bIns="0" rtlCol="0" anchor="t"/>
          <a:lstStyle/>
          <a:p>
            <a:pPr marL="0" indent="0">
              <a:buNone/>
            </a:pPr>
            <a:r>
              <a:rPr lang="en-US" sz="1600" i="1" dirty="0">
                <a:solidFill>
                  <a:srgbClr val="9CB5A4"/>
                </a:solidFill>
                <a:latin typeface="Calibri" pitchFamily="34" charset="0"/>
                <a:ea typeface="Calibri" pitchFamily="34" charset="-122"/>
                <a:cs typeface="Calibri" pitchFamily="34" charset="-120"/>
              </a:rPr>
              <a:t>How the dual model behaves on a global,</a:t>
            </a:r>
            <a:endParaRPr lang="en-US" sz="1600" dirty="0"/>
          </a:p>
          <a:p>
            <a:pPr marL="0" indent="0">
              <a:buNone/>
            </a:pPr>
            <a:r>
              <a:rPr lang="en-US" sz="1600" i="1" dirty="0">
                <a:solidFill>
                  <a:srgbClr val="9CB5A4"/>
                </a:solidFill>
                <a:latin typeface="Calibri" pitchFamily="34" charset="0"/>
                <a:ea typeface="Calibri" pitchFamily="34" charset="-122"/>
                <a:cs typeface="Calibri" pitchFamily="34" charset="-120"/>
              </a:rPr>
              <a:t>leave-trees-out evaluation.</a:t>
            </a:r>
            <a:endParaRPr lang="en-US" sz="1600" dirty="0"/>
          </a:p>
        </p:txBody>
      </p:sp>
      <p:sp>
        <p:nvSpPr>
          <p:cNvPr id="8" name="Shape 5"/>
          <p:cNvSpPr/>
          <p:nvPr/>
        </p:nvSpPr>
        <p:spPr>
          <a:xfrm>
            <a:off x="548640" y="6492240"/>
            <a:ext cx="11091672" cy="10973"/>
          </a:xfrm>
          <a:prstGeom prst="rect">
            <a:avLst/>
          </a:prstGeom>
          <a:solidFill>
            <a:srgbClr val="2E5847"/>
          </a:solidFill>
          <a:ln/>
        </p:spPr>
      </p:sp>
      <p:sp>
        <p:nvSpPr>
          <p:cNvPr id="9" name="Text 6"/>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9CB5A4"/>
                </a:solidFill>
                <a:latin typeface="Calibri" pitchFamily="34" charset="0"/>
                <a:ea typeface="Calibri" pitchFamily="34" charset="-122"/>
                <a:cs typeface="Calibri" pitchFamily="34" charset="-120"/>
              </a:rPr>
              <a:t>TREEFLOW · EGU 2026</a:t>
            </a:r>
            <a:endParaRPr lang="en-US" sz="900" dirty="0"/>
          </a:p>
        </p:txBody>
      </p:sp>
      <p:sp>
        <p:nvSpPr>
          <p:cNvPr id="10" name="Text 7"/>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9CB5A4"/>
                </a:solidFill>
                <a:latin typeface="Calibri" pitchFamily="34" charset="0"/>
                <a:ea typeface="Calibri" pitchFamily="34" charset="-122"/>
                <a:cs typeface="Calibri" pitchFamily="34" charset="-120"/>
              </a:rPr>
              <a:t>10 / 19</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4F0E6"/>
        </a:solidFill>
        <a:effectLst/>
      </p:bgPr>
    </p:bg>
    <p:spTree>
      <p:nvGrpSpPr>
        <p:cNvPr id="1" name=""/>
        <p:cNvGrpSpPr/>
        <p:nvPr/>
      </p:nvGrpSpPr>
      <p:grpSpPr>
        <a:xfrm>
          <a:off x="0" y="0"/>
          <a:ext cx="0" cy="0"/>
          <a:chOff x="0" y="0"/>
          <a:chExt cx="0" cy="0"/>
        </a:xfrm>
      </p:grpSpPr>
      <p:sp>
        <p:nvSpPr>
          <p:cNvPr id="3" name="Shape 0"/>
          <p:cNvSpPr/>
          <p:nvPr/>
        </p:nvSpPr>
        <p:spPr>
          <a:xfrm>
            <a:off x="548640" y="388620"/>
            <a:ext cx="73152" cy="164592"/>
          </a:xfrm>
          <a:prstGeom prst="rect">
            <a:avLst/>
          </a:prstGeom>
          <a:solidFill>
            <a:srgbClr val="2E7D58"/>
          </a:solidFill>
          <a:ln/>
        </p:spPr>
      </p:sp>
      <p:sp>
        <p:nvSpPr>
          <p:cNvPr id="4" name="Text 1"/>
          <p:cNvSpPr/>
          <p:nvPr/>
        </p:nvSpPr>
        <p:spPr>
          <a:xfrm>
            <a:off x="713232" y="365760"/>
            <a:ext cx="5486400" cy="228600"/>
          </a:xfrm>
          <a:prstGeom prst="rect">
            <a:avLst/>
          </a:prstGeom>
          <a:noFill/>
          <a:ln/>
        </p:spPr>
        <p:txBody>
          <a:bodyPr wrap="square" lIns="0" tIns="0" rIns="0" bIns="0" rtlCol="0" anchor="ctr"/>
          <a:lstStyle/>
          <a:p>
            <a:pPr marL="0" indent="0">
              <a:buNone/>
            </a:pPr>
            <a:r>
              <a:rPr lang="en-US" sz="1100" b="1" kern="0" spc="400" dirty="0">
                <a:solidFill>
                  <a:srgbClr val="2E7D58"/>
                </a:solidFill>
                <a:latin typeface="Calibri" pitchFamily="34" charset="0"/>
                <a:ea typeface="Calibri" pitchFamily="34" charset="-122"/>
                <a:cs typeface="Calibri" pitchFamily="34" charset="-120"/>
              </a:rPr>
              <a:t>HEADLINE GAINS</a:t>
            </a:r>
            <a:endParaRPr lang="en-US" sz="1100" dirty="0"/>
          </a:p>
        </p:txBody>
      </p:sp>
      <p:sp>
        <p:nvSpPr>
          <p:cNvPr id="5" name="Text 2"/>
          <p:cNvSpPr/>
          <p:nvPr/>
        </p:nvSpPr>
        <p:spPr>
          <a:xfrm>
            <a:off x="548640" y="594360"/>
            <a:ext cx="10972800" cy="777240"/>
          </a:xfrm>
          <a:prstGeom prst="rect">
            <a:avLst/>
          </a:prstGeom>
          <a:noFill/>
          <a:ln/>
        </p:spPr>
        <p:txBody>
          <a:bodyPr wrap="square" lIns="0" tIns="0" rIns="0" bIns="0" rtlCol="0" anchor="t"/>
          <a:lstStyle/>
          <a:p>
            <a:pPr marL="0" indent="0">
              <a:buNone/>
            </a:pPr>
            <a:r>
              <a:rPr lang="en-US" sz="3200" b="1" dirty="0">
                <a:solidFill>
                  <a:srgbClr val="1A2B22"/>
                </a:solidFill>
                <a:latin typeface="Calibri" pitchFamily="34" charset="0"/>
                <a:ea typeface="Calibri" pitchFamily="34" charset="-122"/>
                <a:cs typeface="Calibri" pitchFamily="34" charset="-120"/>
              </a:rPr>
              <a:t>Where the dual model improves the magnitude problem</a:t>
            </a:r>
            <a:endParaRPr lang="en-US" sz="3200" dirty="0"/>
          </a:p>
        </p:txBody>
      </p:sp>
      <p:sp>
        <p:nvSpPr>
          <p:cNvPr id="6" name="Shape 3"/>
          <p:cNvSpPr/>
          <p:nvPr/>
        </p:nvSpPr>
        <p:spPr>
          <a:xfrm>
            <a:off x="548640" y="1554480"/>
            <a:ext cx="3657600" cy="91440"/>
          </a:xfrm>
          <a:prstGeom prst="rect">
            <a:avLst/>
          </a:prstGeom>
          <a:solidFill>
            <a:srgbClr val="2E7D58"/>
          </a:solidFill>
          <a:ln/>
        </p:spPr>
      </p:sp>
      <p:sp>
        <p:nvSpPr>
          <p:cNvPr id="7" name="Shape 4"/>
          <p:cNvSpPr/>
          <p:nvPr/>
        </p:nvSpPr>
        <p:spPr>
          <a:xfrm>
            <a:off x="548640" y="1645920"/>
            <a:ext cx="3657600" cy="1508760"/>
          </a:xfrm>
          <a:prstGeom prst="rect">
            <a:avLst/>
          </a:prstGeom>
          <a:solidFill>
            <a:srgbClr val="FFFFFF"/>
          </a:solidFill>
          <a:ln/>
          <a:effectLst>
            <a:outerShdw blurRad="76200" dist="12700" dir="5400000" algn="bl" rotWithShape="0">
              <a:srgbClr val="000000">
                <a:alpha val="8000"/>
              </a:srgbClr>
            </a:outerShdw>
          </a:effectLst>
        </p:spPr>
      </p:sp>
      <p:sp>
        <p:nvSpPr>
          <p:cNvPr id="8" name="Text 5"/>
          <p:cNvSpPr/>
          <p:nvPr/>
        </p:nvSpPr>
        <p:spPr>
          <a:xfrm>
            <a:off x="548640" y="1691640"/>
            <a:ext cx="3657600" cy="777240"/>
          </a:xfrm>
          <a:prstGeom prst="rect">
            <a:avLst/>
          </a:prstGeom>
          <a:noFill/>
          <a:ln/>
        </p:spPr>
        <p:txBody>
          <a:bodyPr wrap="square" lIns="0" tIns="0" rIns="0" bIns="0" rtlCol="0" anchor="ctr"/>
          <a:lstStyle/>
          <a:p>
            <a:pPr marL="0" indent="0" algn="ctr">
              <a:buNone/>
            </a:pPr>
            <a:r>
              <a:rPr lang="en-US" sz="5000" b="1" dirty="0">
                <a:solidFill>
                  <a:srgbClr val="2E7D58"/>
                </a:solidFill>
                <a:latin typeface="Calibri" pitchFamily="34" charset="0"/>
                <a:ea typeface="Calibri" pitchFamily="34" charset="-122"/>
                <a:cs typeface="Calibri" pitchFamily="34" charset="-120"/>
              </a:rPr>
              <a:t>+ 42 %</a:t>
            </a:r>
            <a:endParaRPr lang="en-US" sz="5000" dirty="0"/>
          </a:p>
        </p:txBody>
      </p:sp>
      <p:sp>
        <p:nvSpPr>
          <p:cNvPr id="9" name="Text 6"/>
          <p:cNvSpPr/>
          <p:nvPr/>
        </p:nvSpPr>
        <p:spPr>
          <a:xfrm>
            <a:off x="548640" y="2468880"/>
            <a:ext cx="3657600" cy="320040"/>
          </a:xfrm>
          <a:prstGeom prst="rect">
            <a:avLst/>
          </a:prstGeom>
          <a:noFill/>
          <a:ln/>
        </p:spPr>
        <p:txBody>
          <a:bodyPr wrap="square" lIns="0" tIns="0" rIns="0" bIns="0" rtlCol="0" anchor="ctr"/>
          <a:lstStyle/>
          <a:p>
            <a:pPr marL="0" indent="0" algn="ctr">
              <a:buNone/>
            </a:pPr>
            <a:r>
              <a:rPr lang="en-US" sz="1300" b="1" dirty="0">
                <a:solidFill>
                  <a:srgbClr val="1A2B22"/>
                </a:solidFill>
                <a:latin typeface="Calibri" pitchFamily="34" charset="0"/>
                <a:ea typeface="Calibri" pitchFamily="34" charset="-122"/>
                <a:cs typeface="Calibri" pitchFamily="34" charset="-120"/>
              </a:rPr>
              <a:t>R²  explained variance</a:t>
            </a:r>
            <a:endParaRPr lang="en-US" sz="1300" dirty="0"/>
          </a:p>
        </p:txBody>
      </p:sp>
      <p:sp>
        <p:nvSpPr>
          <p:cNvPr id="10" name="Text 7"/>
          <p:cNvSpPr/>
          <p:nvPr/>
        </p:nvSpPr>
        <p:spPr>
          <a:xfrm>
            <a:off x="548640" y="2788920"/>
            <a:ext cx="3657600" cy="274320"/>
          </a:xfrm>
          <a:prstGeom prst="rect">
            <a:avLst/>
          </a:prstGeom>
          <a:noFill/>
          <a:ln/>
        </p:spPr>
        <p:txBody>
          <a:bodyPr wrap="square" lIns="0" tIns="0" rIns="0" bIns="0" rtlCol="0" anchor="ctr"/>
          <a:lstStyle/>
          <a:p>
            <a:pPr marL="0" indent="0" algn="ctr">
              <a:buNone/>
            </a:pPr>
            <a:r>
              <a:rPr lang="en-US" sz="1000" i="1" dirty="0">
                <a:solidFill>
                  <a:srgbClr val="6B7268"/>
                </a:solidFill>
                <a:latin typeface="Calibri" pitchFamily="34" charset="0"/>
                <a:ea typeface="Calibri" pitchFamily="34" charset="-122"/>
                <a:cs typeface="Calibri" pitchFamily="34" charset="-120"/>
              </a:rPr>
              <a:t>(peak Q90 sapflow)</a:t>
            </a:r>
            <a:endParaRPr lang="en-US" sz="1000" dirty="0"/>
          </a:p>
        </p:txBody>
      </p:sp>
      <p:sp>
        <p:nvSpPr>
          <p:cNvPr id="11" name="Shape 8"/>
          <p:cNvSpPr/>
          <p:nvPr/>
        </p:nvSpPr>
        <p:spPr>
          <a:xfrm>
            <a:off x="4270248" y="1554480"/>
            <a:ext cx="3657600" cy="91440"/>
          </a:xfrm>
          <a:prstGeom prst="rect">
            <a:avLst/>
          </a:prstGeom>
          <a:solidFill>
            <a:srgbClr val="1F6FA0"/>
          </a:solidFill>
          <a:ln/>
        </p:spPr>
      </p:sp>
      <p:sp>
        <p:nvSpPr>
          <p:cNvPr id="12" name="Shape 9"/>
          <p:cNvSpPr/>
          <p:nvPr/>
        </p:nvSpPr>
        <p:spPr>
          <a:xfrm>
            <a:off x="4270248" y="1645920"/>
            <a:ext cx="3657600" cy="1508760"/>
          </a:xfrm>
          <a:prstGeom prst="rect">
            <a:avLst/>
          </a:prstGeom>
          <a:solidFill>
            <a:srgbClr val="FFFFFF"/>
          </a:solidFill>
          <a:ln/>
          <a:effectLst>
            <a:outerShdw blurRad="76200" dist="12700" dir="5400000" algn="bl" rotWithShape="0">
              <a:srgbClr val="000000">
                <a:alpha val="8000"/>
              </a:srgbClr>
            </a:outerShdw>
          </a:effectLst>
        </p:spPr>
      </p:sp>
      <p:sp>
        <p:nvSpPr>
          <p:cNvPr id="13" name="Text 10"/>
          <p:cNvSpPr/>
          <p:nvPr/>
        </p:nvSpPr>
        <p:spPr>
          <a:xfrm>
            <a:off x="4270248" y="1691640"/>
            <a:ext cx="3657600" cy="777240"/>
          </a:xfrm>
          <a:prstGeom prst="rect">
            <a:avLst/>
          </a:prstGeom>
          <a:noFill/>
          <a:ln/>
        </p:spPr>
        <p:txBody>
          <a:bodyPr wrap="square" lIns="0" tIns="0" rIns="0" bIns="0" rtlCol="0" anchor="ctr"/>
          <a:lstStyle/>
          <a:p>
            <a:pPr marL="0" indent="0" algn="ctr">
              <a:buNone/>
            </a:pPr>
            <a:r>
              <a:rPr lang="en-US" sz="5000" b="1" dirty="0">
                <a:solidFill>
                  <a:srgbClr val="1F6FA0"/>
                </a:solidFill>
                <a:latin typeface="Calibri" pitchFamily="34" charset="0"/>
                <a:ea typeface="Calibri" pitchFamily="34" charset="-122"/>
                <a:cs typeface="Calibri" pitchFamily="34" charset="-120"/>
              </a:rPr>
              <a:t>− 12 %</a:t>
            </a:r>
            <a:endParaRPr lang="en-US" sz="5000" dirty="0"/>
          </a:p>
        </p:txBody>
      </p:sp>
      <p:sp>
        <p:nvSpPr>
          <p:cNvPr id="14" name="Text 11"/>
          <p:cNvSpPr/>
          <p:nvPr/>
        </p:nvSpPr>
        <p:spPr>
          <a:xfrm>
            <a:off x="4270248" y="2468880"/>
            <a:ext cx="3657600" cy="320040"/>
          </a:xfrm>
          <a:prstGeom prst="rect">
            <a:avLst/>
          </a:prstGeom>
          <a:noFill/>
          <a:ln/>
        </p:spPr>
        <p:txBody>
          <a:bodyPr wrap="square" lIns="0" tIns="0" rIns="0" bIns="0" rtlCol="0" anchor="ctr"/>
          <a:lstStyle/>
          <a:p>
            <a:pPr marL="0" indent="0" algn="ctr">
              <a:buNone/>
            </a:pPr>
            <a:r>
              <a:rPr lang="en-US" sz="1300" b="1" dirty="0">
                <a:solidFill>
                  <a:srgbClr val="1A2B22"/>
                </a:solidFill>
                <a:latin typeface="Calibri" pitchFamily="34" charset="0"/>
                <a:ea typeface="Calibri" pitchFamily="34" charset="-122"/>
                <a:cs typeface="Calibri" pitchFamily="34" charset="-120"/>
              </a:rPr>
              <a:t>RMSD  on peak sapflow</a:t>
            </a:r>
            <a:endParaRPr lang="en-US" sz="1300" dirty="0"/>
          </a:p>
        </p:txBody>
      </p:sp>
      <p:sp>
        <p:nvSpPr>
          <p:cNvPr id="15" name="Text 12"/>
          <p:cNvSpPr/>
          <p:nvPr/>
        </p:nvSpPr>
        <p:spPr>
          <a:xfrm>
            <a:off x="4270248" y="2788920"/>
            <a:ext cx="3657600" cy="274320"/>
          </a:xfrm>
          <a:prstGeom prst="rect">
            <a:avLst/>
          </a:prstGeom>
          <a:noFill/>
          <a:ln/>
        </p:spPr>
        <p:txBody>
          <a:bodyPr wrap="square" lIns="0" tIns="0" rIns="0" bIns="0" rtlCol="0" anchor="ctr"/>
          <a:lstStyle/>
          <a:p>
            <a:pPr marL="0" indent="0" algn="ctr">
              <a:buNone/>
            </a:pPr>
            <a:r>
              <a:rPr lang="en-US" sz="1000" i="1" dirty="0">
                <a:solidFill>
                  <a:srgbClr val="6B7268"/>
                </a:solidFill>
                <a:latin typeface="Calibri" pitchFamily="34" charset="0"/>
                <a:ea typeface="Calibri" pitchFamily="34" charset="-122"/>
                <a:cs typeface="Calibri" pitchFamily="34" charset="-120"/>
              </a:rPr>
              <a:t>(global, leave-trees-out)</a:t>
            </a:r>
            <a:endParaRPr lang="en-US" sz="1000" dirty="0"/>
          </a:p>
        </p:txBody>
      </p:sp>
      <p:sp>
        <p:nvSpPr>
          <p:cNvPr id="16" name="Shape 13"/>
          <p:cNvSpPr/>
          <p:nvPr/>
        </p:nvSpPr>
        <p:spPr>
          <a:xfrm>
            <a:off x="7991856" y="1554480"/>
            <a:ext cx="3657600" cy="91440"/>
          </a:xfrm>
          <a:prstGeom prst="rect">
            <a:avLst/>
          </a:prstGeom>
          <a:solidFill>
            <a:srgbClr val="D97A1F"/>
          </a:solidFill>
          <a:ln/>
        </p:spPr>
      </p:sp>
      <p:sp>
        <p:nvSpPr>
          <p:cNvPr id="17" name="Shape 14"/>
          <p:cNvSpPr/>
          <p:nvPr/>
        </p:nvSpPr>
        <p:spPr>
          <a:xfrm>
            <a:off x="7991856" y="1645920"/>
            <a:ext cx="3657600" cy="1508760"/>
          </a:xfrm>
          <a:prstGeom prst="rect">
            <a:avLst/>
          </a:prstGeom>
          <a:solidFill>
            <a:srgbClr val="FFFFFF"/>
          </a:solidFill>
          <a:ln/>
          <a:effectLst>
            <a:outerShdw blurRad="76200" dist="12700" dir="5400000" algn="bl" rotWithShape="0">
              <a:srgbClr val="000000">
                <a:alpha val="8000"/>
              </a:srgbClr>
            </a:outerShdw>
          </a:effectLst>
        </p:spPr>
      </p:sp>
      <p:sp>
        <p:nvSpPr>
          <p:cNvPr id="18" name="Text 15"/>
          <p:cNvSpPr/>
          <p:nvPr/>
        </p:nvSpPr>
        <p:spPr>
          <a:xfrm>
            <a:off x="7991856" y="1691640"/>
            <a:ext cx="3657600" cy="777240"/>
          </a:xfrm>
          <a:prstGeom prst="rect">
            <a:avLst/>
          </a:prstGeom>
          <a:noFill/>
          <a:ln/>
        </p:spPr>
        <p:txBody>
          <a:bodyPr wrap="square" lIns="0" tIns="0" rIns="0" bIns="0" rtlCol="0" anchor="ctr"/>
          <a:lstStyle/>
          <a:p>
            <a:pPr marL="0" indent="0" algn="ctr">
              <a:buNone/>
            </a:pPr>
            <a:r>
              <a:rPr lang="en-US" sz="5000" b="1" dirty="0">
                <a:solidFill>
                  <a:srgbClr val="D97A1F"/>
                </a:solidFill>
                <a:latin typeface="Calibri" pitchFamily="34" charset="0"/>
                <a:ea typeface="Calibri" pitchFamily="34" charset="-122"/>
                <a:cs typeface="Calibri" pitchFamily="34" charset="-120"/>
              </a:rPr>
              <a:t>− 27 %</a:t>
            </a:r>
            <a:endParaRPr lang="en-US" sz="5000" dirty="0"/>
          </a:p>
        </p:txBody>
      </p:sp>
      <p:sp>
        <p:nvSpPr>
          <p:cNvPr id="19" name="Text 16"/>
          <p:cNvSpPr/>
          <p:nvPr/>
        </p:nvSpPr>
        <p:spPr>
          <a:xfrm>
            <a:off x="7991856" y="2468880"/>
            <a:ext cx="3657600" cy="320040"/>
          </a:xfrm>
          <a:prstGeom prst="rect">
            <a:avLst/>
          </a:prstGeom>
          <a:noFill/>
          <a:ln/>
        </p:spPr>
        <p:txBody>
          <a:bodyPr wrap="square" lIns="0" tIns="0" rIns="0" bIns="0" rtlCol="0" anchor="ctr"/>
          <a:lstStyle/>
          <a:p>
            <a:pPr marL="0" indent="0" algn="ctr">
              <a:buNone/>
            </a:pPr>
            <a:r>
              <a:rPr lang="en-US" sz="1300" b="1" dirty="0">
                <a:solidFill>
                  <a:srgbClr val="1A2B22"/>
                </a:solidFill>
                <a:latin typeface="Calibri" pitchFamily="34" charset="0"/>
                <a:ea typeface="Calibri" pitchFamily="34" charset="-122"/>
                <a:cs typeface="Calibri" pitchFamily="34" charset="-120"/>
              </a:rPr>
              <a:t>RMSD  on nighttime baseline</a:t>
            </a:r>
            <a:endParaRPr lang="en-US" sz="1300" dirty="0"/>
          </a:p>
        </p:txBody>
      </p:sp>
      <p:sp>
        <p:nvSpPr>
          <p:cNvPr id="20" name="Text 17"/>
          <p:cNvSpPr/>
          <p:nvPr/>
        </p:nvSpPr>
        <p:spPr>
          <a:xfrm>
            <a:off x="7991856" y="2788920"/>
            <a:ext cx="3657600" cy="274320"/>
          </a:xfrm>
          <a:prstGeom prst="rect">
            <a:avLst/>
          </a:prstGeom>
          <a:noFill/>
          <a:ln/>
        </p:spPr>
        <p:txBody>
          <a:bodyPr wrap="square" lIns="0" tIns="0" rIns="0" bIns="0" rtlCol="0" anchor="ctr"/>
          <a:lstStyle/>
          <a:p>
            <a:pPr marL="0" indent="0" algn="ctr">
              <a:buNone/>
            </a:pPr>
            <a:r>
              <a:rPr lang="en-US" sz="1000" i="1" dirty="0">
                <a:solidFill>
                  <a:srgbClr val="6B7268"/>
                </a:solidFill>
                <a:latin typeface="Calibri" pitchFamily="34" charset="0"/>
                <a:ea typeface="Calibri" pitchFamily="34" charset="-122"/>
                <a:cs typeface="Calibri" pitchFamily="34" charset="-120"/>
              </a:rPr>
              <a:t>(largest gain — magnitude)</a:t>
            </a:r>
            <a:endParaRPr lang="en-US" sz="1000" dirty="0"/>
          </a:p>
        </p:txBody>
      </p:sp>
      <p:sp>
        <p:nvSpPr>
          <p:cNvPr id="21" name="Text 18"/>
          <p:cNvSpPr/>
          <p:nvPr/>
        </p:nvSpPr>
        <p:spPr>
          <a:xfrm>
            <a:off x="548640" y="3611880"/>
            <a:ext cx="2377440" cy="274320"/>
          </a:xfrm>
          <a:prstGeom prst="rect">
            <a:avLst/>
          </a:prstGeom>
          <a:noFill/>
          <a:ln/>
        </p:spPr>
        <p:txBody>
          <a:bodyPr wrap="square" lIns="0" tIns="0" rIns="0" bIns="0" rtlCol="0" anchor="ctr"/>
          <a:lstStyle/>
          <a:p>
            <a:pPr marL="0" indent="0">
              <a:buNone/>
            </a:pPr>
            <a:r>
              <a:rPr lang="en-US" sz="1000" b="1" kern="0" spc="400" dirty="0">
                <a:solidFill>
                  <a:srgbClr val="2E7D58"/>
                </a:solidFill>
                <a:latin typeface="Calibri" pitchFamily="34" charset="0"/>
                <a:ea typeface="Calibri" pitchFamily="34" charset="-122"/>
                <a:cs typeface="Calibri" pitchFamily="34" charset="-120"/>
              </a:rPr>
              <a:t>PEAK MAGNITUDE</a:t>
            </a:r>
            <a:endParaRPr lang="en-US" sz="1000" dirty="0"/>
          </a:p>
        </p:txBody>
      </p:sp>
      <p:sp>
        <p:nvSpPr>
          <p:cNvPr id="22" name="Text 19"/>
          <p:cNvSpPr/>
          <p:nvPr/>
        </p:nvSpPr>
        <p:spPr>
          <a:xfrm>
            <a:off x="548640" y="3931920"/>
            <a:ext cx="2377440" cy="1371600"/>
          </a:xfrm>
          <a:prstGeom prst="rect">
            <a:avLst/>
          </a:prstGeom>
          <a:noFill/>
          <a:ln/>
        </p:spPr>
        <p:txBody>
          <a:bodyPr wrap="square" lIns="0" tIns="0" rIns="0" bIns="0" rtlCol="0" anchor="t"/>
          <a:lstStyle/>
          <a:p>
            <a:pPr marL="0" indent="0">
              <a:buNone/>
            </a:pPr>
            <a:r>
              <a:rPr lang="en-US" sz="1100" dirty="0">
                <a:solidFill>
                  <a:srgbClr val="1A2B22"/>
                </a:solidFill>
                <a:latin typeface="Calibri" pitchFamily="34" charset="0"/>
                <a:ea typeface="Calibri" pitchFamily="34" charset="-122"/>
                <a:cs typeface="Calibri" pitchFamily="34" charset="-120"/>
              </a:rPr>
              <a:t>Single-model regression line</a:t>
            </a:r>
            <a:endParaRPr lang="en-US" sz="1100" dirty="0"/>
          </a:p>
          <a:p>
            <a:pPr marL="0" indent="0">
              <a:buNone/>
            </a:pPr>
            <a:r>
              <a:rPr lang="en-US" sz="1100" dirty="0">
                <a:solidFill>
                  <a:srgbClr val="1A2B22"/>
                </a:solidFill>
                <a:latin typeface="Calibri" pitchFamily="34" charset="0"/>
                <a:ea typeface="Calibri" pitchFamily="34" charset="-122"/>
                <a:cs typeface="Calibri" pitchFamily="34" charset="-120"/>
              </a:rPr>
              <a:t>stays well below 1:1.</a:t>
            </a:r>
            <a:endParaRPr lang="en-US" sz="1100" dirty="0"/>
          </a:p>
          <a:p>
            <a:pPr marL="0" indent="0">
              <a:buNone/>
            </a:pPr>
            <a:r>
              <a:rPr lang="en-US" sz="1100" dirty="0">
                <a:solidFill>
                  <a:srgbClr val="1A2B22"/>
                </a:solidFill>
                <a:latin typeface="Calibri" pitchFamily="34" charset="0"/>
                <a:ea typeface="Calibri" pitchFamily="34" charset="-122"/>
                <a:cs typeface="Calibri" pitchFamily="34" charset="-120"/>
              </a:rPr>
              <a:t>Dual model recovers the slope.</a:t>
            </a:r>
            <a:endParaRPr lang="en-US" sz="1100" dirty="0"/>
          </a:p>
        </p:txBody>
      </p:sp>
      <p:sp>
        <p:nvSpPr>
          <p:cNvPr id="23" name="Text 20"/>
          <p:cNvSpPr/>
          <p:nvPr/>
        </p:nvSpPr>
        <p:spPr>
          <a:xfrm>
            <a:off x="9189720" y="3611880"/>
            <a:ext cx="2377440" cy="274320"/>
          </a:xfrm>
          <a:prstGeom prst="rect">
            <a:avLst/>
          </a:prstGeom>
          <a:noFill/>
          <a:ln/>
        </p:spPr>
        <p:txBody>
          <a:bodyPr wrap="square" lIns="0" tIns="0" rIns="0" bIns="0" rtlCol="0" anchor="ctr"/>
          <a:lstStyle/>
          <a:p>
            <a:pPr marL="0" indent="0">
              <a:buNone/>
            </a:pPr>
            <a:r>
              <a:rPr lang="en-US" sz="1000" b="1" kern="0" spc="400" dirty="0">
                <a:solidFill>
                  <a:srgbClr val="D97A1F"/>
                </a:solidFill>
                <a:latin typeface="Calibri" pitchFamily="34" charset="0"/>
                <a:ea typeface="Calibri" pitchFamily="34" charset="-122"/>
                <a:cs typeface="Calibri" pitchFamily="34" charset="-120"/>
              </a:rPr>
              <a:t>NIGHTTIME FLOW</a:t>
            </a:r>
            <a:endParaRPr lang="en-US" sz="1000" dirty="0"/>
          </a:p>
        </p:txBody>
      </p:sp>
      <p:sp>
        <p:nvSpPr>
          <p:cNvPr id="24" name="Text 21"/>
          <p:cNvSpPr/>
          <p:nvPr/>
        </p:nvSpPr>
        <p:spPr>
          <a:xfrm>
            <a:off x="9189720" y="3931920"/>
            <a:ext cx="2377440" cy="1645920"/>
          </a:xfrm>
          <a:prstGeom prst="rect">
            <a:avLst/>
          </a:prstGeom>
          <a:noFill/>
          <a:ln/>
        </p:spPr>
        <p:txBody>
          <a:bodyPr wrap="square" lIns="0" tIns="0" rIns="0" bIns="0" rtlCol="0" anchor="t"/>
          <a:lstStyle/>
          <a:p>
            <a:pPr marL="0" indent="0">
              <a:buNone/>
            </a:pPr>
            <a:r>
              <a:rPr lang="en-US" sz="1100" dirty="0">
                <a:solidFill>
                  <a:srgbClr val="1A2B22"/>
                </a:solidFill>
                <a:latin typeface="Calibri" pitchFamily="34" charset="0"/>
                <a:ea typeface="Calibri" pitchFamily="34" charset="-122"/>
                <a:cs typeface="Calibri" pitchFamily="34" charset="-120"/>
              </a:rPr>
              <a:t>Single model has a clear</a:t>
            </a:r>
            <a:endParaRPr lang="en-US" sz="1100" dirty="0"/>
          </a:p>
          <a:p>
            <a:pPr marL="0" indent="0">
              <a:buNone/>
            </a:pPr>
            <a:r>
              <a:rPr lang="en-US" sz="1100" dirty="0">
                <a:solidFill>
                  <a:srgbClr val="1A2B22"/>
                </a:solidFill>
                <a:latin typeface="Calibri" pitchFamily="34" charset="0"/>
                <a:ea typeface="Calibri" pitchFamily="34" charset="-122"/>
                <a:cs typeface="Calibri" pitchFamily="34" charset="-120"/>
              </a:rPr>
              <a:t>positive bias — sees flow</a:t>
            </a:r>
            <a:endParaRPr lang="en-US" sz="1100" dirty="0"/>
          </a:p>
          <a:p>
            <a:pPr marL="0" indent="0">
              <a:buNone/>
            </a:pPr>
            <a:r>
              <a:rPr lang="en-US" sz="1100" dirty="0">
                <a:solidFill>
                  <a:srgbClr val="1A2B22"/>
                </a:solidFill>
                <a:latin typeface="Calibri" pitchFamily="34" charset="0"/>
                <a:ea typeface="Calibri" pitchFamily="34" charset="-122"/>
                <a:cs typeface="Calibri" pitchFamily="34" charset="-120"/>
              </a:rPr>
              <a:t>when there is none.</a:t>
            </a:r>
            <a:endParaRPr lang="en-US" sz="1100" dirty="0"/>
          </a:p>
          <a:p>
            <a:pPr marL="0" indent="0">
              <a:buNone/>
            </a:pPr>
            <a:r>
              <a:rPr lang="en-US" sz="1100" dirty="0">
                <a:solidFill>
                  <a:srgbClr val="1A2B22"/>
                </a:solidFill>
                <a:latin typeface="Calibri" pitchFamily="34" charset="0"/>
                <a:ea typeface="Calibri" pitchFamily="34" charset="-122"/>
                <a:cs typeface="Calibri" pitchFamily="34" charset="-120"/>
              </a:rPr>
              <a:t>Dual model is centered on 0.</a:t>
            </a:r>
            <a:endParaRPr lang="en-US" sz="1100" dirty="0"/>
          </a:p>
        </p:txBody>
      </p:sp>
      <p:pic>
        <p:nvPicPr>
          <p:cNvPr id="25" name="Image 0" descr="assets/chart_q90nt.png"/>
          <p:cNvPicPr>
            <a:picLocks noChangeAspect="1"/>
          </p:cNvPicPr>
          <p:nvPr/>
        </p:nvPicPr>
        <p:blipFill>
          <a:blip r:embed="rId3"/>
          <a:stretch>
            <a:fillRect/>
          </a:stretch>
        </p:blipFill>
        <p:spPr>
          <a:xfrm>
            <a:off x="3108960" y="3520440"/>
            <a:ext cx="5943600" cy="2834640"/>
          </a:xfrm>
          <a:prstGeom prst="rect">
            <a:avLst/>
          </a:prstGeom>
        </p:spPr>
      </p:pic>
      <p:sp>
        <p:nvSpPr>
          <p:cNvPr id="26" name="Shape 22"/>
          <p:cNvSpPr/>
          <p:nvPr/>
        </p:nvSpPr>
        <p:spPr>
          <a:xfrm>
            <a:off x="548640" y="6492240"/>
            <a:ext cx="11091672" cy="10973"/>
          </a:xfrm>
          <a:prstGeom prst="rect">
            <a:avLst/>
          </a:prstGeom>
          <a:solidFill>
            <a:srgbClr val="D8D2C2"/>
          </a:solidFill>
          <a:ln/>
        </p:spPr>
      </p:sp>
      <p:sp>
        <p:nvSpPr>
          <p:cNvPr id="27" name="Text 23"/>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6B7268"/>
                </a:solidFill>
                <a:latin typeface="Calibri" pitchFamily="34" charset="0"/>
                <a:ea typeface="Calibri" pitchFamily="34" charset="-122"/>
                <a:cs typeface="Calibri" pitchFamily="34" charset="-120"/>
              </a:rPr>
              <a:t>TREEFLOW · EGU 2026</a:t>
            </a:r>
            <a:endParaRPr lang="en-US" sz="900" dirty="0"/>
          </a:p>
        </p:txBody>
      </p:sp>
      <p:sp>
        <p:nvSpPr>
          <p:cNvPr id="28" name="Text 24"/>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6B7268"/>
                </a:solidFill>
                <a:latin typeface="Calibri" pitchFamily="34" charset="0"/>
                <a:ea typeface="Calibri" pitchFamily="34" charset="-122"/>
                <a:cs typeface="Calibri" pitchFamily="34" charset="-120"/>
              </a:rPr>
              <a:t>11 / 19</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4F0E6"/>
        </a:solidFill>
        <a:effectLst/>
      </p:bgPr>
    </p:bg>
    <p:spTree>
      <p:nvGrpSpPr>
        <p:cNvPr id="1" name=""/>
        <p:cNvGrpSpPr/>
        <p:nvPr/>
      </p:nvGrpSpPr>
      <p:grpSpPr>
        <a:xfrm>
          <a:off x="0" y="0"/>
          <a:ext cx="0" cy="0"/>
          <a:chOff x="0" y="0"/>
          <a:chExt cx="0" cy="0"/>
        </a:xfrm>
      </p:grpSpPr>
      <p:sp>
        <p:nvSpPr>
          <p:cNvPr id="3" name="Shape 0"/>
          <p:cNvSpPr/>
          <p:nvPr/>
        </p:nvSpPr>
        <p:spPr>
          <a:xfrm>
            <a:off x="548640" y="388620"/>
            <a:ext cx="73152" cy="164592"/>
          </a:xfrm>
          <a:prstGeom prst="rect">
            <a:avLst/>
          </a:prstGeom>
          <a:solidFill>
            <a:srgbClr val="2E7D58"/>
          </a:solidFill>
          <a:ln/>
        </p:spPr>
      </p:sp>
      <p:sp>
        <p:nvSpPr>
          <p:cNvPr id="4" name="Text 1"/>
          <p:cNvSpPr/>
          <p:nvPr/>
        </p:nvSpPr>
        <p:spPr>
          <a:xfrm>
            <a:off x="713232" y="365760"/>
            <a:ext cx="5486400" cy="228600"/>
          </a:xfrm>
          <a:prstGeom prst="rect">
            <a:avLst/>
          </a:prstGeom>
          <a:noFill/>
          <a:ln/>
        </p:spPr>
        <p:txBody>
          <a:bodyPr wrap="square" lIns="0" tIns="0" rIns="0" bIns="0" rtlCol="0" anchor="ctr"/>
          <a:lstStyle/>
          <a:p>
            <a:pPr marL="0" indent="0">
              <a:buNone/>
            </a:pPr>
            <a:r>
              <a:rPr lang="en-US" sz="1100" b="1" kern="0" spc="400" dirty="0">
                <a:solidFill>
                  <a:srgbClr val="2E7D58"/>
                </a:solidFill>
                <a:latin typeface="Calibri" pitchFamily="34" charset="0"/>
                <a:ea typeface="Calibri" pitchFamily="34" charset="-122"/>
                <a:cs typeface="Calibri" pitchFamily="34" charset="-120"/>
              </a:rPr>
              <a:t>TIME-SERIES VIEW</a:t>
            </a:r>
            <a:endParaRPr lang="en-US" sz="1100" dirty="0"/>
          </a:p>
        </p:txBody>
      </p:sp>
      <p:sp>
        <p:nvSpPr>
          <p:cNvPr id="5" name="Text 2"/>
          <p:cNvSpPr/>
          <p:nvPr/>
        </p:nvSpPr>
        <p:spPr>
          <a:xfrm>
            <a:off x="548640" y="594360"/>
            <a:ext cx="10972800" cy="777240"/>
          </a:xfrm>
          <a:prstGeom prst="rect">
            <a:avLst/>
          </a:prstGeom>
          <a:noFill/>
          <a:ln/>
        </p:spPr>
        <p:txBody>
          <a:bodyPr wrap="square" lIns="0" tIns="0" rIns="0" bIns="0" rtlCol="0" anchor="t"/>
          <a:lstStyle/>
          <a:p>
            <a:pPr marL="0" indent="0">
              <a:buNone/>
            </a:pPr>
            <a:r>
              <a:rPr lang="en-US" sz="3200" b="1" dirty="0">
                <a:solidFill>
                  <a:srgbClr val="1A2B22"/>
                </a:solidFill>
                <a:latin typeface="Calibri" pitchFamily="34" charset="0"/>
                <a:ea typeface="Calibri" pitchFamily="34" charset="-122"/>
                <a:cs typeface="Calibri" pitchFamily="34" charset="-120"/>
              </a:rPr>
              <a:t>Three exemplar species  ·  peak sapflow window</a:t>
            </a:r>
            <a:endParaRPr lang="en-US" sz="3200" dirty="0"/>
          </a:p>
        </p:txBody>
      </p:sp>
      <p:sp>
        <p:nvSpPr>
          <p:cNvPr id="6" name="Shape 3"/>
          <p:cNvSpPr/>
          <p:nvPr/>
        </p:nvSpPr>
        <p:spPr>
          <a:xfrm>
            <a:off x="548640" y="1554480"/>
            <a:ext cx="3611880" cy="64008"/>
          </a:xfrm>
          <a:prstGeom prst="rect">
            <a:avLst/>
          </a:prstGeom>
          <a:solidFill>
            <a:srgbClr val="2E7D58"/>
          </a:solidFill>
          <a:ln/>
        </p:spPr>
      </p:sp>
      <p:sp>
        <p:nvSpPr>
          <p:cNvPr id="7" name="Shape 4"/>
          <p:cNvSpPr/>
          <p:nvPr/>
        </p:nvSpPr>
        <p:spPr>
          <a:xfrm>
            <a:off x="548640" y="1618488"/>
            <a:ext cx="3611880" cy="594360"/>
          </a:xfrm>
          <a:prstGeom prst="rect">
            <a:avLst/>
          </a:prstGeom>
          <a:solidFill>
            <a:srgbClr val="FFFFFF"/>
          </a:solidFill>
          <a:ln/>
          <a:effectLst>
            <a:outerShdw blurRad="76200" dist="12700" dir="5400000" algn="bl" rotWithShape="0">
              <a:srgbClr val="000000">
                <a:alpha val="8000"/>
              </a:srgbClr>
            </a:outerShdw>
          </a:effectLst>
        </p:spPr>
      </p:sp>
      <p:sp>
        <p:nvSpPr>
          <p:cNvPr id="8" name="Text 5"/>
          <p:cNvSpPr/>
          <p:nvPr/>
        </p:nvSpPr>
        <p:spPr>
          <a:xfrm>
            <a:off x="713232" y="1645920"/>
            <a:ext cx="3282696" cy="292608"/>
          </a:xfrm>
          <a:prstGeom prst="rect">
            <a:avLst/>
          </a:prstGeom>
          <a:noFill/>
          <a:ln/>
        </p:spPr>
        <p:txBody>
          <a:bodyPr wrap="square" lIns="0" tIns="0" rIns="0" bIns="0" rtlCol="0" anchor="ctr"/>
          <a:lstStyle/>
          <a:p>
            <a:pPr marL="0" indent="0">
              <a:buNone/>
            </a:pPr>
            <a:r>
              <a:rPr lang="en-US" sz="1400" b="1" i="1" dirty="0">
                <a:solidFill>
                  <a:srgbClr val="2E7D58"/>
                </a:solidFill>
                <a:latin typeface="Calibri" pitchFamily="34" charset="0"/>
                <a:ea typeface="Calibri" pitchFamily="34" charset="-122"/>
                <a:cs typeface="Calibri" pitchFamily="34" charset="-120"/>
              </a:rPr>
              <a:t>Fagus sylvatica</a:t>
            </a:r>
            <a:endParaRPr lang="en-US" sz="1400" dirty="0"/>
          </a:p>
        </p:txBody>
      </p:sp>
      <p:sp>
        <p:nvSpPr>
          <p:cNvPr id="9" name="Text 6"/>
          <p:cNvSpPr/>
          <p:nvPr/>
        </p:nvSpPr>
        <p:spPr>
          <a:xfrm>
            <a:off x="713232" y="1920240"/>
            <a:ext cx="3282696" cy="256032"/>
          </a:xfrm>
          <a:prstGeom prst="rect">
            <a:avLst/>
          </a:prstGeom>
          <a:noFill/>
          <a:ln/>
        </p:spPr>
        <p:txBody>
          <a:bodyPr wrap="square" lIns="0" tIns="0" rIns="0" bIns="0" rtlCol="0" anchor="ctr"/>
          <a:lstStyle/>
          <a:p>
            <a:pPr marL="0" indent="0">
              <a:buNone/>
            </a:pPr>
            <a:r>
              <a:rPr lang="en-US" sz="1000" dirty="0">
                <a:solidFill>
                  <a:srgbClr val="6B7268"/>
                </a:solidFill>
                <a:latin typeface="Calibri" pitchFamily="34" charset="0"/>
                <a:ea typeface="Calibri" pitchFamily="34" charset="-122"/>
                <a:cs typeface="Calibri" pitchFamily="34" charset="-120"/>
              </a:rPr>
              <a:t>DEU · temperate deciduous</a:t>
            </a:r>
            <a:endParaRPr lang="en-US" sz="1000" dirty="0"/>
          </a:p>
        </p:txBody>
      </p:sp>
      <p:sp>
        <p:nvSpPr>
          <p:cNvPr id="10" name="Shape 7"/>
          <p:cNvSpPr/>
          <p:nvPr/>
        </p:nvSpPr>
        <p:spPr>
          <a:xfrm>
            <a:off x="4343400" y="1554480"/>
            <a:ext cx="3611880" cy="64008"/>
          </a:xfrm>
          <a:prstGeom prst="rect">
            <a:avLst/>
          </a:prstGeom>
          <a:solidFill>
            <a:srgbClr val="1F6FA0"/>
          </a:solidFill>
          <a:ln/>
        </p:spPr>
      </p:sp>
      <p:sp>
        <p:nvSpPr>
          <p:cNvPr id="11" name="Shape 8"/>
          <p:cNvSpPr/>
          <p:nvPr/>
        </p:nvSpPr>
        <p:spPr>
          <a:xfrm>
            <a:off x="4343400" y="1618488"/>
            <a:ext cx="3611880" cy="594360"/>
          </a:xfrm>
          <a:prstGeom prst="rect">
            <a:avLst/>
          </a:prstGeom>
          <a:solidFill>
            <a:srgbClr val="FFFFFF"/>
          </a:solidFill>
          <a:ln/>
          <a:effectLst>
            <a:outerShdw blurRad="76200" dist="12700" dir="5400000" algn="bl" rotWithShape="0">
              <a:srgbClr val="000000">
                <a:alpha val="8000"/>
              </a:srgbClr>
            </a:outerShdw>
          </a:effectLst>
        </p:spPr>
      </p:sp>
      <p:sp>
        <p:nvSpPr>
          <p:cNvPr id="12" name="Text 9"/>
          <p:cNvSpPr/>
          <p:nvPr/>
        </p:nvSpPr>
        <p:spPr>
          <a:xfrm>
            <a:off x="4507992" y="1645920"/>
            <a:ext cx="3282696" cy="292608"/>
          </a:xfrm>
          <a:prstGeom prst="rect">
            <a:avLst/>
          </a:prstGeom>
          <a:noFill/>
          <a:ln/>
        </p:spPr>
        <p:txBody>
          <a:bodyPr wrap="square" lIns="0" tIns="0" rIns="0" bIns="0" rtlCol="0" anchor="ctr"/>
          <a:lstStyle/>
          <a:p>
            <a:pPr marL="0" indent="0">
              <a:buNone/>
            </a:pPr>
            <a:r>
              <a:rPr lang="en-US" sz="1400" b="1" i="1" dirty="0">
                <a:solidFill>
                  <a:srgbClr val="1F6FA0"/>
                </a:solidFill>
                <a:latin typeface="Calibri" pitchFamily="34" charset="0"/>
                <a:ea typeface="Calibri" pitchFamily="34" charset="-122"/>
                <a:cs typeface="Calibri" pitchFamily="34" charset="-120"/>
              </a:rPr>
              <a:t>Pinus sylvestris</a:t>
            </a:r>
            <a:endParaRPr lang="en-US" sz="1400" dirty="0"/>
          </a:p>
        </p:txBody>
      </p:sp>
      <p:sp>
        <p:nvSpPr>
          <p:cNvPr id="13" name="Text 10"/>
          <p:cNvSpPr/>
          <p:nvPr/>
        </p:nvSpPr>
        <p:spPr>
          <a:xfrm>
            <a:off x="4507992" y="1920240"/>
            <a:ext cx="3282696" cy="256032"/>
          </a:xfrm>
          <a:prstGeom prst="rect">
            <a:avLst/>
          </a:prstGeom>
          <a:noFill/>
          <a:ln/>
        </p:spPr>
        <p:txBody>
          <a:bodyPr wrap="square" lIns="0" tIns="0" rIns="0" bIns="0" rtlCol="0" anchor="ctr"/>
          <a:lstStyle/>
          <a:p>
            <a:pPr marL="0" indent="0">
              <a:buNone/>
            </a:pPr>
            <a:r>
              <a:rPr lang="en-US" sz="1000" dirty="0">
                <a:solidFill>
                  <a:srgbClr val="6B7268"/>
                </a:solidFill>
                <a:latin typeface="Calibri" pitchFamily="34" charset="0"/>
                <a:ea typeface="Calibri" pitchFamily="34" charset="-122"/>
                <a:cs typeface="Calibri" pitchFamily="34" charset="-120"/>
              </a:rPr>
              <a:t>SWE · boreal conifer</a:t>
            </a:r>
            <a:endParaRPr lang="en-US" sz="1000" dirty="0"/>
          </a:p>
        </p:txBody>
      </p:sp>
      <p:sp>
        <p:nvSpPr>
          <p:cNvPr id="14" name="Shape 11"/>
          <p:cNvSpPr/>
          <p:nvPr/>
        </p:nvSpPr>
        <p:spPr>
          <a:xfrm>
            <a:off x="8138160" y="1554480"/>
            <a:ext cx="3611880" cy="64008"/>
          </a:xfrm>
          <a:prstGeom prst="rect">
            <a:avLst/>
          </a:prstGeom>
          <a:solidFill>
            <a:srgbClr val="D97A1F"/>
          </a:solidFill>
          <a:ln/>
        </p:spPr>
      </p:sp>
      <p:sp>
        <p:nvSpPr>
          <p:cNvPr id="15" name="Shape 12"/>
          <p:cNvSpPr/>
          <p:nvPr/>
        </p:nvSpPr>
        <p:spPr>
          <a:xfrm>
            <a:off x="8138160" y="1618488"/>
            <a:ext cx="3611880" cy="594360"/>
          </a:xfrm>
          <a:prstGeom prst="rect">
            <a:avLst/>
          </a:prstGeom>
          <a:solidFill>
            <a:srgbClr val="FFFFFF"/>
          </a:solidFill>
          <a:ln/>
          <a:effectLst>
            <a:outerShdw blurRad="76200" dist="12700" dir="5400000" algn="bl" rotWithShape="0">
              <a:srgbClr val="000000">
                <a:alpha val="8000"/>
              </a:srgbClr>
            </a:outerShdw>
          </a:effectLst>
        </p:spPr>
      </p:sp>
      <p:sp>
        <p:nvSpPr>
          <p:cNvPr id="16" name="Text 13"/>
          <p:cNvSpPr/>
          <p:nvPr/>
        </p:nvSpPr>
        <p:spPr>
          <a:xfrm>
            <a:off x="8302752" y="1645920"/>
            <a:ext cx="3282696" cy="292608"/>
          </a:xfrm>
          <a:prstGeom prst="rect">
            <a:avLst/>
          </a:prstGeom>
          <a:noFill/>
          <a:ln/>
        </p:spPr>
        <p:txBody>
          <a:bodyPr wrap="square" lIns="0" tIns="0" rIns="0" bIns="0" rtlCol="0" anchor="ctr"/>
          <a:lstStyle/>
          <a:p>
            <a:pPr marL="0" indent="0">
              <a:buNone/>
            </a:pPr>
            <a:r>
              <a:rPr lang="en-US" sz="1400" b="1" i="1" dirty="0">
                <a:solidFill>
                  <a:srgbClr val="D97A1F"/>
                </a:solidFill>
                <a:latin typeface="Calibri" pitchFamily="34" charset="0"/>
                <a:ea typeface="Calibri" pitchFamily="34" charset="-122"/>
                <a:cs typeface="Calibri" pitchFamily="34" charset="-120"/>
              </a:rPr>
              <a:t>Olea europaea</a:t>
            </a:r>
            <a:endParaRPr lang="en-US" sz="1400" dirty="0"/>
          </a:p>
        </p:txBody>
      </p:sp>
      <p:sp>
        <p:nvSpPr>
          <p:cNvPr id="17" name="Text 14"/>
          <p:cNvSpPr/>
          <p:nvPr/>
        </p:nvSpPr>
        <p:spPr>
          <a:xfrm>
            <a:off x="8302752" y="1920240"/>
            <a:ext cx="3282696" cy="256032"/>
          </a:xfrm>
          <a:prstGeom prst="rect">
            <a:avLst/>
          </a:prstGeom>
          <a:noFill/>
          <a:ln/>
        </p:spPr>
        <p:txBody>
          <a:bodyPr wrap="square" lIns="0" tIns="0" rIns="0" bIns="0" rtlCol="0" anchor="ctr"/>
          <a:lstStyle/>
          <a:p>
            <a:pPr marL="0" indent="0">
              <a:buNone/>
            </a:pPr>
            <a:r>
              <a:rPr lang="en-US" sz="1000" dirty="0">
                <a:solidFill>
                  <a:srgbClr val="6B7268"/>
                </a:solidFill>
                <a:latin typeface="Calibri" pitchFamily="34" charset="0"/>
                <a:ea typeface="Calibri" pitchFamily="34" charset="-122"/>
                <a:cs typeface="Calibri" pitchFamily="34" charset="-120"/>
              </a:rPr>
              <a:t>ESP · Mediterranean evergreen</a:t>
            </a:r>
            <a:endParaRPr lang="en-US" sz="1000" dirty="0"/>
          </a:p>
        </p:txBody>
      </p:sp>
      <p:pic>
        <p:nvPicPr>
          <p:cNvPr id="18" name="Image 0" descr="assets/chart_timeseries.png"/>
          <p:cNvPicPr>
            <a:picLocks noChangeAspect="1"/>
          </p:cNvPicPr>
          <p:nvPr/>
        </p:nvPicPr>
        <p:blipFill>
          <a:blip r:embed="rId3"/>
          <a:stretch>
            <a:fillRect/>
          </a:stretch>
        </p:blipFill>
        <p:spPr>
          <a:xfrm>
            <a:off x="548640" y="2377440"/>
            <a:ext cx="11091672" cy="3886200"/>
          </a:xfrm>
          <a:prstGeom prst="rect">
            <a:avLst/>
          </a:prstGeom>
        </p:spPr>
      </p:pic>
      <p:sp>
        <p:nvSpPr>
          <p:cNvPr id="19" name="Shape 15"/>
          <p:cNvSpPr/>
          <p:nvPr/>
        </p:nvSpPr>
        <p:spPr>
          <a:xfrm>
            <a:off x="548640" y="6492240"/>
            <a:ext cx="11091672" cy="10973"/>
          </a:xfrm>
          <a:prstGeom prst="rect">
            <a:avLst/>
          </a:prstGeom>
          <a:solidFill>
            <a:srgbClr val="D8D2C2"/>
          </a:solidFill>
          <a:ln/>
        </p:spPr>
      </p:sp>
      <p:sp>
        <p:nvSpPr>
          <p:cNvPr id="20" name="Text 16"/>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6B7268"/>
                </a:solidFill>
                <a:latin typeface="Calibri" pitchFamily="34" charset="0"/>
                <a:ea typeface="Calibri" pitchFamily="34" charset="-122"/>
                <a:cs typeface="Calibri" pitchFamily="34" charset="-120"/>
              </a:rPr>
              <a:t>TREEFLOW · EGU 2026</a:t>
            </a:r>
            <a:endParaRPr lang="en-US" sz="900" dirty="0"/>
          </a:p>
        </p:txBody>
      </p:sp>
      <p:sp>
        <p:nvSpPr>
          <p:cNvPr id="21" name="Text 17"/>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6B7268"/>
                </a:solidFill>
                <a:latin typeface="Calibri" pitchFamily="34" charset="0"/>
                <a:ea typeface="Calibri" pitchFamily="34" charset="-122"/>
                <a:cs typeface="Calibri" pitchFamily="34" charset="-120"/>
              </a:rPr>
              <a:t>12 / 19</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4F0E6"/>
        </a:solidFill>
        <a:effectLst/>
      </p:bgPr>
    </p:bg>
    <p:spTree>
      <p:nvGrpSpPr>
        <p:cNvPr id="1" name=""/>
        <p:cNvGrpSpPr/>
        <p:nvPr/>
      </p:nvGrpSpPr>
      <p:grpSpPr>
        <a:xfrm>
          <a:off x="0" y="0"/>
          <a:ext cx="0" cy="0"/>
          <a:chOff x="0" y="0"/>
          <a:chExt cx="0" cy="0"/>
        </a:xfrm>
      </p:grpSpPr>
      <p:sp>
        <p:nvSpPr>
          <p:cNvPr id="3" name="Shape 0"/>
          <p:cNvSpPr/>
          <p:nvPr/>
        </p:nvSpPr>
        <p:spPr>
          <a:xfrm>
            <a:off x="548640" y="388620"/>
            <a:ext cx="73152" cy="164592"/>
          </a:xfrm>
          <a:prstGeom prst="rect">
            <a:avLst/>
          </a:prstGeom>
          <a:solidFill>
            <a:srgbClr val="2E7D58"/>
          </a:solidFill>
          <a:ln/>
        </p:spPr>
      </p:sp>
      <p:sp>
        <p:nvSpPr>
          <p:cNvPr id="4" name="Text 1"/>
          <p:cNvSpPr/>
          <p:nvPr/>
        </p:nvSpPr>
        <p:spPr>
          <a:xfrm>
            <a:off x="713232" y="365760"/>
            <a:ext cx="5486400" cy="228600"/>
          </a:xfrm>
          <a:prstGeom prst="rect">
            <a:avLst/>
          </a:prstGeom>
          <a:noFill/>
          <a:ln/>
        </p:spPr>
        <p:txBody>
          <a:bodyPr wrap="square" lIns="0" tIns="0" rIns="0" bIns="0" rtlCol="0" anchor="ctr"/>
          <a:lstStyle/>
          <a:p>
            <a:pPr marL="0" indent="0">
              <a:buNone/>
            </a:pPr>
            <a:r>
              <a:rPr lang="en-US" sz="1100" b="1" kern="0" spc="400" dirty="0">
                <a:solidFill>
                  <a:srgbClr val="2E7D58"/>
                </a:solidFill>
                <a:latin typeface="Calibri" pitchFamily="34" charset="0"/>
                <a:ea typeface="Calibri" pitchFamily="34" charset="-122"/>
                <a:cs typeface="Calibri" pitchFamily="34" charset="-120"/>
              </a:rPr>
              <a:t>BREAKDOWN — TAXONOMY</a:t>
            </a:r>
            <a:endParaRPr lang="en-US" sz="1100" dirty="0"/>
          </a:p>
        </p:txBody>
      </p:sp>
      <p:sp>
        <p:nvSpPr>
          <p:cNvPr id="5" name="Text 2"/>
          <p:cNvSpPr/>
          <p:nvPr/>
        </p:nvSpPr>
        <p:spPr>
          <a:xfrm>
            <a:off x="548640" y="594360"/>
            <a:ext cx="10972800" cy="777240"/>
          </a:xfrm>
          <a:prstGeom prst="rect">
            <a:avLst/>
          </a:prstGeom>
          <a:noFill/>
          <a:ln/>
        </p:spPr>
        <p:txBody>
          <a:bodyPr wrap="square" lIns="0" tIns="0" rIns="0" bIns="0" rtlCol="0" anchor="t"/>
          <a:lstStyle/>
          <a:p>
            <a:pPr marL="0" indent="0">
              <a:buNone/>
            </a:pPr>
            <a:r>
              <a:rPr lang="en-US" sz="3200" b="1" dirty="0">
                <a:solidFill>
                  <a:srgbClr val="1A2B22"/>
                </a:solidFill>
                <a:latin typeface="Calibri" pitchFamily="34" charset="0"/>
                <a:ea typeface="Calibri" pitchFamily="34" charset="-122"/>
                <a:cs typeface="Calibri" pitchFamily="34" charset="-120"/>
              </a:rPr>
              <a:t>Performance by major genera</a:t>
            </a:r>
            <a:endParaRPr lang="en-US" sz="3200" dirty="0"/>
          </a:p>
        </p:txBody>
      </p:sp>
      <p:sp>
        <p:nvSpPr>
          <p:cNvPr id="6" name="Text 3"/>
          <p:cNvSpPr/>
          <p:nvPr/>
        </p:nvSpPr>
        <p:spPr>
          <a:xfrm>
            <a:off x="548640" y="1417320"/>
            <a:ext cx="11091672" cy="320040"/>
          </a:xfrm>
          <a:prstGeom prst="rect">
            <a:avLst/>
          </a:prstGeom>
          <a:noFill/>
          <a:ln/>
        </p:spPr>
        <p:txBody>
          <a:bodyPr wrap="square" lIns="0" tIns="0" rIns="0" bIns="0" rtlCol="0" anchor="ctr"/>
          <a:lstStyle/>
          <a:p>
            <a:pPr marL="0" indent="0">
              <a:buNone/>
            </a:pPr>
            <a:r>
              <a:rPr lang="en-US" sz="1200" i="1" dirty="0">
                <a:solidFill>
                  <a:srgbClr val="6B7268"/>
                </a:solidFill>
                <a:latin typeface="Calibri" pitchFamily="34" charset="0"/>
                <a:ea typeface="Calibri" pitchFamily="34" charset="-122"/>
                <a:cs typeface="Calibri" pitchFamily="34" charset="-120"/>
              </a:rPr>
              <a:t>Pearson R²  ·  RMSD  ·  Mean bias  for the seven most-sampled genera in SAPFLUXNET.</a:t>
            </a:r>
            <a:endParaRPr lang="en-US" sz="1200" dirty="0"/>
          </a:p>
        </p:txBody>
      </p:sp>
      <p:pic>
        <p:nvPicPr>
          <p:cNvPr id="7" name="Image 0" descr="assets/chart_genera.png"/>
          <p:cNvPicPr>
            <a:picLocks noChangeAspect="1"/>
          </p:cNvPicPr>
          <p:nvPr/>
        </p:nvPicPr>
        <p:blipFill>
          <a:blip r:embed="rId3"/>
          <a:stretch>
            <a:fillRect/>
          </a:stretch>
        </p:blipFill>
        <p:spPr>
          <a:xfrm>
            <a:off x="548640" y="1783080"/>
            <a:ext cx="11091672" cy="3886200"/>
          </a:xfrm>
          <a:prstGeom prst="rect">
            <a:avLst/>
          </a:prstGeom>
        </p:spPr>
      </p:pic>
      <p:sp>
        <p:nvSpPr>
          <p:cNvPr id="8" name="Shape 4"/>
          <p:cNvSpPr/>
          <p:nvPr/>
        </p:nvSpPr>
        <p:spPr>
          <a:xfrm>
            <a:off x="548640" y="5760720"/>
            <a:ext cx="11091672" cy="502920"/>
          </a:xfrm>
          <a:prstGeom prst="rect">
            <a:avLst/>
          </a:prstGeom>
          <a:solidFill>
            <a:srgbClr val="FFFFFF"/>
          </a:solidFill>
          <a:ln/>
          <a:effectLst>
            <a:outerShdw blurRad="63500" dist="12700" dir="5400000" algn="bl" rotWithShape="0">
              <a:srgbClr val="000000">
                <a:alpha val="6000"/>
              </a:srgbClr>
            </a:outerShdw>
          </a:effectLst>
        </p:spPr>
      </p:sp>
      <p:sp>
        <p:nvSpPr>
          <p:cNvPr id="9" name="Shape 5"/>
          <p:cNvSpPr/>
          <p:nvPr/>
        </p:nvSpPr>
        <p:spPr>
          <a:xfrm>
            <a:off x="548640" y="5760720"/>
            <a:ext cx="82296" cy="502920"/>
          </a:xfrm>
          <a:prstGeom prst="rect">
            <a:avLst/>
          </a:prstGeom>
          <a:solidFill>
            <a:srgbClr val="2E7D58"/>
          </a:solidFill>
          <a:ln/>
        </p:spPr>
      </p:sp>
      <p:sp>
        <p:nvSpPr>
          <p:cNvPr id="10" name="Text 6"/>
          <p:cNvSpPr/>
          <p:nvPr/>
        </p:nvSpPr>
        <p:spPr>
          <a:xfrm>
            <a:off x="868680" y="5760720"/>
            <a:ext cx="10607040" cy="502920"/>
          </a:xfrm>
          <a:prstGeom prst="rect">
            <a:avLst/>
          </a:prstGeom>
          <a:noFill/>
          <a:ln/>
        </p:spPr>
        <p:txBody>
          <a:bodyPr wrap="square" lIns="0" tIns="0" rIns="0" bIns="0" rtlCol="0" anchor="ctr"/>
          <a:lstStyle/>
          <a:p>
            <a:pPr marL="0" indent="0">
              <a:buNone/>
            </a:pPr>
            <a:r>
              <a:rPr lang="en-US" sz="1200" b="1" kern="0" spc="200" dirty="0">
                <a:solidFill>
                  <a:srgbClr val="2E7D58"/>
                </a:solidFill>
                <a:latin typeface="Calibri" pitchFamily="34" charset="0"/>
                <a:ea typeface="Calibri" pitchFamily="34" charset="-122"/>
                <a:cs typeface="Calibri" pitchFamily="34" charset="-120"/>
              </a:rPr>
              <a:t>Takeaway:  </a:t>
            </a:r>
            <a:r>
              <a:rPr lang="en-US" sz="1200" dirty="0">
                <a:solidFill>
                  <a:srgbClr val="1A2B22"/>
                </a:solidFill>
                <a:latin typeface="Calibri" pitchFamily="34" charset="0"/>
                <a:ea typeface="Calibri" pitchFamily="34" charset="-122"/>
                <a:cs typeface="Calibri" pitchFamily="34" charset="-120"/>
              </a:rPr>
              <a:t>Dual model improves R² across all genera; biggest RMSD gains for Fagus, Pinus and Populus.</a:t>
            </a:r>
            <a:endParaRPr lang="en-US" sz="1200" dirty="0"/>
          </a:p>
        </p:txBody>
      </p:sp>
      <p:sp>
        <p:nvSpPr>
          <p:cNvPr id="11" name="Shape 7"/>
          <p:cNvSpPr/>
          <p:nvPr/>
        </p:nvSpPr>
        <p:spPr>
          <a:xfrm>
            <a:off x="548640" y="6492240"/>
            <a:ext cx="11091672" cy="10973"/>
          </a:xfrm>
          <a:prstGeom prst="rect">
            <a:avLst/>
          </a:prstGeom>
          <a:solidFill>
            <a:srgbClr val="D8D2C2"/>
          </a:solidFill>
          <a:ln/>
        </p:spPr>
      </p:sp>
      <p:sp>
        <p:nvSpPr>
          <p:cNvPr id="12" name="Text 8"/>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6B7268"/>
                </a:solidFill>
                <a:latin typeface="Calibri" pitchFamily="34" charset="0"/>
                <a:ea typeface="Calibri" pitchFamily="34" charset="-122"/>
                <a:cs typeface="Calibri" pitchFamily="34" charset="-120"/>
              </a:rPr>
              <a:t>TREEFLOW · EGU 2026</a:t>
            </a:r>
            <a:endParaRPr lang="en-US" sz="900" dirty="0"/>
          </a:p>
        </p:txBody>
      </p:sp>
      <p:sp>
        <p:nvSpPr>
          <p:cNvPr id="13" name="Text 9"/>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6B7268"/>
                </a:solidFill>
                <a:latin typeface="Calibri" pitchFamily="34" charset="0"/>
                <a:ea typeface="Calibri" pitchFamily="34" charset="-122"/>
                <a:cs typeface="Calibri" pitchFamily="34" charset="-120"/>
              </a:rPr>
              <a:t>13 / 19</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4F0E6"/>
        </a:solidFill>
        <a:effectLst/>
      </p:bgPr>
    </p:bg>
    <p:spTree>
      <p:nvGrpSpPr>
        <p:cNvPr id="1" name=""/>
        <p:cNvGrpSpPr/>
        <p:nvPr/>
      </p:nvGrpSpPr>
      <p:grpSpPr>
        <a:xfrm>
          <a:off x="0" y="0"/>
          <a:ext cx="0" cy="0"/>
          <a:chOff x="0" y="0"/>
          <a:chExt cx="0" cy="0"/>
        </a:xfrm>
      </p:grpSpPr>
      <p:sp>
        <p:nvSpPr>
          <p:cNvPr id="3" name="Shape 0"/>
          <p:cNvSpPr/>
          <p:nvPr/>
        </p:nvSpPr>
        <p:spPr>
          <a:xfrm>
            <a:off x="548640" y="388620"/>
            <a:ext cx="73152" cy="164592"/>
          </a:xfrm>
          <a:prstGeom prst="rect">
            <a:avLst/>
          </a:prstGeom>
          <a:solidFill>
            <a:srgbClr val="2E7D58"/>
          </a:solidFill>
          <a:ln/>
        </p:spPr>
      </p:sp>
      <p:sp>
        <p:nvSpPr>
          <p:cNvPr id="4" name="Text 1"/>
          <p:cNvSpPr/>
          <p:nvPr/>
        </p:nvSpPr>
        <p:spPr>
          <a:xfrm>
            <a:off x="713232" y="365760"/>
            <a:ext cx="5486400" cy="228600"/>
          </a:xfrm>
          <a:prstGeom prst="rect">
            <a:avLst/>
          </a:prstGeom>
          <a:noFill/>
          <a:ln/>
        </p:spPr>
        <p:txBody>
          <a:bodyPr wrap="square" lIns="0" tIns="0" rIns="0" bIns="0" rtlCol="0" anchor="ctr"/>
          <a:lstStyle/>
          <a:p>
            <a:pPr marL="0" indent="0">
              <a:buNone/>
            </a:pPr>
            <a:r>
              <a:rPr lang="en-US" sz="1100" b="1" kern="0" spc="400" dirty="0">
                <a:solidFill>
                  <a:srgbClr val="2E7D58"/>
                </a:solidFill>
                <a:latin typeface="Calibri" pitchFamily="34" charset="0"/>
                <a:ea typeface="Calibri" pitchFamily="34" charset="-122"/>
                <a:cs typeface="Calibri" pitchFamily="34" charset="-120"/>
              </a:rPr>
              <a:t>BREAKDOWN — PLANT FUNCTIONAL TYPE</a:t>
            </a:r>
            <a:endParaRPr lang="en-US" sz="1100" dirty="0"/>
          </a:p>
        </p:txBody>
      </p:sp>
      <p:sp>
        <p:nvSpPr>
          <p:cNvPr id="5" name="Text 2"/>
          <p:cNvSpPr/>
          <p:nvPr/>
        </p:nvSpPr>
        <p:spPr>
          <a:xfrm>
            <a:off x="548640" y="594360"/>
            <a:ext cx="10972800" cy="777240"/>
          </a:xfrm>
          <a:prstGeom prst="rect">
            <a:avLst/>
          </a:prstGeom>
          <a:noFill/>
          <a:ln/>
        </p:spPr>
        <p:txBody>
          <a:bodyPr wrap="square" lIns="0" tIns="0" rIns="0" bIns="0" rtlCol="0" anchor="t"/>
          <a:lstStyle/>
          <a:p>
            <a:pPr marL="0" indent="0">
              <a:buNone/>
            </a:pPr>
            <a:r>
              <a:rPr lang="en-US" sz="3200" b="1" dirty="0">
                <a:solidFill>
                  <a:srgbClr val="1A2B22"/>
                </a:solidFill>
                <a:latin typeface="Calibri" pitchFamily="34" charset="0"/>
                <a:ea typeface="Calibri" pitchFamily="34" charset="-122"/>
                <a:cs typeface="Calibri" pitchFamily="34" charset="-120"/>
              </a:rPr>
              <a:t>Performance by Plant Functional Type</a:t>
            </a:r>
            <a:endParaRPr lang="en-US" sz="3200" dirty="0"/>
          </a:p>
        </p:txBody>
      </p:sp>
      <p:sp>
        <p:nvSpPr>
          <p:cNvPr id="6" name="Text 3"/>
          <p:cNvSpPr/>
          <p:nvPr/>
        </p:nvSpPr>
        <p:spPr>
          <a:xfrm>
            <a:off x="548640" y="1417320"/>
            <a:ext cx="11091672" cy="320040"/>
          </a:xfrm>
          <a:prstGeom prst="rect">
            <a:avLst/>
          </a:prstGeom>
          <a:noFill/>
          <a:ln/>
        </p:spPr>
        <p:txBody>
          <a:bodyPr wrap="square" lIns="0" tIns="0" rIns="0" bIns="0" rtlCol="0" anchor="ctr"/>
          <a:lstStyle/>
          <a:p>
            <a:pPr marL="0" indent="0">
              <a:buNone/>
            </a:pPr>
            <a:r>
              <a:rPr lang="en-US" sz="1200" i="1" dirty="0">
                <a:solidFill>
                  <a:srgbClr val="6B7268"/>
                </a:solidFill>
                <a:latin typeface="Calibri" pitchFamily="34" charset="0"/>
                <a:ea typeface="Calibri" pitchFamily="34" charset="-122"/>
                <a:cs typeface="Calibri" pitchFamily="34" charset="-120"/>
              </a:rPr>
              <a:t>DBF · DNF · EBF · ENF · MF · SAV · WET · WSA — biome-level functional groupings.</a:t>
            </a:r>
            <a:endParaRPr lang="en-US" sz="1200" dirty="0"/>
          </a:p>
        </p:txBody>
      </p:sp>
      <p:pic>
        <p:nvPicPr>
          <p:cNvPr id="7" name="Image 0" descr="assets/chart_pft.png"/>
          <p:cNvPicPr>
            <a:picLocks noChangeAspect="1"/>
          </p:cNvPicPr>
          <p:nvPr/>
        </p:nvPicPr>
        <p:blipFill>
          <a:blip r:embed="rId3"/>
          <a:stretch>
            <a:fillRect/>
          </a:stretch>
        </p:blipFill>
        <p:spPr>
          <a:xfrm>
            <a:off x="548640" y="1783080"/>
            <a:ext cx="11091672" cy="3886200"/>
          </a:xfrm>
          <a:prstGeom prst="rect">
            <a:avLst/>
          </a:prstGeom>
        </p:spPr>
      </p:pic>
      <p:sp>
        <p:nvSpPr>
          <p:cNvPr id="8" name="Shape 4"/>
          <p:cNvSpPr/>
          <p:nvPr/>
        </p:nvSpPr>
        <p:spPr>
          <a:xfrm>
            <a:off x="548640" y="5760720"/>
            <a:ext cx="11091672" cy="502920"/>
          </a:xfrm>
          <a:prstGeom prst="rect">
            <a:avLst/>
          </a:prstGeom>
          <a:solidFill>
            <a:srgbClr val="FFFFFF"/>
          </a:solidFill>
          <a:ln/>
          <a:effectLst>
            <a:outerShdw blurRad="63500" dist="12700" dir="5400000" algn="bl" rotWithShape="0">
              <a:srgbClr val="000000">
                <a:alpha val="6000"/>
              </a:srgbClr>
            </a:outerShdw>
          </a:effectLst>
        </p:spPr>
      </p:sp>
      <p:sp>
        <p:nvSpPr>
          <p:cNvPr id="9" name="Shape 5"/>
          <p:cNvSpPr/>
          <p:nvPr/>
        </p:nvSpPr>
        <p:spPr>
          <a:xfrm>
            <a:off x="548640" y="5760720"/>
            <a:ext cx="82296" cy="502920"/>
          </a:xfrm>
          <a:prstGeom prst="rect">
            <a:avLst/>
          </a:prstGeom>
          <a:solidFill>
            <a:srgbClr val="2E7D58"/>
          </a:solidFill>
          <a:ln/>
        </p:spPr>
      </p:sp>
      <p:sp>
        <p:nvSpPr>
          <p:cNvPr id="10" name="Text 6"/>
          <p:cNvSpPr/>
          <p:nvPr/>
        </p:nvSpPr>
        <p:spPr>
          <a:xfrm>
            <a:off x="868680" y="5760720"/>
            <a:ext cx="10607040" cy="502920"/>
          </a:xfrm>
          <a:prstGeom prst="rect">
            <a:avLst/>
          </a:prstGeom>
          <a:noFill/>
          <a:ln/>
        </p:spPr>
        <p:txBody>
          <a:bodyPr wrap="square" lIns="0" tIns="0" rIns="0" bIns="0" rtlCol="0" anchor="ctr"/>
          <a:lstStyle/>
          <a:p>
            <a:pPr marL="0" indent="0">
              <a:buNone/>
            </a:pPr>
            <a:r>
              <a:rPr lang="en-US" sz="1200" b="1" kern="0" spc="200" dirty="0">
                <a:solidFill>
                  <a:srgbClr val="2E7D58"/>
                </a:solidFill>
                <a:latin typeface="Calibri" pitchFamily="34" charset="0"/>
                <a:ea typeface="Calibri" pitchFamily="34" charset="-122"/>
                <a:cs typeface="Calibri" pitchFamily="34" charset="-120"/>
              </a:rPr>
              <a:t>Takeaway:  </a:t>
            </a:r>
            <a:r>
              <a:rPr lang="en-US" sz="1200" dirty="0">
                <a:solidFill>
                  <a:srgbClr val="1A2B22"/>
                </a:solidFill>
                <a:latin typeface="Calibri" pitchFamily="34" charset="0"/>
                <a:ea typeface="Calibri" pitchFamily="34" charset="-122"/>
                <a:cs typeface="Calibri" pitchFamily="34" charset="-120"/>
              </a:rPr>
              <a:t>Gains are largest in evergreen needleleaf and woody savanna — biomes where magnitude variability dominates.</a:t>
            </a:r>
            <a:endParaRPr lang="en-US" sz="1200" dirty="0"/>
          </a:p>
        </p:txBody>
      </p:sp>
      <p:sp>
        <p:nvSpPr>
          <p:cNvPr id="11" name="Shape 7"/>
          <p:cNvSpPr/>
          <p:nvPr/>
        </p:nvSpPr>
        <p:spPr>
          <a:xfrm>
            <a:off x="548640" y="6492240"/>
            <a:ext cx="11091672" cy="10973"/>
          </a:xfrm>
          <a:prstGeom prst="rect">
            <a:avLst/>
          </a:prstGeom>
          <a:solidFill>
            <a:srgbClr val="D8D2C2"/>
          </a:solidFill>
          <a:ln/>
        </p:spPr>
      </p:sp>
      <p:sp>
        <p:nvSpPr>
          <p:cNvPr id="12" name="Text 8"/>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6B7268"/>
                </a:solidFill>
                <a:latin typeface="Calibri" pitchFamily="34" charset="0"/>
                <a:ea typeface="Calibri" pitchFamily="34" charset="-122"/>
                <a:cs typeface="Calibri" pitchFamily="34" charset="-120"/>
              </a:rPr>
              <a:t>TREEFLOW · EGU 2026</a:t>
            </a:r>
            <a:endParaRPr lang="en-US" sz="900" dirty="0"/>
          </a:p>
        </p:txBody>
      </p:sp>
      <p:sp>
        <p:nvSpPr>
          <p:cNvPr id="13" name="Text 9"/>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6B7268"/>
                </a:solidFill>
                <a:latin typeface="Calibri" pitchFamily="34" charset="0"/>
                <a:ea typeface="Calibri" pitchFamily="34" charset="-122"/>
                <a:cs typeface="Calibri" pitchFamily="34" charset="-120"/>
              </a:rPr>
              <a:t>14 / 19</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4F0E6"/>
        </a:solidFill>
        <a:effectLst/>
      </p:bgPr>
    </p:bg>
    <p:spTree>
      <p:nvGrpSpPr>
        <p:cNvPr id="1" name=""/>
        <p:cNvGrpSpPr/>
        <p:nvPr/>
      </p:nvGrpSpPr>
      <p:grpSpPr>
        <a:xfrm>
          <a:off x="0" y="0"/>
          <a:ext cx="0" cy="0"/>
          <a:chOff x="0" y="0"/>
          <a:chExt cx="0" cy="0"/>
        </a:xfrm>
      </p:grpSpPr>
      <p:sp>
        <p:nvSpPr>
          <p:cNvPr id="3" name="Shape 0"/>
          <p:cNvSpPr/>
          <p:nvPr/>
        </p:nvSpPr>
        <p:spPr>
          <a:xfrm>
            <a:off x="548640" y="388620"/>
            <a:ext cx="73152" cy="164592"/>
          </a:xfrm>
          <a:prstGeom prst="rect">
            <a:avLst/>
          </a:prstGeom>
          <a:solidFill>
            <a:srgbClr val="2E7D58"/>
          </a:solidFill>
          <a:ln/>
        </p:spPr>
      </p:sp>
      <p:sp>
        <p:nvSpPr>
          <p:cNvPr id="4" name="Text 1"/>
          <p:cNvSpPr/>
          <p:nvPr/>
        </p:nvSpPr>
        <p:spPr>
          <a:xfrm>
            <a:off x="713232" y="365760"/>
            <a:ext cx="5486400" cy="228600"/>
          </a:xfrm>
          <a:prstGeom prst="rect">
            <a:avLst/>
          </a:prstGeom>
          <a:noFill/>
          <a:ln/>
        </p:spPr>
        <p:txBody>
          <a:bodyPr wrap="square" lIns="0" tIns="0" rIns="0" bIns="0" rtlCol="0" anchor="ctr"/>
          <a:lstStyle/>
          <a:p>
            <a:pPr marL="0" indent="0">
              <a:buNone/>
            </a:pPr>
            <a:r>
              <a:rPr lang="en-US" sz="1100" b="1" kern="0" spc="400" dirty="0">
                <a:solidFill>
                  <a:srgbClr val="2E7D58"/>
                </a:solidFill>
                <a:latin typeface="Calibri" pitchFamily="34" charset="0"/>
                <a:ea typeface="Calibri" pitchFamily="34" charset="-122"/>
                <a:cs typeface="Calibri" pitchFamily="34" charset="-120"/>
              </a:rPr>
              <a:t>BREAKDOWN — SENSOR METHOD</a:t>
            </a:r>
            <a:endParaRPr lang="en-US" sz="1100" dirty="0"/>
          </a:p>
        </p:txBody>
      </p:sp>
      <p:sp>
        <p:nvSpPr>
          <p:cNvPr id="5" name="Text 2"/>
          <p:cNvSpPr/>
          <p:nvPr/>
        </p:nvSpPr>
        <p:spPr>
          <a:xfrm>
            <a:off x="548640" y="594360"/>
            <a:ext cx="10972800" cy="777240"/>
          </a:xfrm>
          <a:prstGeom prst="rect">
            <a:avLst/>
          </a:prstGeom>
          <a:noFill/>
          <a:ln/>
        </p:spPr>
        <p:txBody>
          <a:bodyPr wrap="square" lIns="0" tIns="0" rIns="0" bIns="0" rtlCol="0" anchor="t"/>
          <a:lstStyle/>
          <a:p>
            <a:pPr marL="0" indent="0">
              <a:buNone/>
            </a:pPr>
            <a:r>
              <a:rPr lang="en-US" sz="3200" b="1" dirty="0">
                <a:solidFill>
                  <a:srgbClr val="1A2B22"/>
                </a:solidFill>
                <a:latin typeface="Calibri" pitchFamily="34" charset="0"/>
                <a:ea typeface="Calibri" pitchFamily="34" charset="-122"/>
                <a:cs typeface="Calibri" pitchFamily="34" charset="-120"/>
              </a:rPr>
              <a:t>Performance by sap-flow sensor method</a:t>
            </a:r>
            <a:endParaRPr lang="en-US" sz="3200" dirty="0"/>
          </a:p>
        </p:txBody>
      </p:sp>
      <p:sp>
        <p:nvSpPr>
          <p:cNvPr id="6" name="Text 3"/>
          <p:cNvSpPr/>
          <p:nvPr/>
        </p:nvSpPr>
        <p:spPr>
          <a:xfrm>
            <a:off x="548640" y="1417320"/>
            <a:ext cx="11091672" cy="320040"/>
          </a:xfrm>
          <a:prstGeom prst="rect">
            <a:avLst/>
          </a:prstGeom>
          <a:noFill/>
          <a:ln/>
        </p:spPr>
        <p:txBody>
          <a:bodyPr wrap="square" lIns="0" tIns="0" rIns="0" bIns="0" rtlCol="0" anchor="ctr"/>
          <a:lstStyle/>
          <a:p>
            <a:pPr marL="0" indent="0">
              <a:buNone/>
            </a:pPr>
            <a:r>
              <a:rPr lang="en-US" sz="1200" i="1" dirty="0">
                <a:solidFill>
                  <a:srgbClr val="6B7268"/>
                </a:solidFill>
                <a:latin typeface="Calibri" pitchFamily="34" charset="0"/>
                <a:ea typeface="Calibri" pitchFamily="34" charset="-122"/>
                <a:cs typeface="Calibri" pitchFamily="34" charset="-120"/>
              </a:rPr>
              <a:t>Heat Balance  ·  Thermal Dissipation  ·  Heat Pulse — three measurement principles, three error patterns.</a:t>
            </a:r>
            <a:endParaRPr lang="en-US" sz="1200" dirty="0"/>
          </a:p>
        </p:txBody>
      </p:sp>
      <p:pic>
        <p:nvPicPr>
          <p:cNvPr id="7" name="Image 0" descr="assets/chart_sensor.png"/>
          <p:cNvPicPr>
            <a:picLocks noChangeAspect="1"/>
          </p:cNvPicPr>
          <p:nvPr/>
        </p:nvPicPr>
        <p:blipFill>
          <a:blip r:embed="rId3"/>
          <a:stretch>
            <a:fillRect/>
          </a:stretch>
        </p:blipFill>
        <p:spPr>
          <a:xfrm>
            <a:off x="548640" y="1783080"/>
            <a:ext cx="11091672" cy="3886200"/>
          </a:xfrm>
          <a:prstGeom prst="rect">
            <a:avLst/>
          </a:prstGeom>
        </p:spPr>
      </p:pic>
      <p:sp>
        <p:nvSpPr>
          <p:cNvPr id="8" name="Shape 4"/>
          <p:cNvSpPr/>
          <p:nvPr/>
        </p:nvSpPr>
        <p:spPr>
          <a:xfrm>
            <a:off x="548640" y="5760720"/>
            <a:ext cx="11091672" cy="502920"/>
          </a:xfrm>
          <a:prstGeom prst="rect">
            <a:avLst/>
          </a:prstGeom>
          <a:solidFill>
            <a:srgbClr val="FFFFFF"/>
          </a:solidFill>
          <a:ln/>
          <a:effectLst>
            <a:outerShdw blurRad="63500" dist="12700" dir="5400000" algn="bl" rotWithShape="0">
              <a:srgbClr val="000000">
                <a:alpha val="6000"/>
              </a:srgbClr>
            </a:outerShdw>
          </a:effectLst>
        </p:spPr>
      </p:sp>
      <p:sp>
        <p:nvSpPr>
          <p:cNvPr id="9" name="Shape 5"/>
          <p:cNvSpPr/>
          <p:nvPr/>
        </p:nvSpPr>
        <p:spPr>
          <a:xfrm>
            <a:off x="548640" y="5760720"/>
            <a:ext cx="82296" cy="502920"/>
          </a:xfrm>
          <a:prstGeom prst="rect">
            <a:avLst/>
          </a:prstGeom>
          <a:solidFill>
            <a:srgbClr val="2E7D58"/>
          </a:solidFill>
          <a:ln/>
        </p:spPr>
      </p:sp>
      <p:sp>
        <p:nvSpPr>
          <p:cNvPr id="10" name="Text 6"/>
          <p:cNvSpPr/>
          <p:nvPr/>
        </p:nvSpPr>
        <p:spPr>
          <a:xfrm>
            <a:off x="868680" y="5760720"/>
            <a:ext cx="10607040" cy="502920"/>
          </a:xfrm>
          <a:prstGeom prst="rect">
            <a:avLst/>
          </a:prstGeom>
          <a:noFill/>
          <a:ln/>
        </p:spPr>
        <p:txBody>
          <a:bodyPr wrap="square" lIns="0" tIns="0" rIns="0" bIns="0" rtlCol="0" anchor="ctr"/>
          <a:lstStyle/>
          <a:p>
            <a:pPr marL="0" indent="0">
              <a:buNone/>
            </a:pPr>
            <a:r>
              <a:rPr lang="en-US" sz="1200" b="1" kern="0" spc="200" dirty="0">
                <a:solidFill>
                  <a:srgbClr val="2E7D58"/>
                </a:solidFill>
                <a:latin typeface="Calibri" pitchFamily="34" charset="0"/>
                <a:ea typeface="Calibri" pitchFamily="34" charset="-122"/>
                <a:cs typeface="Calibri" pitchFamily="34" charset="-120"/>
              </a:rPr>
              <a:t>Takeaway:  </a:t>
            </a:r>
            <a:r>
              <a:rPr lang="en-US" sz="1200" dirty="0">
                <a:solidFill>
                  <a:srgbClr val="1A2B22"/>
                </a:solidFill>
                <a:latin typeface="Calibri" pitchFamily="34" charset="0"/>
                <a:ea typeface="Calibri" pitchFamily="34" charset="-122"/>
                <a:cs typeface="Calibri" pitchFamily="34" charset="-120"/>
              </a:rPr>
              <a:t>Largest bias reduction on Heat-Balance sensors (−83 %); shape-only learning generalises across measurement principles.</a:t>
            </a:r>
            <a:endParaRPr lang="en-US" sz="1200" dirty="0"/>
          </a:p>
        </p:txBody>
      </p:sp>
      <p:sp>
        <p:nvSpPr>
          <p:cNvPr id="11" name="Shape 7"/>
          <p:cNvSpPr/>
          <p:nvPr/>
        </p:nvSpPr>
        <p:spPr>
          <a:xfrm>
            <a:off x="548640" y="6492240"/>
            <a:ext cx="11091672" cy="10973"/>
          </a:xfrm>
          <a:prstGeom prst="rect">
            <a:avLst/>
          </a:prstGeom>
          <a:solidFill>
            <a:srgbClr val="D8D2C2"/>
          </a:solidFill>
          <a:ln/>
        </p:spPr>
      </p:sp>
      <p:sp>
        <p:nvSpPr>
          <p:cNvPr id="12" name="Text 8"/>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6B7268"/>
                </a:solidFill>
                <a:latin typeface="Calibri" pitchFamily="34" charset="0"/>
                <a:ea typeface="Calibri" pitchFamily="34" charset="-122"/>
                <a:cs typeface="Calibri" pitchFamily="34" charset="-120"/>
              </a:rPr>
              <a:t>TREEFLOW · EGU 2026</a:t>
            </a:r>
            <a:endParaRPr lang="en-US" sz="900" dirty="0"/>
          </a:p>
        </p:txBody>
      </p:sp>
      <p:sp>
        <p:nvSpPr>
          <p:cNvPr id="13" name="Text 9"/>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6B7268"/>
                </a:solidFill>
                <a:latin typeface="Calibri" pitchFamily="34" charset="0"/>
                <a:ea typeface="Calibri" pitchFamily="34" charset="-122"/>
                <a:cs typeface="Calibri" pitchFamily="34" charset="-120"/>
              </a:rPr>
              <a:t>15 / 19</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4F0E6"/>
        </a:solidFill>
        <a:effectLst/>
      </p:bgPr>
    </p:bg>
    <p:spTree>
      <p:nvGrpSpPr>
        <p:cNvPr id="1" name=""/>
        <p:cNvGrpSpPr/>
        <p:nvPr/>
      </p:nvGrpSpPr>
      <p:grpSpPr>
        <a:xfrm>
          <a:off x="0" y="0"/>
          <a:ext cx="0" cy="0"/>
          <a:chOff x="0" y="0"/>
          <a:chExt cx="0" cy="0"/>
        </a:xfrm>
      </p:grpSpPr>
      <p:sp>
        <p:nvSpPr>
          <p:cNvPr id="3" name="Shape 0"/>
          <p:cNvSpPr/>
          <p:nvPr/>
        </p:nvSpPr>
        <p:spPr>
          <a:xfrm>
            <a:off x="548640" y="388620"/>
            <a:ext cx="73152" cy="164592"/>
          </a:xfrm>
          <a:prstGeom prst="rect">
            <a:avLst/>
          </a:prstGeom>
          <a:solidFill>
            <a:srgbClr val="2E7D58"/>
          </a:solidFill>
          <a:ln/>
        </p:spPr>
      </p:sp>
      <p:sp>
        <p:nvSpPr>
          <p:cNvPr id="4" name="Text 1"/>
          <p:cNvSpPr/>
          <p:nvPr/>
        </p:nvSpPr>
        <p:spPr>
          <a:xfrm>
            <a:off x="713232" y="365760"/>
            <a:ext cx="5486400" cy="228600"/>
          </a:xfrm>
          <a:prstGeom prst="rect">
            <a:avLst/>
          </a:prstGeom>
          <a:noFill/>
          <a:ln/>
        </p:spPr>
        <p:txBody>
          <a:bodyPr wrap="square" lIns="0" tIns="0" rIns="0" bIns="0" rtlCol="0" anchor="ctr"/>
          <a:lstStyle/>
          <a:p>
            <a:pPr marL="0" indent="0">
              <a:buNone/>
            </a:pPr>
            <a:r>
              <a:rPr lang="en-US" sz="1100" b="1" kern="0" spc="400" dirty="0">
                <a:solidFill>
                  <a:srgbClr val="2E7D58"/>
                </a:solidFill>
                <a:latin typeface="Calibri" pitchFamily="34" charset="0"/>
                <a:ea typeface="Calibri" pitchFamily="34" charset="-122"/>
                <a:cs typeface="Calibri" pitchFamily="34" charset="-120"/>
              </a:rPr>
              <a:t>BREAKDOWN — TREE SIZE</a:t>
            </a:r>
            <a:endParaRPr lang="en-US" sz="1100" dirty="0"/>
          </a:p>
        </p:txBody>
      </p:sp>
      <p:sp>
        <p:nvSpPr>
          <p:cNvPr id="5" name="Text 2"/>
          <p:cNvSpPr/>
          <p:nvPr/>
        </p:nvSpPr>
        <p:spPr>
          <a:xfrm>
            <a:off x="548640" y="594360"/>
            <a:ext cx="10972800" cy="777240"/>
          </a:xfrm>
          <a:prstGeom prst="rect">
            <a:avLst/>
          </a:prstGeom>
          <a:noFill/>
          <a:ln/>
        </p:spPr>
        <p:txBody>
          <a:bodyPr wrap="square" lIns="0" tIns="0" rIns="0" bIns="0" rtlCol="0" anchor="t"/>
          <a:lstStyle/>
          <a:p>
            <a:pPr marL="0" indent="0">
              <a:buNone/>
            </a:pPr>
            <a:r>
              <a:rPr lang="en-US" sz="3200" b="1" dirty="0">
                <a:solidFill>
                  <a:srgbClr val="1A2B22"/>
                </a:solidFill>
                <a:latin typeface="Calibri" pitchFamily="34" charset="0"/>
                <a:ea typeface="Calibri" pitchFamily="34" charset="-122"/>
                <a:cs typeface="Calibri" pitchFamily="34" charset="-120"/>
              </a:rPr>
              <a:t>Performance by stem diameter (DBH)</a:t>
            </a:r>
            <a:endParaRPr lang="en-US" sz="3200" dirty="0"/>
          </a:p>
        </p:txBody>
      </p:sp>
      <p:sp>
        <p:nvSpPr>
          <p:cNvPr id="6" name="Text 3"/>
          <p:cNvSpPr/>
          <p:nvPr/>
        </p:nvSpPr>
        <p:spPr>
          <a:xfrm>
            <a:off x="548640" y="1417320"/>
            <a:ext cx="11091672" cy="320040"/>
          </a:xfrm>
          <a:prstGeom prst="rect">
            <a:avLst/>
          </a:prstGeom>
          <a:noFill/>
          <a:ln/>
        </p:spPr>
        <p:txBody>
          <a:bodyPr wrap="square" lIns="0" tIns="0" rIns="0" bIns="0" rtlCol="0" anchor="ctr"/>
          <a:lstStyle/>
          <a:p>
            <a:pPr marL="0" indent="0">
              <a:buNone/>
            </a:pPr>
            <a:r>
              <a:rPr lang="en-US" sz="1200" i="1" dirty="0">
                <a:solidFill>
                  <a:srgbClr val="6B7268"/>
                </a:solidFill>
                <a:latin typeface="Calibri" pitchFamily="34" charset="0"/>
                <a:ea typeface="Calibri" pitchFamily="34" charset="-122"/>
                <a:cs typeface="Calibri" pitchFamily="34" charset="-120"/>
              </a:rPr>
              <a:t>Seven DBH bins from saplings (≤ 12 cm) to giants (&gt; 40 cm).</a:t>
            </a:r>
            <a:endParaRPr lang="en-US" sz="1200" dirty="0"/>
          </a:p>
        </p:txBody>
      </p:sp>
      <p:pic>
        <p:nvPicPr>
          <p:cNvPr id="7" name="Image 0" descr="assets/chart_dbh.png"/>
          <p:cNvPicPr>
            <a:picLocks noChangeAspect="1"/>
          </p:cNvPicPr>
          <p:nvPr/>
        </p:nvPicPr>
        <p:blipFill>
          <a:blip r:embed="rId3"/>
          <a:stretch>
            <a:fillRect/>
          </a:stretch>
        </p:blipFill>
        <p:spPr>
          <a:xfrm>
            <a:off x="548640" y="1783080"/>
            <a:ext cx="11091672" cy="3886200"/>
          </a:xfrm>
          <a:prstGeom prst="rect">
            <a:avLst/>
          </a:prstGeom>
        </p:spPr>
      </p:pic>
      <p:sp>
        <p:nvSpPr>
          <p:cNvPr id="8" name="Shape 4"/>
          <p:cNvSpPr/>
          <p:nvPr/>
        </p:nvSpPr>
        <p:spPr>
          <a:xfrm>
            <a:off x="548640" y="5760720"/>
            <a:ext cx="11091672" cy="502920"/>
          </a:xfrm>
          <a:prstGeom prst="rect">
            <a:avLst/>
          </a:prstGeom>
          <a:solidFill>
            <a:srgbClr val="FFFFFF"/>
          </a:solidFill>
          <a:ln/>
          <a:effectLst>
            <a:outerShdw blurRad="63500" dist="12700" dir="5400000" algn="bl" rotWithShape="0">
              <a:srgbClr val="000000">
                <a:alpha val="6000"/>
              </a:srgbClr>
            </a:outerShdw>
          </a:effectLst>
        </p:spPr>
      </p:sp>
      <p:sp>
        <p:nvSpPr>
          <p:cNvPr id="9" name="Shape 5"/>
          <p:cNvSpPr/>
          <p:nvPr/>
        </p:nvSpPr>
        <p:spPr>
          <a:xfrm>
            <a:off x="548640" y="5760720"/>
            <a:ext cx="82296" cy="502920"/>
          </a:xfrm>
          <a:prstGeom prst="rect">
            <a:avLst/>
          </a:prstGeom>
          <a:solidFill>
            <a:srgbClr val="2E7D58"/>
          </a:solidFill>
          <a:ln/>
        </p:spPr>
      </p:sp>
      <p:sp>
        <p:nvSpPr>
          <p:cNvPr id="10" name="Text 6"/>
          <p:cNvSpPr/>
          <p:nvPr/>
        </p:nvSpPr>
        <p:spPr>
          <a:xfrm>
            <a:off x="868680" y="5760720"/>
            <a:ext cx="10607040" cy="502920"/>
          </a:xfrm>
          <a:prstGeom prst="rect">
            <a:avLst/>
          </a:prstGeom>
          <a:noFill/>
          <a:ln/>
        </p:spPr>
        <p:txBody>
          <a:bodyPr wrap="square" lIns="0" tIns="0" rIns="0" bIns="0" rtlCol="0" anchor="ctr"/>
          <a:lstStyle/>
          <a:p>
            <a:pPr marL="0" indent="0">
              <a:buNone/>
            </a:pPr>
            <a:r>
              <a:rPr lang="en-US" sz="1200" b="1" kern="0" spc="200" dirty="0">
                <a:solidFill>
                  <a:srgbClr val="2E7D58"/>
                </a:solidFill>
                <a:latin typeface="Calibri" pitchFamily="34" charset="0"/>
                <a:ea typeface="Calibri" pitchFamily="34" charset="-122"/>
                <a:cs typeface="Calibri" pitchFamily="34" charset="-120"/>
              </a:rPr>
              <a:t>Takeaway:  </a:t>
            </a:r>
            <a:r>
              <a:rPr lang="en-US" sz="1200" dirty="0">
                <a:solidFill>
                  <a:srgbClr val="1A2B22"/>
                </a:solidFill>
                <a:latin typeface="Calibri" pitchFamily="34" charset="0"/>
                <a:ea typeface="Calibri" pitchFamily="34" charset="-122"/>
                <a:cs typeface="Calibri" pitchFamily="34" charset="-120"/>
              </a:rPr>
              <a:t>Mid-sized trees benefit most; the largest DBH class is data-thin and remains the residual challenge.</a:t>
            </a:r>
            <a:endParaRPr lang="en-US" sz="1200" dirty="0"/>
          </a:p>
        </p:txBody>
      </p:sp>
      <p:sp>
        <p:nvSpPr>
          <p:cNvPr id="11" name="Shape 7"/>
          <p:cNvSpPr/>
          <p:nvPr/>
        </p:nvSpPr>
        <p:spPr>
          <a:xfrm>
            <a:off x="548640" y="6492240"/>
            <a:ext cx="11091672" cy="10973"/>
          </a:xfrm>
          <a:prstGeom prst="rect">
            <a:avLst/>
          </a:prstGeom>
          <a:solidFill>
            <a:srgbClr val="D8D2C2"/>
          </a:solidFill>
          <a:ln/>
        </p:spPr>
      </p:sp>
      <p:sp>
        <p:nvSpPr>
          <p:cNvPr id="12" name="Text 8"/>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6B7268"/>
                </a:solidFill>
                <a:latin typeface="Calibri" pitchFamily="34" charset="0"/>
                <a:ea typeface="Calibri" pitchFamily="34" charset="-122"/>
                <a:cs typeface="Calibri" pitchFamily="34" charset="-120"/>
              </a:rPr>
              <a:t>TREEFLOW · EGU 2026</a:t>
            </a:r>
            <a:endParaRPr lang="en-US" sz="900" dirty="0"/>
          </a:p>
        </p:txBody>
      </p:sp>
      <p:sp>
        <p:nvSpPr>
          <p:cNvPr id="13" name="Text 9"/>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6B7268"/>
                </a:solidFill>
                <a:latin typeface="Calibri" pitchFamily="34" charset="0"/>
                <a:ea typeface="Calibri" pitchFamily="34" charset="-122"/>
                <a:cs typeface="Calibri" pitchFamily="34" charset="-120"/>
              </a:rPr>
              <a:t>16 / 19</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4F0E6"/>
        </a:solidFill>
        <a:effectLst/>
      </p:bgPr>
    </p:bg>
    <p:spTree>
      <p:nvGrpSpPr>
        <p:cNvPr id="1" name=""/>
        <p:cNvGrpSpPr/>
        <p:nvPr/>
      </p:nvGrpSpPr>
      <p:grpSpPr>
        <a:xfrm>
          <a:off x="0" y="0"/>
          <a:ext cx="0" cy="0"/>
          <a:chOff x="0" y="0"/>
          <a:chExt cx="0" cy="0"/>
        </a:xfrm>
      </p:grpSpPr>
      <p:sp>
        <p:nvSpPr>
          <p:cNvPr id="3" name="Shape 0"/>
          <p:cNvSpPr/>
          <p:nvPr/>
        </p:nvSpPr>
        <p:spPr>
          <a:xfrm>
            <a:off x="548640" y="388620"/>
            <a:ext cx="73152" cy="164592"/>
          </a:xfrm>
          <a:prstGeom prst="rect">
            <a:avLst/>
          </a:prstGeom>
          <a:solidFill>
            <a:srgbClr val="2E7D58"/>
          </a:solidFill>
          <a:ln/>
        </p:spPr>
      </p:sp>
      <p:sp>
        <p:nvSpPr>
          <p:cNvPr id="4" name="Text 1"/>
          <p:cNvSpPr/>
          <p:nvPr/>
        </p:nvSpPr>
        <p:spPr>
          <a:xfrm>
            <a:off x="713232" y="365760"/>
            <a:ext cx="5486400" cy="228600"/>
          </a:xfrm>
          <a:prstGeom prst="rect">
            <a:avLst/>
          </a:prstGeom>
          <a:noFill/>
          <a:ln/>
        </p:spPr>
        <p:txBody>
          <a:bodyPr wrap="square" lIns="0" tIns="0" rIns="0" bIns="0" rtlCol="0" anchor="ctr"/>
          <a:lstStyle/>
          <a:p>
            <a:pPr marL="0" indent="0">
              <a:buNone/>
            </a:pPr>
            <a:r>
              <a:rPr lang="en-US" sz="1100" b="1" kern="0" spc="400" dirty="0">
                <a:solidFill>
                  <a:srgbClr val="2E7D58"/>
                </a:solidFill>
                <a:latin typeface="Calibri" pitchFamily="34" charset="0"/>
                <a:ea typeface="Calibri" pitchFamily="34" charset="-122"/>
                <a:cs typeface="Calibri" pitchFamily="34" charset="-120"/>
              </a:rPr>
              <a:t>RESIDUAL DIAGNOSIS</a:t>
            </a:r>
            <a:endParaRPr lang="en-US" sz="1100" dirty="0"/>
          </a:p>
        </p:txBody>
      </p:sp>
      <p:sp>
        <p:nvSpPr>
          <p:cNvPr id="5" name="Text 2"/>
          <p:cNvSpPr/>
          <p:nvPr/>
        </p:nvSpPr>
        <p:spPr>
          <a:xfrm>
            <a:off x="548640" y="594360"/>
            <a:ext cx="10972800" cy="777240"/>
          </a:xfrm>
          <a:prstGeom prst="rect">
            <a:avLst/>
          </a:prstGeom>
          <a:noFill/>
          <a:ln/>
        </p:spPr>
        <p:txBody>
          <a:bodyPr wrap="square" lIns="0" tIns="0" rIns="0" bIns="0" rtlCol="0" anchor="t"/>
          <a:lstStyle/>
          <a:p>
            <a:pPr marL="0" indent="0">
              <a:buNone/>
            </a:pPr>
            <a:r>
              <a:rPr lang="en-US" sz="3200" b="1" dirty="0">
                <a:solidFill>
                  <a:srgbClr val="1A2B22"/>
                </a:solidFill>
                <a:latin typeface="Calibri" pitchFamily="34" charset="0"/>
                <a:ea typeface="Calibri" pitchFamily="34" charset="-122"/>
                <a:cs typeface="Calibri" pitchFamily="34" charset="-120"/>
              </a:rPr>
              <a:t>What does the residual signal still hide?</a:t>
            </a:r>
            <a:endParaRPr lang="en-US" sz="3200" dirty="0"/>
          </a:p>
        </p:txBody>
      </p:sp>
      <p:sp>
        <p:nvSpPr>
          <p:cNvPr id="6" name="Shape 3"/>
          <p:cNvSpPr/>
          <p:nvPr/>
        </p:nvSpPr>
        <p:spPr>
          <a:xfrm>
            <a:off x="548640" y="1417320"/>
            <a:ext cx="11091672" cy="594360"/>
          </a:xfrm>
          <a:prstGeom prst="rect">
            <a:avLst/>
          </a:prstGeom>
          <a:solidFill>
            <a:srgbClr val="0F2D24"/>
          </a:solidFill>
          <a:ln/>
        </p:spPr>
      </p:sp>
      <p:sp>
        <p:nvSpPr>
          <p:cNvPr id="7" name="Shape 4"/>
          <p:cNvSpPr/>
          <p:nvPr/>
        </p:nvSpPr>
        <p:spPr>
          <a:xfrm>
            <a:off x="548640" y="1417320"/>
            <a:ext cx="82296" cy="594360"/>
          </a:xfrm>
          <a:prstGeom prst="rect">
            <a:avLst/>
          </a:prstGeom>
          <a:solidFill>
            <a:srgbClr val="F4B860"/>
          </a:solidFill>
          <a:ln/>
        </p:spPr>
      </p:sp>
      <p:sp>
        <p:nvSpPr>
          <p:cNvPr id="8" name="Text 5"/>
          <p:cNvSpPr/>
          <p:nvPr/>
        </p:nvSpPr>
        <p:spPr>
          <a:xfrm>
            <a:off x="868680" y="1417320"/>
            <a:ext cx="10607040" cy="594360"/>
          </a:xfrm>
          <a:prstGeom prst="rect">
            <a:avLst/>
          </a:prstGeom>
          <a:noFill/>
          <a:ln/>
        </p:spPr>
        <p:txBody>
          <a:bodyPr wrap="square" lIns="0" tIns="0" rIns="0" bIns="0" rtlCol="0" anchor="ctr"/>
          <a:lstStyle/>
          <a:p>
            <a:pPr marL="0" indent="0">
              <a:buNone/>
            </a:pPr>
            <a:r>
              <a:rPr lang="en-US" sz="1100" b="1" kern="0" spc="400" dirty="0">
                <a:solidFill>
                  <a:srgbClr val="F4B860"/>
                </a:solidFill>
                <a:latin typeface="Calibri" pitchFamily="34" charset="0"/>
                <a:ea typeface="Calibri" pitchFamily="34" charset="-122"/>
                <a:cs typeface="Calibri" pitchFamily="34" charset="-120"/>
              </a:rPr>
              <a:t>EXPLORATORY TEST.  </a:t>
            </a:r>
            <a:r>
              <a:rPr lang="en-US" sz="1100" dirty="0">
                <a:solidFill>
                  <a:srgbClr val="FFFFFF"/>
                </a:solidFill>
                <a:latin typeface="Calibri" pitchFamily="34" charset="0"/>
                <a:ea typeface="Calibri" pitchFamily="34" charset="-122"/>
                <a:cs typeface="Calibri" pitchFamily="34" charset="-120"/>
              </a:rPr>
              <a:t>Tree social status was </a:t>
            </a:r>
            <a:r>
              <a:rPr lang="en-US" sz="1100" b="1" i="1" dirty="0">
                <a:solidFill>
                  <a:srgbClr val="FFFFFF"/>
                </a:solidFill>
                <a:latin typeface="Calibri" pitchFamily="34" charset="0"/>
                <a:ea typeface="Calibri" pitchFamily="34" charset="-122"/>
                <a:cs typeface="Calibri" pitchFamily="34" charset="-120"/>
              </a:rPr>
              <a:t>not used as a feature </a:t>
            </a:r>
            <a:r>
              <a:rPr lang="en-US" sz="1100" dirty="0">
                <a:solidFill>
                  <a:srgbClr val="FFFFFF"/>
                </a:solidFill>
                <a:latin typeface="Calibri" pitchFamily="34" charset="0"/>
                <a:ea typeface="Calibri" pitchFamily="34" charset="-122"/>
                <a:cs typeface="Calibri" pitchFamily="34" charset="-120"/>
              </a:rPr>
              <a:t>in our working model — we added it post-hoc to ask whether residual variance still hides systematic biological signal.</a:t>
            </a:r>
            <a:endParaRPr lang="en-US" sz="1100" dirty="0"/>
          </a:p>
        </p:txBody>
      </p:sp>
      <p:pic>
        <p:nvPicPr>
          <p:cNvPr id="9" name="Image 0" descr="assets/chart_social.png"/>
          <p:cNvPicPr>
            <a:picLocks noChangeAspect="1"/>
          </p:cNvPicPr>
          <p:nvPr/>
        </p:nvPicPr>
        <p:blipFill>
          <a:blip r:embed="rId3"/>
          <a:stretch>
            <a:fillRect/>
          </a:stretch>
        </p:blipFill>
        <p:spPr>
          <a:xfrm>
            <a:off x="548640" y="2194560"/>
            <a:ext cx="7315200" cy="3886200"/>
          </a:xfrm>
          <a:prstGeom prst="rect">
            <a:avLst/>
          </a:prstGeom>
        </p:spPr>
      </p:pic>
      <p:sp>
        <p:nvSpPr>
          <p:cNvPr id="10" name="Text 6"/>
          <p:cNvSpPr/>
          <p:nvPr/>
        </p:nvSpPr>
        <p:spPr>
          <a:xfrm>
            <a:off x="8092440" y="2194560"/>
            <a:ext cx="3520440" cy="274320"/>
          </a:xfrm>
          <a:prstGeom prst="rect">
            <a:avLst/>
          </a:prstGeom>
          <a:noFill/>
          <a:ln/>
        </p:spPr>
        <p:txBody>
          <a:bodyPr wrap="square" lIns="0" tIns="0" rIns="0" bIns="0" rtlCol="0" anchor="ctr"/>
          <a:lstStyle/>
          <a:p>
            <a:pPr marL="0" indent="0">
              <a:buNone/>
            </a:pPr>
            <a:r>
              <a:rPr lang="en-US" sz="1100" b="1" kern="0" spc="400" dirty="0">
                <a:solidFill>
                  <a:srgbClr val="2E7D58"/>
                </a:solidFill>
                <a:latin typeface="Calibri" pitchFamily="34" charset="0"/>
                <a:ea typeface="Calibri" pitchFamily="34" charset="-122"/>
                <a:cs typeface="Calibri" pitchFamily="34" charset="-120"/>
              </a:rPr>
              <a:t>WHAT WE FIND</a:t>
            </a:r>
            <a:endParaRPr lang="en-US" sz="1100" dirty="0"/>
          </a:p>
        </p:txBody>
      </p:sp>
      <p:sp>
        <p:nvSpPr>
          <p:cNvPr id="11" name="Text 7"/>
          <p:cNvSpPr/>
          <p:nvPr/>
        </p:nvSpPr>
        <p:spPr>
          <a:xfrm>
            <a:off x="8092440" y="2487168"/>
            <a:ext cx="3520440" cy="411480"/>
          </a:xfrm>
          <a:prstGeom prst="rect">
            <a:avLst/>
          </a:prstGeom>
          <a:noFill/>
          <a:ln/>
        </p:spPr>
        <p:txBody>
          <a:bodyPr wrap="square" lIns="0" tIns="0" rIns="0" bIns="0" rtlCol="0" anchor="ctr"/>
          <a:lstStyle/>
          <a:p>
            <a:pPr marL="0" indent="0">
              <a:buNone/>
            </a:pPr>
            <a:r>
              <a:rPr lang="en-US" sz="1800" b="1" dirty="0">
                <a:solidFill>
                  <a:srgbClr val="1A2B22"/>
                </a:solidFill>
                <a:latin typeface="Calibri" pitchFamily="34" charset="0"/>
                <a:ea typeface="Calibri" pitchFamily="34" charset="-122"/>
                <a:cs typeface="Calibri" pitchFamily="34" charset="-120"/>
              </a:rPr>
              <a:t>Residual room is small.</a:t>
            </a:r>
            <a:endParaRPr lang="en-US" sz="1800" dirty="0"/>
          </a:p>
        </p:txBody>
      </p:sp>
      <p:sp>
        <p:nvSpPr>
          <p:cNvPr id="12" name="Shape 8"/>
          <p:cNvSpPr/>
          <p:nvPr/>
        </p:nvSpPr>
        <p:spPr>
          <a:xfrm>
            <a:off x="8092440" y="3017520"/>
            <a:ext cx="54864" cy="292608"/>
          </a:xfrm>
          <a:prstGeom prst="rect">
            <a:avLst/>
          </a:prstGeom>
          <a:solidFill>
            <a:srgbClr val="D97A1F"/>
          </a:solidFill>
          <a:ln/>
        </p:spPr>
      </p:sp>
      <p:sp>
        <p:nvSpPr>
          <p:cNvPr id="13" name="Text 9"/>
          <p:cNvSpPr/>
          <p:nvPr/>
        </p:nvSpPr>
        <p:spPr>
          <a:xfrm>
            <a:off x="8238744" y="2999232"/>
            <a:ext cx="3374136" cy="292608"/>
          </a:xfrm>
          <a:prstGeom prst="rect">
            <a:avLst/>
          </a:prstGeom>
          <a:noFill/>
          <a:ln/>
        </p:spPr>
        <p:txBody>
          <a:bodyPr wrap="square" lIns="0" tIns="0" rIns="0" bIns="0" rtlCol="0" anchor="ctr"/>
          <a:lstStyle/>
          <a:p>
            <a:pPr marL="0" indent="0">
              <a:buNone/>
            </a:pPr>
            <a:r>
              <a:rPr lang="en-US" sz="1300" b="1" dirty="0">
                <a:solidFill>
                  <a:srgbClr val="1A2B22"/>
                </a:solidFill>
                <a:latin typeface="Calibri" pitchFamily="34" charset="0"/>
                <a:ea typeface="Calibri" pitchFamily="34" charset="-122"/>
                <a:cs typeface="Calibri" pitchFamily="34" charset="-120"/>
              </a:rPr>
              <a:t>Suppressed trees</a:t>
            </a:r>
            <a:endParaRPr lang="en-US" sz="1300" dirty="0"/>
          </a:p>
        </p:txBody>
      </p:sp>
      <p:sp>
        <p:nvSpPr>
          <p:cNvPr id="14" name="Text 10"/>
          <p:cNvSpPr/>
          <p:nvPr/>
        </p:nvSpPr>
        <p:spPr>
          <a:xfrm>
            <a:off x="8238744" y="3291840"/>
            <a:ext cx="3374136" cy="777240"/>
          </a:xfrm>
          <a:prstGeom prst="rect">
            <a:avLst/>
          </a:prstGeom>
          <a:noFill/>
          <a:ln/>
        </p:spPr>
        <p:txBody>
          <a:bodyPr wrap="square" lIns="0" tIns="0" rIns="0" bIns="0" rtlCol="0" anchor="t"/>
          <a:lstStyle/>
          <a:p>
            <a:pPr marL="0" indent="0">
              <a:buNone/>
            </a:pPr>
            <a:r>
              <a:rPr lang="en-US" sz="1050" dirty="0">
                <a:solidFill>
                  <a:srgbClr val="6B7268"/>
                </a:solidFill>
                <a:latin typeface="Calibri" pitchFamily="34" charset="0"/>
                <a:ea typeface="Calibri" pitchFamily="34" charset="-122"/>
                <a:cs typeface="Calibri" pitchFamily="34" charset="-120"/>
              </a:rPr>
              <a:t>+1.2 % R²,  −5.7 % RMSD</a:t>
            </a:r>
            <a:endParaRPr lang="en-US" sz="1050" dirty="0"/>
          </a:p>
          <a:p>
            <a:pPr marL="0" indent="0">
              <a:buNone/>
            </a:pPr>
            <a:r>
              <a:rPr lang="en-US" sz="1050" dirty="0">
                <a:solidFill>
                  <a:srgbClr val="6B7268"/>
                </a:solidFill>
                <a:latin typeface="Calibri" pitchFamily="34" charset="0"/>
                <a:ea typeface="Calibri" pitchFamily="34" charset="-122"/>
                <a:cs typeface="Calibri" pitchFamily="34" charset="-120"/>
              </a:rPr>
              <a:t>the hardest class — and where extra info helps the most</a:t>
            </a:r>
            <a:endParaRPr lang="en-US" sz="1050" dirty="0"/>
          </a:p>
        </p:txBody>
      </p:sp>
      <p:sp>
        <p:nvSpPr>
          <p:cNvPr id="15" name="Shape 11"/>
          <p:cNvSpPr/>
          <p:nvPr/>
        </p:nvSpPr>
        <p:spPr>
          <a:xfrm>
            <a:off x="8092440" y="4023360"/>
            <a:ext cx="54864" cy="292608"/>
          </a:xfrm>
          <a:prstGeom prst="rect">
            <a:avLst/>
          </a:prstGeom>
          <a:solidFill>
            <a:srgbClr val="2E7D58"/>
          </a:solidFill>
          <a:ln/>
        </p:spPr>
      </p:sp>
      <p:sp>
        <p:nvSpPr>
          <p:cNvPr id="16" name="Text 12"/>
          <p:cNvSpPr/>
          <p:nvPr/>
        </p:nvSpPr>
        <p:spPr>
          <a:xfrm>
            <a:off x="8238744" y="4005072"/>
            <a:ext cx="3374136" cy="292608"/>
          </a:xfrm>
          <a:prstGeom prst="rect">
            <a:avLst/>
          </a:prstGeom>
          <a:noFill/>
          <a:ln/>
        </p:spPr>
        <p:txBody>
          <a:bodyPr wrap="square" lIns="0" tIns="0" rIns="0" bIns="0" rtlCol="0" anchor="ctr"/>
          <a:lstStyle/>
          <a:p>
            <a:pPr marL="0" indent="0">
              <a:buNone/>
            </a:pPr>
            <a:r>
              <a:rPr lang="en-US" sz="1300" b="1" dirty="0">
                <a:solidFill>
                  <a:srgbClr val="1A2B22"/>
                </a:solidFill>
                <a:latin typeface="Calibri" pitchFamily="34" charset="0"/>
                <a:ea typeface="Calibri" pitchFamily="34" charset="-122"/>
                <a:cs typeface="Calibri" pitchFamily="34" charset="-120"/>
              </a:rPr>
              <a:t>Bias reduction</a:t>
            </a:r>
            <a:endParaRPr lang="en-US" sz="1300" dirty="0"/>
          </a:p>
        </p:txBody>
      </p:sp>
      <p:sp>
        <p:nvSpPr>
          <p:cNvPr id="17" name="Text 13"/>
          <p:cNvSpPr/>
          <p:nvPr/>
        </p:nvSpPr>
        <p:spPr>
          <a:xfrm>
            <a:off x="8238744" y="4297680"/>
            <a:ext cx="3374136" cy="777240"/>
          </a:xfrm>
          <a:prstGeom prst="rect">
            <a:avLst/>
          </a:prstGeom>
          <a:noFill/>
          <a:ln/>
        </p:spPr>
        <p:txBody>
          <a:bodyPr wrap="square" lIns="0" tIns="0" rIns="0" bIns="0" rtlCol="0" anchor="t"/>
          <a:lstStyle/>
          <a:p>
            <a:pPr marL="0" indent="0">
              <a:buNone/>
            </a:pPr>
            <a:r>
              <a:rPr lang="en-US" sz="1050" dirty="0">
                <a:solidFill>
                  <a:srgbClr val="6B7268"/>
                </a:solidFill>
                <a:latin typeface="Calibri" pitchFamily="34" charset="0"/>
                <a:ea typeface="Calibri" pitchFamily="34" charset="-122"/>
                <a:cs typeface="Calibri" pitchFamily="34" charset="-120"/>
              </a:rPr>
              <a:t>consistent across all three classes</a:t>
            </a:r>
            <a:endParaRPr lang="en-US" sz="1050" dirty="0"/>
          </a:p>
          <a:p>
            <a:pPr marL="0" indent="0">
              <a:buNone/>
            </a:pPr>
            <a:r>
              <a:rPr lang="en-US" sz="1050" dirty="0">
                <a:solidFill>
                  <a:srgbClr val="6B7268"/>
                </a:solidFill>
                <a:latin typeface="Calibri" pitchFamily="34" charset="0"/>
                <a:ea typeface="Calibri" pitchFamily="34" charset="-122"/>
                <a:cs typeface="Calibri" pitchFamily="34" charset="-120"/>
              </a:rPr>
              <a:t>(−1 % to −4 % mean bias)</a:t>
            </a:r>
            <a:endParaRPr lang="en-US" sz="1050" dirty="0"/>
          </a:p>
        </p:txBody>
      </p:sp>
      <p:sp>
        <p:nvSpPr>
          <p:cNvPr id="18" name="Shape 14"/>
          <p:cNvSpPr/>
          <p:nvPr/>
        </p:nvSpPr>
        <p:spPr>
          <a:xfrm>
            <a:off x="8092440" y="5029200"/>
            <a:ext cx="54864" cy="292608"/>
          </a:xfrm>
          <a:prstGeom prst="rect">
            <a:avLst/>
          </a:prstGeom>
          <a:solidFill>
            <a:srgbClr val="1F6FA0"/>
          </a:solidFill>
          <a:ln/>
        </p:spPr>
      </p:sp>
      <p:sp>
        <p:nvSpPr>
          <p:cNvPr id="19" name="Text 15"/>
          <p:cNvSpPr/>
          <p:nvPr/>
        </p:nvSpPr>
        <p:spPr>
          <a:xfrm>
            <a:off x="8238744" y="5010912"/>
            <a:ext cx="3374136" cy="292608"/>
          </a:xfrm>
          <a:prstGeom prst="rect">
            <a:avLst/>
          </a:prstGeom>
          <a:noFill/>
          <a:ln/>
        </p:spPr>
        <p:txBody>
          <a:bodyPr wrap="square" lIns="0" tIns="0" rIns="0" bIns="0" rtlCol="0" anchor="ctr"/>
          <a:lstStyle/>
          <a:p>
            <a:pPr marL="0" indent="0">
              <a:buNone/>
            </a:pPr>
            <a:r>
              <a:rPr lang="en-US" sz="1300" b="1" dirty="0">
                <a:solidFill>
                  <a:srgbClr val="1A2B22"/>
                </a:solidFill>
                <a:latin typeface="Calibri" pitchFamily="34" charset="0"/>
                <a:ea typeface="Calibri" pitchFamily="34" charset="-122"/>
                <a:cs typeface="Calibri" pitchFamily="34" charset="-120"/>
              </a:rPr>
              <a:t>Dominant / Codominant</a:t>
            </a:r>
            <a:endParaRPr lang="en-US" sz="1300" dirty="0"/>
          </a:p>
        </p:txBody>
      </p:sp>
      <p:sp>
        <p:nvSpPr>
          <p:cNvPr id="20" name="Text 16"/>
          <p:cNvSpPr/>
          <p:nvPr/>
        </p:nvSpPr>
        <p:spPr>
          <a:xfrm>
            <a:off x="8238744" y="5303520"/>
            <a:ext cx="3374136" cy="777240"/>
          </a:xfrm>
          <a:prstGeom prst="rect">
            <a:avLst/>
          </a:prstGeom>
          <a:noFill/>
          <a:ln/>
        </p:spPr>
        <p:txBody>
          <a:bodyPr wrap="square" lIns="0" tIns="0" rIns="0" bIns="0" rtlCol="0" anchor="t"/>
          <a:lstStyle/>
          <a:p>
            <a:pPr marL="0" indent="0">
              <a:buNone/>
            </a:pPr>
            <a:r>
              <a:rPr lang="en-US" sz="1050" dirty="0">
                <a:solidFill>
                  <a:srgbClr val="6B7268"/>
                </a:solidFill>
                <a:latin typeface="Calibri" pitchFamily="34" charset="0"/>
                <a:ea typeface="Calibri" pitchFamily="34" charset="-122"/>
                <a:cs typeface="Calibri" pitchFamily="34" charset="-120"/>
              </a:rPr>
              <a:t>essentially flat — the model already gets these well</a:t>
            </a:r>
            <a:endParaRPr lang="en-US" sz="1050" dirty="0"/>
          </a:p>
        </p:txBody>
      </p:sp>
      <p:sp>
        <p:nvSpPr>
          <p:cNvPr id="21" name="Shape 17"/>
          <p:cNvSpPr/>
          <p:nvPr/>
        </p:nvSpPr>
        <p:spPr>
          <a:xfrm>
            <a:off x="8092440" y="5760720"/>
            <a:ext cx="3520440" cy="411480"/>
          </a:xfrm>
          <a:prstGeom prst="rect">
            <a:avLst/>
          </a:prstGeom>
          <a:solidFill>
            <a:srgbClr val="F8E8C8"/>
          </a:solidFill>
          <a:ln/>
        </p:spPr>
      </p:sp>
      <p:sp>
        <p:nvSpPr>
          <p:cNvPr id="22" name="Text 18"/>
          <p:cNvSpPr/>
          <p:nvPr/>
        </p:nvSpPr>
        <p:spPr>
          <a:xfrm>
            <a:off x="8202168" y="5760720"/>
            <a:ext cx="3300984" cy="411480"/>
          </a:xfrm>
          <a:prstGeom prst="rect">
            <a:avLst/>
          </a:prstGeom>
          <a:noFill/>
          <a:ln/>
        </p:spPr>
        <p:txBody>
          <a:bodyPr wrap="square" lIns="0" tIns="0" rIns="0" bIns="0" rtlCol="0" anchor="ctr"/>
          <a:lstStyle/>
          <a:p>
            <a:pPr marL="0" indent="0">
              <a:buNone/>
            </a:pPr>
            <a:r>
              <a:rPr lang="en-US" sz="1050" b="1" dirty="0">
                <a:solidFill>
                  <a:srgbClr val="D97A1F"/>
                </a:solidFill>
                <a:latin typeface="Calibri" pitchFamily="34" charset="0"/>
                <a:ea typeface="Calibri" pitchFamily="34" charset="-122"/>
                <a:cs typeface="Calibri" pitchFamily="34" charset="-120"/>
              </a:rPr>
              <a:t>→  </a:t>
            </a:r>
            <a:r>
              <a:rPr lang="en-US" sz="1050" i="1" dirty="0">
                <a:solidFill>
                  <a:srgbClr val="1A2B22"/>
                </a:solidFill>
                <a:latin typeface="Calibri" pitchFamily="34" charset="0"/>
                <a:ea typeface="Calibri" pitchFamily="34" charset="-122"/>
                <a:cs typeface="Calibri" pitchFamily="34" charset="-120"/>
              </a:rPr>
              <a:t>within-stand competition is the next residual signal worth chasing.</a:t>
            </a:r>
            <a:endParaRPr lang="en-US" sz="1050" dirty="0"/>
          </a:p>
        </p:txBody>
      </p:sp>
      <p:sp>
        <p:nvSpPr>
          <p:cNvPr id="23" name="Shape 19"/>
          <p:cNvSpPr/>
          <p:nvPr/>
        </p:nvSpPr>
        <p:spPr>
          <a:xfrm>
            <a:off x="548640" y="6492240"/>
            <a:ext cx="11091672" cy="10973"/>
          </a:xfrm>
          <a:prstGeom prst="rect">
            <a:avLst/>
          </a:prstGeom>
          <a:solidFill>
            <a:srgbClr val="D8D2C2"/>
          </a:solidFill>
          <a:ln/>
        </p:spPr>
      </p:sp>
      <p:sp>
        <p:nvSpPr>
          <p:cNvPr id="24" name="Text 20"/>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6B7268"/>
                </a:solidFill>
                <a:latin typeface="Calibri" pitchFamily="34" charset="0"/>
                <a:ea typeface="Calibri" pitchFamily="34" charset="-122"/>
                <a:cs typeface="Calibri" pitchFamily="34" charset="-120"/>
              </a:rPr>
              <a:t>TREEFLOW · EGU 2026</a:t>
            </a:r>
            <a:endParaRPr lang="en-US" sz="900" dirty="0"/>
          </a:p>
        </p:txBody>
      </p:sp>
      <p:sp>
        <p:nvSpPr>
          <p:cNvPr id="25" name="Text 21"/>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6B7268"/>
                </a:solidFill>
                <a:latin typeface="Calibri" pitchFamily="34" charset="0"/>
                <a:ea typeface="Calibri" pitchFamily="34" charset="-122"/>
                <a:cs typeface="Calibri" pitchFamily="34" charset="-120"/>
              </a:rPr>
              <a:t>17 / 19</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F2D24"/>
        </a:solidFill>
        <a:effectLst/>
      </p:bgPr>
    </p:bg>
    <p:spTree>
      <p:nvGrpSpPr>
        <p:cNvPr id="1" name=""/>
        <p:cNvGrpSpPr/>
        <p:nvPr/>
      </p:nvGrpSpPr>
      <p:grpSpPr>
        <a:xfrm>
          <a:off x="0" y="0"/>
          <a:ext cx="0" cy="0"/>
          <a:chOff x="0" y="0"/>
          <a:chExt cx="0" cy="0"/>
        </a:xfrm>
      </p:grpSpPr>
      <p:sp>
        <p:nvSpPr>
          <p:cNvPr id="3" name="Shape 0"/>
          <p:cNvSpPr/>
          <p:nvPr/>
        </p:nvSpPr>
        <p:spPr>
          <a:xfrm>
            <a:off x="548640" y="411480"/>
            <a:ext cx="73152" cy="201168"/>
          </a:xfrm>
          <a:prstGeom prst="rect">
            <a:avLst/>
          </a:prstGeom>
          <a:solidFill>
            <a:srgbClr val="F4B860"/>
          </a:solidFill>
          <a:ln/>
        </p:spPr>
      </p:sp>
      <p:sp>
        <p:nvSpPr>
          <p:cNvPr id="4" name="Text 1"/>
          <p:cNvSpPr/>
          <p:nvPr/>
        </p:nvSpPr>
        <p:spPr>
          <a:xfrm>
            <a:off x="713232" y="384048"/>
            <a:ext cx="4572000" cy="246888"/>
          </a:xfrm>
          <a:prstGeom prst="rect">
            <a:avLst/>
          </a:prstGeom>
          <a:noFill/>
          <a:ln/>
        </p:spPr>
        <p:txBody>
          <a:bodyPr wrap="square" lIns="0" tIns="0" rIns="0" bIns="0" rtlCol="0" anchor="ctr"/>
          <a:lstStyle/>
          <a:p>
            <a:pPr marL="0" indent="0">
              <a:buNone/>
            </a:pPr>
            <a:r>
              <a:rPr lang="en-US" sz="1200" b="1" kern="0" spc="500" dirty="0">
                <a:solidFill>
                  <a:srgbClr val="F4B860"/>
                </a:solidFill>
                <a:latin typeface="Calibri" pitchFamily="34" charset="0"/>
                <a:ea typeface="Calibri" pitchFamily="34" charset="-122"/>
                <a:cs typeface="Calibri" pitchFamily="34" charset="-120"/>
              </a:rPr>
              <a:t>OUTLOOK</a:t>
            </a:r>
            <a:endParaRPr lang="en-US" sz="1200" dirty="0"/>
          </a:p>
        </p:txBody>
      </p:sp>
      <p:sp>
        <p:nvSpPr>
          <p:cNvPr id="5" name="Text 2"/>
          <p:cNvSpPr/>
          <p:nvPr/>
        </p:nvSpPr>
        <p:spPr>
          <a:xfrm>
            <a:off x="548640" y="713232"/>
            <a:ext cx="11091672" cy="777240"/>
          </a:xfrm>
          <a:prstGeom prst="rect">
            <a:avLst/>
          </a:prstGeom>
          <a:noFill/>
          <a:ln/>
        </p:spPr>
        <p:txBody>
          <a:bodyPr wrap="square" lIns="0" tIns="0" rIns="0" bIns="0" rtlCol="0" anchor="t"/>
          <a:lstStyle/>
          <a:p>
            <a:pPr marL="0" indent="0">
              <a:buNone/>
            </a:pPr>
            <a:r>
              <a:rPr lang="en-US" sz="3600" b="1" dirty="0">
                <a:solidFill>
                  <a:srgbClr val="FFFFFF"/>
                </a:solidFill>
                <a:latin typeface="Calibri" pitchFamily="34" charset="0"/>
                <a:ea typeface="Calibri" pitchFamily="34" charset="-122"/>
                <a:cs typeface="Calibri" pitchFamily="34" charset="-120"/>
              </a:rPr>
              <a:t>Three directions forward</a:t>
            </a:r>
            <a:endParaRPr lang="en-US" sz="3600" dirty="0"/>
          </a:p>
        </p:txBody>
      </p:sp>
      <p:sp>
        <p:nvSpPr>
          <p:cNvPr id="6" name="Shape 3"/>
          <p:cNvSpPr/>
          <p:nvPr/>
        </p:nvSpPr>
        <p:spPr>
          <a:xfrm>
            <a:off x="548640" y="1920240"/>
            <a:ext cx="594360" cy="594360"/>
          </a:xfrm>
          <a:prstGeom prst="ellipse">
            <a:avLst/>
          </a:prstGeom>
          <a:solidFill>
            <a:srgbClr val="1A4032"/>
          </a:solidFill>
          <a:ln w="19050">
            <a:solidFill>
              <a:srgbClr val="2E7D58"/>
            </a:solidFill>
            <a:prstDash val="solid"/>
          </a:ln>
        </p:spPr>
      </p:sp>
      <p:sp>
        <p:nvSpPr>
          <p:cNvPr id="7" name="Text 4"/>
          <p:cNvSpPr/>
          <p:nvPr/>
        </p:nvSpPr>
        <p:spPr>
          <a:xfrm>
            <a:off x="548640" y="1920240"/>
            <a:ext cx="594360" cy="594360"/>
          </a:xfrm>
          <a:prstGeom prst="rect">
            <a:avLst/>
          </a:prstGeom>
          <a:noFill/>
          <a:ln/>
        </p:spPr>
        <p:txBody>
          <a:bodyPr wrap="square" lIns="0" tIns="0" rIns="0" bIns="0" rtlCol="0" anchor="ctr"/>
          <a:lstStyle/>
          <a:p>
            <a:pPr marL="0" indent="0" algn="ctr">
              <a:buNone/>
            </a:pPr>
            <a:r>
              <a:rPr lang="en-US" sz="2200" b="1" dirty="0">
                <a:solidFill>
                  <a:srgbClr val="F4B860"/>
                </a:solidFill>
                <a:latin typeface="Calibri" pitchFamily="34" charset="0"/>
                <a:ea typeface="Calibri" pitchFamily="34" charset="-122"/>
                <a:cs typeface="Calibri" pitchFamily="34" charset="-120"/>
              </a:rPr>
              <a:t>1</a:t>
            </a:r>
            <a:endParaRPr lang="en-US" sz="2200" dirty="0"/>
          </a:p>
        </p:txBody>
      </p:sp>
      <p:sp>
        <p:nvSpPr>
          <p:cNvPr id="8" name="Text 5"/>
          <p:cNvSpPr/>
          <p:nvPr/>
        </p:nvSpPr>
        <p:spPr>
          <a:xfrm>
            <a:off x="1325880" y="1874520"/>
            <a:ext cx="10058400" cy="411480"/>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Add memory to the temporal model</a:t>
            </a:r>
            <a:endParaRPr lang="en-US" sz="1800" dirty="0"/>
          </a:p>
        </p:txBody>
      </p:sp>
      <p:sp>
        <p:nvSpPr>
          <p:cNvPr id="9" name="Text 6"/>
          <p:cNvSpPr/>
          <p:nvPr/>
        </p:nvSpPr>
        <p:spPr>
          <a:xfrm>
            <a:off x="1325880" y="2304288"/>
            <a:ext cx="10058400" cy="868680"/>
          </a:xfrm>
          <a:prstGeom prst="rect">
            <a:avLst/>
          </a:prstGeom>
          <a:noFill/>
          <a:ln/>
        </p:spPr>
        <p:txBody>
          <a:bodyPr wrap="square" lIns="0" tIns="0" rIns="0" bIns="0" rtlCol="0" anchor="t"/>
          <a:lstStyle/>
          <a:p>
            <a:pPr marL="0" indent="0">
              <a:buNone/>
            </a:pPr>
            <a:r>
              <a:rPr lang="en-US" sz="1200" dirty="0">
                <a:solidFill>
                  <a:srgbClr val="9CB5A4"/>
                </a:solidFill>
                <a:latin typeface="Calibri" pitchFamily="34" charset="0"/>
                <a:ea typeface="Calibri" pitchFamily="34" charset="-122"/>
                <a:cs typeface="Calibri" pitchFamily="34" charset="-120"/>
              </a:rPr>
              <a:t>XGBoost is memoryless. Move to LSTM / Transformer to capture multi-day drought carry-over, VPD accumulation, and stomatal lag.</a:t>
            </a:r>
            <a:endParaRPr lang="en-US" sz="1200" dirty="0"/>
          </a:p>
        </p:txBody>
      </p:sp>
      <p:sp>
        <p:nvSpPr>
          <p:cNvPr id="10" name="Shape 7"/>
          <p:cNvSpPr/>
          <p:nvPr/>
        </p:nvSpPr>
        <p:spPr>
          <a:xfrm>
            <a:off x="548640" y="3429000"/>
            <a:ext cx="594360" cy="594360"/>
          </a:xfrm>
          <a:prstGeom prst="ellipse">
            <a:avLst/>
          </a:prstGeom>
          <a:solidFill>
            <a:srgbClr val="1A4032"/>
          </a:solidFill>
          <a:ln w="19050">
            <a:solidFill>
              <a:srgbClr val="2E7D58"/>
            </a:solidFill>
            <a:prstDash val="solid"/>
          </a:ln>
        </p:spPr>
      </p:sp>
      <p:sp>
        <p:nvSpPr>
          <p:cNvPr id="11" name="Text 8"/>
          <p:cNvSpPr/>
          <p:nvPr/>
        </p:nvSpPr>
        <p:spPr>
          <a:xfrm>
            <a:off x="548640" y="3429000"/>
            <a:ext cx="594360" cy="594360"/>
          </a:xfrm>
          <a:prstGeom prst="rect">
            <a:avLst/>
          </a:prstGeom>
          <a:noFill/>
          <a:ln/>
        </p:spPr>
        <p:txBody>
          <a:bodyPr wrap="square" lIns="0" tIns="0" rIns="0" bIns="0" rtlCol="0" anchor="ctr"/>
          <a:lstStyle/>
          <a:p>
            <a:pPr marL="0" indent="0" algn="ctr">
              <a:buNone/>
            </a:pPr>
            <a:r>
              <a:rPr lang="en-US" sz="2200" b="1" dirty="0">
                <a:solidFill>
                  <a:srgbClr val="F4B860"/>
                </a:solidFill>
                <a:latin typeface="Calibri" pitchFamily="34" charset="0"/>
                <a:ea typeface="Calibri" pitchFamily="34" charset="-122"/>
                <a:cs typeface="Calibri" pitchFamily="34" charset="-120"/>
              </a:rPr>
              <a:t>2</a:t>
            </a:r>
            <a:endParaRPr lang="en-US" sz="2200" dirty="0"/>
          </a:p>
        </p:txBody>
      </p:sp>
      <p:sp>
        <p:nvSpPr>
          <p:cNvPr id="12" name="Text 9"/>
          <p:cNvSpPr/>
          <p:nvPr/>
        </p:nvSpPr>
        <p:spPr>
          <a:xfrm>
            <a:off x="1325880" y="3383280"/>
            <a:ext cx="10058400" cy="411480"/>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Upscale to global gridded coverage</a:t>
            </a:r>
            <a:endParaRPr lang="en-US" sz="1800" dirty="0"/>
          </a:p>
        </p:txBody>
      </p:sp>
      <p:sp>
        <p:nvSpPr>
          <p:cNvPr id="13" name="Text 10"/>
          <p:cNvSpPr/>
          <p:nvPr/>
        </p:nvSpPr>
        <p:spPr>
          <a:xfrm>
            <a:off x="1325880" y="3813048"/>
            <a:ext cx="10058400" cy="868680"/>
          </a:xfrm>
          <a:prstGeom prst="rect">
            <a:avLst/>
          </a:prstGeom>
          <a:noFill/>
          <a:ln/>
        </p:spPr>
        <p:txBody>
          <a:bodyPr wrap="square" lIns="0" tIns="0" rIns="0" bIns="0" rtlCol="0" anchor="t"/>
          <a:lstStyle/>
          <a:p>
            <a:pPr marL="0" indent="0">
              <a:buNone/>
            </a:pPr>
            <a:r>
              <a:rPr lang="en-US" sz="1200" dirty="0">
                <a:solidFill>
                  <a:srgbClr val="9CB5A4"/>
                </a:solidFill>
                <a:latin typeface="Calibri" pitchFamily="34" charset="0"/>
                <a:ea typeface="Calibri" pitchFamily="34" charset="-122"/>
                <a:cs typeface="Calibri" pitchFamily="34" charset="-120"/>
              </a:rPr>
              <a:t>Replace measured features with remote-sensing proxies (canopy height, LAI, wood-density priors). Drive the temporal model with gridded ERA5.</a:t>
            </a:r>
            <a:endParaRPr lang="en-US" sz="1200" dirty="0"/>
          </a:p>
        </p:txBody>
      </p:sp>
      <p:sp>
        <p:nvSpPr>
          <p:cNvPr id="14" name="Shape 11"/>
          <p:cNvSpPr/>
          <p:nvPr/>
        </p:nvSpPr>
        <p:spPr>
          <a:xfrm>
            <a:off x="548640" y="4937760"/>
            <a:ext cx="594360" cy="594360"/>
          </a:xfrm>
          <a:prstGeom prst="ellipse">
            <a:avLst/>
          </a:prstGeom>
          <a:solidFill>
            <a:srgbClr val="1A4032"/>
          </a:solidFill>
          <a:ln w="19050">
            <a:solidFill>
              <a:srgbClr val="2E7D58"/>
            </a:solidFill>
            <a:prstDash val="solid"/>
          </a:ln>
        </p:spPr>
      </p:sp>
      <p:sp>
        <p:nvSpPr>
          <p:cNvPr id="15" name="Text 12"/>
          <p:cNvSpPr/>
          <p:nvPr/>
        </p:nvSpPr>
        <p:spPr>
          <a:xfrm>
            <a:off x="548640" y="4937760"/>
            <a:ext cx="594360" cy="594360"/>
          </a:xfrm>
          <a:prstGeom prst="rect">
            <a:avLst/>
          </a:prstGeom>
          <a:noFill/>
          <a:ln/>
        </p:spPr>
        <p:txBody>
          <a:bodyPr wrap="square" lIns="0" tIns="0" rIns="0" bIns="0" rtlCol="0" anchor="ctr"/>
          <a:lstStyle/>
          <a:p>
            <a:pPr marL="0" indent="0" algn="ctr">
              <a:buNone/>
            </a:pPr>
            <a:r>
              <a:rPr lang="en-US" sz="2200" b="1" dirty="0">
                <a:solidFill>
                  <a:srgbClr val="F4B860"/>
                </a:solidFill>
                <a:latin typeface="Calibri" pitchFamily="34" charset="0"/>
                <a:ea typeface="Calibri" pitchFamily="34" charset="-122"/>
                <a:cs typeface="Calibri" pitchFamily="34" charset="-120"/>
              </a:rPr>
              <a:t>3</a:t>
            </a:r>
            <a:endParaRPr lang="en-US" sz="2200" dirty="0"/>
          </a:p>
        </p:txBody>
      </p:sp>
      <p:sp>
        <p:nvSpPr>
          <p:cNvPr id="16" name="Text 13"/>
          <p:cNvSpPr/>
          <p:nvPr/>
        </p:nvSpPr>
        <p:spPr>
          <a:xfrm>
            <a:off x="1325880" y="4892040"/>
            <a:ext cx="10058400" cy="411480"/>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Benchmark against flux-tower ET</a:t>
            </a:r>
            <a:endParaRPr lang="en-US" sz="1800" dirty="0"/>
          </a:p>
        </p:txBody>
      </p:sp>
      <p:sp>
        <p:nvSpPr>
          <p:cNvPr id="17" name="Text 14"/>
          <p:cNvSpPr/>
          <p:nvPr/>
        </p:nvSpPr>
        <p:spPr>
          <a:xfrm>
            <a:off x="1325880" y="5321808"/>
            <a:ext cx="10058400" cy="868680"/>
          </a:xfrm>
          <a:prstGeom prst="rect">
            <a:avLst/>
          </a:prstGeom>
          <a:noFill/>
          <a:ln/>
        </p:spPr>
        <p:txBody>
          <a:bodyPr wrap="square" lIns="0" tIns="0" rIns="0" bIns="0" rtlCol="0" anchor="t"/>
          <a:lstStyle/>
          <a:p>
            <a:pPr marL="0" indent="0">
              <a:buNone/>
            </a:pPr>
            <a:r>
              <a:rPr lang="en-US" sz="1200" dirty="0">
                <a:solidFill>
                  <a:srgbClr val="9CB5A4"/>
                </a:solidFill>
                <a:latin typeface="Calibri" pitchFamily="34" charset="0"/>
                <a:ea typeface="Calibri" pitchFamily="34" charset="-122"/>
                <a:cs typeface="Calibri" pitchFamily="34" charset="-120"/>
              </a:rPr>
              <a:t>Aggregate to stand transpiration. Compare against eddy-covariance partitioning. Close the loop between tree hydraulics and ecosystem water balance.</a:t>
            </a:r>
            <a:endParaRPr lang="en-US" sz="1200" dirty="0"/>
          </a:p>
        </p:txBody>
      </p:sp>
      <p:sp>
        <p:nvSpPr>
          <p:cNvPr id="18" name="Shape 15"/>
          <p:cNvSpPr/>
          <p:nvPr/>
        </p:nvSpPr>
        <p:spPr>
          <a:xfrm>
            <a:off x="548640" y="6263640"/>
            <a:ext cx="11091672" cy="0"/>
          </a:xfrm>
          <a:prstGeom prst="line">
            <a:avLst/>
          </a:prstGeom>
          <a:noFill/>
          <a:ln w="12700">
            <a:solidFill>
              <a:srgbClr val="2E5847"/>
            </a:solidFill>
            <a:prstDash val="solid"/>
          </a:ln>
        </p:spPr>
      </p:sp>
      <p:sp>
        <p:nvSpPr>
          <p:cNvPr id="19" name="Text 16"/>
          <p:cNvSpPr/>
          <p:nvPr/>
        </p:nvSpPr>
        <p:spPr>
          <a:xfrm>
            <a:off x="548640" y="6355080"/>
            <a:ext cx="3694176" cy="201168"/>
          </a:xfrm>
          <a:prstGeom prst="rect">
            <a:avLst/>
          </a:prstGeom>
          <a:noFill/>
          <a:ln/>
        </p:spPr>
        <p:txBody>
          <a:bodyPr wrap="square" lIns="0" tIns="0" rIns="0" bIns="0" rtlCol="0" anchor="ctr"/>
          <a:lstStyle/>
          <a:p>
            <a:pPr marL="0" indent="0">
              <a:buNone/>
            </a:pPr>
            <a:r>
              <a:rPr lang="en-US" sz="900" b="1" kern="0" spc="400" dirty="0">
                <a:solidFill>
                  <a:srgbClr val="F4B860"/>
                </a:solidFill>
                <a:latin typeface="Calibri" pitchFamily="34" charset="0"/>
                <a:ea typeface="Calibri" pitchFamily="34" charset="-122"/>
                <a:cs typeface="Calibri" pitchFamily="34" charset="-120"/>
              </a:rPr>
              <a:t>DATA</a:t>
            </a:r>
            <a:endParaRPr lang="en-US" sz="900" dirty="0"/>
          </a:p>
        </p:txBody>
      </p:sp>
      <p:sp>
        <p:nvSpPr>
          <p:cNvPr id="20" name="Text 17"/>
          <p:cNvSpPr/>
          <p:nvPr/>
        </p:nvSpPr>
        <p:spPr>
          <a:xfrm>
            <a:off x="548640" y="6565392"/>
            <a:ext cx="3694176" cy="201168"/>
          </a:xfrm>
          <a:prstGeom prst="rect">
            <a:avLst/>
          </a:prstGeom>
          <a:noFill/>
          <a:ln/>
        </p:spPr>
        <p:txBody>
          <a:bodyPr wrap="square" lIns="0" tIns="0" rIns="0" bIns="0" rtlCol="0" anchor="ctr"/>
          <a:lstStyle/>
          <a:p>
            <a:pPr marL="0" indent="0">
              <a:buNone/>
            </a:pPr>
            <a:r>
              <a:rPr lang="en-US" sz="900" dirty="0">
                <a:solidFill>
                  <a:srgbClr val="9CB5A4"/>
                </a:solidFill>
                <a:latin typeface="Calibri" pitchFamily="34" charset="0"/>
                <a:ea typeface="Calibri" pitchFamily="34" charset="-122"/>
                <a:cs typeface="Calibri" pitchFamily="34" charset="-120"/>
              </a:rPr>
              <a:t>SAPFLUXNET community  ·  180+ contributors</a:t>
            </a:r>
            <a:endParaRPr lang="en-US" sz="900" dirty="0"/>
          </a:p>
        </p:txBody>
      </p:sp>
      <p:sp>
        <p:nvSpPr>
          <p:cNvPr id="21" name="Text 18"/>
          <p:cNvSpPr/>
          <p:nvPr/>
        </p:nvSpPr>
        <p:spPr>
          <a:xfrm>
            <a:off x="4288536" y="6355080"/>
            <a:ext cx="3694176" cy="201168"/>
          </a:xfrm>
          <a:prstGeom prst="rect">
            <a:avLst/>
          </a:prstGeom>
          <a:noFill/>
          <a:ln/>
        </p:spPr>
        <p:txBody>
          <a:bodyPr wrap="square" lIns="0" tIns="0" rIns="0" bIns="0" rtlCol="0" anchor="ctr"/>
          <a:lstStyle/>
          <a:p>
            <a:pPr marL="0" indent="0">
              <a:buNone/>
            </a:pPr>
            <a:r>
              <a:rPr lang="en-US" sz="900" b="1" kern="0" spc="400" dirty="0">
                <a:solidFill>
                  <a:srgbClr val="F4B860"/>
                </a:solidFill>
                <a:latin typeface="Calibri" pitchFamily="34" charset="0"/>
                <a:ea typeface="Calibri" pitchFamily="34" charset="-122"/>
                <a:cs typeface="Calibri" pitchFamily="34" charset="-120"/>
              </a:rPr>
              <a:t>REANALYSIS</a:t>
            </a:r>
            <a:endParaRPr lang="en-US" sz="900" dirty="0"/>
          </a:p>
        </p:txBody>
      </p:sp>
      <p:sp>
        <p:nvSpPr>
          <p:cNvPr id="22" name="Text 19"/>
          <p:cNvSpPr/>
          <p:nvPr/>
        </p:nvSpPr>
        <p:spPr>
          <a:xfrm>
            <a:off x="4288536" y="6565392"/>
            <a:ext cx="3694176" cy="201168"/>
          </a:xfrm>
          <a:prstGeom prst="rect">
            <a:avLst/>
          </a:prstGeom>
          <a:noFill/>
          <a:ln/>
        </p:spPr>
        <p:txBody>
          <a:bodyPr wrap="square" lIns="0" tIns="0" rIns="0" bIns="0" rtlCol="0" anchor="ctr"/>
          <a:lstStyle/>
          <a:p>
            <a:pPr marL="0" indent="0">
              <a:buNone/>
            </a:pPr>
            <a:r>
              <a:rPr lang="en-US" sz="900" dirty="0">
                <a:solidFill>
                  <a:srgbClr val="9CB5A4"/>
                </a:solidFill>
                <a:latin typeface="Calibri" pitchFamily="34" charset="0"/>
                <a:ea typeface="Calibri" pitchFamily="34" charset="-122"/>
                <a:cs typeface="Calibri" pitchFamily="34" charset="-120"/>
              </a:rPr>
              <a:t>ERA5 (ECMWF Copernicus)  ·  SoilGrids (ISRIC)</a:t>
            </a:r>
            <a:endParaRPr lang="en-US" sz="900" dirty="0"/>
          </a:p>
        </p:txBody>
      </p:sp>
      <p:sp>
        <p:nvSpPr>
          <p:cNvPr id="23" name="Text 20"/>
          <p:cNvSpPr/>
          <p:nvPr/>
        </p:nvSpPr>
        <p:spPr>
          <a:xfrm>
            <a:off x="8028432" y="6355080"/>
            <a:ext cx="3694176" cy="201168"/>
          </a:xfrm>
          <a:prstGeom prst="rect">
            <a:avLst/>
          </a:prstGeom>
          <a:noFill/>
          <a:ln/>
        </p:spPr>
        <p:txBody>
          <a:bodyPr wrap="square" lIns="0" tIns="0" rIns="0" bIns="0" rtlCol="0" anchor="ctr"/>
          <a:lstStyle/>
          <a:p>
            <a:pPr marL="0" indent="0">
              <a:buNone/>
            </a:pPr>
            <a:r>
              <a:rPr lang="en-US" sz="900" b="1" kern="0" spc="400" dirty="0">
                <a:solidFill>
                  <a:srgbClr val="F4B860"/>
                </a:solidFill>
                <a:latin typeface="Calibri" pitchFamily="34" charset="0"/>
                <a:ea typeface="Calibri" pitchFamily="34" charset="-122"/>
                <a:cs typeface="Calibri" pitchFamily="34" charset="-120"/>
              </a:rPr>
              <a:t>COMPUTE</a:t>
            </a:r>
            <a:endParaRPr lang="en-US" sz="900" dirty="0"/>
          </a:p>
        </p:txBody>
      </p:sp>
      <p:sp>
        <p:nvSpPr>
          <p:cNvPr id="24" name="Text 21"/>
          <p:cNvSpPr/>
          <p:nvPr/>
        </p:nvSpPr>
        <p:spPr>
          <a:xfrm>
            <a:off x="8028432" y="6565392"/>
            <a:ext cx="3694176" cy="201168"/>
          </a:xfrm>
          <a:prstGeom prst="rect">
            <a:avLst/>
          </a:prstGeom>
          <a:noFill/>
          <a:ln/>
        </p:spPr>
        <p:txBody>
          <a:bodyPr wrap="square" lIns="0" tIns="0" rIns="0" bIns="0" rtlCol="0" anchor="ctr"/>
          <a:lstStyle/>
          <a:p>
            <a:pPr marL="0" indent="0">
              <a:buNone/>
            </a:pPr>
            <a:r>
              <a:rPr lang="en-US" sz="900" dirty="0">
                <a:solidFill>
                  <a:srgbClr val="9CB5A4"/>
                </a:solidFill>
                <a:latin typeface="Calibri" pitchFamily="34" charset="0"/>
                <a:ea typeface="Calibri" pitchFamily="34" charset="-122"/>
                <a:cs typeface="Calibri" pitchFamily="34" charset="-120"/>
              </a:rPr>
              <a:t>Max Planck Institute for Biogeochemistry, Jena</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F2D24"/>
        </a:solidFill>
        <a:effectLst/>
      </p:bgPr>
    </p:bg>
    <p:spTree>
      <p:nvGrpSpPr>
        <p:cNvPr id="1" name=""/>
        <p:cNvGrpSpPr/>
        <p:nvPr/>
      </p:nvGrpSpPr>
      <p:grpSpPr>
        <a:xfrm>
          <a:off x="0" y="0"/>
          <a:ext cx="0" cy="0"/>
          <a:chOff x="0" y="0"/>
          <a:chExt cx="0" cy="0"/>
        </a:xfrm>
      </p:grpSpPr>
      <p:sp>
        <p:nvSpPr>
          <p:cNvPr id="3" name="Shape 0"/>
          <p:cNvSpPr/>
          <p:nvPr/>
        </p:nvSpPr>
        <p:spPr>
          <a:xfrm>
            <a:off x="10607040" y="-1645920"/>
            <a:ext cx="3108960" cy="3108960"/>
          </a:xfrm>
          <a:prstGeom prst="ellipse">
            <a:avLst/>
          </a:prstGeom>
          <a:solidFill>
            <a:srgbClr val="1F5B3F"/>
          </a:solidFill>
          <a:ln/>
        </p:spPr>
      </p:sp>
      <p:sp>
        <p:nvSpPr>
          <p:cNvPr id="4" name="Shape 1"/>
          <p:cNvSpPr/>
          <p:nvPr/>
        </p:nvSpPr>
        <p:spPr>
          <a:xfrm>
            <a:off x="11338560" y="-914400"/>
            <a:ext cx="1645920" cy="1645920"/>
          </a:xfrm>
          <a:prstGeom prst="ellipse">
            <a:avLst/>
          </a:prstGeom>
          <a:solidFill>
            <a:srgbClr val="2E7D58"/>
          </a:solidFill>
          <a:ln/>
        </p:spPr>
      </p:sp>
      <p:sp>
        <p:nvSpPr>
          <p:cNvPr id="5" name="Shape 2"/>
          <p:cNvSpPr/>
          <p:nvPr/>
        </p:nvSpPr>
        <p:spPr>
          <a:xfrm>
            <a:off x="548640" y="502920"/>
            <a:ext cx="73152" cy="201168"/>
          </a:xfrm>
          <a:prstGeom prst="rect">
            <a:avLst/>
          </a:prstGeom>
          <a:solidFill>
            <a:srgbClr val="F4B860"/>
          </a:solidFill>
          <a:ln/>
        </p:spPr>
      </p:sp>
      <p:sp>
        <p:nvSpPr>
          <p:cNvPr id="6" name="Text 3"/>
          <p:cNvSpPr/>
          <p:nvPr/>
        </p:nvSpPr>
        <p:spPr>
          <a:xfrm>
            <a:off x="713232" y="475488"/>
            <a:ext cx="4572000" cy="246888"/>
          </a:xfrm>
          <a:prstGeom prst="rect">
            <a:avLst/>
          </a:prstGeom>
          <a:noFill/>
          <a:ln/>
        </p:spPr>
        <p:txBody>
          <a:bodyPr wrap="square" lIns="0" tIns="0" rIns="0" bIns="0" rtlCol="0" anchor="ctr"/>
          <a:lstStyle/>
          <a:p>
            <a:pPr marL="0" indent="0">
              <a:buNone/>
            </a:pPr>
            <a:r>
              <a:rPr lang="en-US" sz="1200" b="1" kern="0" spc="500" dirty="0">
                <a:solidFill>
                  <a:srgbClr val="F4B860"/>
                </a:solidFill>
                <a:latin typeface="Calibri" pitchFamily="34" charset="0"/>
                <a:ea typeface="Calibri" pitchFamily="34" charset="-122"/>
                <a:cs typeface="Calibri" pitchFamily="34" charset="-120"/>
              </a:rPr>
              <a:t>THANK YOU</a:t>
            </a:r>
            <a:endParaRPr lang="en-US" sz="1200" dirty="0"/>
          </a:p>
        </p:txBody>
      </p:sp>
      <p:sp>
        <p:nvSpPr>
          <p:cNvPr id="7" name="Text 4"/>
          <p:cNvSpPr/>
          <p:nvPr/>
        </p:nvSpPr>
        <p:spPr>
          <a:xfrm>
            <a:off x="548640" y="822960"/>
            <a:ext cx="10972800" cy="868680"/>
          </a:xfrm>
          <a:prstGeom prst="rect">
            <a:avLst/>
          </a:prstGeom>
          <a:noFill/>
          <a:ln/>
        </p:spPr>
        <p:txBody>
          <a:bodyPr wrap="square" lIns="0" tIns="0" rIns="0" bIns="0" rtlCol="0" anchor="t"/>
          <a:lstStyle/>
          <a:p>
            <a:pPr marL="0" indent="0">
              <a:buNone/>
            </a:pPr>
            <a:r>
              <a:rPr lang="en-US" sz="4400" b="1" dirty="0">
                <a:solidFill>
                  <a:srgbClr val="FFFFFF"/>
                </a:solidFill>
                <a:latin typeface="Calibri" pitchFamily="34" charset="0"/>
                <a:ea typeface="Calibri" pitchFamily="34" charset="-122"/>
                <a:cs typeface="Calibri" pitchFamily="34" charset="-120"/>
              </a:rPr>
              <a:t>Questions welcome</a:t>
            </a:r>
            <a:endParaRPr lang="en-US" sz="4400" dirty="0"/>
          </a:p>
        </p:txBody>
      </p:sp>
      <p:sp>
        <p:nvSpPr>
          <p:cNvPr id="8" name="Text 5"/>
          <p:cNvSpPr/>
          <p:nvPr/>
        </p:nvSpPr>
        <p:spPr>
          <a:xfrm>
            <a:off x="548640" y="1783080"/>
            <a:ext cx="10972800" cy="365760"/>
          </a:xfrm>
          <a:prstGeom prst="rect">
            <a:avLst/>
          </a:prstGeom>
          <a:noFill/>
          <a:ln/>
        </p:spPr>
        <p:txBody>
          <a:bodyPr wrap="square" lIns="0" tIns="0" rIns="0" bIns="0" rtlCol="0" anchor="t"/>
          <a:lstStyle/>
          <a:p>
            <a:pPr marL="0" indent="0">
              <a:buNone/>
            </a:pPr>
            <a:r>
              <a:rPr lang="en-US" sz="1600" i="1" dirty="0">
                <a:solidFill>
                  <a:srgbClr val="9CB5A4"/>
                </a:solidFill>
                <a:latin typeface="Calibri" pitchFamily="34" charset="0"/>
                <a:ea typeface="Calibri" pitchFamily="34" charset="-122"/>
                <a:cs typeface="Calibri" pitchFamily="34" charset="-120"/>
              </a:rPr>
              <a:t>Thank you for your time. Your feedback is appreciated.</a:t>
            </a:r>
            <a:endParaRPr lang="en-US" sz="1600" dirty="0"/>
          </a:p>
        </p:txBody>
      </p:sp>
      <p:sp>
        <p:nvSpPr>
          <p:cNvPr id="9" name="Shape 6"/>
          <p:cNvSpPr/>
          <p:nvPr/>
        </p:nvSpPr>
        <p:spPr>
          <a:xfrm>
            <a:off x="548640" y="2606040"/>
            <a:ext cx="6400800" cy="3840480"/>
          </a:xfrm>
          <a:prstGeom prst="rect">
            <a:avLst/>
          </a:prstGeom>
          <a:solidFill>
            <a:srgbClr val="1A4032"/>
          </a:solidFill>
          <a:ln/>
        </p:spPr>
      </p:sp>
      <p:sp>
        <p:nvSpPr>
          <p:cNvPr id="10" name="Shape 7"/>
          <p:cNvSpPr/>
          <p:nvPr/>
        </p:nvSpPr>
        <p:spPr>
          <a:xfrm>
            <a:off x="548640" y="2606040"/>
            <a:ext cx="91440" cy="3840480"/>
          </a:xfrm>
          <a:prstGeom prst="rect">
            <a:avLst/>
          </a:prstGeom>
          <a:solidFill>
            <a:srgbClr val="F4B860"/>
          </a:solidFill>
          <a:ln/>
        </p:spPr>
      </p:sp>
      <p:pic>
        <p:nvPicPr>
          <p:cNvPr id="11" name="Image 0" descr="assets/profile.png"/>
          <p:cNvPicPr>
            <a:picLocks noChangeAspect="1"/>
          </p:cNvPicPr>
          <p:nvPr/>
        </p:nvPicPr>
        <p:blipFill>
          <a:blip r:embed="rId3"/>
          <a:stretch>
            <a:fillRect/>
          </a:stretch>
        </p:blipFill>
        <p:spPr>
          <a:xfrm>
            <a:off x="914400" y="2834640"/>
            <a:ext cx="1371600" cy="1691640"/>
          </a:xfrm>
          <a:prstGeom prst="ellipse">
            <a:avLst/>
          </a:prstGeom>
        </p:spPr>
      </p:pic>
      <p:sp>
        <p:nvSpPr>
          <p:cNvPr id="12" name="Text 8"/>
          <p:cNvSpPr/>
          <p:nvPr/>
        </p:nvSpPr>
        <p:spPr>
          <a:xfrm>
            <a:off x="2468880" y="2926080"/>
            <a:ext cx="4297680" cy="457200"/>
          </a:xfrm>
          <a:prstGeom prst="rect">
            <a:avLst/>
          </a:prstGeom>
          <a:noFill/>
          <a:ln/>
        </p:spPr>
        <p:txBody>
          <a:bodyPr wrap="square" lIns="0" tIns="0" rIns="0" bIns="0" rtlCol="0" anchor="t"/>
          <a:lstStyle/>
          <a:p>
            <a:pPr marL="0" indent="0">
              <a:buNone/>
            </a:pPr>
            <a:r>
              <a:rPr lang="en-US" sz="2200" b="1" dirty="0">
                <a:solidFill>
                  <a:srgbClr val="FFFFFF"/>
                </a:solidFill>
                <a:latin typeface="Calibri" pitchFamily="34" charset="0"/>
                <a:ea typeface="Calibri" pitchFamily="34" charset="-122"/>
                <a:cs typeface="Calibri" pitchFamily="34" charset="-120"/>
              </a:rPr>
              <a:t>Deep Prakash Sarkar</a:t>
            </a:r>
            <a:endParaRPr lang="en-US" sz="2200" dirty="0"/>
          </a:p>
        </p:txBody>
      </p:sp>
      <p:sp>
        <p:nvSpPr>
          <p:cNvPr id="13" name="Text 9"/>
          <p:cNvSpPr/>
          <p:nvPr/>
        </p:nvSpPr>
        <p:spPr>
          <a:xfrm>
            <a:off x="2468880" y="3337560"/>
            <a:ext cx="4297680" cy="292608"/>
          </a:xfrm>
          <a:prstGeom prst="rect">
            <a:avLst/>
          </a:prstGeom>
          <a:noFill/>
          <a:ln/>
        </p:spPr>
        <p:txBody>
          <a:bodyPr wrap="square" lIns="0" tIns="0" rIns="0" bIns="0" rtlCol="0" anchor="t"/>
          <a:lstStyle/>
          <a:p>
            <a:pPr marL="0" indent="0">
              <a:buNone/>
            </a:pPr>
            <a:r>
              <a:rPr lang="en-US" sz="1300" i="1" dirty="0">
                <a:solidFill>
                  <a:srgbClr val="F4B860"/>
                </a:solidFill>
                <a:latin typeface="Calibri" pitchFamily="34" charset="0"/>
                <a:ea typeface="Calibri" pitchFamily="34" charset="-122"/>
                <a:cs typeface="Calibri" pitchFamily="34" charset="-120"/>
              </a:rPr>
              <a:t>Doctoral Researcher</a:t>
            </a:r>
            <a:endParaRPr lang="en-US" sz="1300" dirty="0"/>
          </a:p>
        </p:txBody>
      </p:sp>
      <p:sp>
        <p:nvSpPr>
          <p:cNvPr id="14" name="Text 10"/>
          <p:cNvSpPr/>
          <p:nvPr/>
        </p:nvSpPr>
        <p:spPr>
          <a:xfrm>
            <a:off x="2468880" y="3703320"/>
            <a:ext cx="4297680" cy="914400"/>
          </a:xfrm>
          <a:prstGeom prst="rect">
            <a:avLst/>
          </a:prstGeom>
          <a:noFill/>
          <a:ln/>
        </p:spPr>
        <p:txBody>
          <a:bodyPr wrap="square" lIns="0" tIns="0" rIns="0" bIns="0" rtlCol="0" anchor="t"/>
          <a:lstStyle/>
          <a:p>
            <a:pPr marL="0" indent="0">
              <a:buNone/>
            </a:pPr>
            <a:r>
              <a:rPr lang="en-US" sz="1100" dirty="0">
                <a:solidFill>
                  <a:srgbClr val="F4F0E6"/>
                </a:solidFill>
                <a:latin typeface="Calibri" pitchFamily="34" charset="0"/>
                <a:ea typeface="Calibri" pitchFamily="34" charset="-122"/>
                <a:cs typeface="Calibri" pitchFamily="34" charset="-120"/>
              </a:rPr>
              <a:t>Department Biogeochemical Integration (BGI)
</a:t>
            </a:r>
            <a:r>
              <a:rPr lang="en-US" sz="1100" dirty="0">
                <a:solidFill>
                  <a:srgbClr val="9CB5A4"/>
                </a:solidFill>
                <a:latin typeface="Calibri" pitchFamily="34" charset="0"/>
                <a:ea typeface="Calibri" pitchFamily="34" charset="-122"/>
                <a:cs typeface="Calibri" pitchFamily="34" charset="-120"/>
              </a:rPr>
              <a:t>Cross-Scale Terrestrial Ecophysiology  ·  Global diagnostic models
IMPRS for Global Biogeochemical Cycles</a:t>
            </a:r>
            <a:endParaRPr lang="en-US" sz="1100" dirty="0"/>
          </a:p>
        </p:txBody>
      </p:sp>
      <p:sp>
        <p:nvSpPr>
          <p:cNvPr id="15" name="Shape 11"/>
          <p:cNvSpPr/>
          <p:nvPr/>
        </p:nvSpPr>
        <p:spPr>
          <a:xfrm>
            <a:off x="914400" y="5074920"/>
            <a:ext cx="5852160" cy="0"/>
          </a:xfrm>
          <a:prstGeom prst="line">
            <a:avLst/>
          </a:prstGeom>
          <a:noFill/>
          <a:ln w="12700">
            <a:solidFill>
              <a:srgbClr val="2E5847"/>
            </a:solidFill>
            <a:prstDash val="solid"/>
          </a:ln>
        </p:spPr>
      </p:sp>
      <p:sp>
        <p:nvSpPr>
          <p:cNvPr id="16" name="Text 12"/>
          <p:cNvSpPr/>
          <p:nvPr/>
        </p:nvSpPr>
        <p:spPr>
          <a:xfrm>
            <a:off x="914400" y="5257800"/>
            <a:ext cx="1097280" cy="292608"/>
          </a:xfrm>
          <a:prstGeom prst="rect">
            <a:avLst/>
          </a:prstGeom>
          <a:noFill/>
          <a:ln/>
        </p:spPr>
        <p:txBody>
          <a:bodyPr wrap="square" lIns="0" tIns="0" rIns="0" bIns="0" rtlCol="0" anchor="ctr"/>
          <a:lstStyle/>
          <a:p>
            <a:pPr marL="0" indent="0">
              <a:buNone/>
            </a:pPr>
            <a:r>
              <a:rPr lang="en-US" sz="900" b="1" kern="0" spc="400" dirty="0">
                <a:solidFill>
                  <a:srgbClr val="F4B860"/>
                </a:solidFill>
                <a:latin typeface="Calibri" pitchFamily="34" charset="0"/>
                <a:ea typeface="Calibri" pitchFamily="34" charset="-122"/>
                <a:cs typeface="Calibri" pitchFamily="34" charset="-120"/>
              </a:rPr>
              <a:t>EMAIL</a:t>
            </a:r>
            <a:endParaRPr lang="en-US" sz="900" dirty="0"/>
          </a:p>
        </p:txBody>
      </p:sp>
      <p:sp>
        <p:nvSpPr>
          <p:cNvPr id="17" name="Text 13"/>
          <p:cNvSpPr/>
          <p:nvPr/>
        </p:nvSpPr>
        <p:spPr>
          <a:xfrm>
            <a:off x="2057400" y="5257800"/>
            <a:ext cx="4709160" cy="292608"/>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dsarkar@bgc-jena.mpg.de</a:t>
            </a:r>
            <a:endParaRPr lang="en-US" sz="1300" dirty="0"/>
          </a:p>
        </p:txBody>
      </p:sp>
      <p:sp>
        <p:nvSpPr>
          <p:cNvPr id="18" name="Text 14"/>
          <p:cNvSpPr/>
          <p:nvPr/>
        </p:nvSpPr>
        <p:spPr>
          <a:xfrm>
            <a:off x="914400" y="5623560"/>
            <a:ext cx="1097280" cy="292608"/>
          </a:xfrm>
          <a:prstGeom prst="rect">
            <a:avLst/>
          </a:prstGeom>
          <a:noFill/>
          <a:ln/>
        </p:spPr>
        <p:txBody>
          <a:bodyPr wrap="square" lIns="0" tIns="0" rIns="0" bIns="0" rtlCol="0" anchor="ctr"/>
          <a:lstStyle/>
          <a:p>
            <a:pPr marL="0" indent="0">
              <a:buNone/>
            </a:pPr>
            <a:r>
              <a:rPr lang="en-US" sz="900" b="1" kern="0" spc="400" dirty="0">
                <a:solidFill>
                  <a:srgbClr val="F4B860"/>
                </a:solidFill>
                <a:latin typeface="Calibri" pitchFamily="34" charset="0"/>
                <a:ea typeface="Calibri" pitchFamily="34" charset="-122"/>
                <a:cs typeface="Calibri" pitchFamily="34" charset="-120"/>
              </a:rPr>
              <a:t>PHONE</a:t>
            </a:r>
            <a:endParaRPr lang="en-US" sz="900" dirty="0"/>
          </a:p>
        </p:txBody>
      </p:sp>
      <p:sp>
        <p:nvSpPr>
          <p:cNvPr id="19" name="Text 15"/>
          <p:cNvSpPr/>
          <p:nvPr/>
        </p:nvSpPr>
        <p:spPr>
          <a:xfrm>
            <a:off x="2057400" y="5623560"/>
            <a:ext cx="4709160" cy="292608"/>
          </a:xfrm>
          <a:prstGeom prst="rect">
            <a:avLst/>
          </a:prstGeom>
          <a:noFill/>
          <a:ln/>
        </p:spPr>
        <p:txBody>
          <a:bodyPr wrap="square" lIns="0" tIns="0" rIns="0" bIns="0" rtlCol="0" anchor="ctr"/>
          <a:lstStyle/>
          <a:p>
            <a:pPr marL="0" indent="0">
              <a:buNone/>
            </a:pPr>
            <a:r>
              <a:rPr lang="en-US" sz="1200" dirty="0">
                <a:solidFill>
                  <a:srgbClr val="FFFFFF"/>
                </a:solidFill>
                <a:latin typeface="Calibri" pitchFamily="34" charset="0"/>
                <a:ea typeface="Calibri" pitchFamily="34" charset="-122"/>
                <a:cs typeface="Calibri" pitchFamily="34" charset="-120"/>
              </a:rPr>
              <a:t>+49 3641 57-6229</a:t>
            </a:r>
            <a:endParaRPr lang="en-US" sz="1200" dirty="0"/>
          </a:p>
        </p:txBody>
      </p:sp>
      <p:sp>
        <p:nvSpPr>
          <p:cNvPr id="20" name="Text 16"/>
          <p:cNvSpPr/>
          <p:nvPr/>
        </p:nvSpPr>
        <p:spPr>
          <a:xfrm>
            <a:off x="914400" y="5989320"/>
            <a:ext cx="1097280" cy="292608"/>
          </a:xfrm>
          <a:prstGeom prst="rect">
            <a:avLst/>
          </a:prstGeom>
          <a:noFill/>
          <a:ln/>
        </p:spPr>
        <p:txBody>
          <a:bodyPr wrap="square" lIns="0" tIns="0" rIns="0" bIns="0" rtlCol="0" anchor="ctr"/>
          <a:lstStyle/>
          <a:p>
            <a:pPr marL="0" indent="0">
              <a:buNone/>
            </a:pPr>
            <a:r>
              <a:rPr lang="en-US" sz="900" b="1" kern="0" spc="400" dirty="0">
                <a:solidFill>
                  <a:srgbClr val="F4B860"/>
                </a:solidFill>
                <a:latin typeface="Calibri" pitchFamily="34" charset="0"/>
                <a:ea typeface="Calibri" pitchFamily="34" charset="-122"/>
                <a:cs typeface="Calibri" pitchFamily="34" charset="-120"/>
              </a:rPr>
              <a:t>AFFILIATION</a:t>
            </a:r>
            <a:endParaRPr lang="en-US" sz="900" dirty="0"/>
          </a:p>
        </p:txBody>
      </p:sp>
      <p:sp>
        <p:nvSpPr>
          <p:cNvPr id="21" name="Text 17"/>
          <p:cNvSpPr/>
          <p:nvPr/>
        </p:nvSpPr>
        <p:spPr>
          <a:xfrm>
            <a:off x="2057400" y="5989320"/>
            <a:ext cx="4709160" cy="292608"/>
          </a:xfrm>
          <a:prstGeom prst="rect">
            <a:avLst/>
          </a:prstGeom>
          <a:noFill/>
          <a:ln/>
        </p:spPr>
        <p:txBody>
          <a:bodyPr wrap="square" lIns="0" tIns="0" rIns="0" bIns="0" rtlCol="0" anchor="ctr"/>
          <a:lstStyle/>
          <a:p>
            <a:pPr marL="0" indent="0">
              <a:buNone/>
            </a:pPr>
            <a:r>
              <a:rPr lang="en-US" sz="1200" dirty="0">
                <a:solidFill>
                  <a:srgbClr val="FFFFFF"/>
                </a:solidFill>
                <a:latin typeface="Calibri" pitchFamily="34" charset="0"/>
                <a:ea typeface="Calibri" pitchFamily="34" charset="-122"/>
                <a:cs typeface="Calibri" pitchFamily="34" charset="-120"/>
              </a:rPr>
              <a:t>Max Planck Institute for Biogeochemistry, Jena</a:t>
            </a:r>
            <a:endParaRPr lang="en-US" sz="1200" dirty="0"/>
          </a:p>
        </p:txBody>
      </p:sp>
      <p:sp>
        <p:nvSpPr>
          <p:cNvPr id="22" name="Shape 18"/>
          <p:cNvSpPr/>
          <p:nvPr/>
        </p:nvSpPr>
        <p:spPr>
          <a:xfrm>
            <a:off x="7360920" y="2606040"/>
            <a:ext cx="4279392" cy="3840480"/>
          </a:xfrm>
          <a:prstGeom prst="rect">
            <a:avLst/>
          </a:prstGeom>
          <a:solidFill>
            <a:srgbClr val="F4F0E6"/>
          </a:solidFill>
          <a:ln/>
        </p:spPr>
      </p:sp>
      <p:sp>
        <p:nvSpPr>
          <p:cNvPr id="23" name="Text 19"/>
          <p:cNvSpPr/>
          <p:nvPr/>
        </p:nvSpPr>
        <p:spPr>
          <a:xfrm>
            <a:off x="7360920" y="2697480"/>
            <a:ext cx="4279392" cy="292608"/>
          </a:xfrm>
          <a:prstGeom prst="rect">
            <a:avLst/>
          </a:prstGeom>
          <a:noFill/>
          <a:ln/>
        </p:spPr>
        <p:txBody>
          <a:bodyPr wrap="square" lIns="0" tIns="0" rIns="0" bIns="0" rtlCol="0" anchor="ctr"/>
          <a:lstStyle/>
          <a:p>
            <a:pPr marL="0" indent="0" algn="ctr">
              <a:buNone/>
            </a:pPr>
            <a:r>
              <a:rPr lang="en-US" sz="1100" b="1" kern="0" spc="500" dirty="0">
                <a:solidFill>
                  <a:srgbClr val="2E7D58"/>
                </a:solidFill>
                <a:latin typeface="Calibri" pitchFamily="34" charset="0"/>
                <a:ea typeface="Calibri" pitchFamily="34" charset="-122"/>
                <a:cs typeface="Calibri" pitchFamily="34" charset="-120"/>
              </a:rPr>
              <a:t>SCAN FOR FEEDBACK</a:t>
            </a:r>
            <a:endParaRPr lang="en-US" sz="1100" dirty="0"/>
          </a:p>
        </p:txBody>
      </p:sp>
      <p:pic>
        <p:nvPicPr>
          <p:cNvPr id="24" name="Image 1" descr="assets/qr.png"/>
          <p:cNvPicPr>
            <a:picLocks noChangeAspect="1"/>
          </p:cNvPicPr>
          <p:nvPr/>
        </p:nvPicPr>
        <p:blipFill>
          <a:blip r:embed="rId4"/>
          <a:stretch>
            <a:fillRect/>
          </a:stretch>
        </p:blipFill>
        <p:spPr>
          <a:xfrm>
            <a:off x="8266176" y="3108960"/>
            <a:ext cx="2468880" cy="2468880"/>
          </a:xfrm>
          <a:prstGeom prst="rect">
            <a:avLst/>
          </a:prstGeom>
        </p:spPr>
      </p:pic>
      <p:sp>
        <p:nvSpPr>
          <p:cNvPr id="25" name="Text 20"/>
          <p:cNvSpPr/>
          <p:nvPr/>
        </p:nvSpPr>
        <p:spPr>
          <a:xfrm>
            <a:off x="7360920" y="5715000"/>
            <a:ext cx="4279392" cy="274320"/>
          </a:xfrm>
          <a:prstGeom prst="rect">
            <a:avLst/>
          </a:prstGeom>
          <a:noFill/>
          <a:ln/>
        </p:spPr>
        <p:txBody>
          <a:bodyPr wrap="square" lIns="0" tIns="0" rIns="0" bIns="0" rtlCol="0" anchor="ctr"/>
          <a:lstStyle/>
          <a:p>
            <a:pPr marL="0" indent="0" algn="ctr">
              <a:buNone/>
            </a:pPr>
            <a:r>
              <a:rPr lang="en-US" sz="1100" i="1" dirty="0">
                <a:solidFill>
                  <a:srgbClr val="6B7268"/>
                </a:solidFill>
                <a:latin typeface="Calibri" pitchFamily="34" charset="0"/>
                <a:ea typeface="Calibri" pitchFamily="34" charset="-122"/>
                <a:cs typeface="Calibri" pitchFamily="34" charset="-120"/>
              </a:rPr>
              <a:t>Your feedback shapes the next iteration</a:t>
            </a:r>
            <a:endParaRPr lang="en-US" sz="1100" dirty="0"/>
          </a:p>
        </p:txBody>
      </p:sp>
      <p:pic>
        <p:nvPicPr>
          <p:cNvPr id="26" name="Image 2" descr="assets/mpi_minerva.png"/>
          <p:cNvPicPr>
            <a:picLocks noChangeAspect="1"/>
          </p:cNvPicPr>
          <p:nvPr/>
        </p:nvPicPr>
        <p:blipFill>
          <a:blip r:embed="rId5"/>
          <a:stretch>
            <a:fillRect/>
          </a:stretch>
        </p:blipFill>
        <p:spPr>
          <a:xfrm>
            <a:off x="9249156" y="5989320"/>
            <a:ext cx="411480" cy="4114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4F0E6"/>
        </a:solidFill>
        <a:effectLst/>
      </p:bgPr>
    </p:bg>
    <p:spTree>
      <p:nvGrpSpPr>
        <p:cNvPr id="1" name=""/>
        <p:cNvGrpSpPr/>
        <p:nvPr/>
      </p:nvGrpSpPr>
      <p:grpSpPr>
        <a:xfrm>
          <a:off x="0" y="0"/>
          <a:ext cx="0" cy="0"/>
          <a:chOff x="0" y="0"/>
          <a:chExt cx="0" cy="0"/>
        </a:xfrm>
      </p:grpSpPr>
      <p:sp>
        <p:nvSpPr>
          <p:cNvPr id="3" name="Shape 0"/>
          <p:cNvSpPr/>
          <p:nvPr/>
        </p:nvSpPr>
        <p:spPr>
          <a:xfrm>
            <a:off x="548640" y="388620"/>
            <a:ext cx="73152" cy="164592"/>
          </a:xfrm>
          <a:prstGeom prst="rect">
            <a:avLst/>
          </a:prstGeom>
          <a:solidFill>
            <a:srgbClr val="2E7D58"/>
          </a:solidFill>
          <a:ln/>
        </p:spPr>
      </p:sp>
      <p:sp>
        <p:nvSpPr>
          <p:cNvPr id="4" name="Text 1"/>
          <p:cNvSpPr/>
          <p:nvPr/>
        </p:nvSpPr>
        <p:spPr>
          <a:xfrm>
            <a:off x="713232" y="365760"/>
            <a:ext cx="5486400" cy="228600"/>
          </a:xfrm>
          <a:prstGeom prst="rect">
            <a:avLst/>
          </a:prstGeom>
          <a:noFill/>
          <a:ln/>
        </p:spPr>
        <p:txBody>
          <a:bodyPr wrap="square" lIns="0" tIns="0" rIns="0" bIns="0" rtlCol="0" anchor="ctr"/>
          <a:lstStyle/>
          <a:p>
            <a:pPr marL="0" indent="0">
              <a:buNone/>
            </a:pPr>
            <a:r>
              <a:rPr lang="en-US" sz="1100" b="1" kern="0" spc="400" dirty="0">
                <a:solidFill>
                  <a:srgbClr val="2E7D58"/>
                </a:solidFill>
                <a:latin typeface="Calibri" pitchFamily="34" charset="0"/>
                <a:ea typeface="Calibri" pitchFamily="34" charset="-122"/>
                <a:cs typeface="Calibri" pitchFamily="34" charset="-120"/>
              </a:rPr>
              <a:t>MOTIVATION</a:t>
            </a:r>
            <a:endParaRPr lang="en-US" sz="1100" dirty="0"/>
          </a:p>
        </p:txBody>
      </p:sp>
      <p:sp>
        <p:nvSpPr>
          <p:cNvPr id="5" name="Text 2"/>
          <p:cNvSpPr/>
          <p:nvPr/>
        </p:nvSpPr>
        <p:spPr>
          <a:xfrm>
            <a:off x="548640" y="594360"/>
            <a:ext cx="10972800" cy="777240"/>
          </a:xfrm>
          <a:prstGeom prst="rect">
            <a:avLst/>
          </a:prstGeom>
          <a:noFill/>
          <a:ln/>
        </p:spPr>
        <p:txBody>
          <a:bodyPr wrap="square" lIns="0" tIns="0" rIns="0" bIns="0" rtlCol="0" anchor="t"/>
          <a:lstStyle/>
          <a:p>
            <a:pPr marL="0" indent="0">
              <a:buNone/>
            </a:pPr>
            <a:r>
              <a:rPr lang="en-US" sz="3200" b="1" dirty="0">
                <a:solidFill>
                  <a:srgbClr val="1A2B22"/>
                </a:solidFill>
                <a:latin typeface="Calibri" pitchFamily="34" charset="0"/>
                <a:ea typeface="Calibri" pitchFamily="34" charset="-122"/>
                <a:cs typeface="Calibri" pitchFamily="34" charset="-120"/>
              </a:rPr>
              <a:t>Trees move most of the water that leaves the land</a:t>
            </a:r>
            <a:endParaRPr lang="en-US" sz="3200" dirty="0"/>
          </a:p>
        </p:txBody>
      </p:sp>
      <p:sp>
        <p:nvSpPr>
          <p:cNvPr id="6" name="Shape 3"/>
          <p:cNvSpPr/>
          <p:nvPr/>
        </p:nvSpPr>
        <p:spPr>
          <a:xfrm>
            <a:off x="548640" y="1600200"/>
            <a:ext cx="5120640" cy="1325880"/>
          </a:xfrm>
          <a:prstGeom prst="rect">
            <a:avLst/>
          </a:prstGeom>
          <a:solidFill>
            <a:srgbClr val="FFFFFF"/>
          </a:solidFill>
          <a:ln/>
          <a:effectLst>
            <a:outerShdw blurRad="76200" dist="12700" dir="5400000" algn="bl" rotWithShape="0">
              <a:srgbClr val="000000">
                <a:alpha val="8000"/>
              </a:srgbClr>
            </a:outerShdw>
          </a:effectLst>
        </p:spPr>
      </p:sp>
      <p:sp>
        <p:nvSpPr>
          <p:cNvPr id="7" name="Shape 4"/>
          <p:cNvSpPr/>
          <p:nvPr/>
        </p:nvSpPr>
        <p:spPr>
          <a:xfrm>
            <a:off x="548640" y="1600200"/>
            <a:ext cx="82296" cy="1325880"/>
          </a:xfrm>
          <a:prstGeom prst="rect">
            <a:avLst/>
          </a:prstGeom>
          <a:solidFill>
            <a:srgbClr val="2E7D58"/>
          </a:solidFill>
          <a:ln/>
        </p:spPr>
      </p:sp>
      <p:sp>
        <p:nvSpPr>
          <p:cNvPr id="8" name="Text 5"/>
          <p:cNvSpPr/>
          <p:nvPr/>
        </p:nvSpPr>
        <p:spPr>
          <a:xfrm>
            <a:off x="841248" y="1764792"/>
            <a:ext cx="2011680" cy="996696"/>
          </a:xfrm>
          <a:prstGeom prst="rect">
            <a:avLst/>
          </a:prstGeom>
          <a:noFill/>
          <a:ln/>
        </p:spPr>
        <p:txBody>
          <a:bodyPr wrap="square" lIns="0" tIns="0" rIns="0" bIns="0" rtlCol="0" anchor="ctr"/>
          <a:lstStyle/>
          <a:p>
            <a:pPr marL="0" indent="0">
              <a:buNone/>
            </a:pPr>
            <a:r>
              <a:rPr lang="en-US" sz="3000" b="1" dirty="0">
                <a:solidFill>
                  <a:srgbClr val="2E7D58"/>
                </a:solidFill>
                <a:latin typeface="Calibri" pitchFamily="34" charset="0"/>
                <a:ea typeface="Calibri" pitchFamily="34" charset="-122"/>
                <a:cs typeface="Calibri" pitchFamily="34" charset="-120"/>
              </a:rPr>
              <a:t>~ 40 %</a:t>
            </a:r>
            <a:endParaRPr lang="en-US" sz="3000" dirty="0"/>
          </a:p>
        </p:txBody>
      </p:sp>
      <p:sp>
        <p:nvSpPr>
          <p:cNvPr id="9" name="Text 6"/>
          <p:cNvSpPr/>
          <p:nvPr/>
        </p:nvSpPr>
        <p:spPr>
          <a:xfrm>
            <a:off x="2880360" y="1764792"/>
            <a:ext cx="2651760" cy="996696"/>
          </a:xfrm>
          <a:prstGeom prst="rect">
            <a:avLst/>
          </a:prstGeom>
          <a:noFill/>
          <a:ln/>
        </p:spPr>
        <p:txBody>
          <a:bodyPr wrap="square" lIns="0" tIns="0" rIns="0" bIns="0" rtlCol="0" anchor="ctr"/>
          <a:lstStyle/>
          <a:p>
            <a:pPr marL="0" indent="0">
              <a:buNone/>
            </a:pPr>
            <a:r>
              <a:rPr lang="en-US" sz="1300" dirty="0">
                <a:solidFill>
                  <a:srgbClr val="1A2B22"/>
                </a:solidFill>
                <a:latin typeface="Calibri" pitchFamily="34" charset="0"/>
                <a:ea typeface="Calibri" pitchFamily="34" charset="-122"/>
                <a:cs typeface="Calibri" pitchFamily="34" charset="-120"/>
              </a:rPr>
              <a:t>of land-surface precipitation</a:t>
            </a:r>
            <a:endParaRPr lang="en-US" sz="1300" dirty="0"/>
          </a:p>
          <a:p>
            <a:pPr marL="0" indent="0">
              <a:buNone/>
            </a:pPr>
            <a:r>
              <a:rPr lang="en-US" sz="1300" dirty="0">
                <a:solidFill>
                  <a:srgbClr val="1A2B22"/>
                </a:solidFill>
                <a:latin typeface="Calibri" pitchFamily="34" charset="0"/>
                <a:ea typeface="Calibri" pitchFamily="34" charset="-122"/>
                <a:cs typeface="Calibri" pitchFamily="34" charset="-120"/>
              </a:rPr>
              <a:t>returns to the atmosphere</a:t>
            </a:r>
            <a:endParaRPr lang="en-US" sz="1300" dirty="0"/>
          </a:p>
          <a:p>
            <a:pPr marL="0" indent="0">
              <a:buNone/>
            </a:pPr>
            <a:r>
              <a:rPr lang="en-US" sz="1300" dirty="0">
                <a:solidFill>
                  <a:srgbClr val="1A2B22"/>
                </a:solidFill>
                <a:latin typeface="Calibri" pitchFamily="34" charset="0"/>
                <a:ea typeface="Calibri" pitchFamily="34" charset="-122"/>
                <a:cs typeface="Calibri" pitchFamily="34" charset="-120"/>
              </a:rPr>
              <a:t>as plant transpiration</a:t>
            </a:r>
            <a:endParaRPr lang="en-US" sz="1300" dirty="0"/>
          </a:p>
        </p:txBody>
      </p:sp>
      <p:sp>
        <p:nvSpPr>
          <p:cNvPr id="10" name="Shape 7"/>
          <p:cNvSpPr/>
          <p:nvPr/>
        </p:nvSpPr>
        <p:spPr>
          <a:xfrm>
            <a:off x="548640" y="3090672"/>
            <a:ext cx="5120640" cy="1325880"/>
          </a:xfrm>
          <a:prstGeom prst="rect">
            <a:avLst/>
          </a:prstGeom>
          <a:solidFill>
            <a:srgbClr val="FFFFFF"/>
          </a:solidFill>
          <a:ln/>
          <a:effectLst>
            <a:outerShdw blurRad="76200" dist="12700" dir="5400000" algn="bl" rotWithShape="0">
              <a:srgbClr val="000000">
                <a:alpha val="8000"/>
              </a:srgbClr>
            </a:outerShdw>
          </a:effectLst>
        </p:spPr>
      </p:sp>
      <p:sp>
        <p:nvSpPr>
          <p:cNvPr id="11" name="Shape 8"/>
          <p:cNvSpPr/>
          <p:nvPr/>
        </p:nvSpPr>
        <p:spPr>
          <a:xfrm>
            <a:off x="548640" y="3090672"/>
            <a:ext cx="82296" cy="1325880"/>
          </a:xfrm>
          <a:prstGeom prst="rect">
            <a:avLst/>
          </a:prstGeom>
          <a:solidFill>
            <a:srgbClr val="1F6FA0"/>
          </a:solidFill>
          <a:ln/>
        </p:spPr>
      </p:sp>
      <p:sp>
        <p:nvSpPr>
          <p:cNvPr id="12" name="Text 9"/>
          <p:cNvSpPr/>
          <p:nvPr/>
        </p:nvSpPr>
        <p:spPr>
          <a:xfrm>
            <a:off x="841248" y="3255264"/>
            <a:ext cx="2011680" cy="996696"/>
          </a:xfrm>
          <a:prstGeom prst="rect">
            <a:avLst/>
          </a:prstGeom>
          <a:noFill/>
          <a:ln/>
        </p:spPr>
        <p:txBody>
          <a:bodyPr wrap="square" lIns="0" tIns="0" rIns="0" bIns="0" rtlCol="0" anchor="ctr"/>
          <a:lstStyle/>
          <a:p>
            <a:pPr marL="0" indent="0">
              <a:buNone/>
            </a:pPr>
            <a:r>
              <a:rPr lang="en-US" sz="3000" i="1" dirty="0">
                <a:solidFill>
                  <a:srgbClr val="1F6FA0"/>
                </a:solidFill>
                <a:latin typeface="Calibri" pitchFamily="34" charset="0"/>
                <a:ea typeface="Calibri" pitchFamily="34" charset="-122"/>
                <a:cs typeface="Calibri" pitchFamily="34" charset="-120"/>
              </a:rPr>
              <a:t>Hidden</a:t>
            </a:r>
            <a:endParaRPr lang="en-US" sz="3000" dirty="0"/>
          </a:p>
        </p:txBody>
      </p:sp>
      <p:sp>
        <p:nvSpPr>
          <p:cNvPr id="13" name="Text 10"/>
          <p:cNvSpPr/>
          <p:nvPr/>
        </p:nvSpPr>
        <p:spPr>
          <a:xfrm>
            <a:off x="2880360" y="3255264"/>
            <a:ext cx="2651760" cy="996696"/>
          </a:xfrm>
          <a:prstGeom prst="rect">
            <a:avLst/>
          </a:prstGeom>
          <a:noFill/>
          <a:ln/>
        </p:spPr>
        <p:txBody>
          <a:bodyPr wrap="square" lIns="0" tIns="0" rIns="0" bIns="0" rtlCol="0" anchor="ctr"/>
          <a:lstStyle/>
          <a:p>
            <a:pPr marL="0" indent="0">
              <a:buNone/>
            </a:pPr>
            <a:r>
              <a:rPr lang="en-US" sz="1300" dirty="0">
                <a:solidFill>
                  <a:srgbClr val="1A2B22"/>
                </a:solidFill>
                <a:latin typeface="Calibri" pitchFamily="34" charset="0"/>
                <a:ea typeface="Calibri" pitchFamily="34" charset="-122"/>
                <a:cs typeface="Calibri" pitchFamily="34" charset="-120"/>
              </a:rPr>
              <a:t>inside the eddy-covariance signal —</a:t>
            </a:r>
            <a:endParaRPr lang="en-US" sz="1300" dirty="0"/>
          </a:p>
          <a:p>
            <a:pPr marL="0" indent="0">
              <a:buNone/>
            </a:pPr>
            <a:r>
              <a:rPr lang="en-US" sz="1300" dirty="0">
                <a:solidFill>
                  <a:srgbClr val="1A2B22"/>
                </a:solidFill>
                <a:latin typeface="Calibri" pitchFamily="34" charset="0"/>
                <a:ea typeface="Calibri" pitchFamily="34" charset="-122"/>
                <a:cs typeface="Calibri" pitchFamily="34" charset="-120"/>
              </a:rPr>
              <a:t>ET is measured well, but transpiration</a:t>
            </a:r>
            <a:endParaRPr lang="en-US" sz="1300" dirty="0"/>
          </a:p>
          <a:p>
            <a:pPr marL="0" indent="0">
              <a:buNone/>
            </a:pPr>
            <a:r>
              <a:rPr lang="en-US" sz="1300" dirty="0">
                <a:solidFill>
                  <a:srgbClr val="1A2B22"/>
                </a:solidFill>
                <a:latin typeface="Calibri" pitchFamily="34" charset="0"/>
                <a:ea typeface="Calibri" pitchFamily="34" charset="-122"/>
                <a:cs typeface="Calibri" pitchFamily="34" charset="-120"/>
              </a:rPr>
              <a:t>is not separable from soil evaporation</a:t>
            </a:r>
            <a:endParaRPr lang="en-US" sz="1300" dirty="0"/>
          </a:p>
        </p:txBody>
      </p:sp>
      <p:sp>
        <p:nvSpPr>
          <p:cNvPr id="14" name="Shape 11"/>
          <p:cNvSpPr/>
          <p:nvPr/>
        </p:nvSpPr>
        <p:spPr>
          <a:xfrm>
            <a:off x="548640" y="4581144"/>
            <a:ext cx="5120640" cy="1325880"/>
          </a:xfrm>
          <a:prstGeom prst="rect">
            <a:avLst/>
          </a:prstGeom>
          <a:solidFill>
            <a:srgbClr val="FFFFFF"/>
          </a:solidFill>
          <a:ln/>
          <a:effectLst>
            <a:outerShdw blurRad="76200" dist="12700" dir="5400000" algn="bl" rotWithShape="0">
              <a:srgbClr val="000000">
                <a:alpha val="8000"/>
              </a:srgbClr>
            </a:outerShdw>
          </a:effectLst>
        </p:spPr>
      </p:sp>
      <p:sp>
        <p:nvSpPr>
          <p:cNvPr id="15" name="Shape 12"/>
          <p:cNvSpPr/>
          <p:nvPr/>
        </p:nvSpPr>
        <p:spPr>
          <a:xfrm>
            <a:off x="548640" y="4581144"/>
            <a:ext cx="82296" cy="1325880"/>
          </a:xfrm>
          <a:prstGeom prst="rect">
            <a:avLst/>
          </a:prstGeom>
          <a:solidFill>
            <a:srgbClr val="D97A1F"/>
          </a:solidFill>
          <a:ln/>
        </p:spPr>
      </p:sp>
      <p:sp>
        <p:nvSpPr>
          <p:cNvPr id="16" name="Text 13"/>
          <p:cNvSpPr/>
          <p:nvPr/>
        </p:nvSpPr>
        <p:spPr>
          <a:xfrm>
            <a:off x="841248" y="4745736"/>
            <a:ext cx="2011680" cy="996696"/>
          </a:xfrm>
          <a:prstGeom prst="rect">
            <a:avLst/>
          </a:prstGeom>
          <a:noFill/>
          <a:ln/>
        </p:spPr>
        <p:txBody>
          <a:bodyPr wrap="square" lIns="0" tIns="0" rIns="0" bIns="0" rtlCol="0" anchor="ctr"/>
          <a:lstStyle/>
          <a:p>
            <a:pPr marL="0" indent="0">
              <a:buNone/>
            </a:pPr>
            <a:r>
              <a:rPr lang="en-US" sz="3000" b="1" dirty="0">
                <a:solidFill>
                  <a:srgbClr val="D97A1F"/>
                </a:solidFill>
                <a:latin typeface="Calibri" pitchFamily="34" charset="0"/>
                <a:ea typeface="Calibri" pitchFamily="34" charset="-122"/>
                <a:cs typeface="Calibri" pitchFamily="34" charset="-120"/>
              </a:rPr>
              <a:t>Sap flow</a:t>
            </a:r>
            <a:endParaRPr lang="en-US" sz="3000" dirty="0"/>
          </a:p>
        </p:txBody>
      </p:sp>
      <p:sp>
        <p:nvSpPr>
          <p:cNvPr id="17" name="Text 14"/>
          <p:cNvSpPr/>
          <p:nvPr/>
        </p:nvSpPr>
        <p:spPr>
          <a:xfrm>
            <a:off x="2880360" y="4745736"/>
            <a:ext cx="2651760" cy="996696"/>
          </a:xfrm>
          <a:prstGeom prst="rect">
            <a:avLst/>
          </a:prstGeom>
          <a:noFill/>
          <a:ln/>
        </p:spPr>
        <p:txBody>
          <a:bodyPr wrap="square" lIns="0" tIns="0" rIns="0" bIns="0" rtlCol="0" anchor="ctr"/>
          <a:lstStyle/>
          <a:p>
            <a:pPr marL="0" indent="0">
              <a:buNone/>
            </a:pPr>
            <a:r>
              <a:rPr lang="en-US" sz="1300" dirty="0">
                <a:solidFill>
                  <a:srgbClr val="1A2B22"/>
                </a:solidFill>
                <a:latin typeface="Calibri" pitchFamily="34" charset="0"/>
                <a:ea typeface="Calibri" pitchFamily="34" charset="-122"/>
                <a:cs typeface="Calibri" pitchFamily="34" charset="-120"/>
              </a:rPr>
              <a:t>the only direct, continuous,</a:t>
            </a:r>
            <a:endParaRPr lang="en-US" sz="1300" dirty="0"/>
          </a:p>
          <a:p>
            <a:pPr marL="0" indent="0">
              <a:buNone/>
            </a:pPr>
            <a:r>
              <a:rPr lang="en-US" sz="1300" dirty="0">
                <a:solidFill>
                  <a:srgbClr val="1A2B22"/>
                </a:solidFill>
                <a:latin typeface="Calibri" pitchFamily="34" charset="0"/>
                <a:ea typeface="Calibri" pitchFamily="34" charset="-122"/>
                <a:cs typeface="Calibri" pitchFamily="34" charset="-120"/>
              </a:rPr>
              <a:t>tree-level transpiration observation</a:t>
            </a:r>
            <a:endParaRPr lang="en-US" sz="1300" dirty="0"/>
          </a:p>
          <a:p>
            <a:pPr marL="0" indent="0">
              <a:buNone/>
            </a:pPr>
            <a:r>
              <a:rPr lang="en-US" sz="1300" dirty="0">
                <a:solidFill>
                  <a:srgbClr val="1A2B22"/>
                </a:solidFill>
                <a:latin typeface="Calibri" pitchFamily="34" charset="0"/>
                <a:ea typeface="Calibri" pitchFamily="34" charset="-122"/>
                <a:cs typeface="Calibri" pitchFamily="34" charset="-120"/>
              </a:rPr>
              <a:t>we have</a:t>
            </a:r>
            <a:endParaRPr lang="en-US" sz="1300" dirty="0"/>
          </a:p>
        </p:txBody>
      </p:sp>
      <p:sp>
        <p:nvSpPr>
          <p:cNvPr id="18" name="Text 15"/>
          <p:cNvSpPr/>
          <p:nvPr/>
        </p:nvSpPr>
        <p:spPr>
          <a:xfrm>
            <a:off x="6263640" y="1417320"/>
            <a:ext cx="5303520" cy="228600"/>
          </a:xfrm>
          <a:prstGeom prst="rect">
            <a:avLst/>
          </a:prstGeom>
          <a:noFill/>
          <a:ln/>
        </p:spPr>
        <p:txBody>
          <a:bodyPr wrap="square" lIns="0" tIns="0" rIns="0" bIns="0" rtlCol="0" anchor="ctr"/>
          <a:lstStyle/>
          <a:p>
            <a:pPr marL="0" indent="0">
              <a:buNone/>
            </a:pPr>
            <a:r>
              <a:rPr lang="en-US" sz="1100" b="1" kern="0" spc="500" dirty="0">
                <a:solidFill>
                  <a:srgbClr val="2E7D58"/>
                </a:solidFill>
                <a:latin typeface="Calibri" pitchFamily="34" charset="0"/>
                <a:ea typeface="Calibri" pitchFamily="34" charset="-122"/>
                <a:cs typeface="Calibri" pitchFamily="34" charset="-120"/>
              </a:rPr>
              <a:t>FROM ECOSYSTEM TO TREE</a:t>
            </a:r>
            <a:endParaRPr lang="en-US" sz="1100" dirty="0"/>
          </a:p>
        </p:txBody>
      </p:sp>
      <p:sp>
        <p:nvSpPr>
          <p:cNvPr id="19" name="Shape 16"/>
          <p:cNvSpPr/>
          <p:nvPr/>
        </p:nvSpPr>
        <p:spPr>
          <a:xfrm>
            <a:off x="6263640" y="1783080"/>
            <a:ext cx="5303520" cy="676656"/>
          </a:xfrm>
          <a:prstGeom prst="rect">
            <a:avLst/>
          </a:prstGeom>
          <a:solidFill>
            <a:srgbClr val="1F6FA0"/>
          </a:solidFill>
          <a:ln/>
        </p:spPr>
      </p:sp>
      <p:sp>
        <p:nvSpPr>
          <p:cNvPr id="20" name="Text 17"/>
          <p:cNvSpPr/>
          <p:nvPr/>
        </p:nvSpPr>
        <p:spPr>
          <a:xfrm>
            <a:off x="6492240" y="1783080"/>
            <a:ext cx="2377440" cy="676656"/>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Atmosphere</a:t>
            </a:r>
            <a:endParaRPr lang="en-US" sz="1400" dirty="0"/>
          </a:p>
        </p:txBody>
      </p:sp>
      <p:sp>
        <p:nvSpPr>
          <p:cNvPr id="21" name="Text 18"/>
          <p:cNvSpPr/>
          <p:nvPr/>
        </p:nvSpPr>
        <p:spPr>
          <a:xfrm>
            <a:off x="8961120" y="1783080"/>
            <a:ext cx="2286000" cy="676656"/>
          </a:xfrm>
          <a:prstGeom prst="rect">
            <a:avLst/>
          </a:prstGeom>
          <a:noFill/>
          <a:ln/>
        </p:spPr>
        <p:txBody>
          <a:bodyPr wrap="square" lIns="0" tIns="0" rIns="0" bIns="0" rtlCol="0" anchor="ctr"/>
          <a:lstStyle/>
          <a:p>
            <a:pPr marL="0" indent="0">
              <a:buNone/>
            </a:pPr>
            <a:r>
              <a:rPr lang="en-US" sz="1100" i="1" dirty="0">
                <a:solidFill>
                  <a:srgbClr val="FFFFFF"/>
                </a:solidFill>
                <a:latin typeface="Calibri" pitchFamily="34" charset="0"/>
                <a:ea typeface="Calibri" pitchFamily="34" charset="-122"/>
                <a:cs typeface="Calibri" pitchFamily="34" charset="-120"/>
              </a:rPr>
              <a:t>global water + carbon cycle</a:t>
            </a:r>
            <a:endParaRPr lang="en-US" sz="1100" dirty="0"/>
          </a:p>
        </p:txBody>
      </p:sp>
      <p:sp>
        <p:nvSpPr>
          <p:cNvPr id="22" name="Shape 19"/>
          <p:cNvSpPr/>
          <p:nvPr/>
        </p:nvSpPr>
        <p:spPr>
          <a:xfrm>
            <a:off x="6263640" y="2532888"/>
            <a:ext cx="5303520" cy="676656"/>
          </a:xfrm>
          <a:prstGeom prst="rect">
            <a:avLst/>
          </a:prstGeom>
          <a:solidFill>
            <a:srgbClr val="1F5B3F"/>
          </a:solidFill>
          <a:ln/>
        </p:spPr>
      </p:sp>
      <p:sp>
        <p:nvSpPr>
          <p:cNvPr id="23" name="Text 20"/>
          <p:cNvSpPr/>
          <p:nvPr/>
        </p:nvSpPr>
        <p:spPr>
          <a:xfrm>
            <a:off x="6492240" y="2532888"/>
            <a:ext cx="2377440" cy="676656"/>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Ecosystem ET</a:t>
            </a:r>
            <a:endParaRPr lang="en-US" sz="1400" dirty="0"/>
          </a:p>
        </p:txBody>
      </p:sp>
      <p:sp>
        <p:nvSpPr>
          <p:cNvPr id="24" name="Text 21"/>
          <p:cNvSpPr/>
          <p:nvPr/>
        </p:nvSpPr>
        <p:spPr>
          <a:xfrm>
            <a:off x="8961120" y="2532888"/>
            <a:ext cx="2286000" cy="676656"/>
          </a:xfrm>
          <a:prstGeom prst="rect">
            <a:avLst/>
          </a:prstGeom>
          <a:noFill/>
          <a:ln/>
        </p:spPr>
        <p:txBody>
          <a:bodyPr wrap="square" lIns="0" tIns="0" rIns="0" bIns="0" rtlCol="0" anchor="ctr"/>
          <a:lstStyle/>
          <a:p>
            <a:pPr marL="0" indent="0">
              <a:buNone/>
            </a:pPr>
            <a:r>
              <a:rPr lang="en-US" sz="1100" i="1" dirty="0">
                <a:solidFill>
                  <a:srgbClr val="FFFFFF"/>
                </a:solidFill>
                <a:latin typeface="Calibri" pitchFamily="34" charset="0"/>
                <a:ea typeface="Calibri" pitchFamily="34" charset="-122"/>
                <a:cs typeface="Calibri" pitchFamily="34" charset="-120"/>
              </a:rPr>
              <a:t>eddy-covariance, footprint</a:t>
            </a:r>
            <a:endParaRPr lang="en-US" sz="1100" dirty="0"/>
          </a:p>
        </p:txBody>
      </p:sp>
      <p:sp>
        <p:nvSpPr>
          <p:cNvPr id="25" name="Shape 22"/>
          <p:cNvSpPr/>
          <p:nvPr/>
        </p:nvSpPr>
        <p:spPr>
          <a:xfrm>
            <a:off x="6263640" y="3282696"/>
            <a:ext cx="5303520" cy="676656"/>
          </a:xfrm>
          <a:prstGeom prst="rect">
            <a:avLst/>
          </a:prstGeom>
          <a:solidFill>
            <a:srgbClr val="2E7D58"/>
          </a:solidFill>
          <a:ln/>
        </p:spPr>
      </p:sp>
      <p:sp>
        <p:nvSpPr>
          <p:cNvPr id="26" name="Text 23"/>
          <p:cNvSpPr/>
          <p:nvPr/>
        </p:nvSpPr>
        <p:spPr>
          <a:xfrm>
            <a:off x="6492240" y="3282696"/>
            <a:ext cx="2377440" cy="676656"/>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Stand transpiration</a:t>
            </a:r>
            <a:endParaRPr lang="en-US" sz="1400" dirty="0"/>
          </a:p>
        </p:txBody>
      </p:sp>
      <p:sp>
        <p:nvSpPr>
          <p:cNvPr id="27" name="Text 24"/>
          <p:cNvSpPr/>
          <p:nvPr/>
        </p:nvSpPr>
        <p:spPr>
          <a:xfrm>
            <a:off x="8961120" y="3282696"/>
            <a:ext cx="2286000" cy="676656"/>
          </a:xfrm>
          <a:prstGeom prst="rect">
            <a:avLst/>
          </a:prstGeom>
          <a:noFill/>
          <a:ln/>
        </p:spPr>
        <p:txBody>
          <a:bodyPr wrap="square" lIns="0" tIns="0" rIns="0" bIns="0" rtlCol="0" anchor="ctr"/>
          <a:lstStyle/>
          <a:p>
            <a:pPr marL="0" indent="0">
              <a:buNone/>
            </a:pPr>
            <a:r>
              <a:rPr lang="en-US" sz="1100" i="1" dirty="0">
                <a:solidFill>
                  <a:srgbClr val="FFFFFF"/>
                </a:solidFill>
                <a:latin typeface="Calibri" pitchFamily="34" charset="0"/>
                <a:ea typeface="Calibri" pitchFamily="34" charset="-122"/>
                <a:cs typeface="Calibri" pitchFamily="34" charset="-120"/>
              </a:rPr>
              <a:t>partitioned, hard to validate</a:t>
            </a:r>
            <a:endParaRPr lang="en-US" sz="1100" dirty="0"/>
          </a:p>
        </p:txBody>
      </p:sp>
      <p:sp>
        <p:nvSpPr>
          <p:cNvPr id="28" name="Shape 25"/>
          <p:cNvSpPr/>
          <p:nvPr/>
        </p:nvSpPr>
        <p:spPr>
          <a:xfrm>
            <a:off x="6263640" y="4032504"/>
            <a:ext cx="5303520" cy="676656"/>
          </a:xfrm>
          <a:prstGeom prst="rect">
            <a:avLst/>
          </a:prstGeom>
          <a:solidFill>
            <a:srgbClr val="D97A1F"/>
          </a:solidFill>
          <a:ln/>
        </p:spPr>
      </p:sp>
      <p:sp>
        <p:nvSpPr>
          <p:cNvPr id="29" name="Text 26"/>
          <p:cNvSpPr/>
          <p:nvPr/>
        </p:nvSpPr>
        <p:spPr>
          <a:xfrm>
            <a:off x="6492240" y="4032504"/>
            <a:ext cx="2377440" cy="676656"/>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Tree-level sap flow</a:t>
            </a:r>
            <a:endParaRPr lang="en-US" sz="1400" dirty="0"/>
          </a:p>
        </p:txBody>
      </p:sp>
      <p:sp>
        <p:nvSpPr>
          <p:cNvPr id="30" name="Text 27"/>
          <p:cNvSpPr/>
          <p:nvPr/>
        </p:nvSpPr>
        <p:spPr>
          <a:xfrm>
            <a:off x="8961120" y="4032504"/>
            <a:ext cx="2286000" cy="676656"/>
          </a:xfrm>
          <a:prstGeom prst="rect">
            <a:avLst/>
          </a:prstGeom>
          <a:noFill/>
          <a:ln/>
        </p:spPr>
        <p:txBody>
          <a:bodyPr wrap="square" lIns="0" tIns="0" rIns="0" bIns="0" rtlCol="0" anchor="ctr"/>
          <a:lstStyle/>
          <a:p>
            <a:pPr marL="0" indent="0">
              <a:buNone/>
            </a:pPr>
            <a:r>
              <a:rPr lang="en-US" sz="1100" i="1" dirty="0">
                <a:solidFill>
                  <a:srgbClr val="FFFFFF"/>
                </a:solidFill>
                <a:latin typeface="Calibri" pitchFamily="34" charset="0"/>
                <a:ea typeface="Calibri" pitchFamily="34" charset="-122"/>
                <a:cs typeface="Calibri" pitchFamily="34" charset="-120"/>
              </a:rPr>
              <a:t>direct in-situ observation</a:t>
            </a:r>
            <a:endParaRPr lang="en-US" sz="1100" dirty="0"/>
          </a:p>
        </p:txBody>
      </p:sp>
      <p:sp>
        <p:nvSpPr>
          <p:cNvPr id="31" name="Shape 28"/>
          <p:cNvSpPr/>
          <p:nvPr/>
        </p:nvSpPr>
        <p:spPr>
          <a:xfrm>
            <a:off x="6263640" y="4782312"/>
            <a:ext cx="5303520" cy="676656"/>
          </a:xfrm>
          <a:prstGeom prst="rect">
            <a:avLst/>
          </a:prstGeom>
          <a:solidFill>
            <a:srgbClr val="F4B860"/>
          </a:solidFill>
          <a:ln/>
        </p:spPr>
      </p:sp>
      <p:sp>
        <p:nvSpPr>
          <p:cNvPr id="32" name="Text 29"/>
          <p:cNvSpPr/>
          <p:nvPr/>
        </p:nvSpPr>
        <p:spPr>
          <a:xfrm>
            <a:off x="6492240" y="4782312"/>
            <a:ext cx="2377440" cy="676656"/>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SAPFLUXNET</a:t>
            </a:r>
            <a:endParaRPr lang="en-US" sz="1400" dirty="0"/>
          </a:p>
        </p:txBody>
      </p:sp>
      <p:sp>
        <p:nvSpPr>
          <p:cNvPr id="33" name="Text 30"/>
          <p:cNvSpPr/>
          <p:nvPr/>
        </p:nvSpPr>
        <p:spPr>
          <a:xfrm>
            <a:off x="8961120" y="4782312"/>
            <a:ext cx="1417320" cy="676656"/>
          </a:xfrm>
          <a:prstGeom prst="rect">
            <a:avLst/>
          </a:prstGeom>
          <a:noFill/>
          <a:ln/>
        </p:spPr>
        <p:txBody>
          <a:bodyPr wrap="square" lIns="0" tIns="0" rIns="0" bIns="0" rtlCol="0" anchor="ctr"/>
          <a:lstStyle/>
          <a:p>
            <a:pPr marL="0" indent="0">
              <a:buNone/>
            </a:pPr>
            <a:r>
              <a:rPr lang="en-US" sz="1000" i="1" dirty="0">
                <a:solidFill>
                  <a:srgbClr val="FFFFFF"/>
                </a:solidFill>
                <a:latin typeface="Calibri" pitchFamily="34" charset="0"/>
                <a:ea typeface="Calibri" pitchFamily="34" charset="-122"/>
                <a:cs typeface="Calibri" pitchFamily="34" charset="-120"/>
              </a:rPr>
              <a:t>~2,500 trees · global</a:t>
            </a:r>
            <a:endParaRPr lang="en-US" sz="1000" dirty="0"/>
          </a:p>
        </p:txBody>
      </p:sp>
      <p:sp>
        <p:nvSpPr>
          <p:cNvPr id="34" name="Shape 31"/>
          <p:cNvSpPr/>
          <p:nvPr/>
        </p:nvSpPr>
        <p:spPr>
          <a:xfrm>
            <a:off x="10469880" y="4928616"/>
            <a:ext cx="960120" cy="384048"/>
          </a:xfrm>
          <a:prstGeom prst="rect">
            <a:avLst/>
          </a:prstGeom>
          <a:solidFill>
            <a:srgbClr val="0F2D24"/>
          </a:solidFill>
          <a:ln/>
        </p:spPr>
      </p:sp>
      <p:sp>
        <p:nvSpPr>
          <p:cNvPr id="35" name="Text 32"/>
          <p:cNvSpPr/>
          <p:nvPr/>
        </p:nvSpPr>
        <p:spPr>
          <a:xfrm>
            <a:off x="10469880" y="4928616"/>
            <a:ext cx="960120" cy="384048"/>
          </a:xfrm>
          <a:prstGeom prst="rect">
            <a:avLst/>
          </a:prstGeom>
          <a:noFill/>
          <a:ln/>
        </p:spPr>
        <p:txBody>
          <a:bodyPr wrap="square" lIns="0" tIns="0" rIns="0" bIns="0" rtlCol="0" anchor="ctr"/>
          <a:lstStyle/>
          <a:p>
            <a:pPr marL="0" indent="0" algn="ctr">
              <a:buNone/>
            </a:pPr>
            <a:r>
              <a:rPr lang="en-US" sz="900" b="1" dirty="0">
                <a:solidFill>
                  <a:srgbClr val="F4B860"/>
                </a:solidFill>
                <a:latin typeface="Calibri" pitchFamily="34" charset="0"/>
                <a:ea typeface="Calibri" pitchFamily="34" charset="-122"/>
                <a:cs typeface="Calibri" pitchFamily="34" charset="-120"/>
              </a:rPr>
              <a:t>◀ we work here</a:t>
            </a:r>
            <a:endParaRPr lang="en-US" sz="900" dirty="0"/>
          </a:p>
        </p:txBody>
      </p:sp>
      <p:sp>
        <p:nvSpPr>
          <p:cNvPr id="36" name="Shape 33"/>
          <p:cNvSpPr/>
          <p:nvPr/>
        </p:nvSpPr>
        <p:spPr>
          <a:xfrm>
            <a:off x="548640" y="6492240"/>
            <a:ext cx="11091672" cy="10973"/>
          </a:xfrm>
          <a:prstGeom prst="rect">
            <a:avLst/>
          </a:prstGeom>
          <a:solidFill>
            <a:srgbClr val="D8D2C2"/>
          </a:solidFill>
          <a:ln/>
        </p:spPr>
      </p:sp>
      <p:sp>
        <p:nvSpPr>
          <p:cNvPr id="37" name="Text 34"/>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6B7268"/>
                </a:solidFill>
                <a:latin typeface="Calibri" pitchFamily="34" charset="0"/>
                <a:ea typeface="Calibri" pitchFamily="34" charset="-122"/>
                <a:cs typeface="Calibri" pitchFamily="34" charset="-120"/>
              </a:rPr>
              <a:t>TREEFLOW · EGU 2026</a:t>
            </a:r>
            <a:endParaRPr lang="en-US" sz="900" dirty="0"/>
          </a:p>
        </p:txBody>
      </p:sp>
      <p:sp>
        <p:nvSpPr>
          <p:cNvPr id="38" name="Text 35"/>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6B7268"/>
                </a:solidFill>
                <a:latin typeface="Calibri" pitchFamily="34" charset="0"/>
                <a:ea typeface="Calibri" pitchFamily="34" charset="-122"/>
                <a:cs typeface="Calibri" pitchFamily="34" charset="-120"/>
              </a:rPr>
              <a:t>2 / 19</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F2D24"/>
        </a:solidFill>
        <a:effectLst/>
      </p:bgPr>
    </p:bg>
    <p:spTree>
      <p:nvGrpSpPr>
        <p:cNvPr id="1" name=""/>
        <p:cNvGrpSpPr/>
        <p:nvPr/>
      </p:nvGrpSpPr>
      <p:grpSpPr>
        <a:xfrm>
          <a:off x="0" y="0"/>
          <a:ext cx="0" cy="0"/>
          <a:chOff x="0" y="0"/>
          <a:chExt cx="0" cy="0"/>
        </a:xfrm>
      </p:grpSpPr>
      <p:sp>
        <p:nvSpPr>
          <p:cNvPr id="3" name="Text 0"/>
          <p:cNvSpPr/>
          <p:nvPr/>
        </p:nvSpPr>
        <p:spPr>
          <a:xfrm>
            <a:off x="457200" y="914400"/>
            <a:ext cx="4572000" cy="4572000"/>
          </a:xfrm>
          <a:prstGeom prst="rect">
            <a:avLst/>
          </a:prstGeom>
          <a:noFill/>
          <a:ln/>
        </p:spPr>
        <p:txBody>
          <a:bodyPr wrap="square" lIns="0" tIns="0" rIns="0" bIns="0" rtlCol="0" anchor="ctr"/>
          <a:lstStyle/>
          <a:p>
            <a:pPr marL="0" indent="0">
              <a:buNone/>
            </a:pPr>
            <a:r>
              <a:rPr lang="en-US" sz="28000" b="1" dirty="0">
                <a:solidFill>
                  <a:srgbClr val="1F5B3F"/>
                </a:solidFill>
                <a:latin typeface="Calibri" pitchFamily="34" charset="0"/>
                <a:ea typeface="Calibri" pitchFamily="34" charset="-122"/>
                <a:cs typeface="Calibri" pitchFamily="34" charset="-120"/>
              </a:rPr>
              <a:t>01</a:t>
            </a:r>
            <a:endParaRPr lang="en-US" sz="28000" dirty="0"/>
          </a:p>
        </p:txBody>
      </p:sp>
      <p:sp>
        <p:nvSpPr>
          <p:cNvPr id="4" name="Shape 1"/>
          <p:cNvSpPr/>
          <p:nvPr/>
        </p:nvSpPr>
        <p:spPr>
          <a:xfrm>
            <a:off x="4754880" y="2834640"/>
            <a:ext cx="73152" cy="256032"/>
          </a:xfrm>
          <a:prstGeom prst="rect">
            <a:avLst/>
          </a:prstGeom>
          <a:solidFill>
            <a:srgbClr val="F4B860"/>
          </a:solidFill>
          <a:ln/>
        </p:spPr>
      </p:sp>
      <p:sp>
        <p:nvSpPr>
          <p:cNvPr id="5" name="Text 2"/>
          <p:cNvSpPr/>
          <p:nvPr/>
        </p:nvSpPr>
        <p:spPr>
          <a:xfrm>
            <a:off x="4901184" y="2798064"/>
            <a:ext cx="4572000" cy="320040"/>
          </a:xfrm>
          <a:prstGeom prst="rect">
            <a:avLst/>
          </a:prstGeom>
          <a:noFill/>
          <a:ln/>
        </p:spPr>
        <p:txBody>
          <a:bodyPr wrap="square" lIns="0" tIns="0" rIns="0" bIns="0" rtlCol="0" anchor="ctr"/>
          <a:lstStyle/>
          <a:p>
            <a:pPr marL="0" indent="0">
              <a:buNone/>
            </a:pPr>
            <a:r>
              <a:rPr lang="en-US" sz="1300" b="1" kern="0" spc="600" dirty="0">
                <a:solidFill>
                  <a:srgbClr val="F4B860"/>
                </a:solidFill>
                <a:latin typeface="Calibri" pitchFamily="34" charset="0"/>
                <a:ea typeface="Calibri" pitchFamily="34" charset="-122"/>
                <a:cs typeface="Calibri" pitchFamily="34" charset="-120"/>
              </a:rPr>
              <a:t>PART ONE</a:t>
            </a:r>
            <a:endParaRPr lang="en-US" sz="1300" dirty="0"/>
          </a:p>
        </p:txBody>
      </p:sp>
      <p:sp>
        <p:nvSpPr>
          <p:cNvPr id="6" name="Text 3"/>
          <p:cNvSpPr/>
          <p:nvPr/>
        </p:nvSpPr>
        <p:spPr>
          <a:xfrm>
            <a:off x="4754880" y="3108960"/>
            <a:ext cx="6858000" cy="914400"/>
          </a:xfrm>
          <a:prstGeom prst="rect">
            <a:avLst/>
          </a:prstGeom>
          <a:noFill/>
          <a:ln/>
        </p:spPr>
        <p:txBody>
          <a:bodyPr wrap="square" lIns="0" tIns="0" rIns="0" bIns="0" rtlCol="0" anchor="t"/>
          <a:lstStyle/>
          <a:p>
            <a:pPr marL="0" indent="0">
              <a:buNone/>
            </a:pPr>
            <a:r>
              <a:rPr lang="en-US" sz="5600" b="1" dirty="0">
                <a:solidFill>
                  <a:srgbClr val="FFFFFF"/>
                </a:solidFill>
                <a:latin typeface="Calibri" pitchFamily="34" charset="0"/>
                <a:ea typeface="Calibri" pitchFamily="34" charset="-122"/>
                <a:cs typeface="Calibri" pitchFamily="34" charset="-120"/>
              </a:rPr>
              <a:t>The Problem</a:t>
            </a:r>
            <a:endParaRPr lang="en-US" sz="5600" dirty="0"/>
          </a:p>
        </p:txBody>
      </p:sp>
      <p:sp>
        <p:nvSpPr>
          <p:cNvPr id="7" name="Text 4"/>
          <p:cNvSpPr/>
          <p:nvPr/>
        </p:nvSpPr>
        <p:spPr>
          <a:xfrm>
            <a:off x="4754880" y="4069080"/>
            <a:ext cx="6858000" cy="822960"/>
          </a:xfrm>
          <a:prstGeom prst="rect">
            <a:avLst/>
          </a:prstGeom>
          <a:noFill/>
          <a:ln/>
        </p:spPr>
        <p:txBody>
          <a:bodyPr wrap="square" lIns="0" tIns="0" rIns="0" bIns="0" rtlCol="0" anchor="t"/>
          <a:lstStyle/>
          <a:p>
            <a:pPr marL="0" indent="0">
              <a:buNone/>
            </a:pPr>
            <a:r>
              <a:rPr lang="en-US" sz="1600" i="1" dirty="0">
                <a:solidFill>
                  <a:srgbClr val="9CB5A4"/>
                </a:solidFill>
                <a:latin typeface="Calibri" pitchFamily="34" charset="0"/>
                <a:ea typeface="Calibri" pitchFamily="34" charset="-122"/>
                <a:cs typeface="Calibri" pitchFamily="34" charset="-120"/>
              </a:rPr>
              <a:t>Sap-flow data is rich, but heterogeneous —</a:t>
            </a:r>
            <a:endParaRPr lang="en-US" sz="1600" dirty="0"/>
          </a:p>
          <a:p>
            <a:pPr marL="0" indent="0">
              <a:buNone/>
            </a:pPr>
            <a:r>
              <a:rPr lang="en-US" sz="1600" i="1" dirty="0">
                <a:solidFill>
                  <a:srgbClr val="9CB5A4"/>
                </a:solidFill>
                <a:latin typeface="Calibri" pitchFamily="34" charset="0"/>
                <a:ea typeface="Calibri" pitchFamily="34" charset="-122"/>
                <a:cs typeface="Calibri" pitchFamily="34" charset="-120"/>
              </a:rPr>
              <a:t>and machine learning struggles to generalize across it.</a:t>
            </a:r>
            <a:endParaRPr lang="en-US" sz="1600" dirty="0"/>
          </a:p>
        </p:txBody>
      </p:sp>
      <p:sp>
        <p:nvSpPr>
          <p:cNvPr id="8" name="Shape 5"/>
          <p:cNvSpPr/>
          <p:nvPr/>
        </p:nvSpPr>
        <p:spPr>
          <a:xfrm>
            <a:off x="548640" y="6492240"/>
            <a:ext cx="11091672" cy="10973"/>
          </a:xfrm>
          <a:prstGeom prst="rect">
            <a:avLst/>
          </a:prstGeom>
          <a:solidFill>
            <a:srgbClr val="2E5847"/>
          </a:solidFill>
          <a:ln/>
        </p:spPr>
      </p:sp>
      <p:sp>
        <p:nvSpPr>
          <p:cNvPr id="9" name="Text 6"/>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9CB5A4"/>
                </a:solidFill>
                <a:latin typeface="Calibri" pitchFamily="34" charset="0"/>
                <a:ea typeface="Calibri" pitchFamily="34" charset="-122"/>
                <a:cs typeface="Calibri" pitchFamily="34" charset="-120"/>
              </a:rPr>
              <a:t>TREEFLOW · EGU 2026</a:t>
            </a:r>
            <a:endParaRPr lang="en-US" sz="900" dirty="0"/>
          </a:p>
        </p:txBody>
      </p:sp>
      <p:sp>
        <p:nvSpPr>
          <p:cNvPr id="10" name="Text 7"/>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9CB5A4"/>
                </a:solidFill>
                <a:latin typeface="Calibri" pitchFamily="34" charset="0"/>
                <a:ea typeface="Calibri" pitchFamily="34" charset="-122"/>
                <a:cs typeface="Calibri" pitchFamily="34" charset="-120"/>
              </a:rPr>
              <a:t>3 / 19</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4F0E6"/>
        </a:solidFill>
        <a:effectLst/>
      </p:bgPr>
    </p:bg>
    <p:spTree>
      <p:nvGrpSpPr>
        <p:cNvPr id="1" name=""/>
        <p:cNvGrpSpPr/>
        <p:nvPr/>
      </p:nvGrpSpPr>
      <p:grpSpPr>
        <a:xfrm>
          <a:off x="0" y="0"/>
          <a:ext cx="0" cy="0"/>
          <a:chOff x="0" y="0"/>
          <a:chExt cx="0" cy="0"/>
        </a:xfrm>
      </p:grpSpPr>
      <p:sp>
        <p:nvSpPr>
          <p:cNvPr id="3" name="Shape 0"/>
          <p:cNvSpPr/>
          <p:nvPr/>
        </p:nvSpPr>
        <p:spPr>
          <a:xfrm>
            <a:off x="548640" y="388620"/>
            <a:ext cx="73152" cy="164592"/>
          </a:xfrm>
          <a:prstGeom prst="rect">
            <a:avLst/>
          </a:prstGeom>
          <a:solidFill>
            <a:srgbClr val="2E7D58"/>
          </a:solidFill>
          <a:ln/>
        </p:spPr>
      </p:sp>
      <p:sp>
        <p:nvSpPr>
          <p:cNvPr id="4" name="Text 1"/>
          <p:cNvSpPr/>
          <p:nvPr/>
        </p:nvSpPr>
        <p:spPr>
          <a:xfrm>
            <a:off x="713232" y="365760"/>
            <a:ext cx="5486400" cy="228600"/>
          </a:xfrm>
          <a:prstGeom prst="rect">
            <a:avLst/>
          </a:prstGeom>
          <a:noFill/>
          <a:ln/>
        </p:spPr>
        <p:txBody>
          <a:bodyPr wrap="square" lIns="0" tIns="0" rIns="0" bIns="0" rtlCol="0" anchor="ctr"/>
          <a:lstStyle/>
          <a:p>
            <a:pPr marL="0" indent="0">
              <a:buNone/>
            </a:pPr>
            <a:r>
              <a:rPr lang="en-US" sz="1100" b="1" kern="0" spc="400" dirty="0">
                <a:solidFill>
                  <a:srgbClr val="2E7D58"/>
                </a:solidFill>
                <a:latin typeface="Calibri" pitchFamily="34" charset="0"/>
                <a:ea typeface="Calibri" pitchFamily="34" charset="-122"/>
                <a:cs typeface="Calibri" pitchFamily="34" charset="-120"/>
              </a:rPr>
              <a:t>THE DATA DILEMMA</a:t>
            </a:r>
            <a:endParaRPr lang="en-US" sz="1100" dirty="0"/>
          </a:p>
        </p:txBody>
      </p:sp>
      <p:sp>
        <p:nvSpPr>
          <p:cNvPr id="5" name="Text 2"/>
          <p:cNvSpPr/>
          <p:nvPr/>
        </p:nvSpPr>
        <p:spPr>
          <a:xfrm>
            <a:off x="548640" y="594360"/>
            <a:ext cx="10972800" cy="777240"/>
          </a:xfrm>
          <a:prstGeom prst="rect">
            <a:avLst/>
          </a:prstGeom>
          <a:noFill/>
          <a:ln/>
        </p:spPr>
        <p:txBody>
          <a:bodyPr wrap="square" lIns="0" tIns="0" rIns="0" bIns="0" rtlCol="0" anchor="t"/>
          <a:lstStyle/>
          <a:p>
            <a:pPr marL="0" indent="0">
              <a:buNone/>
            </a:pPr>
            <a:r>
              <a:rPr lang="en-US" sz="3200" b="1" dirty="0">
                <a:solidFill>
                  <a:srgbClr val="1A2B22"/>
                </a:solidFill>
                <a:latin typeface="Calibri" pitchFamily="34" charset="0"/>
                <a:ea typeface="Calibri" pitchFamily="34" charset="-122"/>
                <a:cs typeface="Calibri" pitchFamily="34" charset="-120"/>
              </a:rPr>
              <a:t>Sensors agree on shape, disagree on magnitude</a:t>
            </a:r>
            <a:endParaRPr lang="en-US" sz="3200" dirty="0"/>
          </a:p>
        </p:txBody>
      </p:sp>
      <p:sp>
        <p:nvSpPr>
          <p:cNvPr id="6" name="Shape 3"/>
          <p:cNvSpPr/>
          <p:nvPr/>
        </p:nvSpPr>
        <p:spPr>
          <a:xfrm>
            <a:off x="548640" y="1554480"/>
            <a:ext cx="3611880" cy="548640"/>
          </a:xfrm>
          <a:prstGeom prst="rect">
            <a:avLst/>
          </a:prstGeom>
          <a:solidFill>
            <a:srgbClr val="1F6FA0"/>
          </a:solidFill>
          <a:ln/>
        </p:spPr>
      </p:sp>
      <p:sp>
        <p:nvSpPr>
          <p:cNvPr id="7" name="Text 4"/>
          <p:cNvSpPr/>
          <p:nvPr/>
        </p:nvSpPr>
        <p:spPr>
          <a:xfrm>
            <a:off x="548640" y="1554480"/>
            <a:ext cx="3611880" cy="54864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Heat Balance</a:t>
            </a:r>
            <a:endParaRPr lang="en-US" sz="1600" dirty="0"/>
          </a:p>
        </p:txBody>
      </p:sp>
      <p:sp>
        <p:nvSpPr>
          <p:cNvPr id="8" name="Shape 5"/>
          <p:cNvSpPr/>
          <p:nvPr/>
        </p:nvSpPr>
        <p:spPr>
          <a:xfrm>
            <a:off x="548640" y="2103120"/>
            <a:ext cx="3611880" cy="1600200"/>
          </a:xfrm>
          <a:prstGeom prst="rect">
            <a:avLst/>
          </a:prstGeom>
          <a:solidFill>
            <a:srgbClr val="FFFFFF"/>
          </a:solidFill>
          <a:ln/>
          <a:effectLst>
            <a:outerShdw blurRad="76200" dist="12700" dir="5400000" algn="bl" rotWithShape="0">
              <a:srgbClr val="000000">
                <a:alpha val="8000"/>
              </a:srgbClr>
            </a:outerShdw>
          </a:effectLst>
        </p:spPr>
      </p:sp>
      <p:sp>
        <p:nvSpPr>
          <p:cNvPr id="9" name="Text 6"/>
          <p:cNvSpPr/>
          <p:nvPr/>
        </p:nvSpPr>
        <p:spPr>
          <a:xfrm>
            <a:off x="822960" y="2194560"/>
            <a:ext cx="3063240" cy="1417320"/>
          </a:xfrm>
          <a:prstGeom prst="rect">
            <a:avLst/>
          </a:prstGeom>
          <a:noFill/>
          <a:ln/>
        </p:spPr>
        <p:txBody>
          <a:bodyPr wrap="square" lIns="0" tIns="0" rIns="0" bIns="0" rtlCol="0" anchor="t"/>
          <a:lstStyle/>
          <a:p>
            <a:pPr marL="0" indent="0">
              <a:buNone/>
            </a:pPr>
            <a:r>
              <a:rPr lang="en-US" sz="1300" dirty="0">
                <a:solidFill>
                  <a:srgbClr val="1A2B22"/>
                </a:solidFill>
                <a:latin typeface="Calibri" pitchFamily="34" charset="0"/>
                <a:ea typeface="Calibri" pitchFamily="34" charset="-122"/>
                <a:cs typeface="Calibri" pitchFamily="34" charset="-120"/>
              </a:rPr>
              <a:t>Total heat balance around the</a:t>
            </a:r>
            <a:endParaRPr lang="en-US" sz="1300" dirty="0"/>
          </a:p>
          <a:p>
            <a:pPr marL="0" indent="0">
              <a:buNone/>
            </a:pPr>
            <a:r>
              <a:rPr lang="en-US" sz="1300" dirty="0">
                <a:solidFill>
                  <a:srgbClr val="1A2B22"/>
                </a:solidFill>
                <a:latin typeface="Calibri" pitchFamily="34" charset="0"/>
                <a:ea typeface="Calibri" pitchFamily="34" charset="-122"/>
                <a:cs typeface="Calibri" pitchFamily="34" charset="-120"/>
              </a:rPr>
              <a:t>stem section.</a:t>
            </a:r>
            <a:endParaRPr lang="en-US" sz="1300" dirty="0"/>
          </a:p>
          <a:p>
            <a:pPr marL="0" indent="0">
              <a:buNone/>
            </a:pPr>
            <a:r>
              <a:rPr lang="en-US" sz="1300" dirty="0">
                <a:solidFill>
                  <a:srgbClr val="1A2B22"/>
                </a:solidFill>
                <a:latin typeface="Calibri" pitchFamily="34" charset="0"/>
                <a:ea typeface="Calibri" pitchFamily="34" charset="-122"/>
                <a:cs typeface="Calibri" pitchFamily="34" charset="-120"/>
              </a:rPr>
              <a:t>Sensitive to stem geometry.</a:t>
            </a:r>
            <a:endParaRPr lang="en-US" sz="1300" dirty="0"/>
          </a:p>
        </p:txBody>
      </p:sp>
      <p:sp>
        <p:nvSpPr>
          <p:cNvPr id="10" name="Shape 7"/>
          <p:cNvSpPr/>
          <p:nvPr/>
        </p:nvSpPr>
        <p:spPr>
          <a:xfrm>
            <a:off x="4343400" y="1554480"/>
            <a:ext cx="3611880" cy="548640"/>
          </a:xfrm>
          <a:prstGeom prst="rect">
            <a:avLst/>
          </a:prstGeom>
          <a:solidFill>
            <a:srgbClr val="1F5B3F"/>
          </a:solidFill>
          <a:ln/>
        </p:spPr>
      </p:sp>
      <p:sp>
        <p:nvSpPr>
          <p:cNvPr id="11" name="Text 8"/>
          <p:cNvSpPr/>
          <p:nvPr/>
        </p:nvSpPr>
        <p:spPr>
          <a:xfrm>
            <a:off x="4343400" y="1554480"/>
            <a:ext cx="3611880" cy="54864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Thermal Dissipation</a:t>
            </a:r>
            <a:endParaRPr lang="en-US" sz="1600" dirty="0"/>
          </a:p>
        </p:txBody>
      </p:sp>
      <p:sp>
        <p:nvSpPr>
          <p:cNvPr id="12" name="Shape 9"/>
          <p:cNvSpPr/>
          <p:nvPr/>
        </p:nvSpPr>
        <p:spPr>
          <a:xfrm>
            <a:off x="4343400" y="2103120"/>
            <a:ext cx="3611880" cy="1600200"/>
          </a:xfrm>
          <a:prstGeom prst="rect">
            <a:avLst/>
          </a:prstGeom>
          <a:solidFill>
            <a:srgbClr val="FFFFFF"/>
          </a:solidFill>
          <a:ln/>
          <a:effectLst>
            <a:outerShdw blurRad="76200" dist="12700" dir="5400000" algn="bl" rotWithShape="0">
              <a:srgbClr val="000000">
                <a:alpha val="8000"/>
              </a:srgbClr>
            </a:outerShdw>
          </a:effectLst>
        </p:spPr>
      </p:sp>
      <p:sp>
        <p:nvSpPr>
          <p:cNvPr id="13" name="Text 10"/>
          <p:cNvSpPr/>
          <p:nvPr/>
        </p:nvSpPr>
        <p:spPr>
          <a:xfrm>
            <a:off x="4617720" y="2194560"/>
            <a:ext cx="3063240" cy="1417320"/>
          </a:xfrm>
          <a:prstGeom prst="rect">
            <a:avLst/>
          </a:prstGeom>
          <a:noFill/>
          <a:ln/>
        </p:spPr>
        <p:txBody>
          <a:bodyPr wrap="square" lIns="0" tIns="0" rIns="0" bIns="0" rtlCol="0" anchor="t"/>
          <a:lstStyle/>
          <a:p>
            <a:pPr marL="0" indent="0">
              <a:buNone/>
            </a:pPr>
            <a:r>
              <a:rPr lang="en-US" sz="1300" dirty="0">
                <a:solidFill>
                  <a:srgbClr val="1A2B22"/>
                </a:solidFill>
                <a:latin typeface="Calibri" pitchFamily="34" charset="0"/>
                <a:ea typeface="Calibri" pitchFamily="34" charset="-122"/>
                <a:cs typeface="Calibri" pitchFamily="34" charset="-120"/>
              </a:rPr>
              <a:t>Granier method — most widely used.</a:t>
            </a:r>
            <a:endParaRPr lang="en-US" sz="1300" dirty="0"/>
          </a:p>
          <a:p>
            <a:pPr marL="0" indent="0">
              <a:buNone/>
            </a:pPr>
            <a:r>
              <a:rPr lang="en-US" sz="1300" dirty="0">
                <a:solidFill>
                  <a:srgbClr val="1A2B22"/>
                </a:solidFill>
                <a:latin typeface="Calibri" pitchFamily="34" charset="0"/>
                <a:ea typeface="Calibri" pitchFamily="34" charset="-122"/>
                <a:cs typeface="Calibri" pitchFamily="34" charset="-120"/>
              </a:rPr>
              <a:t>Underestimates at high flow rates;</a:t>
            </a:r>
            <a:endParaRPr lang="en-US" sz="1300" dirty="0"/>
          </a:p>
          <a:p>
            <a:pPr marL="0" indent="0">
              <a:buNone/>
            </a:pPr>
            <a:r>
              <a:rPr lang="en-US" sz="1300" dirty="0">
                <a:solidFill>
                  <a:srgbClr val="1A2B22"/>
                </a:solidFill>
                <a:latin typeface="Calibri" pitchFamily="34" charset="0"/>
                <a:ea typeface="Calibri" pitchFamily="34" charset="-122"/>
                <a:cs typeface="Calibri" pitchFamily="34" charset="-120"/>
              </a:rPr>
              <a:t>calibration is species-specific.</a:t>
            </a:r>
            <a:endParaRPr lang="en-US" sz="1300" dirty="0"/>
          </a:p>
        </p:txBody>
      </p:sp>
      <p:sp>
        <p:nvSpPr>
          <p:cNvPr id="14" name="Shape 11"/>
          <p:cNvSpPr/>
          <p:nvPr/>
        </p:nvSpPr>
        <p:spPr>
          <a:xfrm>
            <a:off x="8138160" y="1554480"/>
            <a:ext cx="3611880" cy="548640"/>
          </a:xfrm>
          <a:prstGeom prst="rect">
            <a:avLst/>
          </a:prstGeom>
          <a:solidFill>
            <a:srgbClr val="D97A1F"/>
          </a:solidFill>
          <a:ln/>
        </p:spPr>
      </p:sp>
      <p:sp>
        <p:nvSpPr>
          <p:cNvPr id="15" name="Text 12"/>
          <p:cNvSpPr/>
          <p:nvPr/>
        </p:nvSpPr>
        <p:spPr>
          <a:xfrm>
            <a:off x="8138160" y="1554480"/>
            <a:ext cx="3611880" cy="54864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Heat Pulse</a:t>
            </a:r>
            <a:endParaRPr lang="en-US" sz="1600" dirty="0"/>
          </a:p>
        </p:txBody>
      </p:sp>
      <p:sp>
        <p:nvSpPr>
          <p:cNvPr id="16" name="Shape 13"/>
          <p:cNvSpPr/>
          <p:nvPr/>
        </p:nvSpPr>
        <p:spPr>
          <a:xfrm>
            <a:off x="8138160" y="2103120"/>
            <a:ext cx="3611880" cy="1600200"/>
          </a:xfrm>
          <a:prstGeom prst="rect">
            <a:avLst/>
          </a:prstGeom>
          <a:solidFill>
            <a:srgbClr val="FFFFFF"/>
          </a:solidFill>
          <a:ln/>
          <a:effectLst>
            <a:outerShdw blurRad="76200" dist="12700" dir="5400000" algn="bl" rotWithShape="0">
              <a:srgbClr val="000000">
                <a:alpha val="8000"/>
              </a:srgbClr>
            </a:outerShdw>
          </a:effectLst>
        </p:spPr>
      </p:sp>
      <p:sp>
        <p:nvSpPr>
          <p:cNvPr id="17" name="Text 14"/>
          <p:cNvSpPr/>
          <p:nvPr/>
        </p:nvSpPr>
        <p:spPr>
          <a:xfrm>
            <a:off x="8412480" y="2194560"/>
            <a:ext cx="3063240" cy="1417320"/>
          </a:xfrm>
          <a:prstGeom prst="rect">
            <a:avLst/>
          </a:prstGeom>
          <a:noFill/>
          <a:ln/>
        </p:spPr>
        <p:txBody>
          <a:bodyPr wrap="square" lIns="0" tIns="0" rIns="0" bIns="0" rtlCol="0" anchor="t"/>
          <a:lstStyle/>
          <a:p>
            <a:pPr marL="0" indent="0">
              <a:buNone/>
            </a:pPr>
            <a:r>
              <a:rPr lang="en-US" sz="1300" dirty="0">
                <a:solidFill>
                  <a:srgbClr val="1A2B22"/>
                </a:solidFill>
                <a:latin typeface="Calibri" pitchFamily="34" charset="0"/>
                <a:ea typeface="Calibri" pitchFamily="34" charset="-122"/>
                <a:cs typeface="Calibri" pitchFamily="34" charset="-120"/>
              </a:rPr>
              <a:t>Probe wounds disrupt local heat</a:t>
            </a:r>
            <a:endParaRPr lang="en-US" sz="1300" dirty="0"/>
          </a:p>
          <a:p>
            <a:pPr marL="0" indent="0">
              <a:buNone/>
            </a:pPr>
            <a:r>
              <a:rPr lang="en-US" sz="1300" dirty="0">
                <a:solidFill>
                  <a:srgbClr val="1A2B22"/>
                </a:solidFill>
                <a:latin typeface="Calibri" pitchFamily="34" charset="0"/>
                <a:ea typeface="Calibri" pitchFamily="34" charset="-122"/>
                <a:cs typeface="Calibri" pitchFamily="34" charset="-120"/>
              </a:rPr>
              <a:t>and water transport — worsens with</a:t>
            </a:r>
            <a:endParaRPr lang="en-US" sz="1300" dirty="0"/>
          </a:p>
          <a:p>
            <a:pPr marL="0" indent="0">
              <a:buNone/>
            </a:pPr>
            <a:r>
              <a:rPr lang="en-US" sz="1300" dirty="0">
                <a:solidFill>
                  <a:srgbClr val="1A2B22"/>
                </a:solidFill>
                <a:latin typeface="Calibri" pitchFamily="34" charset="0"/>
                <a:ea typeface="Calibri" pitchFamily="34" charset="-122"/>
                <a:cs typeface="Calibri" pitchFamily="34" charset="-120"/>
              </a:rPr>
              <a:t>time since installation.</a:t>
            </a:r>
            <a:endParaRPr lang="en-US" sz="1300" dirty="0"/>
          </a:p>
        </p:txBody>
      </p:sp>
      <p:sp>
        <p:nvSpPr>
          <p:cNvPr id="18" name="Shape 15"/>
          <p:cNvSpPr/>
          <p:nvPr/>
        </p:nvSpPr>
        <p:spPr>
          <a:xfrm>
            <a:off x="548640" y="4069080"/>
            <a:ext cx="11091672" cy="1691640"/>
          </a:xfrm>
          <a:prstGeom prst="rect">
            <a:avLst/>
          </a:prstGeom>
          <a:solidFill>
            <a:srgbClr val="0F2D24"/>
          </a:solidFill>
          <a:ln/>
        </p:spPr>
      </p:sp>
      <p:sp>
        <p:nvSpPr>
          <p:cNvPr id="19" name="Shape 16"/>
          <p:cNvSpPr/>
          <p:nvPr/>
        </p:nvSpPr>
        <p:spPr>
          <a:xfrm>
            <a:off x="548640" y="4069080"/>
            <a:ext cx="82296" cy="1691640"/>
          </a:xfrm>
          <a:prstGeom prst="rect">
            <a:avLst/>
          </a:prstGeom>
          <a:solidFill>
            <a:srgbClr val="D97A1F"/>
          </a:solidFill>
          <a:ln/>
        </p:spPr>
      </p:sp>
      <p:sp>
        <p:nvSpPr>
          <p:cNvPr id="20" name="Text 17"/>
          <p:cNvSpPr/>
          <p:nvPr/>
        </p:nvSpPr>
        <p:spPr>
          <a:xfrm>
            <a:off x="868680" y="4389120"/>
            <a:ext cx="4572000" cy="1097280"/>
          </a:xfrm>
          <a:prstGeom prst="rect">
            <a:avLst/>
          </a:prstGeom>
          <a:noFill/>
          <a:ln/>
        </p:spPr>
        <p:txBody>
          <a:bodyPr wrap="square" lIns="0" tIns="0" rIns="0" bIns="0"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Diurnal shape is robust.
Absolute magnitude is not.</a:t>
            </a:r>
            <a:endParaRPr lang="en-US" sz="2200" dirty="0"/>
          </a:p>
        </p:txBody>
      </p:sp>
      <p:sp>
        <p:nvSpPr>
          <p:cNvPr id="21" name="Shape 18"/>
          <p:cNvSpPr/>
          <p:nvPr/>
        </p:nvSpPr>
        <p:spPr>
          <a:xfrm>
            <a:off x="6217920" y="4434840"/>
            <a:ext cx="292608" cy="292608"/>
          </a:xfrm>
          <a:prstGeom prst="ellipse">
            <a:avLst/>
          </a:prstGeom>
          <a:solidFill>
            <a:srgbClr val="1A4032"/>
          </a:solidFill>
          <a:ln/>
        </p:spPr>
      </p:sp>
      <p:sp>
        <p:nvSpPr>
          <p:cNvPr id="22" name="Text 19"/>
          <p:cNvSpPr/>
          <p:nvPr/>
        </p:nvSpPr>
        <p:spPr>
          <a:xfrm>
            <a:off x="6217920" y="4398264"/>
            <a:ext cx="292608" cy="365760"/>
          </a:xfrm>
          <a:prstGeom prst="rect">
            <a:avLst/>
          </a:prstGeom>
          <a:noFill/>
          <a:ln/>
        </p:spPr>
        <p:txBody>
          <a:bodyPr wrap="square" lIns="0" tIns="0" rIns="0" bIns="0" rtlCol="0" anchor="ctr"/>
          <a:lstStyle/>
          <a:p>
            <a:pPr marL="0" indent="0" algn="ctr">
              <a:buNone/>
            </a:pPr>
            <a:r>
              <a:rPr lang="en-US" sz="1800" b="1" dirty="0">
                <a:solidFill>
                  <a:srgbClr val="F4B860"/>
                </a:solidFill>
                <a:latin typeface="Calibri" pitchFamily="34" charset="0"/>
                <a:ea typeface="Calibri" pitchFamily="34" charset="-122"/>
                <a:cs typeface="Calibri" pitchFamily="34" charset="-120"/>
              </a:rPr>
              <a:t>✓</a:t>
            </a:r>
            <a:endParaRPr lang="en-US" sz="1800" dirty="0"/>
          </a:p>
        </p:txBody>
      </p:sp>
      <p:sp>
        <p:nvSpPr>
          <p:cNvPr id="23" name="Text 20"/>
          <p:cNvSpPr/>
          <p:nvPr/>
        </p:nvSpPr>
        <p:spPr>
          <a:xfrm>
            <a:off x="6629400" y="4361688"/>
            <a:ext cx="5120640" cy="292608"/>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when peak occurs, how curve rises and falls</a:t>
            </a:r>
            <a:endParaRPr lang="en-US" sz="1400" dirty="0"/>
          </a:p>
        </p:txBody>
      </p:sp>
      <p:sp>
        <p:nvSpPr>
          <p:cNvPr id="24" name="Text 21"/>
          <p:cNvSpPr/>
          <p:nvPr/>
        </p:nvSpPr>
        <p:spPr>
          <a:xfrm>
            <a:off x="6629400" y="4636008"/>
            <a:ext cx="5120640" cy="256032"/>
          </a:xfrm>
          <a:prstGeom prst="rect">
            <a:avLst/>
          </a:prstGeom>
          <a:noFill/>
          <a:ln/>
        </p:spPr>
        <p:txBody>
          <a:bodyPr wrap="square" lIns="0" tIns="0" rIns="0" bIns="0" rtlCol="0" anchor="ctr"/>
          <a:lstStyle/>
          <a:p>
            <a:pPr marL="0" indent="0">
              <a:buNone/>
            </a:pPr>
            <a:r>
              <a:rPr lang="en-US" sz="1100" i="1" dirty="0">
                <a:solidFill>
                  <a:srgbClr val="F4B860"/>
                </a:solidFill>
                <a:latin typeface="Calibri" pitchFamily="34" charset="0"/>
                <a:ea typeface="Calibri" pitchFamily="34" charset="-122"/>
                <a:cs typeface="Calibri" pitchFamily="34" charset="-120"/>
              </a:rPr>
              <a:t>captured well across all sensors</a:t>
            </a:r>
            <a:endParaRPr lang="en-US" sz="1100" dirty="0"/>
          </a:p>
        </p:txBody>
      </p:sp>
      <p:sp>
        <p:nvSpPr>
          <p:cNvPr id="25" name="Shape 22"/>
          <p:cNvSpPr/>
          <p:nvPr/>
        </p:nvSpPr>
        <p:spPr>
          <a:xfrm>
            <a:off x="6217920" y="5074920"/>
            <a:ext cx="292608" cy="292608"/>
          </a:xfrm>
          <a:prstGeom prst="ellipse">
            <a:avLst/>
          </a:prstGeom>
          <a:solidFill>
            <a:srgbClr val="1A4032"/>
          </a:solidFill>
          <a:ln/>
        </p:spPr>
      </p:sp>
      <p:sp>
        <p:nvSpPr>
          <p:cNvPr id="26" name="Text 23"/>
          <p:cNvSpPr/>
          <p:nvPr/>
        </p:nvSpPr>
        <p:spPr>
          <a:xfrm>
            <a:off x="6217920" y="5038344"/>
            <a:ext cx="292608" cy="365760"/>
          </a:xfrm>
          <a:prstGeom prst="rect">
            <a:avLst/>
          </a:prstGeom>
          <a:noFill/>
          <a:ln/>
        </p:spPr>
        <p:txBody>
          <a:bodyPr wrap="square" lIns="0" tIns="0" rIns="0" bIns="0" rtlCol="0" anchor="ctr"/>
          <a:lstStyle/>
          <a:p>
            <a:pPr marL="0" indent="0" algn="ctr">
              <a:buNone/>
            </a:pPr>
            <a:r>
              <a:rPr lang="en-US" sz="1800" b="1" dirty="0">
                <a:solidFill>
                  <a:srgbClr val="D97A1F"/>
                </a:solidFill>
                <a:latin typeface="Calibri" pitchFamily="34" charset="0"/>
                <a:ea typeface="Calibri" pitchFamily="34" charset="-122"/>
                <a:cs typeface="Calibri" pitchFamily="34" charset="-120"/>
              </a:rPr>
              <a:t>✕</a:t>
            </a:r>
            <a:endParaRPr lang="en-US" sz="1800" dirty="0"/>
          </a:p>
        </p:txBody>
      </p:sp>
      <p:sp>
        <p:nvSpPr>
          <p:cNvPr id="27" name="Text 24"/>
          <p:cNvSpPr/>
          <p:nvPr/>
        </p:nvSpPr>
        <p:spPr>
          <a:xfrm>
            <a:off x="6629400" y="5001768"/>
            <a:ext cx="5120640" cy="292608"/>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how much water actually moves</a:t>
            </a:r>
            <a:endParaRPr lang="en-US" sz="1400" dirty="0"/>
          </a:p>
        </p:txBody>
      </p:sp>
      <p:sp>
        <p:nvSpPr>
          <p:cNvPr id="28" name="Text 25"/>
          <p:cNvSpPr/>
          <p:nvPr/>
        </p:nvSpPr>
        <p:spPr>
          <a:xfrm>
            <a:off x="6629400" y="5276088"/>
            <a:ext cx="5120640" cy="256032"/>
          </a:xfrm>
          <a:prstGeom prst="rect">
            <a:avLst/>
          </a:prstGeom>
          <a:noFill/>
          <a:ln/>
        </p:spPr>
        <p:txBody>
          <a:bodyPr wrap="square" lIns="0" tIns="0" rIns="0" bIns="0" rtlCol="0" anchor="ctr"/>
          <a:lstStyle/>
          <a:p>
            <a:pPr marL="0" indent="0">
              <a:buNone/>
            </a:pPr>
            <a:r>
              <a:rPr lang="en-US" sz="1100" i="1" dirty="0">
                <a:solidFill>
                  <a:srgbClr val="D97A1F"/>
                </a:solidFill>
                <a:latin typeface="Calibri" pitchFamily="34" charset="0"/>
                <a:ea typeface="Calibri" pitchFamily="34" charset="-122"/>
                <a:cs typeface="Calibri" pitchFamily="34" charset="-120"/>
              </a:rPr>
              <a:t>biased by sensor type, wounding, wood anatomy</a:t>
            </a:r>
            <a:endParaRPr lang="en-US" sz="1100" dirty="0"/>
          </a:p>
        </p:txBody>
      </p:sp>
      <p:sp>
        <p:nvSpPr>
          <p:cNvPr id="29" name="Text 26"/>
          <p:cNvSpPr/>
          <p:nvPr/>
        </p:nvSpPr>
        <p:spPr>
          <a:xfrm>
            <a:off x="548640" y="5943600"/>
            <a:ext cx="11091672" cy="274320"/>
          </a:xfrm>
          <a:prstGeom prst="rect">
            <a:avLst/>
          </a:prstGeom>
          <a:noFill/>
          <a:ln/>
        </p:spPr>
        <p:txBody>
          <a:bodyPr wrap="square" lIns="0" tIns="0" rIns="0" bIns="0" rtlCol="0" anchor="ctr"/>
          <a:lstStyle/>
          <a:p>
            <a:pPr marL="0" indent="0" algn="ctr">
              <a:buNone/>
            </a:pPr>
            <a:r>
              <a:rPr lang="en-US" sz="1000" i="1" dirty="0">
                <a:solidFill>
                  <a:srgbClr val="6B7268"/>
                </a:solidFill>
                <a:latin typeface="Calibri" pitchFamily="34" charset="0"/>
                <a:ea typeface="Calibri" pitchFamily="34" charset="-122"/>
                <a:cs typeface="Calibri" pitchFamily="34" charset="-120"/>
              </a:rPr>
              <a:t>Flo et al. (2019) Agric. For. Meteorol. 271: 362–374</a:t>
            </a:r>
            <a:endParaRPr lang="en-US" sz="1000" dirty="0"/>
          </a:p>
        </p:txBody>
      </p:sp>
      <p:sp>
        <p:nvSpPr>
          <p:cNvPr id="30" name="Shape 27"/>
          <p:cNvSpPr/>
          <p:nvPr/>
        </p:nvSpPr>
        <p:spPr>
          <a:xfrm>
            <a:off x="548640" y="6492240"/>
            <a:ext cx="11091672" cy="10973"/>
          </a:xfrm>
          <a:prstGeom prst="rect">
            <a:avLst/>
          </a:prstGeom>
          <a:solidFill>
            <a:srgbClr val="D8D2C2"/>
          </a:solidFill>
          <a:ln/>
        </p:spPr>
      </p:sp>
      <p:sp>
        <p:nvSpPr>
          <p:cNvPr id="31" name="Text 28"/>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6B7268"/>
                </a:solidFill>
                <a:latin typeface="Calibri" pitchFamily="34" charset="0"/>
                <a:ea typeface="Calibri" pitchFamily="34" charset="-122"/>
                <a:cs typeface="Calibri" pitchFamily="34" charset="-120"/>
              </a:rPr>
              <a:t>TREEFLOW · EGU 2026</a:t>
            </a:r>
            <a:endParaRPr lang="en-US" sz="900" dirty="0"/>
          </a:p>
        </p:txBody>
      </p:sp>
      <p:sp>
        <p:nvSpPr>
          <p:cNvPr id="32" name="Text 29"/>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6B7268"/>
                </a:solidFill>
                <a:latin typeface="Calibri" pitchFamily="34" charset="0"/>
                <a:ea typeface="Calibri" pitchFamily="34" charset="-122"/>
                <a:cs typeface="Calibri" pitchFamily="34" charset="-120"/>
              </a:rPr>
              <a:t>4 / 19</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4F0E6"/>
        </a:solidFill>
        <a:effectLst/>
      </p:bgPr>
    </p:bg>
    <p:spTree>
      <p:nvGrpSpPr>
        <p:cNvPr id="1" name=""/>
        <p:cNvGrpSpPr/>
        <p:nvPr/>
      </p:nvGrpSpPr>
      <p:grpSpPr>
        <a:xfrm>
          <a:off x="0" y="0"/>
          <a:ext cx="0" cy="0"/>
          <a:chOff x="0" y="0"/>
          <a:chExt cx="0" cy="0"/>
        </a:xfrm>
      </p:grpSpPr>
      <p:sp>
        <p:nvSpPr>
          <p:cNvPr id="3" name="Shape 0"/>
          <p:cNvSpPr/>
          <p:nvPr/>
        </p:nvSpPr>
        <p:spPr>
          <a:xfrm>
            <a:off x="548640" y="388620"/>
            <a:ext cx="73152" cy="164592"/>
          </a:xfrm>
          <a:prstGeom prst="rect">
            <a:avLst/>
          </a:prstGeom>
          <a:solidFill>
            <a:srgbClr val="2E7D58"/>
          </a:solidFill>
          <a:ln/>
        </p:spPr>
      </p:sp>
      <p:sp>
        <p:nvSpPr>
          <p:cNvPr id="4" name="Text 1"/>
          <p:cNvSpPr/>
          <p:nvPr/>
        </p:nvSpPr>
        <p:spPr>
          <a:xfrm>
            <a:off x="713232" y="365760"/>
            <a:ext cx="5486400" cy="228600"/>
          </a:xfrm>
          <a:prstGeom prst="rect">
            <a:avLst/>
          </a:prstGeom>
          <a:noFill/>
          <a:ln/>
        </p:spPr>
        <p:txBody>
          <a:bodyPr wrap="square" lIns="0" tIns="0" rIns="0" bIns="0" rtlCol="0" anchor="ctr"/>
          <a:lstStyle/>
          <a:p>
            <a:pPr marL="0" indent="0">
              <a:buNone/>
            </a:pPr>
            <a:r>
              <a:rPr lang="en-US" sz="1100" b="1" kern="0" spc="400" dirty="0">
                <a:solidFill>
                  <a:srgbClr val="2E7D58"/>
                </a:solidFill>
                <a:latin typeface="Calibri" pitchFamily="34" charset="0"/>
                <a:ea typeface="Calibri" pitchFamily="34" charset="-122"/>
                <a:cs typeface="Calibri" pitchFamily="34" charset="-120"/>
              </a:rPr>
              <a:t>THE GENERALIZATION GAP</a:t>
            </a:r>
            <a:endParaRPr lang="en-US" sz="1100" dirty="0"/>
          </a:p>
        </p:txBody>
      </p:sp>
      <p:sp>
        <p:nvSpPr>
          <p:cNvPr id="5" name="Text 2"/>
          <p:cNvSpPr/>
          <p:nvPr/>
        </p:nvSpPr>
        <p:spPr>
          <a:xfrm>
            <a:off x="548640" y="594360"/>
            <a:ext cx="10972800" cy="777240"/>
          </a:xfrm>
          <a:prstGeom prst="rect">
            <a:avLst/>
          </a:prstGeom>
          <a:noFill/>
          <a:ln/>
        </p:spPr>
        <p:txBody>
          <a:bodyPr wrap="square" lIns="0" tIns="0" rIns="0" bIns="0" rtlCol="0" anchor="t"/>
          <a:lstStyle/>
          <a:p>
            <a:pPr marL="0" indent="0">
              <a:buNone/>
            </a:pPr>
            <a:r>
              <a:rPr lang="en-US" sz="3200" b="1" dirty="0">
                <a:solidFill>
                  <a:srgbClr val="1A2B22"/>
                </a:solidFill>
                <a:latin typeface="Calibri" pitchFamily="34" charset="0"/>
                <a:ea typeface="Calibri" pitchFamily="34" charset="-122"/>
                <a:cs typeface="Calibri" pitchFamily="34" charset="-120"/>
              </a:rPr>
              <a:t>ML works at one site — and collapses across sites</a:t>
            </a:r>
            <a:endParaRPr lang="en-US" sz="3200" dirty="0"/>
          </a:p>
        </p:txBody>
      </p:sp>
      <p:sp>
        <p:nvSpPr>
          <p:cNvPr id="6" name="Shape 3"/>
          <p:cNvSpPr/>
          <p:nvPr/>
        </p:nvSpPr>
        <p:spPr>
          <a:xfrm>
            <a:off x="548640" y="1691640"/>
            <a:ext cx="5212080" cy="594360"/>
          </a:xfrm>
          <a:prstGeom prst="rect">
            <a:avLst/>
          </a:prstGeom>
          <a:solidFill>
            <a:srgbClr val="2E7D58"/>
          </a:solidFill>
          <a:ln/>
        </p:spPr>
      </p:sp>
      <p:sp>
        <p:nvSpPr>
          <p:cNvPr id="7" name="Text 4"/>
          <p:cNvSpPr/>
          <p:nvPr/>
        </p:nvSpPr>
        <p:spPr>
          <a:xfrm>
            <a:off x="548640" y="1691640"/>
            <a:ext cx="5212080" cy="59436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Within-site</a:t>
            </a:r>
            <a:endParaRPr lang="en-US" sz="1600" dirty="0"/>
          </a:p>
        </p:txBody>
      </p:sp>
      <p:sp>
        <p:nvSpPr>
          <p:cNvPr id="8" name="Shape 5"/>
          <p:cNvSpPr/>
          <p:nvPr/>
        </p:nvSpPr>
        <p:spPr>
          <a:xfrm>
            <a:off x="548640" y="2286000"/>
            <a:ext cx="5212080" cy="3063240"/>
          </a:xfrm>
          <a:prstGeom prst="rect">
            <a:avLst/>
          </a:prstGeom>
          <a:solidFill>
            <a:srgbClr val="FFFFFF"/>
          </a:solidFill>
          <a:ln/>
          <a:effectLst>
            <a:outerShdw blurRad="76200" dist="12700" dir="5400000" algn="bl" rotWithShape="0">
              <a:srgbClr val="000000">
                <a:alpha val="8000"/>
              </a:srgbClr>
            </a:outerShdw>
          </a:effectLst>
        </p:spPr>
      </p:sp>
      <p:sp>
        <p:nvSpPr>
          <p:cNvPr id="9" name="Text 6"/>
          <p:cNvSpPr/>
          <p:nvPr/>
        </p:nvSpPr>
        <p:spPr>
          <a:xfrm>
            <a:off x="914400" y="2971800"/>
            <a:ext cx="548640" cy="640080"/>
          </a:xfrm>
          <a:prstGeom prst="rect">
            <a:avLst/>
          </a:prstGeom>
          <a:noFill/>
          <a:ln/>
        </p:spPr>
        <p:txBody>
          <a:bodyPr wrap="square" lIns="0" tIns="0" rIns="0" bIns="0" rtlCol="0" anchor="ctr"/>
          <a:lstStyle/>
          <a:p>
            <a:pPr marL="0" indent="0">
              <a:buNone/>
            </a:pPr>
            <a:r>
              <a:rPr lang="en-US" sz="2200" b="1" dirty="0">
                <a:solidFill>
                  <a:srgbClr val="2E7D58"/>
                </a:solidFill>
                <a:latin typeface="Calibri" pitchFamily="34" charset="0"/>
                <a:ea typeface="Calibri" pitchFamily="34" charset="-122"/>
                <a:cs typeface="Calibri" pitchFamily="34" charset="-120"/>
              </a:rPr>
              <a:t>R²</a:t>
            </a:r>
            <a:endParaRPr lang="en-US" sz="2200" dirty="0"/>
          </a:p>
        </p:txBody>
      </p:sp>
      <p:sp>
        <p:nvSpPr>
          <p:cNvPr id="10" name="Text 7"/>
          <p:cNvSpPr/>
          <p:nvPr/>
        </p:nvSpPr>
        <p:spPr>
          <a:xfrm>
            <a:off x="1417320" y="2971800"/>
            <a:ext cx="457200" cy="640080"/>
          </a:xfrm>
          <a:prstGeom prst="rect">
            <a:avLst/>
          </a:prstGeom>
          <a:noFill/>
          <a:ln/>
        </p:spPr>
        <p:txBody>
          <a:bodyPr wrap="square" lIns="0" tIns="0" rIns="0" bIns="0" rtlCol="0" anchor="ctr"/>
          <a:lstStyle/>
          <a:p>
            <a:pPr marL="0" indent="0">
              <a:buNone/>
            </a:pPr>
            <a:r>
              <a:rPr lang="en-US" sz="2800" b="1" dirty="0">
                <a:solidFill>
                  <a:srgbClr val="2E7D58"/>
                </a:solidFill>
                <a:latin typeface="Calibri" pitchFamily="34" charset="0"/>
                <a:ea typeface="Calibri" pitchFamily="34" charset="-122"/>
                <a:cs typeface="Calibri" pitchFamily="34" charset="-120"/>
              </a:rPr>
              <a:t>≈</a:t>
            </a:r>
            <a:endParaRPr lang="en-US" sz="2800" dirty="0"/>
          </a:p>
        </p:txBody>
      </p:sp>
      <p:sp>
        <p:nvSpPr>
          <p:cNvPr id="11" name="Text 8"/>
          <p:cNvSpPr/>
          <p:nvPr/>
        </p:nvSpPr>
        <p:spPr>
          <a:xfrm>
            <a:off x="1874520" y="2788920"/>
            <a:ext cx="3749040" cy="1005840"/>
          </a:xfrm>
          <a:prstGeom prst="rect">
            <a:avLst/>
          </a:prstGeom>
          <a:noFill/>
          <a:ln/>
        </p:spPr>
        <p:txBody>
          <a:bodyPr wrap="square" lIns="0" tIns="0" rIns="0" bIns="0" rtlCol="0" anchor="ctr"/>
          <a:lstStyle/>
          <a:p>
            <a:pPr marL="0" indent="0">
              <a:buNone/>
            </a:pPr>
            <a:r>
              <a:rPr lang="en-US" sz="4400" b="1" dirty="0">
                <a:solidFill>
                  <a:srgbClr val="2E7D58"/>
                </a:solidFill>
                <a:latin typeface="Calibri" pitchFamily="34" charset="0"/>
                <a:ea typeface="Calibri" pitchFamily="34" charset="-122"/>
                <a:cs typeface="Calibri" pitchFamily="34" charset="-120"/>
              </a:rPr>
              <a:t>0.85 – 0.95</a:t>
            </a:r>
            <a:endParaRPr lang="en-US" sz="4400" dirty="0"/>
          </a:p>
        </p:txBody>
      </p:sp>
      <p:sp>
        <p:nvSpPr>
          <p:cNvPr id="12" name="Text 9"/>
          <p:cNvSpPr/>
          <p:nvPr/>
        </p:nvSpPr>
        <p:spPr>
          <a:xfrm>
            <a:off x="914400" y="4023360"/>
            <a:ext cx="4480560" cy="1188720"/>
          </a:xfrm>
          <a:prstGeom prst="rect">
            <a:avLst/>
          </a:prstGeom>
          <a:noFill/>
          <a:ln/>
        </p:spPr>
        <p:txBody>
          <a:bodyPr wrap="square" lIns="0" tIns="0" rIns="0" bIns="0" rtlCol="0" anchor="t"/>
          <a:lstStyle/>
          <a:p>
            <a:pPr marL="0" indent="0" algn="ctr">
              <a:buNone/>
            </a:pPr>
            <a:r>
              <a:rPr lang="en-US" sz="1300" dirty="0">
                <a:solidFill>
                  <a:srgbClr val="1A2B22"/>
                </a:solidFill>
                <a:latin typeface="Calibri" pitchFamily="34" charset="0"/>
                <a:ea typeface="Calibri" pitchFamily="34" charset="-122"/>
                <a:cs typeface="Calibri" pitchFamily="34" charset="-120"/>
              </a:rPr>
              <a:t>Train and test on the same site:</a:t>
            </a:r>
            <a:endParaRPr lang="en-US" sz="1300" dirty="0"/>
          </a:p>
          <a:p>
            <a:pPr marL="0" indent="0" algn="ctr">
              <a:buNone/>
            </a:pPr>
            <a:r>
              <a:rPr lang="en-US" sz="1300" dirty="0">
                <a:solidFill>
                  <a:srgbClr val="1A2B22"/>
                </a:solidFill>
                <a:latin typeface="Calibri" pitchFamily="34" charset="0"/>
                <a:ea typeface="Calibri" pitchFamily="34" charset="-122"/>
                <a:cs typeface="Calibri" pitchFamily="34" charset="-120"/>
              </a:rPr>
              <a:t>impressive accuracy. Temporal</a:t>
            </a:r>
            <a:endParaRPr lang="en-US" sz="1300" dirty="0"/>
          </a:p>
          <a:p>
            <a:pPr marL="0" indent="0" algn="ctr">
              <a:buNone/>
            </a:pPr>
            <a:r>
              <a:rPr lang="en-US" sz="1300" dirty="0">
                <a:solidFill>
                  <a:srgbClr val="1A2B22"/>
                </a:solidFill>
                <a:latin typeface="Calibri" pitchFamily="34" charset="0"/>
                <a:ea typeface="Calibri" pitchFamily="34" charset="-122"/>
                <a:cs typeface="Calibri" pitchFamily="34" charset="-120"/>
              </a:rPr>
              <a:t>autocorrelation does the heavy lifting.</a:t>
            </a:r>
            <a:endParaRPr lang="en-US" sz="1300" dirty="0"/>
          </a:p>
        </p:txBody>
      </p:sp>
      <p:sp>
        <p:nvSpPr>
          <p:cNvPr id="13" name="Shape 10"/>
          <p:cNvSpPr/>
          <p:nvPr/>
        </p:nvSpPr>
        <p:spPr>
          <a:xfrm>
            <a:off x="6263640" y="1691640"/>
            <a:ext cx="5212080" cy="594360"/>
          </a:xfrm>
          <a:prstGeom prst="rect">
            <a:avLst/>
          </a:prstGeom>
          <a:solidFill>
            <a:srgbClr val="8B2E1F"/>
          </a:solidFill>
          <a:ln/>
        </p:spPr>
      </p:sp>
      <p:sp>
        <p:nvSpPr>
          <p:cNvPr id="14" name="Text 11"/>
          <p:cNvSpPr/>
          <p:nvPr/>
        </p:nvSpPr>
        <p:spPr>
          <a:xfrm>
            <a:off x="6263640" y="1691640"/>
            <a:ext cx="5212080" cy="59436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Across sites  (leave-trees-out)</a:t>
            </a:r>
            <a:endParaRPr lang="en-US" sz="1600" dirty="0"/>
          </a:p>
        </p:txBody>
      </p:sp>
      <p:sp>
        <p:nvSpPr>
          <p:cNvPr id="15" name="Shape 12"/>
          <p:cNvSpPr/>
          <p:nvPr/>
        </p:nvSpPr>
        <p:spPr>
          <a:xfrm>
            <a:off x="6263640" y="2286000"/>
            <a:ext cx="5212080" cy="3063240"/>
          </a:xfrm>
          <a:prstGeom prst="rect">
            <a:avLst/>
          </a:prstGeom>
          <a:solidFill>
            <a:srgbClr val="FFFFFF"/>
          </a:solidFill>
          <a:ln/>
          <a:effectLst>
            <a:outerShdw blurRad="76200" dist="12700" dir="5400000" algn="bl" rotWithShape="0">
              <a:srgbClr val="000000">
                <a:alpha val="8000"/>
              </a:srgbClr>
            </a:outerShdw>
          </a:effectLst>
        </p:spPr>
      </p:sp>
      <p:sp>
        <p:nvSpPr>
          <p:cNvPr id="16" name="Text 13"/>
          <p:cNvSpPr/>
          <p:nvPr/>
        </p:nvSpPr>
        <p:spPr>
          <a:xfrm>
            <a:off x="6629400" y="2971800"/>
            <a:ext cx="548640" cy="640080"/>
          </a:xfrm>
          <a:prstGeom prst="rect">
            <a:avLst/>
          </a:prstGeom>
          <a:noFill/>
          <a:ln/>
        </p:spPr>
        <p:txBody>
          <a:bodyPr wrap="square" lIns="0" tIns="0" rIns="0" bIns="0" rtlCol="0" anchor="ctr"/>
          <a:lstStyle/>
          <a:p>
            <a:pPr marL="0" indent="0">
              <a:buNone/>
            </a:pPr>
            <a:r>
              <a:rPr lang="en-US" sz="2200" b="1" dirty="0">
                <a:solidFill>
                  <a:srgbClr val="8B2E1F"/>
                </a:solidFill>
                <a:latin typeface="Calibri" pitchFamily="34" charset="0"/>
                <a:ea typeface="Calibri" pitchFamily="34" charset="-122"/>
                <a:cs typeface="Calibri" pitchFamily="34" charset="-120"/>
              </a:rPr>
              <a:t>R²</a:t>
            </a:r>
            <a:endParaRPr lang="en-US" sz="2200" dirty="0"/>
          </a:p>
        </p:txBody>
      </p:sp>
      <p:sp>
        <p:nvSpPr>
          <p:cNvPr id="17" name="Text 14"/>
          <p:cNvSpPr/>
          <p:nvPr/>
        </p:nvSpPr>
        <p:spPr>
          <a:xfrm>
            <a:off x="7132320" y="2971800"/>
            <a:ext cx="457200" cy="640080"/>
          </a:xfrm>
          <a:prstGeom prst="rect">
            <a:avLst/>
          </a:prstGeom>
          <a:noFill/>
          <a:ln/>
        </p:spPr>
        <p:txBody>
          <a:bodyPr wrap="square" lIns="0" tIns="0" rIns="0" bIns="0" rtlCol="0" anchor="ctr"/>
          <a:lstStyle/>
          <a:p>
            <a:pPr marL="0" indent="0">
              <a:buNone/>
            </a:pPr>
            <a:r>
              <a:rPr lang="en-US" sz="2800" b="1" dirty="0">
                <a:solidFill>
                  <a:srgbClr val="8B2E1F"/>
                </a:solidFill>
                <a:latin typeface="Calibri" pitchFamily="34" charset="0"/>
                <a:ea typeface="Calibri" pitchFamily="34" charset="-122"/>
                <a:cs typeface="Calibri" pitchFamily="34" charset="-120"/>
              </a:rPr>
              <a:t>≈</a:t>
            </a:r>
            <a:endParaRPr lang="en-US" sz="2800" dirty="0"/>
          </a:p>
        </p:txBody>
      </p:sp>
      <p:sp>
        <p:nvSpPr>
          <p:cNvPr id="18" name="Text 15"/>
          <p:cNvSpPr/>
          <p:nvPr/>
        </p:nvSpPr>
        <p:spPr>
          <a:xfrm>
            <a:off x="7589520" y="2788920"/>
            <a:ext cx="3749040" cy="1005840"/>
          </a:xfrm>
          <a:prstGeom prst="rect">
            <a:avLst/>
          </a:prstGeom>
          <a:noFill/>
          <a:ln/>
        </p:spPr>
        <p:txBody>
          <a:bodyPr wrap="square" lIns="0" tIns="0" rIns="0" bIns="0" rtlCol="0" anchor="ctr"/>
          <a:lstStyle/>
          <a:p>
            <a:pPr marL="0" indent="0">
              <a:buNone/>
            </a:pPr>
            <a:r>
              <a:rPr lang="en-US" sz="4400" b="1" dirty="0">
                <a:solidFill>
                  <a:srgbClr val="8B2E1F"/>
                </a:solidFill>
                <a:latin typeface="Calibri" pitchFamily="34" charset="0"/>
                <a:ea typeface="Calibri" pitchFamily="34" charset="-122"/>
                <a:cs typeface="Calibri" pitchFamily="34" charset="-120"/>
              </a:rPr>
              <a:t>0.30 – 0.45</a:t>
            </a:r>
            <a:endParaRPr lang="en-US" sz="4400" dirty="0"/>
          </a:p>
        </p:txBody>
      </p:sp>
      <p:sp>
        <p:nvSpPr>
          <p:cNvPr id="19" name="Text 16"/>
          <p:cNvSpPr/>
          <p:nvPr/>
        </p:nvSpPr>
        <p:spPr>
          <a:xfrm>
            <a:off x="6629400" y="4023360"/>
            <a:ext cx="4480560" cy="1188720"/>
          </a:xfrm>
          <a:prstGeom prst="rect">
            <a:avLst/>
          </a:prstGeom>
          <a:noFill/>
          <a:ln/>
        </p:spPr>
        <p:txBody>
          <a:bodyPr wrap="square" lIns="0" tIns="0" rIns="0" bIns="0" rtlCol="0" anchor="t"/>
          <a:lstStyle/>
          <a:p>
            <a:pPr marL="0" indent="0" algn="ctr">
              <a:buNone/>
            </a:pPr>
            <a:r>
              <a:rPr lang="en-US" sz="1300" dirty="0">
                <a:solidFill>
                  <a:srgbClr val="1A2B22"/>
                </a:solidFill>
                <a:latin typeface="Calibri" pitchFamily="34" charset="0"/>
                <a:ea typeface="Calibri" pitchFamily="34" charset="-122"/>
                <a:cs typeface="Calibri" pitchFamily="34" charset="-120"/>
              </a:rPr>
              <a:t>Models tested on unseen sites,</a:t>
            </a:r>
            <a:endParaRPr lang="en-US" sz="1300" dirty="0"/>
          </a:p>
          <a:p>
            <a:pPr marL="0" indent="0" algn="ctr">
              <a:buNone/>
            </a:pPr>
            <a:r>
              <a:rPr lang="en-US" sz="1300" dirty="0">
                <a:solidFill>
                  <a:srgbClr val="1A2B22"/>
                </a:solidFill>
                <a:latin typeface="Calibri" pitchFamily="34" charset="0"/>
                <a:ea typeface="Calibri" pitchFamily="34" charset="-122"/>
                <a:cs typeface="Calibri" pitchFamily="34" charset="-120"/>
              </a:rPr>
              <a:t>species, or sensor types collapse.</a:t>
            </a:r>
            <a:endParaRPr lang="en-US" sz="1300" dirty="0"/>
          </a:p>
          <a:p>
            <a:pPr marL="0" indent="0" algn="ctr">
              <a:buNone/>
            </a:pPr>
            <a:r>
              <a:rPr lang="en-US" sz="1300" dirty="0">
                <a:solidFill>
                  <a:srgbClr val="1A2B22"/>
                </a:solidFill>
                <a:latin typeface="Calibri" pitchFamily="34" charset="0"/>
                <a:ea typeface="Calibri" pitchFamily="34" charset="-122"/>
                <a:cs typeface="Calibri" pitchFamily="34" charset="-120"/>
              </a:rPr>
              <a:t>They learn sensor-specific magnitude</a:t>
            </a:r>
            <a:endParaRPr lang="en-US" sz="1300" dirty="0"/>
          </a:p>
          <a:p>
            <a:pPr marL="0" indent="0" algn="ctr">
              <a:buNone/>
            </a:pPr>
            <a:r>
              <a:rPr lang="en-US" sz="1300" dirty="0">
                <a:solidFill>
                  <a:srgbClr val="1A2B22"/>
                </a:solidFill>
                <a:latin typeface="Calibri" pitchFamily="34" charset="0"/>
                <a:ea typeface="Calibri" pitchFamily="34" charset="-122"/>
                <a:cs typeface="Calibri" pitchFamily="34" charset="-120"/>
              </a:rPr>
              <a:t>artefacts.</a:t>
            </a:r>
            <a:endParaRPr lang="en-US" sz="1300" dirty="0"/>
          </a:p>
        </p:txBody>
      </p:sp>
      <p:sp>
        <p:nvSpPr>
          <p:cNvPr id="20" name="Text 17"/>
          <p:cNvSpPr/>
          <p:nvPr/>
        </p:nvSpPr>
        <p:spPr>
          <a:xfrm>
            <a:off x="5504688" y="3108960"/>
            <a:ext cx="777240" cy="640080"/>
          </a:xfrm>
          <a:prstGeom prst="rect">
            <a:avLst/>
          </a:prstGeom>
          <a:noFill/>
          <a:ln/>
        </p:spPr>
        <p:txBody>
          <a:bodyPr wrap="square" lIns="0" tIns="0" rIns="0" bIns="0" rtlCol="0" anchor="ctr"/>
          <a:lstStyle/>
          <a:p>
            <a:pPr marL="0" indent="0" algn="ctr">
              <a:buNone/>
            </a:pPr>
            <a:r>
              <a:rPr lang="en-US" sz="1100" b="1" i="1" kern="0" spc="100" dirty="0">
                <a:solidFill>
                  <a:srgbClr val="D97A1F"/>
                </a:solidFill>
                <a:latin typeface="Calibri" pitchFamily="34" charset="0"/>
                <a:ea typeface="Calibri" pitchFamily="34" charset="-122"/>
                <a:cs typeface="Calibri" pitchFamily="34" charset="-120"/>
              </a:rPr>
              <a:t>collapses</a:t>
            </a:r>
            <a:endParaRPr lang="en-US" sz="1100" dirty="0"/>
          </a:p>
          <a:p>
            <a:pPr marL="0" indent="0" algn="ctr">
              <a:buNone/>
            </a:pPr>
            <a:r>
              <a:rPr lang="en-US" sz="1100" b="1" i="1" kern="0" spc="100" dirty="0">
                <a:solidFill>
                  <a:srgbClr val="D97A1F"/>
                </a:solidFill>
                <a:latin typeface="Calibri" pitchFamily="34" charset="0"/>
                <a:ea typeface="Calibri" pitchFamily="34" charset="-122"/>
                <a:cs typeface="Calibri" pitchFamily="34" charset="-120"/>
              </a:rPr>
              <a:t>by half</a:t>
            </a:r>
            <a:endParaRPr lang="en-US" sz="1100" dirty="0"/>
          </a:p>
        </p:txBody>
      </p:sp>
      <p:sp>
        <p:nvSpPr>
          <p:cNvPr id="21" name="Shape 18"/>
          <p:cNvSpPr/>
          <p:nvPr/>
        </p:nvSpPr>
        <p:spPr>
          <a:xfrm>
            <a:off x="5486400" y="3822192"/>
            <a:ext cx="868680" cy="0"/>
          </a:xfrm>
          <a:prstGeom prst="line">
            <a:avLst/>
          </a:prstGeom>
          <a:noFill/>
          <a:ln w="31750">
            <a:solidFill>
              <a:srgbClr val="D97A1F"/>
            </a:solidFill>
            <a:prstDash val="solid"/>
            <a:tailEnd type="triangle"/>
          </a:ln>
        </p:spPr>
      </p:sp>
      <p:sp>
        <p:nvSpPr>
          <p:cNvPr id="22" name="Shape 19"/>
          <p:cNvSpPr/>
          <p:nvPr/>
        </p:nvSpPr>
        <p:spPr>
          <a:xfrm>
            <a:off x="548640" y="5532120"/>
            <a:ext cx="11091672" cy="640080"/>
          </a:xfrm>
          <a:prstGeom prst="rect">
            <a:avLst/>
          </a:prstGeom>
          <a:solidFill>
            <a:srgbClr val="0F2D24"/>
          </a:solidFill>
          <a:ln/>
        </p:spPr>
      </p:sp>
      <p:sp>
        <p:nvSpPr>
          <p:cNvPr id="23" name="Shape 20"/>
          <p:cNvSpPr/>
          <p:nvPr/>
        </p:nvSpPr>
        <p:spPr>
          <a:xfrm>
            <a:off x="548640" y="5532120"/>
            <a:ext cx="82296" cy="640080"/>
          </a:xfrm>
          <a:prstGeom prst="rect">
            <a:avLst/>
          </a:prstGeom>
          <a:solidFill>
            <a:srgbClr val="F4B860"/>
          </a:solidFill>
          <a:ln/>
        </p:spPr>
      </p:sp>
      <p:sp>
        <p:nvSpPr>
          <p:cNvPr id="24" name="Text 21"/>
          <p:cNvSpPr/>
          <p:nvPr/>
        </p:nvSpPr>
        <p:spPr>
          <a:xfrm>
            <a:off x="868680" y="5532120"/>
            <a:ext cx="10515600" cy="640080"/>
          </a:xfrm>
          <a:prstGeom prst="rect">
            <a:avLst/>
          </a:prstGeom>
          <a:noFill/>
          <a:ln/>
        </p:spPr>
        <p:txBody>
          <a:bodyPr wrap="square" lIns="0" tIns="0" rIns="0" bIns="0" rtlCol="0" anchor="ctr"/>
          <a:lstStyle/>
          <a:p>
            <a:pPr marL="0" indent="0">
              <a:buNone/>
            </a:pPr>
            <a:r>
              <a:rPr lang="en-US" sz="1400" b="1" dirty="0">
                <a:solidFill>
                  <a:srgbClr val="F4B860"/>
                </a:solidFill>
                <a:latin typeface="Calibri" pitchFamily="34" charset="0"/>
                <a:ea typeface="Calibri" pitchFamily="34" charset="-122"/>
                <a:cs typeface="Calibri" pitchFamily="34" charset="-120"/>
              </a:rPr>
              <a:t>Takeaway:  </a:t>
            </a:r>
            <a:r>
              <a:rPr lang="en-US" sz="1400" dirty="0">
                <a:solidFill>
                  <a:srgbClr val="FFFFFF"/>
                </a:solidFill>
                <a:latin typeface="Calibri" pitchFamily="34" charset="0"/>
                <a:ea typeface="Calibri" pitchFamily="34" charset="-122"/>
                <a:cs typeface="Calibri" pitchFamily="34" charset="-120"/>
              </a:rPr>
              <a:t>Magnitude estimation, not shape, is the bottleneck for global transferability.</a:t>
            </a:r>
            <a:endParaRPr lang="en-US" sz="1400" dirty="0"/>
          </a:p>
        </p:txBody>
      </p:sp>
      <p:sp>
        <p:nvSpPr>
          <p:cNvPr id="25" name="Shape 22"/>
          <p:cNvSpPr/>
          <p:nvPr/>
        </p:nvSpPr>
        <p:spPr>
          <a:xfrm>
            <a:off x="548640" y="6492240"/>
            <a:ext cx="11091672" cy="10973"/>
          </a:xfrm>
          <a:prstGeom prst="rect">
            <a:avLst/>
          </a:prstGeom>
          <a:solidFill>
            <a:srgbClr val="D8D2C2"/>
          </a:solidFill>
          <a:ln/>
        </p:spPr>
      </p:sp>
      <p:sp>
        <p:nvSpPr>
          <p:cNvPr id="26" name="Text 23"/>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6B7268"/>
                </a:solidFill>
                <a:latin typeface="Calibri" pitchFamily="34" charset="0"/>
                <a:ea typeface="Calibri" pitchFamily="34" charset="-122"/>
                <a:cs typeface="Calibri" pitchFamily="34" charset="-120"/>
              </a:rPr>
              <a:t>TREEFLOW · EGU 2026</a:t>
            </a:r>
            <a:endParaRPr lang="en-US" sz="900" dirty="0"/>
          </a:p>
        </p:txBody>
      </p:sp>
      <p:sp>
        <p:nvSpPr>
          <p:cNvPr id="27" name="Text 24"/>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6B7268"/>
                </a:solidFill>
                <a:latin typeface="Calibri" pitchFamily="34" charset="0"/>
                <a:ea typeface="Calibri" pitchFamily="34" charset="-122"/>
                <a:cs typeface="Calibri" pitchFamily="34" charset="-120"/>
              </a:rPr>
              <a:t>5 / 19</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F2D24"/>
        </a:solidFill>
        <a:effectLst/>
      </p:bgPr>
    </p:bg>
    <p:spTree>
      <p:nvGrpSpPr>
        <p:cNvPr id="1" name=""/>
        <p:cNvGrpSpPr/>
        <p:nvPr/>
      </p:nvGrpSpPr>
      <p:grpSpPr>
        <a:xfrm>
          <a:off x="0" y="0"/>
          <a:ext cx="0" cy="0"/>
          <a:chOff x="0" y="0"/>
          <a:chExt cx="0" cy="0"/>
        </a:xfrm>
      </p:grpSpPr>
      <p:sp>
        <p:nvSpPr>
          <p:cNvPr id="3" name="Text 0"/>
          <p:cNvSpPr/>
          <p:nvPr/>
        </p:nvSpPr>
        <p:spPr>
          <a:xfrm>
            <a:off x="457200" y="914400"/>
            <a:ext cx="4572000" cy="4572000"/>
          </a:xfrm>
          <a:prstGeom prst="rect">
            <a:avLst/>
          </a:prstGeom>
          <a:noFill/>
          <a:ln/>
        </p:spPr>
        <p:txBody>
          <a:bodyPr wrap="square" lIns="0" tIns="0" rIns="0" bIns="0" rtlCol="0" anchor="ctr"/>
          <a:lstStyle/>
          <a:p>
            <a:pPr marL="0" indent="0">
              <a:buNone/>
            </a:pPr>
            <a:r>
              <a:rPr lang="en-US" sz="28000" b="1" dirty="0">
                <a:solidFill>
                  <a:srgbClr val="1F5B3F"/>
                </a:solidFill>
                <a:latin typeface="Calibri" pitchFamily="34" charset="0"/>
                <a:ea typeface="Calibri" pitchFamily="34" charset="-122"/>
                <a:cs typeface="Calibri" pitchFamily="34" charset="-120"/>
              </a:rPr>
              <a:t>02</a:t>
            </a:r>
            <a:endParaRPr lang="en-US" sz="28000" dirty="0"/>
          </a:p>
        </p:txBody>
      </p:sp>
      <p:sp>
        <p:nvSpPr>
          <p:cNvPr id="4" name="Shape 1"/>
          <p:cNvSpPr/>
          <p:nvPr/>
        </p:nvSpPr>
        <p:spPr>
          <a:xfrm>
            <a:off x="4754880" y="2834640"/>
            <a:ext cx="73152" cy="256032"/>
          </a:xfrm>
          <a:prstGeom prst="rect">
            <a:avLst/>
          </a:prstGeom>
          <a:solidFill>
            <a:srgbClr val="F4B860"/>
          </a:solidFill>
          <a:ln/>
        </p:spPr>
      </p:sp>
      <p:sp>
        <p:nvSpPr>
          <p:cNvPr id="5" name="Text 2"/>
          <p:cNvSpPr/>
          <p:nvPr/>
        </p:nvSpPr>
        <p:spPr>
          <a:xfrm>
            <a:off x="4901184" y="2798064"/>
            <a:ext cx="4572000" cy="320040"/>
          </a:xfrm>
          <a:prstGeom prst="rect">
            <a:avLst/>
          </a:prstGeom>
          <a:noFill/>
          <a:ln/>
        </p:spPr>
        <p:txBody>
          <a:bodyPr wrap="square" lIns="0" tIns="0" rIns="0" bIns="0" rtlCol="0" anchor="ctr"/>
          <a:lstStyle/>
          <a:p>
            <a:pPr marL="0" indent="0">
              <a:buNone/>
            </a:pPr>
            <a:r>
              <a:rPr lang="en-US" sz="1300" b="1" kern="0" spc="600" dirty="0">
                <a:solidFill>
                  <a:srgbClr val="F4B860"/>
                </a:solidFill>
                <a:latin typeface="Calibri" pitchFamily="34" charset="0"/>
                <a:ea typeface="Calibri" pitchFamily="34" charset="-122"/>
                <a:cs typeface="Calibri" pitchFamily="34" charset="-120"/>
              </a:rPr>
              <a:t>PART TWO</a:t>
            </a:r>
            <a:endParaRPr lang="en-US" sz="1300" dirty="0"/>
          </a:p>
        </p:txBody>
      </p:sp>
      <p:sp>
        <p:nvSpPr>
          <p:cNvPr id="6" name="Text 3"/>
          <p:cNvSpPr/>
          <p:nvPr/>
        </p:nvSpPr>
        <p:spPr>
          <a:xfrm>
            <a:off x="4754880" y="3108960"/>
            <a:ext cx="6858000" cy="914400"/>
          </a:xfrm>
          <a:prstGeom prst="rect">
            <a:avLst/>
          </a:prstGeom>
          <a:noFill/>
          <a:ln/>
        </p:spPr>
        <p:txBody>
          <a:bodyPr wrap="square" lIns="0" tIns="0" rIns="0" bIns="0" rtlCol="0" anchor="t"/>
          <a:lstStyle/>
          <a:p>
            <a:pPr marL="0" indent="0">
              <a:buNone/>
            </a:pPr>
            <a:r>
              <a:rPr lang="en-US" sz="5600" b="1" dirty="0">
                <a:solidFill>
                  <a:srgbClr val="FFFFFF"/>
                </a:solidFill>
                <a:latin typeface="Calibri" pitchFamily="34" charset="0"/>
                <a:ea typeface="Calibri" pitchFamily="34" charset="-122"/>
                <a:cs typeface="Calibri" pitchFamily="34" charset="-120"/>
              </a:rPr>
              <a:t>The Approach</a:t>
            </a:r>
            <a:endParaRPr lang="en-US" sz="5600" dirty="0"/>
          </a:p>
        </p:txBody>
      </p:sp>
      <p:sp>
        <p:nvSpPr>
          <p:cNvPr id="7" name="Text 4"/>
          <p:cNvSpPr/>
          <p:nvPr/>
        </p:nvSpPr>
        <p:spPr>
          <a:xfrm>
            <a:off x="4754880" y="4069080"/>
            <a:ext cx="6858000" cy="822960"/>
          </a:xfrm>
          <a:prstGeom prst="rect">
            <a:avLst/>
          </a:prstGeom>
          <a:noFill/>
          <a:ln/>
        </p:spPr>
        <p:txBody>
          <a:bodyPr wrap="square" lIns="0" tIns="0" rIns="0" bIns="0" rtlCol="0" anchor="t"/>
          <a:lstStyle/>
          <a:p>
            <a:pPr marL="0" indent="0">
              <a:buNone/>
            </a:pPr>
            <a:r>
              <a:rPr lang="en-US" sz="1600" i="1" dirty="0">
                <a:solidFill>
                  <a:srgbClr val="9CB5A4"/>
                </a:solidFill>
                <a:latin typeface="Calibri" pitchFamily="34" charset="0"/>
                <a:ea typeface="Calibri" pitchFamily="34" charset="-122"/>
                <a:cs typeface="Calibri" pitchFamily="34" charset="-120"/>
              </a:rPr>
              <a:t>Decouple shape from magnitude.</a:t>
            </a:r>
            <a:endParaRPr lang="en-US" sz="1600" dirty="0"/>
          </a:p>
          <a:p>
            <a:pPr marL="0" indent="0">
              <a:buNone/>
            </a:pPr>
            <a:r>
              <a:rPr lang="en-US" sz="1600" i="1" dirty="0">
                <a:solidFill>
                  <a:srgbClr val="9CB5A4"/>
                </a:solidFill>
                <a:latin typeface="Calibri" pitchFamily="34" charset="0"/>
                <a:ea typeface="Calibri" pitchFamily="34" charset="-122"/>
                <a:cs typeface="Calibri" pitchFamily="34" charset="-120"/>
              </a:rPr>
              <a:t>Let each model do what it's good at.</a:t>
            </a:r>
            <a:endParaRPr lang="en-US" sz="1600" dirty="0"/>
          </a:p>
        </p:txBody>
      </p:sp>
      <p:sp>
        <p:nvSpPr>
          <p:cNvPr id="8" name="Shape 5"/>
          <p:cNvSpPr/>
          <p:nvPr/>
        </p:nvSpPr>
        <p:spPr>
          <a:xfrm>
            <a:off x="548640" y="6492240"/>
            <a:ext cx="11091672" cy="10973"/>
          </a:xfrm>
          <a:prstGeom prst="rect">
            <a:avLst/>
          </a:prstGeom>
          <a:solidFill>
            <a:srgbClr val="2E5847"/>
          </a:solidFill>
          <a:ln/>
        </p:spPr>
      </p:sp>
      <p:sp>
        <p:nvSpPr>
          <p:cNvPr id="9" name="Text 6"/>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9CB5A4"/>
                </a:solidFill>
                <a:latin typeface="Calibri" pitchFamily="34" charset="0"/>
                <a:ea typeface="Calibri" pitchFamily="34" charset="-122"/>
                <a:cs typeface="Calibri" pitchFamily="34" charset="-120"/>
              </a:rPr>
              <a:t>TREEFLOW · EGU 2026</a:t>
            </a:r>
            <a:endParaRPr lang="en-US" sz="900" dirty="0"/>
          </a:p>
        </p:txBody>
      </p:sp>
      <p:sp>
        <p:nvSpPr>
          <p:cNvPr id="10" name="Text 7"/>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9CB5A4"/>
                </a:solidFill>
                <a:latin typeface="Calibri" pitchFamily="34" charset="0"/>
                <a:ea typeface="Calibri" pitchFamily="34" charset="-122"/>
                <a:cs typeface="Calibri" pitchFamily="34" charset="-120"/>
              </a:rPr>
              <a:t>6 / 19</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4F0E6"/>
        </a:solidFill>
        <a:effectLst/>
      </p:bgPr>
    </p:bg>
    <p:spTree>
      <p:nvGrpSpPr>
        <p:cNvPr id="1" name=""/>
        <p:cNvGrpSpPr/>
        <p:nvPr/>
      </p:nvGrpSpPr>
      <p:grpSpPr>
        <a:xfrm>
          <a:off x="0" y="0"/>
          <a:ext cx="0" cy="0"/>
          <a:chOff x="0" y="0"/>
          <a:chExt cx="0" cy="0"/>
        </a:xfrm>
      </p:grpSpPr>
      <p:sp>
        <p:nvSpPr>
          <p:cNvPr id="3" name="Shape 0"/>
          <p:cNvSpPr/>
          <p:nvPr/>
        </p:nvSpPr>
        <p:spPr>
          <a:xfrm>
            <a:off x="548640" y="388620"/>
            <a:ext cx="73152" cy="164592"/>
          </a:xfrm>
          <a:prstGeom prst="rect">
            <a:avLst/>
          </a:prstGeom>
          <a:solidFill>
            <a:srgbClr val="2E7D58"/>
          </a:solidFill>
          <a:ln/>
        </p:spPr>
      </p:sp>
      <p:sp>
        <p:nvSpPr>
          <p:cNvPr id="4" name="Text 1"/>
          <p:cNvSpPr/>
          <p:nvPr/>
        </p:nvSpPr>
        <p:spPr>
          <a:xfrm>
            <a:off x="713232" y="365760"/>
            <a:ext cx="5486400" cy="228600"/>
          </a:xfrm>
          <a:prstGeom prst="rect">
            <a:avLst/>
          </a:prstGeom>
          <a:noFill/>
          <a:ln/>
        </p:spPr>
        <p:txBody>
          <a:bodyPr wrap="square" lIns="0" tIns="0" rIns="0" bIns="0" rtlCol="0" anchor="ctr"/>
          <a:lstStyle/>
          <a:p>
            <a:pPr marL="0" indent="0">
              <a:buNone/>
            </a:pPr>
            <a:r>
              <a:rPr lang="en-US" sz="1100" b="1" kern="0" spc="400" dirty="0">
                <a:solidFill>
                  <a:srgbClr val="2E7D58"/>
                </a:solidFill>
                <a:latin typeface="Calibri" pitchFamily="34" charset="0"/>
                <a:ea typeface="Calibri" pitchFamily="34" charset="-122"/>
                <a:cs typeface="Calibri" pitchFamily="34" charset="-120"/>
              </a:rPr>
              <a:t>MODEL ARCHITECTURE</a:t>
            </a:r>
            <a:endParaRPr lang="en-US" sz="1100" dirty="0"/>
          </a:p>
        </p:txBody>
      </p:sp>
      <p:sp>
        <p:nvSpPr>
          <p:cNvPr id="5" name="Text 2"/>
          <p:cNvSpPr/>
          <p:nvPr/>
        </p:nvSpPr>
        <p:spPr>
          <a:xfrm>
            <a:off x="548640" y="594360"/>
            <a:ext cx="10972800" cy="777240"/>
          </a:xfrm>
          <a:prstGeom prst="rect">
            <a:avLst/>
          </a:prstGeom>
          <a:noFill/>
          <a:ln/>
        </p:spPr>
        <p:txBody>
          <a:bodyPr wrap="square" lIns="0" tIns="0" rIns="0" bIns="0" rtlCol="0" anchor="t"/>
          <a:lstStyle/>
          <a:p>
            <a:pPr marL="0" indent="0">
              <a:buNone/>
            </a:pPr>
            <a:r>
              <a:rPr lang="en-US" sz="3200" b="1" dirty="0">
                <a:solidFill>
                  <a:srgbClr val="1A2B22"/>
                </a:solidFill>
                <a:latin typeface="Calibri" pitchFamily="34" charset="0"/>
                <a:ea typeface="Calibri" pitchFamily="34" charset="-122"/>
                <a:cs typeface="Calibri" pitchFamily="34" charset="-120"/>
              </a:rPr>
              <a:t>Single model vs Dual model: a different decomposition</a:t>
            </a:r>
            <a:endParaRPr lang="en-US" sz="3200" dirty="0"/>
          </a:p>
        </p:txBody>
      </p:sp>
      <p:sp>
        <p:nvSpPr>
          <p:cNvPr id="6" name="Shape 3"/>
          <p:cNvSpPr/>
          <p:nvPr/>
        </p:nvSpPr>
        <p:spPr>
          <a:xfrm>
            <a:off x="548640" y="1554480"/>
            <a:ext cx="5349240" cy="4572000"/>
          </a:xfrm>
          <a:prstGeom prst="rect">
            <a:avLst/>
          </a:prstGeom>
          <a:solidFill>
            <a:srgbClr val="FFFFFF"/>
          </a:solidFill>
          <a:ln/>
          <a:effectLst>
            <a:outerShdw blurRad="76200" dist="12700" dir="5400000" algn="bl" rotWithShape="0">
              <a:srgbClr val="000000">
                <a:alpha val="8000"/>
              </a:srgbClr>
            </a:outerShdw>
          </a:effectLst>
        </p:spPr>
      </p:sp>
      <p:sp>
        <p:nvSpPr>
          <p:cNvPr id="7" name="Shape 4"/>
          <p:cNvSpPr/>
          <p:nvPr/>
        </p:nvSpPr>
        <p:spPr>
          <a:xfrm>
            <a:off x="548640" y="1554480"/>
            <a:ext cx="5349240" cy="502920"/>
          </a:xfrm>
          <a:prstGeom prst="rect">
            <a:avLst/>
          </a:prstGeom>
          <a:solidFill>
            <a:srgbClr val="1F6FA0"/>
          </a:solidFill>
          <a:ln/>
        </p:spPr>
      </p:sp>
      <p:sp>
        <p:nvSpPr>
          <p:cNvPr id="8" name="Text 5"/>
          <p:cNvSpPr/>
          <p:nvPr/>
        </p:nvSpPr>
        <p:spPr>
          <a:xfrm>
            <a:off x="548640" y="1554480"/>
            <a:ext cx="5349240" cy="502920"/>
          </a:xfrm>
          <a:prstGeom prst="rect">
            <a:avLst/>
          </a:prstGeom>
          <a:noFill/>
          <a:ln/>
        </p:spPr>
        <p:txBody>
          <a:bodyPr wrap="square" lIns="0" tIns="0" rIns="0" bIns="0" rtlCol="0" anchor="ctr"/>
          <a:lstStyle/>
          <a:p>
            <a:pPr marL="0" indent="0" algn="ctr">
              <a:buNone/>
            </a:pPr>
            <a:r>
              <a:rPr lang="en-US" sz="1300" b="1" kern="0" spc="400" dirty="0">
                <a:solidFill>
                  <a:srgbClr val="FFFFFF"/>
                </a:solidFill>
                <a:latin typeface="Calibri" pitchFamily="34" charset="0"/>
                <a:ea typeface="Calibri" pitchFamily="34" charset="-122"/>
                <a:cs typeface="Calibri" pitchFamily="34" charset="-120"/>
              </a:rPr>
              <a:t>SINGLE MODEL  ·  baseline</a:t>
            </a:r>
            <a:endParaRPr lang="en-US" sz="1300" dirty="0"/>
          </a:p>
        </p:txBody>
      </p:sp>
      <p:sp>
        <p:nvSpPr>
          <p:cNvPr id="9" name="Text 6"/>
          <p:cNvSpPr/>
          <p:nvPr/>
        </p:nvSpPr>
        <p:spPr>
          <a:xfrm>
            <a:off x="548640" y="2148840"/>
            <a:ext cx="5349240" cy="548640"/>
          </a:xfrm>
          <a:prstGeom prst="rect">
            <a:avLst/>
          </a:prstGeom>
          <a:noFill/>
          <a:ln/>
        </p:spPr>
        <p:txBody>
          <a:bodyPr wrap="square" lIns="0" tIns="0" rIns="0" bIns="0" rtlCol="0" anchor="ctr"/>
          <a:lstStyle/>
          <a:p>
            <a:pPr marL="0" indent="0" algn="ctr">
              <a:buNone/>
            </a:pPr>
            <a:r>
              <a:rPr lang="en-US" sz="2600" b="1" dirty="0">
                <a:solidFill>
                  <a:srgbClr val="1F6FA0"/>
                </a:solidFill>
                <a:latin typeface="Calibri" pitchFamily="34" charset="0"/>
                <a:ea typeface="Calibri" pitchFamily="34" charset="-122"/>
                <a:cs typeface="Calibri" pitchFamily="34" charset="-120"/>
              </a:rPr>
              <a:t>XGBoost</a:t>
            </a:r>
            <a:endParaRPr lang="en-US" sz="2600" dirty="0"/>
          </a:p>
        </p:txBody>
      </p:sp>
      <p:sp>
        <p:nvSpPr>
          <p:cNvPr id="10" name="Text 7"/>
          <p:cNvSpPr/>
          <p:nvPr/>
        </p:nvSpPr>
        <p:spPr>
          <a:xfrm>
            <a:off x="548640" y="2697480"/>
            <a:ext cx="5349240" cy="320040"/>
          </a:xfrm>
          <a:prstGeom prst="rect">
            <a:avLst/>
          </a:prstGeom>
          <a:noFill/>
          <a:ln/>
        </p:spPr>
        <p:txBody>
          <a:bodyPr wrap="square" lIns="0" tIns="0" rIns="0" bIns="0" rtlCol="0" anchor="ctr"/>
          <a:lstStyle/>
          <a:p>
            <a:pPr marL="0" indent="0" algn="ctr">
              <a:buNone/>
            </a:pPr>
            <a:r>
              <a:rPr lang="en-US" sz="1200" i="1" dirty="0">
                <a:solidFill>
                  <a:srgbClr val="6B7268"/>
                </a:solidFill>
                <a:latin typeface="Calibri" pitchFamily="34" charset="0"/>
                <a:ea typeface="Calibri" pitchFamily="34" charset="-122"/>
                <a:cs typeface="Calibri" pitchFamily="34" charset="-120"/>
              </a:rPr>
              <a:t>predicts raw sap flow directly</a:t>
            </a:r>
            <a:endParaRPr lang="en-US" sz="1200" dirty="0"/>
          </a:p>
        </p:txBody>
      </p:sp>
      <p:sp>
        <p:nvSpPr>
          <p:cNvPr id="11" name="Shape 8"/>
          <p:cNvSpPr/>
          <p:nvPr/>
        </p:nvSpPr>
        <p:spPr>
          <a:xfrm>
            <a:off x="1005840" y="3154680"/>
            <a:ext cx="4434840" cy="548640"/>
          </a:xfrm>
          <a:prstGeom prst="rect">
            <a:avLst/>
          </a:prstGeom>
          <a:solidFill>
            <a:srgbClr val="F4F0E6"/>
          </a:solidFill>
          <a:ln/>
        </p:spPr>
      </p:sp>
      <p:sp>
        <p:nvSpPr>
          <p:cNvPr id="12" name="Text 9"/>
          <p:cNvSpPr/>
          <p:nvPr/>
        </p:nvSpPr>
        <p:spPr>
          <a:xfrm>
            <a:off x="1005840" y="3154680"/>
            <a:ext cx="4434840" cy="548640"/>
          </a:xfrm>
          <a:prstGeom prst="rect">
            <a:avLst/>
          </a:prstGeom>
          <a:noFill/>
          <a:ln/>
        </p:spPr>
        <p:txBody>
          <a:bodyPr wrap="square" lIns="0" tIns="0" rIns="0" bIns="0" rtlCol="0" anchor="ctr"/>
          <a:lstStyle/>
          <a:p>
            <a:pPr marL="0" indent="0" algn="ctr">
              <a:buNone/>
            </a:pPr>
            <a:r>
              <a:rPr lang="en-US" sz="1400" i="1" dirty="0">
                <a:solidFill>
                  <a:srgbClr val="1A2B22"/>
                </a:solidFill>
                <a:latin typeface="Calibri" pitchFamily="34" charset="0"/>
                <a:ea typeface="Calibri" pitchFamily="34" charset="-122"/>
                <a:cs typeface="Calibri" pitchFamily="34" charset="-120"/>
              </a:rPr>
              <a:t>ŝap = </a:t>
            </a:r>
            <a:r>
              <a:rPr lang="en-US" sz="1400" b="1" i="1" dirty="0">
                <a:solidFill>
                  <a:srgbClr val="1F6FA0"/>
                </a:solidFill>
                <a:latin typeface="Calibri" pitchFamily="34" charset="0"/>
                <a:ea typeface="Calibri" pitchFamily="34" charset="-122"/>
                <a:cs typeface="Calibri" pitchFamily="34" charset="-120"/>
              </a:rPr>
              <a:t>f</a:t>
            </a:r>
            <a:r>
              <a:rPr lang="en-US" sz="1400" i="1" dirty="0">
                <a:solidFill>
                  <a:srgbClr val="1A2B22"/>
                </a:solidFill>
                <a:latin typeface="Calibri" pitchFamily="34" charset="0"/>
                <a:ea typeface="Calibri" pitchFamily="34" charset="-122"/>
                <a:cs typeface="Calibri" pitchFamily="34" charset="-120"/>
              </a:rPr>
              <a:t>( weather, static features )</a:t>
            </a:r>
            <a:endParaRPr lang="en-US" sz="1400" dirty="0"/>
          </a:p>
        </p:txBody>
      </p:sp>
      <p:sp>
        <p:nvSpPr>
          <p:cNvPr id="13" name="Shape 10"/>
          <p:cNvSpPr/>
          <p:nvPr/>
        </p:nvSpPr>
        <p:spPr>
          <a:xfrm>
            <a:off x="1005840" y="3950208"/>
            <a:ext cx="91440" cy="91440"/>
          </a:xfrm>
          <a:prstGeom prst="ellipse">
            <a:avLst/>
          </a:prstGeom>
          <a:solidFill>
            <a:srgbClr val="1F6FA0"/>
          </a:solidFill>
          <a:ln/>
        </p:spPr>
      </p:sp>
      <p:sp>
        <p:nvSpPr>
          <p:cNvPr id="14" name="Text 11"/>
          <p:cNvSpPr/>
          <p:nvPr/>
        </p:nvSpPr>
        <p:spPr>
          <a:xfrm>
            <a:off x="1188720" y="3886200"/>
            <a:ext cx="4434840" cy="274320"/>
          </a:xfrm>
          <a:prstGeom prst="rect">
            <a:avLst/>
          </a:prstGeom>
          <a:noFill/>
          <a:ln/>
        </p:spPr>
        <p:txBody>
          <a:bodyPr wrap="square" lIns="0" tIns="0" rIns="0" bIns="0" rtlCol="0" anchor="ctr"/>
          <a:lstStyle/>
          <a:p>
            <a:pPr marL="0" indent="0">
              <a:buNone/>
            </a:pPr>
            <a:r>
              <a:rPr lang="en-US" sz="1200" dirty="0">
                <a:solidFill>
                  <a:srgbClr val="1A2B22"/>
                </a:solidFill>
                <a:latin typeface="Calibri" pitchFamily="34" charset="0"/>
                <a:ea typeface="Calibri" pitchFamily="34" charset="-122"/>
                <a:cs typeface="Calibri" pitchFamily="34" charset="-120"/>
              </a:rPr>
              <a:t>3D weather  (ERA5 hourly)</a:t>
            </a:r>
            <a:endParaRPr lang="en-US" sz="1200" dirty="0"/>
          </a:p>
        </p:txBody>
      </p:sp>
      <p:sp>
        <p:nvSpPr>
          <p:cNvPr id="15" name="Shape 12"/>
          <p:cNvSpPr/>
          <p:nvPr/>
        </p:nvSpPr>
        <p:spPr>
          <a:xfrm>
            <a:off x="1005840" y="4297680"/>
            <a:ext cx="91440" cy="91440"/>
          </a:xfrm>
          <a:prstGeom prst="ellipse">
            <a:avLst/>
          </a:prstGeom>
          <a:solidFill>
            <a:srgbClr val="1F6FA0"/>
          </a:solidFill>
          <a:ln/>
        </p:spPr>
      </p:sp>
      <p:sp>
        <p:nvSpPr>
          <p:cNvPr id="16" name="Text 13"/>
          <p:cNvSpPr/>
          <p:nvPr/>
        </p:nvSpPr>
        <p:spPr>
          <a:xfrm>
            <a:off x="1188720" y="4233672"/>
            <a:ext cx="4434840" cy="274320"/>
          </a:xfrm>
          <a:prstGeom prst="rect">
            <a:avLst/>
          </a:prstGeom>
          <a:noFill/>
          <a:ln/>
        </p:spPr>
        <p:txBody>
          <a:bodyPr wrap="square" lIns="0" tIns="0" rIns="0" bIns="0" rtlCol="0" anchor="ctr"/>
          <a:lstStyle/>
          <a:p>
            <a:pPr marL="0" indent="0">
              <a:buNone/>
            </a:pPr>
            <a:r>
              <a:rPr lang="en-US" sz="1200" dirty="0">
                <a:solidFill>
                  <a:srgbClr val="1A2B22"/>
                </a:solidFill>
                <a:latin typeface="Calibri" pitchFamily="34" charset="0"/>
                <a:ea typeface="Calibri" pitchFamily="34" charset="-122"/>
                <a:cs typeface="Calibri" pitchFamily="34" charset="-120"/>
              </a:rPr>
              <a:t>Static tree &amp; site features</a:t>
            </a:r>
            <a:endParaRPr lang="en-US" sz="1200" dirty="0"/>
          </a:p>
        </p:txBody>
      </p:sp>
      <p:sp>
        <p:nvSpPr>
          <p:cNvPr id="17" name="Shape 14"/>
          <p:cNvSpPr/>
          <p:nvPr/>
        </p:nvSpPr>
        <p:spPr>
          <a:xfrm>
            <a:off x="1005840" y="4645152"/>
            <a:ext cx="91440" cy="91440"/>
          </a:xfrm>
          <a:prstGeom prst="ellipse">
            <a:avLst/>
          </a:prstGeom>
          <a:solidFill>
            <a:srgbClr val="1F6FA0"/>
          </a:solidFill>
          <a:ln/>
        </p:spPr>
      </p:sp>
      <p:sp>
        <p:nvSpPr>
          <p:cNvPr id="18" name="Text 15"/>
          <p:cNvSpPr/>
          <p:nvPr/>
        </p:nvSpPr>
        <p:spPr>
          <a:xfrm>
            <a:off x="1188720" y="4581144"/>
            <a:ext cx="4434840" cy="274320"/>
          </a:xfrm>
          <a:prstGeom prst="rect">
            <a:avLst/>
          </a:prstGeom>
          <a:noFill/>
          <a:ln/>
        </p:spPr>
        <p:txBody>
          <a:bodyPr wrap="square" lIns="0" tIns="0" rIns="0" bIns="0" rtlCol="0" anchor="ctr"/>
          <a:lstStyle/>
          <a:p>
            <a:pPr marL="0" indent="0">
              <a:buNone/>
            </a:pPr>
            <a:r>
              <a:rPr lang="en-US" sz="1200" dirty="0">
                <a:solidFill>
                  <a:srgbClr val="1A2B22"/>
                </a:solidFill>
                <a:latin typeface="Calibri" pitchFamily="34" charset="0"/>
                <a:ea typeface="Calibri" pitchFamily="34" charset="-122"/>
                <a:cs typeface="Calibri" pitchFamily="34" charset="-120"/>
              </a:rPr>
              <a:t>Engineered climate features</a:t>
            </a:r>
            <a:endParaRPr lang="en-US" sz="1200" dirty="0"/>
          </a:p>
        </p:txBody>
      </p:sp>
      <p:sp>
        <p:nvSpPr>
          <p:cNvPr id="19" name="Shape 16"/>
          <p:cNvSpPr/>
          <p:nvPr/>
        </p:nvSpPr>
        <p:spPr>
          <a:xfrm>
            <a:off x="1005840" y="5349240"/>
            <a:ext cx="4434840" cy="640080"/>
          </a:xfrm>
          <a:prstGeom prst="rect">
            <a:avLst/>
          </a:prstGeom>
          <a:solidFill>
            <a:srgbClr val="F5E0DC"/>
          </a:solidFill>
          <a:ln/>
        </p:spPr>
      </p:sp>
      <p:sp>
        <p:nvSpPr>
          <p:cNvPr id="20" name="Text 17"/>
          <p:cNvSpPr/>
          <p:nvPr/>
        </p:nvSpPr>
        <p:spPr>
          <a:xfrm>
            <a:off x="1143000" y="5349240"/>
            <a:ext cx="4251960" cy="640080"/>
          </a:xfrm>
          <a:prstGeom prst="rect">
            <a:avLst/>
          </a:prstGeom>
          <a:noFill/>
          <a:ln/>
        </p:spPr>
        <p:txBody>
          <a:bodyPr wrap="square" lIns="0" tIns="0" rIns="0" bIns="0" rtlCol="0" anchor="ctr"/>
          <a:lstStyle/>
          <a:p>
            <a:pPr marL="0" indent="0">
              <a:buNone/>
            </a:pPr>
            <a:r>
              <a:rPr lang="en-US" sz="1100" b="1" dirty="0">
                <a:solidFill>
                  <a:srgbClr val="8B2E1F"/>
                </a:solidFill>
                <a:latin typeface="Calibri" pitchFamily="34" charset="0"/>
                <a:ea typeface="Calibri" pitchFamily="34" charset="-122"/>
                <a:cs typeface="Calibri" pitchFamily="34" charset="-120"/>
              </a:rPr>
              <a:t>↘  </a:t>
            </a:r>
            <a:r>
              <a:rPr lang="en-US" sz="1100" dirty="0">
                <a:solidFill>
                  <a:srgbClr val="1A2B22"/>
                </a:solidFill>
                <a:latin typeface="Calibri" pitchFamily="34" charset="0"/>
                <a:ea typeface="Calibri" pitchFamily="34" charset="-122"/>
                <a:cs typeface="Calibri" pitchFamily="34" charset="-120"/>
              </a:rPr>
              <a:t>Learns sensor-specific magnitude artefacts.</a:t>
            </a:r>
            <a:endParaRPr lang="en-US" sz="1100" dirty="0"/>
          </a:p>
          <a:p>
            <a:pPr marL="0" indent="0">
              <a:buNone/>
            </a:pPr>
            <a:r>
              <a:rPr lang="en-US" sz="1100" dirty="0">
                <a:solidFill>
                  <a:srgbClr val="1A2B22"/>
                </a:solidFill>
                <a:latin typeface="Calibri" pitchFamily="34" charset="0"/>
                <a:ea typeface="Calibri" pitchFamily="34" charset="-122"/>
                <a:cs typeface="Calibri" pitchFamily="34" charset="-120"/>
              </a:rPr>
              <a:t>Fails to transfer across sites and species.</a:t>
            </a:r>
            <a:endParaRPr lang="en-US" sz="1100" dirty="0"/>
          </a:p>
        </p:txBody>
      </p:sp>
      <p:sp>
        <p:nvSpPr>
          <p:cNvPr id="21" name="Shape 18"/>
          <p:cNvSpPr/>
          <p:nvPr/>
        </p:nvSpPr>
        <p:spPr>
          <a:xfrm>
            <a:off x="6263640" y="1554480"/>
            <a:ext cx="5376672" cy="4572000"/>
          </a:xfrm>
          <a:prstGeom prst="rect">
            <a:avLst/>
          </a:prstGeom>
          <a:solidFill>
            <a:srgbClr val="FFFFFF"/>
          </a:solidFill>
          <a:ln/>
          <a:effectLst>
            <a:outerShdw blurRad="76200" dist="12700" dir="5400000" algn="bl" rotWithShape="0">
              <a:srgbClr val="000000">
                <a:alpha val="8000"/>
              </a:srgbClr>
            </a:outerShdw>
          </a:effectLst>
        </p:spPr>
      </p:sp>
      <p:sp>
        <p:nvSpPr>
          <p:cNvPr id="22" name="Shape 19"/>
          <p:cNvSpPr/>
          <p:nvPr/>
        </p:nvSpPr>
        <p:spPr>
          <a:xfrm>
            <a:off x="6263640" y="1554480"/>
            <a:ext cx="5376672" cy="502920"/>
          </a:xfrm>
          <a:prstGeom prst="rect">
            <a:avLst/>
          </a:prstGeom>
          <a:solidFill>
            <a:srgbClr val="2E7D58"/>
          </a:solidFill>
          <a:ln/>
        </p:spPr>
      </p:sp>
      <p:sp>
        <p:nvSpPr>
          <p:cNvPr id="23" name="Text 20"/>
          <p:cNvSpPr/>
          <p:nvPr/>
        </p:nvSpPr>
        <p:spPr>
          <a:xfrm>
            <a:off x="6263640" y="1554480"/>
            <a:ext cx="5376672" cy="502920"/>
          </a:xfrm>
          <a:prstGeom prst="rect">
            <a:avLst/>
          </a:prstGeom>
          <a:noFill/>
          <a:ln/>
        </p:spPr>
        <p:txBody>
          <a:bodyPr wrap="square" lIns="0" tIns="0" rIns="0" bIns="0" rtlCol="0" anchor="ctr"/>
          <a:lstStyle/>
          <a:p>
            <a:pPr marL="0" indent="0" algn="ctr">
              <a:buNone/>
            </a:pPr>
            <a:r>
              <a:rPr lang="en-US" sz="1300" b="1" kern="0" spc="400" dirty="0">
                <a:solidFill>
                  <a:srgbClr val="FFFFFF"/>
                </a:solidFill>
                <a:latin typeface="Calibri" pitchFamily="34" charset="0"/>
                <a:ea typeface="Calibri" pitchFamily="34" charset="-122"/>
                <a:cs typeface="Calibri" pitchFamily="34" charset="-120"/>
              </a:rPr>
              <a:t>DUAL MODEL  ·  ours</a:t>
            </a:r>
            <a:endParaRPr lang="en-US" sz="1300" dirty="0"/>
          </a:p>
        </p:txBody>
      </p:sp>
      <p:sp>
        <p:nvSpPr>
          <p:cNvPr id="24" name="Shape 21"/>
          <p:cNvSpPr/>
          <p:nvPr/>
        </p:nvSpPr>
        <p:spPr>
          <a:xfrm>
            <a:off x="6537960" y="2240280"/>
            <a:ext cx="4828032" cy="1234440"/>
          </a:xfrm>
          <a:prstGeom prst="rect">
            <a:avLst/>
          </a:prstGeom>
          <a:solidFill>
            <a:srgbClr val="EDF5EF"/>
          </a:solidFill>
          <a:ln/>
        </p:spPr>
      </p:sp>
      <p:sp>
        <p:nvSpPr>
          <p:cNvPr id="25" name="Shape 22"/>
          <p:cNvSpPr/>
          <p:nvPr/>
        </p:nvSpPr>
        <p:spPr>
          <a:xfrm>
            <a:off x="6537960" y="2240280"/>
            <a:ext cx="73152" cy="1234440"/>
          </a:xfrm>
          <a:prstGeom prst="rect">
            <a:avLst/>
          </a:prstGeom>
          <a:solidFill>
            <a:srgbClr val="2E7D58"/>
          </a:solidFill>
          <a:ln/>
        </p:spPr>
      </p:sp>
      <p:sp>
        <p:nvSpPr>
          <p:cNvPr id="26" name="Text 23"/>
          <p:cNvSpPr/>
          <p:nvPr/>
        </p:nvSpPr>
        <p:spPr>
          <a:xfrm>
            <a:off x="6720840" y="2286000"/>
            <a:ext cx="4553712" cy="274320"/>
          </a:xfrm>
          <a:prstGeom prst="rect">
            <a:avLst/>
          </a:prstGeom>
          <a:noFill/>
          <a:ln/>
        </p:spPr>
        <p:txBody>
          <a:bodyPr wrap="square" lIns="0" tIns="0" rIns="0" bIns="0" rtlCol="0" anchor="ctr"/>
          <a:lstStyle/>
          <a:p>
            <a:pPr marL="0" indent="0">
              <a:buNone/>
            </a:pPr>
            <a:r>
              <a:rPr lang="en-US" sz="1200" b="1" kern="0" spc="300" dirty="0">
                <a:solidFill>
                  <a:srgbClr val="2E7D58"/>
                </a:solidFill>
                <a:latin typeface="Calibri" pitchFamily="34" charset="0"/>
                <a:ea typeface="Calibri" pitchFamily="34" charset="-122"/>
                <a:cs typeface="Calibri" pitchFamily="34" charset="-120"/>
              </a:rPr>
              <a:t>Magnitude  ·  Random Forest</a:t>
            </a:r>
            <a:endParaRPr lang="en-US" sz="1200" dirty="0"/>
          </a:p>
        </p:txBody>
      </p:sp>
      <p:sp>
        <p:nvSpPr>
          <p:cNvPr id="27" name="Text 24"/>
          <p:cNvSpPr/>
          <p:nvPr/>
        </p:nvSpPr>
        <p:spPr>
          <a:xfrm>
            <a:off x="6720840" y="2542032"/>
            <a:ext cx="4553712" cy="256032"/>
          </a:xfrm>
          <a:prstGeom prst="rect">
            <a:avLst/>
          </a:prstGeom>
          <a:noFill/>
          <a:ln/>
        </p:spPr>
        <p:txBody>
          <a:bodyPr wrap="square" lIns="0" tIns="0" rIns="0" bIns="0" rtlCol="0" anchor="ctr"/>
          <a:lstStyle/>
          <a:p>
            <a:pPr marL="0" indent="0">
              <a:buNone/>
            </a:pPr>
            <a:r>
              <a:rPr lang="en-US" sz="1100" i="1" dirty="0">
                <a:solidFill>
                  <a:srgbClr val="6B7268"/>
                </a:solidFill>
                <a:latin typeface="Calibri" pitchFamily="34" charset="0"/>
                <a:ea typeface="Calibri" pitchFamily="34" charset="-122"/>
                <a:cs typeface="Calibri" pitchFamily="34" charset="-120"/>
              </a:rPr>
              <a:t>predicts physical envelopes from static info</a:t>
            </a:r>
            <a:endParaRPr lang="en-US" sz="1100" dirty="0"/>
          </a:p>
        </p:txBody>
      </p:sp>
      <p:sp>
        <p:nvSpPr>
          <p:cNvPr id="28" name="Text 25"/>
          <p:cNvSpPr/>
          <p:nvPr/>
        </p:nvSpPr>
        <p:spPr>
          <a:xfrm>
            <a:off x="6720840" y="2834640"/>
            <a:ext cx="4553712" cy="594360"/>
          </a:xfrm>
          <a:prstGeom prst="rect">
            <a:avLst/>
          </a:prstGeom>
          <a:noFill/>
          <a:ln/>
        </p:spPr>
        <p:txBody>
          <a:bodyPr wrap="square" lIns="0" tIns="0" rIns="0" bIns="0" rtlCol="0" anchor="t"/>
          <a:lstStyle/>
          <a:p>
            <a:pPr marL="0" indent="0">
              <a:buNone/>
            </a:pPr>
            <a:r>
              <a:rPr lang="en-US" sz="1100" b="1" dirty="0">
                <a:solidFill>
                  <a:srgbClr val="2E7D58"/>
                </a:solidFill>
                <a:latin typeface="Calibri" pitchFamily="34" charset="0"/>
                <a:ea typeface="Calibri" pitchFamily="34" charset="-122"/>
                <a:cs typeface="Calibri" pitchFamily="34" charset="-120"/>
              </a:rPr>
              <a:t>sap_q90</a:t>
            </a:r>
            <a:r>
              <a:rPr lang="en-US" sz="1100" dirty="0">
                <a:solidFill>
                  <a:srgbClr val="1A2B22"/>
                </a:solidFill>
                <a:latin typeface="Calibri" pitchFamily="34" charset="0"/>
                <a:ea typeface="Calibri" pitchFamily="34" charset="-122"/>
                <a:cs typeface="Calibri" pitchFamily="34" charset="-120"/>
              </a:rPr>
              <a:t>  90th-percentile peak
</a:t>
            </a:r>
            <a:r>
              <a:rPr lang="en-US" sz="1100" b="1" dirty="0">
                <a:solidFill>
                  <a:srgbClr val="2E7D58"/>
                </a:solidFill>
                <a:latin typeface="Calibri" pitchFamily="34" charset="0"/>
                <a:ea typeface="Calibri" pitchFamily="34" charset="-122"/>
                <a:cs typeface="Calibri" pitchFamily="34" charset="-120"/>
              </a:rPr>
              <a:t>sap_nt</a:t>
            </a:r>
            <a:r>
              <a:rPr lang="en-US" sz="1100" dirty="0">
                <a:solidFill>
                  <a:srgbClr val="1A2B22"/>
                </a:solidFill>
                <a:latin typeface="Calibri" pitchFamily="34" charset="0"/>
                <a:ea typeface="Calibri" pitchFamily="34" charset="-122"/>
                <a:cs typeface="Calibri" pitchFamily="34" charset="-120"/>
              </a:rPr>
              <a:t>    nighttime baseline</a:t>
            </a:r>
            <a:endParaRPr lang="en-US" sz="1100" dirty="0"/>
          </a:p>
        </p:txBody>
      </p:sp>
      <p:sp>
        <p:nvSpPr>
          <p:cNvPr id="29" name="Shape 26"/>
          <p:cNvSpPr/>
          <p:nvPr/>
        </p:nvSpPr>
        <p:spPr>
          <a:xfrm>
            <a:off x="6537960" y="3611880"/>
            <a:ext cx="4828032" cy="1234440"/>
          </a:xfrm>
          <a:prstGeom prst="rect">
            <a:avLst/>
          </a:prstGeom>
          <a:solidFill>
            <a:srgbClr val="EDF1F5"/>
          </a:solidFill>
          <a:ln/>
        </p:spPr>
      </p:sp>
      <p:sp>
        <p:nvSpPr>
          <p:cNvPr id="30" name="Shape 27"/>
          <p:cNvSpPr/>
          <p:nvPr/>
        </p:nvSpPr>
        <p:spPr>
          <a:xfrm>
            <a:off x="6537960" y="3611880"/>
            <a:ext cx="73152" cy="1234440"/>
          </a:xfrm>
          <a:prstGeom prst="rect">
            <a:avLst/>
          </a:prstGeom>
          <a:solidFill>
            <a:srgbClr val="1F6FA0"/>
          </a:solidFill>
          <a:ln/>
        </p:spPr>
      </p:sp>
      <p:sp>
        <p:nvSpPr>
          <p:cNvPr id="31" name="Text 28"/>
          <p:cNvSpPr/>
          <p:nvPr/>
        </p:nvSpPr>
        <p:spPr>
          <a:xfrm>
            <a:off x="6720840" y="3657600"/>
            <a:ext cx="4553712" cy="274320"/>
          </a:xfrm>
          <a:prstGeom prst="rect">
            <a:avLst/>
          </a:prstGeom>
          <a:noFill/>
          <a:ln/>
        </p:spPr>
        <p:txBody>
          <a:bodyPr wrap="square" lIns="0" tIns="0" rIns="0" bIns="0" rtlCol="0" anchor="ctr"/>
          <a:lstStyle/>
          <a:p>
            <a:pPr marL="0" indent="0">
              <a:buNone/>
            </a:pPr>
            <a:r>
              <a:rPr lang="en-US" sz="1200" b="1" kern="0" spc="300" dirty="0">
                <a:solidFill>
                  <a:srgbClr val="1F6FA0"/>
                </a:solidFill>
                <a:latin typeface="Calibri" pitchFamily="34" charset="0"/>
                <a:ea typeface="Calibri" pitchFamily="34" charset="-122"/>
                <a:cs typeface="Calibri" pitchFamily="34" charset="-120"/>
              </a:rPr>
              <a:t>Temporal  ·  XGBoost</a:t>
            </a:r>
            <a:endParaRPr lang="en-US" sz="1200" dirty="0"/>
          </a:p>
        </p:txBody>
      </p:sp>
      <p:sp>
        <p:nvSpPr>
          <p:cNvPr id="32" name="Text 29"/>
          <p:cNvSpPr/>
          <p:nvPr/>
        </p:nvSpPr>
        <p:spPr>
          <a:xfrm>
            <a:off x="6720840" y="3913632"/>
            <a:ext cx="4553712" cy="256032"/>
          </a:xfrm>
          <a:prstGeom prst="rect">
            <a:avLst/>
          </a:prstGeom>
          <a:noFill/>
          <a:ln/>
        </p:spPr>
        <p:txBody>
          <a:bodyPr wrap="square" lIns="0" tIns="0" rIns="0" bIns="0" rtlCol="0" anchor="ctr"/>
          <a:lstStyle/>
          <a:p>
            <a:pPr marL="0" indent="0">
              <a:buNone/>
            </a:pPr>
            <a:r>
              <a:rPr lang="en-US" sz="1100" i="1" dirty="0">
                <a:solidFill>
                  <a:srgbClr val="6B7268"/>
                </a:solidFill>
                <a:latin typeface="Calibri" pitchFamily="34" charset="0"/>
                <a:ea typeface="Calibri" pitchFamily="34" charset="-122"/>
                <a:cs typeface="Calibri" pitchFamily="34" charset="-120"/>
              </a:rPr>
              <a:t>predicts a normalized shape from weather</a:t>
            </a:r>
            <a:endParaRPr lang="en-US" sz="1100" dirty="0"/>
          </a:p>
        </p:txBody>
      </p:sp>
      <p:sp>
        <p:nvSpPr>
          <p:cNvPr id="33" name="Text 30"/>
          <p:cNvSpPr/>
          <p:nvPr/>
        </p:nvSpPr>
        <p:spPr>
          <a:xfrm>
            <a:off x="6720840" y="4206240"/>
            <a:ext cx="4553712" cy="365760"/>
          </a:xfrm>
          <a:prstGeom prst="rect">
            <a:avLst/>
          </a:prstGeom>
          <a:noFill/>
          <a:ln/>
        </p:spPr>
        <p:txBody>
          <a:bodyPr wrap="square" lIns="0" tIns="0" rIns="0" bIns="0" rtlCol="0" anchor="ctr"/>
          <a:lstStyle/>
          <a:p>
            <a:pPr marL="0" indent="0">
              <a:buNone/>
            </a:pPr>
            <a:r>
              <a:rPr lang="en-US" sz="1100" i="1" dirty="0">
                <a:solidFill>
                  <a:srgbClr val="1A2B22"/>
                </a:solidFill>
                <a:latin typeface="Calibri" pitchFamily="34" charset="0"/>
                <a:ea typeface="Calibri" pitchFamily="34" charset="-122"/>
                <a:cs typeface="Calibri" pitchFamily="34" charset="-120"/>
              </a:rPr>
              <a:t>ŝap_q  =  ( sap − sap_nt ) / ( sap_q90 − sap_nt )</a:t>
            </a:r>
            <a:endParaRPr lang="en-US" sz="1100" dirty="0"/>
          </a:p>
        </p:txBody>
      </p:sp>
      <p:sp>
        <p:nvSpPr>
          <p:cNvPr id="34" name="Text 31"/>
          <p:cNvSpPr/>
          <p:nvPr/>
        </p:nvSpPr>
        <p:spPr>
          <a:xfrm>
            <a:off x="6720840" y="4526280"/>
            <a:ext cx="4553712" cy="274320"/>
          </a:xfrm>
          <a:prstGeom prst="rect">
            <a:avLst/>
          </a:prstGeom>
          <a:noFill/>
          <a:ln/>
        </p:spPr>
        <p:txBody>
          <a:bodyPr wrap="square" lIns="0" tIns="0" rIns="0" bIns="0" rtlCol="0" anchor="ctr"/>
          <a:lstStyle/>
          <a:p>
            <a:pPr marL="0" indent="0">
              <a:buNone/>
            </a:pPr>
            <a:r>
              <a:rPr lang="en-US" sz="1000" dirty="0">
                <a:solidFill>
                  <a:srgbClr val="6B7268"/>
                </a:solidFill>
                <a:latin typeface="Calibri" pitchFamily="34" charset="0"/>
                <a:ea typeface="Calibri" pitchFamily="34" charset="-122"/>
                <a:cs typeface="Calibri" pitchFamily="34" charset="-120"/>
              </a:rPr>
              <a:t>→ unitless, comparable across trees</a:t>
            </a:r>
            <a:endParaRPr lang="en-US" sz="1000" dirty="0"/>
          </a:p>
        </p:txBody>
      </p:sp>
      <p:sp>
        <p:nvSpPr>
          <p:cNvPr id="35" name="Shape 32"/>
          <p:cNvSpPr/>
          <p:nvPr/>
        </p:nvSpPr>
        <p:spPr>
          <a:xfrm>
            <a:off x="6537960" y="4983480"/>
            <a:ext cx="4828032" cy="594360"/>
          </a:xfrm>
          <a:prstGeom prst="rect">
            <a:avLst/>
          </a:prstGeom>
          <a:solidFill>
            <a:srgbClr val="0F2D24"/>
          </a:solidFill>
          <a:ln/>
        </p:spPr>
      </p:sp>
      <p:sp>
        <p:nvSpPr>
          <p:cNvPr id="36" name="Shape 33"/>
          <p:cNvSpPr/>
          <p:nvPr/>
        </p:nvSpPr>
        <p:spPr>
          <a:xfrm>
            <a:off x="6537960" y="4983480"/>
            <a:ext cx="73152" cy="594360"/>
          </a:xfrm>
          <a:prstGeom prst="rect">
            <a:avLst/>
          </a:prstGeom>
          <a:solidFill>
            <a:srgbClr val="F4B860"/>
          </a:solidFill>
          <a:ln/>
        </p:spPr>
      </p:sp>
      <p:sp>
        <p:nvSpPr>
          <p:cNvPr id="37" name="Text 34"/>
          <p:cNvSpPr/>
          <p:nvPr/>
        </p:nvSpPr>
        <p:spPr>
          <a:xfrm>
            <a:off x="6720840" y="4983480"/>
            <a:ext cx="4553712" cy="594360"/>
          </a:xfrm>
          <a:prstGeom prst="rect">
            <a:avLst/>
          </a:prstGeom>
          <a:noFill/>
          <a:ln/>
        </p:spPr>
        <p:txBody>
          <a:bodyPr wrap="square" lIns="0" tIns="0" rIns="0" bIns="0" rtlCol="0" anchor="ctr"/>
          <a:lstStyle/>
          <a:p>
            <a:pPr marL="0" indent="0">
              <a:buNone/>
            </a:pPr>
            <a:r>
              <a:rPr lang="en-US" sz="1200" b="1" kern="0" spc="300" dirty="0">
                <a:solidFill>
                  <a:srgbClr val="F4B860"/>
                </a:solidFill>
                <a:latin typeface="Calibri" pitchFamily="34" charset="0"/>
                <a:ea typeface="Calibri" pitchFamily="34" charset="-122"/>
                <a:cs typeface="Calibri" pitchFamily="34" charset="-120"/>
              </a:rPr>
              <a:t>Re-assembly   </a:t>
            </a:r>
            <a:r>
              <a:rPr lang="en-US" sz="1200" i="1" dirty="0">
                <a:solidFill>
                  <a:srgbClr val="FFFFFF"/>
                </a:solidFill>
                <a:latin typeface="Calibri" pitchFamily="34" charset="0"/>
                <a:ea typeface="Calibri" pitchFamily="34" charset="-122"/>
                <a:cs typeface="Calibri" pitchFamily="34" charset="-120"/>
              </a:rPr>
              <a:t>ŝap = ŝap_q · (q90 − nt) + nt</a:t>
            </a:r>
            <a:endParaRPr lang="en-US" sz="1200" dirty="0"/>
          </a:p>
        </p:txBody>
      </p:sp>
      <p:sp>
        <p:nvSpPr>
          <p:cNvPr id="38" name="Shape 35"/>
          <p:cNvSpPr/>
          <p:nvPr/>
        </p:nvSpPr>
        <p:spPr>
          <a:xfrm>
            <a:off x="6537960" y="5715000"/>
            <a:ext cx="4828032" cy="320040"/>
          </a:xfrm>
          <a:prstGeom prst="rect">
            <a:avLst/>
          </a:prstGeom>
          <a:solidFill>
            <a:srgbClr val="DCEED9"/>
          </a:solidFill>
          <a:ln/>
        </p:spPr>
      </p:sp>
      <p:sp>
        <p:nvSpPr>
          <p:cNvPr id="39" name="Text 36"/>
          <p:cNvSpPr/>
          <p:nvPr/>
        </p:nvSpPr>
        <p:spPr>
          <a:xfrm>
            <a:off x="6675120" y="5715000"/>
            <a:ext cx="4553712" cy="320040"/>
          </a:xfrm>
          <a:prstGeom prst="rect">
            <a:avLst/>
          </a:prstGeom>
          <a:noFill/>
          <a:ln/>
        </p:spPr>
        <p:txBody>
          <a:bodyPr wrap="square" lIns="0" tIns="0" rIns="0" bIns="0" rtlCol="0" anchor="ctr"/>
          <a:lstStyle/>
          <a:p>
            <a:pPr marL="0" indent="0">
              <a:buNone/>
            </a:pPr>
            <a:r>
              <a:rPr lang="en-US" sz="1000" b="1" i="1" dirty="0">
                <a:solidFill>
                  <a:srgbClr val="2E7D58"/>
                </a:solidFill>
                <a:latin typeface="Calibri" pitchFamily="34" charset="0"/>
                <a:ea typeface="Calibri" pitchFamily="34" charset="-122"/>
                <a:cs typeface="Calibri" pitchFamily="34" charset="-120"/>
              </a:rPr>
              <a:t>↗  </a:t>
            </a:r>
            <a:r>
              <a:rPr lang="en-US" sz="1000" i="1" dirty="0">
                <a:solidFill>
                  <a:srgbClr val="1A2B22"/>
                </a:solidFill>
                <a:latin typeface="Calibri" pitchFamily="34" charset="0"/>
                <a:ea typeface="Calibri" pitchFamily="34" charset="-122"/>
                <a:cs typeface="Calibri" pitchFamily="34" charset="-120"/>
              </a:rPr>
              <a:t>Shape and magnitude carry independent error budgets — the regression doesn't have to absorb both.</a:t>
            </a:r>
            <a:endParaRPr lang="en-US" sz="1000" dirty="0"/>
          </a:p>
        </p:txBody>
      </p:sp>
      <p:sp>
        <p:nvSpPr>
          <p:cNvPr id="40" name="Shape 37"/>
          <p:cNvSpPr/>
          <p:nvPr/>
        </p:nvSpPr>
        <p:spPr>
          <a:xfrm>
            <a:off x="548640" y="6492240"/>
            <a:ext cx="11091672" cy="10973"/>
          </a:xfrm>
          <a:prstGeom prst="rect">
            <a:avLst/>
          </a:prstGeom>
          <a:solidFill>
            <a:srgbClr val="D8D2C2"/>
          </a:solidFill>
          <a:ln/>
        </p:spPr>
      </p:sp>
      <p:sp>
        <p:nvSpPr>
          <p:cNvPr id="41" name="Text 38"/>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6B7268"/>
                </a:solidFill>
                <a:latin typeface="Calibri" pitchFamily="34" charset="0"/>
                <a:ea typeface="Calibri" pitchFamily="34" charset="-122"/>
                <a:cs typeface="Calibri" pitchFamily="34" charset="-120"/>
              </a:rPr>
              <a:t>TREEFLOW · EGU 2026</a:t>
            </a:r>
            <a:endParaRPr lang="en-US" sz="900" dirty="0"/>
          </a:p>
        </p:txBody>
      </p:sp>
      <p:sp>
        <p:nvSpPr>
          <p:cNvPr id="42" name="Text 39"/>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6B7268"/>
                </a:solidFill>
                <a:latin typeface="Calibri" pitchFamily="34" charset="0"/>
                <a:ea typeface="Calibri" pitchFamily="34" charset="-122"/>
                <a:cs typeface="Calibri" pitchFamily="34" charset="-120"/>
              </a:rPr>
              <a:t>7 / 19</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4F0E6"/>
        </a:solidFill>
        <a:effectLst/>
      </p:bgPr>
    </p:bg>
    <p:spTree>
      <p:nvGrpSpPr>
        <p:cNvPr id="1" name=""/>
        <p:cNvGrpSpPr/>
        <p:nvPr/>
      </p:nvGrpSpPr>
      <p:grpSpPr>
        <a:xfrm>
          <a:off x="0" y="0"/>
          <a:ext cx="0" cy="0"/>
          <a:chOff x="0" y="0"/>
          <a:chExt cx="0" cy="0"/>
        </a:xfrm>
      </p:grpSpPr>
      <p:sp>
        <p:nvSpPr>
          <p:cNvPr id="3" name="Shape 0"/>
          <p:cNvSpPr/>
          <p:nvPr/>
        </p:nvSpPr>
        <p:spPr>
          <a:xfrm>
            <a:off x="548640" y="388620"/>
            <a:ext cx="73152" cy="164592"/>
          </a:xfrm>
          <a:prstGeom prst="rect">
            <a:avLst/>
          </a:prstGeom>
          <a:solidFill>
            <a:srgbClr val="2E7D58"/>
          </a:solidFill>
          <a:ln/>
        </p:spPr>
      </p:sp>
      <p:sp>
        <p:nvSpPr>
          <p:cNvPr id="4" name="Text 1"/>
          <p:cNvSpPr/>
          <p:nvPr/>
        </p:nvSpPr>
        <p:spPr>
          <a:xfrm>
            <a:off x="713232" y="365760"/>
            <a:ext cx="5486400" cy="228600"/>
          </a:xfrm>
          <a:prstGeom prst="rect">
            <a:avLst/>
          </a:prstGeom>
          <a:noFill/>
          <a:ln/>
        </p:spPr>
        <p:txBody>
          <a:bodyPr wrap="square" lIns="0" tIns="0" rIns="0" bIns="0" rtlCol="0" anchor="ctr"/>
          <a:lstStyle/>
          <a:p>
            <a:pPr marL="0" indent="0">
              <a:buNone/>
            </a:pPr>
            <a:r>
              <a:rPr lang="en-US" sz="1100" b="1" kern="0" spc="400" dirty="0">
                <a:solidFill>
                  <a:srgbClr val="2E7D58"/>
                </a:solidFill>
                <a:latin typeface="Calibri" pitchFamily="34" charset="0"/>
                <a:ea typeface="Calibri" pitchFamily="34" charset="-122"/>
                <a:cs typeface="Calibri" pitchFamily="34" charset="-120"/>
              </a:rPr>
              <a:t>FEATURE ENGINEERING</a:t>
            </a:r>
            <a:endParaRPr lang="en-US" sz="1100" dirty="0"/>
          </a:p>
        </p:txBody>
      </p:sp>
      <p:sp>
        <p:nvSpPr>
          <p:cNvPr id="5" name="Text 2"/>
          <p:cNvSpPr/>
          <p:nvPr/>
        </p:nvSpPr>
        <p:spPr>
          <a:xfrm>
            <a:off x="548640" y="594360"/>
            <a:ext cx="10972800" cy="777240"/>
          </a:xfrm>
          <a:prstGeom prst="rect">
            <a:avLst/>
          </a:prstGeom>
          <a:noFill/>
          <a:ln/>
        </p:spPr>
        <p:txBody>
          <a:bodyPr wrap="square" lIns="0" tIns="0" rIns="0" bIns="0" rtlCol="0" anchor="t"/>
          <a:lstStyle/>
          <a:p>
            <a:pPr marL="0" indent="0">
              <a:buNone/>
            </a:pPr>
            <a:r>
              <a:rPr lang="en-US" sz="3200" b="1" dirty="0">
                <a:solidFill>
                  <a:srgbClr val="1A2B22"/>
                </a:solidFill>
                <a:latin typeface="Calibri" pitchFamily="34" charset="0"/>
                <a:ea typeface="Calibri" pitchFamily="34" charset="-122"/>
                <a:cs typeface="Calibri" pitchFamily="34" charset="-120"/>
              </a:rPr>
              <a:t>Site-specific climate features for the magnitude models</a:t>
            </a:r>
            <a:endParaRPr lang="en-US" sz="3200" dirty="0"/>
          </a:p>
        </p:txBody>
      </p:sp>
      <p:sp>
        <p:nvSpPr>
          <p:cNvPr id="6" name="Text 3"/>
          <p:cNvSpPr/>
          <p:nvPr/>
        </p:nvSpPr>
        <p:spPr>
          <a:xfrm>
            <a:off x="548640" y="1417320"/>
            <a:ext cx="11091672" cy="320040"/>
          </a:xfrm>
          <a:prstGeom prst="rect">
            <a:avLst/>
          </a:prstGeom>
          <a:noFill/>
          <a:ln/>
        </p:spPr>
        <p:txBody>
          <a:bodyPr wrap="square" lIns="0" tIns="0" rIns="0" bIns="0" rtlCol="0" anchor="ctr"/>
          <a:lstStyle/>
          <a:p>
            <a:pPr marL="0" indent="0">
              <a:buNone/>
            </a:pPr>
            <a:r>
              <a:rPr lang="en-US" sz="1200" b="1" i="1" dirty="0">
                <a:solidFill>
                  <a:srgbClr val="1A2B22"/>
                </a:solidFill>
                <a:latin typeface="Calibri" pitchFamily="34" charset="0"/>
                <a:ea typeface="Calibri" pitchFamily="34" charset="-122"/>
                <a:cs typeface="Calibri" pitchFamily="34" charset="-120"/>
              </a:rPr>
              <a:t>Fixed calendar months fail across hemispheres.  </a:t>
            </a:r>
            <a:r>
              <a:rPr lang="en-US" sz="1200" i="1" dirty="0">
                <a:solidFill>
                  <a:srgbClr val="6B7268"/>
                </a:solidFill>
                <a:latin typeface="Calibri" pitchFamily="34" charset="0"/>
                <a:ea typeface="Calibri" pitchFamily="34" charset="-122"/>
                <a:cs typeface="Calibri" pitchFamily="34" charset="-120"/>
              </a:rPr>
              <a:t>We define an active season per site, then extract physiologically meaningful peak and baseline forcing.</a:t>
            </a:r>
            <a:endParaRPr lang="en-US" sz="1200" dirty="0"/>
          </a:p>
        </p:txBody>
      </p:sp>
      <p:sp>
        <p:nvSpPr>
          <p:cNvPr id="7" name="Shape 4"/>
          <p:cNvSpPr/>
          <p:nvPr/>
        </p:nvSpPr>
        <p:spPr>
          <a:xfrm>
            <a:off x="548640" y="1874520"/>
            <a:ext cx="3611880" cy="713232"/>
          </a:xfrm>
          <a:prstGeom prst="rect">
            <a:avLst/>
          </a:prstGeom>
          <a:solidFill>
            <a:srgbClr val="1F5B3F"/>
          </a:solidFill>
          <a:ln/>
        </p:spPr>
      </p:sp>
      <p:sp>
        <p:nvSpPr>
          <p:cNvPr id="8" name="Text 5"/>
          <p:cNvSpPr/>
          <p:nvPr/>
        </p:nvSpPr>
        <p:spPr>
          <a:xfrm>
            <a:off x="713232" y="1929384"/>
            <a:ext cx="3282696" cy="310896"/>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Climatic envelope</a:t>
            </a:r>
            <a:endParaRPr lang="en-US" sz="1600" dirty="0"/>
          </a:p>
        </p:txBody>
      </p:sp>
      <p:sp>
        <p:nvSpPr>
          <p:cNvPr id="9" name="Text 6"/>
          <p:cNvSpPr/>
          <p:nvPr/>
        </p:nvSpPr>
        <p:spPr>
          <a:xfrm>
            <a:off x="713232" y="2240280"/>
            <a:ext cx="2286000" cy="292608"/>
          </a:xfrm>
          <a:prstGeom prst="rect">
            <a:avLst/>
          </a:prstGeom>
          <a:noFill/>
          <a:ln/>
        </p:spPr>
        <p:txBody>
          <a:bodyPr wrap="square" lIns="0" tIns="0" rIns="0" bIns="0" rtlCol="0" anchor="ctr"/>
          <a:lstStyle/>
          <a:p>
            <a:pPr marL="0" indent="0">
              <a:buNone/>
            </a:pPr>
            <a:r>
              <a:rPr lang="en-US" sz="1000" i="1" dirty="0">
                <a:solidFill>
                  <a:srgbClr val="FFFFFF"/>
                </a:solidFill>
                <a:latin typeface="Calibri" pitchFamily="34" charset="0"/>
                <a:ea typeface="Calibri" pitchFamily="34" charset="-122"/>
                <a:cs typeface="Calibri" pitchFamily="34" charset="-120"/>
              </a:rPr>
              <a:t>long-term  ·  climatology shape</a:t>
            </a:r>
            <a:endParaRPr lang="en-US" sz="1000" dirty="0"/>
          </a:p>
        </p:txBody>
      </p:sp>
      <p:sp>
        <p:nvSpPr>
          <p:cNvPr id="10" name="Text 7"/>
          <p:cNvSpPr/>
          <p:nvPr/>
        </p:nvSpPr>
        <p:spPr>
          <a:xfrm>
            <a:off x="2880360" y="2240280"/>
            <a:ext cx="1143000" cy="292608"/>
          </a:xfrm>
          <a:prstGeom prst="rect">
            <a:avLst/>
          </a:prstGeom>
          <a:noFill/>
          <a:ln/>
        </p:spPr>
        <p:txBody>
          <a:bodyPr wrap="square" lIns="0" tIns="0" rIns="0" bIns="0" rtlCol="0" anchor="ctr"/>
          <a:lstStyle/>
          <a:p>
            <a:pPr marL="0" indent="0" algn="r">
              <a:buNone/>
            </a:pPr>
            <a:r>
              <a:rPr lang="en-US" sz="1000" b="1" i="1" dirty="0">
                <a:solidFill>
                  <a:srgbClr val="F4B860"/>
                </a:solidFill>
                <a:latin typeface="Calibri" pitchFamily="34" charset="0"/>
                <a:ea typeface="Calibri" pitchFamily="34" charset="-122"/>
                <a:cs typeface="Calibri" pitchFamily="34" charset="-120"/>
              </a:rPr>
              <a:t>feeds both</a:t>
            </a:r>
            <a:endParaRPr lang="en-US" sz="1000" dirty="0"/>
          </a:p>
        </p:txBody>
      </p:sp>
      <p:sp>
        <p:nvSpPr>
          <p:cNvPr id="11" name="Shape 8"/>
          <p:cNvSpPr/>
          <p:nvPr/>
        </p:nvSpPr>
        <p:spPr>
          <a:xfrm>
            <a:off x="548640" y="2587752"/>
            <a:ext cx="3611880" cy="3081528"/>
          </a:xfrm>
          <a:prstGeom prst="rect">
            <a:avLst/>
          </a:prstGeom>
          <a:solidFill>
            <a:srgbClr val="FFFFFF"/>
          </a:solidFill>
          <a:ln/>
          <a:effectLst>
            <a:outerShdw blurRad="76200" dist="12700" dir="5400000" algn="bl" rotWithShape="0">
              <a:srgbClr val="000000">
                <a:alpha val="8000"/>
              </a:srgbClr>
            </a:outerShdw>
          </a:effectLst>
        </p:spPr>
      </p:sp>
      <p:sp>
        <p:nvSpPr>
          <p:cNvPr id="12" name="Text 9"/>
          <p:cNvSpPr/>
          <p:nvPr/>
        </p:nvSpPr>
        <p:spPr>
          <a:xfrm>
            <a:off x="731520" y="2743200"/>
            <a:ext cx="3246120" cy="237744"/>
          </a:xfrm>
          <a:prstGeom prst="rect">
            <a:avLst/>
          </a:prstGeom>
          <a:noFill/>
          <a:ln/>
        </p:spPr>
        <p:txBody>
          <a:bodyPr wrap="square" lIns="0" tIns="0" rIns="0" bIns="0" rtlCol="0" anchor="ctr"/>
          <a:lstStyle/>
          <a:p>
            <a:pPr marL="0" indent="0">
              <a:buNone/>
            </a:pPr>
            <a:r>
              <a:rPr lang="en-US" sz="900" b="1" kern="0" spc="300" dirty="0">
                <a:solidFill>
                  <a:srgbClr val="1F5B3F"/>
                </a:solidFill>
                <a:latin typeface="Calibri" pitchFamily="34" charset="0"/>
                <a:ea typeface="Calibri" pitchFamily="34" charset="-122"/>
                <a:cs typeface="Calibri" pitchFamily="34" charset="-120"/>
              </a:rPr>
              <a:t>LONG-TERM WATER BUDGET</a:t>
            </a:r>
            <a:endParaRPr lang="en-US" sz="900" dirty="0"/>
          </a:p>
        </p:txBody>
      </p:sp>
      <p:sp>
        <p:nvSpPr>
          <p:cNvPr id="13" name="Shape 10"/>
          <p:cNvSpPr/>
          <p:nvPr/>
        </p:nvSpPr>
        <p:spPr>
          <a:xfrm>
            <a:off x="749808" y="3090672"/>
            <a:ext cx="64008" cy="64008"/>
          </a:xfrm>
          <a:prstGeom prst="ellipse">
            <a:avLst/>
          </a:prstGeom>
          <a:solidFill>
            <a:srgbClr val="1F5B3F"/>
          </a:solidFill>
          <a:ln/>
        </p:spPr>
      </p:sp>
      <p:sp>
        <p:nvSpPr>
          <p:cNvPr id="14" name="Text 11"/>
          <p:cNvSpPr/>
          <p:nvPr/>
        </p:nvSpPr>
        <p:spPr>
          <a:xfrm>
            <a:off x="877824" y="2999232"/>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MAP — mean annual precipitation</a:t>
            </a:r>
            <a:endParaRPr lang="en-US" sz="1000" dirty="0"/>
          </a:p>
        </p:txBody>
      </p:sp>
      <p:sp>
        <p:nvSpPr>
          <p:cNvPr id="15" name="Shape 12"/>
          <p:cNvSpPr/>
          <p:nvPr/>
        </p:nvSpPr>
        <p:spPr>
          <a:xfrm>
            <a:off x="749808" y="3346704"/>
            <a:ext cx="64008" cy="64008"/>
          </a:xfrm>
          <a:prstGeom prst="ellipse">
            <a:avLst/>
          </a:prstGeom>
          <a:solidFill>
            <a:srgbClr val="1F5B3F"/>
          </a:solidFill>
          <a:ln/>
        </p:spPr>
      </p:sp>
      <p:sp>
        <p:nvSpPr>
          <p:cNvPr id="16" name="Text 13"/>
          <p:cNvSpPr/>
          <p:nvPr/>
        </p:nvSpPr>
        <p:spPr>
          <a:xfrm>
            <a:off x="877824" y="3255264"/>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CV(P) — inter-annual variability</a:t>
            </a:r>
            <a:endParaRPr lang="en-US" sz="1000" dirty="0"/>
          </a:p>
        </p:txBody>
      </p:sp>
      <p:sp>
        <p:nvSpPr>
          <p:cNvPr id="17" name="Text 14"/>
          <p:cNvSpPr/>
          <p:nvPr/>
        </p:nvSpPr>
        <p:spPr>
          <a:xfrm>
            <a:off x="731520" y="3602736"/>
            <a:ext cx="3246120" cy="237744"/>
          </a:xfrm>
          <a:prstGeom prst="rect">
            <a:avLst/>
          </a:prstGeom>
          <a:noFill/>
          <a:ln/>
        </p:spPr>
        <p:txBody>
          <a:bodyPr wrap="square" lIns="0" tIns="0" rIns="0" bIns="0" rtlCol="0" anchor="ctr"/>
          <a:lstStyle/>
          <a:p>
            <a:pPr marL="0" indent="0">
              <a:buNone/>
            </a:pPr>
            <a:r>
              <a:rPr lang="en-US" sz="900" b="1" kern="0" spc="300" dirty="0">
                <a:solidFill>
                  <a:srgbClr val="1F5B3F"/>
                </a:solidFill>
                <a:latin typeface="Calibri" pitchFamily="34" charset="0"/>
                <a:ea typeface="Calibri" pitchFamily="34" charset="-122"/>
                <a:cs typeface="Calibri" pitchFamily="34" charset="-120"/>
              </a:rPr>
              <a:t>MULTIVARIATE FUNCTIONAL PCA</a:t>
            </a:r>
            <a:endParaRPr lang="en-US" sz="900" dirty="0"/>
          </a:p>
        </p:txBody>
      </p:sp>
      <p:sp>
        <p:nvSpPr>
          <p:cNvPr id="18" name="Shape 15"/>
          <p:cNvSpPr/>
          <p:nvPr/>
        </p:nvSpPr>
        <p:spPr>
          <a:xfrm>
            <a:off x="749808" y="3950208"/>
            <a:ext cx="64008" cy="64008"/>
          </a:xfrm>
          <a:prstGeom prst="ellipse">
            <a:avLst/>
          </a:prstGeom>
          <a:solidFill>
            <a:srgbClr val="1F5B3F"/>
          </a:solidFill>
          <a:ln/>
        </p:spPr>
      </p:sp>
      <p:sp>
        <p:nvSpPr>
          <p:cNvPr id="19" name="Text 16"/>
          <p:cNvSpPr/>
          <p:nvPr/>
        </p:nvSpPr>
        <p:spPr>
          <a:xfrm>
            <a:off x="877824" y="3858768"/>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Seasonal · VPD, T_air, SSRD, SWVL</a:t>
            </a:r>
            <a:endParaRPr lang="en-US" sz="1000" dirty="0"/>
          </a:p>
        </p:txBody>
      </p:sp>
      <p:sp>
        <p:nvSpPr>
          <p:cNvPr id="20" name="Shape 17"/>
          <p:cNvSpPr/>
          <p:nvPr/>
        </p:nvSpPr>
        <p:spPr>
          <a:xfrm>
            <a:off x="749808" y="4206240"/>
            <a:ext cx="64008" cy="64008"/>
          </a:xfrm>
          <a:prstGeom prst="ellipse">
            <a:avLst/>
          </a:prstGeom>
          <a:solidFill>
            <a:srgbClr val="1F5B3F"/>
          </a:solidFill>
          <a:ln/>
        </p:spPr>
      </p:sp>
      <p:sp>
        <p:nvSpPr>
          <p:cNvPr id="21" name="Text 18"/>
          <p:cNvSpPr/>
          <p:nvPr/>
        </p:nvSpPr>
        <p:spPr>
          <a:xfrm>
            <a:off x="877824" y="4114800"/>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Diurnal · VPD, T, SSRD, wind</a:t>
            </a:r>
            <a:endParaRPr lang="en-US" sz="1000" dirty="0"/>
          </a:p>
        </p:txBody>
      </p:sp>
      <p:sp>
        <p:nvSpPr>
          <p:cNvPr id="22" name="Text 19"/>
          <p:cNvSpPr/>
          <p:nvPr/>
        </p:nvSpPr>
        <p:spPr>
          <a:xfrm>
            <a:off x="731520" y="4462272"/>
            <a:ext cx="3246120" cy="237744"/>
          </a:xfrm>
          <a:prstGeom prst="rect">
            <a:avLst/>
          </a:prstGeom>
          <a:noFill/>
          <a:ln/>
        </p:spPr>
        <p:txBody>
          <a:bodyPr wrap="square" lIns="0" tIns="0" rIns="0" bIns="0" rtlCol="0" anchor="ctr"/>
          <a:lstStyle/>
          <a:p>
            <a:pPr marL="0" indent="0">
              <a:buNone/>
            </a:pPr>
            <a:r>
              <a:rPr lang="en-US" sz="900" b="1" kern="0" spc="300" dirty="0">
                <a:solidFill>
                  <a:srgbClr val="1F5B3F"/>
                </a:solidFill>
                <a:latin typeface="Calibri" pitchFamily="34" charset="0"/>
                <a:ea typeface="Calibri" pitchFamily="34" charset="-122"/>
                <a:cs typeface="Calibri" pitchFamily="34" charset="-120"/>
              </a:rPr>
              <a:t>INTERPRETATION</a:t>
            </a:r>
            <a:endParaRPr lang="en-US" sz="900" dirty="0"/>
          </a:p>
        </p:txBody>
      </p:sp>
      <p:sp>
        <p:nvSpPr>
          <p:cNvPr id="23" name="Shape 20"/>
          <p:cNvSpPr/>
          <p:nvPr/>
        </p:nvSpPr>
        <p:spPr>
          <a:xfrm>
            <a:off x="749808" y="4809744"/>
            <a:ext cx="64008" cy="64008"/>
          </a:xfrm>
          <a:prstGeom prst="ellipse">
            <a:avLst/>
          </a:prstGeom>
          <a:solidFill>
            <a:srgbClr val="1F5B3F"/>
          </a:solidFill>
          <a:ln/>
        </p:spPr>
      </p:sp>
      <p:sp>
        <p:nvSpPr>
          <p:cNvPr id="24" name="Text 21"/>
          <p:cNvSpPr/>
          <p:nvPr/>
        </p:nvSpPr>
        <p:spPr>
          <a:xfrm>
            <a:off x="877824" y="4718304"/>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PC1 — energy / demand intensity</a:t>
            </a:r>
            <a:endParaRPr lang="en-US" sz="1000" dirty="0"/>
          </a:p>
        </p:txBody>
      </p:sp>
      <p:sp>
        <p:nvSpPr>
          <p:cNvPr id="25" name="Shape 22"/>
          <p:cNvSpPr/>
          <p:nvPr/>
        </p:nvSpPr>
        <p:spPr>
          <a:xfrm>
            <a:off x="749808" y="5065776"/>
            <a:ext cx="64008" cy="64008"/>
          </a:xfrm>
          <a:prstGeom prst="ellipse">
            <a:avLst/>
          </a:prstGeom>
          <a:solidFill>
            <a:srgbClr val="1F5B3F"/>
          </a:solidFill>
          <a:ln/>
        </p:spPr>
      </p:sp>
      <p:sp>
        <p:nvSpPr>
          <p:cNvPr id="26" name="Text 23"/>
          <p:cNvSpPr/>
          <p:nvPr/>
        </p:nvSpPr>
        <p:spPr>
          <a:xfrm>
            <a:off x="877824" y="4974336"/>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PC2 — hemispheric phase / coupling</a:t>
            </a:r>
            <a:endParaRPr lang="en-US" sz="1000" dirty="0"/>
          </a:p>
        </p:txBody>
      </p:sp>
      <p:sp>
        <p:nvSpPr>
          <p:cNvPr id="27" name="Shape 24"/>
          <p:cNvSpPr/>
          <p:nvPr/>
        </p:nvSpPr>
        <p:spPr>
          <a:xfrm>
            <a:off x="4288536" y="1874520"/>
            <a:ext cx="3611880" cy="713232"/>
          </a:xfrm>
          <a:prstGeom prst="rect">
            <a:avLst/>
          </a:prstGeom>
          <a:solidFill>
            <a:srgbClr val="2E7D58"/>
          </a:solidFill>
          <a:ln/>
        </p:spPr>
      </p:sp>
      <p:sp>
        <p:nvSpPr>
          <p:cNvPr id="28" name="Text 25"/>
          <p:cNvSpPr/>
          <p:nvPr/>
        </p:nvSpPr>
        <p:spPr>
          <a:xfrm>
            <a:off x="4453128" y="1929384"/>
            <a:ext cx="3282696" cy="310896"/>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Peak demand</a:t>
            </a:r>
            <a:endParaRPr lang="en-US" sz="1600" dirty="0"/>
          </a:p>
        </p:txBody>
      </p:sp>
      <p:sp>
        <p:nvSpPr>
          <p:cNvPr id="29" name="Text 26"/>
          <p:cNvSpPr/>
          <p:nvPr/>
        </p:nvSpPr>
        <p:spPr>
          <a:xfrm>
            <a:off x="4453128" y="2240280"/>
            <a:ext cx="2286000" cy="292608"/>
          </a:xfrm>
          <a:prstGeom prst="rect">
            <a:avLst/>
          </a:prstGeom>
          <a:noFill/>
          <a:ln/>
        </p:spPr>
        <p:txBody>
          <a:bodyPr wrap="square" lIns="0" tIns="0" rIns="0" bIns="0" rtlCol="0" anchor="ctr"/>
          <a:lstStyle/>
          <a:p>
            <a:pPr marL="0" indent="0">
              <a:buNone/>
            </a:pPr>
            <a:r>
              <a:rPr lang="en-US" sz="1000" i="1" dirty="0">
                <a:solidFill>
                  <a:srgbClr val="FFFFFF"/>
                </a:solidFill>
                <a:latin typeface="Calibri" pitchFamily="34" charset="0"/>
                <a:ea typeface="Calibri" pitchFamily="34" charset="-122"/>
                <a:cs typeface="Calibri" pitchFamily="34" charset="-120"/>
              </a:rPr>
              <a:t>active 90-day window per site</a:t>
            </a:r>
            <a:endParaRPr lang="en-US" sz="1000" dirty="0"/>
          </a:p>
        </p:txBody>
      </p:sp>
      <p:sp>
        <p:nvSpPr>
          <p:cNvPr id="30" name="Text 27"/>
          <p:cNvSpPr/>
          <p:nvPr/>
        </p:nvSpPr>
        <p:spPr>
          <a:xfrm>
            <a:off x="6620256" y="2240280"/>
            <a:ext cx="1143000" cy="292608"/>
          </a:xfrm>
          <a:prstGeom prst="rect">
            <a:avLst/>
          </a:prstGeom>
          <a:noFill/>
          <a:ln/>
        </p:spPr>
        <p:txBody>
          <a:bodyPr wrap="square" lIns="0" tIns="0" rIns="0" bIns="0" rtlCol="0" anchor="ctr"/>
          <a:lstStyle/>
          <a:p>
            <a:pPr marL="0" indent="0" algn="r">
              <a:buNone/>
            </a:pPr>
            <a:r>
              <a:rPr lang="en-US" sz="1000" b="1" i="1" dirty="0">
                <a:solidFill>
                  <a:srgbClr val="F4B860"/>
                </a:solidFill>
                <a:latin typeface="Calibri" pitchFamily="34" charset="0"/>
                <a:ea typeface="Calibri" pitchFamily="34" charset="-122"/>
                <a:cs typeface="Calibri" pitchFamily="34" charset="-120"/>
              </a:rPr>
              <a:t>→ sap_q90</a:t>
            </a:r>
            <a:endParaRPr lang="en-US" sz="1000" dirty="0"/>
          </a:p>
        </p:txBody>
      </p:sp>
      <p:sp>
        <p:nvSpPr>
          <p:cNvPr id="31" name="Shape 28"/>
          <p:cNvSpPr/>
          <p:nvPr/>
        </p:nvSpPr>
        <p:spPr>
          <a:xfrm>
            <a:off x="4288536" y="2587752"/>
            <a:ext cx="3611880" cy="3081528"/>
          </a:xfrm>
          <a:prstGeom prst="rect">
            <a:avLst/>
          </a:prstGeom>
          <a:solidFill>
            <a:srgbClr val="FFFFFF"/>
          </a:solidFill>
          <a:ln/>
          <a:effectLst>
            <a:outerShdw blurRad="76200" dist="12700" dir="5400000" algn="bl" rotWithShape="0">
              <a:srgbClr val="000000">
                <a:alpha val="8000"/>
              </a:srgbClr>
            </a:outerShdw>
          </a:effectLst>
        </p:spPr>
      </p:sp>
      <p:sp>
        <p:nvSpPr>
          <p:cNvPr id="32" name="Text 29"/>
          <p:cNvSpPr/>
          <p:nvPr/>
        </p:nvSpPr>
        <p:spPr>
          <a:xfrm>
            <a:off x="4471416" y="2743200"/>
            <a:ext cx="3246120" cy="237744"/>
          </a:xfrm>
          <a:prstGeom prst="rect">
            <a:avLst/>
          </a:prstGeom>
          <a:noFill/>
          <a:ln/>
        </p:spPr>
        <p:txBody>
          <a:bodyPr wrap="square" lIns="0" tIns="0" rIns="0" bIns="0" rtlCol="0" anchor="ctr"/>
          <a:lstStyle/>
          <a:p>
            <a:pPr marL="0" indent="0">
              <a:buNone/>
            </a:pPr>
            <a:r>
              <a:rPr lang="en-US" sz="900" b="1" kern="0" spc="300" dirty="0">
                <a:solidFill>
                  <a:srgbClr val="2E7D58"/>
                </a:solidFill>
                <a:latin typeface="Calibri" pitchFamily="34" charset="0"/>
                <a:ea typeface="Calibri" pitchFamily="34" charset="-122"/>
                <a:cs typeface="Calibri" pitchFamily="34" charset="-120"/>
              </a:rPr>
              <a:t>ACTIVE-SEASON DETECTION</a:t>
            </a:r>
            <a:endParaRPr lang="en-US" sz="900" dirty="0"/>
          </a:p>
        </p:txBody>
      </p:sp>
      <p:sp>
        <p:nvSpPr>
          <p:cNvPr id="33" name="Shape 30"/>
          <p:cNvSpPr/>
          <p:nvPr/>
        </p:nvSpPr>
        <p:spPr>
          <a:xfrm>
            <a:off x="4489704" y="3090672"/>
            <a:ext cx="64008" cy="64008"/>
          </a:xfrm>
          <a:prstGeom prst="ellipse">
            <a:avLst/>
          </a:prstGeom>
          <a:solidFill>
            <a:srgbClr val="2E7D58"/>
          </a:solidFill>
          <a:ln/>
        </p:spPr>
      </p:sp>
      <p:sp>
        <p:nvSpPr>
          <p:cNvPr id="34" name="Text 31"/>
          <p:cNvSpPr/>
          <p:nvPr/>
        </p:nvSpPr>
        <p:spPr>
          <a:xfrm>
            <a:off x="4617720" y="2999232"/>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90-day rolling mean of VPD climatology</a:t>
            </a:r>
            <a:endParaRPr lang="en-US" sz="1000" dirty="0"/>
          </a:p>
        </p:txBody>
      </p:sp>
      <p:sp>
        <p:nvSpPr>
          <p:cNvPr id="35" name="Shape 32"/>
          <p:cNvSpPr/>
          <p:nvPr/>
        </p:nvSpPr>
        <p:spPr>
          <a:xfrm>
            <a:off x="4489704" y="3346704"/>
            <a:ext cx="64008" cy="64008"/>
          </a:xfrm>
          <a:prstGeom prst="ellipse">
            <a:avLst/>
          </a:prstGeom>
          <a:solidFill>
            <a:srgbClr val="2E7D58"/>
          </a:solidFill>
          <a:ln/>
        </p:spPr>
      </p:sp>
      <p:sp>
        <p:nvSpPr>
          <p:cNvPr id="36" name="Text 33"/>
          <p:cNvSpPr/>
          <p:nvPr/>
        </p:nvSpPr>
        <p:spPr>
          <a:xfrm>
            <a:off x="4617720" y="3255264"/>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wraps cross-calendar (SH: Dec – Feb)</a:t>
            </a:r>
            <a:endParaRPr lang="en-US" sz="1000" dirty="0"/>
          </a:p>
        </p:txBody>
      </p:sp>
      <p:sp>
        <p:nvSpPr>
          <p:cNvPr id="37" name="Text 34"/>
          <p:cNvSpPr/>
          <p:nvPr/>
        </p:nvSpPr>
        <p:spPr>
          <a:xfrm>
            <a:off x="4471416" y="3602736"/>
            <a:ext cx="3246120" cy="237744"/>
          </a:xfrm>
          <a:prstGeom prst="rect">
            <a:avLst/>
          </a:prstGeom>
          <a:noFill/>
          <a:ln/>
        </p:spPr>
        <p:txBody>
          <a:bodyPr wrap="square" lIns="0" tIns="0" rIns="0" bIns="0" rtlCol="0" anchor="ctr"/>
          <a:lstStyle/>
          <a:p>
            <a:pPr marL="0" indent="0">
              <a:buNone/>
            </a:pPr>
            <a:r>
              <a:rPr lang="en-US" sz="900" b="1" kern="0" spc="300" dirty="0">
                <a:solidFill>
                  <a:srgbClr val="2E7D58"/>
                </a:solidFill>
                <a:latin typeface="Calibri" pitchFamily="34" charset="0"/>
                <a:ea typeface="Calibri" pitchFamily="34" charset="-122"/>
                <a:cs typeface="Calibri" pitchFamily="34" charset="-120"/>
              </a:rPr>
              <a:t>INSIDE THE ACTIVE WINDOW</a:t>
            </a:r>
            <a:endParaRPr lang="en-US" sz="900" dirty="0"/>
          </a:p>
        </p:txBody>
      </p:sp>
      <p:sp>
        <p:nvSpPr>
          <p:cNvPr id="38" name="Shape 35"/>
          <p:cNvSpPr/>
          <p:nvPr/>
        </p:nvSpPr>
        <p:spPr>
          <a:xfrm>
            <a:off x="4489704" y="3950208"/>
            <a:ext cx="64008" cy="64008"/>
          </a:xfrm>
          <a:prstGeom prst="ellipse">
            <a:avLst/>
          </a:prstGeom>
          <a:solidFill>
            <a:srgbClr val="2E7D58"/>
          </a:solidFill>
          <a:ln/>
        </p:spPr>
      </p:sp>
      <p:sp>
        <p:nvSpPr>
          <p:cNvPr id="39" name="Text 36"/>
          <p:cNvSpPr/>
          <p:nvPr/>
        </p:nvSpPr>
        <p:spPr>
          <a:xfrm>
            <a:off x="4617720" y="3858768"/>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q95 daytime VPD — atmospheric pull</a:t>
            </a:r>
            <a:endParaRPr lang="en-US" sz="1000" dirty="0"/>
          </a:p>
        </p:txBody>
      </p:sp>
      <p:sp>
        <p:nvSpPr>
          <p:cNvPr id="40" name="Shape 37"/>
          <p:cNvSpPr/>
          <p:nvPr/>
        </p:nvSpPr>
        <p:spPr>
          <a:xfrm>
            <a:off x="4489704" y="4206240"/>
            <a:ext cx="64008" cy="64008"/>
          </a:xfrm>
          <a:prstGeom prst="ellipse">
            <a:avLst/>
          </a:prstGeom>
          <a:solidFill>
            <a:srgbClr val="2E7D58"/>
          </a:solidFill>
          <a:ln/>
        </p:spPr>
      </p:sp>
      <p:sp>
        <p:nvSpPr>
          <p:cNvPr id="41" name="Text 38"/>
          <p:cNvSpPr/>
          <p:nvPr/>
        </p:nvSpPr>
        <p:spPr>
          <a:xfrm>
            <a:off x="4617720" y="4114800"/>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q95 daytime SSRD — energy ceiling</a:t>
            </a:r>
            <a:endParaRPr lang="en-US" sz="1000" dirty="0"/>
          </a:p>
        </p:txBody>
      </p:sp>
      <p:sp>
        <p:nvSpPr>
          <p:cNvPr id="42" name="Shape 39"/>
          <p:cNvSpPr/>
          <p:nvPr/>
        </p:nvSpPr>
        <p:spPr>
          <a:xfrm>
            <a:off x="4489704" y="4462272"/>
            <a:ext cx="64008" cy="64008"/>
          </a:xfrm>
          <a:prstGeom prst="ellipse">
            <a:avLst/>
          </a:prstGeom>
          <a:solidFill>
            <a:srgbClr val="2E7D58"/>
          </a:solidFill>
          <a:ln/>
        </p:spPr>
      </p:sp>
      <p:sp>
        <p:nvSpPr>
          <p:cNvPr id="43" name="Text 40"/>
          <p:cNvSpPr/>
          <p:nvPr/>
        </p:nvSpPr>
        <p:spPr>
          <a:xfrm>
            <a:off x="4617720" y="4370832"/>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mean SWVL — concurrent water supply</a:t>
            </a:r>
            <a:endParaRPr lang="en-US" sz="1000" dirty="0"/>
          </a:p>
        </p:txBody>
      </p:sp>
      <p:sp>
        <p:nvSpPr>
          <p:cNvPr id="44" name="Text 41"/>
          <p:cNvSpPr/>
          <p:nvPr/>
        </p:nvSpPr>
        <p:spPr>
          <a:xfrm>
            <a:off x="4471416" y="4718304"/>
            <a:ext cx="3246120" cy="237744"/>
          </a:xfrm>
          <a:prstGeom prst="rect">
            <a:avLst/>
          </a:prstGeom>
          <a:noFill/>
          <a:ln/>
        </p:spPr>
        <p:txBody>
          <a:bodyPr wrap="square" lIns="0" tIns="0" rIns="0" bIns="0" rtlCol="0" anchor="ctr"/>
          <a:lstStyle/>
          <a:p>
            <a:pPr marL="0" indent="0">
              <a:buNone/>
            </a:pPr>
            <a:r>
              <a:rPr lang="en-US" sz="900" b="1" kern="0" spc="300" dirty="0">
                <a:solidFill>
                  <a:srgbClr val="2E7D58"/>
                </a:solidFill>
                <a:latin typeface="Calibri" pitchFamily="34" charset="0"/>
                <a:ea typeface="Calibri" pitchFamily="34" charset="-122"/>
                <a:cs typeface="Calibri" pitchFamily="34" charset="-120"/>
              </a:rPr>
              <a:t>WHOLE TIMELINE</a:t>
            </a:r>
            <a:endParaRPr lang="en-US" sz="900" dirty="0"/>
          </a:p>
        </p:txBody>
      </p:sp>
      <p:sp>
        <p:nvSpPr>
          <p:cNvPr id="45" name="Shape 42"/>
          <p:cNvSpPr/>
          <p:nvPr/>
        </p:nvSpPr>
        <p:spPr>
          <a:xfrm>
            <a:off x="4489704" y="5065776"/>
            <a:ext cx="64008" cy="64008"/>
          </a:xfrm>
          <a:prstGeom prst="ellipse">
            <a:avLst/>
          </a:prstGeom>
          <a:solidFill>
            <a:srgbClr val="2E7D58"/>
          </a:solidFill>
          <a:ln/>
        </p:spPr>
      </p:sp>
      <p:sp>
        <p:nvSpPr>
          <p:cNvPr id="46" name="Text 43"/>
          <p:cNvSpPr/>
          <p:nvPr/>
        </p:nvSpPr>
        <p:spPr>
          <a:xfrm>
            <a:off x="4617720" y="4974336"/>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max daily VPD — heatwave magnitude</a:t>
            </a:r>
            <a:endParaRPr lang="en-US" sz="1000" dirty="0"/>
          </a:p>
        </p:txBody>
      </p:sp>
      <p:sp>
        <p:nvSpPr>
          <p:cNvPr id="47" name="Shape 44"/>
          <p:cNvSpPr/>
          <p:nvPr/>
        </p:nvSpPr>
        <p:spPr>
          <a:xfrm>
            <a:off x="8028432" y="1874520"/>
            <a:ext cx="3611880" cy="713232"/>
          </a:xfrm>
          <a:prstGeom prst="rect">
            <a:avLst/>
          </a:prstGeom>
          <a:solidFill>
            <a:srgbClr val="D97A1F"/>
          </a:solidFill>
          <a:ln/>
        </p:spPr>
      </p:sp>
      <p:sp>
        <p:nvSpPr>
          <p:cNvPr id="48" name="Text 45"/>
          <p:cNvSpPr/>
          <p:nvPr/>
        </p:nvSpPr>
        <p:spPr>
          <a:xfrm>
            <a:off x="8193024" y="1929384"/>
            <a:ext cx="3282696" cy="310896"/>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Baseline regime</a:t>
            </a:r>
            <a:endParaRPr lang="en-US" sz="1600" dirty="0"/>
          </a:p>
        </p:txBody>
      </p:sp>
      <p:sp>
        <p:nvSpPr>
          <p:cNvPr id="49" name="Text 46"/>
          <p:cNvSpPr/>
          <p:nvPr/>
        </p:nvSpPr>
        <p:spPr>
          <a:xfrm>
            <a:off x="8193024" y="2240280"/>
            <a:ext cx="2286000" cy="292608"/>
          </a:xfrm>
          <a:prstGeom prst="rect">
            <a:avLst/>
          </a:prstGeom>
          <a:noFill/>
          <a:ln/>
        </p:spPr>
        <p:txBody>
          <a:bodyPr wrap="square" lIns="0" tIns="0" rIns="0" bIns="0" rtlCol="0" anchor="ctr"/>
          <a:lstStyle/>
          <a:p>
            <a:pPr marL="0" indent="0">
              <a:buNone/>
            </a:pPr>
            <a:r>
              <a:rPr lang="en-US" sz="1000" i="1" dirty="0">
                <a:solidFill>
                  <a:srgbClr val="FFFFFF"/>
                </a:solidFill>
                <a:latin typeface="Calibri" pitchFamily="34" charset="0"/>
                <a:ea typeface="Calibri" pitchFamily="34" charset="-122"/>
                <a:cs typeface="Calibri" pitchFamily="34" charset="-120"/>
              </a:rPr>
              <a:t>nocturnal regime  ·  drought floor</a:t>
            </a:r>
            <a:endParaRPr lang="en-US" sz="1000" dirty="0"/>
          </a:p>
        </p:txBody>
      </p:sp>
      <p:sp>
        <p:nvSpPr>
          <p:cNvPr id="50" name="Text 47"/>
          <p:cNvSpPr/>
          <p:nvPr/>
        </p:nvSpPr>
        <p:spPr>
          <a:xfrm>
            <a:off x="10360152" y="2240280"/>
            <a:ext cx="1143000" cy="292608"/>
          </a:xfrm>
          <a:prstGeom prst="rect">
            <a:avLst/>
          </a:prstGeom>
          <a:noFill/>
          <a:ln/>
        </p:spPr>
        <p:txBody>
          <a:bodyPr wrap="square" lIns="0" tIns="0" rIns="0" bIns="0" rtlCol="0" anchor="ctr"/>
          <a:lstStyle/>
          <a:p>
            <a:pPr marL="0" indent="0" algn="r">
              <a:buNone/>
            </a:pPr>
            <a:r>
              <a:rPr lang="en-US" sz="1000" b="1" i="1" dirty="0">
                <a:solidFill>
                  <a:srgbClr val="F4B860"/>
                </a:solidFill>
                <a:latin typeface="Calibri" pitchFamily="34" charset="0"/>
                <a:ea typeface="Calibri" pitchFamily="34" charset="-122"/>
                <a:cs typeface="Calibri" pitchFamily="34" charset="-120"/>
              </a:rPr>
              <a:t>→ sap_nt</a:t>
            </a:r>
            <a:endParaRPr lang="en-US" sz="1000" dirty="0"/>
          </a:p>
        </p:txBody>
      </p:sp>
      <p:sp>
        <p:nvSpPr>
          <p:cNvPr id="51" name="Shape 48"/>
          <p:cNvSpPr/>
          <p:nvPr/>
        </p:nvSpPr>
        <p:spPr>
          <a:xfrm>
            <a:off x="8028432" y="2587752"/>
            <a:ext cx="3611880" cy="3081528"/>
          </a:xfrm>
          <a:prstGeom prst="rect">
            <a:avLst/>
          </a:prstGeom>
          <a:solidFill>
            <a:srgbClr val="FFFFFF"/>
          </a:solidFill>
          <a:ln/>
          <a:effectLst>
            <a:outerShdw blurRad="76200" dist="12700" dir="5400000" algn="bl" rotWithShape="0">
              <a:srgbClr val="000000">
                <a:alpha val="8000"/>
              </a:srgbClr>
            </a:outerShdw>
          </a:effectLst>
        </p:spPr>
      </p:sp>
      <p:sp>
        <p:nvSpPr>
          <p:cNvPr id="52" name="Text 49"/>
          <p:cNvSpPr/>
          <p:nvPr/>
        </p:nvSpPr>
        <p:spPr>
          <a:xfrm>
            <a:off x="8211312" y="2743200"/>
            <a:ext cx="3246120" cy="237744"/>
          </a:xfrm>
          <a:prstGeom prst="rect">
            <a:avLst/>
          </a:prstGeom>
          <a:noFill/>
          <a:ln/>
        </p:spPr>
        <p:txBody>
          <a:bodyPr wrap="square" lIns="0" tIns="0" rIns="0" bIns="0" rtlCol="0" anchor="ctr"/>
          <a:lstStyle/>
          <a:p>
            <a:pPr marL="0" indent="0">
              <a:buNone/>
            </a:pPr>
            <a:r>
              <a:rPr lang="en-US" sz="900" b="1" kern="0" spc="300" dirty="0">
                <a:solidFill>
                  <a:srgbClr val="D97A1F"/>
                </a:solidFill>
                <a:latin typeface="Calibri" pitchFamily="34" charset="0"/>
                <a:ea typeface="Calibri" pitchFamily="34" charset="-122"/>
                <a:cs typeface="Calibri" pitchFamily="34" charset="-120"/>
              </a:rPr>
              <a:t>STRICT NIGHTTIME MASK</a:t>
            </a:r>
            <a:endParaRPr lang="en-US" sz="900" dirty="0"/>
          </a:p>
        </p:txBody>
      </p:sp>
      <p:sp>
        <p:nvSpPr>
          <p:cNvPr id="53" name="Shape 50"/>
          <p:cNvSpPr/>
          <p:nvPr/>
        </p:nvSpPr>
        <p:spPr>
          <a:xfrm>
            <a:off x="8229600" y="3090672"/>
            <a:ext cx="64008" cy="64008"/>
          </a:xfrm>
          <a:prstGeom prst="ellipse">
            <a:avLst/>
          </a:prstGeom>
          <a:solidFill>
            <a:srgbClr val="D97A1F"/>
          </a:solidFill>
          <a:ln/>
        </p:spPr>
      </p:sp>
      <p:sp>
        <p:nvSpPr>
          <p:cNvPr id="54" name="Text 51"/>
          <p:cNvSpPr/>
          <p:nvPr/>
        </p:nvSpPr>
        <p:spPr>
          <a:xfrm>
            <a:off x="8357616" y="2999232"/>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SSRDC &lt; 1 W/m²  no twilight contamination</a:t>
            </a:r>
            <a:endParaRPr lang="en-US" sz="1000" dirty="0"/>
          </a:p>
        </p:txBody>
      </p:sp>
      <p:sp>
        <p:nvSpPr>
          <p:cNvPr id="55" name="Text 52"/>
          <p:cNvSpPr/>
          <p:nvPr/>
        </p:nvSpPr>
        <p:spPr>
          <a:xfrm>
            <a:off x="8211312" y="3346704"/>
            <a:ext cx="3246120" cy="237744"/>
          </a:xfrm>
          <a:prstGeom prst="rect">
            <a:avLst/>
          </a:prstGeom>
          <a:noFill/>
          <a:ln/>
        </p:spPr>
        <p:txBody>
          <a:bodyPr wrap="square" lIns="0" tIns="0" rIns="0" bIns="0" rtlCol="0" anchor="ctr"/>
          <a:lstStyle/>
          <a:p>
            <a:pPr marL="0" indent="0">
              <a:buNone/>
            </a:pPr>
            <a:r>
              <a:rPr lang="en-US" sz="900" b="1" kern="0" spc="300" dirty="0">
                <a:solidFill>
                  <a:srgbClr val="D97A1F"/>
                </a:solidFill>
                <a:latin typeface="Calibri" pitchFamily="34" charset="0"/>
                <a:ea typeface="Calibri" pitchFamily="34" charset="-122"/>
                <a:cs typeface="Calibri" pitchFamily="34" charset="-120"/>
              </a:rPr>
              <a:t>NOCTURNAL FORCING</a:t>
            </a:r>
            <a:endParaRPr lang="en-US" sz="900" dirty="0"/>
          </a:p>
        </p:txBody>
      </p:sp>
      <p:sp>
        <p:nvSpPr>
          <p:cNvPr id="56" name="Shape 53"/>
          <p:cNvSpPr/>
          <p:nvPr/>
        </p:nvSpPr>
        <p:spPr>
          <a:xfrm>
            <a:off x="8229600" y="3694176"/>
            <a:ext cx="64008" cy="64008"/>
          </a:xfrm>
          <a:prstGeom prst="ellipse">
            <a:avLst/>
          </a:prstGeom>
          <a:solidFill>
            <a:srgbClr val="D97A1F"/>
          </a:solidFill>
          <a:ln/>
        </p:spPr>
      </p:sp>
      <p:sp>
        <p:nvSpPr>
          <p:cNvPr id="57" name="Text 54"/>
          <p:cNvSpPr/>
          <p:nvPr/>
        </p:nvSpPr>
        <p:spPr>
          <a:xfrm>
            <a:off x="8357616" y="3602736"/>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mean night VPD — water-loss driver</a:t>
            </a:r>
            <a:endParaRPr lang="en-US" sz="1000" dirty="0"/>
          </a:p>
        </p:txBody>
      </p:sp>
      <p:sp>
        <p:nvSpPr>
          <p:cNvPr id="58" name="Shape 55"/>
          <p:cNvSpPr/>
          <p:nvPr/>
        </p:nvSpPr>
        <p:spPr>
          <a:xfrm>
            <a:off x="8229600" y="3950208"/>
            <a:ext cx="64008" cy="64008"/>
          </a:xfrm>
          <a:prstGeom prst="ellipse">
            <a:avLst/>
          </a:prstGeom>
          <a:solidFill>
            <a:srgbClr val="D97A1F"/>
          </a:solidFill>
          <a:ln/>
        </p:spPr>
      </p:sp>
      <p:sp>
        <p:nvSpPr>
          <p:cNvPr id="59" name="Text 56"/>
          <p:cNvSpPr/>
          <p:nvPr/>
        </p:nvSpPr>
        <p:spPr>
          <a:xfrm>
            <a:off x="8357616" y="3858768"/>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mean night wind — aerodynamic conductance</a:t>
            </a:r>
            <a:endParaRPr lang="en-US" sz="1000" dirty="0"/>
          </a:p>
        </p:txBody>
      </p:sp>
      <p:sp>
        <p:nvSpPr>
          <p:cNvPr id="60" name="Text 57"/>
          <p:cNvSpPr/>
          <p:nvPr/>
        </p:nvSpPr>
        <p:spPr>
          <a:xfrm>
            <a:off x="8211312" y="4206240"/>
            <a:ext cx="3246120" cy="237744"/>
          </a:xfrm>
          <a:prstGeom prst="rect">
            <a:avLst/>
          </a:prstGeom>
          <a:noFill/>
          <a:ln/>
        </p:spPr>
        <p:txBody>
          <a:bodyPr wrap="square" lIns="0" tIns="0" rIns="0" bIns="0" rtlCol="0" anchor="ctr"/>
          <a:lstStyle/>
          <a:p>
            <a:pPr marL="0" indent="0">
              <a:buNone/>
            </a:pPr>
            <a:r>
              <a:rPr lang="en-US" sz="900" b="1" kern="0" spc="300" dirty="0">
                <a:solidFill>
                  <a:srgbClr val="D97A1F"/>
                </a:solidFill>
                <a:latin typeface="Calibri" pitchFamily="34" charset="0"/>
                <a:ea typeface="Calibri" pitchFamily="34" charset="-122"/>
                <a:cs typeface="Calibri" pitchFamily="34" charset="-120"/>
              </a:rPr>
              <a:t>STRESS THRESHOLDS</a:t>
            </a:r>
            <a:endParaRPr lang="en-US" sz="900" dirty="0"/>
          </a:p>
        </p:txBody>
      </p:sp>
      <p:sp>
        <p:nvSpPr>
          <p:cNvPr id="61" name="Shape 58"/>
          <p:cNvSpPr/>
          <p:nvPr/>
        </p:nvSpPr>
        <p:spPr>
          <a:xfrm>
            <a:off x="8229600" y="4553712"/>
            <a:ext cx="64008" cy="64008"/>
          </a:xfrm>
          <a:prstGeom prst="ellipse">
            <a:avLst/>
          </a:prstGeom>
          <a:solidFill>
            <a:srgbClr val="D97A1F"/>
          </a:solidFill>
          <a:ln/>
        </p:spPr>
      </p:sp>
      <p:sp>
        <p:nvSpPr>
          <p:cNvPr id="62" name="Text 59"/>
          <p:cNvSpPr/>
          <p:nvPr/>
        </p:nvSpPr>
        <p:spPr>
          <a:xfrm>
            <a:off x="8357616" y="4462272"/>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10th-pct SWVL — drought baseline</a:t>
            </a:r>
            <a:endParaRPr lang="en-US" sz="1000" dirty="0"/>
          </a:p>
        </p:txBody>
      </p:sp>
      <p:sp>
        <p:nvSpPr>
          <p:cNvPr id="63" name="Shape 60"/>
          <p:cNvSpPr/>
          <p:nvPr/>
        </p:nvSpPr>
        <p:spPr>
          <a:xfrm>
            <a:off x="8229600" y="4809744"/>
            <a:ext cx="64008" cy="64008"/>
          </a:xfrm>
          <a:prstGeom prst="ellipse">
            <a:avLst/>
          </a:prstGeom>
          <a:solidFill>
            <a:srgbClr val="D97A1F"/>
          </a:solidFill>
          <a:ln/>
        </p:spPr>
      </p:sp>
      <p:sp>
        <p:nvSpPr>
          <p:cNvPr id="64" name="Text 61"/>
          <p:cNvSpPr/>
          <p:nvPr/>
        </p:nvSpPr>
        <p:spPr>
          <a:xfrm>
            <a:off x="8357616" y="4718304"/>
            <a:ext cx="3136392" cy="256032"/>
          </a:xfrm>
          <a:prstGeom prst="rect">
            <a:avLst/>
          </a:prstGeom>
          <a:noFill/>
          <a:ln/>
        </p:spPr>
        <p:txBody>
          <a:bodyPr wrap="square" lIns="0" tIns="0" rIns="0" bIns="0" rtlCol="0" anchor="ctr"/>
          <a:lstStyle/>
          <a:p>
            <a:pPr marL="0" indent="0">
              <a:buNone/>
            </a:pPr>
            <a:r>
              <a:rPr lang="en-US" sz="1000" dirty="0">
                <a:solidFill>
                  <a:srgbClr val="1A2B22"/>
                </a:solidFill>
                <a:latin typeface="Calibri" pitchFamily="34" charset="0"/>
                <a:ea typeface="Calibri" pitchFamily="34" charset="-122"/>
                <a:cs typeface="Calibri" pitchFamily="34" charset="-120"/>
              </a:rPr>
              <a:t>max consecutive days with P &lt; 1 mm</a:t>
            </a:r>
            <a:endParaRPr lang="en-US" sz="1000" dirty="0"/>
          </a:p>
        </p:txBody>
      </p:sp>
      <p:sp>
        <p:nvSpPr>
          <p:cNvPr id="65" name="Shape 62"/>
          <p:cNvSpPr/>
          <p:nvPr/>
        </p:nvSpPr>
        <p:spPr>
          <a:xfrm>
            <a:off x="548640" y="5760720"/>
            <a:ext cx="11091672" cy="502920"/>
          </a:xfrm>
          <a:prstGeom prst="rect">
            <a:avLst/>
          </a:prstGeom>
          <a:solidFill>
            <a:srgbClr val="0F2D24"/>
          </a:solidFill>
          <a:ln/>
        </p:spPr>
      </p:sp>
      <p:sp>
        <p:nvSpPr>
          <p:cNvPr id="66" name="Shape 63"/>
          <p:cNvSpPr/>
          <p:nvPr/>
        </p:nvSpPr>
        <p:spPr>
          <a:xfrm>
            <a:off x="548640" y="5760720"/>
            <a:ext cx="82296" cy="502920"/>
          </a:xfrm>
          <a:prstGeom prst="rect">
            <a:avLst/>
          </a:prstGeom>
          <a:solidFill>
            <a:srgbClr val="F4B860"/>
          </a:solidFill>
          <a:ln/>
        </p:spPr>
      </p:sp>
      <p:sp>
        <p:nvSpPr>
          <p:cNvPr id="67" name="Text 64"/>
          <p:cNvSpPr/>
          <p:nvPr/>
        </p:nvSpPr>
        <p:spPr>
          <a:xfrm>
            <a:off x="868680" y="5760720"/>
            <a:ext cx="10607040" cy="502920"/>
          </a:xfrm>
          <a:prstGeom prst="rect">
            <a:avLst/>
          </a:prstGeom>
          <a:noFill/>
          <a:ln/>
        </p:spPr>
        <p:txBody>
          <a:bodyPr wrap="square" lIns="0" tIns="0" rIns="0" bIns="0" rtlCol="0" anchor="ctr"/>
          <a:lstStyle/>
          <a:p>
            <a:pPr marL="0" indent="0">
              <a:buNone/>
            </a:pPr>
            <a:r>
              <a:rPr lang="en-US" sz="1200" b="1" kern="0" spc="200" dirty="0">
                <a:solidFill>
                  <a:srgbClr val="F4B860"/>
                </a:solidFill>
                <a:latin typeface="Calibri" pitchFamily="34" charset="0"/>
                <a:ea typeface="Calibri" pitchFamily="34" charset="-122"/>
                <a:cs typeface="Calibri" pitchFamily="34" charset="-120"/>
              </a:rPr>
              <a:t>Why this matters:  </a:t>
            </a:r>
            <a:r>
              <a:rPr lang="en-US" sz="1200" dirty="0">
                <a:solidFill>
                  <a:srgbClr val="FFFFFF"/>
                </a:solidFill>
                <a:latin typeface="Calibri" pitchFamily="34" charset="0"/>
                <a:ea typeface="Calibri" pitchFamily="34" charset="-122"/>
                <a:cs typeface="Calibri" pitchFamily="34" charset="-120"/>
              </a:rPr>
              <a:t>the magnitude RFs see hemisphere-aware, physiologically matched predictors — not raw calendar averages.</a:t>
            </a:r>
            <a:endParaRPr lang="en-US" sz="1200" dirty="0"/>
          </a:p>
        </p:txBody>
      </p:sp>
      <p:sp>
        <p:nvSpPr>
          <p:cNvPr id="68" name="Shape 65"/>
          <p:cNvSpPr/>
          <p:nvPr/>
        </p:nvSpPr>
        <p:spPr>
          <a:xfrm>
            <a:off x="548640" y="6492240"/>
            <a:ext cx="11091672" cy="10973"/>
          </a:xfrm>
          <a:prstGeom prst="rect">
            <a:avLst/>
          </a:prstGeom>
          <a:solidFill>
            <a:srgbClr val="D8D2C2"/>
          </a:solidFill>
          <a:ln/>
        </p:spPr>
      </p:sp>
      <p:sp>
        <p:nvSpPr>
          <p:cNvPr id="69" name="Text 66"/>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6B7268"/>
                </a:solidFill>
                <a:latin typeface="Calibri" pitchFamily="34" charset="0"/>
                <a:ea typeface="Calibri" pitchFamily="34" charset="-122"/>
                <a:cs typeface="Calibri" pitchFamily="34" charset="-120"/>
              </a:rPr>
              <a:t>TREEFLOW · EGU 2026</a:t>
            </a:r>
            <a:endParaRPr lang="en-US" sz="900" dirty="0"/>
          </a:p>
        </p:txBody>
      </p:sp>
      <p:sp>
        <p:nvSpPr>
          <p:cNvPr id="70" name="Text 67"/>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6B7268"/>
                </a:solidFill>
                <a:latin typeface="Calibri" pitchFamily="34" charset="0"/>
                <a:ea typeface="Calibri" pitchFamily="34" charset="-122"/>
                <a:cs typeface="Calibri" pitchFamily="34" charset="-120"/>
              </a:rPr>
              <a:t>8 / 19</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4F0E6"/>
        </a:solidFill>
        <a:effectLst/>
      </p:bgPr>
    </p:bg>
    <p:spTree>
      <p:nvGrpSpPr>
        <p:cNvPr id="1" name=""/>
        <p:cNvGrpSpPr/>
        <p:nvPr/>
      </p:nvGrpSpPr>
      <p:grpSpPr>
        <a:xfrm>
          <a:off x="0" y="0"/>
          <a:ext cx="0" cy="0"/>
          <a:chOff x="0" y="0"/>
          <a:chExt cx="0" cy="0"/>
        </a:xfrm>
      </p:grpSpPr>
      <p:sp>
        <p:nvSpPr>
          <p:cNvPr id="3" name="Shape 0"/>
          <p:cNvSpPr/>
          <p:nvPr/>
        </p:nvSpPr>
        <p:spPr>
          <a:xfrm>
            <a:off x="548640" y="388620"/>
            <a:ext cx="73152" cy="164592"/>
          </a:xfrm>
          <a:prstGeom prst="rect">
            <a:avLst/>
          </a:prstGeom>
          <a:solidFill>
            <a:srgbClr val="2E7D58"/>
          </a:solidFill>
          <a:ln/>
        </p:spPr>
      </p:sp>
      <p:sp>
        <p:nvSpPr>
          <p:cNvPr id="4" name="Text 1"/>
          <p:cNvSpPr/>
          <p:nvPr/>
        </p:nvSpPr>
        <p:spPr>
          <a:xfrm>
            <a:off x="713232" y="365760"/>
            <a:ext cx="5486400" cy="228600"/>
          </a:xfrm>
          <a:prstGeom prst="rect">
            <a:avLst/>
          </a:prstGeom>
          <a:noFill/>
          <a:ln/>
        </p:spPr>
        <p:txBody>
          <a:bodyPr wrap="square" lIns="0" tIns="0" rIns="0" bIns="0" rtlCol="0" anchor="ctr"/>
          <a:lstStyle/>
          <a:p>
            <a:pPr marL="0" indent="0">
              <a:buNone/>
            </a:pPr>
            <a:r>
              <a:rPr lang="en-US" sz="1100" b="1" kern="0" spc="400" dirty="0">
                <a:solidFill>
                  <a:srgbClr val="2E7D58"/>
                </a:solidFill>
                <a:latin typeface="Calibri" pitchFamily="34" charset="0"/>
                <a:ea typeface="Calibri" pitchFamily="34" charset="-122"/>
                <a:cs typeface="Calibri" pitchFamily="34" charset="-120"/>
              </a:rPr>
              <a:t>EVALUATION PROTOCOL</a:t>
            </a:r>
            <a:endParaRPr lang="en-US" sz="1100" dirty="0"/>
          </a:p>
        </p:txBody>
      </p:sp>
      <p:sp>
        <p:nvSpPr>
          <p:cNvPr id="5" name="Text 2"/>
          <p:cNvSpPr/>
          <p:nvPr/>
        </p:nvSpPr>
        <p:spPr>
          <a:xfrm>
            <a:off x="548640" y="594360"/>
            <a:ext cx="10972800" cy="777240"/>
          </a:xfrm>
          <a:prstGeom prst="rect">
            <a:avLst/>
          </a:prstGeom>
          <a:noFill/>
          <a:ln/>
        </p:spPr>
        <p:txBody>
          <a:bodyPr wrap="square" lIns="0" tIns="0" rIns="0" bIns="0" rtlCol="0" anchor="t"/>
          <a:lstStyle/>
          <a:p>
            <a:pPr marL="0" indent="0">
              <a:buNone/>
            </a:pPr>
            <a:r>
              <a:rPr lang="en-US" sz="3200" b="1" dirty="0">
                <a:solidFill>
                  <a:srgbClr val="1A2B22"/>
                </a:solidFill>
                <a:latin typeface="Calibri" pitchFamily="34" charset="0"/>
                <a:ea typeface="Calibri" pitchFamily="34" charset="-122"/>
                <a:cs typeface="Calibri" pitchFamily="34" charset="-120"/>
              </a:rPr>
              <a:t>Spatially-aware cross-validation removes the leakage shortcut</a:t>
            </a:r>
            <a:endParaRPr lang="en-US" sz="3200" dirty="0"/>
          </a:p>
        </p:txBody>
      </p:sp>
      <p:sp>
        <p:nvSpPr>
          <p:cNvPr id="6" name="Text 3"/>
          <p:cNvSpPr/>
          <p:nvPr/>
        </p:nvSpPr>
        <p:spPr>
          <a:xfrm>
            <a:off x="548640" y="1554480"/>
            <a:ext cx="5852160" cy="365760"/>
          </a:xfrm>
          <a:prstGeom prst="rect">
            <a:avLst/>
          </a:prstGeom>
          <a:noFill/>
          <a:ln/>
        </p:spPr>
        <p:txBody>
          <a:bodyPr wrap="square" lIns="0" tIns="0" rIns="0" bIns="0" rtlCol="0" anchor="ctr"/>
          <a:lstStyle/>
          <a:p>
            <a:pPr marL="0" indent="0">
              <a:buNone/>
            </a:pPr>
            <a:r>
              <a:rPr lang="en-US" sz="1800" b="1" dirty="0">
                <a:solidFill>
                  <a:srgbClr val="1A2B22"/>
                </a:solidFill>
                <a:latin typeface="Calibri" pitchFamily="34" charset="0"/>
                <a:ea typeface="Calibri" pitchFamily="34" charset="-122"/>
                <a:cs typeface="Calibri" pitchFamily="34" charset="-120"/>
              </a:rPr>
              <a:t>The naive split</a:t>
            </a:r>
            <a:endParaRPr lang="en-US" sz="1800" dirty="0"/>
          </a:p>
        </p:txBody>
      </p:sp>
      <p:sp>
        <p:nvSpPr>
          <p:cNvPr id="7" name="Text 4"/>
          <p:cNvSpPr/>
          <p:nvPr/>
        </p:nvSpPr>
        <p:spPr>
          <a:xfrm>
            <a:off x="548640" y="1920240"/>
            <a:ext cx="5852160" cy="777240"/>
          </a:xfrm>
          <a:prstGeom prst="rect">
            <a:avLst/>
          </a:prstGeom>
          <a:noFill/>
          <a:ln/>
        </p:spPr>
        <p:txBody>
          <a:bodyPr wrap="square" lIns="0" tIns="0" rIns="0" bIns="0" rtlCol="0" anchor="t"/>
          <a:lstStyle/>
          <a:p>
            <a:pPr marL="0" indent="0">
              <a:buNone/>
            </a:pPr>
            <a:r>
              <a:rPr lang="en-US" sz="1300" dirty="0">
                <a:solidFill>
                  <a:srgbClr val="1A2B22"/>
                </a:solidFill>
                <a:latin typeface="Calibri" pitchFamily="34" charset="0"/>
                <a:ea typeface="Calibri" pitchFamily="34" charset="-122"/>
                <a:cs typeface="Calibri" pitchFamily="34" charset="-120"/>
              </a:rPr>
              <a:t>Random tree-level splits leave nearby trees in both folds. The model memorises the local microclimate; reported R² is inflated.</a:t>
            </a:r>
            <a:endParaRPr lang="en-US" sz="1300" dirty="0"/>
          </a:p>
        </p:txBody>
      </p:sp>
      <p:sp>
        <p:nvSpPr>
          <p:cNvPr id="8" name="Shape 5"/>
          <p:cNvSpPr/>
          <p:nvPr/>
        </p:nvSpPr>
        <p:spPr>
          <a:xfrm>
            <a:off x="548640" y="2788920"/>
            <a:ext cx="5852160" cy="0"/>
          </a:xfrm>
          <a:prstGeom prst="line">
            <a:avLst/>
          </a:prstGeom>
          <a:noFill/>
          <a:ln w="12700">
            <a:solidFill>
              <a:srgbClr val="D8D2C2"/>
            </a:solidFill>
            <a:prstDash val="solid"/>
          </a:ln>
        </p:spPr>
      </p:sp>
      <p:sp>
        <p:nvSpPr>
          <p:cNvPr id="9" name="Text 6"/>
          <p:cNvSpPr/>
          <p:nvPr/>
        </p:nvSpPr>
        <p:spPr>
          <a:xfrm>
            <a:off x="548640" y="2926080"/>
            <a:ext cx="5852160" cy="365760"/>
          </a:xfrm>
          <a:prstGeom prst="rect">
            <a:avLst/>
          </a:prstGeom>
          <a:noFill/>
          <a:ln/>
        </p:spPr>
        <p:txBody>
          <a:bodyPr wrap="square" lIns="0" tIns="0" rIns="0" bIns="0" rtlCol="0" anchor="ctr"/>
          <a:lstStyle/>
          <a:p>
            <a:pPr marL="0" indent="0">
              <a:buNone/>
            </a:pPr>
            <a:r>
              <a:rPr lang="en-US" sz="1800" b="1" dirty="0">
                <a:solidFill>
                  <a:srgbClr val="2E7D58"/>
                </a:solidFill>
                <a:latin typeface="Calibri" pitchFamily="34" charset="0"/>
                <a:ea typeface="Calibri" pitchFamily="34" charset="-122"/>
                <a:cs typeface="Calibri" pitchFamily="34" charset="-120"/>
              </a:rPr>
              <a:t>Our split</a:t>
            </a:r>
            <a:endParaRPr lang="en-US" sz="1800" dirty="0"/>
          </a:p>
        </p:txBody>
      </p:sp>
      <p:sp>
        <p:nvSpPr>
          <p:cNvPr id="10" name="Shape 7"/>
          <p:cNvSpPr/>
          <p:nvPr/>
        </p:nvSpPr>
        <p:spPr>
          <a:xfrm>
            <a:off x="548640" y="3337560"/>
            <a:ext cx="411480" cy="411480"/>
          </a:xfrm>
          <a:prstGeom prst="ellipse">
            <a:avLst/>
          </a:prstGeom>
          <a:solidFill>
            <a:srgbClr val="2E7D58"/>
          </a:solidFill>
          <a:ln/>
        </p:spPr>
      </p:sp>
      <p:sp>
        <p:nvSpPr>
          <p:cNvPr id="11" name="Text 8"/>
          <p:cNvSpPr/>
          <p:nvPr/>
        </p:nvSpPr>
        <p:spPr>
          <a:xfrm>
            <a:off x="548640" y="333756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12" name="Text 9"/>
          <p:cNvSpPr/>
          <p:nvPr/>
        </p:nvSpPr>
        <p:spPr>
          <a:xfrm>
            <a:off x="1097280" y="3319272"/>
            <a:ext cx="5303520" cy="292608"/>
          </a:xfrm>
          <a:prstGeom prst="rect">
            <a:avLst/>
          </a:prstGeom>
          <a:noFill/>
          <a:ln/>
        </p:spPr>
        <p:txBody>
          <a:bodyPr wrap="square" lIns="0" tIns="0" rIns="0" bIns="0" rtlCol="0" anchor="ctr"/>
          <a:lstStyle/>
          <a:p>
            <a:pPr marL="0" indent="0">
              <a:buNone/>
            </a:pPr>
            <a:r>
              <a:rPr lang="en-US" sz="1300" b="1" dirty="0">
                <a:solidFill>
                  <a:srgbClr val="1A2B22"/>
                </a:solidFill>
                <a:latin typeface="Calibri" pitchFamily="34" charset="0"/>
                <a:ea typeface="Calibri" pitchFamily="34" charset="-122"/>
                <a:cs typeface="Calibri" pitchFamily="34" charset="-120"/>
              </a:rPr>
              <a:t>Build a proximity graph</a:t>
            </a:r>
            <a:endParaRPr lang="en-US" sz="1300" dirty="0"/>
          </a:p>
        </p:txBody>
      </p:sp>
      <p:sp>
        <p:nvSpPr>
          <p:cNvPr id="13" name="Text 10"/>
          <p:cNvSpPr/>
          <p:nvPr/>
        </p:nvSpPr>
        <p:spPr>
          <a:xfrm>
            <a:off x="1097280" y="3611880"/>
            <a:ext cx="5303520" cy="594360"/>
          </a:xfrm>
          <a:prstGeom prst="rect">
            <a:avLst/>
          </a:prstGeom>
          <a:noFill/>
          <a:ln/>
        </p:spPr>
        <p:txBody>
          <a:bodyPr wrap="square" lIns="0" tIns="0" rIns="0" bIns="0" rtlCol="0" anchor="t"/>
          <a:lstStyle/>
          <a:p>
            <a:pPr marL="0" indent="0">
              <a:buNone/>
            </a:pPr>
            <a:r>
              <a:rPr lang="en-US" sz="1100" dirty="0">
                <a:solidFill>
                  <a:srgbClr val="6B7268"/>
                </a:solidFill>
                <a:latin typeface="Calibri" pitchFamily="34" charset="0"/>
                <a:ea typeface="Calibri" pitchFamily="34" charset="-122"/>
                <a:cs typeface="Calibri" pitchFamily="34" charset="-120"/>
              </a:rPr>
              <a:t>scipy cKDTree on tree (lat, lon).</a:t>
            </a:r>
            <a:endParaRPr lang="en-US" sz="1100" dirty="0"/>
          </a:p>
          <a:p>
            <a:pPr marL="0" indent="0">
              <a:buNone/>
            </a:pPr>
            <a:r>
              <a:rPr lang="en-US" sz="1100" dirty="0">
                <a:solidFill>
                  <a:srgbClr val="6B7268"/>
                </a:solidFill>
                <a:latin typeface="Calibri" pitchFamily="34" charset="0"/>
                <a:ea typeface="Calibri" pitchFamily="34" charset="-122"/>
                <a:cs typeface="Calibri" pitchFamily="34" charset="-120"/>
              </a:rPr>
              <a:t>Edges connect trees within radius r.</a:t>
            </a:r>
            <a:endParaRPr lang="en-US" sz="1100" dirty="0"/>
          </a:p>
        </p:txBody>
      </p:sp>
      <p:sp>
        <p:nvSpPr>
          <p:cNvPr id="14" name="Shape 11"/>
          <p:cNvSpPr/>
          <p:nvPr/>
        </p:nvSpPr>
        <p:spPr>
          <a:xfrm>
            <a:off x="548640" y="4297680"/>
            <a:ext cx="411480" cy="411480"/>
          </a:xfrm>
          <a:prstGeom prst="ellipse">
            <a:avLst/>
          </a:prstGeom>
          <a:solidFill>
            <a:srgbClr val="2E7D58"/>
          </a:solidFill>
          <a:ln/>
        </p:spPr>
      </p:sp>
      <p:sp>
        <p:nvSpPr>
          <p:cNvPr id="15" name="Text 12"/>
          <p:cNvSpPr/>
          <p:nvPr/>
        </p:nvSpPr>
        <p:spPr>
          <a:xfrm>
            <a:off x="548640" y="429768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6" name="Text 13"/>
          <p:cNvSpPr/>
          <p:nvPr/>
        </p:nvSpPr>
        <p:spPr>
          <a:xfrm>
            <a:off x="1097280" y="4279392"/>
            <a:ext cx="5303520" cy="292608"/>
          </a:xfrm>
          <a:prstGeom prst="rect">
            <a:avLst/>
          </a:prstGeom>
          <a:noFill/>
          <a:ln/>
        </p:spPr>
        <p:txBody>
          <a:bodyPr wrap="square" lIns="0" tIns="0" rIns="0" bIns="0" rtlCol="0" anchor="ctr"/>
          <a:lstStyle/>
          <a:p>
            <a:pPr marL="0" indent="0">
              <a:buNone/>
            </a:pPr>
            <a:r>
              <a:rPr lang="en-US" sz="1300" b="1" dirty="0">
                <a:solidFill>
                  <a:srgbClr val="1A2B22"/>
                </a:solidFill>
                <a:latin typeface="Calibri" pitchFamily="34" charset="0"/>
                <a:ea typeface="Calibri" pitchFamily="34" charset="-122"/>
                <a:cs typeface="Calibri" pitchFamily="34" charset="-120"/>
              </a:rPr>
              <a:t>Find connected components</a:t>
            </a:r>
            <a:endParaRPr lang="en-US" sz="1300" dirty="0"/>
          </a:p>
        </p:txBody>
      </p:sp>
      <p:sp>
        <p:nvSpPr>
          <p:cNvPr id="17" name="Text 14"/>
          <p:cNvSpPr/>
          <p:nvPr/>
        </p:nvSpPr>
        <p:spPr>
          <a:xfrm>
            <a:off x="1097280" y="4572000"/>
            <a:ext cx="5303520" cy="594360"/>
          </a:xfrm>
          <a:prstGeom prst="rect">
            <a:avLst/>
          </a:prstGeom>
          <a:noFill/>
          <a:ln/>
        </p:spPr>
        <p:txBody>
          <a:bodyPr wrap="square" lIns="0" tIns="0" rIns="0" bIns="0" rtlCol="0" anchor="t"/>
          <a:lstStyle/>
          <a:p>
            <a:pPr marL="0" indent="0">
              <a:buNone/>
            </a:pPr>
            <a:r>
              <a:rPr lang="en-US" sz="1100" dirty="0">
                <a:solidFill>
                  <a:srgbClr val="6B7268"/>
                </a:solidFill>
                <a:latin typeface="Calibri" pitchFamily="34" charset="0"/>
                <a:ea typeface="Calibri" pitchFamily="34" charset="-122"/>
                <a:cs typeface="Calibri" pitchFamily="34" charset="-120"/>
              </a:rPr>
              <a:t>scipy.sparse.csgraph.connected_components groups physically nearby trees together.</a:t>
            </a:r>
            <a:endParaRPr lang="en-US" sz="1100" dirty="0"/>
          </a:p>
        </p:txBody>
      </p:sp>
      <p:sp>
        <p:nvSpPr>
          <p:cNvPr id="18" name="Shape 15"/>
          <p:cNvSpPr/>
          <p:nvPr/>
        </p:nvSpPr>
        <p:spPr>
          <a:xfrm>
            <a:off x="548640" y="5257800"/>
            <a:ext cx="411480" cy="411480"/>
          </a:xfrm>
          <a:prstGeom prst="ellipse">
            <a:avLst/>
          </a:prstGeom>
          <a:solidFill>
            <a:srgbClr val="2E7D58"/>
          </a:solidFill>
          <a:ln/>
        </p:spPr>
      </p:sp>
      <p:sp>
        <p:nvSpPr>
          <p:cNvPr id="19" name="Text 16"/>
          <p:cNvSpPr/>
          <p:nvPr/>
        </p:nvSpPr>
        <p:spPr>
          <a:xfrm>
            <a:off x="548640" y="525780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20" name="Text 17"/>
          <p:cNvSpPr/>
          <p:nvPr/>
        </p:nvSpPr>
        <p:spPr>
          <a:xfrm>
            <a:off x="1097280" y="5239512"/>
            <a:ext cx="5303520" cy="292608"/>
          </a:xfrm>
          <a:prstGeom prst="rect">
            <a:avLst/>
          </a:prstGeom>
          <a:noFill/>
          <a:ln/>
        </p:spPr>
        <p:txBody>
          <a:bodyPr wrap="square" lIns="0" tIns="0" rIns="0" bIns="0" rtlCol="0" anchor="ctr"/>
          <a:lstStyle/>
          <a:p>
            <a:pPr marL="0" indent="0">
              <a:buNone/>
            </a:pPr>
            <a:r>
              <a:rPr lang="en-US" sz="1300" b="1" dirty="0">
                <a:solidFill>
                  <a:srgbClr val="1A2B22"/>
                </a:solidFill>
                <a:latin typeface="Calibri" pitchFamily="34" charset="0"/>
                <a:ea typeface="Calibri" pitchFamily="34" charset="-122"/>
                <a:cs typeface="Calibri" pitchFamily="34" charset="-120"/>
              </a:rPr>
              <a:t>Assign whole components to folds</a:t>
            </a:r>
            <a:endParaRPr lang="en-US" sz="1300" dirty="0"/>
          </a:p>
        </p:txBody>
      </p:sp>
      <p:sp>
        <p:nvSpPr>
          <p:cNvPr id="21" name="Text 18"/>
          <p:cNvSpPr/>
          <p:nvPr/>
        </p:nvSpPr>
        <p:spPr>
          <a:xfrm>
            <a:off x="1097280" y="5532120"/>
            <a:ext cx="5303520" cy="594360"/>
          </a:xfrm>
          <a:prstGeom prst="rect">
            <a:avLst/>
          </a:prstGeom>
          <a:noFill/>
          <a:ln/>
        </p:spPr>
        <p:txBody>
          <a:bodyPr wrap="square" lIns="0" tIns="0" rIns="0" bIns="0" rtlCol="0" anchor="t"/>
          <a:lstStyle/>
          <a:p>
            <a:pPr marL="0" indent="0">
              <a:buNone/>
            </a:pPr>
            <a:r>
              <a:rPr lang="en-US" sz="1100" dirty="0">
                <a:solidFill>
                  <a:srgbClr val="6B7268"/>
                </a:solidFill>
                <a:latin typeface="Calibri" pitchFamily="34" charset="0"/>
                <a:ea typeface="Calibri" pitchFamily="34" charset="-122"/>
                <a:cs typeface="Calibri" pitchFamily="34" charset="-120"/>
              </a:rPr>
              <a:t>No nearby tree appears in both train and test → zero spatial autocorrelation leakage.</a:t>
            </a:r>
            <a:endParaRPr lang="en-US" sz="1100" dirty="0"/>
          </a:p>
        </p:txBody>
      </p:sp>
      <p:sp>
        <p:nvSpPr>
          <p:cNvPr id="22" name="Shape 19"/>
          <p:cNvSpPr/>
          <p:nvPr/>
        </p:nvSpPr>
        <p:spPr>
          <a:xfrm>
            <a:off x="6766560" y="1600200"/>
            <a:ext cx="4846320" cy="4572000"/>
          </a:xfrm>
          <a:prstGeom prst="rect">
            <a:avLst/>
          </a:prstGeom>
          <a:solidFill>
            <a:srgbClr val="FFFFFF"/>
          </a:solidFill>
          <a:ln/>
          <a:effectLst>
            <a:outerShdw blurRad="76200" dist="12700" dir="5400000" algn="bl" rotWithShape="0">
              <a:srgbClr val="000000">
                <a:alpha val="8000"/>
              </a:srgbClr>
            </a:outerShdw>
          </a:effectLst>
        </p:spPr>
      </p:sp>
      <p:sp>
        <p:nvSpPr>
          <p:cNvPr id="23" name="Text 20"/>
          <p:cNvSpPr/>
          <p:nvPr/>
        </p:nvSpPr>
        <p:spPr>
          <a:xfrm>
            <a:off x="6766560" y="1764792"/>
            <a:ext cx="4846320" cy="274320"/>
          </a:xfrm>
          <a:prstGeom prst="rect">
            <a:avLst/>
          </a:prstGeom>
          <a:noFill/>
          <a:ln/>
        </p:spPr>
        <p:txBody>
          <a:bodyPr wrap="square" lIns="0" tIns="0" rIns="0" bIns="0" rtlCol="0" anchor="ctr"/>
          <a:lstStyle/>
          <a:p>
            <a:pPr marL="0" indent="0" algn="ctr">
              <a:buNone/>
            </a:pPr>
            <a:r>
              <a:rPr lang="en-US" sz="1000" b="1" kern="0" spc="400" dirty="0">
                <a:solidFill>
                  <a:srgbClr val="2E7D58"/>
                </a:solidFill>
                <a:latin typeface="Calibri" pitchFamily="34" charset="0"/>
                <a:ea typeface="Calibri" pitchFamily="34" charset="-122"/>
                <a:cs typeface="Calibri" pitchFamily="34" charset="-120"/>
              </a:rPr>
              <a:t>SCHEMATIC</a:t>
            </a:r>
            <a:endParaRPr lang="en-US" sz="1000" dirty="0"/>
          </a:p>
        </p:txBody>
      </p:sp>
      <p:sp>
        <p:nvSpPr>
          <p:cNvPr id="24" name="Text 21"/>
          <p:cNvSpPr/>
          <p:nvPr/>
        </p:nvSpPr>
        <p:spPr>
          <a:xfrm>
            <a:off x="6766560" y="2011680"/>
            <a:ext cx="4846320" cy="274320"/>
          </a:xfrm>
          <a:prstGeom prst="rect">
            <a:avLst/>
          </a:prstGeom>
          <a:noFill/>
          <a:ln/>
        </p:spPr>
        <p:txBody>
          <a:bodyPr wrap="square" lIns="0" tIns="0" rIns="0" bIns="0" rtlCol="0" anchor="ctr"/>
          <a:lstStyle/>
          <a:p>
            <a:pPr marL="0" indent="0" algn="ctr">
              <a:buNone/>
            </a:pPr>
            <a:r>
              <a:rPr lang="en-US" sz="1100" i="1" dirty="0">
                <a:solidFill>
                  <a:srgbClr val="6B7268"/>
                </a:solidFill>
                <a:latin typeface="Calibri" pitchFamily="34" charset="0"/>
                <a:ea typeface="Calibri" pitchFamily="34" charset="-122"/>
                <a:cs typeface="Calibri" pitchFamily="34" charset="-120"/>
              </a:rPr>
              <a:t>Trees clustered into spatially-connected groups</a:t>
            </a:r>
            <a:endParaRPr lang="en-US" sz="1100" dirty="0"/>
          </a:p>
        </p:txBody>
      </p:sp>
      <p:sp>
        <p:nvSpPr>
          <p:cNvPr id="25" name="Shape 22"/>
          <p:cNvSpPr/>
          <p:nvPr/>
        </p:nvSpPr>
        <p:spPr>
          <a:xfrm>
            <a:off x="7269480" y="2514600"/>
            <a:ext cx="164592" cy="164592"/>
          </a:xfrm>
          <a:prstGeom prst="ellipse">
            <a:avLst/>
          </a:prstGeom>
          <a:solidFill>
            <a:srgbClr val="2E7D58"/>
          </a:solidFill>
          <a:ln/>
        </p:spPr>
      </p:sp>
      <p:sp>
        <p:nvSpPr>
          <p:cNvPr id="26" name="Shape 23"/>
          <p:cNvSpPr/>
          <p:nvPr/>
        </p:nvSpPr>
        <p:spPr>
          <a:xfrm>
            <a:off x="7543800" y="2651760"/>
            <a:ext cx="164592" cy="164592"/>
          </a:xfrm>
          <a:prstGeom prst="ellipse">
            <a:avLst/>
          </a:prstGeom>
          <a:solidFill>
            <a:srgbClr val="2E7D58"/>
          </a:solidFill>
          <a:ln/>
        </p:spPr>
      </p:sp>
      <p:sp>
        <p:nvSpPr>
          <p:cNvPr id="27" name="Shape 24"/>
          <p:cNvSpPr/>
          <p:nvPr/>
        </p:nvSpPr>
        <p:spPr>
          <a:xfrm>
            <a:off x="7406640" y="2834640"/>
            <a:ext cx="164592" cy="164592"/>
          </a:xfrm>
          <a:prstGeom prst="ellipse">
            <a:avLst/>
          </a:prstGeom>
          <a:solidFill>
            <a:srgbClr val="2E7D58"/>
          </a:solidFill>
          <a:ln/>
        </p:spPr>
      </p:sp>
      <p:sp>
        <p:nvSpPr>
          <p:cNvPr id="28" name="Shape 25"/>
          <p:cNvSpPr/>
          <p:nvPr/>
        </p:nvSpPr>
        <p:spPr>
          <a:xfrm>
            <a:off x="7680960" y="2880360"/>
            <a:ext cx="164592" cy="164592"/>
          </a:xfrm>
          <a:prstGeom prst="ellipse">
            <a:avLst/>
          </a:prstGeom>
          <a:solidFill>
            <a:srgbClr val="2E7D58"/>
          </a:solidFill>
          <a:ln/>
        </p:spPr>
      </p:sp>
      <p:sp>
        <p:nvSpPr>
          <p:cNvPr id="29" name="Shape 26"/>
          <p:cNvSpPr/>
          <p:nvPr/>
        </p:nvSpPr>
        <p:spPr>
          <a:xfrm>
            <a:off x="7086600" y="2331720"/>
            <a:ext cx="960120" cy="914400"/>
          </a:xfrm>
          <a:prstGeom prst="ellipse">
            <a:avLst/>
          </a:prstGeom>
          <a:solidFill>
            <a:srgbClr val="2E7D58">
              <a:alpha val="15000"/>
            </a:srgbClr>
          </a:solidFill>
          <a:ln w="12700">
            <a:solidFill>
              <a:srgbClr val="2E7D58"/>
            </a:solidFill>
            <a:prstDash val="dash"/>
          </a:ln>
        </p:spPr>
      </p:sp>
      <p:sp>
        <p:nvSpPr>
          <p:cNvPr id="30" name="Shape 27"/>
          <p:cNvSpPr/>
          <p:nvPr/>
        </p:nvSpPr>
        <p:spPr>
          <a:xfrm>
            <a:off x="8458200" y="2880360"/>
            <a:ext cx="164592" cy="164592"/>
          </a:xfrm>
          <a:prstGeom prst="ellipse">
            <a:avLst/>
          </a:prstGeom>
          <a:solidFill>
            <a:srgbClr val="1F6FA0"/>
          </a:solidFill>
          <a:ln/>
        </p:spPr>
      </p:sp>
      <p:sp>
        <p:nvSpPr>
          <p:cNvPr id="31" name="Shape 28"/>
          <p:cNvSpPr/>
          <p:nvPr/>
        </p:nvSpPr>
        <p:spPr>
          <a:xfrm>
            <a:off x="8732520" y="2926080"/>
            <a:ext cx="164592" cy="164592"/>
          </a:xfrm>
          <a:prstGeom prst="ellipse">
            <a:avLst/>
          </a:prstGeom>
          <a:solidFill>
            <a:srgbClr val="1F6FA0"/>
          </a:solidFill>
          <a:ln/>
        </p:spPr>
      </p:sp>
      <p:sp>
        <p:nvSpPr>
          <p:cNvPr id="32" name="Shape 29"/>
          <p:cNvSpPr/>
          <p:nvPr/>
        </p:nvSpPr>
        <p:spPr>
          <a:xfrm>
            <a:off x="8961120" y="3108960"/>
            <a:ext cx="164592" cy="164592"/>
          </a:xfrm>
          <a:prstGeom prst="ellipse">
            <a:avLst/>
          </a:prstGeom>
          <a:solidFill>
            <a:srgbClr val="1F6FA0"/>
          </a:solidFill>
          <a:ln/>
        </p:spPr>
      </p:sp>
      <p:sp>
        <p:nvSpPr>
          <p:cNvPr id="33" name="Shape 30"/>
          <p:cNvSpPr/>
          <p:nvPr/>
        </p:nvSpPr>
        <p:spPr>
          <a:xfrm>
            <a:off x="8641080" y="3291840"/>
            <a:ext cx="164592" cy="164592"/>
          </a:xfrm>
          <a:prstGeom prst="ellipse">
            <a:avLst/>
          </a:prstGeom>
          <a:solidFill>
            <a:srgbClr val="1F6FA0"/>
          </a:solidFill>
          <a:ln/>
        </p:spPr>
      </p:sp>
      <p:sp>
        <p:nvSpPr>
          <p:cNvPr id="34" name="Shape 31"/>
          <p:cNvSpPr/>
          <p:nvPr/>
        </p:nvSpPr>
        <p:spPr>
          <a:xfrm>
            <a:off x="9006840" y="3337560"/>
            <a:ext cx="164592" cy="164592"/>
          </a:xfrm>
          <a:prstGeom prst="ellipse">
            <a:avLst/>
          </a:prstGeom>
          <a:solidFill>
            <a:srgbClr val="1F6FA0"/>
          </a:solidFill>
          <a:ln/>
        </p:spPr>
      </p:sp>
      <p:sp>
        <p:nvSpPr>
          <p:cNvPr id="35" name="Shape 32"/>
          <p:cNvSpPr/>
          <p:nvPr/>
        </p:nvSpPr>
        <p:spPr>
          <a:xfrm>
            <a:off x="8275320" y="2697480"/>
            <a:ext cx="1097280" cy="1005840"/>
          </a:xfrm>
          <a:prstGeom prst="ellipse">
            <a:avLst/>
          </a:prstGeom>
          <a:solidFill>
            <a:srgbClr val="1F6FA0">
              <a:alpha val="15000"/>
            </a:srgbClr>
          </a:solidFill>
          <a:ln w="12700">
            <a:solidFill>
              <a:srgbClr val="1F6FA0"/>
            </a:solidFill>
            <a:prstDash val="dash"/>
          </a:ln>
        </p:spPr>
      </p:sp>
      <p:sp>
        <p:nvSpPr>
          <p:cNvPr id="36" name="Shape 33"/>
          <p:cNvSpPr/>
          <p:nvPr/>
        </p:nvSpPr>
        <p:spPr>
          <a:xfrm>
            <a:off x="10012680" y="2560320"/>
            <a:ext cx="164592" cy="164592"/>
          </a:xfrm>
          <a:prstGeom prst="ellipse">
            <a:avLst/>
          </a:prstGeom>
          <a:solidFill>
            <a:srgbClr val="D97A1F"/>
          </a:solidFill>
          <a:ln/>
        </p:spPr>
      </p:sp>
      <p:sp>
        <p:nvSpPr>
          <p:cNvPr id="37" name="Shape 34"/>
          <p:cNvSpPr/>
          <p:nvPr/>
        </p:nvSpPr>
        <p:spPr>
          <a:xfrm>
            <a:off x="10332720" y="2743200"/>
            <a:ext cx="164592" cy="164592"/>
          </a:xfrm>
          <a:prstGeom prst="ellipse">
            <a:avLst/>
          </a:prstGeom>
          <a:solidFill>
            <a:srgbClr val="D97A1F"/>
          </a:solidFill>
          <a:ln/>
        </p:spPr>
      </p:sp>
      <p:sp>
        <p:nvSpPr>
          <p:cNvPr id="38" name="Shape 35"/>
          <p:cNvSpPr/>
          <p:nvPr/>
        </p:nvSpPr>
        <p:spPr>
          <a:xfrm>
            <a:off x="10104120" y="2971800"/>
            <a:ext cx="164592" cy="164592"/>
          </a:xfrm>
          <a:prstGeom prst="ellipse">
            <a:avLst/>
          </a:prstGeom>
          <a:solidFill>
            <a:srgbClr val="D97A1F"/>
          </a:solidFill>
          <a:ln/>
        </p:spPr>
      </p:sp>
      <p:sp>
        <p:nvSpPr>
          <p:cNvPr id="39" name="Shape 36"/>
          <p:cNvSpPr/>
          <p:nvPr/>
        </p:nvSpPr>
        <p:spPr>
          <a:xfrm>
            <a:off x="9829800" y="2377440"/>
            <a:ext cx="868680" cy="960120"/>
          </a:xfrm>
          <a:prstGeom prst="ellipse">
            <a:avLst/>
          </a:prstGeom>
          <a:solidFill>
            <a:srgbClr val="D97A1F">
              <a:alpha val="15000"/>
            </a:srgbClr>
          </a:solidFill>
          <a:ln w="12700">
            <a:solidFill>
              <a:srgbClr val="D97A1F"/>
            </a:solidFill>
            <a:prstDash val="dash"/>
          </a:ln>
        </p:spPr>
      </p:sp>
      <p:sp>
        <p:nvSpPr>
          <p:cNvPr id="40" name="Shape 37"/>
          <p:cNvSpPr/>
          <p:nvPr/>
        </p:nvSpPr>
        <p:spPr>
          <a:xfrm>
            <a:off x="7543800" y="3931920"/>
            <a:ext cx="164592" cy="164592"/>
          </a:xfrm>
          <a:prstGeom prst="ellipse">
            <a:avLst/>
          </a:prstGeom>
          <a:solidFill>
            <a:srgbClr val="F4B860"/>
          </a:solidFill>
          <a:ln/>
        </p:spPr>
      </p:sp>
      <p:sp>
        <p:nvSpPr>
          <p:cNvPr id="41" name="Shape 38"/>
          <p:cNvSpPr/>
          <p:nvPr/>
        </p:nvSpPr>
        <p:spPr>
          <a:xfrm>
            <a:off x="7955280" y="3931920"/>
            <a:ext cx="164592" cy="164592"/>
          </a:xfrm>
          <a:prstGeom prst="ellipse">
            <a:avLst/>
          </a:prstGeom>
          <a:solidFill>
            <a:srgbClr val="F4B860"/>
          </a:solidFill>
          <a:ln/>
        </p:spPr>
      </p:sp>
      <p:sp>
        <p:nvSpPr>
          <p:cNvPr id="42" name="Shape 39"/>
          <p:cNvSpPr/>
          <p:nvPr/>
        </p:nvSpPr>
        <p:spPr>
          <a:xfrm>
            <a:off x="7726680" y="4206240"/>
            <a:ext cx="164592" cy="164592"/>
          </a:xfrm>
          <a:prstGeom prst="ellipse">
            <a:avLst/>
          </a:prstGeom>
          <a:solidFill>
            <a:srgbClr val="F4B860"/>
          </a:solidFill>
          <a:ln/>
        </p:spPr>
      </p:sp>
      <p:sp>
        <p:nvSpPr>
          <p:cNvPr id="43" name="Shape 40"/>
          <p:cNvSpPr/>
          <p:nvPr/>
        </p:nvSpPr>
        <p:spPr>
          <a:xfrm>
            <a:off x="8092440" y="4251960"/>
            <a:ext cx="164592" cy="164592"/>
          </a:xfrm>
          <a:prstGeom prst="ellipse">
            <a:avLst/>
          </a:prstGeom>
          <a:solidFill>
            <a:srgbClr val="F4B860"/>
          </a:solidFill>
          <a:ln/>
        </p:spPr>
      </p:sp>
      <p:sp>
        <p:nvSpPr>
          <p:cNvPr id="44" name="Shape 41"/>
          <p:cNvSpPr/>
          <p:nvPr/>
        </p:nvSpPr>
        <p:spPr>
          <a:xfrm>
            <a:off x="7360920" y="3749040"/>
            <a:ext cx="1097280" cy="868680"/>
          </a:xfrm>
          <a:prstGeom prst="ellipse">
            <a:avLst/>
          </a:prstGeom>
          <a:solidFill>
            <a:srgbClr val="F4B860">
              <a:alpha val="15000"/>
            </a:srgbClr>
          </a:solidFill>
          <a:ln w="12700">
            <a:solidFill>
              <a:srgbClr val="F4B860"/>
            </a:solidFill>
            <a:prstDash val="dash"/>
          </a:ln>
        </p:spPr>
      </p:sp>
      <p:sp>
        <p:nvSpPr>
          <p:cNvPr id="45" name="Shape 42"/>
          <p:cNvSpPr/>
          <p:nvPr/>
        </p:nvSpPr>
        <p:spPr>
          <a:xfrm>
            <a:off x="9372600" y="4206240"/>
            <a:ext cx="164592" cy="164592"/>
          </a:xfrm>
          <a:prstGeom prst="ellipse">
            <a:avLst/>
          </a:prstGeom>
          <a:solidFill>
            <a:srgbClr val="1F5B3F"/>
          </a:solidFill>
          <a:ln/>
        </p:spPr>
      </p:sp>
      <p:sp>
        <p:nvSpPr>
          <p:cNvPr id="46" name="Shape 43"/>
          <p:cNvSpPr/>
          <p:nvPr/>
        </p:nvSpPr>
        <p:spPr>
          <a:xfrm>
            <a:off x="9784080" y="4297680"/>
            <a:ext cx="164592" cy="164592"/>
          </a:xfrm>
          <a:prstGeom prst="ellipse">
            <a:avLst/>
          </a:prstGeom>
          <a:solidFill>
            <a:srgbClr val="1F5B3F"/>
          </a:solidFill>
          <a:ln/>
        </p:spPr>
      </p:sp>
      <p:sp>
        <p:nvSpPr>
          <p:cNvPr id="47" name="Shape 44"/>
          <p:cNvSpPr/>
          <p:nvPr/>
        </p:nvSpPr>
        <p:spPr>
          <a:xfrm>
            <a:off x="9555480" y="4617720"/>
            <a:ext cx="164592" cy="164592"/>
          </a:xfrm>
          <a:prstGeom prst="ellipse">
            <a:avLst/>
          </a:prstGeom>
          <a:solidFill>
            <a:srgbClr val="1F5B3F"/>
          </a:solidFill>
          <a:ln/>
        </p:spPr>
      </p:sp>
      <p:sp>
        <p:nvSpPr>
          <p:cNvPr id="48" name="Shape 45"/>
          <p:cNvSpPr/>
          <p:nvPr/>
        </p:nvSpPr>
        <p:spPr>
          <a:xfrm>
            <a:off x="9875520" y="4709160"/>
            <a:ext cx="164592" cy="164592"/>
          </a:xfrm>
          <a:prstGeom prst="ellipse">
            <a:avLst/>
          </a:prstGeom>
          <a:solidFill>
            <a:srgbClr val="1F5B3F"/>
          </a:solidFill>
          <a:ln/>
        </p:spPr>
      </p:sp>
      <p:sp>
        <p:nvSpPr>
          <p:cNvPr id="49" name="Shape 46"/>
          <p:cNvSpPr/>
          <p:nvPr/>
        </p:nvSpPr>
        <p:spPr>
          <a:xfrm>
            <a:off x="9189720" y="4023360"/>
            <a:ext cx="1051560" cy="1051560"/>
          </a:xfrm>
          <a:prstGeom prst="ellipse">
            <a:avLst/>
          </a:prstGeom>
          <a:solidFill>
            <a:srgbClr val="1F5B3F">
              <a:alpha val="15000"/>
            </a:srgbClr>
          </a:solidFill>
          <a:ln w="12700">
            <a:solidFill>
              <a:srgbClr val="1F5B3F"/>
            </a:solidFill>
            <a:prstDash val="dash"/>
          </a:ln>
        </p:spPr>
      </p:sp>
      <p:sp>
        <p:nvSpPr>
          <p:cNvPr id="50" name="Shape 47"/>
          <p:cNvSpPr/>
          <p:nvPr/>
        </p:nvSpPr>
        <p:spPr>
          <a:xfrm>
            <a:off x="10515600" y="3840480"/>
            <a:ext cx="164592" cy="164592"/>
          </a:xfrm>
          <a:prstGeom prst="ellipse">
            <a:avLst/>
          </a:prstGeom>
          <a:solidFill>
            <a:srgbClr val="8B2E1F"/>
          </a:solidFill>
          <a:ln/>
        </p:spPr>
      </p:sp>
      <p:sp>
        <p:nvSpPr>
          <p:cNvPr id="51" name="Shape 48"/>
          <p:cNvSpPr/>
          <p:nvPr/>
        </p:nvSpPr>
        <p:spPr>
          <a:xfrm>
            <a:off x="10698480" y="4114800"/>
            <a:ext cx="164592" cy="164592"/>
          </a:xfrm>
          <a:prstGeom prst="ellipse">
            <a:avLst/>
          </a:prstGeom>
          <a:solidFill>
            <a:srgbClr val="8B2E1F"/>
          </a:solidFill>
          <a:ln/>
        </p:spPr>
      </p:sp>
      <p:sp>
        <p:nvSpPr>
          <p:cNvPr id="52" name="Shape 49"/>
          <p:cNvSpPr/>
          <p:nvPr/>
        </p:nvSpPr>
        <p:spPr>
          <a:xfrm>
            <a:off x="10332720" y="3657600"/>
            <a:ext cx="731520" cy="822960"/>
          </a:xfrm>
          <a:prstGeom prst="ellipse">
            <a:avLst/>
          </a:prstGeom>
          <a:solidFill>
            <a:srgbClr val="8B2E1F">
              <a:alpha val="15000"/>
            </a:srgbClr>
          </a:solidFill>
          <a:ln w="12700">
            <a:solidFill>
              <a:srgbClr val="8B2E1F"/>
            </a:solidFill>
            <a:prstDash val="dash"/>
          </a:ln>
        </p:spPr>
      </p:sp>
      <p:sp>
        <p:nvSpPr>
          <p:cNvPr id="53" name="Text 50"/>
          <p:cNvSpPr/>
          <p:nvPr/>
        </p:nvSpPr>
        <p:spPr>
          <a:xfrm>
            <a:off x="6766560" y="5394960"/>
            <a:ext cx="4846320" cy="274320"/>
          </a:xfrm>
          <a:prstGeom prst="rect">
            <a:avLst/>
          </a:prstGeom>
          <a:noFill/>
          <a:ln/>
        </p:spPr>
        <p:txBody>
          <a:bodyPr wrap="square" lIns="0" tIns="0" rIns="0" bIns="0" rtlCol="0" anchor="ctr"/>
          <a:lstStyle/>
          <a:p>
            <a:pPr marL="0" indent="0" algn="ctr">
              <a:buNone/>
            </a:pPr>
            <a:r>
              <a:rPr lang="en-US" sz="1100" b="1" dirty="0">
                <a:solidFill>
                  <a:srgbClr val="1A2B22"/>
                </a:solidFill>
                <a:latin typeface="Calibri" pitchFamily="34" charset="0"/>
                <a:ea typeface="Calibri" pitchFamily="34" charset="-122"/>
                <a:cs typeface="Calibri" pitchFamily="34" charset="-120"/>
              </a:rPr>
              <a:t>Each cluster → one fold</a:t>
            </a:r>
            <a:endParaRPr lang="en-US" sz="1100" dirty="0"/>
          </a:p>
        </p:txBody>
      </p:sp>
      <p:sp>
        <p:nvSpPr>
          <p:cNvPr id="54" name="Text 51"/>
          <p:cNvSpPr/>
          <p:nvPr/>
        </p:nvSpPr>
        <p:spPr>
          <a:xfrm>
            <a:off x="6766560" y="5669280"/>
            <a:ext cx="4846320" cy="274320"/>
          </a:xfrm>
          <a:prstGeom prst="rect">
            <a:avLst/>
          </a:prstGeom>
          <a:noFill/>
          <a:ln/>
        </p:spPr>
        <p:txBody>
          <a:bodyPr wrap="square" lIns="0" tIns="0" rIns="0" bIns="0" rtlCol="0" anchor="ctr"/>
          <a:lstStyle/>
          <a:p>
            <a:pPr marL="0" indent="0" algn="ctr">
              <a:buNone/>
            </a:pPr>
            <a:r>
              <a:rPr lang="en-US" sz="1000" i="1" dirty="0">
                <a:solidFill>
                  <a:srgbClr val="6B7268"/>
                </a:solidFill>
                <a:latin typeface="Calibri" pitchFamily="34" charset="0"/>
                <a:ea typeface="Calibri" pitchFamily="34" charset="-122"/>
                <a:cs typeface="Calibri" pitchFamily="34" charset="-120"/>
              </a:rPr>
              <a:t>Test fold never shares a cluster with train</a:t>
            </a:r>
            <a:endParaRPr lang="en-US" sz="1000" dirty="0"/>
          </a:p>
        </p:txBody>
      </p:sp>
      <p:sp>
        <p:nvSpPr>
          <p:cNvPr id="55" name="Shape 52"/>
          <p:cNvSpPr/>
          <p:nvPr/>
        </p:nvSpPr>
        <p:spPr>
          <a:xfrm>
            <a:off x="548640" y="6492240"/>
            <a:ext cx="11091672" cy="10973"/>
          </a:xfrm>
          <a:prstGeom prst="rect">
            <a:avLst/>
          </a:prstGeom>
          <a:solidFill>
            <a:srgbClr val="D8D2C2"/>
          </a:solidFill>
          <a:ln/>
        </p:spPr>
      </p:sp>
      <p:sp>
        <p:nvSpPr>
          <p:cNvPr id="56" name="Text 53"/>
          <p:cNvSpPr/>
          <p:nvPr/>
        </p:nvSpPr>
        <p:spPr>
          <a:xfrm>
            <a:off x="548640" y="6565392"/>
            <a:ext cx="5486400" cy="228600"/>
          </a:xfrm>
          <a:prstGeom prst="rect">
            <a:avLst/>
          </a:prstGeom>
          <a:noFill/>
          <a:ln/>
        </p:spPr>
        <p:txBody>
          <a:bodyPr wrap="square" lIns="0" tIns="0" rIns="0" bIns="0" rtlCol="0" anchor="ctr"/>
          <a:lstStyle/>
          <a:p>
            <a:pPr marL="0" indent="0">
              <a:buNone/>
            </a:pPr>
            <a:r>
              <a:rPr lang="en-US" sz="900" kern="0" spc="300" dirty="0">
                <a:solidFill>
                  <a:srgbClr val="6B7268"/>
                </a:solidFill>
                <a:latin typeface="Calibri" pitchFamily="34" charset="0"/>
                <a:ea typeface="Calibri" pitchFamily="34" charset="-122"/>
                <a:cs typeface="Calibri" pitchFamily="34" charset="-120"/>
              </a:rPr>
              <a:t>TREEFLOW · EGU 2026</a:t>
            </a:r>
            <a:endParaRPr lang="en-US" sz="900" dirty="0"/>
          </a:p>
        </p:txBody>
      </p:sp>
      <p:sp>
        <p:nvSpPr>
          <p:cNvPr id="57" name="Text 54"/>
          <p:cNvSpPr/>
          <p:nvPr/>
        </p:nvSpPr>
        <p:spPr>
          <a:xfrm>
            <a:off x="10177272" y="6565392"/>
            <a:ext cx="1463040" cy="228600"/>
          </a:xfrm>
          <a:prstGeom prst="rect">
            <a:avLst/>
          </a:prstGeom>
          <a:noFill/>
          <a:ln/>
        </p:spPr>
        <p:txBody>
          <a:bodyPr wrap="square" lIns="0" tIns="0" rIns="0" bIns="0" rtlCol="0" anchor="ctr"/>
          <a:lstStyle/>
          <a:p>
            <a:pPr marL="0" indent="0" algn="r">
              <a:buNone/>
            </a:pPr>
            <a:r>
              <a:rPr lang="en-US" sz="900" dirty="0">
                <a:solidFill>
                  <a:srgbClr val="6B7268"/>
                </a:solidFill>
                <a:latin typeface="Calibri" pitchFamily="34" charset="0"/>
                <a:ea typeface="Calibri" pitchFamily="34" charset="-122"/>
                <a:cs typeface="Calibri" pitchFamily="34" charset="-120"/>
              </a:rPr>
              <a:t>9 / 19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2822</Words>
  <Application>Microsoft Office PowerPoint</Application>
  <PresentationFormat>Widescreen</PresentationFormat>
  <Paragraphs>327</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Dual Model Approach to Better Generalize Individual Tree Water Use</dc:title>
  <dc:subject>PptxGenJS Presentation</dc:subject>
  <dc:creator>Deep Prakash Sarkar</dc:creator>
  <cp:lastModifiedBy>deep prakash</cp:lastModifiedBy>
  <cp:revision>2</cp:revision>
  <dcterms:created xsi:type="dcterms:W3CDTF">2026-05-04T08:07:26Z</dcterms:created>
  <dcterms:modified xsi:type="dcterms:W3CDTF">2026-05-04T12:02:11Z</dcterms:modified>
</cp:coreProperties>
</file>