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5143500" type="screen4x3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 showGuides="1">
      <p:cViewPr varScale="1">
        <p:scale>
          <a:sx n="136" d="100"/>
          <a:sy n="136" d="100"/>
        </p:scale>
        <p:origin x="216" y="312"/>
      </p:cViewPr>
      <p:guideLst>
        <p:guide orient="horz" pos="161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/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/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/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/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/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/>
          <p:nvPr>
            <p:ph type="sldImg"/>
          </p:nvPr>
        </p:nvSpPr>
        <p:spPr/>
      </p:sp>
      <p:sp>
        <p:nvSpPr>
          <p:cNvPr id="3" name="Notes Placeholder 2"/>
          <p:cNvSpPr/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/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9" Type="http://schemas.openxmlformats.org/officeDocument/2006/relationships/notesSlide" Target="../notesSlides/notesSlide3.xml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1.png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0" Type="http://schemas.openxmlformats.org/officeDocument/2006/relationships/notesSlide" Target="../notesSlides/notesSlide8.xml"/><Relationship Id="rId2" Type="http://schemas.openxmlformats.org/officeDocument/2006/relationships/tags" Target="../tags/tag18.xml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8.png"/><Relationship Id="rId17" Type="http://schemas.openxmlformats.org/officeDocument/2006/relationships/tags" Target="../tags/tag33.xml"/><Relationship Id="rId16" Type="http://schemas.openxmlformats.org/officeDocument/2006/relationships/tags" Target="../tags/tag32.xml"/><Relationship Id="rId15" Type="http://schemas.openxmlformats.org/officeDocument/2006/relationships/tags" Target="../tags/tag31.xml"/><Relationship Id="rId14" Type="http://schemas.openxmlformats.org/officeDocument/2006/relationships/tags" Target="../tags/tag30.xml"/><Relationship Id="rId13" Type="http://schemas.openxmlformats.org/officeDocument/2006/relationships/tags" Target="../tags/tag29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2" Type="http://schemas.openxmlformats.org/officeDocument/2006/relationships/notesSlide" Target="../notesSlides/notesSlide9.xml"/><Relationship Id="rId21" Type="http://schemas.openxmlformats.org/officeDocument/2006/relationships/slideLayout" Target="../slideLayouts/slideLayout1.xml"/><Relationship Id="rId20" Type="http://schemas.openxmlformats.org/officeDocument/2006/relationships/tags" Target="../tags/tag53.xml"/><Relationship Id="rId2" Type="http://schemas.openxmlformats.org/officeDocument/2006/relationships/tags" Target="../tags/tag35.xml"/><Relationship Id="rId19" Type="http://schemas.openxmlformats.org/officeDocument/2006/relationships/tags" Target="../tags/tag52.xml"/><Relationship Id="rId18" Type="http://schemas.openxmlformats.org/officeDocument/2006/relationships/tags" Target="../tags/tag51.xml"/><Relationship Id="rId17" Type="http://schemas.openxmlformats.org/officeDocument/2006/relationships/tags" Target="../tags/tag50.xml"/><Relationship Id="rId16" Type="http://schemas.openxmlformats.org/officeDocument/2006/relationships/tags" Target="../tags/tag49.xml"/><Relationship Id="rId15" Type="http://schemas.openxmlformats.org/officeDocument/2006/relationships/tags" Target="../tags/tag48.xml"/><Relationship Id="rId14" Type="http://schemas.openxmlformats.org/officeDocument/2006/relationships/tags" Target="../tags/tag47.xml"/><Relationship Id="rId13" Type="http://schemas.openxmlformats.org/officeDocument/2006/relationships/tags" Target="../tags/tag46.xml"/><Relationship Id="rId12" Type="http://schemas.openxmlformats.org/officeDocument/2006/relationships/tags" Target="../tags/tag45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tags" Target="../tags/tag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132320" y="-731520"/>
            <a:ext cx="2743200" cy="2743200"/>
          </a:xfrm>
          <a:prstGeom prst="ellipse">
            <a:avLst/>
          </a:prstGeom>
          <a:solidFill>
            <a:srgbClr val="112E4B">
              <a:alpha val="70000"/>
            </a:srgbClr>
          </a:solidFill>
          <a:ln w="12700">
            <a:solidFill>
              <a:srgbClr val="112E4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7589520" y="-274320"/>
            <a:ext cx="1828800" cy="1828800"/>
          </a:xfrm>
          <a:prstGeom prst="ellipse">
            <a:avLst/>
          </a:prstGeom>
          <a:solidFill>
            <a:srgbClr val="1C5A8A">
              <a:alpha val="60000"/>
            </a:srgbClr>
          </a:solidFill>
          <a:ln w="12700">
            <a:solidFill>
              <a:srgbClr val="1C5A8A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858000" y="274320"/>
            <a:ext cx="2103120" cy="411480"/>
          </a:xfrm>
          <a:prstGeom prst="roundRect">
            <a:avLst>
              <a:gd name="adj" fmla="val 11111"/>
            </a:avLst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858000" y="274320"/>
            <a:ext cx="2103120" cy="4114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A2A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EGU 2026 · Oral Presentation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365760" y="960120"/>
            <a:ext cx="8412480" cy="8229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kern="0" spc="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Refining IMERG Validation</a:t>
            </a:r>
            <a:endParaRPr lang="en-US" sz="3400" dirty="0"/>
          </a:p>
        </p:txBody>
      </p:sp>
      <p:sp>
        <p:nvSpPr>
          <p:cNvPr id="8" name="Text 6"/>
          <p:cNvSpPr/>
          <p:nvPr/>
        </p:nvSpPr>
        <p:spPr>
          <a:xfrm>
            <a:off x="365760" y="1737360"/>
            <a:ext cx="8412480" cy="9144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AECDE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Accounting for Rain Gauge</a:t>
            </a:r>
            <a:endParaRPr lang="en-US" sz="2600" dirty="0"/>
          </a:p>
          <a:p>
            <a:pPr marL="0" indent="0">
              <a:buNone/>
            </a:pPr>
            <a:r>
              <a:rPr lang="en-US" sz="2600" dirty="0">
                <a:solidFill>
                  <a:srgbClr val="AECDE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Representativeness Errors</a:t>
            </a:r>
            <a:endParaRPr lang="en-US" sz="2600" dirty="0"/>
          </a:p>
        </p:txBody>
      </p:sp>
      <p:sp>
        <p:nvSpPr>
          <p:cNvPr id="9" name="Shape 7"/>
          <p:cNvSpPr/>
          <p:nvPr/>
        </p:nvSpPr>
        <p:spPr>
          <a:xfrm>
            <a:off x="365760" y="2788920"/>
            <a:ext cx="5029200" cy="36576"/>
          </a:xfrm>
          <a:prstGeom prst="rect">
            <a:avLst/>
          </a:prstGeom>
          <a:solidFill>
            <a:srgbClr val="5BA4CF"/>
          </a:solidFill>
          <a:ln w="12700">
            <a:solidFill>
              <a:srgbClr val="5BA4C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65760" y="2926080"/>
            <a:ext cx="8412480" cy="3200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 Yue¹  ·  Han Bowei¹²  ·  Chen Lin²  ·  Zhou Renjun¹  ·  Li Rui¹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365760" y="3246120"/>
            <a:ext cx="841248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7BB8D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¹ USTC, School of Earth and Space Science  |  ² National Satellite Meteorology Center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365760" y="3611880"/>
            <a:ext cx="841248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BA4C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Session: Precipitation – Measurement, Climatology, Remote Sensing, and Modelling</a:t>
            </a:r>
            <a:endParaRPr lang="en-US" sz="1000" dirty="0"/>
          </a:p>
        </p:txBody>
      </p:sp>
      <p:sp>
        <p:nvSpPr>
          <p:cNvPr id="13" name="Shape 11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0A2A4A"/>
          </a:solidFill>
          <a:ln w="12700">
            <a:solidFill>
              <a:srgbClr val="0A2A4A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274320" y="4901184"/>
            <a:ext cx="64008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BB8D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 Yue · USTC · EGU 2026 · Precipitation Remote Sensing</a:t>
            </a:r>
            <a:endParaRPr lang="en-US" sz="850" dirty="0"/>
          </a:p>
        </p:txBody>
      </p:sp>
      <p:sp>
        <p:nvSpPr>
          <p:cNvPr id="15" name="Text 13"/>
          <p:cNvSpPr/>
          <p:nvPr/>
        </p:nvSpPr>
        <p:spPr>
          <a:xfrm>
            <a:off x="8046720" y="4901184"/>
            <a:ext cx="100584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/ 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C5A8A"/>
          </a:solidFill>
          <a:ln w="12700">
            <a:solidFill>
              <a:srgbClr val="1C5A8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09728" cy="914400"/>
          </a:xfrm>
          <a:prstGeom prst="rect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56032" y="45720"/>
            <a:ext cx="7772400" cy="53035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Gauges Really Ground Truth?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256032" y="566928"/>
            <a:ext cx="8412480" cy="2926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i="1" dirty="0">
                <a:solidFill>
                  <a:srgbClr val="AECDE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Motivation &amp; Research Gap</a:t>
            </a:r>
            <a:endParaRPr lang="en-US" sz="1100" dirty="0"/>
          </a:p>
        </p:txBody>
      </p:sp>
      <p:sp>
        <p:nvSpPr>
          <p:cNvPr id="6" name="Shape 4"/>
          <p:cNvSpPr/>
          <p:nvPr/>
        </p:nvSpPr>
        <p:spPr>
          <a:xfrm>
            <a:off x="274320" y="1051560"/>
            <a:ext cx="4023360" cy="3566160"/>
          </a:xfrm>
          <a:prstGeom prst="rect">
            <a:avLst/>
          </a:prstGeom>
          <a:solidFill>
            <a:srgbClr val="FFFFFF"/>
          </a:solidFill>
          <a:ln w="12700">
            <a:solidFill>
              <a:srgbClr val="2E7DBF"/>
            </a:solidFill>
            <a:prstDash val="solid"/>
          </a:ln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274320" y="1051560"/>
            <a:ext cx="4023360" cy="365760"/>
          </a:xfrm>
          <a:prstGeom prst="rect">
            <a:avLst/>
          </a:prstGeom>
          <a:solidFill>
            <a:srgbClr val="1C5A8A"/>
          </a:solidFill>
          <a:ln w="12700">
            <a:solidFill>
              <a:srgbClr val="1C5A8A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20040" y="1069848"/>
            <a:ext cx="3931920" cy="32918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🌧  Point Measurement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1508760"/>
            <a:ext cx="3657600" cy="192024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2C3E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Rain gauge measures at a
</a:t>
            </a:r>
            <a:r>
              <a:rPr lang="en-US" sz="1300" b="1" dirty="0">
                <a:solidFill>
                  <a:srgbClr val="E845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point</a:t>
            </a:r>
            <a:endParaRPr lang="en-US" sz="1300" dirty="0"/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2C3E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Covers ≈ 100–400 cm²</a:t>
            </a:r>
            <a:endParaRPr lang="en-US" sz="1300" dirty="0"/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2C3E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Used as 'ground truth'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2C3E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an area of ~100 km²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1645920" y="3105785"/>
            <a:ext cx="717550" cy="710565"/>
          </a:xfrm>
          <a:prstGeom prst="ellipse">
            <a:avLst/>
          </a:prstGeom>
          <a:solidFill>
            <a:srgbClr val="E84545"/>
          </a:solidFill>
          <a:ln w="12700">
            <a:solidFill>
              <a:srgbClr val="E84545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1719072" y="3227832"/>
            <a:ext cx="310896" cy="31089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FFFFFF"/>
                </a:solidFill>
              </a:rPr>
              <a:t>●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1554480" y="3816223"/>
            <a:ext cx="822960" cy="1828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E84545"/>
                </a:solidFill>
              </a:rPr>
              <a:t>1 gauge</a:t>
            </a:r>
            <a:endParaRPr lang="en-US" sz="900" dirty="0"/>
          </a:p>
        </p:txBody>
      </p:sp>
      <p:sp>
        <p:nvSpPr>
          <p:cNvPr id="13" name="Shape 11"/>
          <p:cNvSpPr/>
          <p:nvPr/>
        </p:nvSpPr>
        <p:spPr>
          <a:xfrm>
            <a:off x="4343400" y="2560320"/>
            <a:ext cx="457200" cy="64008"/>
          </a:xfrm>
          <a:prstGeom prst="rect">
            <a:avLst/>
          </a:prstGeom>
          <a:solidFill>
            <a:srgbClr val="64748B"/>
          </a:solidFill>
          <a:ln w="12700">
            <a:solidFill>
              <a:srgbClr val="64748B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4279392" y="2240280"/>
            <a:ext cx="594360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E84545"/>
                </a:solidFill>
              </a:rPr>
              <a:t>≠</a:t>
            </a:r>
            <a:endParaRPr lang="en-US" sz="2800" dirty="0"/>
          </a:p>
        </p:txBody>
      </p:sp>
      <p:sp>
        <p:nvSpPr>
          <p:cNvPr id="15" name="Text 13"/>
          <p:cNvSpPr/>
          <p:nvPr/>
        </p:nvSpPr>
        <p:spPr>
          <a:xfrm>
            <a:off x="4206240" y="2788920"/>
            <a:ext cx="777240" cy="2286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84545"/>
                </a:solidFill>
              </a:rPr>
              <a:t>Mismatch!</a:t>
            </a:r>
            <a:endParaRPr lang="en-US" sz="900" dirty="0"/>
          </a:p>
        </p:txBody>
      </p:sp>
      <p:sp>
        <p:nvSpPr>
          <p:cNvPr id="16" name="Shape 14"/>
          <p:cNvSpPr/>
          <p:nvPr/>
        </p:nvSpPr>
        <p:spPr>
          <a:xfrm>
            <a:off x="4846320" y="1051560"/>
            <a:ext cx="4023360" cy="3566160"/>
          </a:xfrm>
          <a:prstGeom prst="rect">
            <a:avLst/>
          </a:prstGeom>
          <a:solidFill>
            <a:srgbClr val="FFFFFF"/>
          </a:solidFill>
          <a:ln w="12700">
            <a:solidFill>
              <a:srgbClr val="2E7DBF"/>
            </a:solidFill>
            <a:prstDash val="solid"/>
          </a:ln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7" name="Shape 15"/>
          <p:cNvSpPr/>
          <p:nvPr/>
        </p:nvSpPr>
        <p:spPr>
          <a:xfrm>
            <a:off x="4846320" y="1051560"/>
            <a:ext cx="4023360" cy="365760"/>
          </a:xfrm>
          <a:prstGeom prst="rect">
            <a:avLst/>
          </a:prstGeom>
          <a:solidFill>
            <a:srgbClr val="2E7DBF"/>
          </a:solidFill>
          <a:ln w="12700">
            <a:solidFill>
              <a:srgbClr val="2E7DBF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4892040" y="1069848"/>
            <a:ext cx="3931920" cy="32918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🛰  IMERG Grid Average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5029200" y="1508760"/>
            <a:ext cx="3657600" cy="22860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2C3E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IMERG retrieves
</a:t>
            </a:r>
            <a:r>
              <a:rPr lang="en-US" sz="1300" b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area-averaged precipitation</a:t>
            </a:r>
            <a:r>
              <a:rPr lang="en-US" sz="1300" dirty="0">
                <a:solidFill>
                  <a:srgbClr val="2C3E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
0.1° × 0.1° grid cell
≈ 100 km²
</a:t>
            </a:r>
            <a:r>
              <a:rPr lang="en-US" sz="1300" b="1" dirty="0">
                <a:solidFill>
                  <a:srgbClr val="E845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Representativeness Error</a:t>
            </a:r>
            <a:r>
              <a:rPr lang="en-US" sz="1300" dirty="0">
                <a:solidFill>
                  <a:srgbClr val="2C3E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introduced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2C3E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using sparse gauges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2C3E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approximate this area mean</a:t>
            </a:r>
            <a:endParaRPr lang="en-US" sz="1300" dirty="0"/>
          </a:p>
        </p:txBody>
      </p:sp>
      <p:sp>
        <p:nvSpPr>
          <p:cNvPr id="20" name="Shape 18"/>
          <p:cNvSpPr/>
          <p:nvPr/>
        </p:nvSpPr>
        <p:spPr>
          <a:xfrm>
            <a:off x="274320" y="4645152"/>
            <a:ext cx="8595360" cy="219456"/>
          </a:xfrm>
          <a:prstGeom prst="rect">
            <a:avLst/>
          </a:prstGeom>
          <a:solidFill>
            <a:srgbClr val="0A2A4A"/>
          </a:solidFill>
          <a:ln w="12700">
            <a:solidFill>
              <a:srgbClr val="0A2A4A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457200" y="4608957"/>
            <a:ext cx="8595360" cy="21945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altLang="zh-CN" sz="950" i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Ignoring gauge representativeness error leads to systematic overestimation of IMERG's apparent inaccuracies.</a:t>
            </a:r>
            <a:endParaRPr lang="en-US" sz="950" dirty="0"/>
          </a:p>
        </p:txBody>
      </p:sp>
      <p:sp>
        <p:nvSpPr>
          <p:cNvPr id="22" name="Shape 20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0A2A4A"/>
          </a:solidFill>
          <a:ln w="12700">
            <a:solidFill>
              <a:srgbClr val="0A2A4A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274320" y="4901184"/>
            <a:ext cx="64008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BB8D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 Yue · USTC · EGU 2026 · Precipitation Remote Sensing</a:t>
            </a:r>
            <a:endParaRPr lang="en-US" sz="850" dirty="0"/>
          </a:p>
        </p:txBody>
      </p:sp>
      <p:sp>
        <p:nvSpPr>
          <p:cNvPr id="24" name="Text 22"/>
          <p:cNvSpPr/>
          <p:nvPr/>
        </p:nvSpPr>
        <p:spPr>
          <a:xfrm>
            <a:off x="8046720" y="4901184"/>
            <a:ext cx="100584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/ 9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C5A8A"/>
          </a:solidFill>
          <a:ln w="12700">
            <a:solidFill>
              <a:srgbClr val="1C5A8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09728" cy="914400"/>
          </a:xfrm>
          <a:prstGeom prst="rect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56032" y="45720"/>
            <a:ext cx="7772400" cy="53035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 Area &amp; Datasets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256032" y="566928"/>
            <a:ext cx="8412480" cy="2926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i="1" dirty="0">
                <a:solidFill>
                  <a:srgbClr val="AECDE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Jianghuai Monsoon Region, Eastern China</a:t>
            </a:r>
            <a:endParaRPr lang="en-US" sz="1100" dirty="0"/>
          </a:p>
        </p:txBody>
      </p:sp>
      <p:sp>
        <p:nvSpPr>
          <p:cNvPr id="6" name="Shape 4"/>
          <p:cNvSpPr/>
          <p:nvPr/>
        </p:nvSpPr>
        <p:spPr>
          <a:xfrm>
            <a:off x="274320" y="1051560"/>
            <a:ext cx="5029200" cy="3611880"/>
          </a:xfrm>
          <a:prstGeom prst="rect">
            <a:avLst/>
          </a:prstGeom>
          <a:solidFill>
            <a:schemeClr val="bg1"/>
          </a:solidFill>
          <a:ln w="19050">
            <a:solidFill>
              <a:srgbClr val="2E7DBF"/>
            </a:solidFill>
            <a:prstDash val="solid"/>
          </a:ln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7" name="Text 5"/>
          <p:cNvSpPr/>
          <p:nvPr/>
        </p:nvSpPr>
        <p:spPr>
          <a:xfrm>
            <a:off x="320040" y="1188720"/>
            <a:ext cx="4937760" cy="34290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i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📍  Figure 1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i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Gauge Density Map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i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(Jianghuai Region)</a:t>
            </a:r>
            <a:endParaRPr lang="en-US" sz="1300" dirty="0"/>
          </a:p>
          <a:p>
            <a:pPr marL="0" indent="0" algn="ctr">
              <a:buNone/>
            </a:pPr>
            <a:endParaRPr lang="en-US" sz="1300" dirty="0"/>
          </a:p>
          <a:p>
            <a:pPr marL="0" indent="0" algn="ctr">
              <a:buNone/>
            </a:pPr>
            <a:r>
              <a:rPr lang="en-US" sz="1300" i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7,253 stations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i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2020–2024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i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0.2° grid</a:t>
            </a:r>
            <a:endParaRPr lang="en-US" sz="1300" dirty="0"/>
          </a:p>
        </p:txBody>
      </p:sp>
      <p:sp>
        <p:nvSpPr>
          <p:cNvPr id="8" name="Shape 6"/>
          <p:cNvSpPr/>
          <p:nvPr>
            <p:custDataLst>
              <p:tags r:id="rId1"/>
            </p:custDataLst>
          </p:nvPr>
        </p:nvSpPr>
        <p:spPr>
          <a:xfrm>
            <a:off x="5486400" y="1097280"/>
            <a:ext cx="1691640" cy="1645920"/>
          </a:xfrm>
          <a:prstGeom prst="rect">
            <a:avLst/>
          </a:prstGeom>
          <a:solidFill>
            <a:srgbClr val="F5F8FC"/>
          </a:solidFill>
          <a:ln w="19050">
            <a:solidFill>
              <a:srgbClr val="2E7DBF"/>
            </a:solidFill>
            <a:prstDash val="solid"/>
          </a:ln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9" name="Shape 7"/>
          <p:cNvSpPr/>
          <p:nvPr>
            <p:custDataLst>
              <p:tags r:id="rId2"/>
            </p:custDataLst>
          </p:nvPr>
        </p:nvSpPr>
        <p:spPr>
          <a:xfrm>
            <a:off x="5486400" y="1097280"/>
            <a:ext cx="1691640" cy="73152"/>
          </a:xfrm>
          <a:prstGeom prst="rect">
            <a:avLst/>
          </a:prstGeom>
          <a:solidFill>
            <a:srgbClr val="1C5A8A"/>
          </a:solidFill>
          <a:ln w="12700">
            <a:solidFill>
              <a:srgbClr val="1C5A8A"/>
            </a:solidFill>
            <a:prstDash val="solid"/>
          </a:ln>
        </p:spPr>
      </p:sp>
      <p:sp>
        <p:nvSpPr>
          <p:cNvPr id="10" name="Text 8"/>
          <p:cNvSpPr/>
          <p:nvPr>
            <p:custDataLst>
              <p:tags r:id="rId3"/>
            </p:custDataLst>
          </p:nvPr>
        </p:nvSpPr>
        <p:spPr>
          <a:xfrm>
            <a:off x="5596128" y="1207008"/>
            <a:ext cx="1472184" cy="25603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64748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 Area</a:t>
            </a:r>
            <a:endParaRPr lang="en-US" sz="950" dirty="0"/>
          </a:p>
        </p:txBody>
      </p:sp>
      <p:sp>
        <p:nvSpPr>
          <p:cNvPr id="11" name="Text 9"/>
          <p:cNvSpPr/>
          <p:nvPr>
            <p:custDataLst>
              <p:tags r:id="rId4"/>
            </p:custDataLst>
          </p:nvPr>
        </p:nvSpPr>
        <p:spPr>
          <a:xfrm>
            <a:off x="5559552" y="1444752"/>
            <a:ext cx="1545336" cy="117043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Jianghuai, E. China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b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858,000 km²</a:t>
            </a:r>
            <a:endParaRPr lang="en-US" sz="1400" dirty="0"/>
          </a:p>
        </p:txBody>
      </p:sp>
      <p:sp>
        <p:nvSpPr>
          <p:cNvPr id="12" name="Shape 10"/>
          <p:cNvSpPr/>
          <p:nvPr>
            <p:custDataLst>
              <p:tags r:id="rId5"/>
            </p:custDataLst>
          </p:nvPr>
        </p:nvSpPr>
        <p:spPr>
          <a:xfrm>
            <a:off x="7315200" y="1097280"/>
            <a:ext cx="1691640" cy="1645920"/>
          </a:xfrm>
          <a:prstGeom prst="rect">
            <a:avLst/>
          </a:prstGeom>
          <a:solidFill>
            <a:srgbClr val="F5F8FC"/>
          </a:solidFill>
          <a:ln w="19050">
            <a:solidFill>
              <a:srgbClr val="2E7DBF"/>
            </a:solidFill>
            <a:prstDash val="solid"/>
          </a:ln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3" name="Shape 11"/>
          <p:cNvSpPr/>
          <p:nvPr>
            <p:custDataLst>
              <p:tags r:id="rId6"/>
            </p:custDataLst>
          </p:nvPr>
        </p:nvSpPr>
        <p:spPr>
          <a:xfrm>
            <a:off x="7315200" y="1097280"/>
            <a:ext cx="1691640" cy="73152"/>
          </a:xfrm>
          <a:prstGeom prst="rect">
            <a:avLst/>
          </a:prstGeom>
          <a:solidFill>
            <a:srgbClr val="1C5A8A"/>
          </a:solidFill>
          <a:ln w="12700">
            <a:solidFill>
              <a:srgbClr val="1C5A8A"/>
            </a:solidFill>
            <a:prstDash val="solid"/>
          </a:ln>
        </p:spPr>
      </p:sp>
      <p:sp>
        <p:nvSpPr>
          <p:cNvPr id="14" name="Text 12"/>
          <p:cNvSpPr/>
          <p:nvPr>
            <p:custDataLst>
              <p:tags r:id="rId7"/>
            </p:custDataLst>
          </p:nvPr>
        </p:nvSpPr>
        <p:spPr>
          <a:xfrm>
            <a:off x="7424928" y="1207008"/>
            <a:ext cx="1472184" cy="25603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64748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Gauge Network</a:t>
            </a:r>
            <a:endParaRPr lang="en-US" sz="950" dirty="0"/>
          </a:p>
        </p:txBody>
      </p:sp>
      <p:sp>
        <p:nvSpPr>
          <p:cNvPr id="15" name="Text 13"/>
          <p:cNvSpPr/>
          <p:nvPr>
            <p:custDataLst>
              <p:tags r:id="rId8"/>
            </p:custDataLst>
          </p:nvPr>
        </p:nvSpPr>
        <p:spPr>
          <a:xfrm>
            <a:off x="7388352" y="1444752"/>
            <a:ext cx="1545336" cy="117043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2E7DB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7,253 gauges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b="1" dirty="0">
                <a:solidFill>
                  <a:srgbClr val="2E7DB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8.45 / 1,000 km²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b="1" dirty="0">
                <a:solidFill>
                  <a:srgbClr val="2E7DB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(4× WMO standard)</a:t>
            </a:r>
            <a:endParaRPr lang="en-US" sz="1400" dirty="0"/>
          </a:p>
        </p:txBody>
      </p:sp>
      <p:sp>
        <p:nvSpPr>
          <p:cNvPr id="16" name="Shape 14"/>
          <p:cNvSpPr/>
          <p:nvPr>
            <p:custDataLst>
              <p:tags r:id="rId9"/>
            </p:custDataLst>
          </p:nvPr>
        </p:nvSpPr>
        <p:spPr>
          <a:xfrm>
            <a:off x="5486400" y="2926080"/>
            <a:ext cx="1691640" cy="1645920"/>
          </a:xfrm>
          <a:prstGeom prst="rect">
            <a:avLst/>
          </a:prstGeom>
          <a:solidFill>
            <a:srgbClr val="F5F8FC"/>
          </a:solidFill>
          <a:ln w="19050">
            <a:solidFill>
              <a:srgbClr val="2E7DBF"/>
            </a:solidFill>
            <a:prstDash val="solid"/>
          </a:ln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7" name="Shape 15"/>
          <p:cNvSpPr/>
          <p:nvPr>
            <p:custDataLst>
              <p:tags r:id="rId10"/>
            </p:custDataLst>
          </p:nvPr>
        </p:nvSpPr>
        <p:spPr>
          <a:xfrm>
            <a:off x="5486400" y="2926080"/>
            <a:ext cx="1691640" cy="73152"/>
          </a:xfrm>
          <a:prstGeom prst="rect">
            <a:avLst/>
          </a:prstGeom>
          <a:solidFill>
            <a:srgbClr val="1C5A8A"/>
          </a:solidFill>
          <a:ln w="12700">
            <a:solidFill>
              <a:srgbClr val="1C5A8A"/>
            </a:solidFill>
            <a:prstDash val="solid"/>
          </a:ln>
        </p:spPr>
      </p:sp>
      <p:sp>
        <p:nvSpPr>
          <p:cNvPr id="18" name="Text 16"/>
          <p:cNvSpPr/>
          <p:nvPr>
            <p:custDataLst>
              <p:tags r:id="rId11"/>
            </p:custDataLst>
          </p:nvPr>
        </p:nvSpPr>
        <p:spPr>
          <a:xfrm>
            <a:off x="5596128" y="3035808"/>
            <a:ext cx="1472184" cy="25603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64748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IMERG Product</a:t>
            </a:r>
            <a:endParaRPr lang="en-US" sz="950" dirty="0"/>
          </a:p>
        </p:txBody>
      </p:sp>
      <p:sp>
        <p:nvSpPr>
          <p:cNvPr id="19" name="Text 17"/>
          <p:cNvSpPr/>
          <p:nvPr>
            <p:custDataLst>
              <p:tags r:id="rId12"/>
            </p:custDataLst>
          </p:nvPr>
        </p:nvSpPr>
        <p:spPr>
          <a:xfrm>
            <a:off x="5559552" y="3273552"/>
            <a:ext cx="1545336" cy="117043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7A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V07 Final Run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b="1" dirty="0">
                <a:solidFill>
                  <a:srgbClr val="1C7A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0.5-hr / 0.1°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b="1" dirty="0">
                <a:solidFill>
                  <a:srgbClr val="1C7A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Aggregated to 0.2°</a:t>
            </a:r>
            <a:endParaRPr lang="en-US" sz="1400" dirty="0"/>
          </a:p>
        </p:txBody>
      </p:sp>
      <p:sp>
        <p:nvSpPr>
          <p:cNvPr id="20" name="Shape 18"/>
          <p:cNvSpPr/>
          <p:nvPr>
            <p:custDataLst>
              <p:tags r:id="rId13"/>
            </p:custDataLst>
          </p:nvPr>
        </p:nvSpPr>
        <p:spPr>
          <a:xfrm>
            <a:off x="7315200" y="2926080"/>
            <a:ext cx="1691640" cy="1645920"/>
          </a:xfrm>
          <a:prstGeom prst="rect">
            <a:avLst/>
          </a:prstGeom>
          <a:solidFill>
            <a:srgbClr val="F5F8FC"/>
          </a:solidFill>
          <a:ln w="19050">
            <a:solidFill>
              <a:srgbClr val="2E7DBF"/>
            </a:solidFill>
            <a:prstDash val="solid"/>
          </a:ln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1" name="Shape 19"/>
          <p:cNvSpPr/>
          <p:nvPr>
            <p:custDataLst>
              <p:tags r:id="rId14"/>
            </p:custDataLst>
          </p:nvPr>
        </p:nvSpPr>
        <p:spPr>
          <a:xfrm>
            <a:off x="7315200" y="2926080"/>
            <a:ext cx="1691640" cy="73152"/>
          </a:xfrm>
          <a:prstGeom prst="rect">
            <a:avLst/>
          </a:prstGeom>
          <a:solidFill>
            <a:srgbClr val="1C5A8A"/>
          </a:solidFill>
          <a:ln w="12700">
            <a:solidFill>
              <a:srgbClr val="1C5A8A"/>
            </a:solidFill>
            <a:prstDash val="solid"/>
          </a:ln>
        </p:spPr>
      </p:sp>
      <p:sp>
        <p:nvSpPr>
          <p:cNvPr id="22" name="Text 20"/>
          <p:cNvSpPr/>
          <p:nvPr>
            <p:custDataLst>
              <p:tags r:id="rId15"/>
            </p:custDataLst>
          </p:nvPr>
        </p:nvSpPr>
        <p:spPr>
          <a:xfrm>
            <a:off x="7424928" y="3035808"/>
            <a:ext cx="1472184" cy="25603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64748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Period</a:t>
            </a:r>
            <a:endParaRPr lang="en-US" sz="950" dirty="0"/>
          </a:p>
        </p:txBody>
      </p:sp>
      <p:sp>
        <p:nvSpPr>
          <p:cNvPr id="23" name="Text 21"/>
          <p:cNvSpPr/>
          <p:nvPr>
            <p:custDataLst>
              <p:tags r:id="rId16"/>
            </p:custDataLst>
          </p:nvPr>
        </p:nvSpPr>
        <p:spPr>
          <a:xfrm>
            <a:off x="7388352" y="3273552"/>
            <a:ext cx="1545336" cy="117043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 – 2024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b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(5 years)</a:t>
            </a:r>
            <a:endParaRPr lang="en-US" sz="1400" dirty="0"/>
          </a:p>
        </p:txBody>
      </p:sp>
      <p:sp>
        <p:nvSpPr>
          <p:cNvPr id="24" name="Shape 22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0A2A4A"/>
          </a:solidFill>
          <a:ln w="12700">
            <a:solidFill>
              <a:srgbClr val="0A2A4A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274320" y="4901184"/>
            <a:ext cx="64008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BB8D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 Yue · USTC · EGU 2026 · Precipitation Remote Sensing</a:t>
            </a:r>
            <a:endParaRPr lang="en-US" sz="850" dirty="0"/>
          </a:p>
        </p:txBody>
      </p:sp>
      <p:sp>
        <p:nvSpPr>
          <p:cNvPr id="26" name="Text 24"/>
          <p:cNvSpPr/>
          <p:nvPr/>
        </p:nvSpPr>
        <p:spPr>
          <a:xfrm>
            <a:off x="8046720" y="4901184"/>
            <a:ext cx="100584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/ 9</a:t>
            </a:r>
            <a:endParaRPr lang="en-US" sz="900" dirty="0"/>
          </a:p>
        </p:txBody>
      </p:sp>
      <p:pic>
        <p:nvPicPr>
          <p:cNvPr id="27" name="图片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1710" y="1120140"/>
            <a:ext cx="3613785" cy="352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C5A8A"/>
          </a:solidFill>
          <a:ln w="12700">
            <a:solidFill>
              <a:srgbClr val="1C5A8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09728" cy="914400"/>
          </a:xfrm>
          <a:prstGeom prst="rect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56032" y="45720"/>
            <a:ext cx="7772400" cy="53035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Determining the Minimum Gauge Threshold: K = 16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256032" y="566928"/>
            <a:ext cx="8412480" cy="2926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i="1" dirty="0">
                <a:solidFill>
                  <a:srgbClr val="AECDE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Subsampling experiment in the densest grid cell (N = 41 gauges, F = 100 repetitions)</a:t>
            </a:r>
            <a:endParaRPr lang="en-US" sz="1100" dirty="0"/>
          </a:p>
        </p:txBody>
      </p:sp>
      <p:sp>
        <p:nvSpPr>
          <p:cNvPr id="6" name="Shape 4"/>
          <p:cNvSpPr/>
          <p:nvPr/>
        </p:nvSpPr>
        <p:spPr>
          <a:xfrm>
            <a:off x="274320" y="1051560"/>
            <a:ext cx="5669280" cy="3611880"/>
          </a:xfrm>
          <a:prstGeom prst="rect">
            <a:avLst/>
          </a:prstGeom>
          <a:solidFill>
            <a:srgbClr val="FFFFFF"/>
          </a:solidFill>
          <a:ln w="19050">
            <a:solidFill>
              <a:srgbClr val="2E7DBF"/>
            </a:solidFill>
            <a:prstDash val="solid"/>
          </a:ln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7" name="Text 5"/>
          <p:cNvSpPr/>
          <p:nvPr/>
        </p:nvSpPr>
        <p:spPr>
          <a:xfrm>
            <a:off x="320040" y="1143000"/>
            <a:ext cx="5577840" cy="34290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50" i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📊  Figure 3b</a:t>
            </a:r>
            <a:endParaRPr lang="en-US" sz="1250" dirty="0"/>
          </a:p>
          <a:p>
            <a:pPr marL="0" indent="0" algn="ctr">
              <a:buNone/>
            </a:pPr>
            <a:r>
              <a:rPr lang="en-US" sz="1250" i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Boxplot: Estimated vs. True</a:t>
            </a:r>
            <a:endParaRPr lang="en-US" sz="1250" dirty="0"/>
          </a:p>
          <a:p>
            <a:pPr marL="0" indent="0" algn="ctr">
              <a:buNone/>
            </a:pPr>
            <a:r>
              <a:rPr lang="en-US" sz="1250" i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Annual Precipitation</a:t>
            </a:r>
            <a:endParaRPr lang="en-US" sz="1250" dirty="0"/>
          </a:p>
          <a:p>
            <a:pPr marL="0" indent="0" algn="ctr">
              <a:buNone/>
            </a:pPr>
            <a:r>
              <a:rPr lang="en-US" sz="1250" i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(F = 100 repetitions)</a:t>
            </a:r>
            <a:endParaRPr lang="en-US" sz="1250" dirty="0"/>
          </a:p>
          <a:p>
            <a:pPr marL="0" indent="0" algn="ctr">
              <a:buNone/>
            </a:pPr>
            <a:endParaRPr lang="en-US" sz="1250" dirty="0"/>
          </a:p>
          <a:p>
            <a:pPr marL="0" indent="0" algn="ctr">
              <a:buNone/>
            </a:pPr>
            <a:r>
              <a:rPr lang="en-US" sz="1250" i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Blue dashed line → K = 16</a:t>
            </a:r>
            <a:endParaRPr lang="en-US" sz="1250" dirty="0"/>
          </a:p>
          <a:p>
            <a:pPr marL="0" indent="0" algn="ctr">
              <a:buNone/>
            </a:pPr>
            <a:r>
              <a:rPr lang="en-US" sz="1250" i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 dashed line → Ground truth</a:t>
            </a:r>
            <a:endParaRPr lang="en-US" sz="1250" dirty="0"/>
          </a:p>
        </p:txBody>
      </p:sp>
      <p:sp>
        <p:nvSpPr>
          <p:cNvPr id="8" name="Shape 6"/>
          <p:cNvSpPr/>
          <p:nvPr/>
        </p:nvSpPr>
        <p:spPr>
          <a:xfrm>
            <a:off x="6126480" y="1051560"/>
            <a:ext cx="2743200" cy="1371600"/>
          </a:xfrm>
          <a:prstGeom prst="rect">
            <a:avLst/>
          </a:prstGeom>
          <a:solidFill>
            <a:srgbClr val="FFFFFF"/>
          </a:solidFill>
          <a:ln w="12700">
            <a:solidFill>
              <a:srgbClr val="2E7DBF"/>
            </a:solidFill>
            <a:prstDash val="solid"/>
          </a:ln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6126480" y="1051560"/>
            <a:ext cx="2743200" cy="64008"/>
          </a:xfrm>
          <a:prstGeom prst="rect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6144768" y="1115568"/>
            <a:ext cx="2706624" cy="2286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64748B"/>
                </a:solidFill>
              </a:rPr>
              <a:t>Critical Threshold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6144768" y="1353312"/>
            <a:ext cx="2706624" cy="6400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E845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 = 16</a:t>
            </a:r>
            <a:endParaRPr lang="en-US" sz="4200" dirty="0"/>
          </a:p>
        </p:txBody>
      </p:sp>
      <p:sp>
        <p:nvSpPr>
          <p:cNvPr id="12" name="Text 10"/>
          <p:cNvSpPr/>
          <p:nvPr/>
        </p:nvSpPr>
        <p:spPr>
          <a:xfrm>
            <a:off x="6144768" y="1993392"/>
            <a:ext cx="2706624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C5A8A"/>
                </a:solidFill>
              </a:rPr>
              <a:t>gauges per 0.2° grid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6126480" y="2606040"/>
            <a:ext cx="2743200" cy="2057400"/>
          </a:xfrm>
          <a:prstGeom prst="rect">
            <a:avLst/>
          </a:prstGeom>
          <a:solidFill>
            <a:srgbClr val="FFFFFF"/>
          </a:solidFill>
          <a:ln w="12700">
            <a:solidFill>
              <a:srgbClr val="2E7DBF"/>
            </a:solidFill>
            <a:prstDash val="solid"/>
          </a:ln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6126480" y="2606040"/>
            <a:ext cx="2743200" cy="64008"/>
          </a:xfrm>
          <a:prstGeom prst="rect">
            <a:avLst/>
          </a:prstGeom>
          <a:solidFill>
            <a:srgbClr val="1C5A8A"/>
          </a:solidFill>
          <a:ln w="12700">
            <a:solidFill>
              <a:srgbClr val="1C5A8A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6236208" y="2724912"/>
            <a:ext cx="2523744" cy="18288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100" b="1" dirty="0">
                <a:solidFill>
                  <a:srgbClr val="E845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✔  n &lt; 16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2C3E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Estimates deviate significantly
and unpredictably
</a:t>
            </a:r>
            <a:r>
              <a:rPr lang="en-US" sz="1100" b="1" dirty="0">
                <a:solidFill>
                  <a:srgbClr val="1C7A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✔  n ≥ 16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2C3E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Stable, reliable area-mean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2C3E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precipitation estimate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0A2A4A"/>
          </a:solidFill>
          <a:ln w="12700">
            <a:solidFill>
              <a:srgbClr val="0A2A4A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274320" y="4901184"/>
            <a:ext cx="64008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BB8D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 Yue · USTC · EGU 2026 · Precipitation Remote Sensing</a:t>
            </a:r>
            <a:endParaRPr lang="en-US" sz="850" dirty="0"/>
          </a:p>
        </p:txBody>
      </p:sp>
      <p:sp>
        <p:nvSpPr>
          <p:cNvPr id="18" name="Text 16"/>
          <p:cNvSpPr/>
          <p:nvPr/>
        </p:nvSpPr>
        <p:spPr>
          <a:xfrm>
            <a:off x="8046720" y="4901184"/>
            <a:ext cx="100584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/ 9</a:t>
            </a:r>
            <a:endParaRPr lang="en-US" sz="900" dirty="0"/>
          </a:p>
        </p:txBody>
      </p:sp>
      <p:grpSp>
        <p:nvGrpSpPr>
          <p:cNvPr id="24" name="组合 23"/>
          <p:cNvGrpSpPr/>
          <p:nvPr/>
        </p:nvGrpSpPr>
        <p:grpSpPr>
          <a:xfrm>
            <a:off x="455930" y="1280795"/>
            <a:ext cx="5359400" cy="3163570"/>
            <a:chOff x="682" y="1955"/>
            <a:chExt cx="8678" cy="5058"/>
          </a:xfrm>
        </p:grpSpPr>
        <p:pic>
          <p:nvPicPr>
            <p:cNvPr id="19" name="图片 5" descr="E:/0000000000/组内工作/202407江淮梅雨/output.pngoutput"/>
            <p:cNvPicPr>
              <a:picLocks noChangeAspect="1" noChangeArrowheads="1"/>
            </p:cNvPicPr>
            <p:nvPr/>
          </p:nvPicPr>
          <p:blipFill>
            <a:blip r:embed="rId1"/>
            <a:srcRect l="352" t="31519" r="94304" b="36032"/>
            <a:stretch>
              <a:fillRect/>
            </a:stretch>
          </p:blipFill>
          <p:spPr>
            <a:xfrm>
              <a:off x="682" y="2629"/>
              <a:ext cx="470" cy="31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图片 5" descr="E:/0000000000/组内工作/202407江淮梅雨/output.pngoutput"/>
            <p:cNvPicPr>
              <a:picLocks noChangeAspect="1" noChangeArrowheads="1"/>
            </p:cNvPicPr>
            <p:nvPr/>
          </p:nvPicPr>
          <p:blipFill>
            <a:blip r:embed="rId1"/>
            <a:srcRect l="6685" t="48376" b="12"/>
            <a:stretch>
              <a:fillRect/>
            </a:stretch>
          </p:blipFill>
          <p:spPr>
            <a:xfrm>
              <a:off x="1152" y="1955"/>
              <a:ext cx="8208" cy="505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50" y="1143000"/>
            <a:ext cx="244475" cy="3238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144645" y="2148840"/>
            <a:ext cx="146304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00" b="0" i="1">
                <a:solidFill>
                  <a:srgbClr val="2A7A4A"/>
                </a:solidFill>
                <a:latin typeface="Calibri" panose="020F0502020204030204" pitchFamily="34" charset="0"/>
              </a:rPr>
              <a:t>← boxes converge to truth</a:t>
            </a:r>
            <a:endParaRPr sz="800" b="0" i="1">
              <a:solidFill>
                <a:srgbClr val="2A7A4A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282190" y="2528570"/>
            <a:ext cx="165354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800" i="1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↑ </a:t>
            </a:r>
            <a:endParaRPr lang="en-US" sz="800" i="1">
              <a:solidFill>
                <a:srgbClr val="FF0000"/>
              </a:solidFill>
              <a:latin typeface="Calibri" panose="020F0502020204030204" pitchFamily="34" charset="0"/>
              <a:sym typeface="+mn-ea"/>
            </a:endParaRPr>
          </a:p>
          <a:p>
            <a:r>
              <a:rPr sz="800" i="1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ground truth from all</a:t>
            </a:r>
            <a:r>
              <a:rPr lang="en-US" sz="800" i="1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 </a:t>
            </a:r>
            <a:r>
              <a:rPr sz="800" i="1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41</a:t>
            </a:r>
            <a:r>
              <a:rPr lang="en-US" sz="800" i="1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 gauges</a:t>
            </a:r>
            <a:endParaRPr lang="zh-CN" altLang="en-US" sz="800" i="1">
              <a:solidFill>
                <a:srgbClr val="FF0000"/>
              </a:solidFill>
              <a:latin typeface="Calibri" panose="020F0502020204030204" pitchFamily="34" charset="0"/>
              <a:sym typeface="+mn-ea"/>
            </a:endParaRPr>
          </a:p>
        </p:txBody>
      </p:sp>
      <p:sp>
        <p:nvSpPr>
          <p:cNvPr id="28" name="TextBox 21"/>
          <p:cNvSpPr txBox="1"/>
          <p:nvPr/>
        </p:nvSpPr>
        <p:spPr>
          <a:xfrm>
            <a:off x="1655445" y="2768600"/>
            <a:ext cx="538480" cy="213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00" b="0" i="1">
                <a:solidFill>
                  <a:schemeClr val="tx1"/>
                </a:solidFill>
                <a:latin typeface="Calibri" panose="020F0502020204030204" pitchFamily="34" charset="0"/>
              </a:rPr>
              <a:t>← </a:t>
            </a:r>
            <a:r>
              <a:rPr lang="en-US" altLang="zh-CN" sz="800" b="0" i="1">
                <a:solidFill>
                  <a:schemeClr val="tx1"/>
                </a:solidFill>
                <a:latin typeface="Calibri" panose="020F0502020204030204" pitchFamily="34" charset="0"/>
              </a:rPr>
              <a:t>25th</a:t>
            </a:r>
            <a:endParaRPr lang="en-US" altLang="zh-CN" sz="800" b="0" i="1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21"/>
          <p:cNvSpPr txBox="1"/>
          <p:nvPr/>
        </p:nvSpPr>
        <p:spPr>
          <a:xfrm>
            <a:off x="1655445" y="1881505"/>
            <a:ext cx="626745" cy="213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00" b="0" i="1">
                <a:solidFill>
                  <a:schemeClr val="tx1"/>
                </a:solidFill>
                <a:latin typeface="Calibri" panose="020F0502020204030204" pitchFamily="34" charset="0"/>
              </a:rPr>
              <a:t>← </a:t>
            </a:r>
            <a:r>
              <a:rPr lang="en-US" sz="800" b="0" i="1">
                <a:solidFill>
                  <a:schemeClr val="tx1"/>
                </a:solidFill>
                <a:latin typeface="Calibri" panose="020F0502020204030204" pitchFamily="34" charset="0"/>
              </a:rPr>
              <a:t>7</a:t>
            </a:r>
            <a:r>
              <a:rPr lang="en-US" altLang="zh-CN" sz="800" b="0" i="1">
                <a:solidFill>
                  <a:schemeClr val="tx1"/>
                </a:solidFill>
                <a:latin typeface="Calibri" panose="020F0502020204030204" pitchFamily="34" charset="0"/>
              </a:rPr>
              <a:t>5th</a:t>
            </a:r>
            <a:endParaRPr lang="en-US" altLang="zh-CN" sz="800" b="0" i="1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C5A8A"/>
          </a:solidFill>
          <a:ln w="12700">
            <a:solidFill>
              <a:srgbClr val="1C5A8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09728" cy="914400"/>
          </a:xfrm>
          <a:prstGeom prst="rect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56032" y="45720"/>
            <a:ext cx="7772400" cy="53035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Dual Dependence of Gauge Representativeness Error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256032" y="566928"/>
            <a:ext cx="8412480" cy="2926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i="1" dirty="0">
                <a:solidFill>
                  <a:srgbClr val="AECDE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RMSE</a:t>
            </a:r>
            <a:r>
              <a:rPr lang="en-US" sz="1100" i="1" baseline="30000" dirty="0">
                <a:solidFill>
                  <a:srgbClr val="AECDE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100" i="1" dirty="0">
                <a:solidFill>
                  <a:srgbClr val="AECDE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decreases with gauge count (n) and increases with rainfall intensity (RR)</a:t>
            </a:r>
            <a:endParaRPr lang="en-US" sz="1100" dirty="0"/>
          </a:p>
        </p:txBody>
      </p:sp>
      <p:sp>
        <p:nvSpPr>
          <p:cNvPr id="6" name="Shape 4"/>
          <p:cNvSpPr/>
          <p:nvPr/>
        </p:nvSpPr>
        <p:spPr>
          <a:xfrm>
            <a:off x="274320" y="1051560"/>
            <a:ext cx="5303520" cy="3611880"/>
          </a:xfrm>
          <a:prstGeom prst="rect">
            <a:avLst/>
          </a:prstGeom>
          <a:solidFill>
            <a:srgbClr val="FFFFFF"/>
          </a:solidFill>
          <a:ln w="19050">
            <a:solidFill>
              <a:srgbClr val="2E7DBF"/>
            </a:solidFill>
            <a:prstDash val="solid"/>
          </a:ln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7" name="Text 5"/>
          <p:cNvSpPr/>
          <p:nvPr/>
        </p:nvSpPr>
        <p:spPr>
          <a:xfrm>
            <a:off x="320040" y="1143000"/>
            <a:ext cx="5212080" cy="34290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📈  Figure 4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i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RMSE^A vs. Gauge Count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i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different Rainfall Intensity bins</a:t>
            </a:r>
            <a:endParaRPr lang="en-US" sz="1200" dirty="0"/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sz="1200" i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Gray contours → high-density regions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i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Dashed curves → exponential fits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i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(all pass significance test)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5760720" y="1051560"/>
            <a:ext cx="3108960" cy="1371600"/>
          </a:xfrm>
          <a:prstGeom prst="rect">
            <a:avLst/>
          </a:prstGeom>
          <a:solidFill>
            <a:srgbClr val="0A2A4A"/>
          </a:solidFill>
          <a:ln w="12700">
            <a:solidFill>
              <a:srgbClr val="0A2A4A"/>
            </a:solidFill>
            <a:prstDash val="solid"/>
          </a:ln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5779008" y="1078992"/>
            <a:ext cx="3072384" cy="25603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0A5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Core Equation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5779008" y="1325880"/>
            <a:ext cx="3072384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RMSE</a:t>
            </a:r>
            <a:r>
              <a:rPr lang="en-US" sz="1600" b="1" baseline="30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a · e</a:t>
            </a:r>
            <a:r>
              <a:rPr lang="en-US" sz="1600" b="1" baseline="30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−b·n</a:t>
            </a:r>
            <a:endParaRPr lang="en-US" sz="1600" b="1" baseline="300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779008" y="1810512"/>
            <a:ext cx="3072384" cy="5029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AECDE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a, b = fitted coefficients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i="1" dirty="0">
                <a:solidFill>
                  <a:srgbClr val="AECDE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= number of gauges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5760720" y="2606040"/>
            <a:ext cx="3108960" cy="960120"/>
          </a:xfrm>
          <a:prstGeom prst="rect">
            <a:avLst/>
          </a:prstGeom>
          <a:solidFill>
            <a:srgbClr val="FFFFFF"/>
          </a:solidFill>
          <a:ln w="25400">
            <a:solidFill>
              <a:srgbClr val="1C5A8A"/>
            </a:solidFill>
            <a:prstDash val="solid"/>
          </a:ln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5760720" y="2606040"/>
            <a:ext cx="91440" cy="960120"/>
          </a:xfrm>
          <a:prstGeom prst="rect">
            <a:avLst/>
          </a:prstGeom>
          <a:solidFill>
            <a:srgbClr val="1C5A8A"/>
          </a:solidFill>
          <a:ln w="12700">
            <a:solidFill>
              <a:srgbClr val="1C5A8A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5907024" y="2633472"/>
            <a:ext cx="2834640" cy="3200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gauges →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5907024" y="2944368"/>
            <a:ext cx="2834640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2C3E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Error decays</a:t>
            </a:r>
            <a:endParaRPr lang="en-US" sz="1150" dirty="0"/>
          </a:p>
          <a:p>
            <a:pPr marL="0" indent="0">
              <a:buNone/>
            </a:pPr>
            <a:r>
              <a:rPr lang="en-US" sz="1150" dirty="0">
                <a:solidFill>
                  <a:srgbClr val="2C3E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exponentially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5760720" y="3685032"/>
            <a:ext cx="3108960" cy="960120"/>
          </a:xfrm>
          <a:prstGeom prst="rect">
            <a:avLst/>
          </a:prstGeom>
          <a:solidFill>
            <a:srgbClr val="FFFFFF"/>
          </a:solidFill>
          <a:ln w="25400">
            <a:solidFill>
              <a:srgbClr val="E84545"/>
            </a:solidFill>
            <a:prstDash val="solid"/>
          </a:ln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7" name="Shape 15"/>
          <p:cNvSpPr/>
          <p:nvPr/>
        </p:nvSpPr>
        <p:spPr>
          <a:xfrm>
            <a:off x="5760720" y="3685032"/>
            <a:ext cx="91440" cy="960120"/>
          </a:xfrm>
          <a:prstGeom prst="rect">
            <a:avLst/>
          </a:prstGeom>
          <a:solidFill>
            <a:srgbClr val="E84545"/>
          </a:solidFill>
          <a:ln w="12700">
            <a:solidFill>
              <a:srgbClr val="E84545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5907024" y="3712464"/>
            <a:ext cx="2834640" cy="3200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E845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Heavier rain →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5907024" y="4023360"/>
            <a:ext cx="2834640" cy="548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2C3E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Error grows</a:t>
            </a:r>
            <a:endParaRPr lang="en-US" sz="1150" dirty="0"/>
          </a:p>
          <a:p>
            <a:pPr marL="0" indent="0">
              <a:buNone/>
            </a:pPr>
            <a:r>
              <a:rPr lang="en-US" sz="1150" dirty="0">
                <a:solidFill>
                  <a:srgbClr val="2C3E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substantially</a:t>
            </a:r>
            <a:endParaRPr lang="en-US" sz="1150" dirty="0"/>
          </a:p>
        </p:txBody>
      </p:sp>
      <p:sp>
        <p:nvSpPr>
          <p:cNvPr id="20" name="Shape 18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0A2A4A"/>
          </a:solidFill>
          <a:ln w="12700">
            <a:solidFill>
              <a:srgbClr val="0A2A4A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274320" y="4901184"/>
            <a:ext cx="64008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BB8D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 Yue · USTC · EGU 2026 · Precipitation Remote Sensing</a:t>
            </a:r>
            <a:endParaRPr lang="en-US" sz="850" dirty="0"/>
          </a:p>
        </p:txBody>
      </p:sp>
      <p:sp>
        <p:nvSpPr>
          <p:cNvPr id="22" name="Text 20"/>
          <p:cNvSpPr/>
          <p:nvPr/>
        </p:nvSpPr>
        <p:spPr>
          <a:xfrm>
            <a:off x="8046720" y="4901184"/>
            <a:ext cx="100584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/ 9</a:t>
            </a:r>
            <a:endParaRPr lang="en-US" sz="900" dirty="0"/>
          </a:p>
        </p:txBody>
      </p:sp>
      <p:pic>
        <p:nvPicPr>
          <p:cNvPr id="23" name="图片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945" y="1601788"/>
            <a:ext cx="4954270" cy="283273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30"/>
          <p:cNvSpPr txBox="1"/>
          <p:nvPr/>
        </p:nvSpPr>
        <p:spPr>
          <a:xfrm>
            <a:off x="1800352" y="1337310"/>
            <a:ext cx="3200400" cy="213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00" b="0" i="1">
                <a:solidFill>
                  <a:srgbClr val="E84545"/>
                </a:solidFill>
                <a:latin typeface="Calibri" panose="020F0502020204030204" pitchFamily="34" charset="0"/>
              </a:rPr>
              <a:t>a coefficient increases with RR: heavier rain → larger initial error</a:t>
            </a:r>
            <a:endParaRPr sz="800" b="0" i="1">
              <a:solidFill>
                <a:srgbClr val="E84545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313815" y="2028825"/>
            <a:ext cx="4089400" cy="131445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4" name="直接箭头连接符 33"/>
          <p:cNvCxnSpPr/>
          <p:nvPr/>
        </p:nvCxnSpPr>
        <p:spPr>
          <a:xfrm>
            <a:off x="1175385" y="2313305"/>
            <a:ext cx="138430" cy="109855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>
            <a:off x="2413635" y="2312670"/>
            <a:ext cx="138430" cy="109855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>
            <a:off x="3531870" y="2330450"/>
            <a:ext cx="138430" cy="109855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>
            <a:off x="4760595" y="2330450"/>
            <a:ext cx="138430" cy="109855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C5A8A"/>
          </a:solidFill>
          <a:ln w="12700">
            <a:solidFill>
              <a:srgbClr val="1C5A8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09728" cy="914400"/>
          </a:xfrm>
          <a:prstGeom prst="rect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56032" y="45720"/>
            <a:ext cx="7772400" cy="53035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 IMERG–Gauge Comparison: Seasonal RMSE and BIAS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256032" y="566928"/>
            <a:ext cx="8412480" cy="2926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i="1" dirty="0">
                <a:solidFill>
                  <a:srgbClr val="AECDE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Sparse gauge regions show larger discrepancies — but is that IMERG's fault?</a:t>
            </a:r>
            <a:endParaRPr lang="en-US" sz="1100" dirty="0"/>
          </a:p>
        </p:txBody>
      </p:sp>
      <p:sp>
        <p:nvSpPr>
          <p:cNvPr id="6" name="Shape 4"/>
          <p:cNvSpPr/>
          <p:nvPr/>
        </p:nvSpPr>
        <p:spPr>
          <a:xfrm>
            <a:off x="113030" y="1221105"/>
            <a:ext cx="6744970" cy="3035300"/>
          </a:xfrm>
          <a:prstGeom prst="rect">
            <a:avLst/>
          </a:prstGeom>
          <a:solidFill>
            <a:srgbClr val="FFFFFF"/>
          </a:solidFill>
          <a:ln w="19050">
            <a:solidFill>
              <a:srgbClr val="2E7DBF"/>
            </a:solidFill>
            <a:prstDash val="solid"/>
          </a:ln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7" name="Text 5"/>
          <p:cNvSpPr/>
          <p:nvPr/>
        </p:nvSpPr>
        <p:spPr>
          <a:xfrm>
            <a:off x="365760" y="1188720"/>
            <a:ext cx="6400800" cy="34290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🗺  Figure 6 (top row)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i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Seasonal RMSE spatial maps (Spring / Summer / Fall / Winter)</a:t>
            </a:r>
            <a:endParaRPr lang="en-US" sz="1200" dirty="0"/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sz="1200" i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▶ Summer RMSE highest in NE area (sparse gauges)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i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▶ Average RMSE: 1.65 / 3.35 / 1.84 / 1.26  mm h⁻¹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6995160" y="1051560"/>
            <a:ext cx="1874520" cy="3611880"/>
          </a:xfrm>
          <a:prstGeom prst="rect">
            <a:avLst/>
          </a:prstGeom>
          <a:solidFill>
            <a:srgbClr val="0A2A4A"/>
          </a:solidFill>
          <a:ln w="12700">
            <a:solidFill>
              <a:srgbClr val="0A2A4A"/>
            </a:solidFill>
            <a:prstDash val="solid"/>
          </a:ln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7013448" y="1170432"/>
            <a:ext cx="1837944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0A500"/>
                </a:solidFill>
              </a:rPr>
              <a:t>Key Finding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7013448" y="1508760"/>
            <a:ext cx="1837944" cy="6400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 = −0.33</a:t>
            </a:r>
            <a:endParaRPr lang="en-US" sz="2600" dirty="0"/>
          </a:p>
        </p:txBody>
      </p:sp>
      <p:sp>
        <p:nvSpPr>
          <p:cNvPr id="11" name="Text 9"/>
          <p:cNvSpPr/>
          <p:nvPr/>
        </p:nvSpPr>
        <p:spPr>
          <a:xfrm>
            <a:off x="7013448" y="2148840"/>
            <a:ext cx="1837944" cy="5943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AECDE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IMERG–gauge RMSE</a:t>
            </a:r>
            <a:endParaRPr lang="en-US" sz="950" dirty="0"/>
          </a:p>
          <a:p>
            <a:pPr marL="0" indent="0" algn="ctr">
              <a:buNone/>
            </a:pPr>
            <a:r>
              <a:rPr lang="en-US" sz="950" dirty="0">
                <a:solidFill>
                  <a:srgbClr val="AECDE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vs. gauge density</a:t>
            </a:r>
            <a:endParaRPr lang="en-US" sz="950" dirty="0"/>
          </a:p>
          <a:p>
            <a:pPr marL="0" indent="0" algn="ctr">
              <a:buNone/>
            </a:pPr>
            <a:r>
              <a:rPr lang="en-US" sz="950" dirty="0">
                <a:solidFill>
                  <a:srgbClr val="AECDE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(summer, p &lt; 0.001)</a:t>
            </a:r>
            <a:endParaRPr lang="en-US" sz="950" dirty="0"/>
          </a:p>
        </p:txBody>
      </p:sp>
      <p:sp>
        <p:nvSpPr>
          <p:cNvPr id="12" name="Shape 10"/>
          <p:cNvSpPr/>
          <p:nvPr/>
        </p:nvSpPr>
        <p:spPr>
          <a:xfrm>
            <a:off x="7223760" y="2834640"/>
            <a:ext cx="1417320" cy="27432"/>
          </a:xfrm>
          <a:prstGeom prst="rect">
            <a:avLst/>
          </a:prstGeom>
          <a:solidFill>
            <a:srgbClr val="5BA4CF"/>
          </a:solidFill>
          <a:ln w="12700">
            <a:solidFill>
              <a:srgbClr val="5BA4CF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013448" y="2907792"/>
            <a:ext cx="1837944" cy="1600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Denser gauges</a:t>
            </a:r>
            <a:endParaRPr lang="en-US" sz="950" dirty="0"/>
          </a:p>
          <a:p>
            <a:pPr marL="0" indent="0" algn="ctr">
              <a:buNone/>
            </a:pPr>
            <a:r>
              <a:rPr lang="en-US" sz="95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smaller</a:t>
            </a:r>
            <a:endParaRPr lang="en-US" sz="950" dirty="0"/>
          </a:p>
          <a:p>
            <a:pPr marL="0" indent="0" algn="ctr">
              <a:buNone/>
            </a:pPr>
            <a:r>
              <a:rPr lang="en-US" sz="95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IMERG–gauge gap</a:t>
            </a:r>
            <a:endParaRPr lang="en-US" sz="950" dirty="0"/>
          </a:p>
          <a:p>
            <a:pPr marL="0" indent="0" algn="ctr">
              <a:buNone/>
            </a:pPr>
            <a:endParaRPr lang="en-US" sz="950" dirty="0"/>
          </a:p>
          <a:p>
            <a:pPr marL="0" indent="0" algn="ctr">
              <a:buNone/>
            </a:pPr>
            <a:r>
              <a:rPr lang="en-US" sz="95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IMERG's fault;</a:t>
            </a:r>
            <a:endParaRPr lang="en-US" sz="950" dirty="0"/>
          </a:p>
          <a:p>
            <a:pPr marL="0" indent="0" algn="ctr">
              <a:buNone/>
            </a:pPr>
            <a:r>
              <a:rPr lang="en-US" sz="95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gauge reference</a:t>
            </a:r>
            <a:endParaRPr lang="en-US" sz="950" dirty="0"/>
          </a:p>
          <a:p>
            <a:pPr marL="0" indent="0" algn="ctr">
              <a:buNone/>
            </a:pPr>
            <a:r>
              <a:rPr lang="en-US" sz="95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less reliable!</a:t>
            </a:r>
            <a:endParaRPr lang="en-US" sz="950" dirty="0"/>
          </a:p>
        </p:txBody>
      </p:sp>
      <p:sp>
        <p:nvSpPr>
          <p:cNvPr id="14" name="Shape 12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0A2A4A"/>
          </a:solidFill>
          <a:ln w="12700">
            <a:solidFill>
              <a:srgbClr val="0A2A4A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274320" y="4901184"/>
            <a:ext cx="64008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BB8D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 Yue · USTC · EGU 2026 · Precipitation Remote Sensing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046720" y="4901184"/>
            <a:ext cx="100584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/ 9</a:t>
            </a:r>
            <a:endParaRPr lang="en-US" sz="900" dirty="0"/>
          </a:p>
        </p:txBody>
      </p:sp>
      <p:pic>
        <p:nvPicPr>
          <p:cNvPr id="27" name="图片 1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" y="1812290"/>
            <a:ext cx="6434455" cy="212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矩形 31"/>
          <p:cNvSpPr/>
          <p:nvPr/>
        </p:nvSpPr>
        <p:spPr>
          <a:xfrm>
            <a:off x="2000250" y="1511935"/>
            <a:ext cx="1417320" cy="1326515"/>
          </a:xfrm>
          <a:prstGeom prst="rect">
            <a:avLst/>
          </a:prstGeom>
          <a:noFill/>
          <a:ln w="12700">
            <a:solidFill>
              <a:schemeClr val="tx2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1013460" y="1602740"/>
            <a:ext cx="789305" cy="168275"/>
          </a:xfrm>
          <a:prstGeom prst="round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/>
              <a:t>1.65 mm/h</a:t>
            </a:r>
            <a:endParaRPr lang="en-US" altLang="zh-CN" sz="1000"/>
          </a:p>
        </p:txBody>
      </p:sp>
      <p:sp>
        <p:nvSpPr>
          <p:cNvPr id="29" name="圆角矩形 28"/>
          <p:cNvSpPr/>
          <p:nvPr/>
        </p:nvSpPr>
        <p:spPr>
          <a:xfrm>
            <a:off x="182245" y="1489710"/>
            <a:ext cx="560070" cy="326390"/>
          </a:xfrm>
          <a:prstGeom prst="round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 b="1"/>
              <a:t>MEAN</a:t>
            </a:r>
            <a:endParaRPr lang="en-US" altLang="zh-CN" sz="1000" b="1"/>
          </a:p>
          <a:p>
            <a:pPr algn="ctr"/>
            <a:r>
              <a:rPr lang="en-US" altLang="zh-CN" sz="1000" b="1"/>
              <a:t>RMSE</a:t>
            </a:r>
            <a:endParaRPr lang="en-US" altLang="zh-CN" sz="1000" b="1"/>
          </a:p>
        </p:txBody>
      </p:sp>
      <p:sp>
        <p:nvSpPr>
          <p:cNvPr id="30" name="圆角矩形 29"/>
          <p:cNvSpPr/>
          <p:nvPr/>
        </p:nvSpPr>
        <p:spPr>
          <a:xfrm>
            <a:off x="2313940" y="1602740"/>
            <a:ext cx="789305" cy="168275"/>
          </a:xfrm>
          <a:prstGeom prst="round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/>
              <a:t>3.35 mm/h</a:t>
            </a:r>
            <a:endParaRPr lang="en-US" altLang="zh-CN" sz="1000"/>
          </a:p>
        </p:txBody>
      </p:sp>
      <p:sp>
        <p:nvSpPr>
          <p:cNvPr id="31" name="圆角矩形 30"/>
          <p:cNvSpPr/>
          <p:nvPr/>
        </p:nvSpPr>
        <p:spPr>
          <a:xfrm>
            <a:off x="3747135" y="1602740"/>
            <a:ext cx="789305" cy="168275"/>
          </a:xfrm>
          <a:prstGeom prst="round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/>
              <a:t>1.84 mm/h</a:t>
            </a:r>
            <a:endParaRPr lang="en-US" altLang="zh-CN" sz="1000"/>
          </a:p>
        </p:txBody>
      </p:sp>
      <p:sp>
        <p:nvSpPr>
          <p:cNvPr id="33" name="圆角矩形 32"/>
          <p:cNvSpPr/>
          <p:nvPr/>
        </p:nvSpPr>
        <p:spPr>
          <a:xfrm>
            <a:off x="5281930" y="1602740"/>
            <a:ext cx="789305" cy="168275"/>
          </a:xfrm>
          <a:prstGeom prst="round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000"/>
              <a:t>1.26 mm/h</a:t>
            </a:r>
            <a:endParaRPr lang="en-US" altLang="zh-CN"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C5A8A"/>
          </a:solidFill>
          <a:ln w="12700">
            <a:solidFill>
              <a:srgbClr val="1C5A8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09728" cy="914400"/>
          </a:xfrm>
          <a:prstGeom prst="rect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56032" y="45720"/>
            <a:ext cx="7772400" cy="53035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Refined IMERG Retrieval Error Bounds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256032" y="566928"/>
            <a:ext cx="8412480" cy="2926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i="1" dirty="0">
                <a:solidFill>
                  <a:srgbClr val="AECDE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Decomposing total discrepancy: RMSE = RMSE^A (gauge) + RMSE^B (IMERG retrieval)</a:t>
            </a:r>
            <a:endParaRPr lang="en-US" sz="1100" dirty="0"/>
          </a:p>
        </p:txBody>
      </p:sp>
      <p:sp>
        <p:nvSpPr>
          <p:cNvPr id="6" name="Shape 4"/>
          <p:cNvSpPr/>
          <p:nvPr/>
        </p:nvSpPr>
        <p:spPr>
          <a:xfrm>
            <a:off x="274320" y="1051560"/>
            <a:ext cx="3200400" cy="1371600"/>
          </a:xfrm>
          <a:prstGeom prst="rect">
            <a:avLst/>
          </a:prstGeom>
          <a:solidFill>
            <a:srgbClr val="0A2A4A"/>
          </a:solidFill>
          <a:ln w="12700">
            <a:solidFill>
              <a:srgbClr val="0A2A4A"/>
            </a:solidFill>
            <a:prstDash val="solid"/>
          </a:ln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7" name="Text 5"/>
          <p:cNvSpPr/>
          <p:nvPr/>
        </p:nvSpPr>
        <p:spPr>
          <a:xfrm>
            <a:off x="292608" y="1078992"/>
            <a:ext cx="3163824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0A500"/>
                </a:solidFill>
              </a:rPr>
              <a:t>Error Decomposition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292608" y="1353312"/>
            <a:ext cx="3163824" cy="41148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</a:rPr>
              <a:t>RMSE = RMSE</a:t>
            </a:r>
            <a:r>
              <a:rPr lang="en-US" sz="1300" b="1" baseline="30000" dirty="0">
                <a:solidFill>
                  <a:srgbClr val="FFFFFF"/>
                </a:solidFill>
              </a:rPr>
              <a:t>A</a:t>
            </a:r>
            <a:r>
              <a:rPr lang="en-US" sz="1300" b="1" dirty="0">
                <a:solidFill>
                  <a:srgbClr val="FFFFFF"/>
                </a:solidFill>
              </a:rPr>
              <a:t> + RMSE</a:t>
            </a:r>
            <a:r>
              <a:rPr lang="en-US" sz="1300" b="1" baseline="30000" dirty="0">
                <a:solidFill>
                  <a:srgbClr val="FFFFFF"/>
                </a:solidFill>
              </a:rPr>
              <a:t>B</a:t>
            </a:r>
            <a:endParaRPr lang="en-US" sz="1300" b="1" baseline="30000" dirty="0">
              <a:solidFill>
                <a:srgbClr val="FFFFFF"/>
              </a:solidFill>
            </a:endParaRPr>
          </a:p>
        </p:txBody>
      </p:sp>
      <p:sp>
        <p:nvSpPr>
          <p:cNvPr id="9" name="Text 7"/>
          <p:cNvSpPr/>
          <p:nvPr/>
        </p:nvSpPr>
        <p:spPr>
          <a:xfrm>
            <a:off x="292608" y="1737360"/>
            <a:ext cx="3163824" cy="5943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i="1" dirty="0">
                <a:solidFill>
                  <a:srgbClr val="AECDE8"/>
                </a:solidFill>
              </a:rPr>
              <a:t>Bounds:</a:t>
            </a:r>
            <a:endParaRPr lang="en-US" sz="950" dirty="0"/>
          </a:p>
          <a:p>
            <a:pPr marL="0" indent="0" algn="ctr">
              <a:buNone/>
            </a:pPr>
            <a:r>
              <a:rPr lang="en-US" sz="950" i="1" dirty="0">
                <a:solidFill>
                  <a:srgbClr val="AECDE8"/>
                </a:solidFill>
              </a:rPr>
              <a:t>max{0, RMSE − RMSE</a:t>
            </a:r>
            <a:r>
              <a:rPr lang="en-US" sz="950" i="1" baseline="30000" dirty="0">
                <a:solidFill>
                  <a:srgbClr val="AECDE8"/>
                </a:solidFill>
              </a:rPr>
              <a:t>A</a:t>
            </a:r>
            <a:r>
              <a:rPr lang="en-US" sz="950" i="1" dirty="0">
                <a:solidFill>
                  <a:srgbClr val="AECDE8"/>
                </a:solidFill>
              </a:rPr>
              <a:t>} ≤ RMSE</a:t>
            </a:r>
            <a:r>
              <a:rPr lang="en-US" sz="950" i="1" baseline="30000" dirty="0">
                <a:solidFill>
                  <a:srgbClr val="AECDE8"/>
                </a:solidFill>
              </a:rPr>
              <a:t>B</a:t>
            </a:r>
            <a:r>
              <a:rPr lang="en-US" sz="950" i="1" dirty="0">
                <a:solidFill>
                  <a:srgbClr val="AECDE8"/>
                </a:solidFill>
              </a:rPr>
              <a:t> ≤ RMSE + RMSE</a:t>
            </a:r>
            <a:r>
              <a:rPr lang="en-US" sz="950" i="1" baseline="30000" dirty="0">
                <a:solidFill>
                  <a:srgbClr val="AECDE8"/>
                </a:solidFill>
              </a:rPr>
              <a:t>A</a:t>
            </a:r>
            <a:endParaRPr lang="en-US" sz="950" i="1" baseline="30000" dirty="0">
              <a:solidFill>
                <a:srgbClr val="AECDE8"/>
              </a:solidFill>
            </a:endParaRPr>
          </a:p>
        </p:txBody>
      </p:sp>
      <p:sp>
        <p:nvSpPr>
          <p:cNvPr id="10" name="Shape 8"/>
          <p:cNvSpPr/>
          <p:nvPr/>
        </p:nvSpPr>
        <p:spPr>
          <a:xfrm>
            <a:off x="274320" y="2542032"/>
            <a:ext cx="5029200" cy="2103120"/>
          </a:xfrm>
          <a:prstGeom prst="rect">
            <a:avLst/>
          </a:prstGeom>
          <a:solidFill>
            <a:srgbClr val="FFFFFF"/>
          </a:solidFill>
          <a:ln w="19050">
            <a:solidFill>
              <a:srgbClr val="2E7DBF"/>
            </a:solidFill>
            <a:prstDash val="solid"/>
          </a:ln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320040" y="2633472"/>
            <a:ext cx="4937760" cy="19202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📊  Figure 7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i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Spatial distribution of RMSE^B_max (top) and RMSE^B_min (bottom)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i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across four seasons</a:t>
            </a:r>
            <a:endParaRPr lang="en-US" sz="1100" dirty="0"/>
          </a:p>
          <a:p>
            <a:pPr marL="0" indent="0" algn="ctr">
              <a:buNone/>
            </a:pPr>
            <a:endParaRPr lang="en-US" sz="1100" dirty="0"/>
          </a:p>
          <a:p>
            <a:pPr marL="0" indent="0" algn="ctr">
              <a:buNone/>
            </a:pPr>
            <a:r>
              <a:rPr lang="en-US" sz="1100" i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▶ Summer RMSE^B_min substantially smaller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i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than conventional RMSE — especially Shandong &amp; Dabie Mts.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5486400" y="1051560"/>
            <a:ext cx="3383280" cy="3593592"/>
          </a:xfrm>
          <a:prstGeom prst="rect">
            <a:avLst/>
          </a:prstGeom>
          <a:solidFill>
            <a:srgbClr val="FFFFFF"/>
          </a:solidFill>
          <a:ln w="19050">
            <a:solidFill>
              <a:srgbClr val="2E7DBF"/>
            </a:solidFill>
            <a:prstDash val="solid"/>
          </a:ln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3" name="Text 11"/>
          <p:cNvSpPr/>
          <p:nvPr/>
        </p:nvSpPr>
        <p:spPr>
          <a:xfrm>
            <a:off x="5532120" y="1143000"/>
            <a:ext cx="3291840" cy="341071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i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📈  Figure 9</a:t>
            </a:r>
            <a:endParaRPr lang="en-US" sz="1050" dirty="0"/>
          </a:p>
          <a:p>
            <a:pPr marL="0" indent="0" algn="ctr">
              <a:buNone/>
            </a:pPr>
            <a:r>
              <a:rPr lang="en-US" sz="1050" i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 series: Monthly IMERG (red) vs.</a:t>
            </a:r>
            <a:endParaRPr lang="en-US" sz="1050" dirty="0"/>
          </a:p>
          <a:p>
            <a:pPr marL="0" indent="0" algn="ctr">
              <a:buNone/>
            </a:pPr>
            <a:r>
              <a:rPr lang="en-US" sz="1050" i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Gauge (black) ± error band (gray)</a:t>
            </a: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r>
              <a:rPr lang="en-US" sz="1050" i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4 sites:</a:t>
            </a:r>
            <a:endParaRPr lang="en-US" sz="1050" dirty="0"/>
          </a:p>
          <a:p>
            <a:pPr marL="0" indent="0" algn="ctr">
              <a:buNone/>
            </a:pPr>
            <a:r>
              <a:rPr lang="en-US" sz="1050" i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Xinjiekou (20 gauges)</a:t>
            </a:r>
            <a:endParaRPr lang="en-US" sz="1050" dirty="0"/>
          </a:p>
          <a:p>
            <a:pPr marL="0" indent="0" algn="ctr">
              <a:buNone/>
            </a:pPr>
            <a:r>
              <a:rPr lang="en-US" sz="1050" i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Shouxian (3 gauges)</a:t>
            </a:r>
            <a:endParaRPr lang="en-US" sz="1050" dirty="0"/>
          </a:p>
          <a:p>
            <a:pPr marL="0" indent="0" algn="ctr">
              <a:buNone/>
            </a:pPr>
            <a:r>
              <a:rPr lang="en-US" sz="1050" i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Huangshan (14 gauges)</a:t>
            </a:r>
            <a:endParaRPr lang="en-US" sz="1050" dirty="0"/>
          </a:p>
          <a:p>
            <a:pPr marL="0" indent="0" algn="ctr">
              <a:buNone/>
            </a:pPr>
            <a:r>
              <a:rPr lang="en-US" sz="1050" i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Wulian (3 gauges)</a:t>
            </a: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r>
              <a:rPr lang="en-US" sz="1050" i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Wider band → sparser gauges</a:t>
            </a:r>
            <a:endParaRPr lang="en-US" sz="1050" dirty="0"/>
          </a:p>
          <a:p>
            <a:pPr marL="0" indent="0" algn="ctr">
              <a:buNone/>
            </a:pPr>
            <a:r>
              <a:rPr lang="en-US" sz="1050" i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IMERG often within band!</a:t>
            </a:r>
            <a:endParaRPr lang="en-US" sz="1050" dirty="0"/>
          </a:p>
        </p:txBody>
      </p:sp>
      <p:sp>
        <p:nvSpPr>
          <p:cNvPr id="14" name="Shape 12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0A2A4A"/>
          </a:solidFill>
          <a:ln w="12700">
            <a:solidFill>
              <a:srgbClr val="0A2A4A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274320" y="4901184"/>
            <a:ext cx="64008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BB8D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 Yue · USTC · EGU 2026 · Precipitation Remote Sensing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046720" y="4901184"/>
            <a:ext cx="100584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/ 9</a:t>
            </a:r>
            <a:endParaRPr lang="en-US" sz="900" dirty="0"/>
          </a:p>
        </p:txBody>
      </p:sp>
      <p:pic>
        <p:nvPicPr>
          <p:cNvPr id="17" name="图片 17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8780" y="2798445"/>
            <a:ext cx="4859020" cy="162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图片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5940" y="1172845"/>
            <a:ext cx="3052445" cy="337756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椭圆 17"/>
          <p:cNvSpPr/>
          <p:nvPr/>
        </p:nvSpPr>
        <p:spPr>
          <a:xfrm>
            <a:off x="1983105" y="2961005"/>
            <a:ext cx="648970" cy="237490"/>
          </a:xfrm>
          <a:prstGeom prst="ellipse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2129155" y="2677160"/>
            <a:ext cx="1345565" cy="330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780" i="1">
                <a:solidFill>
                  <a:schemeClr val="accent1"/>
                </a:solidFill>
                <a:latin typeface="Calibri" panose="020F0502020204030204" pitchFamily="34" charset="0"/>
                <a:sym typeface="+mn-ea"/>
              </a:rPr>
              <a:t> </a:t>
            </a:r>
            <a:r>
              <a:rPr sz="780" i="1">
                <a:solidFill>
                  <a:schemeClr val="accent1"/>
                </a:solidFill>
                <a:latin typeface="Calibri" panose="020F0502020204030204" pitchFamily="34" charset="0"/>
                <a:sym typeface="+mn-ea"/>
              </a:rPr>
              <a:t>Shandong &amp; Dabie Mt</a:t>
            </a:r>
            <a:endParaRPr sz="780" i="1">
              <a:solidFill>
                <a:schemeClr val="accent1"/>
              </a:solidFill>
              <a:latin typeface="Calibri" panose="020F0502020204030204" pitchFamily="34" charset="0"/>
              <a:sym typeface="+mn-ea"/>
            </a:endParaRPr>
          </a:p>
          <a:p>
            <a:r>
              <a:rPr lang="en-US" sz="780" i="1">
                <a:solidFill>
                  <a:schemeClr val="accent1"/>
                </a:solidFill>
                <a:latin typeface="Calibri" panose="020F0502020204030204" pitchFamily="34" charset="0"/>
                <a:sym typeface="+mn-ea"/>
              </a:rPr>
              <a:t>↓</a:t>
            </a:r>
            <a:endParaRPr lang="zh-CN" altLang="en-US" sz="780" i="1">
              <a:solidFill>
                <a:schemeClr val="accent1"/>
              </a:solidFill>
              <a:latin typeface="Calibri" panose="020F0502020204030204" pitchFamily="34" charset="0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675120" y="1162050"/>
            <a:ext cx="528955" cy="20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750" b="1">
                <a:latin typeface="Calibri" panose="020F0502020204030204" pitchFamily="34" charset="0"/>
                <a:sym typeface="+mn-ea"/>
              </a:rPr>
              <a:t>(n=20)</a:t>
            </a:r>
            <a:endParaRPr lang="zh-CN" altLang="en-US" sz="750" b="1">
              <a:latin typeface="Calibri" panose="020F0502020204030204" pitchFamily="34" charset="0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675120" y="1954530"/>
            <a:ext cx="528955" cy="20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750" b="1">
                <a:latin typeface="Calibri" panose="020F0502020204030204" pitchFamily="34" charset="0"/>
                <a:sym typeface="+mn-ea"/>
              </a:rPr>
              <a:t>(n=</a:t>
            </a:r>
            <a:r>
              <a:rPr lang="en-US" sz="750" b="1">
                <a:latin typeface="Calibri" panose="020F0502020204030204" pitchFamily="34" charset="0"/>
                <a:sym typeface="+mn-ea"/>
              </a:rPr>
              <a:t>3</a:t>
            </a:r>
            <a:r>
              <a:rPr sz="750" b="1">
                <a:latin typeface="Calibri" panose="020F0502020204030204" pitchFamily="34" charset="0"/>
                <a:sym typeface="+mn-ea"/>
              </a:rPr>
              <a:t>)</a:t>
            </a:r>
            <a:endParaRPr lang="zh-CN" altLang="en-US" sz="750" b="1">
              <a:latin typeface="Calibri" panose="020F0502020204030204" pitchFamily="34" charset="0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675120" y="2747010"/>
            <a:ext cx="528955" cy="20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750" b="1">
                <a:latin typeface="Calibri" panose="020F0502020204030204" pitchFamily="34" charset="0"/>
                <a:sym typeface="+mn-ea"/>
              </a:rPr>
              <a:t>(n=</a:t>
            </a:r>
            <a:r>
              <a:rPr lang="en-US" sz="750" b="1">
                <a:latin typeface="Calibri" panose="020F0502020204030204" pitchFamily="34" charset="0"/>
                <a:sym typeface="+mn-ea"/>
              </a:rPr>
              <a:t>14</a:t>
            </a:r>
            <a:r>
              <a:rPr sz="750" b="1">
                <a:latin typeface="Calibri" panose="020F0502020204030204" pitchFamily="34" charset="0"/>
                <a:sym typeface="+mn-ea"/>
              </a:rPr>
              <a:t>)</a:t>
            </a:r>
            <a:endParaRPr lang="zh-CN" altLang="en-US" sz="750" b="1">
              <a:latin typeface="Calibri" panose="020F0502020204030204" pitchFamily="34" charset="0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675120" y="3539490"/>
            <a:ext cx="528955" cy="20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750" b="1">
                <a:latin typeface="Calibri" panose="020F0502020204030204" pitchFamily="34" charset="0"/>
                <a:sym typeface="+mn-ea"/>
              </a:rPr>
              <a:t>(n=</a:t>
            </a:r>
            <a:r>
              <a:rPr lang="en-US" sz="750" b="1">
                <a:latin typeface="Calibri" panose="020F0502020204030204" pitchFamily="34" charset="0"/>
                <a:sym typeface="+mn-ea"/>
              </a:rPr>
              <a:t>3</a:t>
            </a:r>
            <a:r>
              <a:rPr sz="750" b="1">
                <a:latin typeface="Calibri" panose="020F0502020204030204" pitchFamily="34" charset="0"/>
                <a:sym typeface="+mn-ea"/>
              </a:rPr>
              <a:t>)</a:t>
            </a:r>
            <a:endParaRPr lang="zh-CN" altLang="en-US" sz="750" b="1">
              <a:latin typeface="Calibri" panose="020F0502020204030204" pitchFamily="34" charset="0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838950" y="2173605"/>
            <a:ext cx="1985010" cy="210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780" i="1">
                <a:solidFill>
                  <a:srgbClr val="444444"/>
                </a:solidFill>
                <a:latin typeface="Calibri" panose="020F0502020204030204" pitchFamily="34" charset="0"/>
                <a:sym typeface="+mn-ea"/>
              </a:rPr>
              <a:t>← </a:t>
            </a:r>
            <a:r>
              <a:rPr sz="780" i="1">
                <a:solidFill>
                  <a:srgbClr val="444444"/>
                </a:solidFill>
                <a:latin typeface="Calibri" panose="020F0502020204030204" pitchFamily="34" charset="0"/>
                <a:sym typeface="+mn-ea"/>
              </a:rPr>
              <a:t>gauge representativeness error range</a:t>
            </a:r>
            <a:endParaRPr lang="zh-CN" altLang="en-US" sz="780" i="1">
              <a:solidFill>
                <a:srgbClr val="444444"/>
              </a:solidFill>
              <a:latin typeface="Calibri" panose="020F0502020204030204" pitchFamily="34" charset="0"/>
              <a:sym typeface="+mn-ea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983105" y="3736340"/>
            <a:ext cx="648970" cy="237490"/>
          </a:xfrm>
          <a:prstGeom prst="ellipse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 rot="960000">
            <a:off x="1734820" y="3258820"/>
            <a:ext cx="380365" cy="157480"/>
          </a:xfrm>
          <a:prstGeom prst="ellipse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 rot="960000">
            <a:off x="1772285" y="4040505"/>
            <a:ext cx="380365" cy="157480"/>
          </a:xfrm>
          <a:prstGeom prst="ellipse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C5A8A"/>
          </a:solidFill>
          <a:ln w="12700">
            <a:solidFill>
              <a:srgbClr val="1C5A8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09728" cy="914400"/>
          </a:xfrm>
          <a:prstGeom prst="rect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55905" y="45720"/>
            <a:ext cx="8780780" cy="5302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Much </a:t>
            </a:r>
            <a:r>
              <a:rPr lang="en-US" altLang="zh-CN" sz="2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the reported IMERG–gauge </a:t>
            </a:r>
            <a:r>
              <a:rPr lang="en-US" sz="2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Discrepancy is Truly Significant?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256032" y="566928"/>
            <a:ext cx="8412480" cy="2926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i="1" dirty="0">
                <a:solidFill>
                  <a:srgbClr val="AECDE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One-sample t-tests </a:t>
            </a:r>
            <a:r>
              <a:rPr lang="en-US" altLang="zh-CN" sz="1100" i="1" dirty="0">
                <a:solidFill>
                  <a:srgbClr val="AECDE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each grid cell</a:t>
            </a:r>
            <a:r>
              <a:rPr lang="en-US" sz="1100" i="1" dirty="0">
                <a:solidFill>
                  <a:srgbClr val="AECDE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conventional (error-free gauges) vs. gauge-error-corrected approach</a:t>
            </a:r>
            <a:endParaRPr lang="en-US" sz="1100" dirty="0"/>
          </a:p>
        </p:txBody>
      </p:sp>
      <p:sp>
        <p:nvSpPr>
          <p:cNvPr id="6" name="Shape 4"/>
          <p:cNvSpPr/>
          <p:nvPr/>
        </p:nvSpPr>
        <p:spPr>
          <a:xfrm>
            <a:off x="274320" y="1051560"/>
            <a:ext cx="8595360" cy="2377440"/>
          </a:xfrm>
          <a:prstGeom prst="rect">
            <a:avLst/>
          </a:prstGeom>
          <a:solidFill>
            <a:srgbClr val="FFFFFF"/>
          </a:solidFill>
          <a:ln w="19050">
            <a:solidFill>
              <a:srgbClr val="2E7DBF"/>
            </a:solidFill>
            <a:prstDash val="solid"/>
          </a:ln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7" name="Text 5"/>
          <p:cNvSpPr/>
          <p:nvPr/>
        </p:nvSpPr>
        <p:spPr>
          <a:xfrm>
            <a:off x="320040" y="1188720"/>
            <a:ext cx="8503920" cy="21488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🗺  Figure 10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i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Fraction of hours with statistically significant IMERG–gauge differences (p &lt; 0.05)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i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 row: Conventional (assume error-free gauges) | Bottom row: Gauge-error-corrected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i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Spring / Summer / Fall / Winter</a:t>
            </a:r>
            <a:endParaRPr lang="en-US" sz="1200" dirty="0"/>
          </a:p>
        </p:txBody>
      </p:sp>
      <p:sp>
        <p:nvSpPr>
          <p:cNvPr id="8" name="Shape 6"/>
          <p:cNvSpPr/>
          <p:nvPr>
            <p:custDataLst>
              <p:tags r:id="rId1"/>
            </p:custDataLst>
          </p:nvPr>
        </p:nvSpPr>
        <p:spPr>
          <a:xfrm>
            <a:off x="274320" y="3611880"/>
            <a:ext cx="2011680" cy="1325880"/>
          </a:xfrm>
          <a:prstGeom prst="rect">
            <a:avLst/>
          </a:prstGeom>
          <a:solidFill>
            <a:srgbClr val="FFFFFF"/>
          </a:solidFill>
          <a:ln w="25400">
            <a:solidFill>
              <a:srgbClr val="1C5A8A"/>
            </a:solidFill>
            <a:prstDash val="solid"/>
          </a:ln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9" name="Text 7"/>
          <p:cNvSpPr/>
          <p:nvPr>
            <p:custDataLst>
              <p:tags r:id="rId2"/>
            </p:custDataLst>
          </p:nvPr>
        </p:nvSpPr>
        <p:spPr>
          <a:xfrm>
            <a:off x="292608" y="3639312"/>
            <a:ext cx="1975104" cy="29260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C5A8A"/>
                </a:solidFill>
              </a:rPr>
              <a:t>Spring</a:t>
            </a:r>
            <a:endParaRPr lang="en-US" sz="1200" dirty="0"/>
          </a:p>
        </p:txBody>
      </p:sp>
      <p:sp>
        <p:nvSpPr>
          <p:cNvPr id="10" name="Text 8"/>
          <p:cNvSpPr/>
          <p:nvPr>
            <p:custDataLst>
              <p:tags r:id="rId3"/>
            </p:custDataLst>
          </p:nvPr>
        </p:nvSpPr>
        <p:spPr>
          <a:xfrm>
            <a:off x="292608" y="3913632"/>
            <a:ext cx="1975104" cy="5943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−16%</a:t>
            </a:r>
            <a:endParaRPr lang="en-US" sz="3000" dirty="0"/>
          </a:p>
        </p:txBody>
      </p:sp>
      <p:sp>
        <p:nvSpPr>
          <p:cNvPr id="11" name="Text 9"/>
          <p:cNvSpPr/>
          <p:nvPr>
            <p:custDataLst>
              <p:tags r:id="rId4"/>
            </p:custDataLst>
          </p:nvPr>
        </p:nvSpPr>
        <p:spPr>
          <a:xfrm>
            <a:off x="292608" y="4480560"/>
            <a:ext cx="1975104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4748B"/>
                </a:solidFill>
              </a:rPr>
              <a:t>reduction in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64748B"/>
                </a:solidFill>
              </a:rPr>
              <a:t>significant hours</a:t>
            </a:r>
            <a:endParaRPr lang="en-US" sz="900" dirty="0"/>
          </a:p>
        </p:txBody>
      </p:sp>
      <p:sp>
        <p:nvSpPr>
          <p:cNvPr id="12" name="Shape 10"/>
          <p:cNvSpPr/>
          <p:nvPr>
            <p:custDataLst>
              <p:tags r:id="rId5"/>
            </p:custDataLst>
          </p:nvPr>
        </p:nvSpPr>
        <p:spPr>
          <a:xfrm>
            <a:off x="2450592" y="3611880"/>
            <a:ext cx="2011680" cy="1325880"/>
          </a:xfrm>
          <a:prstGeom prst="rect">
            <a:avLst/>
          </a:prstGeom>
          <a:solidFill>
            <a:srgbClr val="FFFFFF"/>
          </a:solidFill>
          <a:ln w="25400">
            <a:solidFill>
              <a:srgbClr val="2E7DBF"/>
            </a:solidFill>
            <a:prstDash val="solid"/>
          </a:ln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3" name="Text 11"/>
          <p:cNvSpPr/>
          <p:nvPr>
            <p:custDataLst>
              <p:tags r:id="rId6"/>
            </p:custDataLst>
          </p:nvPr>
        </p:nvSpPr>
        <p:spPr>
          <a:xfrm>
            <a:off x="2468880" y="3639312"/>
            <a:ext cx="1975104" cy="29260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E7DBF"/>
                </a:solidFill>
              </a:rPr>
              <a:t>Summer</a:t>
            </a:r>
            <a:endParaRPr lang="en-US" sz="1200" dirty="0"/>
          </a:p>
        </p:txBody>
      </p:sp>
      <p:sp>
        <p:nvSpPr>
          <p:cNvPr id="14" name="Text 12"/>
          <p:cNvSpPr/>
          <p:nvPr>
            <p:custDataLst>
              <p:tags r:id="rId7"/>
            </p:custDataLst>
          </p:nvPr>
        </p:nvSpPr>
        <p:spPr>
          <a:xfrm>
            <a:off x="2468880" y="3913632"/>
            <a:ext cx="1975104" cy="5943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2E7DB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−6%</a:t>
            </a:r>
            <a:endParaRPr lang="en-US" sz="3000" dirty="0"/>
          </a:p>
        </p:txBody>
      </p:sp>
      <p:sp>
        <p:nvSpPr>
          <p:cNvPr id="15" name="Text 13"/>
          <p:cNvSpPr/>
          <p:nvPr>
            <p:custDataLst>
              <p:tags r:id="rId8"/>
            </p:custDataLst>
          </p:nvPr>
        </p:nvSpPr>
        <p:spPr>
          <a:xfrm>
            <a:off x="2468880" y="4480560"/>
            <a:ext cx="1975104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4748B"/>
                </a:solidFill>
              </a:rPr>
              <a:t>reduction in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64748B"/>
                </a:solidFill>
              </a:rPr>
              <a:t>significant hours</a:t>
            </a:r>
            <a:endParaRPr lang="en-US" sz="900" dirty="0"/>
          </a:p>
        </p:txBody>
      </p:sp>
      <p:sp>
        <p:nvSpPr>
          <p:cNvPr id="16" name="Shape 14"/>
          <p:cNvSpPr/>
          <p:nvPr>
            <p:custDataLst>
              <p:tags r:id="rId9"/>
            </p:custDataLst>
          </p:nvPr>
        </p:nvSpPr>
        <p:spPr>
          <a:xfrm>
            <a:off x="4626864" y="3611880"/>
            <a:ext cx="2011680" cy="1325880"/>
          </a:xfrm>
          <a:prstGeom prst="rect">
            <a:avLst/>
          </a:prstGeom>
          <a:solidFill>
            <a:srgbClr val="FFFFFF"/>
          </a:solidFill>
          <a:ln w="25400">
            <a:solidFill>
              <a:srgbClr val="1C5A8A"/>
            </a:solidFill>
            <a:prstDash val="solid"/>
          </a:ln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7" name="Text 15"/>
          <p:cNvSpPr/>
          <p:nvPr>
            <p:custDataLst>
              <p:tags r:id="rId10"/>
            </p:custDataLst>
          </p:nvPr>
        </p:nvSpPr>
        <p:spPr>
          <a:xfrm>
            <a:off x="4645152" y="3639312"/>
            <a:ext cx="1975104" cy="29260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C5A8A"/>
                </a:solidFill>
              </a:rPr>
              <a:t>Fall</a:t>
            </a:r>
            <a:endParaRPr lang="en-US" sz="1200" dirty="0"/>
          </a:p>
        </p:txBody>
      </p:sp>
      <p:sp>
        <p:nvSpPr>
          <p:cNvPr id="18" name="Text 16"/>
          <p:cNvSpPr/>
          <p:nvPr>
            <p:custDataLst>
              <p:tags r:id="rId11"/>
            </p:custDataLst>
          </p:nvPr>
        </p:nvSpPr>
        <p:spPr>
          <a:xfrm>
            <a:off x="4645152" y="3913632"/>
            <a:ext cx="1975104" cy="5943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1C5A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−16%</a:t>
            </a:r>
            <a:endParaRPr lang="en-US" sz="3000" dirty="0"/>
          </a:p>
        </p:txBody>
      </p:sp>
      <p:sp>
        <p:nvSpPr>
          <p:cNvPr id="19" name="Text 17"/>
          <p:cNvSpPr/>
          <p:nvPr>
            <p:custDataLst>
              <p:tags r:id="rId12"/>
            </p:custDataLst>
          </p:nvPr>
        </p:nvSpPr>
        <p:spPr>
          <a:xfrm>
            <a:off x="4645152" y="4480560"/>
            <a:ext cx="1975104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4748B"/>
                </a:solidFill>
              </a:rPr>
              <a:t>reduction in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64748B"/>
                </a:solidFill>
              </a:rPr>
              <a:t>significant hours</a:t>
            </a:r>
            <a:endParaRPr lang="en-US" sz="900" dirty="0"/>
          </a:p>
        </p:txBody>
      </p:sp>
      <p:sp>
        <p:nvSpPr>
          <p:cNvPr id="24" name="Shape 22"/>
          <p:cNvSpPr/>
          <p:nvPr>
            <p:custDataLst>
              <p:tags r:id="rId13"/>
            </p:custDataLst>
          </p:nvPr>
        </p:nvSpPr>
        <p:spPr>
          <a:xfrm>
            <a:off x="8759952" y="3611880"/>
            <a:ext cx="109728" cy="1325880"/>
          </a:xfrm>
          <a:prstGeom prst="rect">
            <a:avLst/>
          </a:prstGeom>
          <a:solidFill>
            <a:srgbClr val="F5F8FC"/>
          </a:solidFill>
          <a:ln w="12700">
            <a:solidFill>
              <a:srgbClr val="F5F8FC"/>
            </a:solidFill>
            <a:prstDash val="solid"/>
          </a:ln>
        </p:spPr>
      </p:sp>
      <p:sp>
        <p:nvSpPr>
          <p:cNvPr id="20" name="Shape 18"/>
          <p:cNvSpPr/>
          <p:nvPr>
            <p:custDataLst>
              <p:tags r:id="rId14"/>
            </p:custDataLst>
          </p:nvPr>
        </p:nvSpPr>
        <p:spPr>
          <a:xfrm>
            <a:off x="6803136" y="3611880"/>
            <a:ext cx="2011680" cy="1325880"/>
          </a:xfrm>
          <a:prstGeom prst="rect">
            <a:avLst/>
          </a:prstGeom>
          <a:solidFill>
            <a:srgbClr val="FFFFFF"/>
          </a:solidFill>
          <a:ln w="25400">
            <a:solidFill>
              <a:srgbClr val="E84545"/>
            </a:solidFill>
            <a:prstDash val="solid"/>
          </a:ln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1" name="Text 19"/>
          <p:cNvSpPr/>
          <p:nvPr>
            <p:custDataLst>
              <p:tags r:id="rId15"/>
            </p:custDataLst>
          </p:nvPr>
        </p:nvSpPr>
        <p:spPr>
          <a:xfrm>
            <a:off x="6821424" y="3639312"/>
            <a:ext cx="1975104" cy="29260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E84545"/>
                </a:solidFill>
              </a:rPr>
              <a:t>Winter</a:t>
            </a:r>
            <a:endParaRPr lang="en-US" sz="1200" dirty="0"/>
          </a:p>
        </p:txBody>
      </p:sp>
      <p:sp>
        <p:nvSpPr>
          <p:cNvPr id="22" name="Text 20"/>
          <p:cNvSpPr/>
          <p:nvPr>
            <p:custDataLst>
              <p:tags r:id="rId16"/>
            </p:custDataLst>
          </p:nvPr>
        </p:nvSpPr>
        <p:spPr>
          <a:xfrm>
            <a:off x="6821424" y="3913632"/>
            <a:ext cx="1975104" cy="5943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E845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−17%</a:t>
            </a:r>
            <a:endParaRPr lang="en-US" sz="3000" dirty="0"/>
          </a:p>
        </p:txBody>
      </p:sp>
      <p:sp>
        <p:nvSpPr>
          <p:cNvPr id="23" name="Text 21"/>
          <p:cNvSpPr/>
          <p:nvPr>
            <p:custDataLst>
              <p:tags r:id="rId17"/>
            </p:custDataLst>
          </p:nvPr>
        </p:nvSpPr>
        <p:spPr>
          <a:xfrm>
            <a:off x="6821424" y="4480560"/>
            <a:ext cx="1975104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4748B"/>
                </a:solidFill>
              </a:rPr>
              <a:t>reduction in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64748B"/>
                </a:solidFill>
              </a:rPr>
              <a:t>significant hours</a:t>
            </a:r>
            <a:endParaRPr lang="en-US" sz="900" dirty="0"/>
          </a:p>
        </p:txBody>
      </p:sp>
      <p:pic>
        <p:nvPicPr>
          <p:cNvPr id="28" name="图片 2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9240" y="1121410"/>
            <a:ext cx="6784340" cy="225615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3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0A2A4A"/>
          </a:solidFill>
          <a:ln w="12700">
            <a:solidFill>
              <a:srgbClr val="0A2A4A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274320" y="4901184"/>
            <a:ext cx="64008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BB8D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 Yue · USTC · EGU 2026 · Precipitation Remote Sensing</a:t>
            </a:r>
            <a:endParaRPr lang="en-US" sz="850" dirty="0"/>
          </a:p>
        </p:txBody>
      </p:sp>
      <p:sp>
        <p:nvSpPr>
          <p:cNvPr id="27" name="Text 25"/>
          <p:cNvSpPr/>
          <p:nvPr/>
        </p:nvSpPr>
        <p:spPr>
          <a:xfrm>
            <a:off x="8046720" y="4901184"/>
            <a:ext cx="100584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/ 9</a:t>
            </a:r>
            <a:endParaRPr lang="en-US" sz="900" dirty="0"/>
          </a:p>
        </p:txBody>
      </p:sp>
      <p:sp>
        <p:nvSpPr>
          <p:cNvPr id="37" name="手杖形箭头 36"/>
          <p:cNvSpPr/>
          <p:nvPr/>
        </p:nvSpPr>
        <p:spPr>
          <a:xfrm rot="5400000" flipV="1">
            <a:off x="880110" y="2165350"/>
            <a:ext cx="1187450" cy="224155"/>
          </a:xfrm>
          <a:prstGeom prst="utur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74320" y="1986915"/>
            <a:ext cx="112204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9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Incorporating Gauge Representativeness Error</a:t>
            </a:r>
            <a:endParaRPr lang="en-US" altLang="zh-CN" sz="9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 rot="5400000">
            <a:off x="7609205" y="2154555"/>
            <a:ext cx="15709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/>
              <a:t>fraction of significant hour</a:t>
            </a:r>
            <a:endParaRPr lang="en-US" altLang="zh-CN"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47472" y="164592"/>
            <a:ext cx="8412480" cy="5943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Conclusions</a:t>
            </a:r>
            <a:endParaRPr lang="en-US" sz="2800" dirty="0"/>
          </a:p>
        </p:txBody>
      </p:sp>
      <p:sp>
        <p:nvSpPr>
          <p:cNvPr id="4" name="Shape 2"/>
          <p:cNvSpPr/>
          <p:nvPr>
            <p:custDataLst>
              <p:tags r:id="rId1"/>
            </p:custDataLst>
          </p:nvPr>
        </p:nvSpPr>
        <p:spPr>
          <a:xfrm>
            <a:off x="347472" y="960120"/>
            <a:ext cx="8412480" cy="749808"/>
          </a:xfrm>
          <a:prstGeom prst="rect">
            <a:avLst/>
          </a:prstGeom>
          <a:solidFill>
            <a:srgbClr val="112E4B"/>
          </a:solidFill>
          <a:ln w="9525">
            <a:solidFill>
              <a:srgbClr val="1C5A8A"/>
            </a:solidFill>
            <a:prstDash val="solid"/>
          </a:ln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5" name="Shape 3"/>
          <p:cNvSpPr/>
          <p:nvPr>
            <p:custDataLst>
              <p:tags r:id="rId2"/>
            </p:custDataLst>
          </p:nvPr>
        </p:nvSpPr>
        <p:spPr>
          <a:xfrm>
            <a:off x="347472" y="960120"/>
            <a:ext cx="475488" cy="749808"/>
          </a:xfrm>
          <a:prstGeom prst="rect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</p:sp>
      <p:sp>
        <p:nvSpPr>
          <p:cNvPr id="6" name="Text 4"/>
          <p:cNvSpPr/>
          <p:nvPr>
            <p:custDataLst>
              <p:tags r:id="rId3"/>
            </p:custDataLst>
          </p:nvPr>
        </p:nvSpPr>
        <p:spPr>
          <a:xfrm>
            <a:off x="347472" y="960120"/>
            <a:ext cx="475488" cy="7498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A2A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01</a:t>
            </a:r>
            <a:endParaRPr lang="en-US" sz="1500" dirty="0"/>
          </a:p>
        </p:txBody>
      </p:sp>
      <p:sp>
        <p:nvSpPr>
          <p:cNvPr id="7" name="Text 5"/>
          <p:cNvSpPr/>
          <p:nvPr>
            <p:custDataLst>
              <p:tags r:id="rId4"/>
            </p:custDataLst>
          </p:nvPr>
        </p:nvSpPr>
        <p:spPr>
          <a:xfrm>
            <a:off x="914400" y="987552"/>
            <a:ext cx="36576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0A5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Minimum Gauge Threshold</a:t>
            </a:r>
            <a:endParaRPr lang="en-US" sz="1150" dirty="0"/>
          </a:p>
        </p:txBody>
      </p:sp>
      <p:sp>
        <p:nvSpPr>
          <p:cNvPr id="8" name="Text 6"/>
          <p:cNvSpPr/>
          <p:nvPr>
            <p:custDataLst>
              <p:tags r:id="rId5"/>
            </p:custDataLst>
          </p:nvPr>
        </p:nvSpPr>
        <p:spPr>
          <a:xfrm>
            <a:off x="914400" y="1252728"/>
            <a:ext cx="768096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D0E8F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 = 16 gauges per 0.2° grid required for reliable area-mean precipitation estimates.</a:t>
            </a:r>
            <a:endParaRPr lang="en-US" sz="1050" dirty="0"/>
          </a:p>
        </p:txBody>
      </p:sp>
      <p:sp>
        <p:nvSpPr>
          <p:cNvPr id="9" name="Shape 7"/>
          <p:cNvSpPr/>
          <p:nvPr>
            <p:custDataLst>
              <p:tags r:id="rId6"/>
            </p:custDataLst>
          </p:nvPr>
        </p:nvSpPr>
        <p:spPr>
          <a:xfrm>
            <a:off x="347472" y="1810512"/>
            <a:ext cx="8412480" cy="749808"/>
          </a:xfrm>
          <a:prstGeom prst="rect">
            <a:avLst/>
          </a:prstGeom>
          <a:solidFill>
            <a:srgbClr val="112E4B"/>
          </a:solidFill>
          <a:ln w="9525">
            <a:solidFill>
              <a:srgbClr val="1C5A8A"/>
            </a:solidFill>
            <a:prstDash val="solid"/>
          </a:ln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>
            <p:custDataLst>
              <p:tags r:id="rId7"/>
            </p:custDataLst>
          </p:nvPr>
        </p:nvSpPr>
        <p:spPr>
          <a:xfrm>
            <a:off x="347472" y="1810512"/>
            <a:ext cx="475488" cy="749808"/>
          </a:xfrm>
          <a:prstGeom prst="rect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</p:sp>
      <p:sp>
        <p:nvSpPr>
          <p:cNvPr id="11" name="Text 9"/>
          <p:cNvSpPr/>
          <p:nvPr>
            <p:custDataLst>
              <p:tags r:id="rId8"/>
            </p:custDataLst>
          </p:nvPr>
        </p:nvSpPr>
        <p:spPr>
          <a:xfrm>
            <a:off x="347472" y="1810512"/>
            <a:ext cx="475488" cy="7498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A2A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02</a:t>
            </a:r>
            <a:endParaRPr lang="en-US" sz="1500" dirty="0"/>
          </a:p>
        </p:txBody>
      </p:sp>
      <p:sp>
        <p:nvSpPr>
          <p:cNvPr id="12" name="Text 10"/>
          <p:cNvSpPr/>
          <p:nvPr>
            <p:custDataLst>
              <p:tags r:id="rId9"/>
            </p:custDataLst>
          </p:nvPr>
        </p:nvSpPr>
        <p:spPr>
          <a:xfrm>
            <a:off x="914400" y="1837944"/>
            <a:ext cx="36576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0A5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Exponential Error Decay</a:t>
            </a:r>
            <a:endParaRPr lang="en-US" sz="1150" dirty="0"/>
          </a:p>
        </p:txBody>
      </p:sp>
      <p:sp>
        <p:nvSpPr>
          <p:cNvPr id="13" name="Text 11"/>
          <p:cNvSpPr/>
          <p:nvPr>
            <p:custDataLst>
              <p:tags r:id="rId10"/>
            </p:custDataLst>
          </p:nvPr>
        </p:nvSpPr>
        <p:spPr>
          <a:xfrm>
            <a:off x="914400" y="2103120"/>
            <a:ext cx="768096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D0E8F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Gauge representativeness errors follow an exponential decay with density, amplified by rainfall intensity.</a:t>
            </a:r>
            <a:endParaRPr lang="en-US" altLang="zh-CN" sz="1050" dirty="0"/>
          </a:p>
        </p:txBody>
      </p:sp>
      <p:sp>
        <p:nvSpPr>
          <p:cNvPr id="14" name="Shape 12"/>
          <p:cNvSpPr/>
          <p:nvPr>
            <p:custDataLst>
              <p:tags r:id="rId11"/>
            </p:custDataLst>
          </p:nvPr>
        </p:nvSpPr>
        <p:spPr>
          <a:xfrm>
            <a:off x="347472" y="2660904"/>
            <a:ext cx="8412480" cy="749808"/>
          </a:xfrm>
          <a:prstGeom prst="rect">
            <a:avLst/>
          </a:prstGeom>
          <a:solidFill>
            <a:srgbClr val="112E4B"/>
          </a:solidFill>
          <a:ln w="9525">
            <a:solidFill>
              <a:srgbClr val="1C5A8A"/>
            </a:solidFill>
            <a:prstDash val="solid"/>
          </a:ln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5" name="Shape 13"/>
          <p:cNvSpPr/>
          <p:nvPr>
            <p:custDataLst>
              <p:tags r:id="rId12"/>
            </p:custDataLst>
          </p:nvPr>
        </p:nvSpPr>
        <p:spPr>
          <a:xfrm>
            <a:off x="347472" y="2660904"/>
            <a:ext cx="475488" cy="749808"/>
          </a:xfrm>
          <a:prstGeom prst="rect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</p:sp>
      <p:sp>
        <p:nvSpPr>
          <p:cNvPr id="16" name="Text 14"/>
          <p:cNvSpPr/>
          <p:nvPr>
            <p:custDataLst>
              <p:tags r:id="rId13"/>
            </p:custDataLst>
          </p:nvPr>
        </p:nvSpPr>
        <p:spPr>
          <a:xfrm>
            <a:off x="347472" y="2660904"/>
            <a:ext cx="475488" cy="7498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A2A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03</a:t>
            </a:r>
            <a:endParaRPr lang="en-US" sz="1500" dirty="0"/>
          </a:p>
        </p:txBody>
      </p:sp>
      <p:sp>
        <p:nvSpPr>
          <p:cNvPr id="17" name="Text 15"/>
          <p:cNvSpPr/>
          <p:nvPr>
            <p:custDataLst>
              <p:tags r:id="rId14"/>
            </p:custDataLst>
          </p:nvPr>
        </p:nvSpPr>
        <p:spPr>
          <a:xfrm>
            <a:off x="914400" y="2688336"/>
            <a:ext cx="36576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0A5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Gauge Scarcity as a Driver</a:t>
            </a:r>
            <a:endParaRPr lang="en-US" sz="1150" dirty="0"/>
          </a:p>
        </p:txBody>
      </p:sp>
      <p:sp>
        <p:nvSpPr>
          <p:cNvPr id="18" name="Text 16"/>
          <p:cNvSpPr/>
          <p:nvPr>
            <p:custDataLst>
              <p:tags r:id="rId15"/>
            </p:custDataLst>
          </p:nvPr>
        </p:nvSpPr>
        <p:spPr>
          <a:xfrm>
            <a:off x="914400" y="2953512"/>
            <a:ext cx="768096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chemeClr val="bg1"/>
                </a:solidFill>
              </a:rPr>
              <a:t>not IMERG algorithm deficiency — is one of the driver of apparent satellite–gauge discrepancies.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9" name="Shape 17"/>
          <p:cNvSpPr/>
          <p:nvPr>
            <p:custDataLst>
              <p:tags r:id="rId16"/>
            </p:custDataLst>
          </p:nvPr>
        </p:nvSpPr>
        <p:spPr>
          <a:xfrm>
            <a:off x="347472" y="3511296"/>
            <a:ext cx="8412480" cy="749808"/>
          </a:xfrm>
          <a:prstGeom prst="rect">
            <a:avLst/>
          </a:prstGeom>
          <a:solidFill>
            <a:srgbClr val="112E4B"/>
          </a:solidFill>
          <a:ln w="9525">
            <a:solidFill>
              <a:srgbClr val="1C5A8A"/>
            </a:solidFill>
            <a:prstDash val="solid"/>
          </a:ln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0" name="Shape 18"/>
          <p:cNvSpPr/>
          <p:nvPr>
            <p:custDataLst>
              <p:tags r:id="rId17"/>
            </p:custDataLst>
          </p:nvPr>
        </p:nvSpPr>
        <p:spPr>
          <a:xfrm>
            <a:off x="347472" y="3511296"/>
            <a:ext cx="475488" cy="749808"/>
          </a:xfrm>
          <a:prstGeom prst="rect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</p:sp>
      <p:sp>
        <p:nvSpPr>
          <p:cNvPr id="21" name="Text 19"/>
          <p:cNvSpPr/>
          <p:nvPr>
            <p:custDataLst>
              <p:tags r:id="rId18"/>
            </p:custDataLst>
          </p:nvPr>
        </p:nvSpPr>
        <p:spPr>
          <a:xfrm>
            <a:off x="347472" y="3511296"/>
            <a:ext cx="475488" cy="7498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A2A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04</a:t>
            </a:r>
            <a:endParaRPr lang="en-US" sz="1500" dirty="0"/>
          </a:p>
        </p:txBody>
      </p:sp>
      <p:sp>
        <p:nvSpPr>
          <p:cNvPr id="22" name="Text 20"/>
          <p:cNvSpPr/>
          <p:nvPr>
            <p:custDataLst>
              <p:tags r:id="rId19"/>
            </p:custDataLst>
          </p:nvPr>
        </p:nvSpPr>
        <p:spPr>
          <a:xfrm>
            <a:off x="914400" y="3538728"/>
            <a:ext cx="3657600" cy="2743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0A5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 to −17% False Flags</a:t>
            </a:r>
            <a:endParaRPr lang="en-US" sz="1150" dirty="0"/>
          </a:p>
        </p:txBody>
      </p:sp>
      <p:sp>
        <p:nvSpPr>
          <p:cNvPr id="23" name="Text 21"/>
          <p:cNvSpPr/>
          <p:nvPr>
            <p:custDataLst>
              <p:tags r:id="rId20"/>
            </p:custDataLst>
          </p:nvPr>
        </p:nvSpPr>
        <p:spPr>
          <a:xfrm>
            <a:off x="914400" y="3803904"/>
            <a:ext cx="7680960" cy="36576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D0E8F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Incorporating gauge errors reduces falsely flagged significant discrepancies by 6–17% across seasons.</a:t>
            </a:r>
            <a:endParaRPr lang="en-US" sz="1050" dirty="0"/>
          </a:p>
        </p:txBody>
      </p:sp>
      <p:sp>
        <p:nvSpPr>
          <p:cNvPr id="24" name="Shape 22"/>
          <p:cNvSpPr/>
          <p:nvPr/>
        </p:nvSpPr>
        <p:spPr>
          <a:xfrm>
            <a:off x="347472" y="4407408"/>
            <a:ext cx="8412480" cy="420624"/>
          </a:xfrm>
          <a:prstGeom prst="rect">
            <a:avLst/>
          </a:prstGeom>
          <a:solidFill>
            <a:srgbClr val="F0A500"/>
          </a:solidFill>
          <a:ln w="12700">
            <a:solidFill>
              <a:srgbClr val="F0A50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457200" y="4407408"/>
            <a:ext cx="8229600" cy="42062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0A2A4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gauge network quality is just as critical as the satellite algorithm itself. Validation must account for both.</a:t>
            </a:r>
            <a:endParaRPr lang="en-US" sz="1150" dirty="0"/>
          </a:p>
        </p:txBody>
      </p:sp>
      <p:sp>
        <p:nvSpPr>
          <p:cNvPr id="26" name="Shape 24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0A2A4A"/>
          </a:solidFill>
          <a:ln w="12700">
            <a:solidFill>
              <a:srgbClr val="0A2A4A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274320" y="4901184"/>
            <a:ext cx="64008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BB8D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 Yue · USTC · EGU 2026 · Precipitation Remote Sensing</a:t>
            </a:r>
            <a:endParaRPr lang="en-US" sz="850" dirty="0"/>
          </a:p>
        </p:txBody>
      </p:sp>
      <p:sp>
        <p:nvSpPr>
          <p:cNvPr id="28" name="Text 26"/>
          <p:cNvSpPr/>
          <p:nvPr/>
        </p:nvSpPr>
        <p:spPr>
          <a:xfrm>
            <a:off x="8046720" y="4901184"/>
            <a:ext cx="100584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 / 9</a:t>
            </a:r>
            <a:endParaRPr lang="en-US" sz="900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273.6,&quot;left&quot;:432,&quot;top&quot;:86.4,&quot;width&quot;:277.2}"/>
</p:tagLst>
</file>

<file path=ppt/tags/tag10.xml><?xml version="1.0" encoding="utf-8"?>
<p:tagLst xmlns:p="http://schemas.openxmlformats.org/presentationml/2006/main">
  <p:tag name="KSO_WM_DIAGRAM_VIRTUALLY_FRAME" val="{&quot;height&quot;:273.6,&quot;left&quot;:432,&quot;top&quot;:86.4,&quot;width&quot;:277.2}"/>
</p:tagLst>
</file>

<file path=ppt/tags/tag11.xml><?xml version="1.0" encoding="utf-8"?>
<p:tagLst xmlns:p="http://schemas.openxmlformats.org/presentationml/2006/main">
  <p:tag name="KSO_WM_DIAGRAM_VIRTUALLY_FRAME" val="{&quot;height&quot;:273.6,&quot;left&quot;:432,&quot;top&quot;:86.4,&quot;width&quot;:277.2}"/>
</p:tagLst>
</file>

<file path=ppt/tags/tag12.xml><?xml version="1.0" encoding="utf-8"?>
<p:tagLst xmlns:p="http://schemas.openxmlformats.org/presentationml/2006/main">
  <p:tag name="KSO_WM_DIAGRAM_VIRTUALLY_FRAME" val="{&quot;height&quot;:273.6,&quot;left&quot;:432,&quot;top&quot;:86.4,&quot;width&quot;:277.2}"/>
</p:tagLst>
</file>

<file path=ppt/tags/tag13.xml><?xml version="1.0" encoding="utf-8"?>
<p:tagLst xmlns:p="http://schemas.openxmlformats.org/presentationml/2006/main">
  <p:tag name="KSO_WM_DIAGRAM_VIRTUALLY_FRAME" val="{&quot;height&quot;:273.6,&quot;left&quot;:432,&quot;top&quot;:86.4,&quot;width&quot;:277.2}"/>
</p:tagLst>
</file>

<file path=ppt/tags/tag14.xml><?xml version="1.0" encoding="utf-8"?>
<p:tagLst xmlns:p="http://schemas.openxmlformats.org/presentationml/2006/main">
  <p:tag name="KSO_WM_DIAGRAM_VIRTUALLY_FRAME" val="{&quot;height&quot;:273.6,&quot;left&quot;:432,&quot;top&quot;:86.4,&quot;width&quot;:277.2}"/>
</p:tagLst>
</file>

<file path=ppt/tags/tag15.xml><?xml version="1.0" encoding="utf-8"?>
<p:tagLst xmlns:p="http://schemas.openxmlformats.org/presentationml/2006/main">
  <p:tag name="KSO_WM_DIAGRAM_VIRTUALLY_FRAME" val="{&quot;height&quot;:273.6,&quot;left&quot;:432,&quot;top&quot;:86.4,&quot;width&quot;:277.2}"/>
</p:tagLst>
</file>

<file path=ppt/tags/tag16.xml><?xml version="1.0" encoding="utf-8"?>
<p:tagLst xmlns:p="http://schemas.openxmlformats.org/presentationml/2006/main">
  <p:tag name="KSO_WM_DIAGRAM_VIRTUALLY_FRAME" val="{&quot;height&quot;:273.6,&quot;left&quot;:432,&quot;top&quot;:86.4,&quot;width&quot;:277.2}"/>
</p:tagLst>
</file>

<file path=ppt/tags/tag17.xml><?xml version="1.0" encoding="utf-8"?>
<p:tagLst xmlns:p="http://schemas.openxmlformats.org/presentationml/2006/main">
  <p:tag name="KSO_WM_DIAGRAM_VIRTUALLY_FRAME" val="{&quot;height&quot;:104.4,&quot;left&quot;:21.6,&quot;top&quot;:284.4,&quot;width&quot;:676.8}"/>
</p:tagLst>
</file>

<file path=ppt/tags/tag18.xml><?xml version="1.0" encoding="utf-8"?>
<p:tagLst xmlns:p="http://schemas.openxmlformats.org/presentationml/2006/main">
  <p:tag name="KSO_WM_DIAGRAM_VIRTUALLY_FRAME" val="{&quot;height&quot;:104.4,&quot;left&quot;:21.6,&quot;top&quot;:284.4,&quot;width&quot;:676.8}"/>
</p:tagLst>
</file>

<file path=ppt/tags/tag19.xml><?xml version="1.0" encoding="utf-8"?>
<p:tagLst xmlns:p="http://schemas.openxmlformats.org/presentationml/2006/main">
  <p:tag name="KSO_WM_DIAGRAM_VIRTUALLY_FRAME" val="{&quot;height&quot;:104.4,&quot;left&quot;:21.6,&quot;top&quot;:284.4,&quot;width&quot;:676.8}"/>
</p:tagLst>
</file>

<file path=ppt/tags/tag2.xml><?xml version="1.0" encoding="utf-8"?>
<p:tagLst xmlns:p="http://schemas.openxmlformats.org/presentationml/2006/main">
  <p:tag name="KSO_WM_DIAGRAM_VIRTUALLY_FRAME" val="{&quot;height&quot;:273.6,&quot;left&quot;:432,&quot;top&quot;:86.4,&quot;width&quot;:277.2}"/>
</p:tagLst>
</file>

<file path=ppt/tags/tag20.xml><?xml version="1.0" encoding="utf-8"?>
<p:tagLst xmlns:p="http://schemas.openxmlformats.org/presentationml/2006/main">
  <p:tag name="KSO_WM_DIAGRAM_VIRTUALLY_FRAME" val="{&quot;height&quot;:104.4,&quot;left&quot;:21.6,&quot;top&quot;:284.4,&quot;width&quot;:676.8}"/>
</p:tagLst>
</file>

<file path=ppt/tags/tag21.xml><?xml version="1.0" encoding="utf-8"?>
<p:tagLst xmlns:p="http://schemas.openxmlformats.org/presentationml/2006/main">
  <p:tag name="KSO_WM_DIAGRAM_VIRTUALLY_FRAME" val="{&quot;height&quot;:104.4,&quot;left&quot;:21.6,&quot;top&quot;:284.4,&quot;width&quot;:676.8}"/>
</p:tagLst>
</file>

<file path=ppt/tags/tag22.xml><?xml version="1.0" encoding="utf-8"?>
<p:tagLst xmlns:p="http://schemas.openxmlformats.org/presentationml/2006/main">
  <p:tag name="KSO_WM_DIAGRAM_VIRTUALLY_FRAME" val="{&quot;height&quot;:104.4,&quot;left&quot;:21.6,&quot;top&quot;:284.4,&quot;width&quot;:676.8}"/>
</p:tagLst>
</file>

<file path=ppt/tags/tag23.xml><?xml version="1.0" encoding="utf-8"?>
<p:tagLst xmlns:p="http://schemas.openxmlformats.org/presentationml/2006/main">
  <p:tag name="KSO_WM_DIAGRAM_VIRTUALLY_FRAME" val="{&quot;height&quot;:104.4,&quot;left&quot;:21.6,&quot;top&quot;:284.4,&quot;width&quot;:676.8}"/>
</p:tagLst>
</file>

<file path=ppt/tags/tag24.xml><?xml version="1.0" encoding="utf-8"?>
<p:tagLst xmlns:p="http://schemas.openxmlformats.org/presentationml/2006/main">
  <p:tag name="KSO_WM_DIAGRAM_VIRTUALLY_FRAME" val="{&quot;height&quot;:104.4,&quot;left&quot;:21.6,&quot;top&quot;:284.4,&quot;width&quot;:676.8}"/>
</p:tagLst>
</file>

<file path=ppt/tags/tag25.xml><?xml version="1.0" encoding="utf-8"?>
<p:tagLst xmlns:p="http://schemas.openxmlformats.org/presentationml/2006/main">
  <p:tag name="KSO_WM_DIAGRAM_VIRTUALLY_FRAME" val="{&quot;height&quot;:104.4,&quot;left&quot;:21.6,&quot;top&quot;:284.4,&quot;width&quot;:676.8}"/>
</p:tagLst>
</file>

<file path=ppt/tags/tag26.xml><?xml version="1.0" encoding="utf-8"?>
<p:tagLst xmlns:p="http://schemas.openxmlformats.org/presentationml/2006/main">
  <p:tag name="KSO_WM_DIAGRAM_VIRTUALLY_FRAME" val="{&quot;height&quot;:104.4,&quot;left&quot;:21.6,&quot;top&quot;:284.4,&quot;width&quot;:676.8}"/>
</p:tagLst>
</file>

<file path=ppt/tags/tag27.xml><?xml version="1.0" encoding="utf-8"?>
<p:tagLst xmlns:p="http://schemas.openxmlformats.org/presentationml/2006/main">
  <p:tag name="KSO_WM_DIAGRAM_VIRTUALLY_FRAME" val="{&quot;height&quot;:104.4,&quot;left&quot;:21.6,&quot;top&quot;:284.4,&quot;width&quot;:676.8}"/>
</p:tagLst>
</file>

<file path=ppt/tags/tag28.xml><?xml version="1.0" encoding="utf-8"?>
<p:tagLst xmlns:p="http://schemas.openxmlformats.org/presentationml/2006/main">
  <p:tag name="KSO_WM_DIAGRAM_VIRTUALLY_FRAME" val="{&quot;height&quot;:104.4,&quot;left&quot;:21.6,&quot;top&quot;:284.4,&quot;width&quot;:676.8}"/>
</p:tagLst>
</file>

<file path=ppt/tags/tag29.xml><?xml version="1.0" encoding="utf-8"?>
<p:tagLst xmlns:p="http://schemas.openxmlformats.org/presentationml/2006/main">
  <p:tag name="KSO_WM_DIAGRAM_VIRTUALLY_FRAME" val="{&quot;height&quot;:104.4,&quot;left&quot;:21.6,&quot;top&quot;:284.4,&quot;width&quot;:676.8}"/>
</p:tagLst>
</file>

<file path=ppt/tags/tag3.xml><?xml version="1.0" encoding="utf-8"?>
<p:tagLst xmlns:p="http://schemas.openxmlformats.org/presentationml/2006/main">
  <p:tag name="KSO_WM_DIAGRAM_VIRTUALLY_FRAME" val="{&quot;height&quot;:273.6,&quot;left&quot;:432,&quot;top&quot;:86.4,&quot;width&quot;:277.2}"/>
</p:tagLst>
</file>

<file path=ppt/tags/tag30.xml><?xml version="1.0" encoding="utf-8"?>
<p:tagLst xmlns:p="http://schemas.openxmlformats.org/presentationml/2006/main">
  <p:tag name="KSO_WM_DIAGRAM_VIRTUALLY_FRAME" val="{&quot;height&quot;:104.4,&quot;left&quot;:21.6,&quot;top&quot;:284.4,&quot;width&quot;:676.8}"/>
</p:tagLst>
</file>

<file path=ppt/tags/tag31.xml><?xml version="1.0" encoding="utf-8"?>
<p:tagLst xmlns:p="http://schemas.openxmlformats.org/presentationml/2006/main">
  <p:tag name="KSO_WM_DIAGRAM_VIRTUALLY_FRAME" val="{&quot;height&quot;:104.4,&quot;left&quot;:21.6,&quot;top&quot;:284.4,&quot;width&quot;:676.8}"/>
</p:tagLst>
</file>

<file path=ppt/tags/tag32.xml><?xml version="1.0" encoding="utf-8"?>
<p:tagLst xmlns:p="http://schemas.openxmlformats.org/presentationml/2006/main">
  <p:tag name="KSO_WM_DIAGRAM_VIRTUALLY_FRAME" val="{&quot;height&quot;:104.4,&quot;left&quot;:21.6,&quot;top&quot;:284.4,&quot;width&quot;:676.8}"/>
</p:tagLst>
</file>

<file path=ppt/tags/tag33.xml><?xml version="1.0" encoding="utf-8"?>
<p:tagLst xmlns:p="http://schemas.openxmlformats.org/presentationml/2006/main">
  <p:tag name="KSO_WM_DIAGRAM_VIRTUALLY_FRAME" val="{&quot;height&quot;:104.4,&quot;left&quot;:21.6,&quot;top&quot;:284.4,&quot;width&quot;:676.8}"/>
</p:tagLst>
</file>

<file path=ppt/tags/tag34.xml><?xml version="1.0" encoding="utf-8"?>
<p:tagLst xmlns:p="http://schemas.openxmlformats.org/presentationml/2006/main">
  <p:tag name="KSO_WM_DIAGRAM_VIRTUALLY_FRAME" val="{&quot;height&quot;:259.92,&quot;left&quot;:27.360000000000003,&quot;top&quot;:75.6,&quot;width&quot;:662.4}"/>
</p:tagLst>
</file>

<file path=ppt/tags/tag35.xml><?xml version="1.0" encoding="utf-8"?>
<p:tagLst xmlns:p="http://schemas.openxmlformats.org/presentationml/2006/main">
  <p:tag name="KSO_WM_DIAGRAM_VIRTUALLY_FRAME" val="{&quot;height&quot;:259.92,&quot;left&quot;:27.360000000000003,&quot;top&quot;:75.6,&quot;width&quot;:662.4}"/>
</p:tagLst>
</file>

<file path=ppt/tags/tag36.xml><?xml version="1.0" encoding="utf-8"?>
<p:tagLst xmlns:p="http://schemas.openxmlformats.org/presentationml/2006/main">
  <p:tag name="KSO_WM_DIAGRAM_VIRTUALLY_FRAME" val="{&quot;height&quot;:259.92,&quot;left&quot;:27.360000000000003,&quot;top&quot;:75.6,&quot;width&quot;:662.4}"/>
</p:tagLst>
</file>

<file path=ppt/tags/tag37.xml><?xml version="1.0" encoding="utf-8"?>
<p:tagLst xmlns:p="http://schemas.openxmlformats.org/presentationml/2006/main">
  <p:tag name="KSO_WM_DIAGRAM_VIRTUALLY_FRAME" val="{&quot;height&quot;:259.92,&quot;left&quot;:27.360000000000003,&quot;top&quot;:75.6,&quot;width&quot;:662.4}"/>
</p:tagLst>
</file>

<file path=ppt/tags/tag38.xml><?xml version="1.0" encoding="utf-8"?>
<p:tagLst xmlns:p="http://schemas.openxmlformats.org/presentationml/2006/main">
  <p:tag name="KSO_WM_DIAGRAM_VIRTUALLY_FRAME" val="{&quot;height&quot;:259.92,&quot;left&quot;:27.360000000000003,&quot;top&quot;:75.6,&quot;width&quot;:662.4}"/>
</p:tagLst>
</file>

<file path=ppt/tags/tag39.xml><?xml version="1.0" encoding="utf-8"?>
<p:tagLst xmlns:p="http://schemas.openxmlformats.org/presentationml/2006/main">
  <p:tag name="KSO_WM_DIAGRAM_VIRTUALLY_FRAME" val="{&quot;height&quot;:259.92,&quot;left&quot;:27.360000000000003,&quot;top&quot;:75.6,&quot;width&quot;:662.4}"/>
</p:tagLst>
</file>

<file path=ppt/tags/tag4.xml><?xml version="1.0" encoding="utf-8"?>
<p:tagLst xmlns:p="http://schemas.openxmlformats.org/presentationml/2006/main">
  <p:tag name="KSO_WM_DIAGRAM_VIRTUALLY_FRAME" val="{&quot;height&quot;:273.6,&quot;left&quot;:432,&quot;top&quot;:86.4,&quot;width&quot;:277.2}"/>
</p:tagLst>
</file>

<file path=ppt/tags/tag40.xml><?xml version="1.0" encoding="utf-8"?>
<p:tagLst xmlns:p="http://schemas.openxmlformats.org/presentationml/2006/main">
  <p:tag name="KSO_WM_DIAGRAM_VIRTUALLY_FRAME" val="{&quot;height&quot;:259.92,&quot;left&quot;:27.360000000000003,&quot;top&quot;:75.6,&quot;width&quot;:662.4}"/>
</p:tagLst>
</file>

<file path=ppt/tags/tag41.xml><?xml version="1.0" encoding="utf-8"?>
<p:tagLst xmlns:p="http://schemas.openxmlformats.org/presentationml/2006/main">
  <p:tag name="KSO_WM_DIAGRAM_VIRTUALLY_FRAME" val="{&quot;height&quot;:259.92,&quot;left&quot;:27.360000000000003,&quot;top&quot;:75.6,&quot;width&quot;:662.4}"/>
</p:tagLst>
</file>

<file path=ppt/tags/tag42.xml><?xml version="1.0" encoding="utf-8"?>
<p:tagLst xmlns:p="http://schemas.openxmlformats.org/presentationml/2006/main">
  <p:tag name="KSO_WM_DIAGRAM_VIRTUALLY_FRAME" val="{&quot;height&quot;:259.92,&quot;left&quot;:27.360000000000003,&quot;top&quot;:75.6,&quot;width&quot;:662.4}"/>
</p:tagLst>
</file>

<file path=ppt/tags/tag43.xml><?xml version="1.0" encoding="utf-8"?>
<p:tagLst xmlns:p="http://schemas.openxmlformats.org/presentationml/2006/main">
  <p:tag name="KSO_WM_DIAGRAM_VIRTUALLY_FRAME" val="{&quot;height&quot;:259.92,&quot;left&quot;:27.360000000000003,&quot;top&quot;:75.6,&quot;width&quot;:662.4}"/>
</p:tagLst>
</file>

<file path=ppt/tags/tag44.xml><?xml version="1.0" encoding="utf-8"?>
<p:tagLst xmlns:p="http://schemas.openxmlformats.org/presentationml/2006/main">
  <p:tag name="KSO_WM_DIAGRAM_VIRTUALLY_FRAME" val="{&quot;height&quot;:259.92,&quot;left&quot;:27.360000000000003,&quot;top&quot;:75.6,&quot;width&quot;:662.4}"/>
</p:tagLst>
</file>

<file path=ppt/tags/tag45.xml><?xml version="1.0" encoding="utf-8"?>
<p:tagLst xmlns:p="http://schemas.openxmlformats.org/presentationml/2006/main">
  <p:tag name="KSO_WM_DIAGRAM_VIRTUALLY_FRAME" val="{&quot;height&quot;:259.92,&quot;left&quot;:27.360000000000003,&quot;top&quot;:75.6,&quot;width&quot;:662.4}"/>
</p:tagLst>
</file>

<file path=ppt/tags/tag46.xml><?xml version="1.0" encoding="utf-8"?>
<p:tagLst xmlns:p="http://schemas.openxmlformats.org/presentationml/2006/main">
  <p:tag name="KSO_WM_DIAGRAM_VIRTUALLY_FRAME" val="{&quot;height&quot;:259.92,&quot;left&quot;:27.360000000000003,&quot;top&quot;:75.6,&quot;width&quot;:662.4}"/>
</p:tagLst>
</file>

<file path=ppt/tags/tag47.xml><?xml version="1.0" encoding="utf-8"?>
<p:tagLst xmlns:p="http://schemas.openxmlformats.org/presentationml/2006/main">
  <p:tag name="KSO_WM_DIAGRAM_VIRTUALLY_FRAME" val="{&quot;height&quot;:259.92,&quot;left&quot;:27.360000000000003,&quot;top&quot;:75.6,&quot;width&quot;:662.4}"/>
</p:tagLst>
</file>

<file path=ppt/tags/tag48.xml><?xml version="1.0" encoding="utf-8"?>
<p:tagLst xmlns:p="http://schemas.openxmlformats.org/presentationml/2006/main">
  <p:tag name="KSO_WM_DIAGRAM_VIRTUALLY_FRAME" val="{&quot;height&quot;:259.92,&quot;left&quot;:27.360000000000003,&quot;top&quot;:75.6,&quot;width&quot;:662.4}"/>
</p:tagLst>
</file>

<file path=ppt/tags/tag49.xml><?xml version="1.0" encoding="utf-8"?>
<p:tagLst xmlns:p="http://schemas.openxmlformats.org/presentationml/2006/main">
  <p:tag name="KSO_WM_DIAGRAM_VIRTUALLY_FRAME" val="{&quot;height&quot;:259.92,&quot;left&quot;:27.360000000000003,&quot;top&quot;:75.6,&quot;width&quot;:662.4}"/>
</p:tagLst>
</file>

<file path=ppt/tags/tag5.xml><?xml version="1.0" encoding="utf-8"?>
<p:tagLst xmlns:p="http://schemas.openxmlformats.org/presentationml/2006/main">
  <p:tag name="KSO_WM_DIAGRAM_VIRTUALLY_FRAME" val="{&quot;height&quot;:273.6,&quot;left&quot;:432,&quot;top&quot;:86.4,&quot;width&quot;:277.2}"/>
</p:tagLst>
</file>

<file path=ppt/tags/tag50.xml><?xml version="1.0" encoding="utf-8"?>
<p:tagLst xmlns:p="http://schemas.openxmlformats.org/presentationml/2006/main">
  <p:tag name="KSO_WM_DIAGRAM_VIRTUALLY_FRAME" val="{&quot;height&quot;:259.92,&quot;left&quot;:27.360000000000003,&quot;top&quot;:75.6,&quot;width&quot;:662.4}"/>
</p:tagLst>
</file>

<file path=ppt/tags/tag51.xml><?xml version="1.0" encoding="utf-8"?>
<p:tagLst xmlns:p="http://schemas.openxmlformats.org/presentationml/2006/main">
  <p:tag name="KSO_WM_DIAGRAM_VIRTUALLY_FRAME" val="{&quot;height&quot;:259.92,&quot;left&quot;:27.360000000000003,&quot;top&quot;:75.6,&quot;width&quot;:662.4}"/>
</p:tagLst>
</file>

<file path=ppt/tags/tag52.xml><?xml version="1.0" encoding="utf-8"?>
<p:tagLst xmlns:p="http://schemas.openxmlformats.org/presentationml/2006/main">
  <p:tag name="KSO_WM_DIAGRAM_VIRTUALLY_FRAME" val="{&quot;height&quot;:259.92,&quot;left&quot;:27.360000000000003,&quot;top&quot;:75.6,&quot;width&quot;:662.4}"/>
</p:tagLst>
</file>

<file path=ppt/tags/tag53.xml><?xml version="1.0" encoding="utf-8"?>
<p:tagLst xmlns:p="http://schemas.openxmlformats.org/presentationml/2006/main">
  <p:tag name="KSO_WM_DIAGRAM_VIRTUALLY_FRAME" val="{&quot;height&quot;:259.92,&quot;left&quot;:27.360000000000003,&quot;top&quot;:75.6,&quot;width&quot;:662.4}"/>
</p:tagLst>
</file>

<file path=ppt/tags/tag6.xml><?xml version="1.0" encoding="utf-8"?>
<p:tagLst xmlns:p="http://schemas.openxmlformats.org/presentationml/2006/main">
  <p:tag name="KSO_WM_DIAGRAM_VIRTUALLY_FRAME" val="{&quot;height&quot;:273.6,&quot;left&quot;:432,&quot;top&quot;:86.4,&quot;width&quot;:277.2}"/>
</p:tagLst>
</file>

<file path=ppt/tags/tag7.xml><?xml version="1.0" encoding="utf-8"?>
<p:tagLst xmlns:p="http://schemas.openxmlformats.org/presentationml/2006/main">
  <p:tag name="KSO_WM_DIAGRAM_VIRTUALLY_FRAME" val="{&quot;height&quot;:273.6,&quot;left&quot;:432,&quot;top&quot;:86.4,&quot;width&quot;:277.2}"/>
</p:tagLst>
</file>

<file path=ppt/tags/tag8.xml><?xml version="1.0" encoding="utf-8"?>
<p:tagLst xmlns:p="http://schemas.openxmlformats.org/presentationml/2006/main">
  <p:tag name="KSO_WM_DIAGRAM_VIRTUALLY_FRAME" val="{&quot;height&quot;:273.6,&quot;left&quot;:432,&quot;top&quot;:86.4,&quot;width&quot;:277.2}"/>
</p:tagLst>
</file>

<file path=ppt/tags/tag9.xml><?xml version="1.0" encoding="utf-8"?>
<p:tagLst xmlns:p="http://schemas.openxmlformats.org/presentationml/2006/main">
  <p:tag name="KSO_WM_DIAGRAM_VIRTUALLY_FRAME" val="{&quot;height&quot;:273.6,&quot;left&quot;:432,&quot;top&quot;:86.4,&quot;width&quot;:277.2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5156</Words>
  <Application>WPS 演示</Application>
  <PresentationFormat>On-screen Show (16:9)</PresentationFormat>
  <Paragraphs>325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IMERG Validation with Gauge Representativeness Errors - EGU 2025</dc:title>
  <dc:creator>Li Yue, USTC</dc:creator>
  <dc:subject>PptxGenJS Presentation</dc:subject>
  <cp:lastModifiedBy>六月</cp:lastModifiedBy>
  <cp:revision>51</cp:revision>
  <dcterms:created xsi:type="dcterms:W3CDTF">1900-01-01T00:00:00Z</dcterms:created>
  <dcterms:modified xsi:type="dcterms:W3CDTF">2026-04-29T06:45:51Z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2BF26D359A274D9AB91AE7B72E974C11_12</vt:lpwstr>
  </property>
</Properties>
</file>