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90" r:id="rId3"/>
    <p:sldId id="283" r:id="rId4"/>
    <p:sldId id="292" r:id="rId5"/>
    <p:sldId id="293" r:id="rId6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A3EA4-9F9C-47DE-9051-D3C04B76D8EE}" type="datetimeFigureOut">
              <a:rPr lang="en-CH" smtClean="0"/>
              <a:t>04.05.2026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A9436-633D-43DD-9217-CD189934202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168171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Morning everyone! My name is Anirban K Mandal and I am a third year PhD student at ETH Zurich. Today I will present a talk on developing a new biomarker tool to reconstruct soil calcium during the late Holocene rainforest crisis period in central </a:t>
            </a:r>
            <a:r>
              <a:rPr lang="en-US" dirty="0" err="1"/>
              <a:t>africa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40641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62072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F823B-02B1-D44E-6482-F5734793FE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395EE2-6B77-4026-E458-231C490778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298CE-64F5-EF84-E93F-A35DB9DB9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527F-80A7-4F09-AF81-BAA2F39CA895}" type="datetimeFigureOut">
              <a:rPr lang="en-CH" smtClean="0"/>
              <a:t>04.05.2026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759C3-BDEC-6EB1-1DDE-BB5219CBA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5675B-AF16-CEB2-A930-C785F6144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DAB3-6F67-4632-AB0E-A569B17EAF5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75960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44939-B5F6-1BDD-273D-034B8B111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3CA714-9B9C-17B5-9ACD-568ED61918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403D7-4796-52C4-9CCE-4467C823F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527F-80A7-4F09-AF81-BAA2F39CA895}" type="datetimeFigureOut">
              <a:rPr lang="en-CH" smtClean="0"/>
              <a:t>04.05.2026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F4DE0-8C25-221A-0273-FE2EE4B45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14CCF-6CE7-24C7-E319-DA0C4CF35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DAB3-6F67-4632-AB0E-A569B17EAF5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47414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43CEF0-DE86-08B4-A8A9-A4BA3B0F2B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60794C-C893-23F2-B9C2-B5793BA66B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F0092-10D3-D7E2-32F8-0087FF37C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527F-80A7-4F09-AF81-BAA2F39CA895}" type="datetimeFigureOut">
              <a:rPr lang="en-CH" smtClean="0"/>
              <a:t>04.05.2026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0A3E3-E48E-5020-DB72-E22464E95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A5808-C543-1F15-086F-323F42184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DAB3-6F67-4632-AB0E-A569B17EAF5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670357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mit Fuss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1412875"/>
            <a:ext cx="10728325" cy="396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A3C0-7A2F-4A62-9057-882FB8F5659A}" type="datetime1">
              <a:rPr lang="de-CH" noProof="0" smtClean="0"/>
              <a:t>03.05.2026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 – STRENG VERTRAULICH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F6D94FA-21C6-4AE0-AA4F-3A077810ED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6" y="5570135"/>
            <a:ext cx="5364164" cy="721233"/>
          </a:xfrm>
        </p:spPr>
        <p:txBody>
          <a:bodyPr anchor="b" anchorCtr="0"/>
          <a:lstStyle>
            <a:lvl1pPr marL="179388" indent="-179388">
              <a:spcBef>
                <a:spcPts val="0"/>
              </a:spcBef>
              <a:buFont typeface="+mj-lt"/>
              <a:buAutoNum type="arabicPeriod"/>
              <a:defRPr sz="800"/>
            </a:lvl1pPr>
            <a:lvl2pPr marL="266700" indent="0">
              <a:buNone/>
              <a:defRPr sz="800"/>
            </a:lvl2pPr>
            <a:lvl3pPr marL="538163" indent="0">
              <a:buNone/>
              <a:defRPr sz="800"/>
            </a:lvl3pPr>
            <a:lvl4pPr marL="804862" indent="0">
              <a:buNone/>
              <a:defRPr sz="800"/>
            </a:lvl4pPr>
            <a:lvl5pPr marL="1076325" indent="0">
              <a:buNone/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567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8A01615F-450E-43D0-B554-DA3FBD48DF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1838" y="1016000"/>
            <a:ext cx="10728325" cy="5256000"/>
          </a:xfrm>
        </p:spPr>
        <p:txBody>
          <a:bodyPr lIns="0" tIns="0" rIns="558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4000" y="2957494"/>
            <a:ext cx="5688000" cy="2268000"/>
          </a:xfrm>
          <a:solidFill>
            <a:schemeClr val="accent6"/>
          </a:solidFill>
        </p:spPr>
        <p:txBody>
          <a:bodyPr lIns="324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de-CH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  <p:sp>
        <p:nvSpPr>
          <p:cNvPr id="9" name="Textplatzhalter 3">
            <a:extLst>
              <a:ext uri="{FF2B5EF4-FFF2-40B4-BE49-F238E27FC236}">
                <a16:creationId xmlns:a16="http://schemas.microsoft.com/office/drawing/2014/main" id="{003A487C-8977-4264-A8A1-D6C1DB6046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45210" y="4639666"/>
            <a:ext cx="4320000" cy="46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Bildplatzhalter 8">
            <a:extLst>
              <a:ext uri="{FF2B5EF4-FFF2-40B4-BE49-F238E27FC236}">
                <a16:creationId xmlns:a16="http://schemas.microsoft.com/office/drawing/2014/main" id="{E91D3734-CD8F-4F94-A813-570EF31C47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547D2927-4A99-4714-8EBA-F773EAA26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Organisationseinheit verbal</a:t>
            </a:r>
            <a:br>
              <a:rPr lang="de-DE" dirty="0"/>
            </a:br>
            <a:r>
              <a:rPr lang="de-DE" dirty="0"/>
              <a:t>optional auf 2 Zeilen</a:t>
            </a:r>
          </a:p>
        </p:txBody>
      </p:sp>
    </p:spTree>
    <p:extLst>
      <p:ext uri="{BB962C8B-B14F-4D97-AF65-F5344CB8AC3E}">
        <p14:creationId xmlns:p14="http://schemas.microsoft.com/office/powerpoint/2010/main" val="1696511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2DC51-1FAC-53E5-2B66-40A4AB897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E95ED-ED36-904A-8ADB-CDBDC3949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DC24B-8563-9A2A-8CC4-5AD9FA48A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527F-80A7-4F09-AF81-BAA2F39CA895}" type="datetimeFigureOut">
              <a:rPr lang="en-CH" smtClean="0"/>
              <a:t>04.05.2026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E2ECA-CC28-1FCE-493E-B3E3E0EBD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AA714-9262-9B76-2E11-E4BB23909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DAB3-6F67-4632-AB0E-A569B17EAF5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38335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84F06-E04A-353C-0F70-5118D890F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F4CB53-42D0-2901-D359-1912BF806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7C1D2-7565-4EAA-F17D-83B3DBEE8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527F-80A7-4F09-AF81-BAA2F39CA895}" type="datetimeFigureOut">
              <a:rPr lang="en-CH" smtClean="0"/>
              <a:t>04.05.2026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4BA90-4B51-6D3E-E531-72D8397A7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C3609-461E-725F-3D79-8C03E28ED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DAB3-6F67-4632-AB0E-A569B17EAF5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583975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1B07E-B854-D81A-DB1E-47CE19D72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9FFC7-A73A-5886-F679-D9BAD0AD00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97C219-FF79-E1D4-A891-19B693AEA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F6D87B-92F6-F49E-CCF7-5518C21B5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527F-80A7-4F09-AF81-BAA2F39CA895}" type="datetimeFigureOut">
              <a:rPr lang="en-CH" smtClean="0"/>
              <a:t>04.05.2026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9E2B47-19A3-46E3-FFF3-696FC1368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F233D-D147-4650-CE3E-676DE65EB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DAB3-6F67-4632-AB0E-A569B17EAF5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88588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6BDE7-C8D4-680D-68D6-580BDD270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FCB45-FC2F-352C-3092-6B2AACF1B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E556F1-8A7F-5852-EEE9-AEF346FFD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F3D441-5B9D-DFAE-08F3-E37CF48F00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E0BA80-609C-DAD4-332D-0B7E179AE3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C0BFEB-464F-9961-6E05-6C8824844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527F-80A7-4F09-AF81-BAA2F39CA895}" type="datetimeFigureOut">
              <a:rPr lang="en-CH" smtClean="0"/>
              <a:t>04.05.2026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90B70D-7B80-B1EC-A238-CC34F2A92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C6914F-9115-896E-01AE-5DD488611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DAB3-6F67-4632-AB0E-A569B17EAF5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64540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42D8C-0C69-CA2C-A462-DBB676487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8B5745-8F92-F9AA-3520-D5D40DD86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527F-80A7-4F09-AF81-BAA2F39CA895}" type="datetimeFigureOut">
              <a:rPr lang="en-CH" smtClean="0"/>
              <a:t>04.05.2026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18A02-0B7A-F7B3-C1A7-EE56A0572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F17EAC-E4AD-E621-0AB4-85125A43A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DAB3-6F67-4632-AB0E-A569B17EAF5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18260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7F25B6-D9C5-60C3-9707-FEB21F97F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527F-80A7-4F09-AF81-BAA2F39CA895}" type="datetimeFigureOut">
              <a:rPr lang="en-CH" smtClean="0"/>
              <a:t>04.05.2026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A6BD47-42AA-A2F6-D8E6-44171082B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D2925F-EBF1-080C-A55F-0188E4E43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DAB3-6F67-4632-AB0E-A569B17EAF5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45341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ACE06-14B7-7252-6FD6-EB87C2988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AE149-5FF2-9023-354B-CF878C404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45F05-345E-FA9A-C143-F8B707EF59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EC4F62-432E-3074-7F6E-22A02EA6E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527F-80A7-4F09-AF81-BAA2F39CA895}" type="datetimeFigureOut">
              <a:rPr lang="en-CH" smtClean="0"/>
              <a:t>04.05.2026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D39D4-7625-D261-5CE6-F54F05974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703338-BB8C-1755-4A66-9DEA6C15B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DAB3-6F67-4632-AB0E-A569B17EAF5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189877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D13A4-DE1C-CFC8-35DE-A18CF87B7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8E21B8-BF99-7FA1-0FED-39A51CEFA3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424C36-3FC8-66AB-59EA-531AAEF151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FF1E72-BE56-1E7D-ED69-3451B39D2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527F-80A7-4F09-AF81-BAA2F39CA895}" type="datetimeFigureOut">
              <a:rPr lang="en-CH" smtClean="0"/>
              <a:t>04.05.2026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8D1661-B013-0F33-821D-6C95D55A1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D53A8B-1EE7-6AC5-AF5B-D8F6636A1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DAB3-6F67-4632-AB0E-A569B17EAF5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093784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26099C-2411-F046-D74C-21FC8090E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F2059-748B-265D-00C8-C3B5B4031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1FEB2-14E9-39D3-DB5B-5FD5ED423F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B2527F-80A7-4F09-AF81-BAA2F39CA895}" type="datetimeFigureOut">
              <a:rPr lang="en-CH" smtClean="0"/>
              <a:t>04.05.2026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84D5F-FD41-7A08-34A7-ED4575C7E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C342B-9F71-F4A3-46D5-13CDD969A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0DDAB3-6F67-4632-AB0E-A569B17EAF5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69229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2D17634-64E8-449D-AC96-0B10683890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7392" y="316800"/>
            <a:ext cx="4539058" cy="324990"/>
          </a:xfrm>
        </p:spPr>
        <p:txBody>
          <a:bodyPr>
            <a:normAutofit fontScale="92500" lnSpcReduction="10000"/>
          </a:bodyPr>
          <a:lstStyle/>
          <a:p>
            <a:r>
              <a:rPr lang="de-DE" sz="1800" dirty="0"/>
              <a:t>Department of Earth and Planetary Sciences</a:t>
            </a:r>
            <a:endParaRPr lang="de-CH" sz="1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C26C14-4FCE-5833-252D-CF749A54CCC5}"/>
              </a:ext>
            </a:extLst>
          </p:cNvPr>
          <p:cNvSpPr txBox="1"/>
          <p:nvPr/>
        </p:nvSpPr>
        <p:spPr>
          <a:xfrm>
            <a:off x="144779" y="933364"/>
            <a:ext cx="117565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200" b="1" dirty="0">
                <a:latin typeface="+mj-lt"/>
              </a:rPr>
              <a:t>Reconstructing soil exchangeable Calcium in central Africa during the Late Holocene Rainforest Crisis using a new biomarker lipid tool</a:t>
            </a:r>
            <a:endParaRPr lang="de-CH" sz="3200" b="1" dirty="0"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85D5285-0A79-292C-6639-72C925E11D8B}"/>
              </a:ext>
            </a:extLst>
          </p:cNvPr>
          <p:cNvSpPr txBox="1"/>
          <p:nvPr/>
        </p:nvSpPr>
        <p:spPr>
          <a:xfrm>
            <a:off x="144780" y="2556814"/>
            <a:ext cx="1190244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dirty="0">
                <a:solidFill>
                  <a:srgbClr val="000000"/>
                </a:solidFill>
                <a:effectLst/>
                <a:ea typeface="Times" panose="02020603050405020304" pitchFamily="18" charset="0"/>
                <a:cs typeface="Times New Roman" panose="02020603050405020304" pitchFamily="18" charset="0"/>
              </a:rPr>
              <a:t>Anirban Kumar Mandal</a:t>
            </a:r>
            <a:r>
              <a:rPr lang="en-US" sz="2400" b="1" baseline="30000" dirty="0">
                <a:solidFill>
                  <a:srgbClr val="000000"/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GB" sz="2400" dirty="0">
                <a:solidFill>
                  <a:srgbClr val="000000"/>
                </a:solidFill>
                <a:effectLst/>
                <a:ea typeface="Times" panose="02020603050405020304" pitchFamily="18" charset="0"/>
                <a:cs typeface="Times New Roman" panose="02020603050405020304" pitchFamily="18" charset="0"/>
              </a:rPr>
              <a:t>, Marco Griepentrog, </a:t>
            </a:r>
            <a:r>
              <a:rPr lang="en-US" sz="2400" dirty="0">
                <a:solidFill>
                  <a:srgbClr val="000000"/>
                </a:solidFill>
                <a:effectLst/>
                <a:ea typeface="Times" panose="02020603050405020304" pitchFamily="18" charset="0"/>
                <a:cs typeface="Times New Roman" panose="02020603050405020304" pitchFamily="18" charset="0"/>
              </a:rPr>
              <a:t>Sebastian Do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" panose="02020603050405020304" pitchFamily="18" charset="0"/>
                <a:cs typeface="Times New Roman" panose="02020603050405020304" pitchFamily="18" charset="0"/>
              </a:rPr>
              <a:t>etterl</a:t>
            </a:r>
            <a:r>
              <a:rPr lang="en-GB" sz="2400" dirty="0">
                <a:solidFill>
                  <a:srgbClr val="000000"/>
                </a:solidFill>
                <a:effectLst/>
                <a:ea typeface="Times" panose="02020603050405020304" pitchFamily="18" charset="0"/>
                <a:cs typeface="Times New Roman" panose="02020603050405020304" pitchFamily="18" charset="0"/>
              </a:rPr>
              <a:t>, Timothy I. Eglinton, Clayton R. Magill, Julia Winterberg, Julie Lattaud, Mike C. Rowley, Ga</a:t>
            </a:r>
            <a:r>
              <a:rPr lang="en-US" sz="2400" dirty="0">
                <a:solidFill>
                  <a:srgbClr val="000000"/>
                </a:solidFill>
                <a:effectLst/>
                <a:ea typeface="Times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" panose="02020603050405020304" pitchFamily="18" charset="0"/>
                <a:cs typeface="Times New Roman" panose="02020603050405020304" pitchFamily="18" charset="0"/>
              </a:rPr>
              <a:t>lle</a:t>
            </a:r>
            <a:r>
              <a:rPr lang="en-GB" sz="2400" dirty="0">
                <a:solidFill>
                  <a:srgbClr val="000000"/>
                </a:solidFill>
                <a:effectLst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" panose="02020603050405020304" pitchFamily="18" charset="0"/>
                <a:cs typeface="Times New Roman" panose="02020603050405020304" pitchFamily="18" charset="0"/>
              </a:rPr>
              <a:t>Wanlin</a:t>
            </a:r>
            <a:r>
              <a:rPr lang="en-GB" sz="2400" dirty="0">
                <a:solidFill>
                  <a:srgbClr val="000000"/>
                </a:solidFill>
                <a:effectLst/>
                <a:ea typeface="Times" panose="02020603050405020304" pitchFamily="18" charset="0"/>
                <a:cs typeface="Times New Roman" panose="02020603050405020304" pitchFamily="18" charset="0"/>
              </a:rPr>
              <a:t>, Laura Summerauer, Cindy De Jonge</a:t>
            </a:r>
            <a:endParaRPr lang="en-CH" sz="2400" dirty="0">
              <a:effectLst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buNone/>
            </a:pPr>
            <a:endParaRPr lang="en-CH" sz="1800" dirty="0">
              <a:effectLst/>
              <a:latin typeface="Arial" panose="020B0604020202020204" pitchFamily="34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000" i="1" baseline="30000" dirty="0">
                <a:solidFill>
                  <a:srgbClr val="000000"/>
                </a:solidFill>
                <a:latin typeface="+mj-lt"/>
                <a:ea typeface="Times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GB" sz="2000" i="1" baseline="30000" dirty="0">
                <a:solidFill>
                  <a:srgbClr val="000000"/>
                </a:solidFill>
                <a:effectLst/>
                <a:latin typeface="+mj-lt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i="1" dirty="0">
                <a:solidFill>
                  <a:srgbClr val="000000"/>
                </a:solidFill>
                <a:effectLst/>
                <a:latin typeface="+mj-lt"/>
                <a:ea typeface="Times" panose="02020603050405020304" pitchFamily="18" charset="0"/>
                <a:cs typeface="Times New Roman" panose="02020603050405020304" pitchFamily="18" charset="0"/>
              </a:rPr>
              <a:t>Geological Institute, ETH Zurich, Switzerland (anirban.mandal@eaps.ethz.ch)</a:t>
            </a:r>
            <a:endParaRPr lang="en-CH" i="1" dirty="0">
              <a:effectLst/>
              <a:latin typeface="+mj-lt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335311-8136-31FF-F01B-6AFA30AA67CF}"/>
              </a:ext>
            </a:extLst>
          </p:cNvPr>
          <p:cNvSpPr txBox="1"/>
          <p:nvPr/>
        </p:nvSpPr>
        <p:spPr>
          <a:xfrm>
            <a:off x="144780" y="6033076"/>
            <a:ext cx="8785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EGU 2026 | Session CL5.2 | 5</a:t>
            </a:r>
            <a:r>
              <a:rPr lang="en-US" baseline="30000" dirty="0"/>
              <a:t>th</a:t>
            </a:r>
            <a:r>
              <a:rPr lang="en-US" dirty="0"/>
              <a:t> May</a:t>
            </a:r>
            <a:endParaRPr lang="en-C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359124-6ABB-5999-0FDE-7C607008B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833" y="4971881"/>
            <a:ext cx="1568145" cy="511352"/>
          </a:xfrm>
          <a:prstGeom prst="rect">
            <a:avLst/>
          </a:prstGeom>
        </p:spPr>
      </p:pic>
      <p:pic>
        <p:nvPicPr>
          <p:cNvPr id="5" name="Picture 2" descr="TropSOC logo">
            <a:extLst>
              <a:ext uri="{FF2B5EF4-FFF2-40B4-BE49-F238E27FC236}">
                <a16:creationId xmlns:a16="http://schemas.microsoft.com/office/drawing/2014/main" id="{5178A584-4E8A-3648-2D98-07FB0E6F3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078" y="4656571"/>
            <a:ext cx="1310089" cy="121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49236C-CB97-3C60-EC73-3354DEB846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302" y="4712812"/>
            <a:ext cx="1266531" cy="11496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533F27-E6BF-5EE2-5E3F-143BF98FF1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9516" y="4951231"/>
            <a:ext cx="1408943" cy="5011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FF35D5-0624-5A39-3FBD-128D2D5882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81404" y="5050134"/>
            <a:ext cx="1428251" cy="2681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D5811A-8B72-7983-6855-92DFDD21BE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8594" y="5050134"/>
            <a:ext cx="1552669" cy="4626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D0EA39-BE6D-A030-7D73-797C4871F3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56881" y="4789560"/>
            <a:ext cx="902525" cy="788121"/>
          </a:xfrm>
          <a:prstGeom prst="rect">
            <a:avLst/>
          </a:prstGeom>
        </p:spPr>
      </p:pic>
      <p:pic>
        <p:nvPicPr>
          <p:cNvPr id="13" name="Picture 2" descr="Sorbonne University">
            <a:extLst>
              <a:ext uri="{FF2B5EF4-FFF2-40B4-BE49-F238E27FC236}">
                <a16:creationId xmlns:a16="http://schemas.microsoft.com/office/drawing/2014/main" id="{D7BF8455-AE5C-88A3-0DEB-745103F14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032" y="4971881"/>
            <a:ext cx="1492633" cy="60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075F67-8820-A1AA-1283-11DE76AFFA2D}"/>
              </a:ext>
            </a:extLst>
          </p:cNvPr>
          <p:cNvSpPr txBox="1"/>
          <p:nvPr/>
        </p:nvSpPr>
        <p:spPr>
          <a:xfrm>
            <a:off x="4572217" y="6033076"/>
            <a:ext cx="5909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SUPPLEMENTARY</a:t>
            </a:r>
            <a:endParaRPr lang="en-CH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538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0CEF30-F34E-C5FD-9F47-CE57587BE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BA4A485-A4AA-9BAB-1CC5-732B72256D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97"/>
          <a:stretch>
            <a:fillRect/>
          </a:stretch>
        </p:blipFill>
        <p:spPr>
          <a:xfrm>
            <a:off x="106680" y="65314"/>
            <a:ext cx="12047503" cy="58387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A2E0131-ABAC-1A75-6C22-EE659AB31A8C}"/>
              </a:ext>
            </a:extLst>
          </p:cNvPr>
          <p:cNvSpPr txBox="1"/>
          <p:nvPr/>
        </p:nvSpPr>
        <p:spPr>
          <a:xfrm>
            <a:off x="0" y="585961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cs typeface="Times New Roman" panose="02020603050405020304" pitchFamily="18" charset="0"/>
              </a:rPr>
              <a:t>PCA based on standardized fractional abundances of branched GDGTs. Environmental variables plotted </a:t>
            </a:r>
            <a:r>
              <a:rPr lang="en-US" sz="2000" i="1" dirty="0">
                <a:cs typeface="Times New Roman" panose="02020603050405020304" pitchFamily="18" charset="0"/>
              </a:rPr>
              <a:t>a posteriori</a:t>
            </a:r>
            <a:endParaRPr lang="en-CH" sz="2000" i="1" dirty="0"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D903DF-E6D4-C36D-11FF-4E64E4A6729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248" t="-7649"/>
          <a:stretch>
            <a:fillRect/>
          </a:stretch>
        </p:blipFill>
        <p:spPr>
          <a:xfrm>
            <a:off x="3951850" y="4609451"/>
            <a:ext cx="4743296" cy="3508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23757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A8595-9378-929F-D923-6C69E0952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5">
            <a:extLst>
              <a:ext uri="{FF2B5EF4-FFF2-40B4-BE49-F238E27FC236}">
                <a16:creationId xmlns:a16="http://schemas.microsoft.com/office/drawing/2014/main" id="{FC1453B7-B8BB-14EA-2503-AD5A78D58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278C5FC-4106-487B-9BD8-8E46D4538B1D}" type="slidenum">
              <a:rPr lang="en-CH" smtClean="0"/>
              <a:t>3</a:t>
            </a:fld>
            <a:endParaRPr lang="en-C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D1105A-8B66-2B0A-151A-7AE04E6CE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3450" y="4365654"/>
            <a:ext cx="2293389" cy="1725544"/>
          </a:xfrm>
          <a:prstGeom prst="rect">
            <a:avLst/>
          </a:prstGeom>
        </p:spPr>
      </p:pic>
      <p:pic>
        <p:nvPicPr>
          <p:cNvPr id="6" name="Picture 5" descr="A diagram of a variety of colored dots&#10;&#10;AI-generated content may be incorrect.">
            <a:extLst>
              <a:ext uri="{FF2B5EF4-FFF2-40B4-BE49-F238E27FC236}">
                <a16:creationId xmlns:a16="http://schemas.microsoft.com/office/drawing/2014/main" id="{05F37326-7FEE-7E59-0E95-C52EBBC44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7" t="6401" r="31384" b="2933"/>
          <a:stretch>
            <a:fillRect/>
          </a:stretch>
        </p:blipFill>
        <p:spPr>
          <a:xfrm>
            <a:off x="169164" y="111758"/>
            <a:ext cx="3877056" cy="4031189"/>
          </a:xfrm>
          <a:prstGeom prst="rect">
            <a:avLst/>
          </a:prstGeom>
        </p:spPr>
      </p:pic>
      <p:pic>
        <p:nvPicPr>
          <p:cNvPr id="7" name="Picture 6" descr="A diagram of a number of different colored dots&#10;&#10;AI-generated content may be incorrect.">
            <a:extLst>
              <a:ext uri="{FF2B5EF4-FFF2-40B4-BE49-F238E27FC236}">
                <a16:creationId xmlns:a16="http://schemas.microsoft.com/office/drawing/2014/main" id="{BE80ADDE-39EA-3137-0377-7203E81011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7" t="6133" r="31511" b="1991"/>
          <a:stretch>
            <a:fillRect/>
          </a:stretch>
        </p:blipFill>
        <p:spPr>
          <a:xfrm>
            <a:off x="8067084" y="103333"/>
            <a:ext cx="3877056" cy="4095390"/>
          </a:xfrm>
          <a:prstGeom prst="rect">
            <a:avLst/>
          </a:prstGeom>
        </p:spPr>
      </p:pic>
      <p:pic>
        <p:nvPicPr>
          <p:cNvPr id="8" name="Picture 7" descr="A diagram of a number of points&#10;&#10;AI-generated content may be incorrect.">
            <a:extLst>
              <a:ext uri="{FF2B5EF4-FFF2-40B4-BE49-F238E27FC236}">
                <a16:creationId xmlns:a16="http://schemas.microsoft.com/office/drawing/2014/main" id="{3074F3FB-0130-D6D9-90C7-DB372E7018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7" t="6267" r="31511" b="1990"/>
          <a:stretch>
            <a:fillRect/>
          </a:stretch>
        </p:blipFill>
        <p:spPr>
          <a:xfrm>
            <a:off x="4095475" y="116451"/>
            <a:ext cx="3877056" cy="4089446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5A43BFB-0824-9004-C53E-3328C2AD492E}"/>
              </a:ext>
            </a:extLst>
          </p:cNvPr>
          <p:cNvGraphicFramePr>
            <a:graphicFrameLocks noGrp="1"/>
          </p:cNvGraphicFramePr>
          <p:nvPr/>
        </p:nvGraphicFramePr>
        <p:xfrm>
          <a:off x="303274" y="4198230"/>
          <a:ext cx="6569964" cy="2158116"/>
        </p:xfrm>
        <a:graphic>
          <a:graphicData uri="http://schemas.openxmlformats.org/drawingml/2006/table">
            <a:tbl>
              <a:tblPr/>
              <a:tblGrid>
                <a:gridCol w="1094994">
                  <a:extLst>
                    <a:ext uri="{9D8B030D-6E8A-4147-A177-3AD203B41FA5}">
                      <a16:colId xmlns:a16="http://schemas.microsoft.com/office/drawing/2014/main" val="215529556"/>
                    </a:ext>
                  </a:extLst>
                </a:gridCol>
                <a:gridCol w="1094994">
                  <a:extLst>
                    <a:ext uri="{9D8B030D-6E8A-4147-A177-3AD203B41FA5}">
                      <a16:colId xmlns:a16="http://schemas.microsoft.com/office/drawing/2014/main" val="4138465493"/>
                    </a:ext>
                  </a:extLst>
                </a:gridCol>
                <a:gridCol w="1094994">
                  <a:extLst>
                    <a:ext uri="{9D8B030D-6E8A-4147-A177-3AD203B41FA5}">
                      <a16:colId xmlns:a16="http://schemas.microsoft.com/office/drawing/2014/main" val="341854583"/>
                    </a:ext>
                  </a:extLst>
                </a:gridCol>
                <a:gridCol w="1094994">
                  <a:extLst>
                    <a:ext uri="{9D8B030D-6E8A-4147-A177-3AD203B41FA5}">
                      <a16:colId xmlns:a16="http://schemas.microsoft.com/office/drawing/2014/main" val="2617669202"/>
                    </a:ext>
                  </a:extLst>
                </a:gridCol>
                <a:gridCol w="1094994">
                  <a:extLst>
                    <a:ext uri="{9D8B030D-6E8A-4147-A177-3AD203B41FA5}">
                      <a16:colId xmlns:a16="http://schemas.microsoft.com/office/drawing/2014/main" val="1556248342"/>
                    </a:ext>
                  </a:extLst>
                </a:gridCol>
                <a:gridCol w="1094994">
                  <a:extLst>
                    <a:ext uri="{9D8B030D-6E8A-4147-A177-3AD203B41FA5}">
                      <a16:colId xmlns:a16="http://schemas.microsoft.com/office/drawing/2014/main" val="678035798"/>
                    </a:ext>
                  </a:extLst>
                </a:gridCol>
              </a:tblGrid>
              <a:tr h="17984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variable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Df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AIC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F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P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Signif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0069192"/>
                  </a:ext>
                </a:extLst>
              </a:tr>
              <a:tr h="17984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C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C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1792.453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CH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34.52579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CH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H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4175107"/>
                  </a:ext>
                </a:extLst>
              </a:tr>
              <a:tr h="17984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Summed bases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C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C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1805.043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CH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32.82204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CH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H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3785579"/>
                  </a:ext>
                </a:extLst>
              </a:tr>
              <a:tr h="17984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CEC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CH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CH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1834.991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CH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30.02816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CH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H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5955108"/>
                  </a:ext>
                </a:extLst>
              </a:tr>
              <a:tr h="17984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CH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CH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1842.447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CH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32.01462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CH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H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1026197"/>
                  </a:ext>
                </a:extLst>
              </a:tr>
              <a:tr h="17984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Mg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C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CH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1881.926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CH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28.00052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CH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H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1828752"/>
                  </a:ext>
                </a:extLst>
              </a:tr>
              <a:tr h="17984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CH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CH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1975.488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CH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18.10537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CH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H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0142339"/>
                  </a:ext>
                </a:extLst>
              </a:tr>
              <a:tr h="17984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base_saturation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C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CH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2055.078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CH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14.12215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CH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H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098079"/>
                  </a:ext>
                </a:extLst>
              </a:tr>
              <a:tr h="17984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MAP_mm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CH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C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2085.828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CH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10.95396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CH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H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5545189"/>
                  </a:ext>
                </a:extLst>
              </a:tr>
              <a:tr h="17984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MMPET_mm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CH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C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2096.969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CH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9.932394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CH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H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1407071"/>
                  </a:ext>
                </a:extLst>
              </a:tr>
              <a:tr h="17984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free_acidity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CH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CH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2111.102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C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8.799302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CH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H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***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1510183"/>
                  </a:ext>
                </a:extLst>
              </a:tr>
              <a:tr h="17984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MAAT_Â°C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CH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CH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2146.655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C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5.334501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C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36949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EFA754C-A2B9-9153-7798-4CA1AF5EF74A}"/>
              </a:ext>
            </a:extLst>
          </p:cNvPr>
          <p:cNvSpPr txBox="1"/>
          <p:nvPr/>
        </p:nvSpPr>
        <p:spPr>
          <a:xfrm>
            <a:off x="8631426" y="5993573"/>
            <a:ext cx="331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(cation = </a:t>
            </a:r>
            <a:r>
              <a:rPr lang="en-US" sz="1400" i="1" dirty="0" err="1"/>
              <a:t>cmolc</a:t>
            </a:r>
            <a:r>
              <a:rPr lang="en-US" sz="1400" i="1" dirty="0"/>
              <a:t>/kg)</a:t>
            </a:r>
            <a:endParaRPr lang="en-CH" sz="1400" i="1" dirty="0"/>
          </a:p>
        </p:txBody>
      </p:sp>
    </p:spTree>
    <p:extLst>
      <p:ext uri="{BB962C8B-B14F-4D97-AF65-F5344CB8AC3E}">
        <p14:creationId xmlns:p14="http://schemas.microsoft.com/office/powerpoint/2010/main" val="3407710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F78F69-BC17-4E5C-F6B4-D8272D3C5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3CCB3F-C245-7517-4B90-795688F0F4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8414"/>
          <a:stretch>
            <a:fillRect/>
          </a:stretch>
        </p:blipFill>
        <p:spPr>
          <a:xfrm>
            <a:off x="1536002" y="0"/>
            <a:ext cx="9726166" cy="6499945"/>
          </a:xfrm>
          <a:prstGeom prst="rect">
            <a:avLst/>
          </a:prstGeom>
        </p:spPr>
      </p:pic>
      <p:pic>
        <p:nvPicPr>
          <p:cNvPr id="5" name="Graphic 4" descr="Target with solid fill">
            <a:extLst>
              <a:ext uri="{FF2B5EF4-FFF2-40B4-BE49-F238E27FC236}">
                <a16:creationId xmlns:a16="http://schemas.microsoft.com/office/drawing/2014/main" id="{CFDD2264-4D8F-3EB6-F61E-9AAD68BABD5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40309" y="2599385"/>
            <a:ext cx="311149" cy="3111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AB9E10-251D-72D0-065D-77460B28E8A7}"/>
              </a:ext>
            </a:extLst>
          </p:cNvPr>
          <p:cNvSpPr txBox="1"/>
          <p:nvPr/>
        </p:nvSpPr>
        <p:spPr>
          <a:xfrm>
            <a:off x="7395883" y="2260831"/>
            <a:ext cx="1143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chemeClr val="bg1"/>
                </a:solidFill>
              </a:rPr>
              <a:t>Yangambi</a:t>
            </a:r>
            <a:endParaRPr lang="en-CH" sz="16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2A8644-A0DB-0354-5EBF-BC0FB257F9CC}"/>
              </a:ext>
            </a:extLst>
          </p:cNvPr>
          <p:cNvSpPr txBox="1"/>
          <p:nvPr/>
        </p:nvSpPr>
        <p:spPr>
          <a:xfrm>
            <a:off x="0" y="55150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Maley</a:t>
            </a:r>
            <a:r>
              <a:rPr lang="en-US" sz="1800" dirty="0">
                <a:ea typeface="Calibri" panose="020F0502020204030204" pitchFamily="34" charset="0"/>
                <a:cs typeface="Calibri" panose="020F0502020204030204" pitchFamily="34" charset="0"/>
              </a:rPr>
              <a:t> et al., 20</a:t>
            </a:r>
            <a:r>
              <a:rPr lang="en-US" i="1" dirty="0">
                <a:ea typeface="Calibri" panose="020F0502020204030204" pitchFamily="34" charset="0"/>
                <a:cs typeface="Calibri" panose="020F0502020204030204" pitchFamily="34" charset="0"/>
              </a:rPr>
              <a:t>18)</a:t>
            </a:r>
            <a:endParaRPr lang="en-CH" sz="18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65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C749FD-73F3-D4D5-4DDC-4F9908563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87824E-209C-37D2-6515-332A20A7AB31}"/>
              </a:ext>
            </a:extLst>
          </p:cNvPr>
          <p:cNvSpPr txBox="1"/>
          <p:nvPr/>
        </p:nvSpPr>
        <p:spPr>
          <a:xfrm>
            <a:off x="108154" y="540774"/>
            <a:ext cx="120051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References: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Von Fromm, Sophie F., et al. "Controls on timescales of soil organic carbon persistence across sub‐Saharan Africa." </a:t>
            </a:r>
            <a:r>
              <a:rPr lang="en-US" i="1" dirty="0"/>
              <a:t>Global Change Biology</a:t>
            </a:r>
            <a:r>
              <a:rPr lang="en-US" dirty="0"/>
              <a:t> 30.1 (2024): e17089.</a:t>
            </a:r>
          </a:p>
          <a:p>
            <a:pPr marL="342900" indent="-342900">
              <a:buAutoNum type="arabicPeriod"/>
            </a:pPr>
            <a:r>
              <a:rPr lang="en-US" dirty="0"/>
              <a:t>Stocker, Benjamin David, et al. "Holocene peatland and ice-core data constraints on the timing and magnitude of CO2 emissions from past land use." </a:t>
            </a:r>
            <a:r>
              <a:rPr lang="en-US" i="1" dirty="0"/>
              <a:t>Proceedings of the National Academy of Sciences</a:t>
            </a:r>
            <a:r>
              <a:rPr lang="en-US" dirty="0"/>
              <a:t> 114.7 (2017): 1492-1497.</a:t>
            </a:r>
          </a:p>
          <a:p>
            <a:pPr marL="342900" indent="-342900">
              <a:buAutoNum type="arabicPeriod"/>
            </a:pPr>
            <a:r>
              <a:rPr lang="en-US" dirty="0"/>
              <a:t>Halffman, Robin, et al. "Soil chemistry, temperature and bacterial community composition drive </a:t>
            </a:r>
            <a:r>
              <a:rPr lang="en-US" dirty="0" err="1"/>
              <a:t>brGDGT</a:t>
            </a:r>
            <a:r>
              <a:rPr lang="en-US" dirty="0"/>
              <a:t> distributions along a subarctic elevation gradient." </a:t>
            </a:r>
            <a:r>
              <a:rPr lang="en-US" i="1" dirty="0"/>
              <a:t>Organic Geochemistry</a:t>
            </a:r>
            <a:r>
              <a:rPr lang="en-US" dirty="0"/>
              <a:t> 163 (2022): 104346.</a:t>
            </a:r>
          </a:p>
          <a:p>
            <a:pPr marL="342900" indent="-342900">
              <a:buAutoNum type="arabicPeriod"/>
            </a:pPr>
            <a:r>
              <a:rPr lang="en-US" dirty="0"/>
              <a:t>De Jonge, Cindy, et al. "The influence of soil chemistry on branched tetraether lipids in mid-and high latitude soils: Implications for </a:t>
            </a:r>
            <a:r>
              <a:rPr lang="en-US" dirty="0" err="1"/>
              <a:t>brGDGT</a:t>
            </a:r>
            <a:r>
              <a:rPr lang="en-US" dirty="0"/>
              <a:t>-based </a:t>
            </a:r>
            <a:r>
              <a:rPr lang="en-US" dirty="0" err="1"/>
              <a:t>paleothermometry</a:t>
            </a:r>
            <a:r>
              <a:rPr lang="en-US" dirty="0"/>
              <a:t>." </a:t>
            </a:r>
            <a:r>
              <a:rPr lang="en-US" i="1" dirty="0" err="1"/>
              <a:t>Geochimica</a:t>
            </a:r>
            <a:r>
              <a:rPr lang="en-US" i="1" dirty="0"/>
              <a:t> et </a:t>
            </a:r>
            <a:r>
              <a:rPr lang="en-US" i="1" dirty="0" err="1"/>
              <a:t>Cosmochimica</a:t>
            </a:r>
            <a:r>
              <a:rPr lang="en-US" i="1" dirty="0"/>
              <a:t> Acta</a:t>
            </a:r>
            <a:r>
              <a:rPr lang="en-US" dirty="0"/>
              <a:t> 310 (2021): 95-112.</a:t>
            </a:r>
          </a:p>
          <a:p>
            <a:pPr marL="342900" indent="-342900">
              <a:buAutoNum type="arabicPeriod"/>
            </a:pPr>
            <a:r>
              <a:rPr lang="en-US" dirty="0"/>
              <a:t>De Jonge, Cindy, et al. "The impact of soil chemistry, moisture and temperature on branched and isoprenoid GDGTs in soils: A study using six globally distributed elevation transects." </a:t>
            </a:r>
            <a:r>
              <a:rPr lang="en-US" i="1" dirty="0"/>
              <a:t>Organic Geochemistry</a:t>
            </a:r>
            <a:r>
              <a:rPr lang="en-US" dirty="0"/>
              <a:t> 187 (2024): 104706.</a:t>
            </a:r>
          </a:p>
          <a:p>
            <a:pPr marL="342900" indent="-342900">
              <a:buAutoNum type="arabicPeriod"/>
            </a:pPr>
            <a:r>
              <a:rPr lang="en-US" dirty="0"/>
              <a:t>Maley, Jean, et al. "Late Holocene forest contraction and fragmentation in central Africa." </a:t>
            </a:r>
            <a:r>
              <a:rPr lang="en-US" i="1" dirty="0"/>
              <a:t>Quaternary Research</a:t>
            </a:r>
            <a:r>
              <a:rPr lang="en-US" dirty="0"/>
              <a:t> 89.1 (2018): 43-59.</a:t>
            </a:r>
          </a:p>
          <a:p>
            <a:pPr marL="342900" indent="-342900">
              <a:buAutoNum type="arabicPeriod"/>
            </a:pPr>
            <a:r>
              <a:rPr lang="en-US" dirty="0"/>
              <a:t>Garcin, Yannick, et al. "Early anthropogenic impact on Western Central African rainforests 2,600 y ago." </a:t>
            </a:r>
            <a:r>
              <a:rPr lang="en-US" i="1" dirty="0"/>
              <a:t>Proceedings of the National Academy of Sciences</a:t>
            </a:r>
            <a:r>
              <a:rPr lang="en-US" dirty="0"/>
              <a:t> 115.13 (2018): 3261-3266.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695346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514</Words>
  <Application>Microsoft Office PowerPoint</Application>
  <PresentationFormat>Widescreen</PresentationFormat>
  <Paragraphs>97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Aptos</vt:lpstr>
      <vt:lpstr>Aptos Display</vt:lpstr>
      <vt:lpstr>Aptos Narrow</vt:lpstr>
      <vt:lpstr>Arial</vt:lpstr>
      <vt:lpstr>Calibri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Mandal  Anirban</dc:creator>
  <cp:lastModifiedBy>Mandal  Anirban</cp:lastModifiedBy>
  <cp:revision>1</cp:revision>
  <dcterms:created xsi:type="dcterms:W3CDTF">2026-05-04T00:32:31Z</dcterms:created>
  <dcterms:modified xsi:type="dcterms:W3CDTF">2026-05-04T00:46:00Z</dcterms:modified>
</cp:coreProperties>
</file>