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6" r:id="rId1"/>
  </p:sldMasterIdLst>
  <p:notesMasterIdLst>
    <p:notesMasterId r:id="rId14"/>
  </p:notesMasterIdLst>
  <p:sldIdLst>
    <p:sldId id="257" r:id="rId2"/>
    <p:sldId id="259" r:id="rId3"/>
    <p:sldId id="262" r:id="rId4"/>
    <p:sldId id="286" r:id="rId5"/>
    <p:sldId id="263" r:id="rId6"/>
    <p:sldId id="278" r:id="rId7"/>
    <p:sldId id="291" r:id="rId8"/>
    <p:sldId id="294" r:id="rId9"/>
    <p:sldId id="293" r:id="rId10"/>
    <p:sldId id="287" r:id="rId11"/>
    <p:sldId id="290" r:id="rId12"/>
    <p:sldId id="28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A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4" autoAdjust="0"/>
    <p:restoredTop sz="82147"/>
  </p:normalViewPr>
  <p:slideViewPr>
    <p:cSldViewPr snapToGrid="0">
      <p:cViewPr varScale="1">
        <p:scale>
          <a:sx n="127" d="100"/>
          <a:sy n="127" d="100"/>
        </p:scale>
        <p:origin x="2128" y="176"/>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8" d="100"/>
        <a:sy n="108" d="100"/>
      </p:scale>
      <p:origin x="0" y="33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136EE-B96F-0549-8102-D95FF9E4A04E}" type="datetimeFigureOut">
              <a:rPr kumimoji="1" lang="zh-CN" altLang="en-US" smtClean="0"/>
              <a:t>2026/3/24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A223F-E7A2-0944-B142-E601282D9DD5}" type="slidenum">
              <a:rPr kumimoji="1" lang="zh-CN" altLang="en-US" smtClean="0"/>
              <a:t>‹#›</a:t>
            </a:fld>
            <a:endParaRPr kumimoji="1" lang="zh-CN" altLang="en-US"/>
          </a:p>
        </p:txBody>
      </p:sp>
    </p:spTree>
    <p:extLst>
      <p:ext uri="{BB962C8B-B14F-4D97-AF65-F5344CB8AC3E}">
        <p14:creationId xmlns:p14="http://schemas.microsoft.com/office/powerpoint/2010/main" val="407566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emini.google.com/app/2f76df9d3028ff1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mini.google.com/app/2f76df9d3028ff1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Good afternoon everyone.</a:t>
            </a:r>
          </a:p>
          <a:p>
            <a:endParaRPr kumimoji="1"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Today I will present our recent study that’s </a:t>
            </a:r>
            <a:r>
              <a:rPr lang="en-US" altLang="zh-CN" sz="1200" b="1" dirty="0">
                <a:solidFill>
                  <a:schemeClr val="bg1"/>
                </a:solidFill>
                <a:effectLst/>
                <a:latin typeface="Arial" panose="020B0604020202020204" pitchFamily="34" charset="0"/>
                <a:ea typeface="DengXian" panose="02010600030101010101" pitchFamily="2" charset="-122"/>
                <a:cs typeface="Arial" panose="020B0604020202020204" pitchFamily="34" charset="0"/>
              </a:rPr>
              <a:t>Warming enhances nitrogen priming of N₂O emissions in subarctic soils under high nitrogen availability</a:t>
            </a:r>
            <a:endParaRPr lang="zh-CN" altLang="zh-CN" sz="1200" b="1"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0</a:t>
            </a:fld>
            <a:endParaRPr kumimoji="1" lang="zh-CN" altLang="en-US"/>
          </a:p>
        </p:txBody>
      </p:sp>
    </p:spTree>
    <p:extLst>
      <p:ext uri="{BB962C8B-B14F-4D97-AF65-F5344CB8AC3E}">
        <p14:creationId xmlns:p14="http://schemas.microsoft.com/office/powerpoint/2010/main" val="3710685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E7F5-0573-2BEC-7597-6E292EA373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9016A9-C87C-74DD-9821-53E25C170D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0E3936-A593-90DB-DAD9-0C9325E46E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To </a:t>
            </a:r>
            <a:r>
              <a:rPr lang="en-US" altLang="zh-CN" dirty="0"/>
              <a:t>sum up</a:t>
            </a:r>
            <a:endParaRPr kumimoji="1" lang="en-US" altLang="zh-CN" dirty="0"/>
          </a:p>
          <a:p>
            <a:r>
              <a:rPr kumimoji="1" lang="en" altLang="zh-CN" dirty="0"/>
              <a:t>In the future warming, if the system is in a nitrogen-rich state (due to nitrogen deposition, fertilization, enhanced nitrogen mineralization, etc.), the risk of N₂O may be amplified.</a:t>
            </a:r>
            <a:endParaRPr kumimoji="1" lang="zh-CN" altLang="en-US" dirty="0"/>
          </a:p>
        </p:txBody>
      </p:sp>
      <p:sp>
        <p:nvSpPr>
          <p:cNvPr id="4" name="灯片编号占位符 3">
            <a:extLst>
              <a:ext uri="{FF2B5EF4-FFF2-40B4-BE49-F238E27FC236}">
                <a16:creationId xmlns:a16="http://schemas.microsoft.com/office/drawing/2014/main" id="{C3A448D4-337E-4644-ED2A-D1B03ED55953}"/>
              </a:ext>
            </a:extLst>
          </p:cNvPr>
          <p:cNvSpPr>
            <a:spLocks noGrp="1"/>
          </p:cNvSpPr>
          <p:nvPr>
            <p:ph type="sldNum" sz="quarter" idx="5"/>
          </p:nvPr>
        </p:nvSpPr>
        <p:spPr/>
        <p:txBody>
          <a:bodyPr/>
          <a:lstStyle/>
          <a:p>
            <a:fld id="{3E3A223F-E7A2-0944-B142-E601282D9DD5}" type="slidenum">
              <a:rPr kumimoji="1" lang="zh-CN" altLang="en-US" smtClean="0"/>
              <a:t>9</a:t>
            </a:fld>
            <a:endParaRPr kumimoji="1" lang="zh-CN" altLang="en-US"/>
          </a:p>
        </p:txBody>
      </p:sp>
    </p:spTree>
    <p:extLst>
      <p:ext uri="{BB962C8B-B14F-4D97-AF65-F5344CB8AC3E}">
        <p14:creationId xmlns:p14="http://schemas.microsoft.com/office/powerpoint/2010/main" val="122585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6435-C376-112A-72A0-81C99BE086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95AD961-DF87-21A1-0C9B-706EB5D1E1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E61173-E234-BF53-ECF2-012DCE37E971}"/>
              </a:ext>
            </a:extLst>
          </p:cNvPr>
          <p:cNvSpPr>
            <a:spLocks noGrp="1"/>
          </p:cNvSpPr>
          <p:nvPr>
            <p:ph type="body" idx="1"/>
          </p:nvPr>
        </p:nvSpPr>
        <p:spPr/>
        <p:txBody>
          <a:bodyPr/>
          <a:lstStyle/>
          <a:p>
            <a:r>
              <a:rPr lang="en" altLang="zh-CN" dirty="0"/>
              <a:t>Good afternoon everyone.</a:t>
            </a:r>
          </a:p>
          <a:p>
            <a:endParaRPr kumimoji="1"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Today I will present our recent study that’s </a:t>
            </a:r>
            <a:r>
              <a:rPr lang="en-US" altLang="zh-CN" sz="1200" b="1" dirty="0">
                <a:solidFill>
                  <a:schemeClr val="bg1"/>
                </a:solidFill>
                <a:effectLst/>
                <a:latin typeface="Arial" panose="020B0604020202020204" pitchFamily="34" charset="0"/>
                <a:ea typeface="DengXian" panose="02010600030101010101" pitchFamily="2" charset="-122"/>
                <a:cs typeface="Arial" panose="020B0604020202020204" pitchFamily="34" charset="0"/>
              </a:rPr>
              <a:t>Warming enhances nitrogen priming of N₂O emissions in subarctic soils under high nitrogen availability</a:t>
            </a:r>
            <a:endParaRPr lang="zh-CN" altLang="zh-CN" sz="1200" b="1"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p>
            <a:endParaRPr kumimoji="1" lang="zh-CN" altLang="en-US" dirty="0"/>
          </a:p>
        </p:txBody>
      </p:sp>
      <p:sp>
        <p:nvSpPr>
          <p:cNvPr id="4" name="灯片编号占位符 3">
            <a:extLst>
              <a:ext uri="{FF2B5EF4-FFF2-40B4-BE49-F238E27FC236}">
                <a16:creationId xmlns:a16="http://schemas.microsoft.com/office/drawing/2014/main" id="{31CD9DC9-425B-B3C9-1034-A5E62E9B6732}"/>
              </a:ext>
            </a:extLst>
          </p:cNvPr>
          <p:cNvSpPr>
            <a:spLocks noGrp="1"/>
          </p:cNvSpPr>
          <p:nvPr>
            <p:ph type="sldNum" sz="quarter" idx="5"/>
          </p:nvPr>
        </p:nvSpPr>
        <p:spPr/>
        <p:txBody>
          <a:bodyPr/>
          <a:lstStyle/>
          <a:p>
            <a:fld id="{3E3A223F-E7A2-0944-B142-E601282D9DD5}" type="slidenum">
              <a:rPr kumimoji="1" lang="zh-CN" altLang="en-US" smtClean="0"/>
              <a:t>10</a:t>
            </a:fld>
            <a:endParaRPr kumimoji="1" lang="zh-CN" altLang="en-US"/>
          </a:p>
        </p:txBody>
      </p:sp>
    </p:spTree>
    <p:extLst>
      <p:ext uri="{BB962C8B-B14F-4D97-AF65-F5344CB8AC3E}">
        <p14:creationId xmlns:p14="http://schemas.microsoft.com/office/powerpoint/2010/main" val="4167284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11</a:t>
            </a:fld>
            <a:endParaRPr kumimoji="1" lang="zh-CN" altLang="en-US"/>
          </a:p>
        </p:txBody>
      </p:sp>
    </p:spTree>
    <p:extLst>
      <p:ext uri="{BB962C8B-B14F-4D97-AF65-F5344CB8AC3E}">
        <p14:creationId xmlns:p14="http://schemas.microsoft.com/office/powerpoint/2010/main" val="63495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1</a:t>
            </a:fld>
            <a:endParaRPr kumimoji="1" lang="zh-CN" altLang="en-US"/>
          </a:p>
        </p:txBody>
      </p:sp>
    </p:spTree>
    <p:extLst>
      <p:ext uri="{BB962C8B-B14F-4D97-AF65-F5344CB8AC3E}">
        <p14:creationId xmlns:p14="http://schemas.microsoft.com/office/powerpoint/2010/main" val="4658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To begin with, I would like to briefly explain why this question </a:t>
            </a:r>
            <a:r>
              <a:rPr lang="en-US" altLang="zh-CN" sz="1200" b="1" dirty="0">
                <a:latin typeface="Arial" panose="020B0604020202020204" pitchFamily="34" charset="0"/>
                <a:cs typeface="Arial" panose="020B0604020202020204" pitchFamily="34" charset="0"/>
              </a:rPr>
              <a:t>How warming interacts with C and N availability to regulate microbial CO</a:t>
            </a:r>
            <a:r>
              <a:rPr lang="en-US" altLang="zh-CN" sz="1200" b="1" baseline="-25000" dirty="0">
                <a:latin typeface="Arial" panose="020B0604020202020204" pitchFamily="34" charset="0"/>
                <a:cs typeface="Arial" panose="020B0604020202020204" pitchFamily="34" charset="0"/>
              </a:rPr>
              <a:t>2</a:t>
            </a:r>
            <a:r>
              <a:rPr lang="en-US" altLang="zh-CN" sz="1200" b="1" dirty="0">
                <a:latin typeface="Arial" panose="020B0604020202020204" pitchFamily="34" charset="0"/>
                <a:cs typeface="Arial" panose="020B0604020202020204" pitchFamily="34" charset="0"/>
              </a:rPr>
              <a:t>, N₂O production and C,N priming in a subarctic grassland ecosystem?</a:t>
            </a:r>
            <a:r>
              <a:rPr lang="en" altLang="zh-CN" b="1" dirty="0"/>
              <a:t>  </a:t>
            </a:r>
            <a:r>
              <a:rPr lang="en" altLang="zh-CN" dirty="0"/>
              <a:t>is important.</a:t>
            </a:r>
          </a:p>
          <a:p>
            <a:endParaRPr kumimoji="1" lang="en-US" altLang="zh-CN" dirty="0"/>
          </a:p>
          <a:p>
            <a:r>
              <a:rPr lang="en" altLang="zh-CN" dirty="0"/>
              <a:t>Subarctic soils are like a giant natural freezer, storing a huge proportion of global carbon and nitrogen. </a:t>
            </a:r>
          </a:p>
          <a:p>
            <a:r>
              <a:rPr lang="en" altLang="zh-CN" dirty="0"/>
              <a:t>However, climate warming is melting this freezer. As temperatures rise, soil microbes become active, and start consuming this stored C and N, releasing greenhouse gases like </a:t>
            </a:r>
            <a:r>
              <a:rPr lang="en" altLang="zh-CN" sz="1200" kern="1200" dirty="0">
                <a:solidFill>
                  <a:schemeClr val="tx1"/>
                </a:solidFill>
                <a:effectLst/>
                <a:latin typeface="+mn-lt"/>
                <a:ea typeface="+mn-ea"/>
                <a:cs typeface="+mn-cs"/>
              </a:rPr>
              <a:t>$CO_2$</a:t>
            </a:r>
            <a:r>
              <a:rPr lang="en" altLang="zh-CN" dirty="0"/>
              <a:t> and </a:t>
            </a:r>
            <a:r>
              <a:rPr lang="en" altLang="zh-CN" sz="1200" kern="1200" dirty="0">
                <a:solidFill>
                  <a:schemeClr val="tx1"/>
                </a:solidFill>
                <a:effectLst/>
                <a:latin typeface="+mn-lt"/>
                <a:ea typeface="+mn-ea"/>
                <a:cs typeface="+mn-cs"/>
              </a:rPr>
              <a:t>$N_2O$</a:t>
            </a:r>
            <a:r>
              <a:rPr lang="en" altLang="zh-CN" dirty="0"/>
              <a:t>. </a:t>
            </a:r>
          </a:p>
          <a:p>
            <a:r>
              <a:rPr lang="en" altLang="zh-CN" dirty="0"/>
              <a:t>While we know warming increases these emissions, microbial behavior also effected by C,N availability especially in the resource limited subarctic area </a:t>
            </a:r>
            <a:r>
              <a:rPr lang="en-US" altLang="zh-CN" dirty="0"/>
              <a:t>, so </a:t>
            </a:r>
            <a:r>
              <a:rPr lang="en" altLang="zh-CN" dirty="0"/>
              <a:t>microbial responses may depend not only on temperature itself, but also on resource availability.</a:t>
            </a:r>
            <a:r>
              <a:rPr lang="zh-CN" altLang="en-US" dirty="0"/>
              <a:t> </a:t>
            </a:r>
            <a:endParaRPr lang="en-US" altLang="zh-CN" dirty="0"/>
          </a:p>
          <a:p>
            <a:endParaRPr lang="en-US" altLang="zh-CN" dirty="0"/>
          </a:p>
          <a:p>
            <a:r>
              <a:rPr lang="en-US" altLang="zh-CN" dirty="0"/>
              <a:t>Finally, if we can answer this question, we may better </a:t>
            </a:r>
            <a:r>
              <a:rPr lang="en" altLang="zh-CN" sz="1200" b="0" i="0" u="none" strike="noStrike" kern="1200" dirty="0">
                <a:solidFill>
                  <a:schemeClr val="tx1"/>
                </a:solidFill>
                <a:effectLst/>
                <a:latin typeface="+mn-lt"/>
                <a:ea typeface="+mn-ea"/>
                <a:cs typeface="+mn-cs"/>
              </a:rPr>
              <a:t>predict the impact of climate warming on the soil carbon cycle, nitrogen cycle, and greenhouse gas emissions</a:t>
            </a:r>
            <a:endParaRPr lang="en-US" altLang="zh-CN" dirty="0"/>
          </a:p>
          <a:p>
            <a:r>
              <a:rPr lang="zh-CN" altLang="en-US" dirty="0"/>
              <a:t>为了更准确地预测气候变暖对土壤碳循环、氮循环以及温室气体排放的影响</a:t>
            </a:r>
            <a:endParaRPr lang="en-US" altLang="zh-CN" dirty="0"/>
          </a:p>
          <a:p>
            <a:endParaRPr lang="en-US" altLang="zh-CN" dirty="0"/>
          </a:p>
          <a:p>
            <a:r>
              <a:rPr lang="en" altLang="zh-CN" dirty="0"/>
              <a:t>To understand this indirect effect on native soil pools, we experimentally added fresh C and N substrates</a:t>
            </a:r>
            <a:r>
              <a:rPr lang="zh-CN" altLang="en-US" dirty="0"/>
              <a:t> </a:t>
            </a:r>
            <a:r>
              <a:rPr lang="en-US" altLang="zh-CN" dirty="0"/>
              <a:t>to simulate</a:t>
            </a:r>
            <a:r>
              <a:rPr lang="zh-CN" altLang="en-US" dirty="0"/>
              <a:t> </a:t>
            </a:r>
            <a:r>
              <a:rPr lang="en-US" altLang="zh-CN" dirty="0"/>
              <a:t>source</a:t>
            </a:r>
            <a:r>
              <a:rPr lang="zh-CN" altLang="en-US" dirty="0"/>
              <a:t> </a:t>
            </a:r>
            <a:r>
              <a:rPr lang="en-US" altLang="zh-CN" dirty="0"/>
              <a:t>limitation</a:t>
            </a:r>
            <a:r>
              <a:rPr lang="en" altLang="zh-CN" dirty="0"/>
              <a:t>. These additions allowed us to test whether microbes consumed only the added substrates or also changed native soil pools</a:t>
            </a:r>
            <a:r>
              <a:rPr lang="zh-CN" altLang="en-US" dirty="0"/>
              <a:t> </a:t>
            </a:r>
            <a:r>
              <a:rPr lang="en-US" altLang="zh-CN" dirty="0"/>
              <a:t>that</a:t>
            </a:r>
            <a:r>
              <a:rPr lang="zh-CN" altLang="en-US" dirty="0"/>
              <a:t> </a:t>
            </a:r>
            <a:r>
              <a:rPr lang="en-US" altLang="zh-CN" dirty="0"/>
              <a:t>produced</a:t>
            </a:r>
            <a:r>
              <a:rPr lang="zh-CN" altLang="en-US" dirty="0"/>
              <a:t> </a:t>
            </a:r>
            <a:r>
              <a:rPr lang="en-US" altLang="zh-CN" dirty="0"/>
              <a:t>more</a:t>
            </a:r>
            <a:r>
              <a:rPr lang="zh-CN" altLang="en-US" dirty="0"/>
              <a:t> </a:t>
            </a:r>
            <a:r>
              <a:rPr lang="en-US" altLang="zh-CN" dirty="0"/>
              <a:t>greenhouse</a:t>
            </a:r>
            <a:r>
              <a:rPr lang="zh-CN" altLang="en-US" dirty="0"/>
              <a:t> </a:t>
            </a:r>
            <a:r>
              <a:rPr lang="en-US" altLang="zh-CN" dirty="0"/>
              <a:t>gas</a:t>
            </a:r>
            <a:r>
              <a:rPr lang="en" altLang="zh-CN" dirty="0"/>
              <a:t>, that is, priming.</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2</a:t>
            </a:fld>
            <a:endParaRPr kumimoji="1" lang="zh-CN" altLang="en-US"/>
          </a:p>
        </p:txBody>
      </p:sp>
    </p:spTree>
    <p:extLst>
      <p:ext uri="{BB962C8B-B14F-4D97-AF65-F5344CB8AC3E}">
        <p14:creationId xmlns:p14="http://schemas.microsoft.com/office/powerpoint/2010/main" val="133801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8040-BC74-749C-5F17-CE43AFE31B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0C692B5-173F-1D6F-152E-55943CF03C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2F2E24D-F5CA-AAD5-E7DD-C459695CDC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To understand this indirect effect on native soil pools, we experimentally added fresh C and N substrates</a:t>
            </a:r>
            <a:r>
              <a:rPr lang="zh-CN" altLang="en-US" dirty="0"/>
              <a:t> </a:t>
            </a:r>
            <a:r>
              <a:rPr lang="en-US" altLang="zh-CN" dirty="0"/>
              <a:t>to simulate</a:t>
            </a:r>
            <a:r>
              <a:rPr lang="zh-CN" altLang="en-US" dirty="0"/>
              <a:t> </a:t>
            </a:r>
            <a:r>
              <a:rPr lang="en-US" altLang="zh-CN" dirty="0"/>
              <a:t>source</a:t>
            </a:r>
            <a:r>
              <a:rPr lang="zh-CN" altLang="en-US" dirty="0"/>
              <a:t> </a:t>
            </a:r>
            <a:r>
              <a:rPr lang="en-US" altLang="zh-CN" dirty="0"/>
              <a:t>limitation</a:t>
            </a:r>
            <a:r>
              <a:rPr lang="en" altLang="zh-CN" dirty="0"/>
              <a:t>. These additions allowed us to test whether microbes consumed only the added substrates or also changed native soil pools</a:t>
            </a:r>
            <a:r>
              <a:rPr lang="zh-CN" altLang="en-US" dirty="0"/>
              <a:t> </a:t>
            </a:r>
            <a:r>
              <a:rPr lang="en-US" altLang="zh-CN" dirty="0"/>
              <a:t>that</a:t>
            </a:r>
            <a:r>
              <a:rPr lang="zh-CN" altLang="en-US" dirty="0"/>
              <a:t> </a:t>
            </a:r>
            <a:r>
              <a:rPr lang="en-US" altLang="zh-CN" dirty="0"/>
              <a:t>produced</a:t>
            </a:r>
            <a:r>
              <a:rPr lang="zh-CN" altLang="en-US" dirty="0"/>
              <a:t> </a:t>
            </a:r>
            <a:r>
              <a:rPr lang="en-US" altLang="zh-CN" dirty="0"/>
              <a:t>more</a:t>
            </a:r>
            <a:r>
              <a:rPr lang="zh-CN" altLang="en-US" dirty="0"/>
              <a:t> </a:t>
            </a:r>
            <a:r>
              <a:rPr lang="en-US" altLang="zh-CN" dirty="0"/>
              <a:t>greenhouse</a:t>
            </a:r>
            <a:r>
              <a:rPr lang="zh-CN" altLang="en-US" dirty="0"/>
              <a:t> </a:t>
            </a:r>
            <a:r>
              <a:rPr lang="en-US" altLang="zh-CN" dirty="0"/>
              <a:t>gas</a:t>
            </a:r>
            <a:r>
              <a:rPr lang="en" altLang="zh-CN" dirty="0"/>
              <a:t>, that is, priming.</a:t>
            </a:r>
            <a:endParaRPr kumimoji="1" lang="en-US" altLang="zh-CN" dirty="0"/>
          </a:p>
          <a:p>
            <a:endParaRPr kumimoji="1" lang="en" altLang="zh-CN" dirty="0"/>
          </a:p>
          <a:p>
            <a:r>
              <a:rPr lang="en" altLang="zh-CN" dirty="0"/>
              <a:t>Priming refers to a change in the decomposition or transformation of native soil organic matter after the addition of a fresh substrate.</a:t>
            </a:r>
          </a:p>
          <a:p>
            <a:r>
              <a:rPr lang="en" altLang="zh-CN" dirty="0"/>
              <a:t>If the added substrate stimulates extra loss of native soil carbon or nitrogen, this is called positive priming.</a:t>
            </a:r>
            <a:br>
              <a:rPr lang="en" altLang="zh-CN" dirty="0"/>
            </a:br>
            <a:r>
              <a:rPr lang="en" altLang="zh-CN" dirty="0"/>
              <a:t>If it suppresses native soil turnover, this is called negative priming.</a:t>
            </a:r>
          </a:p>
          <a:p>
            <a:r>
              <a:rPr lang="en" altLang="zh-CN" dirty="0"/>
              <a:t>In our study, this concept is important because we are not only interested in how microbes use the added C and N, but also in whether these additions change native soil organic</a:t>
            </a:r>
            <a:r>
              <a:rPr lang="zh-CN" altLang="en-US" dirty="0"/>
              <a:t> </a:t>
            </a:r>
            <a:r>
              <a:rPr lang="en-US" altLang="zh-CN" dirty="0"/>
              <a:t>matters</a:t>
            </a:r>
            <a:r>
              <a:rPr lang="en" altLang="zh-CN" dirty="0"/>
              <a:t>.</a:t>
            </a:r>
          </a:p>
          <a:p>
            <a:endParaRPr kumimoji="1" lang="zh-CN" altLang="en-US" dirty="0"/>
          </a:p>
        </p:txBody>
      </p:sp>
      <p:sp>
        <p:nvSpPr>
          <p:cNvPr id="4" name="灯片编号占位符 3">
            <a:extLst>
              <a:ext uri="{FF2B5EF4-FFF2-40B4-BE49-F238E27FC236}">
                <a16:creationId xmlns:a16="http://schemas.microsoft.com/office/drawing/2014/main" id="{BC9BE074-E247-48C4-4E51-428AD4043A62}"/>
              </a:ext>
            </a:extLst>
          </p:cNvPr>
          <p:cNvSpPr>
            <a:spLocks noGrp="1"/>
          </p:cNvSpPr>
          <p:nvPr>
            <p:ph type="sldNum" sz="quarter" idx="5"/>
          </p:nvPr>
        </p:nvSpPr>
        <p:spPr/>
        <p:txBody>
          <a:bodyPr/>
          <a:lstStyle/>
          <a:p>
            <a:fld id="{3E3A223F-E7A2-0944-B142-E601282D9DD5}" type="slidenum">
              <a:rPr kumimoji="1" lang="zh-CN" altLang="en-US" smtClean="0"/>
              <a:t>3</a:t>
            </a:fld>
            <a:endParaRPr kumimoji="1" lang="zh-CN" altLang="en-US"/>
          </a:p>
        </p:txBody>
      </p:sp>
    </p:spTree>
    <p:extLst>
      <p:ext uri="{BB962C8B-B14F-4D97-AF65-F5344CB8AC3E}">
        <p14:creationId xmlns:p14="http://schemas.microsoft.com/office/powerpoint/2010/main" val="412669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zh-CN" altLang="en-US" dirty="0"/>
              <a:t> </a:t>
            </a:r>
            <a:r>
              <a:rPr lang="en-US" altLang="zh-CN" dirty="0"/>
              <a:t>our</a:t>
            </a:r>
            <a:r>
              <a:rPr lang="zh-CN" altLang="en-US" dirty="0"/>
              <a:t> </a:t>
            </a:r>
            <a:r>
              <a:rPr lang="en-US" altLang="zh-CN" dirty="0"/>
              <a:t>study,</a:t>
            </a:r>
            <a:r>
              <a:rPr lang="zh-CN" altLang="en-US" dirty="0"/>
              <a:t> </a:t>
            </a:r>
            <a:r>
              <a:rPr lang="en-US" altLang="zh-CN" dirty="0"/>
              <a:t>we</a:t>
            </a:r>
            <a:r>
              <a:rPr lang="zh-CN" altLang="en-US" dirty="0"/>
              <a:t> </a:t>
            </a:r>
            <a:r>
              <a:rPr lang="en" altLang="zh-CN" dirty="0"/>
              <a:t>designed a highly controlled incubation experiment using a natural warming gradient.</a:t>
            </a:r>
          </a:p>
          <a:p>
            <a:endParaRPr lang="en" altLang="zh-CN" dirty="0"/>
          </a:p>
          <a:p>
            <a:r>
              <a:rPr lang="en" altLang="zh-CN" dirty="0"/>
              <a:t>We collected soils from a Iceland subarctic grassland with a natural temperature gradient (+0, plus2, and +6 degrees)</a:t>
            </a:r>
          </a:p>
          <a:p>
            <a:br>
              <a:rPr lang="en" altLang="zh-CN" dirty="0"/>
            </a:br>
            <a:r>
              <a:rPr lang="en" altLang="zh-CN" dirty="0"/>
              <a:t>We then applied four substrate treatments: a water control, a carbon addition with 13C-labeled glucose, a nitrogen addition with 15N-labeled ammonium nitrate, and a combined carbon plus nitrogen treatment.</a:t>
            </a:r>
          </a:p>
          <a:p>
            <a:r>
              <a:rPr lang="en" altLang="zh-CN" dirty="0"/>
              <a:t>The isotope labels allowed us not only to measure total gas production, but also to trace the source of co2/n2o.</a:t>
            </a:r>
          </a:p>
          <a:p>
            <a:r>
              <a:rPr lang="en" altLang="zh-CN" dirty="0"/>
              <a:t>This is especially important for quantifying priming effects.</a:t>
            </a:r>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We also</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sampled CO₂ over six days to track the dynamic trend of continuous microbial respiration, whereas we measured N₂O only on day two to capture its peak emission pulse.</a:t>
            </a:r>
          </a:p>
          <a:p>
            <a:endParaRPr lang="en" altLang="zh-CN" dirty="0"/>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I will first show how warming and substrate additions changed the background soil resource pools.</a:t>
            </a:r>
          </a:p>
          <a:p>
            <a:endParaRPr kumimoji="1" lang="zh-CN" altLang="en-US" dirty="0"/>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4</a:t>
            </a:fld>
            <a:endParaRPr kumimoji="1" lang="zh-CN" altLang="en-US"/>
          </a:p>
        </p:txBody>
      </p:sp>
    </p:spTree>
    <p:extLst>
      <p:ext uri="{BB962C8B-B14F-4D97-AF65-F5344CB8AC3E}">
        <p14:creationId xmlns:p14="http://schemas.microsoft.com/office/powerpoint/2010/main" val="90632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 altLang="zh-CN" dirty="0"/>
              <a:t>I will first show how warming and substrate additions changed the background soil resource pools.</a:t>
            </a:r>
            <a:r>
              <a:rPr lang="zh-CN" altLang="en-US" dirty="0"/>
              <a:t> </a:t>
            </a:r>
            <a:endParaRPr lang="en-US" altLang="zh-CN" dirty="0"/>
          </a:p>
          <a:p>
            <a:r>
              <a:rPr lang="en" altLang="zh-CN" b="1" dirty="0"/>
              <a:t>First, the Warming effect</a:t>
            </a:r>
            <a:r>
              <a:rPr lang="en" altLang="zh-CN" dirty="0"/>
              <a:t>, we can see that</a:t>
            </a:r>
            <a:r>
              <a:rPr lang="zh-CN" altLang="en-US" dirty="0"/>
              <a:t> </a:t>
            </a:r>
            <a:r>
              <a:rPr lang="en-US" altLang="zh-CN" dirty="0"/>
              <a:t>in</a:t>
            </a:r>
            <a:r>
              <a:rPr lang="zh-CN" altLang="en-US" dirty="0"/>
              <a:t> </a:t>
            </a:r>
            <a:r>
              <a:rPr lang="en-US" altLang="zh-CN" dirty="0"/>
              <a:t>figure</a:t>
            </a:r>
            <a:r>
              <a:rPr lang="zh-CN" altLang="en-US" dirty="0"/>
              <a:t> </a:t>
            </a:r>
            <a:r>
              <a:rPr lang="en-US" altLang="zh-CN" dirty="0"/>
              <a:t>a</a:t>
            </a:r>
            <a:r>
              <a:rPr lang="zh-CN" altLang="en-US" dirty="0"/>
              <a:t>，</a:t>
            </a:r>
            <a:r>
              <a:rPr lang="en" altLang="zh-CN" dirty="0"/>
              <a:t> TFAA, which represents organic nitrogen compounds, decreased significantly with temperature.</a:t>
            </a:r>
            <a:r>
              <a:rPr lang="zh-CN" altLang="en-US" dirty="0"/>
              <a:t> </a:t>
            </a:r>
            <a:r>
              <a:rPr lang="en" altLang="zh-CN" dirty="0"/>
              <a:t>This is because microbial turnover became faster according to warming, and </a:t>
            </a:r>
            <a:r>
              <a:rPr lang="en" altLang="zh-CN" dirty="0" err="1"/>
              <a:t>tfaa</a:t>
            </a:r>
            <a:r>
              <a:rPr lang="en" altLang="zh-CN" dirty="0"/>
              <a:t> was been consumed more quickly</a:t>
            </a:r>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1" dirty="0"/>
              <a:t>Second, the Addition effect</a:t>
            </a:r>
            <a:r>
              <a:rPr lang="zh-CN" altLang="en-US" b="1" dirty="0"/>
              <a:t>，</a:t>
            </a:r>
            <a:r>
              <a:rPr lang="en" altLang="zh-CN" dirty="0"/>
              <a:t>ammonium and nitrate responded mainly due to substrate addition. Look at the difference between the N-only treatment and the C+N treatment in pic b.</a:t>
            </a:r>
            <a:r>
              <a:rPr lang="en" altLang="zh-CN" b="1" dirty="0"/>
              <a:t> </a:t>
            </a:r>
            <a:r>
              <a:rPr lang="en" altLang="zh-CN" dirty="0"/>
              <a:t>The large accumulation of ammonium in the N-only treatment indicates that microbial nitrogen immobilization is highly </a:t>
            </a:r>
            <a:r>
              <a:rPr lang="en" altLang="zh-CN" b="1" dirty="0"/>
              <a:t>Carbon-limited</a:t>
            </a:r>
            <a:r>
              <a:rPr lang="en" altLang="zh-CN" dirty="0"/>
              <a:t> </a:t>
            </a:r>
            <a:r>
              <a:rPr lang="zh-CN" altLang="en-US" dirty="0"/>
              <a:t>，</a:t>
            </a:r>
            <a:r>
              <a:rPr lang="en-US" altLang="zh-CN" dirty="0"/>
              <a:t>but</a:t>
            </a:r>
            <a:r>
              <a:rPr lang="zh-CN" altLang="en-US" dirty="0"/>
              <a:t> </a:t>
            </a:r>
            <a:r>
              <a:rPr lang="en-US" altLang="zh-CN" dirty="0"/>
              <a:t>when</a:t>
            </a:r>
            <a:r>
              <a:rPr lang="zh-CN" altLang="en-US" dirty="0"/>
              <a:t> </a:t>
            </a:r>
            <a:r>
              <a:rPr lang="en-US" altLang="zh-CN" dirty="0"/>
              <a:t>we</a:t>
            </a:r>
            <a:r>
              <a:rPr lang="zh-CN" altLang="en-US" dirty="0"/>
              <a:t> </a:t>
            </a:r>
            <a:r>
              <a:rPr lang="en" altLang="zh-CN" dirty="0"/>
              <a:t>adding Carbon</a:t>
            </a:r>
            <a:r>
              <a:rPr lang="zh-CN" altLang="en-US" dirty="0"/>
              <a:t>，</a:t>
            </a:r>
            <a:r>
              <a:rPr lang="en-US" altLang="zh-CN" dirty="0"/>
              <a:t>microbes</a:t>
            </a:r>
            <a:r>
              <a:rPr lang="en" altLang="zh-CN" dirty="0"/>
              <a:t> fully consumed the ammonium, dropping it to near zero. </a:t>
            </a:r>
            <a:r>
              <a:rPr lang="en-US" altLang="zh-CN" dirty="0"/>
              <a:t>They</a:t>
            </a:r>
            <a:r>
              <a:rPr lang="en" altLang="zh-CN" dirty="0"/>
              <a:t> used the carbon energy to immobilize this nitrogen.</a:t>
            </a:r>
            <a:r>
              <a:rPr lang="zh-CN" altLang="en-US" b="1" dirty="0"/>
              <a:t> </a:t>
            </a: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1" kern="1200" dirty="0">
                <a:solidFill>
                  <a:schemeClr val="tx1"/>
                </a:solidFill>
                <a:effectLst/>
                <a:latin typeface="+mn-lt"/>
                <a:ea typeface="+mn-ea"/>
                <a:cs typeface="+mn-cs"/>
              </a:rPr>
              <a:t>However,</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why</a:t>
            </a:r>
            <a:r>
              <a:rPr lang="en" altLang="zh-CN" sz="1200" b="1" kern="1200" dirty="0">
                <a:solidFill>
                  <a:schemeClr val="tx1"/>
                </a:solidFill>
                <a:effectLst/>
                <a:latin typeface="+mn-lt"/>
                <a:ea typeface="+mn-ea"/>
                <a:cs typeface="+mn-cs"/>
              </a:rPr>
              <a:t> the NO_3 (nitrate</a:t>
            </a:r>
            <a:r>
              <a:rPr lang="zh-CN" altLang="en-US" sz="1200" b="1" kern="1200" dirty="0">
                <a:solidFill>
                  <a:schemeClr val="tx1"/>
                </a:solidFill>
                <a:effectLst/>
                <a:latin typeface="+mn-lt"/>
                <a:ea typeface="+mn-ea"/>
                <a:cs typeface="+mn-cs"/>
              </a:rPr>
              <a:t> </a:t>
            </a:r>
            <a:r>
              <a:rPr lang="en" altLang="zh-CN" sz="1200" b="1" kern="1200" dirty="0">
                <a:solidFill>
                  <a:schemeClr val="tx1"/>
                </a:solidFill>
                <a:effectLst/>
                <a:latin typeface="+mn-lt"/>
                <a:ea typeface="+mn-ea"/>
                <a:cs typeface="+mn-cs"/>
              </a:rPr>
              <a:t>Figure C) didn’t drop to zero in the C+N treatment?</a:t>
            </a:r>
            <a:r>
              <a:rPr lang="en" altLang="zh-CN" dirty="0"/>
              <a:t> This shows</a:t>
            </a:r>
            <a:r>
              <a:rPr lang="zh-CN" altLang="en-US" dirty="0"/>
              <a:t> </a:t>
            </a:r>
            <a:r>
              <a:rPr lang="en" altLang="zh-CN" sz="1200" b="1" kern="1200" dirty="0">
                <a:solidFill>
                  <a:schemeClr val="tx1"/>
                </a:solidFill>
                <a:effectLst/>
                <a:latin typeface="+mn-lt"/>
                <a:ea typeface="+mn-ea"/>
                <a:cs typeface="+mn-cs"/>
              </a:rPr>
              <a:t>microbial prefer</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to</a:t>
            </a:r>
            <a:r>
              <a:rPr lang="en" altLang="zh-CN"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uptake</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more</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ammonium</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than</a:t>
            </a:r>
            <a:r>
              <a:rPr lang="zh-CN" altLang="en-US" sz="1200" b="1"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nitrate</a:t>
            </a:r>
            <a:r>
              <a:rPr lang="en" altLang="zh-CN" dirty="0"/>
              <a:t>. Because</a:t>
            </a:r>
            <a:r>
              <a:rPr lang="zh-CN" altLang="en-US" dirty="0"/>
              <a:t> </a:t>
            </a:r>
            <a:r>
              <a:rPr lang="en" altLang="zh-CN" dirty="0"/>
              <a:t>When we provided both Carbon and Nitrogen, the microbes selectively consumed all the easy-to-use </a:t>
            </a:r>
            <a:r>
              <a:rPr lang="en" altLang="zh-CN" sz="1200" kern="1200" dirty="0">
                <a:solidFill>
                  <a:schemeClr val="tx1"/>
                </a:solidFill>
                <a:effectLst/>
                <a:latin typeface="+mn-lt"/>
                <a:ea typeface="+mn-ea"/>
                <a:cs typeface="+mn-cs"/>
              </a:rPr>
              <a:t>$NH_4^</a:t>
            </a:r>
            <a:r>
              <a:rPr lang="en" altLang="zh-CN" dirty="0"/>
              <a:t> first. Once their nitrogen demand was satisfied by the ammonium, they left the remaining </a:t>
            </a:r>
            <a:r>
              <a:rPr lang="en" altLang="zh-CN" sz="1200" kern="1200" dirty="0">
                <a:solidFill>
                  <a:schemeClr val="tx1"/>
                </a:solidFill>
                <a:effectLst/>
                <a:latin typeface="+mn-lt"/>
                <a:ea typeface="+mn-ea"/>
                <a:cs typeface="+mn-cs"/>
              </a:rPr>
              <a:t>NO_3</a:t>
            </a:r>
            <a:r>
              <a:rPr lang="en" altLang="zh-CN" dirty="0"/>
              <a:t> in the soil.</a:t>
            </a:r>
            <a:endParaRPr lang="en" altLang="zh-CN" b="1" dirty="0"/>
          </a:p>
          <a:p>
            <a:r>
              <a:rPr lang="zh-CN" altLang="en-US" sz="1200" b="1" i="0" kern="1200" dirty="0">
                <a:solidFill>
                  <a:schemeClr val="tx1"/>
                </a:solidFill>
                <a:effectLst/>
                <a:latin typeface="+mn-lt"/>
                <a:ea typeface="+mn-ea"/>
                <a:cs typeface="+mn-cs"/>
              </a:rPr>
              <a:t>升温会系统性改变氮循环关键通量（矿化、硝化），从而为</a:t>
            </a:r>
            <a:r>
              <a:rPr lang="en" altLang="zh-CN" sz="1200" b="1" i="0" kern="1200" dirty="0">
                <a:solidFill>
                  <a:schemeClr val="tx1"/>
                </a:solidFill>
                <a:effectLst/>
                <a:latin typeface="+mn-lt"/>
                <a:ea typeface="+mn-ea"/>
                <a:cs typeface="+mn-cs"/>
              </a:rPr>
              <a:t>N₂O</a:t>
            </a:r>
            <a:r>
              <a:rPr lang="zh-CN" altLang="en-US" sz="1200" b="1" i="0" kern="1200" dirty="0">
                <a:solidFill>
                  <a:schemeClr val="tx1"/>
                </a:solidFill>
                <a:effectLst/>
                <a:latin typeface="+mn-lt"/>
                <a:ea typeface="+mn-ea"/>
                <a:cs typeface="+mn-cs"/>
              </a:rPr>
              <a:t>变化提供底物端驱动</a:t>
            </a:r>
            <a:endParaRPr lang="en" altLang="zh-CN" b="1" dirty="0"/>
          </a:p>
          <a:p>
            <a:r>
              <a:rPr kumimoji="1" lang="en-US" altLang="zh-CN" dirty="0"/>
              <a:t>The right side</a:t>
            </a:r>
            <a:r>
              <a:rPr kumimoji="1" lang="zh-CN" altLang="en-US" dirty="0"/>
              <a:t> </a:t>
            </a:r>
            <a:r>
              <a:rPr kumimoji="1" lang="en-US" altLang="zh-CN" dirty="0"/>
              <a:t>line plot is the</a:t>
            </a:r>
            <a:r>
              <a:rPr kumimoji="1" lang="zh-CN" altLang="en-US" dirty="0"/>
              <a:t> </a:t>
            </a:r>
            <a:r>
              <a:rPr kumimoji="1" lang="en-US" altLang="zh-CN" dirty="0"/>
              <a:t>change</a:t>
            </a:r>
            <a:r>
              <a:rPr kumimoji="1" lang="zh-CN" altLang="en-US" dirty="0"/>
              <a:t> </a:t>
            </a:r>
            <a:r>
              <a:rPr kumimoji="1" lang="en-US" altLang="zh-CN" dirty="0"/>
              <a:t>of n</a:t>
            </a:r>
            <a:r>
              <a:rPr kumimoji="1" lang="zh-CN" altLang="en-US" dirty="0"/>
              <a:t> </a:t>
            </a:r>
            <a:r>
              <a:rPr kumimoji="1" lang="en-US" altLang="zh-CN" dirty="0"/>
              <a:t>pool</a:t>
            </a:r>
            <a:r>
              <a:rPr kumimoji="1" lang="zh-CN" altLang="en-US" dirty="0"/>
              <a:t> </a:t>
            </a:r>
            <a:r>
              <a:rPr kumimoji="1" lang="en-US" altLang="zh-CN" dirty="0"/>
              <a:t>along</a:t>
            </a:r>
            <a:r>
              <a:rPr kumimoji="1" lang="zh-CN" altLang="en-US" dirty="0"/>
              <a:t> </a:t>
            </a:r>
            <a:r>
              <a:rPr kumimoji="1" lang="en-US" altLang="zh-CN" dirty="0"/>
              <a:t>the</a:t>
            </a:r>
            <a:r>
              <a:rPr kumimoji="1" lang="zh-CN" altLang="en-US" dirty="0"/>
              <a:t> </a:t>
            </a:r>
            <a:r>
              <a:rPr kumimoji="1" lang="en-US" altLang="zh-CN" dirty="0"/>
              <a:t>warming gradient, </a:t>
            </a:r>
          </a:p>
          <a:p>
            <a:r>
              <a:rPr lang="en" altLang="zh-CN" dirty="0"/>
              <a:t>TFAA generally declined along the warming gradient</a:t>
            </a:r>
            <a:r>
              <a:rPr lang="zh-CN" altLang="en-US" dirty="0"/>
              <a:t> </a:t>
            </a:r>
            <a:r>
              <a:rPr lang="en-US" altLang="zh-CN" dirty="0"/>
              <a:t>which</a:t>
            </a:r>
            <a:r>
              <a:rPr lang="zh-CN" altLang="en-US" dirty="0"/>
              <a:t> </a:t>
            </a:r>
            <a:r>
              <a:rPr lang="en-US" altLang="zh-CN" dirty="0"/>
              <a:t>related</a:t>
            </a:r>
            <a:r>
              <a:rPr lang="zh-CN" altLang="en-US" dirty="0"/>
              <a:t> </a:t>
            </a:r>
            <a:r>
              <a:rPr lang="en-US" altLang="zh-CN" dirty="0"/>
              <a:t>to</a:t>
            </a:r>
            <a:r>
              <a:rPr lang="zh-CN" altLang="en-US" dirty="0"/>
              <a:t> </a:t>
            </a:r>
            <a:r>
              <a:rPr lang="en-US" altLang="zh-CN" dirty="0"/>
              <a:t>the</a:t>
            </a:r>
            <a:r>
              <a:rPr lang="zh-CN" altLang="en-US" dirty="0"/>
              <a:t> </a:t>
            </a:r>
            <a:r>
              <a:rPr lang="en-US" altLang="zh-CN" dirty="0"/>
              <a:t>bar</a:t>
            </a:r>
            <a:r>
              <a:rPr lang="zh-CN" altLang="en-US" dirty="0"/>
              <a:t> </a:t>
            </a:r>
            <a:r>
              <a:rPr lang="en-US" altLang="zh-CN" dirty="0"/>
              <a:t>plot</a:t>
            </a:r>
            <a:r>
              <a:rPr lang="zh-CN" altLang="en-US" dirty="0"/>
              <a:t>。</a:t>
            </a:r>
            <a:endParaRPr lang="en-US" altLang="zh-CN" dirty="0"/>
          </a:p>
          <a:p>
            <a:endParaRPr lang="en-US" altLang="zh-CN" dirty="0"/>
          </a:p>
          <a:p>
            <a:r>
              <a:rPr lang="en" altLang="zh-CN" dirty="0"/>
              <a:t>Warming significantly increases NO3− accumulation</a:t>
            </a:r>
            <a:r>
              <a:rPr lang="zh-CN" altLang="en-US" dirty="0"/>
              <a:t> </a:t>
            </a:r>
            <a:r>
              <a:rPr lang="en-US" altLang="zh-CN" dirty="0"/>
              <a:t>only</a:t>
            </a:r>
            <a:r>
              <a:rPr lang="en" altLang="zh-CN" dirty="0"/>
              <a:t> under N+ treatment.</a:t>
            </a:r>
            <a:r>
              <a:rPr lang="zh-CN" altLang="en-US" dirty="0"/>
              <a:t> </a:t>
            </a:r>
            <a:r>
              <a:rPr lang="en-US" altLang="zh-CN" dirty="0"/>
              <a:t>That</a:t>
            </a:r>
            <a:r>
              <a:rPr lang="zh-CN" altLang="en-US" dirty="0"/>
              <a:t>‘</a:t>
            </a:r>
            <a:r>
              <a:rPr lang="en-US" altLang="zh-CN" dirty="0"/>
              <a:t>s</a:t>
            </a:r>
            <a:r>
              <a:rPr lang="zh-CN" altLang="en-US" dirty="0"/>
              <a:t> </a:t>
            </a:r>
            <a:r>
              <a:rPr lang="en-US" altLang="zh-CN" dirty="0"/>
              <a:t>because</a:t>
            </a:r>
            <a:r>
              <a:rPr lang="zh-CN" altLang="en-US" dirty="0"/>
              <a:t> </a:t>
            </a:r>
            <a:r>
              <a:rPr lang="en-US" altLang="zh-CN" dirty="0"/>
              <a:t>warming</a:t>
            </a:r>
            <a:r>
              <a:rPr lang="zh-CN" altLang="en-US" dirty="0"/>
              <a:t> </a:t>
            </a:r>
            <a:r>
              <a:rPr lang="en-US" altLang="zh-CN" dirty="0"/>
              <a:t>increase</a:t>
            </a:r>
            <a:r>
              <a:rPr lang="zh-CN" altLang="en-US" dirty="0"/>
              <a:t> </a:t>
            </a:r>
            <a:r>
              <a:rPr lang="en-US" altLang="zh-CN" dirty="0"/>
              <a:t>the</a:t>
            </a:r>
            <a:r>
              <a:rPr lang="zh-CN" altLang="en-US" dirty="0"/>
              <a:t> </a:t>
            </a:r>
            <a:r>
              <a:rPr lang="en-US" altLang="zh-CN" dirty="0"/>
              <a:t>microbe</a:t>
            </a:r>
            <a:r>
              <a:rPr lang="zh-CN" altLang="en-US" dirty="0"/>
              <a:t> </a:t>
            </a:r>
            <a:r>
              <a:rPr lang="en-US" altLang="zh-CN" dirty="0"/>
              <a:t>nitrification</a:t>
            </a:r>
            <a:r>
              <a:rPr lang="zh-CN" altLang="en-US" dirty="0"/>
              <a:t>，</a:t>
            </a:r>
            <a:r>
              <a:rPr lang="en-US" altLang="zh-CN" dirty="0"/>
              <a:t>and</a:t>
            </a:r>
            <a:r>
              <a:rPr lang="zh-CN" altLang="en-US" dirty="0"/>
              <a:t> </a:t>
            </a:r>
            <a:r>
              <a:rPr lang="en" altLang="zh-CN" dirty="0"/>
              <a:t>the supply of nitrogen is huge, and the demand or consumption is</a:t>
            </a:r>
            <a:r>
              <a:rPr lang="zh-CN" altLang="en-US" dirty="0"/>
              <a:t> </a:t>
            </a:r>
            <a:r>
              <a:rPr lang="en-US" altLang="zh-CN" dirty="0"/>
              <a:t>as</a:t>
            </a:r>
            <a:r>
              <a:rPr lang="zh-CN" altLang="en-US" dirty="0"/>
              <a:t> </a:t>
            </a:r>
            <a:r>
              <a:rPr lang="en-US" altLang="zh-CN" dirty="0"/>
              <a:t>not</a:t>
            </a:r>
            <a:r>
              <a:rPr lang="zh-CN" altLang="en-US" dirty="0"/>
              <a:t> </a:t>
            </a:r>
            <a:r>
              <a:rPr lang="en-US" altLang="zh-CN" dirty="0"/>
              <a:t>fast</a:t>
            </a:r>
            <a:r>
              <a:rPr lang="zh-CN" altLang="en-US" dirty="0"/>
              <a:t> </a:t>
            </a:r>
            <a:r>
              <a:rPr lang="en-US" altLang="zh-CN" dirty="0"/>
              <a:t>as</a:t>
            </a:r>
            <a:r>
              <a:rPr lang="zh-CN" altLang="en-US" dirty="0"/>
              <a:t> </a:t>
            </a:r>
            <a:r>
              <a:rPr lang="en-US" altLang="zh-CN" dirty="0"/>
              <a:t>it’s</a:t>
            </a:r>
            <a:r>
              <a:rPr lang="zh-CN" altLang="en-US" dirty="0"/>
              <a:t> </a:t>
            </a:r>
            <a:r>
              <a:rPr lang="en-US" altLang="zh-CN" dirty="0"/>
              <a:t>being</a:t>
            </a:r>
            <a:r>
              <a:rPr lang="zh-CN" altLang="en-US" dirty="0"/>
              <a:t> </a:t>
            </a:r>
            <a:r>
              <a:rPr lang="en-US" altLang="zh-CN" dirty="0"/>
              <a:t>made</a:t>
            </a:r>
            <a:r>
              <a:rPr lang="zh-CN" altLang="en-US" dirty="0"/>
              <a:t> </a:t>
            </a:r>
            <a:r>
              <a:rPr lang="en" altLang="zh-CN" dirty="0"/>
              <a:t>, causing a large</a:t>
            </a:r>
            <a:r>
              <a:rPr lang="zh-CN" altLang="en-US" dirty="0"/>
              <a:t> </a:t>
            </a:r>
            <a:r>
              <a:rPr lang="en-US" altLang="zh-CN" dirty="0"/>
              <a:t>amount</a:t>
            </a:r>
            <a:r>
              <a:rPr lang="en" altLang="zh-CN" dirty="0"/>
              <a:t> of the NO₃⁻</a:t>
            </a:r>
          </a:p>
          <a:p>
            <a:endParaRPr kumimoji="1"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Now, these shifts in background nitrogen pools help us understand the next results</a:t>
            </a:r>
            <a:r>
              <a:rPr lang="zh-CN" altLang="en-US" dirty="0"/>
              <a:t>。</a:t>
            </a:r>
            <a:endParaRPr lang="en" altLang="zh-CN" dirty="0"/>
          </a:p>
          <a:p>
            <a:endParaRPr kumimoji="1" lang="en" altLang="zh-CN" dirty="0"/>
          </a:p>
        </p:txBody>
      </p:sp>
      <p:sp>
        <p:nvSpPr>
          <p:cNvPr id="4" name="灯片编号占位符 3"/>
          <p:cNvSpPr>
            <a:spLocks noGrp="1"/>
          </p:cNvSpPr>
          <p:nvPr>
            <p:ph type="sldNum" sz="quarter" idx="5"/>
          </p:nvPr>
        </p:nvSpPr>
        <p:spPr/>
        <p:txBody>
          <a:bodyPr/>
          <a:lstStyle/>
          <a:p>
            <a:fld id="{3E3A223F-E7A2-0944-B142-E601282D9DD5}" type="slidenum">
              <a:rPr kumimoji="1" lang="zh-CN" altLang="en-US" smtClean="0"/>
              <a:t>5</a:t>
            </a:fld>
            <a:endParaRPr kumimoji="1" lang="zh-CN" altLang="en-US"/>
          </a:p>
        </p:txBody>
      </p:sp>
    </p:spTree>
    <p:extLst>
      <p:ext uri="{BB962C8B-B14F-4D97-AF65-F5344CB8AC3E}">
        <p14:creationId xmlns:p14="http://schemas.microsoft.com/office/powerpoint/2010/main" val="133511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5AAAA-70FF-59D6-E505-856D3D000F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7C8C3B-FAA3-6D7C-927A-35B556DD8C97}"/>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7A7AAED1-F33A-CD23-E6B0-E80F4400B8BE}"/>
              </a:ext>
            </a:extLst>
          </p:cNvPr>
          <p:cNvSpPr>
            <a:spLocks noGrp="1"/>
          </p:cNvSpPr>
          <p:nvPr>
            <p:ph type="body" idx="1"/>
          </p:nvPr>
        </p:nvSpPr>
        <p:spPr/>
        <p:txBody>
          <a:bodyPr/>
          <a:lstStyle/>
          <a:p>
            <a:r>
              <a:rPr lang="en" altLang="zh-CN" dirty="0"/>
              <a:t>On the previous page, we discussed whether nitrogen in the soil was “immobilized”. On this page, we examined greenhouse</a:t>
            </a:r>
            <a:r>
              <a:rPr lang="zh-CN" altLang="en-US" dirty="0"/>
              <a:t> </a:t>
            </a:r>
            <a:r>
              <a:rPr lang="en-US" altLang="zh-CN" dirty="0"/>
              <a:t>gas</a:t>
            </a:r>
            <a:r>
              <a:rPr lang="en" altLang="zh-CN" dirty="0"/>
              <a:t>, together with isotope partitioning between 13CO2 and 15N₂O, to see if</a:t>
            </a:r>
            <a:r>
              <a:rPr lang="zh-CN" altLang="en-US" dirty="0"/>
              <a:t> </a:t>
            </a:r>
            <a:r>
              <a:rPr lang="en" altLang="zh-CN" dirty="0"/>
              <a:t>the nitrogen that wasn't immobilized, and  how much of them turned into greenhouse gases and escaped.</a:t>
            </a:r>
          </a:p>
          <a:p>
            <a:r>
              <a:rPr lang="en" altLang="zh-CN" dirty="0"/>
              <a:t>Here we use the isotopic 13c and n15 to distinguish  the source of co2 and n2o emission.</a:t>
            </a:r>
          </a:p>
          <a:p>
            <a:r>
              <a:rPr lang="en" altLang="zh-CN" dirty="0"/>
              <a:t>Let's first look at cumulative </a:t>
            </a:r>
            <a:r>
              <a:rPr lang="en" altLang="zh-CN" sz="1200" kern="1200" dirty="0">
                <a:solidFill>
                  <a:schemeClr val="tx1"/>
                </a:solidFill>
                <a:effectLst/>
                <a:latin typeface="+mn-lt"/>
                <a:ea typeface="+mn-ea"/>
                <a:cs typeface="+mn-cs"/>
              </a:rPr>
              <a:t>CO_2</a:t>
            </a:r>
            <a:r>
              <a:rPr lang="en" altLang="zh-CN" dirty="0"/>
              <a:t> flux on the right. Cumulative CO₂ was driven mainly by carbon availability. Both C+ and especially C+N strongly increased CO₂ accumulation, whereas N+ alone are close to the control</a:t>
            </a:r>
          </a:p>
          <a:p>
            <a:endParaRPr lang="en" altLang="zh-CN" dirty="0"/>
          </a:p>
          <a:p>
            <a:r>
              <a:rPr lang="en" altLang="zh-CN" dirty="0"/>
              <a:t>CO₂ was followed over six days because it showed continuous temporal dynamics during incubation, especially in first 4 days..</a:t>
            </a:r>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In the bar chart below. The red line represents our Control baseline. In the C+ and C+N treatments. This solid part represents </a:t>
            </a:r>
            <a:r>
              <a:rPr lang="en" altLang="zh-CN" sz="1200" kern="1200" dirty="0">
                <a:solidFill>
                  <a:schemeClr val="tx1"/>
                </a:solidFill>
                <a:effectLst/>
                <a:latin typeface="+mn-lt"/>
                <a:ea typeface="+mn-ea"/>
                <a:cs typeface="+mn-cs"/>
              </a:rPr>
              <a:t>12CO_2</a:t>
            </a:r>
            <a:r>
              <a:rPr lang="en" altLang="zh-CN" dirty="0"/>
              <a:t>, which comes entirely from native soil organic matter. Because this solid portion significantly exceeds the red line, we have clear evidence of a </a:t>
            </a:r>
            <a:r>
              <a:rPr lang="en" altLang="zh-CN" b="1" dirty="0"/>
              <a:t>positive CO_2 priming effect</a:t>
            </a:r>
            <a:r>
              <a:rPr lang="en" altLang="zh-CN" dirty="0"/>
              <a:t>.</a:t>
            </a:r>
            <a:r>
              <a:rPr lang="zh-CN" altLang="en-US" dirty="0"/>
              <a:t> </a:t>
            </a:r>
            <a:r>
              <a:rPr lang="en" altLang="zh-CN" dirty="0"/>
              <a:t>In short, fresh carbon—especially when combined with nitrogen—not only increase direct respiration but also accelerated the decomposition of native soil carbon.</a:t>
            </a:r>
          </a:p>
          <a:p>
            <a:endParaRPr lang="en" altLang="zh-CN" dirty="0"/>
          </a:p>
          <a:p>
            <a:r>
              <a:rPr lang="en" altLang="zh-CN" dirty="0"/>
              <a:t>Now, let‘s turn to the </a:t>
            </a:r>
            <a:r>
              <a:rPr lang="en" altLang="zh-CN" sz="1200" kern="1200" dirty="0">
                <a:solidFill>
                  <a:schemeClr val="tx1"/>
                </a:solidFill>
                <a:effectLst/>
                <a:latin typeface="+mn-lt"/>
                <a:ea typeface="+mn-ea"/>
                <a:cs typeface="+mn-cs"/>
              </a:rPr>
              <a:t>N_2O</a:t>
            </a:r>
            <a:r>
              <a:rPr lang="en" altLang="zh-CN" dirty="0"/>
              <a:t> response on the right. The C-only treatment fell below the control baseline, indicating negative priming. This suggests that when</a:t>
            </a:r>
            <a:r>
              <a:rPr lang="zh-CN" altLang="en-US" dirty="0"/>
              <a:t> </a:t>
            </a:r>
            <a:r>
              <a:rPr lang="en-US" altLang="zh-CN" dirty="0"/>
              <a:t>added</a:t>
            </a:r>
            <a:r>
              <a:rPr lang="zh-CN" altLang="en-US" dirty="0"/>
              <a:t> </a:t>
            </a:r>
            <a:r>
              <a:rPr lang="en" altLang="zh-CN" dirty="0"/>
              <a:t>fresh carbon</a:t>
            </a:r>
            <a:r>
              <a:rPr lang="en-US" altLang="zh-CN" dirty="0"/>
              <a:t>,</a:t>
            </a:r>
            <a:r>
              <a:rPr lang="zh-CN" altLang="en-US" dirty="0"/>
              <a:t> </a:t>
            </a:r>
            <a:r>
              <a:rPr lang="en-US" altLang="zh-CN" dirty="0"/>
              <a:t>they</a:t>
            </a:r>
            <a:r>
              <a:rPr lang="en" altLang="zh-CN" dirty="0"/>
              <a:t> </a:t>
            </a:r>
            <a:r>
              <a:rPr lang="en-US" altLang="zh-CN" dirty="0"/>
              <a:t>reduced the</a:t>
            </a:r>
            <a:r>
              <a:rPr lang="zh-CN" altLang="en-US" dirty="0"/>
              <a:t> </a:t>
            </a:r>
            <a:r>
              <a:rPr lang="en" altLang="zh-CN" dirty="0"/>
              <a:t>native-soil N loss, most likely because carbon stimulated microbial N demand and promoted N retention rather than N loss.</a:t>
            </a:r>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In contrast, the N-only treatment showed the strongest positive priming, especially at +6°C. This indicates that once mineral N was abundant, warming strongly increased microbial N transformations and promoted N loss as N₂O gas.</a:t>
            </a:r>
            <a:endParaRPr lang="zh-CN" altLang="en-US" dirty="0">
              <a:hlinkClick r:id="rId3"/>
            </a:endParaRPr>
          </a:p>
          <a:p>
            <a:endParaRPr lang="en" altLang="zh-CN" dirty="0"/>
          </a:p>
          <a:p>
            <a:r>
              <a:rPr lang="en" altLang="zh-CN" dirty="0"/>
              <a:t>The combined C+N treatment also showed positive priming, but generally less strongly than N+ alone. This matches the N pool results from the previous slide, where C+N had lower NH4+ and NO3− than N</a:t>
            </a:r>
            <a:r>
              <a:rPr lang="zh-CN" altLang="en-US" dirty="0"/>
              <a:t>，</a:t>
            </a:r>
            <a:r>
              <a:rPr lang="en" altLang="zh-CN" dirty="0"/>
              <a:t>The microbes used the carbon to immobilize the nitrogen into their biomass, so</a:t>
            </a:r>
            <a:r>
              <a:rPr lang="zh-CN" altLang="en-US" dirty="0"/>
              <a:t> </a:t>
            </a:r>
            <a:r>
              <a:rPr lang="en-US" altLang="zh-CN" dirty="0"/>
              <a:t>decreased</a:t>
            </a:r>
            <a:r>
              <a:rPr lang="zh-CN" altLang="en-US" dirty="0"/>
              <a:t> </a:t>
            </a:r>
            <a:r>
              <a:rPr lang="en" altLang="zh-CN" dirty="0"/>
              <a:t> the </a:t>
            </a:r>
            <a:r>
              <a:rPr lang="en" altLang="zh-CN" sz="1200" kern="1200" dirty="0">
                <a:solidFill>
                  <a:schemeClr val="tx1"/>
                </a:solidFill>
                <a:effectLst/>
                <a:latin typeface="+mn-lt"/>
                <a:ea typeface="+mn-ea"/>
                <a:cs typeface="+mn-cs"/>
              </a:rPr>
              <a:t>N_2O</a:t>
            </a:r>
            <a:r>
              <a:rPr lang="en" altLang="zh-CN" dirty="0"/>
              <a:t> leak</a:t>
            </a:r>
            <a:r>
              <a:rPr lang="en-US" altLang="zh-CN" dirty="0"/>
              <a:t>.</a:t>
            </a:r>
          </a:p>
          <a:p>
            <a:endParaRPr lang="en" altLang="zh-CN" dirty="0"/>
          </a:p>
          <a:p>
            <a:endParaRPr lang="en" altLang="zh-CN" dirty="0"/>
          </a:p>
        </p:txBody>
      </p:sp>
      <p:sp>
        <p:nvSpPr>
          <p:cNvPr id="4" name="灯片编号占位符 3">
            <a:extLst>
              <a:ext uri="{FF2B5EF4-FFF2-40B4-BE49-F238E27FC236}">
                <a16:creationId xmlns:a16="http://schemas.microsoft.com/office/drawing/2014/main" id="{702551FD-C05C-ED91-26D2-649308481F78}"/>
              </a:ext>
            </a:extLst>
          </p:cNvPr>
          <p:cNvSpPr>
            <a:spLocks noGrp="1"/>
          </p:cNvSpPr>
          <p:nvPr>
            <p:ph type="sldNum" sz="quarter" idx="5"/>
          </p:nvPr>
        </p:nvSpPr>
        <p:spPr/>
        <p:txBody>
          <a:bodyPr/>
          <a:lstStyle/>
          <a:p>
            <a:fld id="{3E3A223F-E7A2-0944-B142-E601282D9DD5}" type="slidenum">
              <a:rPr kumimoji="1" lang="zh-CN" altLang="en-US" smtClean="0"/>
              <a:t>6</a:t>
            </a:fld>
            <a:endParaRPr kumimoji="1" lang="zh-CN" altLang="en-US"/>
          </a:p>
        </p:txBody>
      </p:sp>
    </p:spTree>
    <p:extLst>
      <p:ext uri="{BB962C8B-B14F-4D97-AF65-F5344CB8AC3E}">
        <p14:creationId xmlns:p14="http://schemas.microsoft.com/office/powerpoint/2010/main" val="301561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4902-852B-331B-C6B2-46249D670A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8E0C14-EBFD-0D76-B03C-7B521E58927B}"/>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4683A492-19CA-2452-7397-4538E1521674}"/>
              </a:ext>
            </a:extLst>
          </p:cNvPr>
          <p:cNvSpPr>
            <a:spLocks noGrp="1"/>
          </p:cNvSpPr>
          <p:nvPr>
            <p:ph type="body" idx="1"/>
          </p:nvPr>
        </p:nvSpPr>
        <p:spPr/>
        <p:txBody>
          <a:bodyPr/>
          <a:lstStyle/>
          <a:p>
            <a:r>
              <a:rPr lang="en" altLang="zh-CN" dirty="0"/>
              <a:t>Here let look at the ch4 uptake, microbes are actively consuming it from the atmosphere—as shown by the negative fluxes. This is entirely similar with the logic of the CO2 emissions. Adding carbon greatly promotes the soil’s uptake of methane. </a:t>
            </a:r>
          </a:p>
        </p:txBody>
      </p:sp>
      <p:sp>
        <p:nvSpPr>
          <p:cNvPr id="4" name="灯片编号占位符 3">
            <a:extLst>
              <a:ext uri="{FF2B5EF4-FFF2-40B4-BE49-F238E27FC236}">
                <a16:creationId xmlns:a16="http://schemas.microsoft.com/office/drawing/2014/main" id="{DD8862CC-7AD6-59F0-62E7-BB84483EFBFC}"/>
              </a:ext>
            </a:extLst>
          </p:cNvPr>
          <p:cNvSpPr>
            <a:spLocks noGrp="1"/>
          </p:cNvSpPr>
          <p:nvPr>
            <p:ph type="sldNum" sz="quarter" idx="5"/>
          </p:nvPr>
        </p:nvSpPr>
        <p:spPr/>
        <p:txBody>
          <a:bodyPr/>
          <a:lstStyle/>
          <a:p>
            <a:fld id="{3E3A223F-E7A2-0944-B142-E601282D9DD5}" type="slidenum">
              <a:rPr kumimoji="1" lang="zh-CN" altLang="en-US" smtClean="0"/>
              <a:t>7</a:t>
            </a:fld>
            <a:endParaRPr kumimoji="1" lang="zh-CN" altLang="en-US"/>
          </a:p>
        </p:txBody>
      </p:sp>
    </p:spTree>
    <p:extLst>
      <p:ext uri="{BB962C8B-B14F-4D97-AF65-F5344CB8AC3E}">
        <p14:creationId xmlns:p14="http://schemas.microsoft.com/office/powerpoint/2010/main" val="358755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C046-26F9-6240-532E-457630D099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038B37-3F8C-78F0-12AD-381B4B5C8097}"/>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013958FA-5566-D88A-95D2-C5C28312D9AD}"/>
              </a:ext>
            </a:extLst>
          </p:cNvPr>
          <p:cNvSpPr>
            <a:spLocks noGrp="1"/>
          </p:cNvSpPr>
          <p:nvPr>
            <p:ph type="body" idx="1"/>
          </p:nvPr>
        </p:nvSpPr>
        <p:spPr/>
        <p:txBody>
          <a:bodyPr/>
          <a:lstStyle/>
          <a:p>
            <a:endParaRPr lang="en" altLang="zh-CN" dirty="0"/>
          </a:p>
          <a:p>
            <a:r>
              <a:rPr lang="en" altLang="zh-CN" dirty="0"/>
              <a:t>Now, let‘s turn to the </a:t>
            </a:r>
            <a:r>
              <a:rPr lang="en" altLang="zh-CN" sz="1200" kern="1200" dirty="0">
                <a:solidFill>
                  <a:schemeClr val="tx1"/>
                </a:solidFill>
                <a:effectLst/>
                <a:latin typeface="+mn-lt"/>
                <a:ea typeface="+mn-ea"/>
                <a:cs typeface="+mn-cs"/>
              </a:rPr>
              <a:t>N_2O</a:t>
            </a:r>
            <a:r>
              <a:rPr lang="en" altLang="zh-CN" dirty="0"/>
              <a:t> response on the right. The C-only treatment fell below the control baseline, indicating negative priming. This suggests that when</a:t>
            </a:r>
            <a:r>
              <a:rPr lang="zh-CN" altLang="en-US" dirty="0"/>
              <a:t> </a:t>
            </a:r>
            <a:r>
              <a:rPr lang="en-US" altLang="zh-CN" dirty="0"/>
              <a:t>added</a:t>
            </a:r>
            <a:r>
              <a:rPr lang="zh-CN" altLang="en-US" dirty="0"/>
              <a:t> </a:t>
            </a:r>
            <a:r>
              <a:rPr lang="en" altLang="zh-CN" dirty="0"/>
              <a:t>fresh carbon</a:t>
            </a:r>
            <a:r>
              <a:rPr lang="en-US" altLang="zh-CN" dirty="0"/>
              <a:t>,</a:t>
            </a:r>
            <a:r>
              <a:rPr lang="zh-CN" altLang="en-US" dirty="0"/>
              <a:t> </a:t>
            </a:r>
            <a:r>
              <a:rPr lang="en-US" altLang="zh-CN" dirty="0"/>
              <a:t>they</a:t>
            </a:r>
            <a:r>
              <a:rPr lang="en" altLang="zh-CN" dirty="0"/>
              <a:t> </a:t>
            </a:r>
            <a:r>
              <a:rPr lang="en-US" altLang="zh-CN" dirty="0"/>
              <a:t>reduced the</a:t>
            </a:r>
            <a:r>
              <a:rPr lang="zh-CN" altLang="en-US" dirty="0"/>
              <a:t> </a:t>
            </a:r>
            <a:r>
              <a:rPr lang="en" altLang="zh-CN" dirty="0"/>
              <a:t>native-soil N loss, most likely because carbon stimulated microbial N demand and promoted N retention rather than N loss.</a:t>
            </a:r>
          </a:p>
          <a:p>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In contrast, the N-only treatment showed the strongest positive priming, especially at +6°C. This indicates that once mineral N was abundant, warming strongly increased microbial N transformations and promoted N loss as N₂O gas.</a:t>
            </a:r>
            <a:endParaRPr lang="zh-CN" altLang="en-US" dirty="0">
              <a:hlinkClick r:id="rId3"/>
            </a:endParaRPr>
          </a:p>
          <a:p>
            <a:endParaRPr lang="en" altLang="zh-CN" dirty="0"/>
          </a:p>
          <a:p>
            <a:r>
              <a:rPr lang="en" altLang="zh-CN" dirty="0"/>
              <a:t>The combined C+N treatment also showed positive priming, but generally less strongly than N+ alone. This matches the N pool results from the previous slide, where C+N had lower NH4+ and NO3− than N</a:t>
            </a:r>
            <a:r>
              <a:rPr lang="zh-CN" altLang="en-US" dirty="0"/>
              <a:t>，</a:t>
            </a:r>
            <a:r>
              <a:rPr lang="en" altLang="zh-CN" dirty="0"/>
              <a:t>The microbes used the carbon to immobilize the nitrogen into their biomass, so</a:t>
            </a:r>
            <a:r>
              <a:rPr lang="zh-CN" altLang="en-US" dirty="0"/>
              <a:t> </a:t>
            </a:r>
            <a:r>
              <a:rPr lang="en-US" altLang="zh-CN" dirty="0"/>
              <a:t>decreased</a:t>
            </a:r>
            <a:r>
              <a:rPr lang="zh-CN" altLang="en-US" dirty="0"/>
              <a:t> </a:t>
            </a:r>
            <a:r>
              <a:rPr lang="en" altLang="zh-CN" dirty="0"/>
              <a:t> the </a:t>
            </a:r>
            <a:r>
              <a:rPr lang="en" altLang="zh-CN" sz="1200" kern="1200" dirty="0">
                <a:solidFill>
                  <a:schemeClr val="tx1"/>
                </a:solidFill>
                <a:effectLst/>
                <a:latin typeface="+mn-lt"/>
                <a:ea typeface="+mn-ea"/>
                <a:cs typeface="+mn-cs"/>
              </a:rPr>
              <a:t>N_2O</a:t>
            </a:r>
            <a:r>
              <a:rPr lang="en" altLang="zh-CN" dirty="0"/>
              <a:t> leak</a:t>
            </a:r>
            <a:r>
              <a:rPr lang="en-US" altLang="zh-CN" dirty="0"/>
              <a:t>.</a:t>
            </a:r>
          </a:p>
          <a:p>
            <a:endParaRPr lang="en" altLang="zh-CN" dirty="0"/>
          </a:p>
          <a:p>
            <a:endParaRPr lang="en" altLang="zh-CN" dirty="0"/>
          </a:p>
        </p:txBody>
      </p:sp>
      <p:sp>
        <p:nvSpPr>
          <p:cNvPr id="4" name="灯片编号占位符 3">
            <a:extLst>
              <a:ext uri="{FF2B5EF4-FFF2-40B4-BE49-F238E27FC236}">
                <a16:creationId xmlns:a16="http://schemas.microsoft.com/office/drawing/2014/main" id="{AA25CB8C-4B70-227E-A631-E029A19C9531}"/>
              </a:ext>
            </a:extLst>
          </p:cNvPr>
          <p:cNvSpPr>
            <a:spLocks noGrp="1"/>
          </p:cNvSpPr>
          <p:nvPr>
            <p:ph type="sldNum" sz="quarter" idx="5"/>
          </p:nvPr>
        </p:nvSpPr>
        <p:spPr/>
        <p:txBody>
          <a:bodyPr/>
          <a:lstStyle/>
          <a:p>
            <a:fld id="{3E3A223F-E7A2-0944-B142-E601282D9DD5}" type="slidenum">
              <a:rPr kumimoji="1" lang="zh-CN" altLang="en-US" smtClean="0"/>
              <a:t>8</a:t>
            </a:fld>
            <a:endParaRPr kumimoji="1" lang="zh-CN" altLang="en-US"/>
          </a:p>
        </p:txBody>
      </p:sp>
    </p:spTree>
    <p:extLst>
      <p:ext uri="{BB962C8B-B14F-4D97-AF65-F5344CB8AC3E}">
        <p14:creationId xmlns:p14="http://schemas.microsoft.com/office/powerpoint/2010/main" val="166531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38205645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5807062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34861409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12" name="文本占位符 11"/>
          <p:cNvSpPr>
            <a:spLocks noGrp="1"/>
          </p:cNvSpPr>
          <p:nvPr>
            <p:ph type="body" sz="quarter" idx="10" hasCustomPrompt="1"/>
          </p:nvPr>
        </p:nvSpPr>
        <p:spPr>
          <a:xfrm>
            <a:off x="720877" y="109579"/>
            <a:ext cx="6434669" cy="435201"/>
          </a:xfrm>
        </p:spPr>
        <p:txBody>
          <a:bodyPr>
            <a:noAutofit/>
          </a:bodyPr>
          <a:lstStyle>
            <a:lvl1pPr marL="0" indent="0" algn="l" defTabSz="914400" rtl="0" eaLnBrk="1" latinLnBrk="0" hangingPunct="1">
              <a:buNone/>
              <a:defRPr lang="zh-CN" altLang="en-US" sz="2800" kern="1200" dirty="0" smtClean="0">
                <a:solidFill>
                  <a:schemeClr val="tx1">
                    <a:lumMod val="75000"/>
                    <a:lumOff val="25000"/>
                  </a:schemeClr>
                </a:solidFill>
                <a:latin typeface="+mj-lt"/>
                <a:ea typeface="+mj-ea"/>
                <a:cs typeface="+mn-cs"/>
              </a:defRPr>
            </a:lvl1pPr>
          </a:lstStyle>
          <a:p>
            <a:pPr lvl="0"/>
            <a:r>
              <a:rPr lang="zh-CN" altLang="en-US" dirty="0"/>
              <a:t>输入标题</a:t>
            </a:r>
          </a:p>
        </p:txBody>
      </p:sp>
      <p:sp>
        <p:nvSpPr>
          <p:cNvPr id="13" name="文本占位符 11"/>
          <p:cNvSpPr>
            <a:spLocks noGrp="1"/>
          </p:cNvSpPr>
          <p:nvPr>
            <p:ph type="body" sz="quarter" idx="11" hasCustomPrompt="1"/>
          </p:nvPr>
        </p:nvSpPr>
        <p:spPr>
          <a:xfrm>
            <a:off x="7349067" y="486019"/>
            <a:ext cx="4122056" cy="327016"/>
          </a:xfrm>
        </p:spPr>
        <p:txBody>
          <a:bodyPr>
            <a:noAutofit/>
          </a:bodyPr>
          <a:lstStyle>
            <a:lvl1pPr marL="0" indent="0" algn="r" defTabSz="914400" rtl="0" eaLnBrk="1" latinLnBrk="0" hangingPunct="1">
              <a:buNone/>
              <a:defRPr lang="zh-CN" altLang="en-US" sz="2000" kern="1200" dirty="0" smtClean="0">
                <a:solidFill>
                  <a:schemeClr val="tx1">
                    <a:lumMod val="75000"/>
                    <a:lumOff val="25000"/>
                  </a:schemeClr>
                </a:solidFill>
                <a:latin typeface="+mn-ea"/>
                <a:ea typeface="+mn-ea"/>
                <a:cs typeface="+mn-cs"/>
              </a:defRPr>
            </a:lvl1pPr>
          </a:lstStyle>
          <a:p>
            <a:pPr lvl="0"/>
            <a:r>
              <a:rPr lang="zh-CN" altLang="en-US" dirty="0"/>
              <a:t>输入标题解释</a:t>
            </a:r>
          </a:p>
        </p:txBody>
      </p:sp>
      <p:sp>
        <p:nvSpPr>
          <p:cNvPr id="11" name="文本占位符 11"/>
          <p:cNvSpPr>
            <a:spLocks noGrp="1"/>
          </p:cNvSpPr>
          <p:nvPr>
            <p:ph type="body" sz="quarter" idx="12" hasCustomPrompt="1"/>
          </p:nvPr>
        </p:nvSpPr>
        <p:spPr>
          <a:xfrm>
            <a:off x="4673601" y="6295057"/>
            <a:ext cx="6562479" cy="303121"/>
          </a:xfrm>
        </p:spPr>
        <p:txBody>
          <a:bodyPr>
            <a:noAutofit/>
          </a:bodyPr>
          <a:lstStyle>
            <a:lvl1pPr marL="0" indent="0" algn="r" defTabSz="914400" rtl="0" eaLnBrk="1" latinLnBrk="0" hangingPunct="1">
              <a:buNone/>
              <a:defRPr lang="zh-CN" altLang="en-US" sz="1800" kern="1200" dirty="0" smtClean="0">
                <a:solidFill>
                  <a:schemeClr val="tx1">
                    <a:lumMod val="75000"/>
                    <a:lumOff val="25000"/>
                  </a:schemeClr>
                </a:solidFill>
                <a:latin typeface="+mn-ea"/>
                <a:ea typeface="+mn-ea"/>
                <a:cs typeface="+mn-cs"/>
              </a:defRPr>
            </a:lvl1pPr>
          </a:lstStyle>
          <a:p>
            <a:pPr lvl="0"/>
            <a:r>
              <a:rPr lang="zh-CN" altLang="en-US" dirty="0"/>
              <a:t>输入标题解释</a:t>
            </a:r>
          </a:p>
        </p:txBody>
      </p:sp>
      <p:cxnSp>
        <p:nvCxnSpPr>
          <p:cNvPr id="3" name="直线连接符 2">
            <a:extLst>
              <a:ext uri="{FF2B5EF4-FFF2-40B4-BE49-F238E27FC236}">
                <a16:creationId xmlns:a16="http://schemas.microsoft.com/office/drawing/2014/main" id="{015E34F2-7B7F-B477-E6D8-C2E57B8A6575}"/>
              </a:ext>
            </a:extLst>
          </p:cNvPr>
          <p:cNvCxnSpPr>
            <a:cxnSpLocks/>
          </p:cNvCxnSpPr>
          <p:nvPr userDrawn="1"/>
        </p:nvCxnSpPr>
        <p:spPr>
          <a:xfrm>
            <a:off x="141514" y="700562"/>
            <a:ext cx="11908972"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9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00000">
                  <a:tint val="75000"/>
                </a:srgb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dirty="0">
              <a:solidFill>
                <a:srgbClr val="000000">
                  <a:tint val="75000"/>
                </a:srgb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D0E39BD-4CEF-49D3-B551-24790AB2ABC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7732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170874435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1814506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lang="zh-CN"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147323780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316302303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31229415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D0E39BD-4CEF-49D3-B551-24790AB2ABC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0334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15336857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9ED52D-3CC3-504F-9292-8EF437B6FE17}" type="slidenum">
              <a:rPr kumimoji="1" lang="zh-CN" altLang="en-US" smtClean="0"/>
              <a:t>‹#›</a:t>
            </a:fld>
            <a:endParaRPr kumimoji="1" lang="zh-CN" altLang="en-US" dirty="0"/>
          </a:p>
        </p:txBody>
      </p:sp>
    </p:spTree>
    <p:extLst>
      <p:ext uri="{BB962C8B-B14F-4D97-AF65-F5344CB8AC3E}">
        <p14:creationId xmlns:p14="http://schemas.microsoft.com/office/powerpoint/2010/main" val="150944511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ED52D-3CC3-504F-9292-8EF437B6FE17}" type="slidenum">
              <a:rPr kumimoji="1" lang="zh-CN" altLang="en-US" smtClean="0"/>
              <a:t>‹#›</a:t>
            </a:fld>
            <a:endParaRPr kumimoji="1" lang="zh-CN" altLang="en-US" dirty="0"/>
          </a:p>
        </p:txBody>
      </p:sp>
      <p:pic>
        <p:nvPicPr>
          <p:cNvPr id="7" name="图片 6" descr="文本&#10;&#10;AI 生成的内容可能不正确。">
            <a:extLst>
              <a:ext uri="{FF2B5EF4-FFF2-40B4-BE49-F238E27FC236}">
                <a16:creationId xmlns:a16="http://schemas.microsoft.com/office/drawing/2014/main" id="{957060CB-89D1-6CFA-4454-28723DF0D5C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90787" y="185738"/>
            <a:ext cx="3094205" cy="526015"/>
          </a:xfrm>
          <a:prstGeom prst="rect">
            <a:avLst/>
          </a:prstGeom>
        </p:spPr>
      </p:pic>
    </p:spTree>
    <p:extLst>
      <p:ext uri="{BB962C8B-B14F-4D97-AF65-F5344CB8AC3E}">
        <p14:creationId xmlns:p14="http://schemas.microsoft.com/office/powerpoint/2010/main" val="11431828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B2951834-A6AB-1B6D-055D-B8734959437F}"/>
              </a:ext>
            </a:extLst>
          </p:cNvPr>
          <p:cNvSpPr/>
          <p:nvPr/>
        </p:nvSpPr>
        <p:spPr>
          <a:xfrm>
            <a:off x="0" y="-185057"/>
            <a:ext cx="12191695" cy="7456012"/>
          </a:xfrm>
          <a:prstGeom prst="rect">
            <a:avLst/>
          </a:prstGeom>
          <a:solidFill>
            <a:srgbClr val="102622">
              <a:alpha val="64000"/>
            </a:srgbClr>
          </a:solidFill>
          <a:ln w="12700">
            <a:solidFill>
              <a:srgbClr val="102622">
                <a:alpha val="0"/>
              </a:srgbClr>
            </a:solidFill>
            <a:prstDash val="solid"/>
          </a:ln>
        </p:spPr>
        <p:txBody>
          <a:bodyPr/>
          <a:lstStyle/>
          <a:p>
            <a:endParaRPr lang="zh-CN" altLang="en-US" dirty="0"/>
          </a:p>
        </p:txBody>
      </p:sp>
      <p:pic>
        <p:nvPicPr>
          <p:cNvPr id="7" name="图片 6">
            <a:extLst>
              <a:ext uri="{FF2B5EF4-FFF2-40B4-BE49-F238E27FC236}">
                <a16:creationId xmlns:a16="http://schemas.microsoft.com/office/drawing/2014/main" id="{FE903F51-1BC2-836D-2189-108D1D512826}"/>
              </a:ext>
            </a:extLst>
          </p:cNvPr>
          <p:cNvPicPr>
            <a:picLocks noChangeAspect="1"/>
          </p:cNvPicPr>
          <p:nvPr/>
        </p:nvPicPr>
        <p:blipFill>
          <a:blip r:embed="rId3">
            <a:alphaModFix amt="70000"/>
          </a:blip>
          <a:stretch>
            <a:fillRect/>
          </a:stretch>
        </p:blipFill>
        <p:spPr>
          <a:xfrm>
            <a:off x="10581" y="-272276"/>
            <a:ext cx="12192000" cy="9144000"/>
          </a:xfrm>
          <a:prstGeom prst="rect">
            <a:avLst/>
          </a:prstGeom>
          <a:effectLst>
            <a:reflection stA="0" endPos="65000" dist="50800" dir="5400000" sy="-100000" algn="bl" rotWithShape="0"/>
          </a:effectLst>
        </p:spPr>
      </p:pic>
      <p:sp>
        <p:nvSpPr>
          <p:cNvPr id="3" name="文本框 2">
            <a:extLst>
              <a:ext uri="{FF2B5EF4-FFF2-40B4-BE49-F238E27FC236}">
                <a16:creationId xmlns:a16="http://schemas.microsoft.com/office/drawing/2014/main" id="{BA29464A-4241-ADE5-840B-C1A8AF7136C6}"/>
              </a:ext>
            </a:extLst>
          </p:cNvPr>
          <p:cNvSpPr txBox="1"/>
          <p:nvPr/>
        </p:nvSpPr>
        <p:spPr>
          <a:xfrm>
            <a:off x="1010287" y="960521"/>
            <a:ext cx="10171119" cy="1391728"/>
          </a:xfrm>
          <a:prstGeom prst="rect">
            <a:avLst/>
          </a:prstGeom>
          <a:noFill/>
        </p:spPr>
        <p:txBody>
          <a:bodyPr wrap="square">
            <a:spAutoFit/>
          </a:bodyPr>
          <a:lstStyle/>
          <a:p>
            <a:pPr algn="ctr">
              <a:lnSpc>
                <a:spcPct val="150000"/>
              </a:lnSpc>
              <a:buNone/>
            </a:pPr>
            <a:r>
              <a:rPr lang="en-US" altLang="zh-CN" sz="3000" b="1" dirty="0">
                <a:solidFill>
                  <a:schemeClr val="bg1"/>
                </a:solidFill>
                <a:effectLst/>
                <a:latin typeface="Arial" panose="020B0604020202020204" pitchFamily="34" charset="0"/>
                <a:ea typeface="DengXian" panose="02010600030101010101" pitchFamily="2" charset="-122"/>
                <a:cs typeface="Arial" panose="020B0604020202020204" pitchFamily="34" charset="0"/>
              </a:rPr>
              <a:t>Warming enhances nitrogen priming of N₂O emissions in subarctic soils under high nitrogen availability</a:t>
            </a:r>
            <a:endParaRPr lang="zh-CN" altLang="zh-CN" sz="3000" b="1"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8" name="文本框 7">
            <a:extLst>
              <a:ext uri="{FF2B5EF4-FFF2-40B4-BE49-F238E27FC236}">
                <a16:creationId xmlns:a16="http://schemas.microsoft.com/office/drawing/2014/main" id="{A4CA6502-F6A7-550C-72B8-3F63188AFC80}"/>
              </a:ext>
            </a:extLst>
          </p:cNvPr>
          <p:cNvSpPr txBox="1"/>
          <p:nvPr/>
        </p:nvSpPr>
        <p:spPr>
          <a:xfrm>
            <a:off x="4568242" y="3733800"/>
            <a:ext cx="3055516" cy="1131848"/>
          </a:xfrm>
          <a:prstGeom prst="rect">
            <a:avLst/>
          </a:prstGeom>
          <a:noFill/>
        </p:spPr>
        <p:txBody>
          <a:bodyPr wrap="none" rtlCol="0">
            <a:spAutoFit/>
          </a:bodyPr>
          <a:lstStyle/>
          <a:p>
            <a:pPr algn="ctr">
              <a:lnSpc>
                <a:spcPct val="150000"/>
              </a:lnSpc>
            </a:pPr>
            <a:r>
              <a:rPr kumimoji="1" lang="en-US" altLang="zh-CN" sz="2400" dirty="0">
                <a:solidFill>
                  <a:schemeClr val="bg1"/>
                </a:solidFill>
                <a:latin typeface="Arial" panose="020B0604020202020204" pitchFamily="34" charset="0"/>
                <a:cs typeface="Arial" panose="020B0604020202020204" pitchFamily="34" charset="0"/>
              </a:rPr>
              <a:t>Reporter: Jinyuan Yu</a:t>
            </a:r>
          </a:p>
          <a:p>
            <a:pPr algn="ctr">
              <a:lnSpc>
                <a:spcPct val="150000"/>
              </a:lnSpc>
            </a:pPr>
            <a:r>
              <a:rPr kumimoji="1" lang="en-US" altLang="zh-CN" sz="2400" dirty="0">
                <a:solidFill>
                  <a:schemeClr val="bg1"/>
                </a:solidFill>
                <a:latin typeface="Arial" panose="020B0604020202020204" pitchFamily="34" charset="0"/>
                <a:cs typeface="Arial" panose="020B0604020202020204" pitchFamily="34" charset="0"/>
              </a:rPr>
              <a:t>Time: 2026.03.13</a:t>
            </a:r>
            <a:endParaRPr kumimoji="1" lang="zh-CN" altLang="en-US" sz="2400" dirty="0">
              <a:solidFill>
                <a:schemeClr val="bg1"/>
              </a:solidFill>
              <a:latin typeface="Arial" panose="020B0604020202020204" pitchFamily="34" charset="0"/>
              <a:cs typeface="Arial" panose="020B0604020202020204" pitchFamily="34" charset="0"/>
            </a:endParaRPr>
          </a:p>
        </p:txBody>
      </p:sp>
      <p:grpSp>
        <p:nvGrpSpPr>
          <p:cNvPr id="16" name="8 Grupo">
            <a:extLst>
              <a:ext uri="{FF2B5EF4-FFF2-40B4-BE49-F238E27FC236}">
                <a16:creationId xmlns:a16="http://schemas.microsoft.com/office/drawing/2014/main" id="{9E16B686-7C88-2222-1019-3D1E11977496}"/>
              </a:ext>
            </a:extLst>
          </p:cNvPr>
          <p:cNvGrpSpPr/>
          <p:nvPr/>
        </p:nvGrpSpPr>
        <p:grpSpPr>
          <a:xfrm>
            <a:off x="8653838" y="-174171"/>
            <a:ext cx="3548743" cy="936171"/>
            <a:chOff x="-43898" y="171217"/>
            <a:chExt cx="2843854" cy="771525"/>
          </a:xfrm>
          <a:effectLst>
            <a:glow rad="172698">
              <a:schemeClr val="accent1">
                <a:alpha val="15387"/>
              </a:schemeClr>
            </a:glow>
          </a:effectLst>
        </p:grpSpPr>
        <p:grpSp>
          <p:nvGrpSpPr>
            <p:cNvPr id="17" name="Grupo 4">
              <a:extLst>
                <a:ext uri="{FF2B5EF4-FFF2-40B4-BE49-F238E27FC236}">
                  <a16:creationId xmlns:a16="http://schemas.microsoft.com/office/drawing/2014/main" id="{643F1272-6EA3-D743-F277-78AFBCF081EE}"/>
                </a:ext>
              </a:extLst>
            </p:cNvPr>
            <p:cNvGrpSpPr/>
            <p:nvPr/>
          </p:nvGrpSpPr>
          <p:grpSpPr>
            <a:xfrm>
              <a:off x="-43898" y="171217"/>
              <a:ext cx="2843854" cy="771525"/>
              <a:chOff x="-47626" y="247650"/>
              <a:chExt cx="2843854" cy="771525"/>
            </a:xfrm>
          </p:grpSpPr>
          <p:sp>
            <p:nvSpPr>
              <p:cNvPr id="19" name="Rectángulo 5">
                <a:extLst>
                  <a:ext uri="{FF2B5EF4-FFF2-40B4-BE49-F238E27FC236}">
                    <a16:creationId xmlns:a16="http://schemas.microsoft.com/office/drawing/2014/main" id="{5A1E95AD-7E0F-453A-0B4E-2D8334794EF6}"/>
                  </a:ext>
                </a:extLst>
              </p:cNvPr>
              <p:cNvSpPr/>
              <p:nvPr/>
            </p:nvSpPr>
            <p:spPr>
              <a:xfrm>
                <a:off x="-47626" y="247650"/>
                <a:ext cx="2843854" cy="771525"/>
              </a:xfrm>
              <a:prstGeom prst="rect">
                <a:avLst/>
              </a:prstGeom>
              <a:solidFill>
                <a:srgbClr val="FFFFFF">
                  <a:alpha val="94902"/>
                </a:srgbClr>
              </a:solidFill>
              <a:ln>
                <a:noFill/>
              </a:ln>
              <a:effectLst>
                <a:outerShdw blurRad="88900" dist="38100" dir="2700000" sx="1000" sy="1000" algn="tl" rotWithShape="0">
                  <a:prstClr val="black">
                    <a:alpha val="7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0" name="7 Imagen">
                <a:extLst>
                  <a:ext uri="{FF2B5EF4-FFF2-40B4-BE49-F238E27FC236}">
                    <a16:creationId xmlns:a16="http://schemas.microsoft.com/office/drawing/2014/main" id="{06504353-334F-07DE-F60C-DF7D2AA5F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02" y="362688"/>
                <a:ext cx="1481636" cy="551795"/>
              </a:xfrm>
              <a:prstGeom prst="rect">
                <a:avLst/>
              </a:prstGeom>
            </p:spPr>
          </p:pic>
        </p:grpSp>
        <p:pic>
          <p:nvPicPr>
            <p:cNvPr id="18" name="7 Imagen" descr="Logo_SO_Vectorizado_CS5_ESP.png">
              <a:extLst>
                <a:ext uri="{FF2B5EF4-FFF2-40B4-BE49-F238E27FC236}">
                  <a16:creationId xmlns:a16="http://schemas.microsoft.com/office/drawing/2014/main" id="{55F39681-2B17-B91F-C894-1B9571E32568}"/>
                </a:ext>
              </a:extLst>
            </p:cNvPr>
            <p:cNvPicPr>
              <a:picLocks noChangeAspect="1"/>
            </p:cNvPicPr>
            <p:nvPr/>
          </p:nvPicPr>
          <p:blipFill>
            <a:blip r:embed="rId5"/>
            <a:stretch>
              <a:fillRect/>
            </a:stretch>
          </p:blipFill>
          <p:spPr>
            <a:xfrm>
              <a:off x="1751228" y="355232"/>
              <a:ext cx="834317" cy="422480"/>
            </a:xfrm>
            <a:prstGeom prst="rect">
              <a:avLst/>
            </a:prstGeom>
          </p:spPr>
        </p:pic>
      </p:grpSp>
    </p:spTree>
    <p:extLst>
      <p:ext uri="{BB962C8B-B14F-4D97-AF65-F5344CB8AC3E}">
        <p14:creationId xmlns:p14="http://schemas.microsoft.com/office/powerpoint/2010/main" val="478831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E5DE-D38B-3A0C-5932-B1BF5583FCD3}"/>
            </a:ext>
          </a:extLst>
        </p:cNvPr>
        <p:cNvGrpSpPr/>
        <p:nvPr/>
      </p:nvGrpSpPr>
      <p:grpSpPr>
        <a:xfrm>
          <a:off x="0" y="0"/>
          <a:ext cx="0" cy="0"/>
          <a:chOff x="0" y="0"/>
          <a:chExt cx="0" cy="0"/>
        </a:xfrm>
      </p:grpSpPr>
      <p:sp>
        <p:nvSpPr>
          <p:cNvPr id="16" name="Shape 15">
            <a:extLst>
              <a:ext uri="{FF2B5EF4-FFF2-40B4-BE49-F238E27FC236}">
                <a16:creationId xmlns:a16="http://schemas.microsoft.com/office/drawing/2014/main" id="{5BFE4A2E-E044-8B63-054E-67E43FBC1473}"/>
              </a:ext>
            </a:extLst>
          </p:cNvPr>
          <p:cNvSpPr/>
          <p:nvPr/>
        </p:nvSpPr>
        <p:spPr>
          <a:xfrm>
            <a:off x="1486425" y="4455169"/>
            <a:ext cx="9219150" cy="953787"/>
          </a:xfrm>
          <a:prstGeom prst="roundRect">
            <a:avLst>
              <a:gd name="adj" fmla="val 16364"/>
            </a:avLst>
          </a:prstGeom>
          <a:solidFill>
            <a:srgbClr val="EEF5EA"/>
          </a:solidFill>
          <a:ln w="12700">
            <a:solidFill>
              <a:srgbClr val="D2E3D1"/>
            </a:solidFill>
            <a:prstDash val="solid"/>
          </a:ln>
          <a:effectLst>
            <a:outerShdw algn="bl" rotWithShape="0">
              <a:srgbClr val="000000">
                <a:alpha val="0"/>
              </a:srgbClr>
            </a:outerShdw>
          </a:effectLst>
        </p:spPr>
        <p:txBody>
          <a:bodyPr/>
          <a:lstStyle/>
          <a:p>
            <a:pPr>
              <a:lnSpc>
                <a:spcPct val="150000"/>
              </a:lnSpc>
            </a:pPr>
            <a:endParaRPr lang="zh-CN" altLang="en-US" sz="1600">
              <a:latin typeface="Arial" panose="020B0604020202020204" pitchFamily="34" charset="0"/>
              <a:cs typeface="Arial" panose="020B0604020202020204" pitchFamily="34" charset="0"/>
            </a:endParaRPr>
          </a:p>
        </p:txBody>
      </p:sp>
      <p:sp>
        <p:nvSpPr>
          <p:cNvPr id="8" name="文本占位符 7">
            <a:extLst>
              <a:ext uri="{FF2B5EF4-FFF2-40B4-BE49-F238E27FC236}">
                <a16:creationId xmlns:a16="http://schemas.microsoft.com/office/drawing/2014/main" id="{95230B83-63A8-2169-5BDF-E058C38ADD0F}"/>
              </a:ext>
            </a:extLst>
          </p:cNvPr>
          <p:cNvSpPr>
            <a:spLocks noGrp="1"/>
          </p:cNvSpPr>
          <p:nvPr>
            <p:ph type="body" sz="quarter" idx="10"/>
          </p:nvPr>
        </p:nvSpPr>
        <p:spPr/>
        <p:txBody>
          <a:bodyPr/>
          <a:lstStyle/>
          <a:p>
            <a:r>
              <a:rPr lang="en" altLang="zh-CN" b="1" dirty="0">
                <a:latin typeface="Arial" panose="020B0604020202020204" pitchFamily="34" charset="0"/>
                <a:cs typeface="Arial" panose="020B0604020202020204" pitchFamily="34" charset="0"/>
              </a:rPr>
              <a:t>Summary </a:t>
            </a:r>
            <a:endParaRPr lang="zh-CN" altLang="en-US" b="1"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F73D19B5-1781-033B-6097-53EF335A5022}"/>
              </a:ext>
            </a:extLst>
          </p:cNvPr>
          <p:cNvSpPr txBox="1"/>
          <p:nvPr/>
        </p:nvSpPr>
        <p:spPr>
          <a:xfrm>
            <a:off x="1486425" y="4517269"/>
            <a:ext cx="9403248" cy="879023"/>
          </a:xfrm>
          <a:prstGeom prst="rect">
            <a:avLst/>
          </a:prstGeom>
          <a:noFill/>
        </p:spPr>
        <p:txBody>
          <a:bodyPr wrap="square">
            <a:spAutoFit/>
          </a:bodyPr>
          <a:lstStyle/>
          <a:p>
            <a:pPr>
              <a:lnSpc>
                <a:spcPct val="150000"/>
              </a:lnSpc>
              <a:buSzPct val="150000"/>
            </a:pPr>
            <a:r>
              <a:rPr lang="en-US" altLang="zh-CN" dirty="0">
                <a:solidFill>
                  <a:srgbClr val="FF0000"/>
                </a:solidFill>
                <a:latin typeface="Arial" panose="020B0604020202020204" pitchFamily="34" charset="0"/>
                <a:cs typeface="Arial" panose="020B0604020202020204" pitchFamily="34" charset="0"/>
              </a:rPr>
              <a:t> W</a:t>
            </a:r>
            <a:r>
              <a:rPr lang="en" altLang="zh-CN" dirty="0">
                <a:solidFill>
                  <a:srgbClr val="FF0000"/>
                </a:solidFill>
                <a:latin typeface="Arial" panose="020B0604020202020204" pitchFamily="34" charset="0"/>
                <a:cs typeface="Arial" panose="020B0604020202020204" pitchFamily="34" charset="0"/>
              </a:rPr>
              <a:t>arming </a:t>
            </a:r>
            <a:r>
              <a:rPr lang="en" altLang="zh-CN" dirty="0">
                <a:latin typeface="Arial" panose="020B0604020202020204" pitchFamily="34" charset="0"/>
                <a:cs typeface="Arial" panose="020B0604020202020204" pitchFamily="34" charset="0"/>
              </a:rPr>
              <a:t>significantly enhanced </a:t>
            </a:r>
            <a:r>
              <a:rPr lang="en" altLang="zh-CN" dirty="0">
                <a:solidFill>
                  <a:srgbClr val="FF0000"/>
                </a:solidFill>
                <a:latin typeface="Arial" panose="020B0604020202020204" pitchFamily="34" charset="0"/>
                <a:cs typeface="Arial" panose="020B0604020202020204" pitchFamily="34" charset="0"/>
              </a:rPr>
              <a:t>native soil N loss</a:t>
            </a:r>
            <a:r>
              <a:rPr lang="en" altLang="zh-CN" dirty="0">
                <a:latin typeface="Arial" panose="020B0604020202020204" pitchFamily="34" charset="0"/>
                <a:cs typeface="Arial" panose="020B0604020202020204" pitchFamily="34" charset="0"/>
              </a:rPr>
              <a:t> under </a:t>
            </a:r>
            <a:r>
              <a:rPr lang="en" altLang="zh-CN" dirty="0">
                <a:solidFill>
                  <a:srgbClr val="FF0000"/>
                </a:solidFill>
                <a:latin typeface="Arial" panose="020B0604020202020204" pitchFamily="34" charset="0"/>
                <a:cs typeface="Arial" panose="020B0604020202020204" pitchFamily="34" charset="0"/>
              </a:rPr>
              <a:t>high N availability</a:t>
            </a:r>
            <a:r>
              <a:rPr lang="en" altLang="zh-CN" dirty="0">
                <a:latin typeface="Arial" panose="020B0604020202020204" pitchFamily="34" charset="0"/>
                <a:cs typeface="Arial" panose="020B0604020202020204" pitchFamily="34" charset="0"/>
              </a:rPr>
              <a:t>, but had no significant effect on CO₂ priming</a:t>
            </a:r>
          </a:p>
        </p:txBody>
      </p:sp>
      <p:sp>
        <p:nvSpPr>
          <p:cNvPr id="5" name="Shape 6">
            <a:extLst>
              <a:ext uri="{FF2B5EF4-FFF2-40B4-BE49-F238E27FC236}">
                <a16:creationId xmlns:a16="http://schemas.microsoft.com/office/drawing/2014/main" id="{5B842C88-8F37-F365-020E-5461341C95C5}"/>
              </a:ext>
            </a:extLst>
          </p:cNvPr>
          <p:cNvSpPr/>
          <p:nvPr/>
        </p:nvSpPr>
        <p:spPr>
          <a:xfrm>
            <a:off x="1486425" y="862073"/>
            <a:ext cx="9219150" cy="1085448"/>
          </a:xfrm>
          <a:prstGeom prst="roundRect">
            <a:avLst>
              <a:gd name="adj" fmla="val 21951"/>
            </a:avLst>
          </a:prstGeom>
          <a:solidFill>
            <a:srgbClr val="FFFFFF"/>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1600">
              <a:latin typeface="Arial" panose="020B0604020202020204" pitchFamily="34" charset="0"/>
              <a:cs typeface="Arial" panose="020B0604020202020204" pitchFamily="34" charset="0"/>
            </a:endParaRPr>
          </a:p>
        </p:txBody>
      </p:sp>
      <p:sp>
        <p:nvSpPr>
          <p:cNvPr id="7" name="Text 8">
            <a:extLst>
              <a:ext uri="{FF2B5EF4-FFF2-40B4-BE49-F238E27FC236}">
                <a16:creationId xmlns:a16="http://schemas.microsoft.com/office/drawing/2014/main" id="{30E34DA7-EDF2-5DA7-2A75-29FD18C6BC49}"/>
              </a:ext>
            </a:extLst>
          </p:cNvPr>
          <p:cNvSpPr/>
          <p:nvPr/>
        </p:nvSpPr>
        <p:spPr>
          <a:xfrm>
            <a:off x="1851445" y="1103795"/>
            <a:ext cx="8750889" cy="555961"/>
          </a:xfrm>
          <a:prstGeom prst="rect">
            <a:avLst/>
          </a:prstGeom>
          <a:noFill/>
          <a:ln/>
        </p:spPr>
        <p:txBody>
          <a:bodyPr wrap="square" lIns="0" tIns="0" rIns="0" bIns="0" rtlCol="0" anchor="ctr"/>
          <a:lstStyle/>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Warming significantly increases the </a:t>
            </a:r>
            <a:r>
              <a:rPr lang="en" altLang="zh-CN" sz="1600" dirty="0">
                <a:solidFill>
                  <a:srgbClr val="FF0000"/>
                </a:solidFill>
                <a:latin typeface="Arial" panose="020B0604020202020204" pitchFamily="34" charset="0"/>
                <a:cs typeface="Arial" panose="020B0604020202020204" pitchFamily="34" charset="0"/>
              </a:rPr>
              <a:t>microbial turnover rate </a:t>
            </a:r>
            <a:r>
              <a:rPr lang="en" altLang="zh-CN" sz="1600" dirty="0">
                <a:latin typeface="Arial" panose="020B0604020202020204" pitchFamily="34" charset="0"/>
                <a:cs typeface="Arial" panose="020B0604020202020204" pitchFamily="34" charset="0"/>
              </a:rPr>
              <a:t>and </a:t>
            </a:r>
            <a:r>
              <a:rPr lang="en" altLang="zh-CN" sz="1600" dirty="0">
                <a:solidFill>
                  <a:srgbClr val="FF0000"/>
                </a:solidFill>
                <a:latin typeface="Arial" panose="020B0604020202020204" pitchFamily="34" charset="0"/>
                <a:cs typeface="Arial" panose="020B0604020202020204" pitchFamily="34" charset="0"/>
              </a:rPr>
              <a:t>organic carbon consumption</a:t>
            </a:r>
            <a:endParaRPr lang="en-US" sz="1600" dirty="0">
              <a:solidFill>
                <a:srgbClr val="FF0000"/>
              </a:solidFill>
              <a:latin typeface="Arial" panose="020B0604020202020204" pitchFamily="34" charset="0"/>
              <a:ea typeface="Aptos" pitchFamily="34" charset="-122"/>
              <a:cs typeface="Arial" panose="020B0604020202020204" pitchFamily="34" charset="0"/>
            </a:endParaRPr>
          </a:p>
          <a:p>
            <a:pPr marL="285750" indent="-285750">
              <a:lnSpc>
                <a:spcPct val="150000"/>
              </a:lnSpc>
              <a:buFont typeface="Wingdings" pitchFamily="2" charset="2"/>
              <a:buChar char="l"/>
            </a:pPr>
            <a:r>
              <a:rPr lang="en-US" sz="1600" dirty="0">
                <a:latin typeface="Arial" panose="020B0604020202020204" pitchFamily="34" charset="0"/>
                <a:cs typeface="Arial" panose="020B0604020202020204" pitchFamily="34" charset="0"/>
              </a:rPr>
              <a:t>Under carbon-limited conditions, microorganisms prefer to </a:t>
            </a:r>
            <a:r>
              <a:rPr lang="en-US" sz="1600" dirty="0">
                <a:solidFill>
                  <a:srgbClr val="FF0000"/>
                </a:solidFill>
                <a:latin typeface="Arial" panose="020B0604020202020204" pitchFamily="34" charset="0"/>
                <a:cs typeface="Arial" panose="020B0604020202020204" pitchFamily="34" charset="0"/>
              </a:rPr>
              <a:t>assimilate NH₄+ </a:t>
            </a:r>
            <a:r>
              <a:rPr lang="en-US" sz="1600" dirty="0">
                <a:latin typeface="Arial" panose="020B0604020202020204" pitchFamily="34" charset="0"/>
                <a:cs typeface="Arial" panose="020B0604020202020204" pitchFamily="34" charset="0"/>
              </a:rPr>
              <a:t>rather than NO₃-</a:t>
            </a:r>
          </a:p>
        </p:txBody>
      </p:sp>
      <p:sp>
        <p:nvSpPr>
          <p:cNvPr id="9" name="Shape 9">
            <a:extLst>
              <a:ext uri="{FF2B5EF4-FFF2-40B4-BE49-F238E27FC236}">
                <a16:creationId xmlns:a16="http://schemas.microsoft.com/office/drawing/2014/main" id="{4B0AB872-5687-8ACD-7802-BD397E144634}"/>
              </a:ext>
            </a:extLst>
          </p:cNvPr>
          <p:cNvSpPr/>
          <p:nvPr/>
        </p:nvSpPr>
        <p:spPr>
          <a:xfrm>
            <a:off x="1486425" y="2035570"/>
            <a:ext cx="9219150" cy="1085448"/>
          </a:xfrm>
          <a:prstGeom prst="roundRect">
            <a:avLst>
              <a:gd name="adj" fmla="val 21951"/>
            </a:avLst>
          </a:prstGeom>
          <a:solidFill>
            <a:srgbClr val="F7F9FB"/>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1600">
              <a:latin typeface="Arial" panose="020B0604020202020204" pitchFamily="34" charset="0"/>
              <a:cs typeface="Arial" panose="020B0604020202020204" pitchFamily="34" charset="0"/>
            </a:endParaRPr>
          </a:p>
        </p:txBody>
      </p:sp>
      <p:sp>
        <p:nvSpPr>
          <p:cNvPr id="12" name="Text 11">
            <a:extLst>
              <a:ext uri="{FF2B5EF4-FFF2-40B4-BE49-F238E27FC236}">
                <a16:creationId xmlns:a16="http://schemas.microsoft.com/office/drawing/2014/main" id="{3EC2FC17-ADA1-2E7D-079B-86FA1C7A709E}"/>
              </a:ext>
            </a:extLst>
          </p:cNvPr>
          <p:cNvSpPr/>
          <p:nvPr/>
        </p:nvSpPr>
        <p:spPr>
          <a:xfrm>
            <a:off x="1851445" y="2273824"/>
            <a:ext cx="8652432" cy="555961"/>
          </a:xfrm>
          <a:prstGeom prst="rect">
            <a:avLst/>
          </a:prstGeom>
          <a:noFill/>
          <a:ln/>
        </p:spPr>
        <p:txBody>
          <a:bodyPr wrap="square" lIns="0" tIns="0" rIns="0" bIns="0" rtlCol="0" anchor="ctr"/>
          <a:lstStyle/>
          <a:p>
            <a:pPr marL="285750" indent="-285750">
              <a:lnSpc>
                <a:spcPct val="150000"/>
              </a:lnSpc>
              <a:buFont typeface="Wingdings" pitchFamily="2" charset="2"/>
              <a:buChar char="l"/>
            </a:pPr>
            <a:r>
              <a:rPr lang="en-US" sz="1600" dirty="0">
                <a:solidFill>
                  <a:srgbClr val="FF0000"/>
                </a:solidFill>
                <a:latin typeface="Arial" panose="020B0604020202020204" pitchFamily="34" charset="0"/>
                <a:ea typeface="Aptos" pitchFamily="34" charset="-122"/>
                <a:cs typeface="Arial" panose="020B0604020202020204" pitchFamily="34" charset="0"/>
              </a:rPr>
              <a:t>Carbon addition increase CO₂ priming, </a:t>
            </a:r>
          </a:p>
          <a:p>
            <a:pPr marL="285750" indent="-285750">
              <a:lnSpc>
                <a:spcPct val="150000"/>
              </a:lnSpc>
              <a:buFont typeface="Wingdings" pitchFamily="2" charset="2"/>
              <a:buChar char="l"/>
            </a:pPr>
            <a:r>
              <a:rPr lang="en-US" altLang="zh-CN" sz="1600" dirty="0">
                <a:latin typeface="Arial" panose="020B0604020202020204" pitchFamily="34" charset="0"/>
                <a:cs typeface="Arial" panose="020B0604020202020204" pitchFamily="34" charset="0"/>
              </a:rPr>
              <a:t>B</a:t>
            </a:r>
            <a:r>
              <a:rPr lang="en" altLang="zh-CN" sz="1600" dirty="0" err="1">
                <a:latin typeface="Arial" panose="020B0604020202020204" pitchFamily="34" charset="0"/>
                <a:cs typeface="Arial" panose="020B0604020202020204" pitchFamily="34" charset="0"/>
              </a:rPr>
              <a:t>ut</a:t>
            </a:r>
            <a:r>
              <a:rPr lang="en" altLang="zh-CN" sz="1600" dirty="0">
                <a:latin typeface="Arial" panose="020B0604020202020204" pitchFamily="34" charset="0"/>
                <a:cs typeface="Arial" panose="020B0604020202020204" pitchFamily="34" charset="0"/>
              </a:rPr>
              <a:t> warming did not significantly influence this response</a:t>
            </a:r>
            <a:endParaRPr lang="en-US" sz="1600" dirty="0">
              <a:latin typeface="Arial" panose="020B0604020202020204" pitchFamily="34" charset="0"/>
              <a:cs typeface="Arial" panose="020B0604020202020204" pitchFamily="34" charset="0"/>
            </a:endParaRPr>
          </a:p>
        </p:txBody>
      </p:sp>
      <p:sp>
        <p:nvSpPr>
          <p:cNvPr id="13" name="Shape 12">
            <a:extLst>
              <a:ext uri="{FF2B5EF4-FFF2-40B4-BE49-F238E27FC236}">
                <a16:creationId xmlns:a16="http://schemas.microsoft.com/office/drawing/2014/main" id="{3E91BC3D-0496-A6A8-3ABF-DA62537C0E38}"/>
              </a:ext>
            </a:extLst>
          </p:cNvPr>
          <p:cNvSpPr/>
          <p:nvPr/>
        </p:nvSpPr>
        <p:spPr>
          <a:xfrm>
            <a:off x="1486425" y="3181992"/>
            <a:ext cx="9219150" cy="1085448"/>
          </a:xfrm>
          <a:prstGeom prst="roundRect">
            <a:avLst>
              <a:gd name="adj" fmla="val 21951"/>
            </a:avLst>
          </a:prstGeom>
          <a:solidFill>
            <a:srgbClr val="FFFFFF"/>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1600" dirty="0">
              <a:latin typeface="Arial" panose="020B0604020202020204" pitchFamily="34" charset="0"/>
              <a:cs typeface="Arial" panose="020B0604020202020204" pitchFamily="34" charset="0"/>
            </a:endParaRPr>
          </a:p>
        </p:txBody>
      </p:sp>
      <p:sp>
        <p:nvSpPr>
          <p:cNvPr id="15" name="Text 14">
            <a:extLst>
              <a:ext uri="{FF2B5EF4-FFF2-40B4-BE49-F238E27FC236}">
                <a16:creationId xmlns:a16="http://schemas.microsoft.com/office/drawing/2014/main" id="{166ABD19-0242-66E8-6D56-C1696B177F9F}"/>
              </a:ext>
            </a:extLst>
          </p:cNvPr>
          <p:cNvSpPr/>
          <p:nvPr/>
        </p:nvSpPr>
        <p:spPr>
          <a:xfrm>
            <a:off x="2216464" y="3377659"/>
            <a:ext cx="7925235" cy="555961"/>
          </a:xfrm>
          <a:prstGeom prst="rect">
            <a:avLst/>
          </a:prstGeom>
          <a:noFill/>
          <a:ln/>
        </p:spPr>
        <p:txBody>
          <a:bodyPr wrap="square" lIns="0" tIns="0" rIns="0" bIns="0" rtlCol="0" anchor="ctr"/>
          <a:lstStyle/>
          <a:p>
            <a:pPr>
              <a:lnSpc>
                <a:spcPct val="150000"/>
              </a:lnSpc>
            </a:pPr>
            <a:endParaRPr lang="en" altLang="zh-CN" sz="1600" dirty="0">
              <a:latin typeface="Arial" panose="020B0604020202020204" pitchFamily="34" charset="0"/>
              <a:cs typeface="Arial" panose="020B0604020202020204" pitchFamily="34" charset="0"/>
            </a:endParaRPr>
          </a:p>
        </p:txBody>
      </p:sp>
      <p:sp>
        <p:nvSpPr>
          <p:cNvPr id="17" name="Text 16">
            <a:extLst>
              <a:ext uri="{FF2B5EF4-FFF2-40B4-BE49-F238E27FC236}">
                <a16:creationId xmlns:a16="http://schemas.microsoft.com/office/drawing/2014/main" id="{82744B00-0D0D-AEA3-CE9B-86067A07AD42}"/>
              </a:ext>
            </a:extLst>
          </p:cNvPr>
          <p:cNvSpPr/>
          <p:nvPr/>
        </p:nvSpPr>
        <p:spPr>
          <a:xfrm>
            <a:off x="1742457" y="4710219"/>
            <a:ext cx="8086974" cy="698737"/>
          </a:xfrm>
          <a:prstGeom prst="rect">
            <a:avLst/>
          </a:prstGeom>
          <a:noFill/>
          <a:ln/>
        </p:spPr>
        <p:txBody>
          <a:bodyPr wrap="square" lIns="0" tIns="0" rIns="0" bIns="0" rtlCol="0" anchor="ctr"/>
          <a:lstStyle/>
          <a:p>
            <a:pPr marL="285750" indent="-285750">
              <a:lnSpc>
                <a:spcPct val="150000"/>
              </a:lnSpc>
              <a:buFont typeface="Wingdings" pitchFamily="2" charset="2"/>
              <a:buChar char="l"/>
            </a:pPr>
            <a:endParaRPr lang="en" altLang="zh-CN" sz="1600" dirty="0">
              <a:latin typeface="Arial" panose="020B0604020202020204" pitchFamily="34" charset="0"/>
              <a:cs typeface="Arial" panose="020B0604020202020204" pitchFamily="34" charset="0"/>
            </a:endParaRPr>
          </a:p>
        </p:txBody>
      </p:sp>
      <p:sp>
        <p:nvSpPr>
          <p:cNvPr id="3" name="Text 11">
            <a:extLst>
              <a:ext uri="{FF2B5EF4-FFF2-40B4-BE49-F238E27FC236}">
                <a16:creationId xmlns:a16="http://schemas.microsoft.com/office/drawing/2014/main" id="{4058DC8C-41F3-25CF-8006-59803D01A139}"/>
              </a:ext>
            </a:extLst>
          </p:cNvPr>
          <p:cNvSpPr/>
          <p:nvPr/>
        </p:nvSpPr>
        <p:spPr>
          <a:xfrm>
            <a:off x="1851444" y="3419889"/>
            <a:ext cx="8750889" cy="555961"/>
          </a:xfrm>
          <a:prstGeom prst="rect">
            <a:avLst/>
          </a:prstGeom>
          <a:noFill/>
          <a:ln/>
        </p:spPr>
        <p:txBody>
          <a:bodyPr wrap="square" lIns="0" tIns="0" rIns="0" bIns="0" rtlCol="0" anchor="ctr"/>
          <a:lstStyle/>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Under </a:t>
            </a:r>
            <a:r>
              <a:rPr lang="en" altLang="zh-CN" sz="1600" dirty="0">
                <a:solidFill>
                  <a:srgbClr val="FF0000"/>
                </a:solidFill>
                <a:latin typeface="Arial" panose="020B0604020202020204" pitchFamily="34" charset="0"/>
                <a:cs typeface="Arial" panose="020B0604020202020204" pitchFamily="34" charset="0"/>
              </a:rPr>
              <a:t>high nitrogen availability</a:t>
            </a:r>
            <a:r>
              <a:rPr lang="en" altLang="zh-CN" sz="1600" dirty="0">
                <a:latin typeface="Arial" panose="020B0604020202020204" pitchFamily="34" charset="0"/>
                <a:cs typeface="Arial" panose="020B0604020202020204" pitchFamily="34" charset="0"/>
              </a:rPr>
              <a:t>, warming strongly enhanced </a:t>
            </a:r>
            <a:r>
              <a:rPr lang="en" altLang="zh-CN" sz="1600" b="1" dirty="0">
                <a:latin typeface="Arial" panose="020B0604020202020204" pitchFamily="34" charset="0"/>
                <a:cs typeface="Arial" panose="020B0604020202020204" pitchFamily="34" charset="0"/>
              </a:rPr>
              <a:t>N₂O priming</a:t>
            </a:r>
            <a:r>
              <a:rPr lang="en" altLang="zh-CN" sz="1600" dirty="0">
                <a:latin typeface="Arial" panose="020B0604020202020204" pitchFamily="34" charset="0"/>
                <a:cs typeface="Arial" panose="020B0604020202020204" pitchFamily="34" charset="0"/>
              </a:rPr>
              <a:t> and caused native soil nitrogen loss, </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While carbon addition partly buffered this effect</a:t>
            </a:r>
            <a:endParaRPr lang="en-US" sz="1600" dirty="0">
              <a:latin typeface="Arial" panose="020B0604020202020204" pitchFamily="34" charset="0"/>
              <a:cs typeface="Arial" panose="020B0604020202020204" pitchFamily="34" charset="0"/>
            </a:endParaRPr>
          </a:p>
        </p:txBody>
      </p:sp>
      <p:sp>
        <p:nvSpPr>
          <p:cNvPr id="10" name="Shape 15">
            <a:extLst>
              <a:ext uri="{FF2B5EF4-FFF2-40B4-BE49-F238E27FC236}">
                <a16:creationId xmlns:a16="http://schemas.microsoft.com/office/drawing/2014/main" id="{204BB8C3-95EE-D308-25B8-CCEF5C417E4B}"/>
              </a:ext>
            </a:extLst>
          </p:cNvPr>
          <p:cNvSpPr/>
          <p:nvPr/>
        </p:nvSpPr>
        <p:spPr>
          <a:xfrm>
            <a:off x="1486425" y="5561833"/>
            <a:ext cx="9219150" cy="868187"/>
          </a:xfrm>
          <a:prstGeom prst="roundRect">
            <a:avLst>
              <a:gd name="adj" fmla="val 16364"/>
            </a:avLst>
          </a:prstGeom>
          <a:solidFill>
            <a:schemeClr val="accent2">
              <a:lumMod val="20000"/>
              <a:lumOff val="80000"/>
            </a:schemeClr>
          </a:solidFill>
          <a:ln w="12700">
            <a:solidFill>
              <a:srgbClr val="D2E3D1"/>
            </a:solidFill>
            <a:prstDash val="solid"/>
          </a:ln>
          <a:effectLst>
            <a:outerShdw algn="bl" rotWithShape="0">
              <a:srgbClr val="000000">
                <a:alpha val="0"/>
              </a:srgbClr>
            </a:outerShdw>
          </a:effectLst>
        </p:spPr>
        <p:txBody>
          <a:bodyPr/>
          <a:lstStyle/>
          <a:p>
            <a:pPr>
              <a:lnSpc>
                <a:spcPct val="150000"/>
              </a:lnSpc>
            </a:pPr>
            <a:r>
              <a:rPr lang="en" altLang="zh-CN" dirty="0">
                <a:latin typeface="Arial" panose="020B0604020202020204" pitchFamily="34" charset="0"/>
                <a:cs typeface="Arial" panose="020B0604020202020204" pitchFamily="34" charset="0"/>
              </a:rPr>
              <a:t>In the future warming, if the system is in a </a:t>
            </a:r>
            <a:r>
              <a:rPr lang="en" altLang="zh-CN" dirty="0">
                <a:solidFill>
                  <a:srgbClr val="FF0000"/>
                </a:solidFill>
                <a:latin typeface="Arial" panose="020B0604020202020204" pitchFamily="34" charset="0"/>
                <a:cs typeface="Arial" panose="020B0604020202020204" pitchFamily="34" charset="0"/>
              </a:rPr>
              <a:t>nitrogen-rich</a:t>
            </a:r>
            <a:r>
              <a:rPr lang="en" altLang="zh-CN" dirty="0">
                <a:latin typeface="Arial" panose="020B0604020202020204" pitchFamily="34" charset="0"/>
                <a:cs typeface="Arial" panose="020B0604020202020204" pitchFamily="34" charset="0"/>
              </a:rPr>
              <a:t> state (due to nitrogen deposition, fertilization, enhanced nitrogen mineralization, etc.), the </a:t>
            </a:r>
            <a:r>
              <a:rPr lang="en" altLang="zh-CN" dirty="0">
                <a:solidFill>
                  <a:srgbClr val="FF0000"/>
                </a:solidFill>
                <a:latin typeface="Arial" panose="020B0604020202020204" pitchFamily="34" charset="0"/>
                <a:cs typeface="Arial" panose="020B0604020202020204" pitchFamily="34" charset="0"/>
              </a:rPr>
              <a:t>risk of N₂O </a:t>
            </a:r>
            <a:r>
              <a:rPr lang="en" altLang="zh-CN" dirty="0">
                <a:latin typeface="Arial" panose="020B0604020202020204" pitchFamily="34" charset="0"/>
                <a:cs typeface="Arial" panose="020B0604020202020204" pitchFamily="34" charset="0"/>
              </a:rPr>
              <a:t>may be amplified.</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46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65BE-D43B-75CC-322A-EA1ABA3E0434}"/>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0CF1E449-23A6-6FF0-6902-986E05492689}"/>
              </a:ext>
            </a:extLst>
          </p:cNvPr>
          <p:cNvPicPr>
            <a:picLocks noChangeAspect="1"/>
          </p:cNvPicPr>
          <p:nvPr/>
        </p:nvPicPr>
        <p:blipFill>
          <a:blip r:embed="rId3">
            <a:alphaModFix amt="70000"/>
          </a:blip>
          <a:stretch>
            <a:fillRect/>
          </a:stretch>
        </p:blipFill>
        <p:spPr>
          <a:xfrm>
            <a:off x="-109182" y="-174171"/>
            <a:ext cx="12311763" cy="9144000"/>
          </a:xfrm>
          <a:prstGeom prst="rect">
            <a:avLst/>
          </a:prstGeom>
          <a:effectLst>
            <a:reflection stA="0" endPos="65000" dist="50800" dir="5400000" sy="-100000" algn="bl" rotWithShape="0"/>
          </a:effectLst>
        </p:spPr>
      </p:pic>
      <p:pic>
        <p:nvPicPr>
          <p:cNvPr id="1026" name="Picture 2" descr="萨拉马拉农地热区">
            <a:extLst>
              <a:ext uri="{FF2B5EF4-FFF2-40B4-BE49-F238E27FC236}">
                <a16:creationId xmlns:a16="http://schemas.microsoft.com/office/drawing/2014/main" id="{B40EAFE8-C686-A2D8-A700-54FEA848F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581" y="830240"/>
            <a:ext cx="3886200" cy="29210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ADA1647-E524-52B1-1E94-CDBAB2427D55}"/>
              </a:ext>
            </a:extLst>
          </p:cNvPr>
          <p:cNvSpPr txBox="1"/>
          <p:nvPr/>
        </p:nvSpPr>
        <p:spPr>
          <a:xfrm>
            <a:off x="1744579" y="784347"/>
            <a:ext cx="3886199" cy="1131848"/>
          </a:xfrm>
          <a:prstGeom prst="rect">
            <a:avLst/>
          </a:prstGeom>
          <a:solidFill>
            <a:schemeClr val="bg2">
              <a:lumMod val="90000"/>
            </a:schemeClr>
          </a:solidFill>
        </p:spPr>
        <p:txBody>
          <a:bodyPr wrap="square" rtlCol="0">
            <a:spAutoFit/>
          </a:bodyPr>
          <a:lstStyle/>
          <a:p>
            <a:pPr algn="ctr">
              <a:lnSpc>
                <a:spcPct val="150000"/>
              </a:lnSpc>
            </a:pPr>
            <a:r>
              <a:rPr kumimoji="1" lang="en-US" altLang="zh-CN" sz="2400" b="1" dirty="0">
                <a:solidFill>
                  <a:schemeClr val="bg1"/>
                </a:solidFill>
                <a:latin typeface="Arial" panose="020B0604020202020204" pitchFamily="34" charset="0"/>
                <a:cs typeface="Arial" panose="020B0604020202020204" pitchFamily="34" charset="0"/>
              </a:rPr>
              <a:t>Supervisor:</a:t>
            </a:r>
          </a:p>
          <a:p>
            <a:pPr algn="ctr">
              <a:lnSpc>
                <a:spcPct val="150000"/>
              </a:lnSpc>
            </a:pPr>
            <a:r>
              <a:rPr kumimoji="1" lang="en-US" altLang="zh-CN" sz="2400" b="1" dirty="0">
                <a:solidFill>
                  <a:schemeClr val="bg1"/>
                </a:solidFill>
                <a:latin typeface="Arial" panose="020B0604020202020204" pitchFamily="34" charset="0"/>
                <a:cs typeface="Arial" panose="020B0604020202020204" pitchFamily="34" charset="0"/>
              </a:rPr>
              <a:t> </a:t>
            </a:r>
            <a:r>
              <a:rPr lang="en" altLang="zh-CN" sz="2400" b="1" dirty="0">
                <a:solidFill>
                  <a:schemeClr val="bg1"/>
                </a:solidFill>
                <a:latin typeface="Arial" panose="020B0604020202020204" pitchFamily="34" charset="0"/>
                <a:cs typeface="Arial" panose="020B0604020202020204" pitchFamily="34" charset="0"/>
              </a:rPr>
              <a:t>Sara </a:t>
            </a:r>
            <a:r>
              <a:rPr lang="en" altLang="zh-CN" sz="2400" b="1" dirty="0" err="1">
                <a:solidFill>
                  <a:schemeClr val="bg1"/>
                </a:solidFill>
                <a:latin typeface="Arial" panose="020B0604020202020204" pitchFamily="34" charset="0"/>
                <a:cs typeface="Arial" panose="020B0604020202020204" pitchFamily="34" charset="0"/>
              </a:rPr>
              <a:t>Marañón</a:t>
            </a:r>
            <a:endParaRPr kumimoji="1" lang="zh-CN" altLang="en-US" sz="2400" b="1" dirty="0">
              <a:solidFill>
                <a:schemeClr val="bg1"/>
              </a:solidFill>
              <a:latin typeface="Arial" panose="020B0604020202020204" pitchFamily="34" charset="0"/>
              <a:cs typeface="Arial" panose="020B0604020202020204" pitchFamily="34" charset="0"/>
            </a:endParaRPr>
          </a:p>
        </p:txBody>
      </p:sp>
      <p:grpSp>
        <p:nvGrpSpPr>
          <p:cNvPr id="16" name="8 Grupo">
            <a:extLst>
              <a:ext uri="{FF2B5EF4-FFF2-40B4-BE49-F238E27FC236}">
                <a16:creationId xmlns:a16="http://schemas.microsoft.com/office/drawing/2014/main" id="{07541848-85D3-A6E2-8257-6C57A0ABC9FD}"/>
              </a:ext>
            </a:extLst>
          </p:cNvPr>
          <p:cNvGrpSpPr/>
          <p:nvPr/>
        </p:nvGrpSpPr>
        <p:grpSpPr>
          <a:xfrm>
            <a:off x="8653838" y="-174171"/>
            <a:ext cx="3548743" cy="936171"/>
            <a:chOff x="-43898" y="171217"/>
            <a:chExt cx="2843854" cy="771525"/>
          </a:xfrm>
          <a:effectLst>
            <a:glow rad="172698">
              <a:schemeClr val="accent1">
                <a:alpha val="15387"/>
              </a:schemeClr>
            </a:glow>
          </a:effectLst>
        </p:grpSpPr>
        <p:grpSp>
          <p:nvGrpSpPr>
            <p:cNvPr id="17" name="Grupo 4">
              <a:extLst>
                <a:ext uri="{FF2B5EF4-FFF2-40B4-BE49-F238E27FC236}">
                  <a16:creationId xmlns:a16="http://schemas.microsoft.com/office/drawing/2014/main" id="{C361AB33-A994-03C9-5C0E-B732F26EFDA8}"/>
                </a:ext>
              </a:extLst>
            </p:cNvPr>
            <p:cNvGrpSpPr/>
            <p:nvPr/>
          </p:nvGrpSpPr>
          <p:grpSpPr>
            <a:xfrm>
              <a:off x="-43898" y="171217"/>
              <a:ext cx="2843854" cy="771525"/>
              <a:chOff x="-47626" y="247650"/>
              <a:chExt cx="2843854" cy="771525"/>
            </a:xfrm>
          </p:grpSpPr>
          <p:sp>
            <p:nvSpPr>
              <p:cNvPr id="19" name="Rectángulo 5">
                <a:extLst>
                  <a:ext uri="{FF2B5EF4-FFF2-40B4-BE49-F238E27FC236}">
                    <a16:creationId xmlns:a16="http://schemas.microsoft.com/office/drawing/2014/main" id="{6D9B6DA9-150A-E5C2-C49C-8B00064F1AAE}"/>
                  </a:ext>
                </a:extLst>
              </p:cNvPr>
              <p:cNvSpPr/>
              <p:nvPr/>
            </p:nvSpPr>
            <p:spPr>
              <a:xfrm>
                <a:off x="-47626" y="247650"/>
                <a:ext cx="2843854" cy="771525"/>
              </a:xfrm>
              <a:prstGeom prst="rect">
                <a:avLst/>
              </a:prstGeom>
              <a:solidFill>
                <a:srgbClr val="FFFFFF">
                  <a:alpha val="94902"/>
                </a:srgbClr>
              </a:solidFill>
              <a:ln>
                <a:noFill/>
              </a:ln>
              <a:effectLst>
                <a:outerShdw blurRad="88900" dist="38100" dir="2700000" sx="1000" sy="1000" algn="tl" rotWithShape="0">
                  <a:prstClr val="black">
                    <a:alpha val="7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0" name="7 Imagen">
                <a:extLst>
                  <a:ext uri="{FF2B5EF4-FFF2-40B4-BE49-F238E27FC236}">
                    <a16:creationId xmlns:a16="http://schemas.microsoft.com/office/drawing/2014/main" id="{24C648D0-52B6-6F4A-91A0-04B88DEE7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02" y="362688"/>
                <a:ext cx="1481636" cy="551795"/>
              </a:xfrm>
              <a:prstGeom prst="rect">
                <a:avLst/>
              </a:prstGeom>
            </p:spPr>
          </p:pic>
        </p:grpSp>
        <p:pic>
          <p:nvPicPr>
            <p:cNvPr id="18" name="7 Imagen" descr="Logo_SO_Vectorizado_CS5_ESP.png">
              <a:extLst>
                <a:ext uri="{FF2B5EF4-FFF2-40B4-BE49-F238E27FC236}">
                  <a16:creationId xmlns:a16="http://schemas.microsoft.com/office/drawing/2014/main" id="{381BE02E-235C-7739-B8C1-5302749A2C42}"/>
                </a:ext>
              </a:extLst>
            </p:cNvPr>
            <p:cNvPicPr>
              <a:picLocks noChangeAspect="1"/>
            </p:cNvPicPr>
            <p:nvPr/>
          </p:nvPicPr>
          <p:blipFill>
            <a:blip r:embed="rId6"/>
            <a:stretch>
              <a:fillRect/>
            </a:stretch>
          </p:blipFill>
          <p:spPr>
            <a:xfrm>
              <a:off x="1751228" y="355232"/>
              <a:ext cx="834317" cy="422480"/>
            </a:xfrm>
            <a:prstGeom prst="rect">
              <a:avLst/>
            </a:prstGeom>
          </p:spPr>
        </p:pic>
      </p:grpSp>
      <p:pic>
        <p:nvPicPr>
          <p:cNvPr id="5" name="图片 4" descr="一群人在餐厅里吃东西&#10;&#10;AI 生成的内容可能不正确。">
            <a:extLst>
              <a:ext uri="{FF2B5EF4-FFF2-40B4-BE49-F238E27FC236}">
                <a16:creationId xmlns:a16="http://schemas.microsoft.com/office/drawing/2014/main" id="{EDA4C303-4565-6163-7A47-A2C5411F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30778" y="784347"/>
            <a:ext cx="5613387" cy="4071900"/>
          </a:xfrm>
          <a:prstGeom prst="rect">
            <a:avLst/>
          </a:prstGeom>
        </p:spPr>
      </p:pic>
      <p:sp>
        <p:nvSpPr>
          <p:cNvPr id="6" name="文本框 5">
            <a:extLst>
              <a:ext uri="{FF2B5EF4-FFF2-40B4-BE49-F238E27FC236}">
                <a16:creationId xmlns:a16="http://schemas.microsoft.com/office/drawing/2014/main" id="{56D80E15-821D-1D02-E238-24A362FAC334}"/>
              </a:ext>
            </a:extLst>
          </p:cNvPr>
          <p:cNvSpPr txBox="1"/>
          <p:nvPr/>
        </p:nvSpPr>
        <p:spPr>
          <a:xfrm>
            <a:off x="5630777" y="4883541"/>
            <a:ext cx="5613387" cy="1685846"/>
          </a:xfrm>
          <a:prstGeom prst="rect">
            <a:avLst/>
          </a:prstGeom>
          <a:solidFill>
            <a:schemeClr val="bg1">
              <a:lumMod val="75000"/>
            </a:schemeClr>
          </a:solidFill>
        </p:spPr>
        <p:txBody>
          <a:bodyPr wrap="square" rtlCol="0">
            <a:spAutoFit/>
          </a:bodyPr>
          <a:lstStyle/>
          <a:p>
            <a:pPr algn="ctr">
              <a:lnSpc>
                <a:spcPct val="150000"/>
              </a:lnSpc>
            </a:pPr>
            <a:r>
              <a:rPr kumimoji="1" lang="en-US" altLang="zh-CN" sz="2400" b="1" dirty="0">
                <a:solidFill>
                  <a:schemeClr val="bg1"/>
                </a:solidFill>
                <a:latin typeface="Arial" panose="020B0604020202020204" pitchFamily="34" charset="0"/>
                <a:cs typeface="Arial" panose="020B0604020202020204" pitchFamily="34" charset="0"/>
              </a:rPr>
              <a:t>Colleagues:</a:t>
            </a:r>
          </a:p>
          <a:p>
            <a:pPr algn="ctr">
              <a:lnSpc>
                <a:spcPct val="150000"/>
              </a:lnSpc>
            </a:pPr>
            <a:r>
              <a:rPr kumimoji="1" lang="en-US" altLang="zh-CN" sz="2400" b="1" dirty="0">
                <a:solidFill>
                  <a:schemeClr val="bg1"/>
                </a:solidFill>
                <a:latin typeface="Arial" panose="020B0604020202020204" pitchFamily="34" charset="0"/>
                <a:cs typeface="Arial" panose="020B0604020202020204" pitchFamily="34" charset="0"/>
              </a:rPr>
              <a:t> Ana </a:t>
            </a:r>
            <a:r>
              <a:rPr kumimoji="1" lang="en-US" altLang="zh-CN" sz="2400" b="1" dirty="0" err="1">
                <a:solidFill>
                  <a:schemeClr val="bg1"/>
                </a:solidFill>
                <a:latin typeface="Arial" panose="020B0604020202020204" pitchFamily="34" charset="0"/>
                <a:cs typeface="Arial" panose="020B0604020202020204" pitchFamily="34" charset="0"/>
              </a:rPr>
              <a:t>Zevenhuizen</a:t>
            </a:r>
            <a:r>
              <a:rPr kumimoji="1" lang="en-US" altLang="zh-CN" sz="2400" b="1" dirty="0">
                <a:solidFill>
                  <a:schemeClr val="bg1"/>
                </a:solidFill>
                <a:latin typeface="Arial" panose="020B0604020202020204" pitchFamily="34" charset="0"/>
                <a:cs typeface="Arial" panose="020B0604020202020204" pitchFamily="34" charset="0"/>
              </a:rPr>
              <a:t> </a:t>
            </a:r>
          </a:p>
          <a:p>
            <a:pPr algn="ctr">
              <a:lnSpc>
                <a:spcPct val="150000"/>
              </a:lnSpc>
            </a:pPr>
            <a:r>
              <a:rPr kumimoji="1" lang="en-US" altLang="zh-CN" sz="2400" b="1" dirty="0">
                <a:solidFill>
                  <a:schemeClr val="bg1"/>
                </a:solidFill>
                <a:latin typeface="Arial" panose="020B0604020202020204" pitchFamily="34" charset="0"/>
                <a:cs typeface="Arial" panose="020B0604020202020204" pitchFamily="34" charset="0"/>
              </a:rPr>
              <a:t>Martina Gonzalez </a:t>
            </a:r>
            <a:endParaRPr kumimoji="1" lang="zh-CN" altLang="en-US" sz="2400" b="1" dirty="0">
              <a:solidFill>
                <a:schemeClr val="bg1"/>
              </a:solidFill>
              <a:latin typeface="Arial" panose="020B0604020202020204" pitchFamily="34" charset="0"/>
              <a:cs typeface="Arial" panose="020B0604020202020204" pitchFamily="34" charset="0"/>
            </a:endParaRPr>
          </a:p>
        </p:txBody>
      </p:sp>
      <p:pic>
        <p:nvPicPr>
          <p:cNvPr id="11" name="图片 10" descr="图片包含 人, 室内, 女人, 人们&#10;&#10;AI 生成的内容可能不正确。">
            <a:extLst>
              <a:ext uri="{FF2B5EF4-FFF2-40B4-BE49-F238E27FC236}">
                <a16:creationId xmlns:a16="http://schemas.microsoft.com/office/drawing/2014/main" id="{BB736A9E-C65F-D958-7B57-B558078CEA93}"/>
              </a:ext>
            </a:extLst>
          </p:cNvPr>
          <p:cNvPicPr>
            <a:picLocks noChangeAspect="1"/>
          </p:cNvPicPr>
          <p:nvPr/>
        </p:nvPicPr>
        <p:blipFill>
          <a:blip r:embed="rId8">
            <a:extLst>
              <a:ext uri="{28A0092B-C50C-407E-A947-70E740481C1C}">
                <a14:useLocalDpi xmlns:a14="http://schemas.microsoft.com/office/drawing/2010/main" val="0"/>
              </a:ext>
            </a:extLst>
          </a:blip>
          <a:srcRect t="11482"/>
          <a:stretch>
            <a:fillRect/>
          </a:stretch>
        </p:blipFill>
        <p:spPr>
          <a:xfrm>
            <a:off x="1744578" y="3647420"/>
            <a:ext cx="3886200" cy="2921000"/>
          </a:xfrm>
          <a:prstGeom prst="rect">
            <a:avLst/>
          </a:prstGeom>
        </p:spPr>
      </p:pic>
    </p:spTree>
    <p:extLst>
      <p:ext uri="{BB962C8B-B14F-4D97-AF65-F5344CB8AC3E}">
        <p14:creationId xmlns:p14="http://schemas.microsoft.com/office/powerpoint/2010/main" val="300004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501834" y="1751972"/>
            <a:ext cx="2550378" cy="2843697"/>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chemeClr val="bg1"/>
          </a:solidFill>
          <a:ln w="222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spc="300" dirty="0">
              <a:solidFill>
                <a:srgbClr val="FFFFFF"/>
              </a:solidFill>
              <a:latin typeface="微软雅黑"/>
            </a:endParaRPr>
          </a:p>
        </p:txBody>
      </p:sp>
      <p:sp>
        <p:nvSpPr>
          <p:cNvPr id="3" name="文本框 2"/>
          <p:cNvSpPr txBox="1"/>
          <p:nvPr/>
        </p:nvSpPr>
        <p:spPr>
          <a:xfrm>
            <a:off x="4558771" y="2659559"/>
            <a:ext cx="2948214" cy="769441"/>
          </a:xfrm>
          <a:prstGeom prst="rect">
            <a:avLst/>
          </a:prstGeom>
          <a:noFill/>
        </p:spPr>
        <p:txBody>
          <a:bodyPr wrap="square" rtlCol="0">
            <a:spAutoFit/>
          </a:bodyPr>
          <a:lstStyle/>
          <a:p>
            <a:pPr algn="ctr"/>
            <a:r>
              <a:rPr lang="en-US" altLang="zh-CN" sz="4400" dirty="0">
                <a:solidFill>
                  <a:srgbClr val="365FAA"/>
                </a:solidFill>
                <a:ea typeface="微软雅黑"/>
              </a:rPr>
              <a:t>Thank you</a:t>
            </a:r>
            <a:endParaRPr lang="zh-CN" altLang="en-US" sz="4400" dirty="0">
              <a:solidFill>
                <a:srgbClr val="365FAA"/>
              </a:solidFill>
              <a:ea typeface="微软雅黑"/>
            </a:endParaRPr>
          </a:p>
        </p:txBody>
      </p:sp>
      <p:sp>
        <p:nvSpPr>
          <p:cNvPr id="5" name="椭圆 4"/>
          <p:cNvSpPr/>
          <p:nvPr/>
        </p:nvSpPr>
        <p:spPr>
          <a:xfrm>
            <a:off x="7371190" y="2224867"/>
            <a:ext cx="271591" cy="271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Tree>
    <p:extLst>
      <p:ext uri="{BB962C8B-B14F-4D97-AF65-F5344CB8AC3E}">
        <p14:creationId xmlns:p14="http://schemas.microsoft.com/office/powerpoint/2010/main" val="4833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1500" fill="hold"/>
                                        <p:tgtEl>
                                          <p:spTgt spid="2"/>
                                        </p:tgtEl>
                                        <p:attrNameLst>
                                          <p:attrName>r</p:attrName>
                                        </p:attrNameLst>
                                      </p:cBhvr>
                                    </p:animRo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b="1" dirty="0">
                <a:latin typeface="Arial" panose="020B0604020202020204" pitchFamily="34" charset="0"/>
                <a:cs typeface="Arial" panose="020B0604020202020204" pitchFamily="34" charset="0"/>
              </a:rPr>
              <a:t>Contents</a:t>
            </a:r>
          </a:p>
        </p:txBody>
      </p:sp>
      <p:sp>
        <p:nvSpPr>
          <p:cNvPr id="4" name="任意多边形 3"/>
          <p:cNvSpPr/>
          <p:nvPr/>
        </p:nvSpPr>
        <p:spPr>
          <a:xfrm>
            <a:off x="2571984" y="2392956"/>
            <a:ext cx="597239" cy="66592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600" dirty="0">
                <a:solidFill>
                  <a:srgbClr val="365FAA"/>
                </a:solidFill>
                <a:latin typeface="Arial" panose="020B0604020202020204" pitchFamily="34" charset="0"/>
                <a:cs typeface="Arial" panose="020B0604020202020204" pitchFamily="34" charset="0"/>
              </a:rPr>
              <a:t>1</a:t>
            </a:r>
            <a:endParaRPr lang="zh-CN" altLang="en-US" sz="2600" dirty="0">
              <a:solidFill>
                <a:srgbClr val="365FAA"/>
              </a:solidFill>
              <a:latin typeface="Arial" panose="020B0604020202020204" pitchFamily="34" charset="0"/>
              <a:cs typeface="Arial" panose="020B0604020202020204" pitchFamily="34" charset="0"/>
            </a:endParaRPr>
          </a:p>
        </p:txBody>
      </p:sp>
      <p:sp>
        <p:nvSpPr>
          <p:cNvPr id="5" name="任意多边形 4"/>
          <p:cNvSpPr/>
          <p:nvPr/>
        </p:nvSpPr>
        <p:spPr>
          <a:xfrm>
            <a:off x="6544868" y="2392956"/>
            <a:ext cx="597239" cy="66592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600" dirty="0">
                <a:solidFill>
                  <a:srgbClr val="365FAA"/>
                </a:solidFill>
                <a:latin typeface="Arial" panose="020B0604020202020204" pitchFamily="34" charset="0"/>
                <a:cs typeface="Arial" panose="020B0604020202020204" pitchFamily="34" charset="0"/>
              </a:rPr>
              <a:t>2</a:t>
            </a:r>
            <a:endParaRPr lang="zh-CN" altLang="en-US" sz="2600" dirty="0">
              <a:solidFill>
                <a:srgbClr val="365FAA"/>
              </a:solidFill>
              <a:latin typeface="Arial" panose="020B0604020202020204" pitchFamily="34" charset="0"/>
              <a:cs typeface="Arial" panose="020B0604020202020204" pitchFamily="34" charset="0"/>
            </a:endParaRPr>
          </a:p>
        </p:txBody>
      </p:sp>
      <p:sp>
        <p:nvSpPr>
          <p:cNvPr id="11" name="文本框 10"/>
          <p:cNvSpPr txBox="1"/>
          <p:nvPr/>
        </p:nvSpPr>
        <p:spPr>
          <a:xfrm>
            <a:off x="3212764" y="2475838"/>
            <a:ext cx="2781638" cy="584775"/>
          </a:xfrm>
          <a:prstGeom prst="rect">
            <a:avLst/>
          </a:prstGeom>
          <a:noFill/>
        </p:spPr>
        <p:txBody>
          <a:bodyPr wrap="square" rtlCol="0">
            <a:spAutoFit/>
          </a:bodyPr>
          <a:lstStyle/>
          <a:p>
            <a:r>
              <a:rPr lang="en-US" altLang="zh-CN" sz="3200" dirty="0">
                <a:solidFill>
                  <a:srgbClr val="000000"/>
                </a:solidFill>
                <a:latin typeface="Arial" panose="020B0604020202020204" pitchFamily="34" charset="0"/>
                <a:cs typeface="Arial" panose="020B0604020202020204" pitchFamily="34" charset="0"/>
              </a:rPr>
              <a:t>Background</a:t>
            </a:r>
            <a:r>
              <a:rPr lang="zh-CN" altLang="en-US" sz="3200" dirty="0">
                <a:solidFill>
                  <a:srgbClr val="000000"/>
                </a:solidFill>
                <a:latin typeface="Arial" panose="020B0604020202020204" pitchFamily="34" charset="0"/>
                <a:cs typeface="Arial" panose="020B0604020202020204" pitchFamily="34" charset="0"/>
              </a:rPr>
              <a:t> </a:t>
            </a:r>
          </a:p>
        </p:txBody>
      </p:sp>
      <p:sp>
        <p:nvSpPr>
          <p:cNvPr id="12" name="文本框 11"/>
          <p:cNvSpPr txBox="1"/>
          <p:nvPr/>
        </p:nvSpPr>
        <p:spPr>
          <a:xfrm>
            <a:off x="7185647" y="2475838"/>
            <a:ext cx="2781638" cy="584775"/>
          </a:xfrm>
          <a:prstGeom prst="rect">
            <a:avLst/>
          </a:prstGeom>
          <a:noFill/>
        </p:spPr>
        <p:txBody>
          <a:bodyPr wrap="square" rtlCol="0">
            <a:spAutoFit/>
          </a:bodyPr>
          <a:lstStyle/>
          <a:p>
            <a:r>
              <a:rPr lang="en-US" altLang="zh-CN" sz="3200" dirty="0">
                <a:solidFill>
                  <a:srgbClr val="000000"/>
                </a:solidFill>
                <a:latin typeface="Arial" panose="020B0604020202020204" pitchFamily="34" charset="0"/>
                <a:cs typeface="Arial" panose="020B0604020202020204" pitchFamily="34" charset="0"/>
              </a:rPr>
              <a:t>Why do this?</a:t>
            </a:r>
            <a:endParaRPr lang="zh-CN" altLang="en-US" sz="3200" dirty="0">
              <a:solidFill>
                <a:srgbClr val="000000"/>
              </a:solidFill>
              <a:latin typeface="Arial" panose="020B0604020202020204" pitchFamily="34" charset="0"/>
              <a:cs typeface="Arial" panose="020B0604020202020204" pitchFamily="34" charset="0"/>
            </a:endParaRPr>
          </a:p>
        </p:txBody>
      </p:sp>
      <p:sp>
        <p:nvSpPr>
          <p:cNvPr id="14" name="任意多边形 13"/>
          <p:cNvSpPr/>
          <p:nvPr/>
        </p:nvSpPr>
        <p:spPr>
          <a:xfrm>
            <a:off x="2571984" y="4276237"/>
            <a:ext cx="597239" cy="66592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600" dirty="0">
                <a:solidFill>
                  <a:srgbClr val="365FAA"/>
                </a:solidFill>
                <a:latin typeface="Arial" panose="020B0604020202020204" pitchFamily="34" charset="0"/>
                <a:cs typeface="Arial" panose="020B0604020202020204" pitchFamily="34" charset="0"/>
              </a:rPr>
              <a:t>3</a:t>
            </a:r>
            <a:endParaRPr lang="zh-CN" altLang="en-US" sz="2600" dirty="0">
              <a:solidFill>
                <a:srgbClr val="365FAA"/>
              </a:solidFill>
              <a:latin typeface="Arial" panose="020B0604020202020204" pitchFamily="34" charset="0"/>
              <a:cs typeface="Arial" panose="020B0604020202020204" pitchFamily="34" charset="0"/>
            </a:endParaRPr>
          </a:p>
        </p:txBody>
      </p:sp>
      <p:sp>
        <p:nvSpPr>
          <p:cNvPr id="15" name="任意多边形 14"/>
          <p:cNvSpPr/>
          <p:nvPr/>
        </p:nvSpPr>
        <p:spPr>
          <a:xfrm>
            <a:off x="6544868" y="4276237"/>
            <a:ext cx="597239" cy="66592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600" dirty="0">
                <a:solidFill>
                  <a:srgbClr val="365FAA"/>
                </a:solidFill>
                <a:latin typeface="Arial" panose="020B0604020202020204" pitchFamily="34" charset="0"/>
                <a:cs typeface="Arial" panose="020B0604020202020204" pitchFamily="34" charset="0"/>
              </a:rPr>
              <a:t>4</a:t>
            </a:r>
            <a:endParaRPr lang="zh-CN" altLang="en-US" sz="2600" dirty="0">
              <a:solidFill>
                <a:srgbClr val="365FAA"/>
              </a:solidFill>
              <a:latin typeface="Arial" panose="020B0604020202020204" pitchFamily="34" charset="0"/>
              <a:cs typeface="Arial" panose="020B0604020202020204" pitchFamily="34" charset="0"/>
            </a:endParaRPr>
          </a:p>
        </p:txBody>
      </p:sp>
      <p:sp>
        <p:nvSpPr>
          <p:cNvPr id="16" name="文本框 15"/>
          <p:cNvSpPr txBox="1"/>
          <p:nvPr/>
        </p:nvSpPr>
        <p:spPr>
          <a:xfrm>
            <a:off x="3212764" y="4359119"/>
            <a:ext cx="2781638" cy="584775"/>
          </a:xfrm>
          <a:prstGeom prst="rect">
            <a:avLst/>
          </a:prstGeom>
          <a:noFill/>
        </p:spPr>
        <p:txBody>
          <a:bodyPr wrap="square" rtlCol="0">
            <a:spAutoFit/>
          </a:bodyPr>
          <a:lstStyle/>
          <a:p>
            <a:r>
              <a:rPr lang="en-US" altLang="zh-CN" sz="3200" dirty="0">
                <a:solidFill>
                  <a:srgbClr val="000000"/>
                </a:solidFill>
                <a:latin typeface="Arial" panose="020B0604020202020204" pitchFamily="34" charset="0"/>
                <a:cs typeface="Arial" panose="020B0604020202020204" pitchFamily="34" charset="0"/>
              </a:rPr>
              <a:t>How do this?</a:t>
            </a:r>
            <a:endParaRPr lang="zh-CN" altLang="en-US" sz="3200" dirty="0">
              <a:solidFill>
                <a:srgbClr val="000000"/>
              </a:solidFill>
              <a:latin typeface="Arial" panose="020B0604020202020204" pitchFamily="34" charset="0"/>
              <a:cs typeface="Arial" panose="020B0604020202020204" pitchFamily="34" charset="0"/>
            </a:endParaRPr>
          </a:p>
        </p:txBody>
      </p:sp>
      <p:sp>
        <p:nvSpPr>
          <p:cNvPr id="17" name="文本框 16"/>
          <p:cNvSpPr txBox="1"/>
          <p:nvPr/>
        </p:nvSpPr>
        <p:spPr>
          <a:xfrm>
            <a:off x="7185647" y="4359119"/>
            <a:ext cx="2781638" cy="584775"/>
          </a:xfrm>
          <a:prstGeom prst="rect">
            <a:avLst/>
          </a:prstGeom>
          <a:noFill/>
        </p:spPr>
        <p:txBody>
          <a:bodyPr wrap="square" rtlCol="0">
            <a:spAutoFit/>
          </a:bodyPr>
          <a:lstStyle/>
          <a:p>
            <a:r>
              <a:rPr lang="en-US" altLang="zh-CN" sz="3200" dirty="0">
                <a:solidFill>
                  <a:srgbClr val="000000"/>
                </a:solidFill>
                <a:latin typeface="Arial" panose="020B0604020202020204" pitchFamily="34" charset="0"/>
                <a:cs typeface="Arial" panose="020B0604020202020204" pitchFamily="34" charset="0"/>
              </a:rPr>
              <a:t>Conclusion</a:t>
            </a:r>
            <a:endParaRPr lang="zh-CN" alt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31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
            <a:extLst>
              <a:ext uri="{FF2B5EF4-FFF2-40B4-BE49-F238E27FC236}">
                <a16:creationId xmlns:a16="http://schemas.microsoft.com/office/drawing/2014/main" id="{1AFCE1D6-CE06-25E9-FEB1-64CB0EC8BD70}"/>
              </a:ext>
            </a:extLst>
          </p:cNvPr>
          <p:cNvSpPr/>
          <p:nvPr/>
        </p:nvSpPr>
        <p:spPr>
          <a:xfrm>
            <a:off x="1486425" y="2843494"/>
            <a:ext cx="9219150" cy="1085448"/>
          </a:xfrm>
          <a:prstGeom prst="roundRect">
            <a:avLst>
              <a:gd name="adj" fmla="val 21951"/>
            </a:avLst>
          </a:prstGeom>
          <a:solidFill>
            <a:srgbClr val="FFFFFF"/>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6" name="Shape 7">
            <a:extLst>
              <a:ext uri="{FF2B5EF4-FFF2-40B4-BE49-F238E27FC236}">
                <a16:creationId xmlns:a16="http://schemas.microsoft.com/office/drawing/2014/main" id="{A01C5AA9-D5AE-089D-427B-FB6E9C875A1F}"/>
              </a:ext>
            </a:extLst>
          </p:cNvPr>
          <p:cNvSpPr/>
          <p:nvPr/>
        </p:nvSpPr>
        <p:spPr>
          <a:xfrm>
            <a:off x="1708074" y="3285832"/>
            <a:ext cx="288938" cy="262526"/>
          </a:xfrm>
          <a:prstGeom prst="ellipse">
            <a:avLst/>
          </a:prstGeom>
          <a:solidFill>
            <a:srgbClr val="4F8A5B"/>
          </a:solidFill>
          <a:ln w="12700">
            <a:noFill/>
            <a:prstDash val="solid"/>
          </a:ln>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7" name="Text 8">
            <a:extLst>
              <a:ext uri="{FF2B5EF4-FFF2-40B4-BE49-F238E27FC236}">
                <a16:creationId xmlns:a16="http://schemas.microsoft.com/office/drawing/2014/main" id="{D8A3A9CD-FD15-A033-9981-8E2F97868099}"/>
              </a:ext>
            </a:extLst>
          </p:cNvPr>
          <p:cNvSpPr/>
          <p:nvPr/>
        </p:nvSpPr>
        <p:spPr>
          <a:xfrm>
            <a:off x="2216463" y="3108237"/>
            <a:ext cx="8267463" cy="555961"/>
          </a:xfrm>
          <a:prstGeom prst="rect">
            <a:avLst/>
          </a:prstGeom>
          <a:noFill/>
          <a:ln/>
        </p:spPr>
        <p:txBody>
          <a:bodyPr wrap="square" lIns="0" tIns="0" rIns="0" bIns="0" rtlCol="0" anchor="ctr"/>
          <a:lstStyle/>
          <a:p>
            <a:pPr>
              <a:lnSpc>
                <a:spcPct val="150000"/>
              </a:lnSpc>
            </a:pPr>
            <a:r>
              <a:rPr lang="en" altLang="zh-CN" sz="2000" dirty="0">
                <a:latin typeface="Arial" panose="020B0604020202020204" pitchFamily="34" charset="0"/>
                <a:cs typeface="Arial" panose="020B0604020202020204" pitchFamily="34" charset="0"/>
              </a:rPr>
              <a:t>High-latitude soils </a:t>
            </a:r>
            <a:r>
              <a:rPr lang="en" altLang="zh-CN" sz="2000" dirty="0">
                <a:solidFill>
                  <a:srgbClr val="FF0000"/>
                </a:solidFill>
                <a:latin typeface="Arial" panose="020B0604020202020204" pitchFamily="34" charset="0"/>
                <a:cs typeface="Arial" panose="020B0604020202020204" pitchFamily="34" charset="0"/>
              </a:rPr>
              <a:t>store large amounts of carbon and nitrogen </a:t>
            </a:r>
            <a:r>
              <a:rPr lang="en" altLang="zh-CN" sz="2000" dirty="0">
                <a:latin typeface="Arial" panose="020B0604020202020204" pitchFamily="34" charset="0"/>
                <a:cs typeface="Arial" panose="020B0604020202020204" pitchFamily="34" charset="0"/>
              </a:rPr>
              <a:t>and play an important role in the global climate system</a:t>
            </a:r>
            <a:endParaRPr lang="en-US" sz="2000" dirty="0">
              <a:solidFill>
                <a:srgbClr val="FF0000"/>
              </a:solidFill>
              <a:latin typeface="Arial" panose="020B0604020202020204" pitchFamily="34" charset="0"/>
              <a:cs typeface="Arial" panose="020B0604020202020204" pitchFamily="34" charset="0"/>
            </a:endParaRPr>
          </a:p>
        </p:txBody>
      </p:sp>
      <p:sp>
        <p:nvSpPr>
          <p:cNvPr id="9" name="Shape 9">
            <a:extLst>
              <a:ext uri="{FF2B5EF4-FFF2-40B4-BE49-F238E27FC236}">
                <a16:creationId xmlns:a16="http://schemas.microsoft.com/office/drawing/2014/main" id="{72C8A62F-89FE-6C4C-87A2-8ACD742C6353}"/>
              </a:ext>
            </a:extLst>
          </p:cNvPr>
          <p:cNvSpPr/>
          <p:nvPr/>
        </p:nvSpPr>
        <p:spPr>
          <a:xfrm>
            <a:off x="1486425" y="4093818"/>
            <a:ext cx="9219150" cy="1085448"/>
          </a:xfrm>
          <a:prstGeom prst="roundRect">
            <a:avLst>
              <a:gd name="adj" fmla="val 21951"/>
            </a:avLst>
          </a:prstGeom>
          <a:solidFill>
            <a:srgbClr val="F7F9FB"/>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12" name="Text 11">
            <a:extLst>
              <a:ext uri="{FF2B5EF4-FFF2-40B4-BE49-F238E27FC236}">
                <a16:creationId xmlns:a16="http://schemas.microsoft.com/office/drawing/2014/main" id="{F03D9316-FA93-B18D-B907-DC6B106A589B}"/>
              </a:ext>
            </a:extLst>
          </p:cNvPr>
          <p:cNvSpPr/>
          <p:nvPr/>
        </p:nvSpPr>
        <p:spPr>
          <a:xfrm>
            <a:off x="2216463" y="4273936"/>
            <a:ext cx="8489112" cy="555961"/>
          </a:xfrm>
          <a:prstGeom prst="rect">
            <a:avLst/>
          </a:prstGeom>
          <a:noFill/>
          <a:ln/>
        </p:spPr>
        <p:txBody>
          <a:bodyPr wrap="square" lIns="0" tIns="0" rIns="0" bIns="0" rtlCol="0" anchor="ctr"/>
          <a:lstStyle/>
          <a:p>
            <a:pPr>
              <a:lnSpc>
                <a:spcPct val="150000"/>
              </a:lnSpc>
            </a:pPr>
            <a:r>
              <a:rPr lang="en" altLang="zh-CN" sz="2000" dirty="0">
                <a:latin typeface="Arial" panose="020B0604020202020204" pitchFamily="34" charset="0"/>
                <a:cs typeface="Arial" panose="020B0604020202020204" pitchFamily="34" charset="0"/>
              </a:rPr>
              <a:t>Climate warming may stimulate </a:t>
            </a:r>
            <a:r>
              <a:rPr lang="en" altLang="zh-CN" sz="2000" dirty="0">
                <a:solidFill>
                  <a:srgbClr val="FF0000"/>
                </a:solidFill>
                <a:latin typeface="Arial" panose="020B0604020202020204" pitchFamily="34" charset="0"/>
                <a:cs typeface="Arial" panose="020B0604020202020204" pitchFamily="34" charset="0"/>
              </a:rPr>
              <a:t>microbial activity </a:t>
            </a:r>
            <a:r>
              <a:rPr lang="en" altLang="zh-CN" sz="2000" dirty="0">
                <a:latin typeface="Arial" panose="020B0604020202020204" pitchFamily="34" charset="0"/>
                <a:cs typeface="Arial" panose="020B0604020202020204" pitchFamily="34" charset="0"/>
              </a:rPr>
              <a:t>and accelerate soil </a:t>
            </a:r>
            <a:r>
              <a:rPr lang="en-US" altLang="zh-CN" sz="2000" dirty="0">
                <a:latin typeface="Arial" panose="020B0604020202020204" pitchFamily="34" charset="0"/>
                <a:cs typeface="Arial" panose="020B0604020202020204" pitchFamily="34" charset="0"/>
              </a:rPr>
              <a:t>C</a:t>
            </a:r>
            <a:r>
              <a:rPr lang="en" altLang="zh-CN" sz="2000" dirty="0">
                <a:latin typeface="Arial" panose="020B0604020202020204" pitchFamily="34" charset="0"/>
                <a:cs typeface="Arial" panose="020B0604020202020204" pitchFamily="34" charset="0"/>
              </a:rPr>
              <a:t> and N cycling, potentially increasing </a:t>
            </a:r>
            <a:r>
              <a:rPr lang="en" altLang="zh-CN" sz="2000" dirty="0">
                <a:solidFill>
                  <a:srgbClr val="FF0000"/>
                </a:solidFill>
                <a:latin typeface="Arial" panose="020B0604020202020204" pitchFamily="34" charset="0"/>
                <a:cs typeface="Arial" panose="020B0604020202020204" pitchFamily="34" charset="0"/>
              </a:rPr>
              <a:t>greenhouse gas </a:t>
            </a:r>
            <a:r>
              <a:rPr lang="en" altLang="zh-CN" sz="2000" dirty="0">
                <a:latin typeface="Arial" panose="020B0604020202020204" pitchFamily="34" charset="0"/>
                <a:cs typeface="Arial" panose="020B0604020202020204" pitchFamily="34" charset="0"/>
              </a:rPr>
              <a:t>emissions (CO₂,N₂O)</a:t>
            </a:r>
            <a:endParaRPr lang="en-US" sz="2000" dirty="0">
              <a:latin typeface="Arial" panose="020B0604020202020204" pitchFamily="34" charset="0"/>
              <a:cs typeface="Arial" panose="020B0604020202020204" pitchFamily="34" charset="0"/>
            </a:endParaRPr>
          </a:p>
        </p:txBody>
      </p:sp>
      <p:sp>
        <p:nvSpPr>
          <p:cNvPr id="13" name="Shape 12">
            <a:extLst>
              <a:ext uri="{FF2B5EF4-FFF2-40B4-BE49-F238E27FC236}">
                <a16:creationId xmlns:a16="http://schemas.microsoft.com/office/drawing/2014/main" id="{1CA09939-9310-6579-1A6E-C7C01A679CBB}"/>
              </a:ext>
            </a:extLst>
          </p:cNvPr>
          <p:cNvSpPr/>
          <p:nvPr/>
        </p:nvSpPr>
        <p:spPr>
          <a:xfrm>
            <a:off x="1486425" y="5330871"/>
            <a:ext cx="9219150" cy="1085448"/>
          </a:xfrm>
          <a:prstGeom prst="roundRect">
            <a:avLst>
              <a:gd name="adj" fmla="val 21951"/>
            </a:avLst>
          </a:prstGeom>
          <a:solidFill>
            <a:srgbClr val="FFFFFF"/>
          </a:solidFill>
          <a:ln w="12700">
            <a:solidFill>
              <a:srgbClr val="E1DED8"/>
            </a:solidFill>
            <a:prstDash val="solid"/>
          </a:ln>
          <a:effectLst>
            <a:outerShdw algn="bl" rotWithShape="0">
              <a:srgbClr val="000000">
                <a:alpha val="0"/>
              </a:srgbClr>
            </a:outerShdw>
          </a:effectLst>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15" name="Text 14">
            <a:extLst>
              <a:ext uri="{FF2B5EF4-FFF2-40B4-BE49-F238E27FC236}">
                <a16:creationId xmlns:a16="http://schemas.microsoft.com/office/drawing/2014/main" id="{DD5817AF-7DA8-7B3A-3FC0-6ED8B86F886C}"/>
              </a:ext>
            </a:extLst>
          </p:cNvPr>
          <p:cNvSpPr/>
          <p:nvPr/>
        </p:nvSpPr>
        <p:spPr>
          <a:xfrm>
            <a:off x="2216464" y="5526538"/>
            <a:ext cx="7925235" cy="555961"/>
          </a:xfrm>
          <a:prstGeom prst="rect">
            <a:avLst/>
          </a:prstGeom>
          <a:noFill/>
          <a:ln/>
        </p:spPr>
        <p:txBody>
          <a:bodyPr wrap="square" lIns="0" tIns="0" rIns="0" bIns="0" rtlCol="0" anchor="ctr"/>
          <a:lstStyle/>
          <a:p>
            <a:pPr>
              <a:lnSpc>
                <a:spcPct val="150000"/>
              </a:lnSpc>
            </a:pPr>
            <a:r>
              <a:rPr lang="en" altLang="zh-CN" sz="2000" dirty="0">
                <a:latin typeface="Arial" panose="020B0604020202020204" pitchFamily="34" charset="0"/>
                <a:cs typeface="Arial" panose="020B0604020202020204" pitchFamily="34" charset="0"/>
              </a:rPr>
              <a:t>Under warming, microbial responses depend not only on temperature, but also on </a:t>
            </a:r>
            <a:r>
              <a:rPr lang="en" altLang="zh-CN" sz="2000" dirty="0">
                <a:solidFill>
                  <a:srgbClr val="FF0000"/>
                </a:solidFill>
                <a:latin typeface="Arial" panose="020B0604020202020204" pitchFamily="34" charset="0"/>
                <a:cs typeface="Arial" panose="020B0604020202020204" pitchFamily="34" charset="0"/>
              </a:rPr>
              <a:t>resource availability</a:t>
            </a:r>
          </a:p>
        </p:txBody>
      </p:sp>
      <p:sp>
        <p:nvSpPr>
          <p:cNvPr id="18" name="Shape 7">
            <a:extLst>
              <a:ext uri="{FF2B5EF4-FFF2-40B4-BE49-F238E27FC236}">
                <a16:creationId xmlns:a16="http://schemas.microsoft.com/office/drawing/2014/main" id="{C408EB50-0458-2420-D4EB-E2E9867549E4}"/>
              </a:ext>
            </a:extLst>
          </p:cNvPr>
          <p:cNvSpPr/>
          <p:nvPr/>
        </p:nvSpPr>
        <p:spPr>
          <a:xfrm>
            <a:off x="1708074" y="4369366"/>
            <a:ext cx="288938" cy="262526"/>
          </a:xfrm>
          <a:prstGeom prst="ellipse">
            <a:avLst/>
          </a:prstGeom>
          <a:solidFill>
            <a:schemeClr val="accent1"/>
          </a:solidFill>
          <a:ln w="12700">
            <a:noFill/>
            <a:prstDash val="solid"/>
          </a:ln>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19" name="Shape 7">
            <a:extLst>
              <a:ext uri="{FF2B5EF4-FFF2-40B4-BE49-F238E27FC236}">
                <a16:creationId xmlns:a16="http://schemas.microsoft.com/office/drawing/2014/main" id="{06403725-F030-6434-B128-D2012C3BC1DA}"/>
              </a:ext>
            </a:extLst>
          </p:cNvPr>
          <p:cNvSpPr/>
          <p:nvPr/>
        </p:nvSpPr>
        <p:spPr>
          <a:xfrm>
            <a:off x="1704192" y="5465980"/>
            <a:ext cx="288938" cy="262526"/>
          </a:xfrm>
          <a:prstGeom prst="ellipse">
            <a:avLst/>
          </a:prstGeom>
          <a:solidFill>
            <a:srgbClr val="FFC000"/>
          </a:solidFill>
          <a:ln w="12700">
            <a:noFill/>
            <a:prstDash val="solid"/>
          </a:ln>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16" name="Shape 15">
            <a:extLst>
              <a:ext uri="{FF2B5EF4-FFF2-40B4-BE49-F238E27FC236}">
                <a16:creationId xmlns:a16="http://schemas.microsoft.com/office/drawing/2014/main" id="{550C1890-0C61-2590-8846-B9B04933C596}"/>
              </a:ext>
            </a:extLst>
          </p:cNvPr>
          <p:cNvSpPr/>
          <p:nvPr/>
        </p:nvSpPr>
        <p:spPr>
          <a:xfrm>
            <a:off x="1486425" y="976933"/>
            <a:ext cx="9219150" cy="1670894"/>
          </a:xfrm>
          <a:prstGeom prst="roundRect">
            <a:avLst>
              <a:gd name="adj" fmla="val 16364"/>
            </a:avLst>
          </a:prstGeom>
          <a:solidFill>
            <a:srgbClr val="EEF5EA"/>
          </a:solidFill>
          <a:ln w="12700">
            <a:solidFill>
              <a:srgbClr val="D2E3D1"/>
            </a:solidFill>
            <a:prstDash val="solid"/>
          </a:ln>
          <a:effectLst>
            <a:outerShdw algn="bl" rotWithShape="0">
              <a:srgbClr val="000000">
                <a:alpha val="0"/>
              </a:srgbClr>
            </a:outerShdw>
          </a:effectLst>
        </p:spPr>
        <p:txBody>
          <a:bodyPr/>
          <a:lstStyle/>
          <a:p>
            <a:pPr>
              <a:lnSpc>
                <a:spcPct val="150000"/>
              </a:lnSpc>
            </a:pPr>
            <a:endParaRPr lang="zh-CN" altLang="en-US" sz="2000">
              <a:latin typeface="Arial" panose="020B0604020202020204" pitchFamily="34" charset="0"/>
              <a:cs typeface="Arial" panose="020B0604020202020204" pitchFamily="34" charset="0"/>
            </a:endParaRPr>
          </a:p>
        </p:txBody>
      </p:sp>
      <p:sp>
        <p:nvSpPr>
          <p:cNvPr id="8" name="文本占位符 7"/>
          <p:cNvSpPr>
            <a:spLocks noGrp="1"/>
          </p:cNvSpPr>
          <p:nvPr>
            <p:ph type="body" sz="quarter" idx="10"/>
          </p:nvPr>
        </p:nvSpPr>
        <p:spPr/>
        <p:txBody>
          <a:bodyPr/>
          <a:lstStyle/>
          <a:p>
            <a:r>
              <a:rPr lang="en" altLang="zh-CN" b="1" dirty="0">
                <a:latin typeface="Arial" panose="020B0604020202020204" pitchFamily="34" charset="0"/>
                <a:cs typeface="Arial" panose="020B0604020202020204" pitchFamily="34" charset="0"/>
              </a:rPr>
              <a:t>Background</a:t>
            </a:r>
            <a:endParaRPr lang="zh-CN" altLang="en-US" b="1"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D384EBE0-189C-1F88-6877-C52127A86684}"/>
              </a:ext>
            </a:extLst>
          </p:cNvPr>
          <p:cNvSpPr txBox="1"/>
          <p:nvPr/>
        </p:nvSpPr>
        <p:spPr>
          <a:xfrm>
            <a:off x="1848661" y="1062982"/>
            <a:ext cx="9020415" cy="1420261"/>
          </a:xfrm>
          <a:prstGeom prst="rect">
            <a:avLst/>
          </a:prstGeom>
          <a:noFill/>
        </p:spPr>
        <p:txBody>
          <a:bodyPr wrap="square">
            <a:spAutoFit/>
          </a:bodyPr>
          <a:lstStyle/>
          <a:p>
            <a:pPr marL="285750" indent="-285750">
              <a:lnSpc>
                <a:spcPct val="150000"/>
              </a:lnSpc>
              <a:buSzPct val="150000"/>
              <a:buFont typeface="Wingdings" pitchFamily="2" charset="2"/>
              <a:buChar char="l"/>
            </a:pPr>
            <a:r>
              <a:rPr lang="en-US" altLang="zh-CN" sz="2000" dirty="0">
                <a:solidFill>
                  <a:srgbClr val="FF0000"/>
                </a:solidFill>
                <a:latin typeface="Arial" panose="020B0604020202020204" pitchFamily="34" charset="0"/>
                <a:cs typeface="Arial" panose="020B0604020202020204" pitchFamily="34" charset="0"/>
              </a:rPr>
              <a:t> Question: </a:t>
            </a:r>
            <a:r>
              <a:rPr lang="en-US" altLang="zh-CN" sz="2000" dirty="0">
                <a:latin typeface="Arial" panose="020B0604020202020204" pitchFamily="34" charset="0"/>
                <a:cs typeface="Arial" panose="020B0604020202020204" pitchFamily="34" charset="0"/>
              </a:rPr>
              <a:t>How warming interacts with C and N availability to regulate microbial CO</a:t>
            </a:r>
            <a:r>
              <a:rPr lang="en-US" altLang="zh-CN" sz="2000" baseline="-25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 N₂O production and C,N priming in a subarctic grassland ecosystem?</a:t>
            </a:r>
            <a:endParaRPr lang="en" altLang="zh-CN" sz="2000" dirty="0">
              <a:latin typeface="Arial" panose="020B0604020202020204" pitchFamily="34" charset="0"/>
              <a:cs typeface="Arial" panose="020B0604020202020204" pitchFamily="34" charset="0"/>
            </a:endParaRPr>
          </a:p>
        </p:txBody>
      </p:sp>
      <p:sp>
        <p:nvSpPr>
          <p:cNvPr id="17" name="Text 16">
            <a:extLst>
              <a:ext uri="{FF2B5EF4-FFF2-40B4-BE49-F238E27FC236}">
                <a16:creationId xmlns:a16="http://schemas.microsoft.com/office/drawing/2014/main" id="{E4BF5A36-8C64-03F8-DD17-028423EC64BA}"/>
              </a:ext>
            </a:extLst>
          </p:cNvPr>
          <p:cNvSpPr/>
          <p:nvPr/>
        </p:nvSpPr>
        <p:spPr>
          <a:xfrm>
            <a:off x="1742457" y="4905700"/>
            <a:ext cx="8086974" cy="698737"/>
          </a:xfrm>
          <a:prstGeom prst="rect">
            <a:avLst/>
          </a:prstGeom>
          <a:noFill/>
          <a:ln/>
        </p:spPr>
        <p:txBody>
          <a:bodyPr wrap="square" lIns="0" tIns="0" rIns="0" bIns="0" rtlCol="0" anchor="ctr"/>
          <a:lstStyle/>
          <a:p>
            <a:pPr marL="285750" indent="-285750">
              <a:lnSpc>
                <a:spcPct val="150000"/>
              </a:lnSpc>
              <a:buFont typeface="Wingdings" pitchFamily="2" charset="2"/>
              <a:buChar char="l"/>
            </a:pPr>
            <a:endParaRPr lang="en" altLang="zh-C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67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DDBA-ADD1-7FF4-9564-39DD109B98C1}"/>
            </a:ext>
          </a:extLst>
        </p:cNvPr>
        <p:cNvGrpSpPr/>
        <p:nvPr/>
      </p:nvGrpSpPr>
      <p:grpSpPr>
        <a:xfrm>
          <a:off x="0" y="0"/>
          <a:ext cx="0" cy="0"/>
          <a:chOff x="0" y="0"/>
          <a:chExt cx="0" cy="0"/>
        </a:xfrm>
      </p:grpSpPr>
      <p:pic>
        <p:nvPicPr>
          <p:cNvPr id="6" name="图片 5" descr="图示&#10;&#10;AI 生成的内容可能不正确。">
            <a:extLst>
              <a:ext uri="{FF2B5EF4-FFF2-40B4-BE49-F238E27FC236}">
                <a16:creationId xmlns:a16="http://schemas.microsoft.com/office/drawing/2014/main" id="{7FD31433-A4BB-FCF5-13F6-AE813109E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426" y="1422756"/>
            <a:ext cx="9143016" cy="4683203"/>
          </a:xfrm>
          <a:prstGeom prst="rect">
            <a:avLst/>
          </a:prstGeom>
        </p:spPr>
      </p:pic>
      <p:sp>
        <p:nvSpPr>
          <p:cNvPr id="8" name="文本占位符 7">
            <a:extLst>
              <a:ext uri="{FF2B5EF4-FFF2-40B4-BE49-F238E27FC236}">
                <a16:creationId xmlns:a16="http://schemas.microsoft.com/office/drawing/2014/main" id="{646BD0DD-9BF2-8131-887B-397086749F45}"/>
              </a:ext>
            </a:extLst>
          </p:cNvPr>
          <p:cNvSpPr>
            <a:spLocks noGrp="1"/>
          </p:cNvSpPr>
          <p:nvPr>
            <p:ph type="body" sz="quarter" idx="10"/>
          </p:nvPr>
        </p:nvSpPr>
        <p:spPr/>
        <p:txBody>
          <a:bodyPr/>
          <a:lstStyle/>
          <a:p>
            <a:r>
              <a:rPr lang="en" altLang="zh-CN" b="1" dirty="0">
                <a:latin typeface="Arial" panose="020B0604020202020204" pitchFamily="34" charset="0"/>
                <a:cs typeface="Arial" panose="020B0604020202020204" pitchFamily="34" charset="0"/>
              </a:rPr>
              <a:t>Background</a:t>
            </a:r>
            <a:endParaRPr lang="zh-CN" altLang="en-US" b="1"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400E7785-3337-6DC4-CC38-10329F96985D}"/>
              </a:ext>
            </a:extLst>
          </p:cNvPr>
          <p:cNvSpPr txBox="1"/>
          <p:nvPr/>
        </p:nvSpPr>
        <p:spPr>
          <a:xfrm>
            <a:off x="1338942" y="752041"/>
            <a:ext cx="9514115" cy="496931"/>
          </a:xfrm>
          <a:prstGeom prst="rect">
            <a:avLst/>
          </a:prstGeom>
          <a:noFill/>
        </p:spPr>
        <p:txBody>
          <a:bodyPr wrap="square">
            <a:spAutoFit/>
          </a:bodyPr>
          <a:lstStyle/>
          <a:p>
            <a:pPr marL="285750" indent="-285750">
              <a:lnSpc>
                <a:spcPct val="150000"/>
              </a:lnSpc>
              <a:buFont typeface="Wingdings" pitchFamily="2" charset="2"/>
              <a:buChar char="l"/>
            </a:pPr>
            <a:r>
              <a:rPr lang="en" altLang="zh-CN" sz="2000" b="1" dirty="0">
                <a:latin typeface="Arial" panose="020B0604020202020204" pitchFamily="34" charset="0"/>
                <a:cs typeface="Arial" panose="020B0604020202020204" pitchFamily="34" charset="0"/>
              </a:rPr>
              <a:t>Priming effect</a:t>
            </a:r>
          </a:p>
        </p:txBody>
      </p:sp>
      <p:sp>
        <p:nvSpPr>
          <p:cNvPr id="2" name="AutoShape 2">
            <a:extLst>
              <a:ext uri="{FF2B5EF4-FFF2-40B4-BE49-F238E27FC236}">
                <a16:creationId xmlns:a16="http://schemas.microsoft.com/office/drawing/2014/main" id="{0F40C69D-C091-5D97-2965-3A6D21F871AB}"/>
              </a:ext>
            </a:extLst>
          </p:cNvPr>
          <p:cNvSpPr>
            <a:spLocks noChangeAspect="1" noChangeArrowheads="1"/>
          </p:cNvSpPr>
          <p:nvPr/>
        </p:nvSpPr>
        <p:spPr bwMode="auto">
          <a:xfrm>
            <a:off x="5943600" y="3276600"/>
            <a:ext cx="3048000" cy="304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a:extLst>
              <a:ext uri="{FF2B5EF4-FFF2-40B4-BE49-F238E27FC236}">
                <a16:creationId xmlns:a16="http://schemas.microsoft.com/office/drawing/2014/main" id="{FB51AC9B-D58F-2032-1920-3703486408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文本框 10">
            <a:extLst>
              <a:ext uri="{FF2B5EF4-FFF2-40B4-BE49-F238E27FC236}">
                <a16:creationId xmlns:a16="http://schemas.microsoft.com/office/drawing/2014/main" id="{9D194507-D940-7B50-9914-B6E87FE18E56}"/>
              </a:ext>
            </a:extLst>
          </p:cNvPr>
          <p:cNvSpPr txBox="1"/>
          <p:nvPr/>
        </p:nvSpPr>
        <p:spPr>
          <a:xfrm>
            <a:off x="6515661" y="4088845"/>
            <a:ext cx="1229242" cy="1567544"/>
          </a:xfrm>
          <a:prstGeom prst="rect">
            <a:avLst/>
          </a:prstGeom>
          <a:solidFill>
            <a:schemeClr val="bg1"/>
          </a:solidFill>
          <a:effectLst>
            <a:outerShdw blurRad="50800" dist="50800" dir="5400000" algn="ctr" rotWithShape="0">
              <a:schemeClr val="bg1"/>
            </a:outerShdw>
          </a:effectLst>
        </p:spPr>
        <p:txBody>
          <a:bodyPr wrap="square" rtlCol="0">
            <a:spAutoFit/>
          </a:bodyPr>
          <a:lstStyle/>
          <a:p>
            <a:endParaRPr kumimoji="1" lang="zh-CN" altLang="en-US" dirty="0"/>
          </a:p>
        </p:txBody>
      </p:sp>
      <p:sp>
        <p:nvSpPr>
          <p:cNvPr id="12" name="文本框 11">
            <a:extLst>
              <a:ext uri="{FF2B5EF4-FFF2-40B4-BE49-F238E27FC236}">
                <a16:creationId xmlns:a16="http://schemas.microsoft.com/office/drawing/2014/main" id="{F334FC71-F2D7-C774-2D03-D8D607B56E9B}"/>
              </a:ext>
            </a:extLst>
          </p:cNvPr>
          <p:cNvSpPr txBox="1"/>
          <p:nvPr/>
        </p:nvSpPr>
        <p:spPr>
          <a:xfrm>
            <a:off x="9497004" y="3228873"/>
            <a:ext cx="1110342" cy="1719943"/>
          </a:xfrm>
          <a:prstGeom prst="rect">
            <a:avLst/>
          </a:prstGeom>
          <a:solidFill>
            <a:schemeClr val="bg1"/>
          </a:solidFill>
          <a:effectLst>
            <a:outerShdw blurRad="50800" dist="50800" dir="5400000" algn="ctr" rotWithShape="0">
              <a:schemeClr val="bg1"/>
            </a:outerShdw>
          </a:effectLst>
        </p:spPr>
        <p:txBody>
          <a:bodyPr wrap="square" rtlCol="0">
            <a:spAutoFit/>
          </a:bodyPr>
          <a:lstStyle/>
          <a:p>
            <a:endParaRPr kumimoji="1" lang="zh-CN" altLang="en-US" dirty="0"/>
          </a:p>
        </p:txBody>
      </p:sp>
      <p:sp>
        <p:nvSpPr>
          <p:cNvPr id="4" name="AutoShape 2">
            <a:extLst>
              <a:ext uri="{FF2B5EF4-FFF2-40B4-BE49-F238E27FC236}">
                <a16:creationId xmlns:a16="http://schemas.microsoft.com/office/drawing/2014/main" id="{D1C39992-DE41-DE9B-874C-854539A45A2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文本框 12">
            <a:extLst>
              <a:ext uri="{FF2B5EF4-FFF2-40B4-BE49-F238E27FC236}">
                <a16:creationId xmlns:a16="http://schemas.microsoft.com/office/drawing/2014/main" id="{438F5169-E856-11CD-3B96-BB0DA71A71F6}"/>
              </a:ext>
            </a:extLst>
          </p:cNvPr>
          <p:cNvSpPr txBox="1"/>
          <p:nvPr/>
        </p:nvSpPr>
        <p:spPr>
          <a:xfrm>
            <a:off x="5483699" y="3233830"/>
            <a:ext cx="1031962" cy="276373"/>
          </a:xfrm>
          <a:prstGeom prst="rect">
            <a:avLst/>
          </a:prstGeom>
          <a:solidFill>
            <a:schemeClr val="bg1"/>
          </a:solidFill>
          <a:effectLst>
            <a:outerShdw blurRad="50800" dist="50800" dir="5400000" sx="1000" sy="1000" algn="ctr" rotWithShape="0">
              <a:schemeClr val="bg1"/>
            </a:outerShdw>
          </a:effectLst>
        </p:spPr>
        <p:txBody>
          <a:bodyPr wrap="square" rtlCol="0">
            <a:spAutoFit/>
          </a:bodyPr>
          <a:lstStyle/>
          <a:p>
            <a:endParaRPr kumimoji="1" lang="zh-CN" altLang="en-US" dirty="0"/>
          </a:p>
        </p:txBody>
      </p:sp>
      <p:sp>
        <p:nvSpPr>
          <p:cNvPr id="15" name="文本框 14">
            <a:extLst>
              <a:ext uri="{FF2B5EF4-FFF2-40B4-BE49-F238E27FC236}">
                <a16:creationId xmlns:a16="http://schemas.microsoft.com/office/drawing/2014/main" id="{9FFF9F2C-BE84-D8D3-91BD-04A950C7CA82}"/>
              </a:ext>
            </a:extLst>
          </p:cNvPr>
          <p:cNvSpPr txBox="1"/>
          <p:nvPr/>
        </p:nvSpPr>
        <p:spPr>
          <a:xfrm>
            <a:off x="5531618" y="3174577"/>
            <a:ext cx="859134" cy="541638"/>
          </a:xfrm>
          <a:prstGeom prst="rect">
            <a:avLst/>
          </a:prstGeom>
          <a:solidFill>
            <a:srgbClr val="CF0A04"/>
          </a:solidFill>
          <a:ln w="15875">
            <a:solidFill>
              <a:schemeClr val="tx1"/>
            </a:solidFill>
          </a:ln>
          <a:effectLst>
            <a:outerShdw blurRad="50800" dist="50800" dir="5400000" sx="1000" sy="1000" algn="ctr" rotWithShape="0">
              <a:schemeClr val="bg1"/>
            </a:outerShdw>
          </a:effectLst>
        </p:spPr>
        <p:txBody>
          <a:bodyPr wrap="square" rtlCol="0">
            <a:spAutoFit/>
          </a:bodyPr>
          <a:lstStyle/>
          <a:p>
            <a:endParaRPr kumimoji="1" lang="zh-CN" altLang="en-US" dirty="0"/>
          </a:p>
        </p:txBody>
      </p:sp>
      <p:sp>
        <p:nvSpPr>
          <p:cNvPr id="18" name="文本框 17">
            <a:extLst>
              <a:ext uri="{FF2B5EF4-FFF2-40B4-BE49-F238E27FC236}">
                <a16:creationId xmlns:a16="http://schemas.microsoft.com/office/drawing/2014/main" id="{72246301-7E63-41B8-0548-157142958ED1}"/>
              </a:ext>
            </a:extLst>
          </p:cNvPr>
          <p:cNvSpPr txBox="1"/>
          <p:nvPr/>
        </p:nvSpPr>
        <p:spPr>
          <a:xfrm>
            <a:off x="8314942" y="3429000"/>
            <a:ext cx="1283113" cy="499771"/>
          </a:xfrm>
          <a:prstGeom prst="rect">
            <a:avLst/>
          </a:prstGeom>
          <a:solidFill>
            <a:schemeClr val="bg1"/>
          </a:solidFill>
          <a:ln w="15875">
            <a:noFill/>
          </a:ln>
          <a:effectLst>
            <a:outerShdw blurRad="50800" dist="50800" dir="5400000" sx="1000" sy="1000" algn="ctr" rotWithShape="0">
              <a:schemeClr val="bg1"/>
            </a:outerShdw>
          </a:effectLst>
        </p:spPr>
        <p:txBody>
          <a:bodyPr wrap="square" rtlCol="0">
            <a:spAutoFit/>
          </a:bodyPr>
          <a:lstStyle/>
          <a:p>
            <a:endParaRPr kumimoji="1" lang="zh-CN" altLang="en-US" dirty="0"/>
          </a:p>
        </p:txBody>
      </p:sp>
      <p:sp>
        <p:nvSpPr>
          <p:cNvPr id="19" name="文本框 18">
            <a:extLst>
              <a:ext uri="{FF2B5EF4-FFF2-40B4-BE49-F238E27FC236}">
                <a16:creationId xmlns:a16="http://schemas.microsoft.com/office/drawing/2014/main" id="{CF99459E-AC2D-C5E3-CA93-0C5B9DF2EEB2}"/>
              </a:ext>
            </a:extLst>
          </p:cNvPr>
          <p:cNvSpPr txBox="1"/>
          <p:nvPr/>
        </p:nvSpPr>
        <p:spPr>
          <a:xfrm>
            <a:off x="6670032" y="3764357"/>
            <a:ext cx="936092" cy="499771"/>
          </a:xfrm>
          <a:prstGeom prst="rect">
            <a:avLst/>
          </a:prstGeom>
          <a:solidFill>
            <a:schemeClr val="bg1"/>
          </a:solidFill>
          <a:ln w="15875">
            <a:noFill/>
          </a:ln>
          <a:effectLst>
            <a:outerShdw blurRad="50800" dist="50800" dir="5400000" sx="1000" sy="1000" algn="ctr" rotWithShape="0">
              <a:schemeClr val="bg1"/>
            </a:outerShdw>
          </a:effectLst>
        </p:spPr>
        <p:txBody>
          <a:bodyPr wrap="square" rtlCol="0">
            <a:spAutoFit/>
          </a:bodyPr>
          <a:lstStyle/>
          <a:p>
            <a:endParaRPr kumimoji="1" lang="zh-CN" altLang="en-US" dirty="0"/>
          </a:p>
        </p:txBody>
      </p:sp>
      <p:cxnSp>
        <p:nvCxnSpPr>
          <p:cNvPr id="14" name="直线连接符 13">
            <a:extLst>
              <a:ext uri="{FF2B5EF4-FFF2-40B4-BE49-F238E27FC236}">
                <a16:creationId xmlns:a16="http://schemas.microsoft.com/office/drawing/2014/main" id="{42D99B83-FF1D-DBB1-E895-46E0320B67DC}"/>
              </a:ext>
            </a:extLst>
          </p:cNvPr>
          <p:cNvCxnSpPr/>
          <p:nvPr/>
        </p:nvCxnSpPr>
        <p:spPr>
          <a:xfrm>
            <a:off x="3063221" y="4220975"/>
            <a:ext cx="7008433"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055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a:extLst>
              <a:ext uri="{FF2B5EF4-FFF2-40B4-BE49-F238E27FC236}">
                <a16:creationId xmlns:a16="http://schemas.microsoft.com/office/drawing/2014/main" id="{E721ED12-D2CF-925A-D9E6-851B3D5F5657}"/>
              </a:ext>
            </a:extLst>
          </p:cNvPr>
          <p:cNvPicPr>
            <a:picLocks noChangeAspect="1"/>
          </p:cNvPicPr>
          <p:nvPr/>
        </p:nvPicPr>
        <p:blipFill>
          <a:blip r:embed="rId3"/>
          <a:stretch>
            <a:fillRect/>
          </a:stretch>
        </p:blipFill>
        <p:spPr>
          <a:xfrm>
            <a:off x="5888735" y="1721473"/>
            <a:ext cx="6042008" cy="3467741"/>
          </a:xfrm>
          <a:prstGeom prst="rect">
            <a:avLst/>
          </a:prstGeom>
        </p:spPr>
      </p:pic>
      <p:sp>
        <p:nvSpPr>
          <p:cNvPr id="3" name="Shape 4">
            <a:extLst>
              <a:ext uri="{FF2B5EF4-FFF2-40B4-BE49-F238E27FC236}">
                <a16:creationId xmlns:a16="http://schemas.microsoft.com/office/drawing/2014/main" id="{D8BEA245-EA64-CB14-6147-53FA90FDB2B4}"/>
              </a:ext>
            </a:extLst>
          </p:cNvPr>
          <p:cNvSpPr/>
          <p:nvPr/>
        </p:nvSpPr>
        <p:spPr>
          <a:xfrm>
            <a:off x="283031" y="1317171"/>
            <a:ext cx="5396266" cy="4005944"/>
          </a:xfrm>
          <a:prstGeom prst="roundRect">
            <a:avLst>
              <a:gd name="adj" fmla="val 3659"/>
            </a:avLst>
          </a:prstGeom>
          <a:solidFill>
            <a:srgbClr val="FFFFFF"/>
          </a:solidFill>
          <a:ln w="12700">
            <a:solidFill>
              <a:srgbClr val="E1DED8"/>
            </a:solidFill>
            <a:prstDash val="solid"/>
          </a:ln>
          <a:effectLst>
            <a:outerShdw algn="bl" rotWithShape="0">
              <a:srgbClr val="000000">
                <a:alpha val="0"/>
              </a:srgbClr>
            </a:outerShdw>
          </a:effectLst>
        </p:spPr>
        <p:txBody>
          <a:bodyPr/>
          <a:lstStyle/>
          <a:p>
            <a:endParaRPr lang="zh-CN" altLang="en-US"/>
          </a:p>
        </p:txBody>
      </p:sp>
      <p:sp>
        <p:nvSpPr>
          <p:cNvPr id="4" name="Shape 5">
            <a:extLst>
              <a:ext uri="{FF2B5EF4-FFF2-40B4-BE49-F238E27FC236}">
                <a16:creationId xmlns:a16="http://schemas.microsoft.com/office/drawing/2014/main" id="{E092C95B-A17A-C25A-EABF-1B3D979E269D}"/>
              </a:ext>
            </a:extLst>
          </p:cNvPr>
          <p:cNvSpPr/>
          <p:nvPr/>
        </p:nvSpPr>
        <p:spPr>
          <a:xfrm>
            <a:off x="5888735" y="1294588"/>
            <a:ext cx="6042007" cy="4005944"/>
          </a:xfrm>
          <a:prstGeom prst="roundRect">
            <a:avLst>
              <a:gd name="adj" fmla="val 3659"/>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sp>
        <p:nvSpPr>
          <p:cNvPr id="5" name="Shape 6">
            <a:extLst>
              <a:ext uri="{FF2B5EF4-FFF2-40B4-BE49-F238E27FC236}">
                <a16:creationId xmlns:a16="http://schemas.microsoft.com/office/drawing/2014/main" id="{18522A7B-5997-0C01-430C-53A1DB7ACCFB}"/>
              </a:ext>
            </a:extLst>
          </p:cNvPr>
          <p:cNvSpPr/>
          <p:nvPr/>
        </p:nvSpPr>
        <p:spPr>
          <a:xfrm>
            <a:off x="1714237" y="1420434"/>
            <a:ext cx="2005584" cy="292608"/>
          </a:xfrm>
          <a:prstGeom prst="roundRect">
            <a:avLst>
              <a:gd name="adj" fmla="val 25000"/>
            </a:avLst>
          </a:prstGeom>
          <a:solidFill>
            <a:srgbClr val="ECF3EE"/>
          </a:solidFill>
          <a:ln w="12700">
            <a:solidFill>
              <a:srgbClr val="ECF3EE"/>
            </a:solidFill>
            <a:prstDash val="solid"/>
          </a:ln>
        </p:spPr>
        <p:txBody>
          <a:bodyPr/>
          <a:lstStyle/>
          <a:p>
            <a:endParaRPr lang="zh-CN" altLang="en-US" sz="1500">
              <a:latin typeface="Arial" panose="020B0604020202020204" pitchFamily="34" charset="0"/>
              <a:cs typeface="Arial" panose="020B0604020202020204" pitchFamily="34" charset="0"/>
            </a:endParaRPr>
          </a:p>
        </p:txBody>
      </p:sp>
      <p:sp>
        <p:nvSpPr>
          <p:cNvPr id="6" name="Text 7">
            <a:extLst>
              <a:ext uri="{FF2B5EF4-FFF2-40B4-BE49-F238E27FC236}">
                <a16:creationId xmlns:a16="http://schemas.microsoft.com/office/drawing/2014/main" id="{A2DE86BF-3D83-A8D2-1BBA-F0B22EE96D74}"/>
              </a:ext>
            </a:extLst>
          </p:cNvPr>
          <p:cNvSpPr/>
          <p:nvPr/>
        </p:nvSpPr>
        <p:spPr>
          <a:xfrm>
            <a:off x="1582785" y="1484442"/>
            <a:ext cx="2268488" cy="228600"/>
          </a:xfrm>
          <a:prstGeom prst="rect">
            <a:avLst/>
          </a:prstGeom>
          <a:noFill/>
          <a:ln/>
        </p:spPr>
        <p:txBody>
          <a:bodyPr wrap="square" lIns="0" tIns="0" rIns="0" bIns="0" rtlCol="0" anchor="ctr"/>
          <a:lstStyle/>
          <a:p>
            <a:pPr marL="0" indent="0" algn="ctr">
              <a:buNone/>
            </a:pPr>
            <a:r>
              <a:rPr lang="en-US" sz="1500" b="1" dirty="0">
                <a:solidFill>
                  <a:srgbClr val="4F8A5B"/>
                </a:solidFill>
                <a:latin typeface="Arial" panose="020B0604020202020204" pitchFamily="34" charset="0"/>
                <a:ea typeface="Aptos" pitchFamily="34" charset="-122"/>
                <a:cs typeface="Arial" panose="020B0604020202020204" pitchFamily="34" charset="0"/>
              </a:rPr>
              <a:t> Warming gradient</a:t>
            </a:r>
            <a:endParaRPr lang="en-US" sz="1500" dirty="0">
              <a:latin typeface="Arial" panose="020B0604020202020204" pitchFamily="34" charset="0"/>
              <a:cs typeface="Arial" panose="020B0604020202020204" pitchFamily="34" charset="0"/>
            </a:endParaRPr>
          </a:p>
        </p:txBody>
      </p:sp>
      <p:sp>
        <p:nvSpPr>
          <p:cNvPr id="7" name="Shape 8">
            <a:extLst>
              <a:ext uri="{FF2B5EF4-FFF2-40B4-BE49-F238E27FC236}">
                <a16:creationId xmlns:a16="http://schemas.microsoft.com/office/drawing/2014/main" id="{75C67163-52B0-1585-53A1-AA404E43998B}"/>
              </a:ext>
            </a:extLst>
          </p:cNvPr>
          <p:cNvSpPr/>
          <p:nvPr/>
        </p:nvSpPr>
        <p:spPr>
          <a:xfrm>
            <a:off x="7836408" y="1419396"/>
            <a:ext cx="1572768" cy="292608"/>
          </a:xfrm>
          <a:prstGeom prst="roundRect">
            <a:avLst>
              <a:gd name="adj" fmla="val 25000"/>
            </a:avLst>
          </a:prstGeom>
          <a:solidFill>
            <a:srgbClr val="EEF3F8"/>
          </a:solidFill>
          <a:ln w="12700">
            <a:solidFill>
              <a:srgbClr val="EEF3F8"/>
            </a:solidFill>
            <a:prstDash val="solid"/>
          </a:ln>
        </p:spPr>
        <p:txBody>
          <a:bodyPr/>
          <a:lstStyle/>
          <a:p>
            <a:endParaRPr lang="zh-CN" altLang="en-US" sz="1500">
              <a:latin typeface="Arial" panose="020B0604020202020204" pitchFamily="34" charset="0"/>
              <a:cs typeface="Arial" panose="020B0604020202020204" pitchFamily="34" charset="0"/>
            </a:endParaRPr>
          </a:p>
        </p:txBody>
      </p:sp>
      <p:sp>
        <p:nvSpPr>
          <p:cNvPr id="9" name="Text 9">
            <a:extLst>
              <a:ext uri="{FF2B5EF4-FFF2-40B4-BE49-F238E27FC236}">
                <a16:creationId xmlns:a16="http://schemas.microsoft.com/office/drawing/2014/main" id="{7C73BB27-5B03-CEA5-21FE-6633732EC581}"/>
              </a:ext>
            </a:extLst>
          </p:cNvPr>
          <p:cNvSpPr/>
          <p:nvPr/>
        </p:nvSpPr>
        <p:spPr>
          <a:xfrm>
            <a:off x="7957022" y="1499087"/>
            <a:ext cx="1261872" cy="128016"/>
          </a:xfrm>
          <a:prstGeom prst="rect">
            <a:avLst/>
          </a:prstGeom>
          <a:noFill/>
          <a:ln/>
        </p:spPr>
        <p:txBody>
          <a:bodyPr wrap="square" lIns="0" tIns="0" rIns="0" bIns="0" rtlCol="0" anchor="ctr"/>
          <a:lstStyle/>
          <a:p>
            <a:pPr marL="0" indent="0" algn="ctr">
              <a:buNone/>
            </a:pPr>
            <a:r>
              <a:rPr lang="en-US" sz="1500" b="1" dirty="0">
                <a:solidFill>
                  <a:srgbClr val="2F6FAE"/>
                </a:solidFill>
                <a:latin typeface="Arial" panose="020B0604020202020204" pitchFamily="34" charset="0"/>
                <a:ea typeface="Aptos" pitchFamily="34" charset="-122"/>
                <a:cs typeface="Arial" panose="020B0604020202020204" pitchFamily="34" charset="0"/>
              </a:rPr>
              <a:t>Incubation </a:t>
            </a:r>
            <a:endParaRPr lang="en-US" sz="1500" dirty="0">
              <a:latin typeface="Arial" panose="020B0604020202020204" pitchFamily="34" charset="0"/>
              <a:cs typeface="Arial" panose="020B0604020202020204" pitchFamily="34" charset="0"/>
            </a:endParaRPr>
          </a:p>
        </p:txBody>
      </p:sp>
      <p:sp>
        <p:nvSpPr>
          <p:cNvPr id="10" name="Shape 10">
            <a:extLst>
              <a:ext uri="{FF2B5EF4-FFF2-40B4-BE49-F238E27FC236}">
                <a16:creationId xmlns:a16="http://schemas.microsoft.com/office/drawing/2014/main" id="{EA98B6F9-CDE2-9B4C-EB86-ED3DA9593990}"/>
              </a:ext>
            </a:extLst>
          </p:cNvPr>
          <p:cNvSpPr/>
          <p:nvPr/>
        </p:nvSpPr>
        <p:spPr>
          <a:xfrm>
            <a:off x="1582785" y="5706653"/>
            <a:ext cx="2398774" cy="739867"/>
          </a:xfrm>
          <a:prstGeom prst="roundRect">
            <a:avLst>
              <a:gd name="adj" fmla="val 16667"/>
            </a:avLst>
          </a:prstGeom>
          <a:solidFill>
            <a:srgbClr val="FAFAF8"/>
          </a:solidFill>
          <a:ln w="12700">
            <a:solidFill>
              <a:srgbClr val="E5E2DB"/>
            </a:solidFill>
            <a:prstDash val="solid"/>
          </a:ln>
          <a:effectLst>
            <a:outerShdw algn="bl" rotWithShape="0">
              <a:srgbClr val="000000">
                <a:alpha val="0"/>
              </a:srgbClr>
            </a:outerShdw>
          </a:effectLst>
        </p:spPr>
        <p:txBody>
          <a:bodyPr/>
          <a:lstStyle/>
          <a:p>
            <a:endParaRPr lang="zh-CN" altLang="en-US" sz="1600">
              <a:latin typeface="Arial" panose="020B0604020202020204" pitchFamily="34" charset="0"/>
              <a:cs typeface="Arial" panose="020B0604020202020204" pitchFamily="34" charset="0"/>
            </a:endParaRPr>
          </a:p>
        </p:txBody>
      </p:sp>
      <p:sp>
        <p:nvSpPr>
          <p:cNvPr id="12" name="Text 11">
            <a:extLst>
              <a:ext uri="{FF2B5EF4-FFF2-40B4-BE49-F238E27FC236}">
                <a16:creationId xmlns:a16="http://schemas.microsoft.com/office/drawing/2014/main" id="{B260E180-EBB5-379E-560D-F06C3D34C0C9}"/>
              </a:ext>
            </a:extLst>
          </p:cNvPr>
          <p:cNvSpPr/>
          <p:nvPr/>
        </p:nvSpPr>
        <p:spPr>
          <a:xfrm>
            <a:off x="1687865" y="5684823"/>
            <a:ext cx="2195369" cy="739867"/>
          </a:xfrm>
          <a:prstGeom prst="rect">
            <a:avLst/>
          </a:prstGeom>
          <a:noFill/>
          <a:ln/>
        </p:spPr>
        <p:txBody>
          <a:bodyPr wrap="square" lIns="0" tIns="0" rIns="0" bIns="0" rtlCol="0" anchor="ctr"/>
          <a:lstStyle/>
          <a:p>
            <a:pPr marL="0" indent="0" algn="ctr">
              <a:buNone/>
            </a:pPr>
            <a:r>
              <a:rPr lang="en-US" sz="1600" b="1" dirty="0">
                <a:solidFill>
                  <a:srgbClr val="4F8A5B"/>
                </a:solidFill>
                <a:latin typeface="Arial" panose="020B0604020202020204" pitchFamily="34" charset="0"/>
                <a:ea typeface="Aptos" pitchFamily="34" charset="-122"/>
                <a:cs typeface="Arial" panose="020B0604020202020204" pitchFamily="34" charset="0"/>
              </a:rPr>
              <a:t>3 Temperature levels</a:t>
            </a:r>
          </a:p>
          <a:p>
            <a:pPr algn="ctr"/>
            <a:r>
              <a:rPr lang="en-US" sz="1600" dirty="0">
                <a:latin typeface="Arial" panose="020B0604020202020204" pitchFamily="34" charset="0"/>
                <a:ea typeface="Aptos" pitchFamily="34" charset="-122"/>
                <a:cs typeface="Arial" panose="020B0604020202020204" pitchFamily="34" charset="0"/>
              </a:rPr>
              <a:t>+0</a:t>
            </a:r>
            <a:r>
              <a:rPr lang="en-US" altLang="zh-CN" sz="1600" dirty="0">
                <a:latin typeface="Arial" panose="020B0604020202020204" pitchFamily="34" charset="0"/>
                <a:ea typeface="Aptos" pitchFamily="34" charset="-122"/>
                <a:cs typeface="Arial" panose="020B0604020202020204" pitchFamily="34" charset="0"/>
              </a:rPr>
              <a:t>º,</a:t>
            </a:r>
            <a:r>
              <a:rPr lang="zh-CN" altLang="en-US" sz="1600" dirty="0">
                <a:latin typeface="Arial" panose="020B0604020202020204" pitchFamily="34" charset="0"/>
                <a:ea typeface="Aptos" pitchFamily="34" charset="-122"/>
                <a:cs typeface="Arial" panose="020B0604020202020204" pitchFamily="34" charset="0"/>
              </a:rPr>
              <a:t> </a:t>
            </a:r>
            <a:r>
              <a:rPr lang="en-US" altLang="zh-CN" sz="1600" dirty="0">
                <a:latin typeface="Arial" panose="020B0604020202020204" pitchFamily="34" charset="0"/>
                <a:ea typeface="Aptos" pitchFamily="34" charset="-122"/>
                <a:cs typeface="Arial" panose="020B0604020202020204" pitchFamily="34" charset="0"/>
              </a:rPr>
              <a:t>+2º,</a:t>
            </a:r>
            <a:r>
              <a:rPr lang="zh-CN" altLang="en-US" sz="1600" dirty="0">
                <a:latin typeface="Arial" panose="020B0604020202020204" pitchFamily="34" charset="0"/>
                <a:ea typeface="Aptos" pitchFamily="34" charset="-122"/>
                <a:cs typeface="Arial" panose="020B0604020202020204" pitchFamily="34" charset="0"/>
              </a:rPr>
              <a:t> </a:t>
            </a:r>
            <a:r>
              <a:rPr lang="en-US" altLang="zh-CN" sz="1600" dirty="0">
                <a:latin typeface="Arial" panose="020B0604020202020204" pitchFamily="34" charset="0"/>
                <a:ea typeface="Aptos" pitchFamily="34" charset="-122"/>
                <a:cs typeface="Arial" panose="020B0604020202020204" pitchFamily="34" charset="0"/>
              </a:rPr>
              <a:t>+6ºC</a:t>
            </a:r>
            <a:endParaRPr lang="en-US" sz="1600" dirty="0">
              <a:latin typeface="Arial" panose="020B0604020202020204" pitchFamily="34" charset="0"/>
              <a:ea typeface="Aptos" pitchFamily="34" charset="-122"/>
              <a:cs typeface="Arial" panose="020B0604020202020204" pitchFamily="34" charset="0"/>
            </a:endParaRPr>
          </a:p>
        </p:txBody>
      </p:sp>
      <p:sp>
        <p:nvSpPr>
          <p:cNvPr id="14" name="Shape 13">
            <a:extLst>
              <a:ext uri="{FF2B5EF4-FFF2-40B4-BE49-F238E27FC236}">
                <a16:creationId xmlns:a16="http://schemas.microsoft.com/office/drawing/2014/main" id="{F8A66B18-C6F8-1478-2C15-62A35629AF81}"/>
              </a:ext>
            </a:extLst>
          </p:cNvPr>
          <p:cNvSpPr/>
          <p:nvPr/>
        </p:nvSpPr>
        <p:spPr>
          <a:xfrm>
            <a:off x="4719177" y="5706653"/>
            <a:ext cx="2398774" cy="739867"/>
          </a:xfrm>
          <a:prstGeom prst="roundRect">
            <a:avLst>
              <a:gd name="adj" fmla="val 16667"/>
            </a:avLst>
          </a:prstGeom>
          <a:solidFill>
            <a:srgbClr val="FAFAF8"/>
          </a:solidFill>
          <a:ln w="12700">
            <a:solidFill>
              <a:srgbClr val="E5E2DB"/>
            </a:solidFill>
            <a:prstDash val="solid"/>
          </a:ln>
          <a:effectLst>
            <a:outerShdw algn="bl" rotWithShape="0">
              <a:srgbClr val="000000">
                <a:alpha val="0"/>
              </a:srgbClr>
            </a:outerShdw>
          </a:effectLst>
        </p:spPr>
        <p:txBody>
          <a:bodyPr/>
          <a:lstStyle/>
          <a:p>
            <a:endParaRPr lang="zh-CN" altLang="en-US" sz="1600">
              <a:latin typeface="Arial" panose="020B0604020202020204" pitchFamily="34" charset="0"/>
              <a:cs typeface="Arial" panose="020B0604020202020204" pitchFamily="34" charset="0"/>
            </a:endParaRPr>
          </a:p>
        </p:txBody>
      </p:sp>
      <p:sp>
        <p:nvSpPr>
          <p:cNvPr id="15" name="Text 14">
            <a:extLst>
              <a:ext uri="{FF2B5EF4-FFF2-40B4-BE49-F238E27FC236}">
                <a16:creationId xmlns:a16="http://schemas.microsoft.com/office/drawing/2014/main" id="{8062AF9D-18FA-649F-5A81-28989F307001}"/>
              </a:ext>
            </a:extLst>
          </p:cNvPr>
          <p:cNvSpPr/>
          <p:nvPr/>
        </p:nvSpPr>
        <p:spPr>
          <a:xfrm>
            <a:off x="4871363" y="5877506"/>
            <a:ext cx="2104188" cy="184966"/>
          </a:xfrm>
          <a:prstGeom prst="rect">
            <a:avLst/>
          </a:prstGeom>
          <a:noFill/>
          <a:ln/>
        </p:spPr>
        <p:txBody>
          <a:bodyPr wrap="square" lIns="0" tIns="0" rIns="0" bIns="0" rtlCol="0" anchor="ctr"/>
          <a:lstStyle/>
          <a:p>
            <a:pPr marL="0" indent="0" algn="ctr">
              <a:buNone/>
            </a:pPr>
            <a:r>
              <a:rPr lang="en-US" sz="1600" b="1" dirty="0">
                <a:solidFill>
                  <a:srgbClr val="E19A3C"/>
                </a:solidFill>
                <a:latin typeface="Arial" panose="020B0604020202020204" pitchFamily="34" charset="0"/>
                <a:ea typeface="Aptos" pitchFamily="34" charset="-122"/>
                <a:cs typeface="Arial" panose="020B0604020202020204" pitchFamily="34" charset="0"/>
              </a:rPr>
              <a:t>4 Treatments</a:t>
            </a:r>
            <a:endParaRPr lang="en-US" sz="1600" dirty="0">
              <a:latin typeface="Arial" panose="020B0604020202020204" pitchFamily="34" charset="0"/>
              <a:cs typeface="Arial" panose="020B0604020202020204" pitchFamily="34" charset="0"/>
            </a:endParaRPr>
          </a:p>
        </p:txBody>
      </p:sp>
      <p:sp>
        <p:nvSpPr>
          <p:cNvPr id="16" name="Text 15">
            <a:extLst>
              <a:ext uri="{FF2B5EF4-FFF2-40B4-BE49-F238E27FC236}">
                <a16:creationId xmlns:a16="http://schemas.microsoft.com/office/drawing/2014/main" id="{04BB3900-3CC7-B091-CE57-FB192E2732ED}"/>
              </a:ext>
            </a:extLst>
          </p:cNvPr>
          <p:cNvSpPr/>
          <p:nvPr/>
        </p:nvSpPr>
        <p:spPr>
          <a:xfrm>
            <a:off x="4859277" y="6127789"/>
            <a:ext cx="2251481" cy="154139"/>
          </a:xfrm>
          <a:prstGeom prst="rect">
            <a:avLst/>
          </a:prstGeom>
          <a:noFill/>
          <a:ln/>
        </p:spPr>
        <p:txBody>
          <a:bodyPr wrap="square" lIns="0" tIns="0" rIns="0" bIns="0" rtlCol="0" anchor="ctr"/>
          <a:lstStyle/>
          <a:p>
            <a:pPr marL="0" indent="0" algn="ctr">
              <a:buNone/>
            </a:pPr>
            <a:r>
              <a:rPr lang="en-US" sz="1600" dirty="0">
                <a:latin typeface="Arial" panose="020B0604020202020204" pitchFamily="34" charset="0"/>
                <a:ea typeface="Aptos" pitchFamily="34" charset="-122"/>
                <a:cs typeface="Arial" panose="020B0604020202020204" pitchFamily="34" charset="0"/>
              </a:rPr>
              <a:t>Control, C+, N+, C+N </a:t>
            </a:r>
            <a:endParaRPr lang="en-US" sz="1600" dirty="0">
              <a:latin typeface="Arial" panose="020B0604020202020204" pitchFamily="34" charset="0"/>
              <a:cs typeface="Arial" panose="020B0604020202020204" pitchFamily="34" charset="0"/>
            </a:endParaRPr>
          </a:p>
        </p:txBody>
      </p:sp>
      <p:sp>
        <p:nvSpPr>
          <p:cNvPr id="17" name="Shape 16">
            <a:extLst>
              <a:ext uri="{FF2B5EF4-FFF2-40B4-BE49-F238E27FC236}">
                <a16:creationId xmlns:a16="http://schemas.microsoft.com/office/drawing/2014/main" id="{F1D43B2E-304A-D656-6C91-05B5742BD2C3}"/>
              </a:ext>
            </a:extLst>
          </p:cNvPr>
          <p:cNvSpPr/>
          <p:nvPr/>
        </p:nvSpPr>
        <p:spPr>
          <a:xfrm>
            <a:off x="7855569" y="5706653"/>
            <a:ext cx="2398774" cy="739867"/>
          </a:xfrm>
          <a:prstGeom prst="roundRect">
            <a:avLst>
              <a:gd name="adj" fmla="val 16667"/>
            </a:avLst>
          </a:prstGeom>
          <a:solidFill>
            <a:srgbClr val="FAFAF8"/>
          </a:solidFill>
          <a:ln w="12700">
            <a:solidFill>
              <a:srgbClr val="E5E2DB"/>
            </a:solidFill>
            <a:prstDash val="solid"/>
          </a:ln>
          <a:effectLst>
            <a:outerShdw algn="bl" rotWithShape="0">
              <a:srgbClr val="000000">
                <a:alpha val="0"/>
              </a:srgbClr>
            </a:outerShdw>
          </a:effectLst>
        </p:spPr>
        <p:txBody>
          <a:bodyPr/>
          <a:lstStyle/>
          <a:p>
            <a:endParaRPr lang="zh-CN" altLang="en-US" sz="1600">
              <a:latin typeface="Arial" panose="020B0604020202020204" pitchFamily="34" charset="0"/>
              <a:cs typeface="Arial" panose="020B0604020202020204" pitchFamily="34" charset="0"/>
            </a:endParaRPr>
          </a:p>
        </p:txBody>
      </p:sp>
      <p:sp>
        <p:nvSpPr>
          <p:cNvPr id="18" name="Text 17">
            <a:extLst>
              <a:ext uri="{FF2B5EF4-FFF2-40B4-BE49-F238E27FC236}">
                <a16:creationId xmlns:a16="http://schemas.microsoft.com/office/drawing/2014/main" id="{EA555723-D204-85DB-56C5-9F192BED184F}"/>
              </a:ext>
            </a:extLst>
          </p:cNvPr>
          <p:cNvSpPr/>
          <p:nvPr/>
        </p:nvSpPr>
        <p:spPr>
          <a:xfrm>
            <a:off x="8007755" y="5914082"/>
            <a:ext cx="2104188" cy="184966"/>
          </a:xfrm>
          <a:prstGeom prst="rect">
            <a:avLst/>
          </a:prstGeom>
          <a:noFill/>
          <a:ln/>
        </p:spPr>
        <p:txBody>
          <a:bodyPr wrap="square" lIns="0" tIns="0" rIns="0" bIns="0" rtlCol="0" anchor="ctr"/>
          <a:lstStyle/>
          <a:p>
            <a:pPr marL="0" indent="0" algn="ctr">
              <a:buNone/>
            </a:pPr>
            <a:r>
              <a:rPr lang="en-US" sz="1600" b="1" dirty="0">
                <a:solidFill>
                  <a:srgbClr val="2F6FAE"/>
                </a:solidFill>
                <a:latin typeface="Arial" panose="020B0604020202020204" pitchFamily="34" charset="0"/>
                <a:ea typeface="Aptos" pitchFamily="34" charset="-122"/>
                <a:cs typeface="Arial" panose="020B0604020202020204" pitchFamily="34" charset="0"/>
              </a:rPr>
              <a:t>6-day Incubation</a:t>
            </a:r>
            <a:endParaRPr lang="en-US" sz="1600" dirty="0">
              <a:latin typeface="Arial" panose="020B0604020202020204" pitchFamily="34" charset="0"/>
              <a:cs typeface="Arial" panose="020B0604020202020204" pitchFamily="34" charset="0"/>
            </a:endParaRPr>
          </a:p>
        </p:txBody>
      </p:sp>
      <p:sp>
        <p:nvSpPr>
          <p:cNvPr id="8" name="文本占位符 7"/>
          <p:cNvSpPr>
            <a:spLocks noGrp="1"/>
          </p:cNvSpPr>
          <p:nvPr>
            <p:ph type="body" sz="quarter" idx="10"/>
          </p:nvPr>
        </p:nvSpPr>
        <p:spPr/>
        <p:txBody>
          <a:bodyPr/>
          <a:lstStyle/>
          <a:p>
            <a:r>
              <a:rPr lang="en" altLang="zh-CN" b="1" dirty="0">
                <a:latin typeface="Arial" panose="020B0604020202020204" pitchFamily="34" charset="0"/>
                <a:cs typeface="Arial" panose="020B0604020202020204" pitchFamily="34" charset="0"/>
              </a:rPr>
              <a:t>Experimental Design</a:t>
            </a:r>
            <a:endParaRPr lang="zh-CN" altLang="en-US" b="1" dirty="0">
              <a:latin typeface="Arial" panose="020B0604020202020204" pitchFamily="34" charset="0"/>
              <a:cs typeface="Arial" panose="020B0604020202020204" pitchFamily="34" charset="0"/>
            </a:endParaRPr>
          </a:p>
        </p:txBody>
      </p:sp>
      <p:pic>
        <p:nvPicPr>
          <p:cNvPr id="25" name="Image 1" descr="/mnt/data/work/unzip/ppt/media/image4.png">
            <a:extLst>
              <a:ext uri="{FF2B5EF4-FFF2-40B4-BE49-F238E27FC236}">
                <a16:creationId xmlns:a16="http://schemas.microsoft.com/office/drawing/2014/main" id="{7742A285-E871-5D19-78BC-2CED7BDC5CB1}"/>
              </a:ext>
            </a:extLst>
          </p:cNvPr>
          <p:cNvPicPr>
            <a:picLocks noChangeAspect="1"/>
          </p:cNvPicPr>
          <p:nvPr/>
        </p:nvPicPr>
        <p:blipFill>
          <a:blip r:embed="rId4"/>
          <a:stretch>
            <a:fillRect/>
          </a:stretch>
        </p:blipFill>
        <p:spPr>
          <a:xfrm>
            <a:off x="283031" y="1868490"/>
            <a:ext cx="5396266" cy="2803286"/>
          </a:xfrm>
          <a:prstGeom prst="rect">
            <a:avLst/>
          </a:prstGeom>
        </p:spPr>
      </p:pic>
      <p:pic>
        <p:nvPicPr>
          <p:cNvPr id="13" name="图片 12" descr="草地上有标志&#10;&#10;AI 生成的内容可能不正确。">
            <a:extLst>
              <a:ext uri="{FF2B5EF4-FFF2-40B4-BE49-F238E27FC236}">
                <a16:creationId xmlns:a16="http://schemas.microsoft.com/office/drawing/2014/main" id="{1C38A9D5-E1E0-2B5E-5953-E64BE3D71C2C}"/>
              </a:ext>
            </a:extLst>
          </p:cNvPr>
          <p:cNvPicPr>
            <a:picLocks noChangeAspect="1"/>
          </p:cNvPicPr>
          <p:nvPr/>
        </p:nvPicPr>
        <p:blipFill>
          <a:blip r:embed="rId5">
            <a:extLst>
              <a:ext uri="{28A0092B-C50C-407E-A947-70E740481C1C}">
                <a14:useLocalDpi xmlns:a14="http://schemas.microsoft.com/office/drawing/2010/main" val="0"/>
              </a:ext>
            </a:extLst>
          </a:blip>
          <a:srcRect r="6029"/>
          <a:stretch>
            <a:fillRect/>
          </a:stretch>
        </p:blipFill>
        <p:spPr>
          <a:xfrm>
            <a:off x="283031" y="1868490"/>
            <a:ext cx="5043215" cy="2791463"/>
          </a:xfrm>
          <a:prstGeom prst="rect">
            <a:avLst/>
          </a:prstGeom>
        </p:spPr>
      </p:pic>
      <p:sp>
        <p:nvSpPr>
          <p:cNvPr id="43" name="环形箭头 42">
            <a:extLst>
              <a:ext uri="{FF2B5EF4-FFF2-40B4-BE49-F238E27FC236}">
                <a16:creationId xmlns:a16="http://schemas.microsoft.com/office/drawing/2014/main" id="{36E76A46-81C1-1DE1-1FC2-CB78596E080D}"/>
              </a:ext>
            </a:extLst>
          </p:cNvPr>
          <p:cNvSpPr/>
          <p:nvPr/>
        </p:nvSpPr>
        <p:spPr>
          <a:xfrm rot="200095">
            <a:off x="1015722" y="3587996"/>
            <a:ext cx="1397030" cy="878564"/>
          </a:xfrm>
          <a:prstGeom prst="circularArrow">
            <a:avLst>
              <a:gd name="adj1" fmla="val 12500"/>
              <a:gd name="adj2" fmla="val 595927"/>
              <a:gd name="adj3" fmla="val 20457681"/>
              <a:gd name="adj4" fmla="val 10800000"/>
              <a:gd name="adj5" fmla="val 2902"/>
            </a:avLst>
          </a:prstGeom>
          <a:solidFill>
            <a:schemeClr val="tx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44" name="环形箭头 43">
            <a:extLst>
              <a:ext uri="{FF2B5EF4-FFF2-40B4-BE49-F238E27FC236}">
                <a16:creationId xmlns:a16="http://schemas.microsoft.com/office/drawing/2014/main" id="{C61984C0-B2A9-F503-4429-EE326F4E2580}"/>
              </a:ext>
            </a:extLst>
          </p:cNvPr>
          <p:cNvSpPr/>
          <p:nvPr/>
        </p:nvSpPr>
        <p:spPr>
          <a:xfrm rot="200095">
            <a:off x="1024936" y="3456334"/>
            <a:ext cx="2957143" cy="1062243"/>
          </a:xfrm>
          <a:prstGeom prst="circularArrow">
            <a:avLst>
              <a:gd name="adj1" fmla="val 6136"/>
              <a:gd name="adj2" fmla="val 305358"/>
              <a:gd name="adj3" fmla="val 21091640"/>
              <a:gd name="adj4" fmla="val 10800000"/>
              <a:gd name="adj5" fmla="val 3068"/>
            </a:avLst>
          </a:prstGeom>
          <a:solidFill>
            <a:schemeClr val="tx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48" name="文本框 47">
            <a:extLst>
              <a:ext uri="{FF2B5EF4-FFF2-40B4-BE49-F238E27FC236}">
                <a16:creationId xmlns:a16="http://schemas.microsoft.com/office/drawing/2014/main" id="{3664F371-DFE1-A9D7-4F28-BF27BB278247}"/>
              </a:ext>
            </a:extLst>
          </p:cNvPr>
          <p:cNvSpPr txBox="1"/>
          <p:nvPr/>
        </p:nvSpPr>
        <p:spPr>
          <a:xfrm>
            <a:off x="8750848" y="2598750"/>
            <a:ext cx="383104" cy="415756"/>
          </a:xfrm>
          <a:prstGeom prst="rect">
            <a:avLst/>
          </a:prstGeom>
          <a:solidFill>
            <a:schemeClr val="bg1"/>
          </a:solidFill>
          <a:ln w="15875">
            <a:noFill/>
          </a:ln>
          <a:effectLst>
            <a:outerShdw blurRad="50800" dist="50800" dir="5400000" sx="1000" sy="1000" algn="ctr" rotWithShape="0">
              <a:schemeClr val="bg1"/>
            </a:outerShdw>
          </a:effectLst>
        </p:spPr>
        <p:txBody>
          <a:bodyPr wrap="square" rtlCol="0">
            <a:spAutoFit/>
          </a:bodyPr>
          <a:lstStyle/>
          <a:p>
            <a:endParaRPr kumimoji="1" lang="zh-CN" altLang="en-US" dirty="0"/>
          </a:p>
        </p:txBody>
      </p:sp>
      <p:sp>
        <p:nvSpPr>
          <p:cNvPr id="49" name="文本框 48">
            <a:extLst>
              <a:ext uri="{FF2B5EF4-FFF2-40B4-BE49-F238E27FC236}">
                <a16:creationId xmlns:a16="http://schemas.microsoft.com/office/drawing/2014/main" id="{16EF2B9E-A941-D250-70A2-D4C7F7A2EA50}"/>
              </a:ext>
            </a:extLst>
          </p:cNvPr>
          <p:cNvSpPr txBox="1"/>
          <p:nvPr/>
        </p:nvSpPr>
        <p:spPr>
          <a:xfrm>
            <a:off x="8098017" y="2598750"/>
            <a:ext cx="383104" cy="415756"/>
          </a:xfrm>
          <a:prstGeom prst="rect">
            <a:avLst/>
          </a:prstGeom>
          <a:solidFill>
            <a:schemeClr val="bg1"/>
          </a:solidFill>
          <a:ln w="15875">
            <a:noFill/>
          </a:ln>
          <a:effectLst>
            <a:outerShdw blurRad="50800" dist="50800" dir="5400000" sx="1000" sy="1000" algn="ctr" rotWithShape="0">
              <a:schemeClr val="bg1"/>
            </a:outerShdw>
          </a:effectLst>
        </p:spPr>
        <p:txBody>
          <a:bodyPr wrap="square" rtlCol="0">
            <a:spAutoFit/>
          </a:bodyPr>
          <a:lstStyle/>
          <a:p>
            <a:endParaRPr kumimoji="1" lang="zh-CN" altLang="en-US" dirty="0"/>
          </a:p>
        </p:txBody>
      </p:sp>
      <p:sp>
        <p:nvSpPr>
          <p:cNvPr id="50" name="文本框 49">
            <a:extLst>
              <a:ext uri="{FF2B5EF4-FFF2-40B4-BE49-F238E27FC236}">
                <a16:creationId xmlns:a16="http://schemas.microsoft.com/office/drawing/2014/main" id="{75970E4B-620B-745F-4D4F-0D6337A6070E}"/>
              </a:ext>
            </a:extLst>
          </p:cNvPr>
          <p:cNvSpPr txBox="1"/>
          <p:nvPr/>
        </p:nvSpPr>
        <p:spPr>
          <a:xfrm>
            <a:off x="8116817" y="2450756"/>
            <a:ext cx="529312" cy="338554"/>
          </a:xfrm>
          <a:prstGeom prst="rect">
            <a:avLst/>
          </a:prstGeom>
          <a:noFill/>
        </p:spPr>
        <p:txBody>
          <a:bodyPr wrap="none" rtlCol="0">
            <a:spAutoFit/>
          </a:bodyPr>
          <a:lstStyle/>
          <a:p>
            <a:r>
              <a:rPr kumimoji="1" lang="en-US" altLang="zh-CN" sz="1600" b="1" dirty="0"/>
              <a:t>C+N</a:t>
            </a:r>
            <a:endParaRPr kumimoji="1" lang="zh-CN" altLang="en-US" sz="1600" b="1" dirty="0"/>
          </a:p>
        </p:txBody>
      </p:sp>
      <p:sp>
        <p:nvSpPr>
          <p:cNvPr id="11" name="文本框 10">
            <a:extLst>
              <a:ext uri="{FF2B5EF4-FFF2-40B4-BE49-F238E27FC236}">
                <a16:creationId xmlns:a16="http://schemas.microsoft.com/office/drawing/2014/main" id="{C3100C0B-2BCA-A06C-42C4-6BB05602AC25}"/>
              </a:ext>
            </a:extLst>
          </p:cNvPr>
          <p:cNvSpPr txBox="1"/>
          <p:nvPr/>
        </p:nvSpPr>
        <p:spPr>
          <a:xfrm>
            <a:off x="418381" y="1980289"/>
            <a:ext cx="6094324" cy="307777"/>
          </a:xfrm>
          <a:prstGeom prst="rect">
            <a:avLst/>
          </a:prstGeom>
          <a:noFill/>
        </p:spPr>
        <p:txBody>
          <a:bodyPr wrap="square">
            <a:spAutoFit/>
          </a:bodyPr>
          <a:lstStyle/>
          <a:p>
            <a:r>
              <a:rPr lang="en" altLang="zh-CN" sz="1400" dirty="0">
                <a:latin typeface="Arial" panose="020B0604020202020204" pitchFamily="34" charset="0"/>
                <a:cs typeface="Arial" panose="020B0604020202020204" pitchFamily="34" charset="0"/>
              </a:rPr>
              <a:t>Icelandic subarctic grassland along a natural warming gradient</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68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形用户界面, 图表, 散点图&#10;&#10;AI 生成的内容可能不正确。">
            <a:extLst>
              <a:ext uri="{FF2B5EF4-FFF2-40B4-BE49-F238E27FC236}">
                <a16:creationId xmlns:a16="http://schemas.microsoft.com/office/drawing/2014/main" id="{F3BE991D-BD76-4539-798A-8BD3FDE2B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12" y="869376"/>
            <a:ext cx="5029889" cy="4526900"/>
          </a:xfrm>
          <a:prstGeom prst="rect">
            <a:avLst/>
          </a:prstGeom>
        </p:spPr>
      </p:pic>
      <p:pic>
        <p:nvPicPr>
          <p:cNvPr id="12" name="图片 11" descr="社交网络的铅笔&#10;&#10;AI 生成的内容可能不正确。">
            <a:extLst>
              <a:ext uri="{FF2B5EF4-FFF2-40B4-BE49-F238E27FC236}">
                <a16:creationId xmlns:a16="http://schemas.microsoft.com/office/drawing/2014/main" id="{36FF6BEB-332C-73FA-065D-EDA9B34A9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784550"/>
            <a:ext cx="5360979" cy="5360979"/>
          </a:xfrm>
          <a:prstGeom prst="rect">
            <a:avLst/>
          </a:prstGeom>
        </p:spPr>
      </p:pic>
      <p:sp>
        <p:nvSpPr>
          <p:cNvPr id="2" name="Shape 6">
            <a:extLst>
              <a:ext uri="{FF2B5EF4-FFF2-40B4-BE49-F238E27FC236}">
                <a16:creationId xmlns:a16="http://schemas.microsoft.com/office/drawing/2014/main" id="{94F1CBC1-375A-AB2E-02D4-9E572933E211}"/>
              </a:ext>
            </a:extLst>
          </p:cNvPr>
          <p:cNvSpPr/>
          <p:nvPr/>
        </p:nvSpPr>
        <p:spPr>
          <a:xfrm>
            <a:off x="151484" y="827408"/>
            <a:ext cx="5900515" cy="5207173"/>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sp>
        <p:nvSpPr>
          <p:cNvPr id="8" name="文本占位符 7"/>
          <p:cNvSpPr>
            <a:spLocks noGrp="1"/>
          </p:cNvSpPr>
          <p:nvPr>
            <p:ph type="body" sz="quarter" idx="10"/>
          </p:nvPr>
        </p:nvSpPr>
        <p:spPr>
          <a:xfrm>
            <a:off x="784906" y="144980"/>
            <a:ext cx="6200914" cy="435201"/>
          </a:xfrm>
        </p:spPr>
        <p:txBody>
          <a:bodyPr/>
          <a:lstStyle/>
          <a:p>
            <a:r>
              <a:rPr lang="en-US" altLang="zh-CN" b="1" dirty="0">
                <a:latin typeface="Arial" panose="020B0604020202020204" pitchFamily="34" charset="0"/>
                <a:cs typeface="Arial" panose="020B0604020202020204" pitchFamily="34" charset="0"/>
              </a:rPr>
              <a:t>Results—</a:t>
            </a:r>
            <a:r>
              <a:rPr lang="en-US" altLang="zh-CN" dirty="0">
                <a:latin typeface="Arial" panose="020B0604020202020204" pitchFamily="34" charset="0"/>
                <a:cs typeface="Arial" panose="020B0604020202020204" pitchFamily="34" charset="0"/>
              </a:rPr>
              <a:t>1. Background </a:t>
            </a:r>
            <a:r>
              <a:rPr lang="en-US" altLang="zh-CN" dirty="0">
                <a:solidFill>
                  <a:srgbClr val="FF0000"/>
                </a:solidFill>
                <a:latin typeface="Arial" panose="020B0604020202020204" pitchFamily="34" charset="0"/>
                <a:cs typeface="Arial" panose="020B0604020202020204" pitchFamily="34" charset="0"/>
              </a:rPr>
              <a:t>N</a:t>
            </a:r>
            <a:r>
              <a:rPr lang="en-US" altLang="zh-CN" dirty="0">
                <a:latin typeface="Arial" panose="020B0604020202020204" pitchFamily="34" charset="0"/>
                <a:cs typeface="Arial" panose="020B0604020202020204" pitchFamily="34" charset="0"/>
              </a:rPr>
              <a:t> pool</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FCCEA44-3DA6-9EE4-F728-63B43825CBED}"/>
              </a:ext>
            </a:extLst>
          </p:cNvPr>
          <p:cNvSpPr txBox="1"/>
          <p:nvPr/>
        </p:nvSpPr>
        <p:spPr>
          <a:xfrm>
            <a:off x="9896604" y="6313866"/>
            <a:ext cx="335348" cy="276999"/>
          </a:xfrm>
          <a:prstGeom prst="rect">
            <a:avLst/>
          </a:prstGeom>
          <a:noFill/>
        </p:spPr>
        <p:txBody>
          <a:bodyPr wrap="none" rtlCol="0">
            <a:spAutoFit/>
          </a:bodyPr>
          <a:lstStyle/>
          <a:p>
            <a:fld id="{A8B5C30B-B6D8-4146-AC75-79BD61461279}" type="slidenum">
              <a:rPr kumimoji="1" lang="zh-CN" altLang="en-US" sz="1200" b="1">
                <a:solidFill>
                  <a:schemeClr val="bg1"/>
                </a:solidFill>
              </a:rPr>
              <a:t>5</a:t>
            </a:fld>
            <a:endParaRPr kumimoji="1" lang="zh-CN" altLang="en-US" sz="1200" b="1" dirty="0">
              <a:solidFill>
                <a:schemeClr val="bg1"/>
              </a:solidFill>
            </a:endParaRPr>
          </a:p>
        </p:txBody>
      </p:sp>
      <p:grpSp>
        <p:nvGrpSpPr>
          <p:cNvPr id="30" name="组合 29">
            <a:extLst>
              <a:ext uri="{FF2B5EF4-FFF2-40B4-BE49-F238E27FC236}">
                <a16:creationId xmlns:a16="http://schemas.microsoft.com/office/drawing/2014/main" id="{F36E6A78-1CAC-0C09-FB7C-AFD81F76983D}"/>
              </a:ext>
            </a:extLst>
          </p:cNvPr>
          <p:cNvGrpSpPr/>
          <p:nvPr/>
        </p:nvGrpSpPr>
        <p:grpSpPr>
          <a:xfrm>
            <a:off x="992004" y="1127287"/>
            <a:ext cx="4542124" cy="4937672"/>
            <a:chOff x="1448013" y="1007432"/>
            <a:chExt cx="6014377" cy="5864894"/>
          </a:xfrm>
        </p:grpSpPr>
        <p:sp>
          <p:nvSpPr>
            <p:cNvPr id="18" name="文本框 17">
              <a:extLst>
                <a:ext uri="{FF2B5EF4-FFF2-40B4-BE49-F238E27FC236}">
                  <a16:creationId xmlns:a16="http://schemas.microsoft.com/office/drawing/2014/main" id="{7939D2A8-DAE5-EC70-7510-B2B3A773B466}"/>
                </a:ext>
              </a:extLst>
            </p:cNvPr>
            <p:cNvSpPr txBox="1"/>
            <p:nvPr/>
          </p:nvSpPr>
          <p:spPr>
            <a:xfrm>
              <a:off x="4982930" y="1007432"/>
              <a:ext cx="1436101" cy="184665"/>
            </a:xfrm>
            <a:prstGeom prst="rect">
              <a:avLst/>
            </a:prstGeom>
            <a:noFill/>
            <a:ln w="31750">
              <a:solidFill>
                <a:srgbClr val="FF0000"/>
              </a:solidFill>
            </a:ln>
          </p:spPr>
          <p:txBody>
            <a:bodyPr wrap="square" rtlCol="0">
              <a:spAutoFit/>
            </a:bodyPr>
            <a:lstStyle/>
            <a:p>
              <a:endParaRPr kumimoji="1" lang="en-US" altLang="zh-CN" sz="600" dirty="0"/>
            </a:p>
          </p:txBody>
        </p:sp>
        <p:sp>
          <p:nvSpPr>
            <p:cNvPr id="20" name="文本框 19">
              <a:extLst>
                <a:ext uri="{FF2B5EF4-FFF2-40B4-BE49-F238E27FC236}">
                  <a16:creationId xmlns:a16="http://schemas.microsoft.com/office/drawing/2014/main" id="{458342AF-7881-8A38-4397-0EA0FC2BE99E}"/>
                </a:ext>
              </a:extLst>
            </p:cNvPr>
            <p:cNvSpPr txBox="1"/>
            <p:nvPr/>
          </p:nvSpPr>
          <p:spPr>
            <a:xfrm>
              <a:off x="6357291" y="3389582"/>
              <a:ext cx="1105099" cy="369332"/>
            </a:xfrm>
            <a:prstGeom prst="rect">
              <a:avLst/>
            </a:prstGeom>
            <a:noFill/>
            <a:ln w="31750">
              <a:solidFill>
                <a:srgbClr val="FF0000"/>
              </a:solidFill>
            </a:ln>
          </p:spPr>
          <p:txBody>
            <a:bodyPr wrap="square" rtlCol="0">
              <a:spAutoFit/>
            </a:bodyPr>
            <a:lstStyle/>
            <a:p>
              <a:endParaRPr kumimoji="1" lang="zh-CN" altLang="en-US" dirty="0"/>
            </a:p>
          </p:txBody>
        </p:sp>
        <p:sp>
          <p:nvSpPr>
            <p:cNvPr id="21" name="文本框 20">
              <a:extLst>
                <a:ext uri="{FF2B5EF4-FFF2-40B4-BE49-F238E27FC236}">
                  <a16:creationId xmlns:a16="http://schemas.microsoft.com/office/drawing/2014/main" id="{2E419707-70A5-2069-F3AB-033493C50A8A}"/>
                </a:ext>
              </a:extLst>
            </p:cNvPr>
            <p:cNvSpPr txBox="1"/>
            <p:nvPr/>
          </p:nvSpPr>
          <p:spPr>
            <a:xfrm>
              <a:off x="2878007" y="6502994"/>
              <a:ext cx="1117623" cy="369332"/>
            </a:xfrm>
            <a:prstGeom prst="rect">
              <a:avLst/>
            </a:prstGeom>
            <a:noFill/>
            <a:ln w="31750">
              <a:solidFill>
                <a:srgbClr val="FF0000"/>
              </a:solidFill>
            </a:ln>
          </p:spPr>
          <p:txBody>
            <a:bodyPr wrap="square" rtlCol="0">
              <a:spAutoFit/>
            </a:bodyPr>
            <a:lstStyle/>
            <a:p>
              <a:endParaRPr kumimoji="1" lang="zh-CN" altLang="en-US" dirty="0"/>
            </a:p>
          </p:txBody>
        </p:sp>
        <p:sp>
          <p:nvSpPr>
            <p:cNvPr id="24" name="文本框 23">
              <a:extLst>
                <a:ext uri="{FF2B5EF4-FFF2-40B4-BE49-F238E27FC236}">
                  <a16:creationId xmlns:a16="http://schemas.microsoft.com/office/drawing/2014/main" id="{D894F0F4-BBAE-A7E3-E3F0-19A8BA53A0F4}"/>
                </a:ext>
              </a:extLst>
            </p:cNvPr>
            <p:cNvSpPr txBox="1"/>
            <p:nvPr/>
          </p:nvSpPr>
          <p:spPr>
            <a:xfrm>
              <a:off x="1448013" y="1192097"/>
              <a:ext cx="1362933" cy="184665"/>
            </a:xfrm>
            <a:prstGeom prst="rect">
              <a:avLst/>
            </a:prstGeom>
            <a:noFill/>
            <a:ln w="31750">
              <a:solidFill>
                <a:srgbClr val="FF0000"/>
              </a:solidFill>
            </a:ln>
          </p:spPr>
          <p:txBody>
            <a:bodyPr wrap="square" rtlCol="0">
              <a:spAutoFit/>
            </a:bodyPr>
            <a:lstStyle/>
            <a:p>
              <a:endParaRPr kumimoji="1" lang="en-US" altLang="zh-CN" sz="600" dirty="0"/>
            </a:p>
          </p:txBody>
        </p:sp>
        <p:sp>
          <p:nvSpPr>
            <p:cNvPr id="25" name="文本框 24">
              <a:extLst>
                <a:ext uri="{FF2B5EF4-FFF2-40B4-BE49-F238E27FC236}">
                  <a16:creationId xmlns:a16="http://schemas.microsoft.com/office/drawing/2014/main" id="{DA2D5897-9207-5C58-021E-CAEFDB1D2F78}"/>
                </a:ext>
              </a:extLst>
            </p:cNvPr>
            <p:cNvSpPr txBox="1"/>
            <p:nvPr/>
          </p:nvSpPr>
          <p:spPr>
            <a:xfrm>
              <a:off x="1471338" y="4164893"/>
              <a:ext cx="1406669" cy="184665"/>
            </a:xfrm>
            <a:prstGeom prst="rect">
              <a:avLst/>
            </a:prstGeom>
            <a:noFill/>
            <a:ln w="31750">
              <a:solidFill>
                <a:srgbClr val="FF0000"/>
              </a:solidFill>
            </a:ln>
          </p:spPr>
          <p:txBody>
            <a:bodyPr wrap="square" rtlCol="0">
              <a:spAutoFit/>
            </a:bodyPr>
            <a:lstStyle/>
            <a:p>
              <a:endParaRPr kumimoji="1" lang="en-US" altLang="zh-CN" sz="600" dirty="0"/>
            </a:p>
          </p:txBody>
        </p:sp>
      </p:grpSp>
      <p:sp>
        <p:nvSpPr>
          <p:cNvPr id="33" name="文本框 32">
            <a:extLst>
              <a:ext uri="{FF2B5EF4-FFF2-40B4-BE49-F238E27FC236}">
                <a16:creationId xmlns:a16="http://schemas.microsoft.com/office/drawing/2014/main" id="{7E43FC8D-AC69-D20A-00C8-37082B98DE4B}"/>
              </a:ext>
            </a:extLst>
          </p:cNvPr>
          <p:cNvSpPr txBox="1"/>
          <p:nvPr/>
        </p:nvSpPr>
        <p:spPr>
          <a:xfrm>
            <a:off x="3372058" y="5018481"/>
            <a:ext cx="2599437" cy="1292662"/>
          </a:xfrm>
          <a:prstGeom prst="rect">
            <a:avLst/>
          </a:prstGeom>
          <a:noFill/>
        </p:spPr>
        <p:txBody>
          <a:bodyPr wrap="square" rtlCol="0">
            <a:spAutoFit/>
          </a:bodyPr>
          <a:lstStyle/>
          <a:p>
            <a:pPr>
              <a:lnSpc>
                <a:spcPct val="150000"/>
              </a:lnSpc>
            </a:pPr>
            <a:r>
              <a:rPr kumimoji="1" lang="zh-CN" altLang="en-US" sz="1100" dirty="0"/>
              <a:t>*</a:t>
            </a:r>
            <a:r>
              <a:rPr kumimoji="1" lang="en-US" altLang="zh-CN" sz="1100" dirty="0"/>
              <a:t>Capital</a:t>
            </a:r>
            <a:r>
              <a:rPr kumimoji="1" lang="zh-CN" altLang="en-US" sz="1100" dirty="0"/>
              <a:t> </a:t>
            </a:r>
            <a:r>
              <a:rPr kumimoji="1" lang="en-US" altLang="zh-CN" sz="1100" dirty="0"/>
              <a:t>letter</a:t>
            </a:r>
            <a:r>
              <a:rPr kumimoji="1" lang="zh-CN" altLang="en-US" sz="1100" dirty="0"/>
              <a:t> </a:t>
            </a:r>
            <a:r>
              <a:rPr kumimoji="1" lang="en-US" altLang="zh-CN" sz="1100" dirty="0"/>
              <a:t>represented</a:t>
            </a:r>
            <a:r>
              <a:rPr kumimoji="1" lang="zh-CN" altLang="en-US" sz="1100" dirty="0"/>
              <a:t> </a:t>
            </a:r>
            <a:r>
              <a:rPr kumimoji="1" lang="en-US" altLang="zh-CN" sz="1100" dirty="0"/>
              <a:t>the</a:t>
            </a:r>
            <a:r>
              <a:rPr kumimoji="1" lang="zh-CN" altLang="en-US" sz="1100" dirty="0"/>
              <a:t> </a:t>
            </a:r>
            <a:r>
              <a:rPr kumimoji="1" lang="en-US" altLang="zh-CN" sz="1100" dirty="0"/>
              <a:t>difference</a:t>
            </a:r>
            <a:r>
              <a:rPr kumimoji="1" lang="zh-CN" altLang="en-US" sz="1100" dirty="0"/>
              <a:t> </a:t>
            </a:r>
            <a:r>
              <a:rPr kumimoji="1" lang="en-US" altLang="zh-CN" sz="1100" dirty="0"/>
              <a:t>between</a:t>
            </a:r>
            <a:r>
              <a:rPr kumimoji="1" lang="zh-CN" altLang="en-US" sz="1100" dirty="0"/>
              <a:t> </a:t>
            </a:r>
            <a:r>
              <a:rPr kumimoji="1" lang="en-US" altLang="zh-CN" sz="1100" dirty="0"/>
              <a:t>different</a:t>
            </a:r>
            <a:r>
              <a:rPr kumimoji="1" lang="zh-CN" altLang="en-US" sz="1100" dirty="0"/>
              <a:t> </a:t>
            </a:r>
            <a:r>
              <a:rPr kumimoji="1" lang="en-US" altLang="zh-CN" sz="1100" dirty="0"/>
              <a:t>temperature, small</a:t>
            </a:r>
            <a:r>
              <a:rPr kumimoji="1" lang="zh-CN" altLang="en-US" sz="1100" dirty="0"/>
              <a:t> </a:t>
            </a:r>
            <a:r>
              <a:rPr kumimoji="1" lang="en-US" altLang="zh-CN" sz="1100" dirty="0"/>
              <a:t>letter</a:t>
            </a:r>
            <a:r>
              <a:rPr kumimoji="1" lang="zh-CN" altLang="en-US" sz="1100" dirty="0"/>
              <a:t> </a:t>
            </a:r>
            <a:r>
              <a:rPr kumimoji="1" lang="en-US" altLang="zh-CN" sz="1100" dirty="0"/>
              <a:t>represented</a:t>
            </a:r>
            <a:r>
              <a:rPr kumimoji="1" lang="zh-CN" altLang="en-US" sz="1100" dirty="0"/>
              <a:t> </a:t>
            </a:r>
            <a:r>
              <a:rPr kumimoji="1" lang="en-US" altLang="zh-CN" sz="1100" dirty="0"/>
              <a:t>the</a:t>
            </a:r>
            <a:r>
              <a:rPr kumimoji="1" lang="zh-CN" altLang="en-US" sz="1100" dirty="0"/>
              <a:t> </a:t>
            </a:r>
            <a:r>
              <a:rPr kumimoji="1" lang="en-US" altLang="zh-CN" sz="1100" dirty="0"/>
              <a:t>difference</a:t>
            </a:r>
            <a:r>
              <a:rPr kumimoji="1" lang="zh-CN" altLang="en-US" sz="1100" dirty="0"/>
              <a:t> </a:t>
            </a:r>
            <a:r>
              <a:rPr kumimoji="1" lang="en-US" altLang="zh-CN" sz="1100" dirty="0"/>
              <a:t>between</a:t>
            </a:r>
            <a:r>
              <a:rPr kumimoji="1" lang="zh-CN" altLang="en-US" sz="1100" dirty="0"/>
              <a:t> </a:t>
            </a:r>
            <a:r>
              <a:rPr kumimoji="1" lang="en-US" altLang="zh-CN" sz="1100" dirty="0"/>
              <a:t>different</a:t>
            </a:r>
            <a:r>
              <a:rPr kumimoji="1" lang="zh-CN" altLang="en-US" sz="1100" dirty="0"/>
              <a:t> </a:t>
            </a:r>
            <a:r>
              <a:rPr kumimoji="1" lang="en-US" altLang="zh-CN" sz="1100" dirty="0"/>
              <a:t>addition</a:t>
            </a:r>
          </a:p>
          <a:p>
            <a:r>
              <a:rPr kumimoji="1" lang="zh-CN" altLang="en-US" sz="1200" dirty="0"/>
              <a:t>  </a:t>
            </a:r>
          </a:p>
        </p:txBody>
      </p:sp>
      <p:sp>
        <p:nvSpPr>
          <p:cNvPr id="4" name="Shape 8">
            <a:extLst>
              <a:ext uri="{FF2B5EF4-FFF2-40B4-BE49-F238E27FC236}">
                <a16:creationId xmlns:a16="http://schemas.microsoft.com/office/drawing/2014/main" id="{A212CF93-D253-3311-65E2-D7C327BDA52F}"/>
              </a:ext>
            </a:extLst>
          </p:cNvPr>
          <p:cNvSpPr/>
          <p:nvPr/>
        </p:nvSpPr>
        <p:spPr>
          <a:xfrm>
            <a:off x="151483" y="6170650"/>
            <a:ext cx="5900516" cy="465654"/>
          </a:xfrm>
          <a:prstGeom prst="roundRect">
            <a:avLst>
              <a:gd name="adj" fmla="val 19355"/>
            </a:avLst>
          </a:prstGeom>
          <a:solidFill>
            <a:srgbClr val="FBF8ED"/>
          </a:solidFill>
          <a:ln w="12700">
            <a:solidFill>
              <a:srgbClr val="EEE0B6"/>
            </a:solidFill>
            <a:prstDash val="solid"/>
          </a:ln>
          <a:effectLst>
            <a:outerShdw algn="bl" rotWithShape="0">
              <a:srgbClr val="000000">
                <a:alpha val="0"/>
              </a:srgbClr>
            </a:outerShdw>
          </a:effectLst>
        </p:spPr>
        <p:txBody>
          <a:bodyPr/>
          <a:lstStyle/>
          <a:p>
            <a:endParaRPr lang="zh-CN" altLang="en-US"/>
          </a:p>
        </p:txBody>
      </p:sp>
      <p:sp>
        <p:nvSpPr>
          <p:cNvPr id="5" name="Text 9">
            <a:extLst>
              <a:ext uri="{FF2B5EF4-FFF2-40B4-BE49-F238E27FC236}">
                <a16:creationId xmlns:a16="http://schemas.microsoft.com/office/drawing/2014/main" id="{8D71F707-CD07-5E90-6D8A-18C844EA7A7F}"/>
              </a:ext>
            </a:extLst>
          </p:cNvPr>
          <p:cNvSpPr/>
          <p:nvPr/>
        </p:nvSpPr>
        <p:spPr>
          <a:xfrm>
            <a:off x="1519609" y="6467192"/>
            <a:ext cx="3429000" cy="101447"/>
          </a:xfrm>
          <a:prstGeom prst="rect">
            <a:avLst/>
          </a:prstGeom>
          <a:noFill/>
          <a:ln/>
        </p:spPr>
        <p:txBody>
          <a:bodyPr wrap="square" lIns="0" tIns="0" rIns="0" bIns="0" rtlCol="0" anchor="ctr"/>
          <a:lstStyle/>
          <a:p>
            <a:r>
              <a:rPr lang="en-US" altLang="zh-CN" sz="1600" b="1" dirty="0">
                <a:solidFill>
                  <a:srgbClr val="1E2B22"/>
                </a:solidFill>
                <a:latin typeface="Arial" panose="020B0604020202020204" pitchFamily="34" charset="0"/>
                <a:ea typeface="Aptos" pitchFamily="34" charset="-122"/>
                <a:cs typeface="Arial" panose="020B0604020202020204" pitchFamily="34" charset="0"/>
              </a:rPr>
              <a:t>Warming</a:t>
            </a:r>
            <a:r>
              <a:rPr lang="en-US" sz="1600" b="1" dirty="0">
                <a:solidFill>
                  <a:srgbClr val="1E2B22"/>
                </a:solidFill>
                <a:latin typeface="Arial" panose="020B0604020202020204" pitchFamily="34" charset="0"/>
                <a:ea typeface="Aptos" pitchFamily="34" charset="-122"/>
                <a:cs typeface="Arial" panose="020B0604020202020204" pitchFamily="34" charset="0"/>
              </a:rPr>
              <a:t>:</a:t>
            </a:r>
            <a:r>
              <a:rPr lang="zh-CN" altLang="en-US" sz="1600" b="1" dirty="0">
                <a:solidFill>
                  <a:srgbClr val="1E2B22"/>
                </a:solidFill>
                <a:latin typeface="Arial" panose="020B0604020202020204" pitchFamily="34" charset="0"/>
                <a:ea typeface="Aptos" pitchFamily="34" charset="-122"/>
                <a:cs typeface="Arial" panose="020B0604020202020204" pitchFamily="34" charset="0"/>
              </a:rPr>
              <a:t> </a:t>
            </a:r>
            <a:r>
              <a:rPr kumimoji="1" lang="en-US" altLang="zh-CN" sz="1600" dirty="0">
                <a:solidFill>
                  <a:srgbClr val="1E2B22"/>
                </a:solidFill>
                <a:latin typeface="Arial" panose="020B0604020202020204" pitchFamily="34" charset="0"/>
                <a:ea typeface="Aptos" pitchFamily="34" charset="-122"/>
                <a:cs typeface="Arial" panose="020B0604020202020204" pitchFamily="34" charset="0"/>
              </a:rPr>
              <a:t>Temperature</a:t>
            </a:r>
            <a:r>
              <a:rPr kumimoji="1" lang="zh-CN" altLang="en-US" sz="1600" b="1" dirty="0">
                <a:solidFill>
                  <a:srgbClr val="FF0000"/>
                </a:solidFill>
                <a:latin typeface="Arial" panose="020B0604020202020204" pitchFamily="34" charset="0"/>
                <a:cs typeface="Arial" panose="020B0604020202020204" pitchFamily="34" charset="0"/>
              </a:rPr>
              <a:t>↑</a:t>
            </a:r>
            <a:r>
              <a:rPr kumimoji="1" lang="en-US" altLang="zh-CN" sz="1600" dirty="0">
                <a:latin typeface="Arial" panose="020B0604020202020204" pitchFamily="34" charset="0"/>
                <a:cs typeface="Arial" panose="020B0604020202020204" pitchFamily="34" charset="0"/>
              </a:rPr>
              <a:t> TFAA</a:t>
            </a:r>
            <a:r>
              <a:rPr kumimoji="1" lang="en-US" altLang="zh-CN" sz="1600" dirty="0">
                <a:solidFill>
                  <a:srgbClr val="FF0000"/>
                </a:solidFill>
                <a:latin typeface="Arial" panose="020B0604020202020204" pitchFamily="34" charset="0"/>
                <a:cs typeface="Arial" panose="020B0604020202020204" pitchFamily="34" charset="0"/>
              </a:rPr>
              <a:t>↓</a:t>
            </a:r>
            <a:endParaRPr kumimoji="1" lang="en-US" altLang="zh-CN"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6" name="Shape 10">
            <a:extLst>
              <a:ext uri="{FF2B5EF4-FFF2-40B4-BE49-F238E27FC236}">
                <a16:creationId xmlns:a16="http://schemas.microsoft.com/office/drawing/2014/main" id="{08CD2618-FBC9-B811-E62B-E6FAF91E9223}"/>
              </a:ext>
            </a:extLst>
          </p:cNvPr>
          <p:cNvSpPr/>
          <p:nvPr/>
        </p:nvSpPr>
        <p:spPr>
          <a:xfrm>
            <a:off x="6140002" y="5182673"/>
            <a:ext cx="5900515" cy="1453631"/>
          </a:xfrm>
          <a:prstGeom prst="roundRect">
            <a:avLst>
              <a:gd name="adj" fmla="val 19355"/>
            </a:avLst>
          </a:prstGeom>
          <a:solidFill>
            <a:srgbClr val="F6F8FB"/>
          </a:solidFill>
          <a:ln w="12700">
            <a:solidFill>
              <a:srgbClr val="D8E3EE"/>
            </a:solidFill>
            <a:prstDash val="solid"/>
          </a:ln>
          <a:effectLst>
            <a:outerShdw algn="bl" rotWithShape="0">
              <a:srgbClr val="000000">
                <a:alpha val="0"/>
              </a:srgbClr>
            </a:outerShdw>
          </a:effectLst>
        </p:spPr>
        <p:txBody>
          <a:bodyPr/>
          <a:lstStyle/>
          <a:p>
            <a:endParaRPr lang="zh-CN" altLang="en-US" dirty="0"/>
          </a:p>
        </p:txBody>
      </p:sp>
      <p:sp>
        <p:nvSpPr>
          <p:cNvPr id="9" name="Text 11">
            <a:extLst>
              <a:ext uri="{FF2B5EF4-FFF2-40B4-BE49-F238E27FC236}">
                <a16:creationId xmlns:a16="http://schemas.microsoft.com/office/drawing/2014/main" id="{2AEF4498-4F95-98A6-E4E8-BD0CC41564CB}"/>
              </a:ext>
            </a:extLst>
          </p:cNvPr>
          <p:cNvSpPr/>
          <p:nvPr/>
        </p:nvSpPr>
        <p:spPr>
          <a:xfrm>
            <a:off x="6785189" y="5411614"/>
            <a:ext cx="4813762" cy="991863"/>
          </a:xfrm>
          <a:prstGeom prst="rect">
            <a:avLst/>
          </a:prstGeom>
          <a:noFill/>
          <a:ln/>
        </p:spPr>
        <p:txBody>
          <a:bodyPr wrap="square" lIns="0" tIns="0" rIns="0" bIns="0" rtlCol="0" anchor="ctr"/>
          <a:lstStyle/>
          <a:p>
            <a:pPr marL="0" indent="0">
              <a:buNone/>
            </a:pPr>
            <a:r>
              <a:rPr lang="en-US" sz="1600" b="1" dirty="0">
                <a:solidFill>
                  <a:srgbClr val="1E2B22"/>
                </a:solidFill>
                <a:latin typeface="Arial" panose="020B0604020202020204" pitchFamily="34" charset="0"/>
                <a:ea typeface="Aptos" pitchFamily="34" charset="-122"/>
                <a:cs typeface="Arial" panose="020B0604020202020204" pitchFamily="34" charset="0"/>
              </a:rPr>
              <a:t>Addition:</a:t>
            </a:r>
          </a:p>
          <a:p>
            <a:pPr marL="285750" indent="-285750">
              <a:lnSpc>
                <a:spcPct val="150000"/>
              </a:lnSpc>
              <a:buFont typeface="Wingdings" pitchFamily="2" charset="2"/>
              <a:buChar char="l"/>
            </a:pPr>
            <a:r>
              <a:rPr kumimoji="1" lang="en-US" altLang="zh-CN" sz="1600" dirty="0">
                <a:latin typeface="Arial" panose="020B0604020202020204" pitchFamily="34" charset="0"/>
                <a:cs typeface="Arial" panose="020B0604020202020204" pitchFamily="34" charset="0"/>
              </a:rPr>
              <a:t>N addition</a:t>
            </a:r>
            <a:r>
              <a:rPr kumimoji="1" lang="zh-CN" altLang="en-US" sz="1600" dirty="0">
                <a:latin typeface="Arial" panose="020B0604020202020204" pitchFamily="34" charset="0"/>
                <a:cs typeface="Arial" panose="020B0604020202020204" pitchFamily="34" charset="0"/>
              </a:rPr>
              <a:t> </a:t>
            </a:r>
            <a:r>
              <a:rPr kumimoji="1" lang="en-US" altLang="zh-CN" sz="1600" dirty="0">
                <a:latin typeface="Arial" panose="020B0604020202020204" pitchFamily="34" charset="0"/>
                <a:cs typeface="Arial" panose="020B0604020202020204" pitchFamily="34" charset="0"/>
              </a:rPr>
              <a:t>——</a:t>
            </a:r>
            <a:r>
              <a:rPr kumimoji="1" lang="zh-CN" altLang="en-US" sz="1600" dirty="0">
                <a:latin typeface="Arial" panose="020B0604020202020204" pitchFamily="34" charset="0"/>
                <a:cs typeface="Arial" panose="020B0604020202020204" pitchFamily="34" charset="0"/>
              </a:rPr>
              <a:t> </a:t>
            </a:r>
            <a:r>
              <a:rPr lang="en" altLang="zh-CN" sz="1600" b="1" dirty="0">
                <a:solidFill>
                  <a:srgbClr val="FF0000"/>
                </a:solidFill>
                <a:latin typeface="Arial" panose="020B0604020202020204" pitchFamily="34" charset="0"/>
                <a:cs typeface="Arial" panose="020B0604020202020204" pitchFamily="34" charset="0"/>
              </a:rPr>
              <a:t>Carbon-limited</a:t>
            </a:r>
          </a:p>
          <a:p>
            <a:pPr marL="285750" indent="-285750">
              <a:lnSpc>
                <a:spcPct val="150000"/>
              </a:lnSpc>
              <a:buFont typeface="Wingdings" pitchFamily="2" charset="2"/>
              <a:buChar char="l"/>
            </a:pPr>
            <a:r>
              <a:rPr lang="en-US" altLang="zh-CN" sz="1600" dirty="0">
                <a:solidFill>
                  <a:srgbClr val="1E2B22"/>
                </a:solidFill>
                <a:latin typeface="Arial" panose="020B0604020202020204" pitchFamily="34" charset="0"/>
                <a:ea typeface="Aptos" pitchFamily="34" charset="-122"/>
                <a:cs typeface="Arial" panose="020B0604020202020204" pitchFamily="34" charset="0"/>
              </a:rPr>
              <a:t>Microbes prefer to uptake </a:t>
            </a:r>
            <a:r>
              <a:rPr kumimoji="1" lang="en-US" altLang="zh-CN" sz="1600" b="1" dirty="0">
                <a:solidFill>
                  <a:srgbClr val="FF0000"/>
                </a:solidFill>
                <a:latin typeface="Arial" panose="020B0604020202020204" pitchFamily="34" charset="0"/>
                <a:cs typeface="Arial" panose="020B0604020202020204" pitchFamily="34" charset="0"/>
              </a:rPr>
              <a:t>NH</a:t>
            </a:r>
            <a:r>
              <a:rPr kumimoji="1" lang="en-US" altLang="zh-CN" sz="1600" b="1" baseline="-25000" dirty="0">
                <a:solidFill>
                  <a:srgbClr val="FF0000"/>
                </a:solidFill>
                <a:latin typeface="Arial" panose="020B0604020202020204" pitchFamily="34" charset="0"/>
                <a:cs typeface="Arial" panose="020B0604020202020204" pitchFamily="34" charset="0"/>
              </a:rPr>
              <a:t>4</a:t>
            </a:r>
            <a:r>
              <a:rPr kumimoji="1" lang="en-US" altLang="zh-CN" sz="1600" b="1" baseline="30000" dirty="0">
                <a:solidFill>
                  <a:srgbClr val="FF0000"/>
                </a:solidFill>
                <a:latin typeface="Arial" panose="020B0604020202020204" pitchFamily="34" charset="0"/>
                <a:cs typeface="Arial" panose="020B0604020202020204" pitchFamily="34" charset="0"/>
              </a:rPr>
              <a:t> +</a:t>
            </a:r>
            <a:r>
              <a:rPr kumimoji="1" lang="en-US" altLang="zh-CN" sz="1600" dirty="0">
                <a:latin typeface="Arial" panose="020B0604020202020204" pitchFamily="34" charset="0"/>
                <a:cs typeface="Arial" panose="020B0604020202020204" pitchFamily="34" charset="0"/>
              </a:rPr>
              <a:t> than NO</a:t>
            </a:r>
            <a:r>
              <a:rPr kumimoji="1" lang="en-US" altLang="zh-CN" sz="1600" baseline="-25000" dirty="0">
                <a:latin typeface="Arial" panose="020B0604020202020204" pitchFamily="34" charset="0"/>
                <a:cs typeface="Arial" panose="020B0604020202020204" pitchFamily="34" charset="0"/>
              </a:rPr>
              <a:t>3</a:t>
            </a:r>
            <a:r>
              <a:rPr kumimoji="1" lang="en-US" altLang="zh-CN" sz="1600" baseline="30000" dirty="0">
                <a:latin typeface="Arial" panose="020B0604020202020204" pitchFamily="34" charset="0"/>
                <a:cs typeface="Arial" panose="020B0604020202020204" pitchFamily="34" charset="0"/>
              </a:rPr>
              <a:t>-   </a:t>
            </a:r>
            <a:endParaRPr lang="en-US" sz="1600" b="1" dirty="0">
              <a:solidFill>
                <a:srgbClr val="1E2B22"/>
              </a:solidFill>
              <a:latin typeface="Arial" panose="020B0604020202020204" pitchFamily="34" charset="0"/>
              <a:ea typeface="Aptos" pitchFamily="34" charset="-122"/>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3" name="Shape 6">
            <a:extLst>
              <a:ext uri="{FF2B5EF4-FFF2-40B4-BE49-F238E27FC236}">
                <a16:creationId xmlns:a16="http://schemas.microsoft.com/office/drawing/2014/main" id="{6B90EB7B-3709-5454-9A30-4B0A00A20A79}"/>
              </a:ext>
            </a:extLst>
          </p:cNvPr>
          <p:cNvSpPr/>
          <p:nvPr/>
        </p:nvSpPr>
        <p:spPr>
          <a:xfrm>
            <a:off x="6140003" y="842338"/>
            <a:ext cx="5900515" cy="4288880"/>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a:p>
        </p:txBody>
      </p:sp>
    </p:spTree>
    <p:extLst>
      <p:ext uri="{BB962C8B-B14F-4D97-AF65-F5344CB8AC3E}">
        <p14:creationId xmlns:p14="http://schemas.microsoft.com/office/powerpoint/2010/main" val="412246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C49B-03A6-6257-86D0-374C846469C6}"/>
            </a:ext>
          </a:extLst>
        </p:cNvPr>
        <p:cNvGrpSpPr/>
        <p:nvPr/>
      </p:nvGrpSpPr>
      <p:grpSpPr>
        <a:xfrm>
          <a:off x="0" y="0"/>
          <a:ext cx="0" cy="0"/>
          <a:chOff x="0" y="0"/>
          <a:chExt cx="0" cy="0"/>
        </a:xfrm>
      </p:grpSpPr>
      <p:sp>
        <p:nvSpPr>
          <p:cNvPr id="20" name="Shape 8">
            <a:extLst>
              <a:ext uri="{FF2B5EF4-FFF2-40B4-BE49-F238E27FC236}">
                <a16:creationId xmlns:a16="http://schemas.microsoft.com/office/drawing/2014/main" id="{8A32CECA-2B74-CD54-1491-E1A4922D1809}"/>
              </a:ext>
            </a:extLst>
          </p:cNvPr>
          <p:cNvSpPr/>
          <p:nvPr/>
        </p:nvSpPr>
        <p:spPr>
          <a:xfrm>
            <a:off x="8810446" y="4217466"/>
            <a:ext cx="3299666" cy="2113410"/>
          </a:xfrm>
          <a:prstGeom prst="roundRect">
            <a:avLst>
              <a:gd name="adj" fmla="val 19355"/>
            </a:avLst>
          </a:prstGeom>
          <a:solidFill>
            <a:srgbClr val="F6F8FB"/>
          </a:solidFill>
          <a:ln w="12700">
            <a:solidFill>
              <a:srgbClr val="D8E3EE"/>
            </a:solidFill>
            <a:prstDash val="solid"/>
          </a:ln>
          <a:effectLst>
            <a:outerShdw algn="bl" rotWithShape="0">
              <a:srgbClr val="000000">
                <a:alpha val="0"/>
              </a:srgbClr>
            </a:outerShdw>
          </a:effectLst>
        </p:spPr>
        <p:txBody>
          <a:bodyPr/>
          <a:lstStyle/>
          <a:p>
            <a:endParaRPr lang="zh-CN" altLang="en-US" dirty="0"/>
          </a:p>
        </p:txBody>
      </p:sp>
      <p:pic>
        <p:nvPicPr>
          <p:cNvPr id="16" name="图片 15">
            <a:extLst>
              <a:ext uri="{FF2B5EF4-FFF2-40B4-BE49-F238E27FC236}">
                <a16:creationId xmlns:a16="http://schemas.microsoft.com/office/drawing/2014/main" id="{91BCE21D-1467-EBEA-B2A4-AF38D52B4020}"/>
              </a:ext>
            </a:extLst>
          </p:cNvPr>
          <p:cNvPicPr>
            <a:picLocks noChangeAspect="1"/>
          </p:cNvPicPr>
          <p:nvPr/>
        </p:nvPicPr>
        <p:blipFill>
          <a:blip r:embed="rId3"/>
          <a:stretch>
            <a:fillRect/>
          </a:stretch>
        </p:blipFill>
        <p:spPr>
          <a:xfrm>
            <a:off x="6159868" y="1088908"/>
            <a:ext cx="5893862" cy="2946931"/>
          </a:xfrm>
          <a:prstGeom prst="rect">
            <a:avLst/>
          </a:prstGeom>
        </p:spPr>
      </p:pic>
      <p:pic>
        <p:nvPicPr>
          <p:cNvPr id="9" name="图片 8">
            <a:extLst>
              <a:ext uri="{FF2B5EF4-FFF2-40B4-BE49-F238E27FC236}">
                <a16:creationId xmlns:a16="http://schemas.microsoft.com/office/drawing/2014/main" id="{05EDB2AD-2628-47E0-C0C3-B15B24465C1B}"/>
              </a:ext>
            </a:extLst>
          </p:cNvPr>
          <p:cNvPicPr>
            <a:picLocks noChangeAspect="1"/>
          </p:cNvPicPr>
          <p:nvPr/>
        </p:nvPicPr>
        <p:blipFill>
          <a:blip r:embed="rId4"/>
          <a:stretch>
            <a:fillRect/>
          </a:stretch>
        </p:blipFill>
        <p:spPr>
          <a:xfrm>
            <a:off x="179812" y="3570801"/>
            <a:ext cx="5761936" cy="2880968"/>
          </a:xfrm>
          <a:prstGeom prst="rect">
            <a:avLst/>
          </a:prstGeom>
        </p:spPr>
      </p:pic>
      <p:pic>
        <p:nvPicPr>
          <p:cNvPr id="4" name="图片 3">
            <a:extLst>
              <a:ext uri="{FF2B5EF4-FFF2-40B4-BE49-F238E27FC236}">
                <a16:creationId xmlns:a16="http://schemas.microsoft.com/office/drawing/2014/main" id="{3030C365-D682-5C65-67AE-E04A281F4238}"/>
              </a:ext>
            </a:extLst>
          </p:cNvPr>
          <p:cNvPicPr>
            <a:picLocks noChangeAspect="1"/>
          </p:cNvPicPr>
          <p:nvPr/>
        </p:nvPicPr>
        <p:blipFill>
          <a:blip r:embed="rId5"/>
          <a:stretch>
            <a:fillRect/>
          </a:stretch>
        </p:blipFill>
        <p:spPr>
          <a:xfrm>
            <a:off x="162033" y="1118665"/>
            <a:ext cx="5942660" cy="2377064"/>
          </a:xfrm>
          <a:prstGeom prst="rect">
            <a:avLst/>
          </a:prstGeom>
        </p:spPr>
      </p:pic>
      <p:sp>
        <p:nvSpPr>
          <p:cNvPr id="8" name="文本占位符 7">
            <a:extLst>
              <a:ext uri="{FF2B5EF4-FFF2-40B4-BE49-F238E27FC236}">
                <a16:creationId xmlns:a16="http://schemas.microsoft.com/office/drawing/2014/main" id="{4374D301-FBDE-8BFA-AB04-88D34CE84B92}"/>
              </a:ext>
            </a:extLst>
          </p:cNvPr>
          <p:cNvSpPr>
            <a:spLocks noGrp="1"/>
          </p:cNvSpPr>
          <p:nvPr>
            <p:ph type="body" sz="quarter" idx="10"/>
          </p:nvPr>
        </p:nvSpPr>
        <p:spPr>
          <a:xfrm>
            <a:off x="417351" y="144980"/>
            <a:ext cx="8789395" cy="435201"/>
          </a:xfrm>
        </p:spPr>
        <p:txBody>
          <a:bodyPr/>
          <a:lstStyle/>
          <a:p>
            <a:r>
              <a:rPr lang="en-US" altLang="zh-CN" b="1" dirty="0">
                <a:latin typeface="Arial" panose="020B0604020202020204" pitchFamily="34" charset="0"/>
                <a:cs typeface="Arial" panose="020B0604020202020204" pitchFamily="34" charset="0"/>
              </a:rPr>
              <a:t>Results—</a:t>
            </a:r>
            <a:r>
              <a:rPr lang="en-US" altLang="zh-CN" dirty="0">
                <a:latin typeface="Arial" panose="020B0604020202020204" pitchFamily="34" charset="0"/>
                <a:cs typeface="Arial" panose="020B0604020202020204" pitchFamily="34" charset="0"/>
              </a:rPr>
              <a:t>2.</a:t>
            </a:r>
            <a:r>
              <a:rPr lang="en" altLang="zh-CN" dirty="0">
                <a:latin typeface="Arial" panose="020B0604020202020204" pitchFamily="34" charset="0"/>
                <a:cs typeface="Arial" panose="020B0604020202020204" pitchFamily="34" charset="0"/>
              </a:rPr>
              <a:t> </a:t>
            </a:r>
            <a:r>
              <a:rPr lang="en" altLang="zh-CN" b="1" dirty="0">
                <a:solidFill>
                  <a:srgbClr val="FF0000"/>
                </a:solidFill>
                <a:latin typeface="Arial" panose="020B0604020202020204" pitchFamily="34" charset="0"/>
                <a:cs typeface="Arial" panose="020B0604020202020204" pitchFamily="34" charset="0"/>
              </a:rPr>
              <a:t>CO₂</a:t>
            </a:r>
            <a:r>
              <a:rPr lang="zh-CN" altLang="en-US" b="1" dirty="0">
                <a:solidFill>
                  <a:srgbClr val="FF0000"/>
                </a:solidFill>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response</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F81E4207-F87C-54DE-261A-73B628CC1764}"/>
              </a:ext>
            </a:extLst>
          </p:cNvPr>
          <p:cNvSpPr txBox="1"/>
          <p:nvPr/>
        </p:nvSpPr>
        <p:spPr>
          <a:xfrm>
            <a:off x="9814716" y="6354300"/>
            <a:ext cx="335348" cy="276999"/>
          </a:xfrm>
          <a:prstGeom prst="rect">
            <a:avLst/>
          </a:prstGeom>
          <a:noFill/>
        </p:spPr>
        <p:txBody>
          <a:bodyPr wrap="none" rtlCol="0">
            <a:spAutoFit/>
          </a:bodyPr>
          <a:lstStyle/>
          <a:p>
            <a:fld id="{A8B5C30B-B6D8-4146-AC75-79BD61461279}" type="slidenum">
              <a:rPr kumimoji="1" lang="zh-CN" altLang="en-US" sz="1200" b="1">
                <a:solidFill>
                  <a:schemeClr val="bg1"/>
                </a:solidFill>
              </a:rPr>
              <a:t>6</a:t>
            </a:fld>
            <a:endParaRPr kumimoji="1" lang="zh-CN" altLang="en-US" sz="1200" b="1" dirty="0">
              <a:solidFill>
                <a:schemeClr val="bg1"/>
              </a:solidFill>
            </a:endParaRPr>
          </a:p>
        </p:txBody>
      </p:sp>
      <p:sp>
        <p:nvSpPr>
          <p:cNvPr id="10" name="Shape 6">
            <a:extLst>
              <a:ext uri="{FF2B5EF4-FFF2-40B4-BE49-F238E27FC236}">
                <a16:creationId xmlns:a16="http://schemas.microsoft.com/office/drawing/2014/main" id="{EC053DF2-05CD-EAFD-EED7-91D44FBE6A68}"/>
              </a:ext>
            </a:extLst>
          </p:cNvPr>
          <p:cNvSpPr/>
          <p:nvPr/>
        </p:nvSpPr>
        <p:spPr>
          <a:xfrm>
            <a:off x="6112254" y="1088908"/>
            <a:ext cx="5900515" cy="2946931"/>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grpSp>
        <p:nvGrpSpPr>
          <p:cNvPr id="27" name="组合 26">
            <a:extLst>
              <a:ext uri="{FF2B5EF4-FFF2-40B4-BE49-F238E27FC236}">
                <a16:creationId xmlns:a16="http://schemas.microsoft.com/office/drawing/2014/main" id="{E1A942C4-C535-E3BD-9899-72E992274003}"/>
              </a:ext>
            </a:extLst>
          </p:cNvPr>
          <p:cNvGrpSpPr/>
          <p:nvPr/>
        </p:nvGrpSpPr>
        <p:grpSpPr>
          <a:xfrm>
            <a:off x="106858" y="1092824"/>
            <a:ext cx="5900515" cy="5261476"/>
            <a:chOff x="6184483" y="828631"/>
            <a:chExt cx="5900515" cy="5077063"/>
          </a:xfrm>
        </p:grpSpPr>
        <p:sp>
          <p:nvSpPr>
            <p:cNvPr id="11" name="Shape 6">
              <a:extLst>
                <a:ext uri="{FF2B5EF4-FFF2-40B4-BE49-F238E27FC236}">
                  <a16:creationId xmlns:a16="http://schemas.microsoft.com/office/drawing/2014/main" id="{D9314CDC-A9BA-FA20-0301-747336D8AD19}"/>
                </a:ext>
              </a:extLst>
            </p:cNvPr>
            <p:cNvSpPr/>
            <p:nvPr/>
          </p:nvSpPr>
          <p:spPr>
            <a:xfrm>
              <a:off x="6184483" y="828631"/>
              <a:ext cx="5900515" cy="5077063"/>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cxnSp>
          <p:nvCxnSpPr>
            <p:cNvPr id="21" name="直线连接符 20">
              <a:extLst>
                <a:ext uri="{FF2B5EF4-FFF2-40B4-BE49-F238E27FC236}">
                  <a16:creationId xmlns:a16="http://schemas.microsoft.com/office/drawing/2014/main" id="{052B43E8-4B97-98B9-4123-157E3A5E20BC}"/>
                </a:ext>
              </a:extLst>
            </p:cNvPr>
            <p:cNvCxnSpPr>
              <a:cxnSpLocks/>
            </p:cNvCxnSpPr>
            <p:nvPr/>
          </p:nvCxnSpPr>
          <p:spPr>
            <a:xfrm>
              <a:off x="6766983" y="5505497"/>
              <a:ext cx="513171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4" name="Shape 8">
            <a:extLst>
              <a:ext uri="{FF2B5EF4-FFF2-40B4-BE49-F238E27FC236}">
                <a16:creationId xmlns:a16="http://schemas.microsoft.com/office/drawing/2014/main" id="{CC3890B0-2CE6-4162-11B9-664E7ADC1475}"/>
              </a:ext>
            </a:extLst>
          </p:cNvPr>
          <p:cNvSpPr/>
          <p:nvPr/>
        </p:nvSpPr>
        <p:spPr>
          <a:xfrm>
            <a:off x="6112255" y="4217467"/>
            <a:ext cx="2698194" cy="2113410"/>
          </a:xfrm>
          <a:prstGeom prst="roundRect">
            <a:avLst>
              <a:gd name="adj" fmla="val 19355"/>
            </a:avLst>
          </a:prstGeom>
          <a:solidFill>
            <a:srgbClr val="FBF8ED"/>
          </a:solidFill>
          <a:ln w="12700">
            <a:solidFill>
              <a:srgbClr val="EEE0B6"/>
            </a:solidFill>
            <a:prstDash val="solid"/>
          </a:ln>
          <a:effectLst>
            <a:outerShdw algn="bl" rotWithShape="0">
              <a:srgbClr val="000000">
                <a:alpha val="0"/>
              </a:srgbClr>
            </a:outerShdw>
          </a:effectLst>
        </p:spPr>
        <p:txBody>
          <a:bodyPr/>
          <a:lstStyle/>
          <a:p>
            <a:endParaRPr lang="zh-CN" altLang="en-US" dirty="0"/>
          </a:p>
        </p:txBody>
      </p:sp>
      <p:sp>
        <p:nvSpPr>
          <p:cNvPr id="22" name="文本框 21">
            <a:extLst>
              <a:ext uri="{FF2B5EF4-FFF2-40B4-BE49-F238E27FC236}">
                <a16:creationId xmlns:a16="http://schemas.microsoft.com/office/drawing/2014/main" id="{2A9E91DF-5E29-EFCF-5907-8C8F9603659B}"/>
              </a:ext>
            </a:extLst>
          </p:cNvPr>
          <p:cNvSpPr txBox="1"/>
          <p:nvPr/>
        </p:nvSpPr>
        <p:spPr>
          <a:xfrm>
            <a:off x="6228169" y="4139452"/>
            <a:ext cx="2632110" cy="2632003"/>
          </a:xfrm>
          <a:prstGeom prst="rect">
            <a:avLst/>
          </a:prstGeom>
          <a:noFill/>
        </p:spPr>
        <p:txBody>
          <a:bodyPr wrap="square" rtlCol="0">
            <a:spAutoFit/>
          </a:bodyPr>
          <a:lstStyle/>
          <a:p>
            <a:pPr>
              <a:lnSpc>
                <a:spcPct val="150000"/>
              </a:lnSpc>
            </a:pPr>
            <a:r>
              <a:rPr lang="en" altLang="zh-CN" sz="1600" b="1" dirty="0">
                <a:latin typeface="Arial" panose="020B0604020202020204" pitchFamily="34" charset="0"/>
                <a:cs typeface="Arial" panose="020B0604020202020204" pitchFamily="34" charset="0"/>
              </a:rPr>
              <a:t>CO₂ response</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Strongest in </a:t>
            </a:r>
            <a:r>
              <a:rPr lang="en" altLang="zh-CN" sz="1600" b="1" dirty="0">
                <a:solidFill>
                  <a:srgbClr val="FF0000"/>
                </a:solidFill>
                <a:latin typeface="Arial" panose="020B0604020202020204" pitchFamily="34" charset="0"/>
                <a:cs typeface="Arial" panose="020B0604020202020204" pitchFamily="34" charset="0"/>
              </a:rPr>
              <a:t>C+N</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Driven by labile </a:t>
            </a:r>
            <a:r>
              <a:rPr lang="en" altLang="zh-CN" sz="1600" dirty="0">
                <a:solidFill>
                  <a:srgbClr val="FF0000"/>
                </a:solidFill>
                <a:latin typeface="Arial" panose="020B0604020202020204" pitchFamily="34" charset="0"/>
                <a:cs typeface="Arial" panose="020B0604020202020204" pitchFamily="34" charset="0"/>
              </a:rPr>
              <a:t>C supply</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Lowest cumulation in N-only addition</a:t>
            </a:r>
          </a:p>
          <a:p>
            <a:pPr marL="285750" indent="-285750">
              <a:lnSpc>
                <a:spcPct val="150000"/>
              </a:lnSpc>
              <a:buFont typeface="Wingdings" pitchFamily="2" charset="2"/>
              <a:buChar char="l"/>
            </a:pPr>
            <a:endParaRPr kumimoji="1" lang="en-US" altLang="zh-CN" sz="16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BF2606F4-49CA-5710-4561-0563AD7E7EED}"/>
              </a:ext>
            </a:extLst>
          </p:cNvPr>
          <p:cNvSpPr txBox="1"/>
          <p:nvPr/>
        </p:nvSpPr>
        <p:spPr>
          <a:xfrm>
            <a:off x="8892336" y="4139452"/>
            <a:ext cx="3299664" cy="2262671"/>
          </a:xfrm>
          <a:prstGeom prst="rect">
            <a:avLst/>
          </a:prstGeom>
          <a:noFill/>
        </p:spPr>
        <p:txBody>
          <a:bodyPr wrap="square" rtlCol="0">
            <a:spAutoFit/>
          </a:bodyPr>
          <a:lstStyle>
            <a:defPPr>
              <a:defRPr lang="en-US"/>
            </a:defPPr>
            <a:lvl1pPr>
              <a:lnSpc>
                <a:spcPct val="150000"/>
              </a:lnSpc>
              <a:defRPr sz="1600" b="1">
                <a:latin typeface="Arial" panose="020B0604020202020204" pitchFamily="34" charset="0"/>
                <a:cs typeface="Arial" panose="020B0604020202020204" pitchFamily="34" charset="0"/>
              </a:defRPr>
            </a:lvl1pPr>
          </a:lstStyle>
          <a:p>
            <a:r>
              <a:rPr lang="en" altLang="zh-CN" dirty="0"/>
              <a:t>CO₂ Priming effect</a:t>
            </a:r>
          </a:p>
          <a:p>
            <a:pPr marL="285750" indent="-285750">
              <a:buFont typeface="Wingdings" pitchFamily="2" charset="2"/>
              <a:buChar char="l"/>
            </a:pPr>
            <a:r>
              <a:rPr lang="en" altLang="zh-CN" b="0" dirty="0">
                <a:solidFill>
                  <a:srgbClr val="FF0000"/>
                </a:solidFill>
              </a:rPr>
              <a:t>Positive priming</a:t>
            </a:r>
            <a:r>
              <a:rPr lang="en" altLang="zh-CN" b="0" dirty="0"/>
              <a:t> occurred mainly in C+ containing</a:t>
            </a:r>
          </a:p>
          <a:p>
            <a:pPr marL="285750" indent="-285750">
              <a:buFont typeface="Wingdings" pitchFamily="2" charset="2"/>
              <a:buChar char="l"/>
            </a:pPr>
            <a:r>
              <a:rPr lang="en" altLang="zh-CN" b="0" dirty="0"/>
              <a:t>Strongest under </a:t>
            </a:r>
            <a:r>
              <a:rPr lang="en" altLang="zh-CN" b="0" dirty="0">
                <a:solidFill>
                  <a:srgbClr val="FF0000"/>
                </a:solidFill>
              </a:rPr>
              <a:t>C+N addition</a:t>
            </a:r>
          </a:p>
          <a:p>
            <a:pPr marL="285750" indent="-285750">
              <a:buFont typeface="Wingdings" pitchFamily="2" charset="2"/>
              <a:buChar char="l"/>
            </a:pPr>
            <a:r>
              <a:rPr lang="en" altLang="zh-CN" b="0" dirty="0">
                <a:solidFill>
                  <a:srgbClr val="FF0000"/>
                </a:solidFill>
              </a:rPr>
              <a:t>N+ remained </a:t>
            </a:r>
            <a:r>
              <a:rPr lang="en" altLang="zh-CN" b="0" dirty="0"/>
              <a:t>close to zero</a:t>
            </a:r>
            <a:r>
              <a:rPr lang="en-US" altLang="zh-CN" b="0" dirty="0"/>
              <a:t>  </a:t>
            </a:r>
          </a:p>
          <a:p>
            <a:pPr marL="285750" indent="-285750">
              <a:buFont typeface="Wingdings" pitchFamily="2" charset="2"/>
              <a:buChar char="l"/>
            </a:pPr>
            <a:r>
              <a:rPr lang="en-US" altLang="zh-CN" b="0" dirty="0"/>
              <a:t>No warming effect of C priming </a:t>
            </a:r>
          </a:p>
        </p:txBody>
      </p:sp>
    </p:spTree>
    <p:extLst>
      <p:ext uri="{BB962C8B-B14F-4D97-AF65-F5344CB8AC3E}">
        <p14:creationId xmlns:p14="http://schemas.microsoft.com/office/powerpoint/2010/main" val="305928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CF46-EADE-487F-EC7C-0530396FB1DB}"/>
            </a:ext>
          </a:extLst>
        </p:cNvPr>
        <p:cNvGrpSpPr/>
        <p:nvPr/>
      </p:nvGrpSpPr>
      <p:grpSpPr>
        <a:xfrm>
          <a:off x="0" y="0"/>
          <a:ext cx="0" cy="0"/>
          <a:chOff x="0" y="0"/>
          <a:chExt cx="0" cy="0"/>
        </a:xfrm>
      </p:grpSpPr>
      <p:pic>
        <p:nvPicPr>
          <p:cNvPr id="15" name="图片 14">
            <a:extLst>
              <a:ext uri="{FF2B5EF4-FFF2-40B4-BE49-F238E27FC236}">
                <a16:creationId xmlns:a16="http://schemas.microsoft.com/office/drawing/2014/main" id="{538643EF-706E-50F1-BB31-3AF3A828ABAC}"/>
              </a:ext>
            </a:extLst>
          </p:cNvPr>
          <p:cNvPicPr>
            <a:picLocks noChangeAspect="1"/>
          </p:cNvPicPr>
          <p:nvPr/>
        </p:nvPicPr>
        <p:blipFill>
          <a:blip r:embed="rId3"/>
          <a:stretch>
            <a:fillRect/>
          </a:stretch>
        </p:blipFill>
        <p:spPr>
          <a:xfrm>
            <a:off x="6228169" y="1125203"/>
            <a:ext cx="5748677" cy="2874339"/>
          </a:xfrm>
          <a:prstGeom prst="rect">
            <a:avLst/>
          </a:prstGeom>
        </p:spPr>
      </p:pic>
      <p:pic>
        <p:nvPicPr>
          <p:cNvPr id="6" name="图片 5">
            <a:extLst>
              <a:ext uri="{FF2B5EF4-FFF2-40B4-BE49-F238E27FC236}">
                <a16:creationId xmlns:a16="http://schemas.microsoft.com/office/drawing/2014/main" id="{85CEB5EA-CE0F-457C-B7D8-95F0B30F4AA4}"/>
              </a:ext>
            </a:extLst>
          </p:cNvPr>
          <p:cNvPicPr>
            <a:picLocks noChangeAspect="1"/>
          </p:cNvPicPr>
          <p:nvPr/>
        </p:nvPicPr>
        <p:blipFill>
          <a:blip r:embed="rId4"/>
          <a:stretch>
            <a:fillRect/>
          </a:stretch>
        </p:blipFill>
        <p:spPr>
          <a:xfrm>
            <a:off x="200622" y="3607623"/>
            <a:ext cx="5575635" cy="2787818"/>
          </a:xfrm>
          <a:prstGeom prst="rect">
            <a:avLst/>
          </a:prstGeom>
        </p:spPr>
      </p:pic>
      <p:pic>
        <p:nvPicPr>
          <p:cNvPr id="3" name="图片 2">
            <a:extLst>
              <a:ext uri="{FF2B5EF4-FFF2-40B4-BE49-F238E27FC236}">
                <a16:creationId xmlns:a16="http://schemas.microsoft.com/office/drawing/2014/main" id="{6C66ECDD-A3DD-6FA2-1084-89E41C88EEBA}"/>
              </a:ext>
            </a:extLst>
          </p:cNvPr>
          <p:cNvPicPr>
            <a:picLocks noChangeAspect="1"/>
          </p:cNvPicPr>
          <p:nvPr/>
        </p:nvPicPr>
        <p:blipFill>
          <a:blip r:embed="rId5"/>
          <a:stretch>
            <a:fillRect/>
          </a:stretch>
        </p:blipFill>
        <p:spPr>
          <a:xfrm>
            <a:off x="200622" y="1161500"/>
            <a:ext cx="5806751" cy="2322700"/>
          </a:xfrm>
          <a:prstGeom prst="rect">
            <a:avLst/>
          </a:prstGeom>
        </p:spPr>
      </p:pic>
      <p:sp>
        <p:nvSpPr>
          <p:cNvPr id="20" name="Shape 8">
            <a:extLst>
              <a:ext uri="{FF2B5EF4-FFF2-40B4-BE49-F238E27FC236}">
                <a16:creationId xmlns:a16="http://schemas.microsoft.com/office/drawing/2014/main" id="{491C9401-B0CE-613A-598C-27022064B836}"/>
              </a:ext>
            </a:extLst>
          </p:cNvPr>
          <p:cNvSpPr/>
          <p:nvPr/>
        </p:nvSpPr>
        <p:spPr>
          <a:xfrm>
            <a:off x="8810446" y="4217466"/>
            <a:ext cx="3299666" cy="2113410"/>
          </a:xfrm>
          <a:prstGeom prst="roundRect">
            <a:avLst>
              <a:gd name="adj" fmla="val 19355"/>
            </a:avLst>
          </a:prstGeom>
          <a:solidFill>
            <a:srgbClr val="F6F8FB"/>
          </a:solidFill>
          <a:ln w="12700">
            <a:solidFill>
              <a:srgbClr val="D8E3EE"/>
            </a:solidFill>
            <a:prstDash val="solid"/>
          </a:ln>
          <a:effectLst>
            <a:outerShdw algn="bl" rotWithShape="0">
              <a:srgbClr val="000000">
                <a:alpha val="0"/>
              </a:srgbClr>
            </a:outerShdw>
          </a:effectLst>
        </p:spPr>
        <p:txBody>
          <a:bodyPr/>
          <a:lstStyle/>
          <a:p>
            <a:endParaRPr lang="zh-CN" altLang="en-US" dirty="0"/>
          </a:p>
        </p:txBody>
      </p:sp>
      <p:sp>
        <p:nvSpPr>
          <p:cNvPr id="8" name="文本占位符 7">
            <a:extLst>
              <a:ext uri="{FF2B5EF4-FFF2-40B4-BE49-F238E27FC236}">
                <a16:creationId xmlns:a16="http://schemas.microsoft.com/office/drawing/2014/main" id="{36C49C2A-E272-8C76-26A9-2C8F09449861}"/>
              </a:ext>
            </a:extLst>
          </p:cNvPr>
          <p:cNvSpPr>
            <a:spLocks noGrp="1"/>
          </p:cNvSpPr>
          <p:nvPr>
            <p:ph type="body" sz="quarter" idx="10"/>
          </p:nvPr>
        </p:nvSpPr>
        <p:spPr>
          <a:xfrm>
            <a:off x="417351" y="144980"/>
            <a:ext cx="8789395" cy="435201"/>
          </a:xfrm>
        </p:spPr>
        <p:txBody>
          <a:bodyPr/>
          <a:lstStyle/>
          <a:p>
            <a:r>
              <a:rPr lang="en-US" altLang="zh-CN" b="1" dirty="0">
                <a:latin typeface="Arial" panose="020B0604020202020204" pitchFamily="34" charset="0"/>
                <a:cs typeface="Arial" panose="020B0604020202020204" pitchFamily="34" charset="0"/>
              </a:rPr>
              <a:t>Results—</a:t>
            </a:r>
            <a:r>
              <a:rPr lang="en-US" altLang="zh-CN" dirty="0">
                <a:latin typeface="Arial" panose="020B0604020202020204" pitchFamily="34" charset="0"/>
                <a:cs typeface="Arial" panose="020B0604020202020204" pitchFamily="34" charset="0"/>
              </a:rPr>
              <a:t>3.</a:t>
            </a:r>
            <a:r>
              <a:rPr lang="en" altLang="zh-CN" dirty="0">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CH</a:t>
            </a:r>
            <a:r>
              <a:rPr lang="en" altLang="zh-CN" b="1" baseline="-25000" dirty="0">
                <a:solidFill>
                  <a:srgbClr val="FF0000"/>
                </a:solidFill>
                <a:latin typeface="Arial" panose="020B0604020202020204" pitchFamily="34" charset="0"/>
                <a:cs typeface="Arial" panose="020B0604020202020204" pitchFamily="34" charset="0"/>
              </a:rPr>
              <a:t>4</a:t>
            </a:r>
            <a:r>
              <a:rPr lang="zh-CN" altLang="en-US" b="1" dirty="0">
                <a:solidFill>
                  <a:srgbClr val="FF0000"/>
                </a:solidFill>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response</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6F71670B-417E-FA36-CE4A-48951537AB24}"/>
              </a:ext>
            </a:extLst>
          </p:cNvPr>
          <p:cNvSpPr txBox="1"/>
          <p:nvPr/>
        </p:nvSpPr>
        <p:spPr>
          <a:xfrm>
            <a:off x="9814716" y="6354300"/>
            <a:ext cx="335348" cy="276999"/>
          </a:xfrm>
          <a:prstGeom prst="rect">
            <a:avLst/>
          </a:prstGeom>
          <a:noFill/>
        </p:spPr>
        <p:txBody>
          <a:bodyPr wrap="none" rtlCol="0">
            <a:spAutoFit/>
          </a:bodyPr>
          <a:lstStyle/>
          <a:p>
            <a:fld id="{A8B5C30B-B6D8-4146-AC75-79BD61461279}" type="slidenum">
              <a:rPr kumimoji="1" lang="zh-CN" altLang="en-US" sz="1200" b="1">
                <a:solidFill>
                  <a:schemeClr val="bg1"/>
                </a:solidFill>
              </a:rPr>
              <a:t>7</a:t>
            </a:fld>
            <a:endParaRPr kumimoji="1" lang="zh-CN" altLang="en-US" sz="1200" b="1" dirty="0">
              <a:solidFill>
                <a:schemeClr val="bg1"/>
              </a:solidFill>
            </a:endParaRPr>
          </a:p>
        </p:txBody>
      </p:sp>
      <p:sp>
        <p:nvSpPr>
          <p:cNvPr id="10" name="Shape 6">
            <a:extLst>
              <a:ext uri="{FF2B5EF4-FFF2-40B4-BE49-F238E27FC236}">
                <a16:creationId xmlns:a16="http://schemas.microsoft.com/office/drawing/2014/main" id="{B585565C-2F7F-8190-FC8F-F2C9960ECF30}"/>
              </a:ext>
            </a:extLst>
          </p:cNvPr>
          <p:cNvSpPr/>
          <p:nvPr/>
        </p:nvSpPr>
        <p:spPr>
          <a:xfrm>
            <a:off x="6112254" y="1088908"/>
            <a:ext cx="5900515" cy="2946931"/>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grpSp>
        <p:nvGrpSpPr>
          <p:cNvPr id="27" name="组合 26">
            <a:extLst>
              <a:ext uri="{FF2B5EF4-FFF2-40B4-BE49-F238E27FC236}">
                <a16:creationId xmlns:a16="http://schemas.microsoft.com/office/drawing/2014/main" id="{18E4063D-68B4-BA59-6009-AC7D9ADABAA6}"/>
              </a:ext>
            </a:extLst>
          </p:cNvPr>
          <p:cNvGrpSpPr/>
          <p:nvPr/>
        </p:nvGrpSpPr>
        <p:grpSpPr>
          <a:xfrm>
            <a:off x="106858" y="1092824"/>
            <a:ext cx="5900515" cy="5261476"/>
            <a:chOff x="6184483" y="828631"/>
            <a:chExt cx="5900515" cy="5077063"/>
          </a:xfrm>
        </p:grpSpPr>
        <p:sp>
          <p:nvSpPr>
            <p:cNvPr id="11" name="Shape 6">
              <a:extLst>
                <a:ext uri="{FF2B5EF4-FFF2-40B4-BE49-F238E27FC236}">
                  <a16:creationId xmlns:a16="http://schemas.microsoft.com/office/drawing/2014/main" id="{F36A554D-646A-3118-4646-8484B693731B}"/>
                </a:ext>
              </a:extLst>
            </p:cNvPr>
            <p:cNvSpPr/>
            <p:nvPr/>
          </p:nvSpPr>
          <p:spPr>
            <a:xfrm>
              <a:off x="6184483" y="828631"/>
              <a:ext cx="5900515" cy="5077063"/>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cxnSp>
          <p:nvCxnSpPr>
            <p:cNvPr id="21" name="直线连接符 20">
              <a:extLst>
                <a:ext uri="{FF2B5EF4-FFF2-40B4-BE49-F238E27FC236}">
                  <a16:creationId xmlns:a16="http://schemas.microsoft.com/office/drawing/2014/main" id="{387C33BA-B9A7-4B87-E861-F8D878688C38}"/>
                </a:ext>
              </a:extLst>
            </p:cNvPr>
            <p:cNvCxnSpPr>
              <a:cxnSpLocks/>
            </p:cNvCxnSpPr>
            <p:nvPr/>
          </p:nvCxnSpPr>
          <p:spPr>
            <a:xfrm>
              <a:off x="6925988" y="4915530"/>
              <a:ext cx="513171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4" name="Shape 8">
            <a:extLst>
              <a:ext uri="{FF2B5EF4-FFF2-40B4-BE49-F238E27FC236}">
                <a16:creationId xmlns:a16="http://schemas.microsoft.com/office/drawing/2014/main" id="{E946DD44-3565-4B69-FEE3-74BF1BE64547}"/>
              </a:ext>
            </a:extLst>
          </p:cNvPr>
          <p:cNvSpPr/>
          <p:nvPr/>
        </p:nvSpPr>
        <p:spPr>
          <a:xfrm>
            <a:off x="6112255" y="4217467"/>
            <a:ext cx="2698194" cy="2113410"/>
          </a:xfrm>
          <a:prstGeom prst="roundRect">
            <a:avLst>
              <a:gd name="adj" fmla="val 19355"/>
            </a:avLst>
          </a:prstGeom>
          <a:solidFill>
            <a:srgbClr val="FBF8ED"/>
          </a:solidFill>
          <a:ln w="12700">
            <a:solidFill>
              <a:srgbClr val="EEE0B6"/>
            </a:solidFill>
            <a:prstDash val="solid"/>
          </a:ln>
          <a:effectLst>
            <a:outerShdw algn="bl" rotWithShape="0">
              <a:srgbClr val="000000">
                <a:alpha val="0"/>
              </a:srgbClr>
            </a:outerShdw>
          </a:effectLst>
        </p:spPr>
        <p:txBody>
          <a:bodyPr/>
          <a:lstStyle/>
          <a:p>
            <a:endParaRPr lang="zh-CN" altLang="en-US" dirty="0"/>
          </a:p>
        </p:txBody>
      </p:sp>
      <p:sp>
        <p:nvSpPr>
          <p:cNvPr id="22" name="文本框 21">
            <a:extLst>
              <a:ext uri="{FF2B5EF4-FFF2-40B4-BE49-F238E27FC236}">
                <a16:creationId xmlns:a16="http://schemas.microsoft.com/office/drawing/2014/main" id="{66033228-8160-A185-2D78-04211ECAD72D}"/>
              </a:ext>
            </a:extLst>
          </p:cNvPr>
          <p:cNvSpPr txBox="1"/>
          <p:nvPr/>
        </p:nvSpPr>
        <p:spPr>
          <a:xfrm>
            <a:off x="6228169" y="4139452"/>
            <a:ext cx="2698194" cy="2262671"/>
          </a:xfrm>
          <a:prstGeom prst="rect">
            <a:avLst/>
          </a:prstGeom>
          <a:noFill/>
        </p:spPr>
        <p:txBody>
          <a:bodyPr wrap="square" rtlCol="0">
            <a:spAutoFit/>
          </a:bodyPr>
          <a:lstStyle/>
          <a:p>
            <a:pPr>
              <a:lnSpc>
                <a:spcPct val="150000"/>
              </a:lnSpc>
            </a:pPr>
            <a:r>
              <a:rPr lang="en-US" altLang="zh-CN" sz="1600" b="1" dirty="0">
                <a:latin typeface="Arial" panose="020B0604020202020204" pitchFamily="34" charset="0"/>
                <a:cs typeface="Arial" panose="020B0604020202020204" pitchFamily="34" charset="0"/>
              </a:rPr>
              <a:t>CH</a:t>
            </a:r>
            <a:r>
              <a:rPr lang="en" altLang="zh-CN" sz="1600" b="1" baseline="-25000" dirty="0">
                <a:latin typeface="Arial" panose="020B0604020202020204" pitchFamily="34" charset="0"/>
                <a:cs typeface="Arial" panose="020B0604020202020204" pitchFamily="34" charset="0"/>
              </a:rPr>
              <a:t>4 </a:t>
            </a:r>
            <a:r>
              <a:rPr lang="en" altLang="zh-CN" sz="1600" b="1" dirty="0">
                <a:latin typeface="Arial" panose="020B0604020202020204" pitchFamily="34" charset="0"/>
                <a:cs typeface="Arial" panose="020B0604020202020204" pitchFamily="34" charset="0"/>
              </a:rPr>
              <a:t>response</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Driven by labile </a:t>
            </a:r>
            <a:r>
              <a:rPr lang="en" altLang="zh-CN" sz="1600" dirty="0">
                <a:solidFill>
                  <a:srgbClr val="FF0000"/>
                </a:solidFill>
                <a:latin typeface="Arial" panose="020B0604020202020204" pitchFamily="34" charset="0"/>
                <a:cs typeface="Arial" panose="020B0604020202020204" pitchFamily="34" charset="0"/>
              </a:rPr>
              <a:t>C supply</a:t>
            </a:r>
          </a:p>
          <a:p>
            <a:pPr marL="285750" indent="-285750">
              <a:lnSpc>
                <a:spcPct val="150000"/>
              </a:lnSpc>
              <a:buFont typeface="Wingdings" pitchFamily="2" charset="2"/>
              <a:buChar char="l"/>
            </a:pPr>
            <a:r>
              <a:rPr lang="en" altLang="zh-CN" sz="1600" dirty="0">
                <a:latin typeface="Arial" panose="020B0604020202020204" pitchFamily="34" charset="0"/>
                <a:cs typeface="Arial" panose="020B0604020202020204" pitchFamily="34" charset="0"/>
              </a:rPr>
              <a:t>Lowest uptake to N-only addition</a:t>
            </a:r>
          </a:p>
          <a:p>
            <a:pPr marL="285750" indent="-285750">
              <a:lnSpc>
                <a:spcPct val="150000"/>
              </a:lnSpc>
              <a:buFont typeface="Wingdings" pitchFamily="2" charset="2"/>
              <a:buChar char="l"/>
            </a:pPr>
            <a:endParaRPr kumimoji="1" lang="en-US" altLang="zh-CN" sz="16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D742DDFA-DEB4-DFDB-8E52-F2710E18CA27}"/>
              </a:ext>
            </a:extLst>
          </p:cNvPr>
          <p:cNvSpPr txBox="1"/>
          <p:nvPr/>
        </p:nvSpPr>
        <p:spPr>
          <a:xfrm>
            <a:off x="8980955" y="4139452"/>
            <a:ext cx="3031814" cy="2632003"/>
          </a:xfrm>
          <a:prstGeom prst="rect">
            <a:avLst/>
          </a:prstGeom>
          <a:noFill/>
        </p:spPr>
        <p:txBody>
          <a:bodyPr wrap="square" rtlCol="0">
            <a:spAutoFit/>
          </a:bodyPr>
          <a:lstStyle>
            <a:defPPr>
              <a:defRPr lang="en-US"/>
            </a:defPPr>
            <a:lvl1pPr>
              <a:lnSpc>
                <a:spcPct val="150000"/>
              </a:lnSpc>
              <a:defRPr sz="1600" b="1">
                <a:latin typeface="Arial" panose="020B0604020202020204" pitchFamily="34" charset="0"/>
                <a:cs typeface="Arial" panose="020B0604020202020204" pitchFamily="34" charset="0"/>
              </a:defRPr>
            </a:lvl1pPr>
          </a:lstStyle>
          <a:p>
            <a:r>
              <a:rPr lang="en-US" altLang="zh-CN" dirty="0"/>
              <a:t>CH</a:t>
            </a:r>
            <a:r>
              <a:rPr lang="en" altLang="zh-CN" baseline="-25000" dirty="0"/>
              <a:t>4 </a:t>
            </a:r>
            <a:r>
              <a:rPr lang="en" altLang="zh-CN" dirty="0"/>
              <a:t>Priming effect</a:t>
            </a:r>
          </a:p>
          <a:p>
            <a:pPr marL="285750" indent="-285750">
              <a:buFont typeface="Wingdings" pitchFamily="2" charset="2"/>
              <a:buChar char="l"/>
            </a:pPr>
            <a:r>
              <a:rPr lang="en" altLang="zh-CN" b="0" dirty="0">
                <a:solidFill>
                  <a:srgbClr val="FF0000"/>
                </a:solidFill>
              </a:rPr>
              <a:t>Positive priming </a:t>
            </a:r>
            <a:r>
              <a:rPr lang="en" altLang="zh-CN" b="0" dirty="0"/>
              <a:t>happened in N+ addition</a:t>
            </a:r>
          </a:p>
          <a:p>
            <a:pPr marL="285750" indent="-285750">
              <a:buFont typeface="Wingdings" pitchFamily="2" charset="2"/>
              <a:buChar char="l"/>
            </a:pPr>
            <a:r>
              <a:rPr lang="en" altLang="zh-CN" b="0" dirty="0">
                <a:solidFill>
                  <a:srgbClr val="FF0000"/>
                </a:solidFill>
              </a:rPr>
              <a:t>Negative priming</a:t>
            </a:r>
            <a:r>
              <a:rPr lang="en" altLang="zh-CN" b="0" dirty="0"/>
              <a:t> mainly occurred in C+ containing</a:t>
            </a:r>
          </a:p>
          <a:p>
            <a:pPr marL="285750" indent="-285750">
              <a:buFont typeface="Wingdings" pitchFamily="2" charset="2"/>
              <a:buChar char="l"/>
            </a:pPr>
            <a:r>
              <a:rPr lang="en-US" altLang="zh-CN" b="0" dirty="0"/>
              <a:t>No warming effect</a:t>
            </a:r>
          </a:p>
          <a:p>
            <a:pPr marL="285750" indent="-285750">
              <a:buFont typeface="Wingdings" pitchFamily="2" charset="2"/>
              <a:buChar char="l"/>
            </a:pPr>
            <a:endParaRPr lang="en-US" altLang="zh-CN" b="0" dirty="0"/>
          </a:p>
        </p:txBody>
      </p:sp>
    </p:spTree>
    <p:extLst>
      <p:ext uri="{BB962C8B-B14F-4D97-AF65-F5344CB8AC3E}">
        <p14:creationId xmlns:p14="http://schemas.microsoft.com/office/powerpoint/2010/main" val="2596657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866AC-2C5C-5CE0-9941-35D89A100FBF}"/>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848D6F5D-3806-68C7-2FD9-ABBA9D7A436F}"/>
              </a:ext>
            </a:extLst>
          </p:cNvPr>
          <p:cNvPicPr>
            <a:picLocks noChangeAspect="1"/>
          </p:cNvPicPr>
          <p:nvPr/>
        </p:nvPicPr>
        <p:blipFill>
          <a:blip r:embed="rId3"/>
          <a:stretch>
            <a:fillRect/>
          </a:stretch>
        </p:blipFill>
        <p:spPr>
          <a:xfrm>
            <a:off x="6194142" y="1397597"/>
            <a:ext cx="5859200" cy="2929600"/>
          </a:xfrm>
          <a:prstGeom prst="rect">
            <a:avLst/>
          </a:prstGeom>
        </p:spPr>
      </p:pic>
      <p:pic>
        <p:nvPicPr>
          <p:cNvPr id="4" name="图片 3">
            <a:extLst>
              <a:ext uri="{FF2B5EF4-FFF2-40B4-BE49-F238E27FC236}">
                <a16:creationId xmlns:a16="http://schemas.microsoft.com/office/drawing/2014/main" id="{9CE59897-70EF-22F6-DD5A-83B62D59F624}"/>
              </a:ext>
            </a:extLst>
          </p:cNvPr>
          <p:cNvPicPr>
            <a:picLocks noChangeAspect="1"/>
          </p:cNvPicPr>
          <p:nvPr/>
        </p:nvPicPr>
        <p:blipFill>
          <a:blip r:embed="rId4"/>
          <a:stretch>
            <a:fillRect/>
          </a:stretch>
        </p:blipFill>
        <p:spPr>
          <a:xfrm>
            <a:off x="188746" y="1205442"/>
            <a:ext cx="5859198" cy="2929599"/>
          </a:xfrm>
          <a:prstGeom prst="rect">
            <a:avLst/>
          </a:prstGeom>
        </p:spPr>
      </p:pic>
      <p:sp>
        <p:nvSpPr>
          <p:cNvPr id="8" name="文本占位符 7">
            <a:extLst>
              <a:ext uri="{FF2B5EF4-FFF2-40B4-BE49-F238E27FC236}">
                <a16:creationId xmlns:a16="http://schemas.microsoft.com/office/drawing/2014/main" id="{EE591FC6-93C5-3978-CF46-F48BCBB7BD7D}"/>
              </a:ext>
            </a:extLst>
          </p:cNvPr>
          <p:cNvSpPr>
            <a:spLocks noGrp="1"/>
          </p:cNvSpPr>
          <p:nvPr>
            <p:ph type="body" sz="quarter" idx="10"/>
          </p:nvPr>
        </p:nvSpPr>
        <p:spPr>
          <a:xfrm>
            <a:off x="417351" y="144980"/>
            <a:ext cx="8789395" cy="435201"/>
          </a:xfrm>
        </p:spPr>
        <p:txBody>
          <a:bodyPr/>
          <a:lstStyle/>
          <a:p>
            <a:r>
              <a:rPr lang="en-US" altLang="zh-CN" b="1" dirty="0">
                <a:latin typeface="Arial" panose="020B0604020202020204" pitchFamily="34" charset="0"/>
                <a:cs typeface="Arial" panose="020B0604020202020204" pitchFamily="34" charset="0"/>
              </a:rPr>
              <a:t>Results—</a:t>
            </a:r>
            <a:r>
              <a:rPr lang="en-US" altLang="zh-CN" dirty="0">
                <a:latin typeface="Arial" panose="020B0604020202020204" pitchFamily="34" charset="0"/>
                <a:cs typeface="Arial" panose="020B0604020202020204" pitchFamily="34" charset="0"/>
              </a:rPr>
              <a:t>4.</a:t>
            </a:r>
            <a:r>
              <a:rPr lang="en" altLang="zh-CN" dirty="0">
                <a:latin typeface="Arial" panose="020B0604020202020204" pitchFamily="34" charset="0"/>
                <a:cs typeface="Arial" panose="020B0604020202020204" pitchFamily="34" charset="0"/>
              </a:rPr>
              <a:t> </a:t>
            </a:r>
            <a:r>
              <a:rPr lang="en" altLang="zh-CN" b="1" dirty="0">
                <a:solidFill>
                  <a:srgbClr val="FF0000"/>
                </a:solidFill>
                <a:latin typeface="Arial" panose="020B0604020202020204" pitchFamily="34" charset="0"/>
                <a:cs typeface="Arial" panose="020B0604020202020204" pitchFamily="34" charset="0"/>
              </a:rPr>
              <a:t>N</a:t>
            </a:r>
            <a:r>
              <a:rPr lang="en" altLang="zh-CN" b="1" baseline="-25000" dirty="0">
                <a:solidFill>
                  <a:srgbClr val="FF0000"/>
                </a:solidFill>
                <a:latin typeface="Arial" panose="020B0604020202020204" pitchFamily="34" charset="0"/>
                <a:cs typeface="Arial" panose="020B0604020202020204" pitchFamily="34" charset="0"/>
              </a:rPr>
              <a:t>2</a:t>
            </a:r>
            <a:r>
              <a:rPr lang="en" altLang="zh-CN" b="1" dirty="0">
                <a:solidFill>
                  <a:srgbClr val="FF0000"/>
                </a:solidFill>
                <a:latin typeface="Arial" panose="020B0604020202020204" pitchFamily="34" charset="0"/>
                <a:cs typeface="Arial" panose="020B0604020202020204" pitchFamily="34" charset="0"/>
              </a:rPr>
              <a:t>O</a:t>
            </a:r>
            <a:r>
              <a:rPr lang="en" altLang="zh-CN" dirty="0">
                <a:latin typeface="Arial" panose="020B0604020202020204" pitchFamily="34" charset="0"/>
                <a:cs typeface="Arial" panose="020B0604020202020204" pitchFamily="34" charset="0"/>
              </a:rPr>
              <a:t> response</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B38DF5B5-42EB-2EFE-891F-09C06175F7BE}"/>
              </a:ext>
            </a:extLst>
          </p:cNvPr>
          <p:cNvSpPr txBox="1"/>
          <p:nvPr/>
        </p:nvSpPr>
        <p:spPr>
          <a:xfrm>
            <a:off x="9896604" y="6545372"/>
            <a:ext cx="335348" cy="276999"/>
          </a:xfrm>
          <a:prstGeom prst="rect">
            <a:avLst/>
          </a:prstGeom>
          <a:noFill/>
        </p:spPr>
        <p:txBody>
          <a:bodyPr wrap="none" rtlCol="0">
            <a:spAutoFit/>
          </a:bodyPr>
          <a:lstStyle/>
          <a:p>
            <a:fld id="{A8B5C30B-B6D8-4146-AC75-79BD61461279}" type="slidenum">
              <a:rPr kumimoji="1" lang="zh-CN" altLang="en-US" sz="1200" b="1">
                <a:solidFill>
                  <a:schemeClr val="bg1"/>
                </a:solidFill>
              </a:rPr>
              <a:t>8</a:t>
            </a:fld>
            <a:endParaRPr kumimoji="1" lang="zh-CN" altLang="en-US" sz="1200" b="1" dirty="0">
              <a:solidFill>
                <a:schemeClr val="bg1"/>
              </a:solidFill>
            </a:endParaRPr>
          </a:p>
        </p:txBody>
      </p:sp>
      <p:sp>
        <p:nvSpPr>
          <p:cNvPr id="10" name="Shape 6">
            <a:extLst>
              <a:ext uri="{FF2B5EF4-FFF2-40B4-BE49-F238E27FC236}">
                <a16:creationId xmlns:a16="http://schemas.microsoft.com/office/drawing/2014/main" id="{72826835-08BC-C917-9303-019C78539E7F}"/>
              </a:ext>
            </a:extLst>
          </p:cNvPr>
          <p:cNvSpPr/>
          <p:nvPr/>
        </p:nvSpPr>
        <p:spPr>
          <a:xfrm>
            <a:off x="6194142" y="1205441"/>
            <a:ext cx="5900515" cy="3243729"/>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grpSp>
        <p:nvGrpSpPr>
          <p:cNvPr id="27" name="组合 26">
            <a:extLst>
              <a:ext uri="{FF2B5EF4-FFF2-40B4-BE49-F238E27FC236}">
                <a16:creationId xmlns:a16="http://schemas.microsoft.com/office/drawing/2014/main" id="{88B29809-0710-2473-1B6B-4EBECA5CDB4A}"/>
              </a:ext>
            </a:extLst>
          </p:cNvPr>
          <p:cNvGrpSpPr/>
          <p:nvPr/>
        </p:nvGrpSpPr>
        <p:grpSpPr>
          <a:xfrm>
            <a:off x="188746" y="1205441"/>
            <a:ext cx="5900515" cy="3243729"/>
            <a:chOff x="6184483" y="828631"/>
            <a:chExt cx="5900515" cy="5077063"/>
          </a:xfrm>
        </p:grpSpPr>
        <p:sp>
          <p:nvSpPr>
            <p:cNvPr id="11" name="Shape 6">
              <a:extLst>
                <a:ext uri="{FF2B5EF4-FFF2-40B4-BE49-F238E27FC236}">
                  <a16:creationId xmlns:a16="http://schemas.microsoft.com/office/drawing/2014/main" id="{CD7EE844-117B-41B6-D8D3-C1138FE99636}"/>
                </a:ext>
              </a:extLst>
            </p:cNvPr>
            <p:cNvSpPr/>
            <p:nvPr/>
          </p:nvSpPr>
          <p:spPr>
            <a:xfrm>
              <a:off x="6184483" y="828631"/>
              <a:ext cx="5900515" cy="5077063"/>
            </a:xfrm>
            <a:prstGeom prst="roundRect">
              <a:avLst>
                <a:gd name="adj" fmla="val 3930"/>
              </a:avLst>
            </a:prstGeom>
            <a:noFill/>
            <a:ln w="12700">
              <a:solidFill>
                <a:srgbClr val="E1DED8"/>
              </a:solidFill>
              <a:prstDash val="solid"/>
            </a:ln>
            <a:effectLst>
              <a:outerShdw algn="bl" rotWithShape="0">
                <a:srgbClr val="000000">
                  <a:alpha val="0"/>
                </a:srgbClr>
              </a:outerShdw>
            </a:effectLst>
          </p:spPr>
          <p:txBody>
            <a:bodyPr/>
            <a:lstStyle/>
            <a:p>
              <a:endParaRPr lang="zh-CN" altLang="en-US" dirty="0"/>
            </a:p>
          </p:txBody>
        </p:sp>
        <p:cxnSp>
          <p:nvCxnSpPr>
            <p:cNvPr id="21" name="直线连接符 20">
              <a:extLst>
                <a:ext uri="{FF2B5EF4-FFF2-40B4-BE49-F238E27FC236}">
                  <a16:creationId xmlns:a16="http://schemas.microsoft.com/office/drawing/2014/main" id="{7A70EAEE-E490-D823-71CC-2A9162BA314D}"/>
                </a:ext>
              </a:extLst>
            </p:cNvPr>
            <p:cNvCxnSpPr>
              <a:cxnSpLocks/>
            </p:cNvCxnSpPr>
            <p:nvPr/>
          </p:nvCxnSpPr>
          <p:spPr>
            <a:xfrm>
              <a:off x="6843727" y="4084293"/>
              <a:ext cx="513171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1" name="Shape 8">
            <a:extLst>
              <a:ext uri="{FF2B5EF4-FFF2-40B4-BE49-F238E27FC236}">
                <a16:creationId xmlns:a16="http://schemas.microsoft.com/office/drawing/2014/main" id="{64F33B13-B7CB-F8BB-26DA-27ECCC948F60}"/>
              </a:ext>
            </a:extLst>
          </p:cNvPr>
          <p:cNvSpPr/>
          <p:nvPr/>
        </p:nvSpPr>
        <p:spPr>
          <a:xfrm>
            <a:off x="277419" y="4653886"/>
            <a:ext cx="5818581" cy="1891485"/>
          </a:xfrm>
          <a:prstGeom prst="roundRect">
            <a:avLst>
              <a:gd name="adj" fmla="val 19355"/>
            </a:avLst>
          </a:prstGeom>
          <a:solidFill>
            <a:srgbClr val="FBF8ED"/>
          </a:solidFill>
          <a:ln w="12700">
            <a:solidFill>
              <a:srgbClr val="EEE0B6"/>
            </a:solidFill>
            <a:prstDash val="solid"/>
          </a:ln>
          <a:effectLst>
            <a:outerShdw algn="bl" rotWithShape="0">
              <a:srgbClr val="000000">
                <a:alpha val="0"/>
              </a:srgbClr>
            </a:outerShdw>
          </a:effectLst>
        </p:spPr>
        <p:txBody>
          <a:bodyPr/>
          <a:lstStyle/>
          <a:p>
            <a:endParaRPr lang="zh-CN" altLang="en-US"/>
          </a:p>
        </p:txBody>
      </p:sp>
      <p:sp>
        <p:nvSpPr>
          <p:cNvPr id="12" name="文本框 11">
            <a:extLst>
              <a:ext uri="{FF2B5EF4-FFF2-40B4-BE49-F238E27FC236}">
                <a16:creationId xmlns:a16="http://schemas.microsoft.com/office/drawing/2014/main" id="{675CBC37-5C6B-063B-1019-DB2650B8EA23}"/>
              </a:ext>
            </a:extLst>
          </p:cNvPr>
          <p:cNvSpPr txBox="1"/>
          <p:nvPr/>
        </p:nvSpPr>
        <p:spPr>
          <a:xfrm>
            <a:off x="567476" y="4845326"/>
            <a:ext cx="4768298" cy="1893339"/>
          </a:xfrm>
          <a:prstGeom prst="rect">
            <a:avLst/>
          </a:prstGeom>
          <a:noFill/>
        </p:spPr>
        <p:txBody>
          <a:bodyPr wrap="square" rtlCol="0">
            <a:spAutoFit/>
          </a:bodyPr>
          <a:lstStyle>
            <a:defPPr>
              <a:defRPr lang="en-US"/>
            </a:defPPr>
            <a:lvl1pPr>
              <a:lnSpc>
                <a:spcPct val="150000"/>
              </a:lnSpc>
              <a:defRPr sz="1600" b="1">
                <a:latin typeface="Arial" panose="020B0604020202020204" pitchFamily="34" charset="0"/>
                <a:cs typeface="Arial" panose="020B0604020202020204" pitchFamily="34" charset="0"/>
              </a:defRPr>
            </a:lvl1pPr>
          </a:lstStyle>
          <a:p>
            <a:r>
              <a:rPr lang="en" altLang="zh-CN" dirty="0"/>
              <a:t>N₂O response</a:t>
            </a:r>
          </a:p>
          <a:p>
            <a:pPr marL="285750" indent="-285750">
              <a:buFont typeface="Wingdings" pitchFamily="2" charset="2"/>
              <a:buChar char="l"/>
            </a:pPr>
            <a:r>
              <a:rPr lang="en" altLang="zh-CN" b="0" dirty="0"/>
              <a:t>Strongest in </a:t>
            </a:r>
            <a:r>
              <a:rPr lang="en" altLang="zh-CN" dirty="0">
                <a:solidFill>
                  <a:srgbClr val="FF0000"/>
                </a:solidFill>
              </a:rPr>
              <a:t>N+</a:t>
            </a:r>
          </a:p>
          <a:p>
            <a:pPr marL="285750" indent="-285750">
              <a:buFont typeface="Wingdings" pitchFamily="2" charset="2"/>
              <a:buChar char="l"/>
            </a:pPr>
            <a:r>
              <a:rPr lang="en" altLang="zh-CN" b="0" dirty="0"/>
              <a:t>Also Enhanced by </a:t>
            </a:r>
            <a:r>
              <a:rPr lang="en" altLang="zh-CN" b="0" dirty="0">
                <a:solidFill>
                  <a:srgbClr val="FF0000"/>
                </a:solidFill>
              </a:rPr>
              <a:t>warming in N+</a:t>
            </a:r>
          </a:p>
          <a:p>
            <a:pPr marL="285750" indent="-285750">
              <a:buFont typeface="Wingdings" pitchFamily="2" charset="2"/>
              <a:buChar char="l"/>
            </a:pPr>
            <a:r>
              <a:rPr lang="en" altLang="zh-CN" b="0" dirty="0"/>
              <a:t>Less sensitive to warming in C+N+</a:t>
            </a:r>
          </a:p>
          <a:p>
            <a:r>
              <a:rPr lang="en-US" altLang="zh-CN" dirty="0"/>
              <a:t>   </a:t>
            </a:r>
          </a:p>
        </p:txBody>
      </p:sp>
      <p:sp>
        <p:nvSpPr>
          <p:cNvPr id="13" name="文本框 12">
            <a:extLst>
              <a:ext uri="{FF2B5EF4-FFF2-40B4-BE49-F238E27FC236}">
                <a16:creationId xmlns:a16="http://schemas.microsoft.com/office/drawing/2014/main" id="{164F0586-3963-CF67-99EE-1E3E74C78773}"/>
              </a:ext>
            </a:extLst>
          </p:cNvPr>
          <p:cNvSpPr txBox="1"/>
          <p:nvPr/>
        </p:nvSpPr>
        <p:spPr>
          <a:xfrm>
            <a:off x="10079166" y="6513073"/>
            <a:ext cx="335348" cy="276999"/>
          </a:xfrm>
          <a:prstGeom prst="rect">
            <a:avLst/>
          </a:prstGeom>
          <a:noFill/>
        </p:spPr>
        <p:txBody>
          <a:bodyPr wrap="none" rtlCol="0">
            <a:spAutoFit/>
          </a:bodyPr>
          <a:lstStyle/>
          <a:p>
            <a:fld id="{A8B5C30B-B6D8-4146-AC75-79BD61461279}" type="slidenum">
              <a:rPr kumimoji="1" lang="zh-CN" altLang="en-US" sz="1200" b="1">
                <a:solidFill>
                  <a:schemeClr val="bg1"/>
                </a:solidFill>
              </a:rPr>
              <a:t>8</a:t>
            </a:fld>
            <a:endParaRPr kumimoji="1" lang="zh-CN" altLang="en-US" sz="1200" b="1" dirty="0">
              <a:solidFill>
                <a:schemeClr val="bg1"/>
              </a:solidFill>
            </a:endParaRPr>
          </a:p>
        </p:txBody>
      </p:sp>
      <p:sp>
        <p:nvSpPr>
          <p:cNvPr id="15" name="Shape 8">
            <a:extLst>
              <a:ext uri="{FF2B5EF4-FFF2-40B4-BE49-F238E27FC236}">
                <a16:creationId xmlns:a16="http://schemas.microsoft.com/office/drawing/2014/main" id="{BC6BFB85-0C65-D02F-076E-136FCE8B36D9}"/>
              </a:ext>
            </a:extLst>
          </p:cNvPr>
          <p:cNvSpPr/>
          <p:nvPr/>
        </p:nvSpPr>
        <p:spPr>
          <a:xfrm>
            <a:off x="6194142" y="4653886"/>
            <a:ext cx="5900515" cy="1859187"/>
          </a:xfrm>
          <a:prstGeom prst="roundRect">
            <a:avLst>
              <a:gd name="adj" fmla="val 19355"/>
            </a:avLst>
          </a:prstGeom>
          <a:solidFill>
            <a:srgbClr val="F6F8FB"/>
          </a:solidFill>
          <a:ln w="12700">
            <a:solidFill>
              <a:srgbClr val="D8E3EE"/>
            </a:solidFill>
            <a:prstDash val="solid"/>
          </a:ln>
          <a:effectLst>
            <a:outerShdw algn="bl" rotWithShape="0">
              <a:srgbClr val="000000">
                <a:alpha val="0"/>
              </a:srgbClr>
            </a:outerShdw>
          </a:effectLst>
        </p:spPr>
        <p:txBody>
          <a:bodyPr/>
          <a:lstStyle/>
          <a:p>
            <a:endParaRPr lang="zh-CN" altLang="en-US"/>
          </a:p>
        </p:txBody>
      </p:sp>
      <p:sp>
        <p:nvSpPr>
          <p:cNvPr id="16" name="文本框 15">
            <a:extLst>
              <a:ext uri="{FF2B5EF4-FFF2-40B4-BE49-F238E27FC236}">
                <a16:creationId xmlns:a16="http://schemas.microsoft.com/office/drawing/2014/main" id="{63581652-EAD1-6762-8992-9335328B4EDC}"/>
              </a:ext>
            </a:extLst>
          </p:cNvPr>
          <p:cNvSpPr txBox="1"/>
          <p:nvPr/>
        </p:nvSpPr>
        <p:spPr>
          <a:xfrm>
            <a:off x="6386057" y="4653886"/>
            <a:ext cx="5318928" cy="1893339"/>
          </a:xfrm>
          <a:prstGeom prst="rect">
            <a:avLst/>
          </a:prstGeom>
          <a:noFill/>
        </p:spPr>
        <p:txBody>
          <a:bodyPr wrap="square" rtlCol="0">
            <a:spAutoFit/>
          </a:bodyPr>
          <a:lstStyle>
            <a:defPPr>
              <a:defRPr lang="en-US"/>
            </a:defPPr>
            <a:lvl1pPr>
              <a:lnSpc>
                <a:spcPct val="150000"/>
              </a:lnSpc>
              <a:defRPr sz="1600" b="1">
                <a:latin typeface="Arial" panose="020B0604020202020204" pitchFamily="34" charset="0"/>
                <a:cs typeface="Arial" panose="020B0604020202020204" pitchFamily="34" charset="0"/>
              </a:defRPr>
            </a:lvl1pPr>
          </a:lstStyle>
          <a:p>
            <a:r>
              <a:rPr lang="en" altLang="zh-CN" dirty="0"/>
              <a:t>N₂O Priming effect</a:t>
            </a:r>
          </a:p>
          <a:p>
            <a:pPr marL="285750" indent="-285750">
              <a:buFont typeface="Wingdings" pitchFamily="2" charset="2"/>
              <a:buChar char="l"/>
            </a:pPr>
            <a:r>
              <a:rPr lang="en" altLang="zh-CN" b="0" dirty="0">
                <a:solidFill>
                  <a:srgbClr val="FF0000"/>
                </a:solidFill>
              </a:rPr>
              <a:t>N+ and C+N </a:t>
            </a:r>
            <a:r>
              <a:rPr lang="en" altLang="zh-CN" b="0" dirty="0"/>
              <a:t>caused positive priming</a:t>
            </a:r>
          </a:p>
          <a:p>
            <a:pPr marL="285750" indent="-285750">
              <a:buFont typeface="Wingdings" pitchFamily="2" charset="2"/>
              <a:buChar char="l"/>
            </a:pPr>
            <a:r>
              <a:rPr lang="en" altLang="zh-CN" b="0" dirty="0">
                <a:solidFill>
                  <a:srgbClr val="FF0000"/>
                </a:solidFill>
              </a:rPr>
              <a:t>Warming</a:t>
            </a:r>
            <a:r>
              <a:rPr lang="en" altLang="zh-CN" b="0" dirty="0"/>
              <a:t> combined with N+ significantly increased N₂O priming</a:t>
            </a:r>
          </a:p>
          <a:p>
            <a:pPr marL="285750" indent="-285750">
              <a:buFont typeface="Wingdings" pitchFamily="2" charset="2"/>
              <a:buChar char="l"/>
            </a:pPr>
            <a:r>
              <a:rPr lang="en" altLang="zh-CN" b="0" dirty="0">
                <a:solidFill>
                  <a:srgbClr val="FF0000"/>
                </a:solidFill>
              </a:rPr>
              <a:t>C+ caused </a:t>
            </a:r>
            <a:r>
              <a:rPr lang="en" altLang="zh-CN" b="0" dirty="0"/>
              <a:t>negative priming</a:t>
            </a:r>
            <a:r>
              <a:rPr lang="en-US" altLang="zh-CN" b="0" dirty="0"/>
              <a:t>   </a:t>
            </a:r>
          </a:p>
        </p:txBody>
      </p:sp>
    </p:spTree>
    <p:extLst>
      <p:ext uri="{BB962C8B-B14F-4D97-AF65-F5344CB8AC3E}">
        <p14:creationId xmlns:p14="http://schemas.microsoft.com/office/powerpoint/2010/main" val="1085646505"/>
      </p:ext>
    </p:extLst>
  </p:cSld>
  <p:clrMapOvr>
    <a:masterClrMapping/>
  </p:clrMapOvr>
</p:sld>
</file>

<file path=ppt/theme/theme1.xml><?xml version="1.0" encoding="utf-8"?>
<a:theme xmlns:a="http://schemas.openxmlformats.org/drawingml/2006/main" name="Office 2013 - 2022 主题">
  <a:themeElements>
    <a:clrScheme name="Office 2013 - 2022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6971</TotalTime>
  <Words>2158</Words>
  <Application>Microsoft Macintosh PowerPoint</Application>
  <PresentationFormat>宽屏</PresentationFormat>
  <Paragraphs>163</Paragraphs>
  <Slides>12</Slides>
  <Notes>12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12</vt:i4>
      </vt:variant>
    </vt:vector>
  </HeadingPairs>
  <TitlesOfParts>
    <vt:vector size="19" baseType="lpstr">
      <vt:lpstr>等线</vt:lpstr>
      <vt:lpstr>微软雅黑</vt:lpstr>
      <vt:lpstr>Arial</vt:lpstr>
      <vt:lpstr>Calibri</vt:lpstr>
      <vt:lpstr>Calibri Light</vt:lpstr>
      <vt:lpstr>Wingdings</vt:lpstr>
      <vt:lpstr>Office 2013 - 2022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丫丫精饰</dc:title>
  <dc:subject>丫丫精饰</dc:subject>
  <dc:creator>丫丫精饰</dc:creator>
  <cp:keywords>https://cyppt.taobao.com</cp:keywords>
  <dc:description>https://cyppt.taobao.com</dc:description>
  <cp:lastModifiedBy>Jinyuan Yu</cp:lastModifiedBy>
  <cp:revision>48</cp:revision>
  <dcterms:created xsi:type="dcterms:W3CDTF">2015-07-19T09:09:57Z</dcterms:created>
  <dcterms:modified xsi:type="dcterms:W3CDTF">2026-03-25T12:55:06Z</dcterms:modified>
  <cp:category>https://cyppt.taobao.com</cp:category>
</cp:coreProperties>
</file>