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2"/>
  </p:handoutMasterIdLst>
  <p:sldIdLst>
    <p:sldId id="259" r:id="rId3"/>
    <p:sldId id="257" r:id="rId4"/>
    <p:sldId id="256" r:id="rId5"/>
    <p:sldId id="261" r:id="rId6"/>
    <p:sldId id="260" r:id="rId8"/>
    <p:sldId id="262" r:id="rId9"/>
    <p:sldId id="263" r:id="rId10"/>
    <p:sldId id="258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B341A"/>
    <a:srgbClr val="6C401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7.xml"/><Relationship Id="rId4" Type="http://schemas.openxmlformats.org/officeDocument/2006/relationships/image" Target="../media/image8.jpeg"/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0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254125" y="1178560"/>
            <a:ext cx="10109835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 b="1">
                <a:latin typeface="Arial Bold" panose="020B0604020202090204" charset="0"/>
                <a:ea typeface="Open Sans"/>
                <a:cs typeface="Arial Bold" panose="020B0604020202090204" charset="0"/>
              </a:rPr>
              <a:t>Wind erosion characteristics of loose subsoil of Mollisols: a wind tunnel assessment</a:t>
            </a:r>
            <a:endParaRPr lang="en-US" altLang="zh-CN" sz="3600" b="1">
              <a:latin typeface="Arial Bold" panose="020B0604020202090204" charset="0"/>
              <a:ea typeface="Open Sans"/>
              <a:cs typeface="Arial Bold" panose="020B060402020209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393190" y="2487930"/>
            <a:ext cx="9232265" cy="1938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2400" b="0" i="0">
                <a:latin typeface="Arial Regular" panose="020B0604020202090204" charset="0"/>
                <a:ea typeface="Open Sans"/>
                <a:cs typeface="Arial Regular" panose="020B0604020202090204" charset="0"/>
              </a:rPr>
              <a:t>Yanyan Xu, Bao Liu, Yanru Wen</a:t>
            </a:r>
            <a:r>
              <a:rPr lang="en-US" altLang="zh-CN" sz="2400" b="0" i="0" baseline="30000">
                <a:latin typeface="Arial Regular" panose="020B0604020202090204" charset="0"/>
                <a:ea typeface="Open Sans"/>
                <a:cs typeface="Arial Regular" panose="020B0604020202090204" charset="0"/>
              </a:rPr>
              <a:t>1*</a:t>
            </a:r>
            <a:r>
              <a:rPr lang="en-US" altLang="zh-CN" sz="2400" b="0" i="0">
                <a:latin typeface="Arial Regular" panose="020B0604020202090204" charset="0"/>
                <a:ea typeface="Open Sans"/>
                <a:cs typeface="Arial Regular" panose="020B0604020202090204" charset="0"/>
              </a:rPr>
              <a:t>, </a:t>
            </a:r>
            <a:r>
              <a:rPr lang="en-US" altLang="zh-CN" sz="2400">
                <a:latin typeface="Arial Regular" panose="020B0604020202090204" charset="0"/>
                <a:ea typeface="Open Sans"/>
                <a:cs typeface="Arial Regular" panose="020B0604020202090204" charset="0"/>
                <a:sym typeface="+mn-ea"/>
              </a:rPr>
              <a:t>Karl Auerswald, Zhenghu Ge, Donglai Gao, Xinhua Peng, Ting-yong Li, Huimin Dai, Wenbin Wu</a:t>
            </a:r>
            <a:endParaRPr lang="en-US" altLang="zh-CN" sz="2400">
              <a:latin typeface="Arial Regular" panose="020B0604020202090204" charset="0"/>
              <a:ea typeface="Open Sans"/>
              <a:cs typeface="Arial Regular" panose="020B0604020202090204" charset="0"/>
              <a:sym typeface="+mn-ea"/>
            </a:endParaRPr>
          </a:p>
          <a:p>
            <a:pPr marL="0" indent="0" algn="l"/>
            <a:endParaRPr lang="en-US" altLang="zh-CN" b="0" i="0">
              <a:latin typeface="Arial Regular" panose="020B0604020202090204" charset="0"/>
              <a:ea typeface="Open Sans"/>
              <a:cs typeface="Arial Regular" panose="020B0604020202090204" charset="0"/>
            </a:endParaRPr>
          </a:p>
          <a:p>
            <a:pPr marL="0" indent="0" algn="l"/>
            <a:r>
              <a:rPr lang="en-US" altLang="en-US" b="0" i="1" baseline="30000">
                <a:latin typeface="Arial Italic" panose="020B0604020202090204" charset="0"/>
                <a:ea typeface="Open Sans"/>
                <a:cs typeface="Arial Italic" panose="020B0604020202090204" charset="0"/>
              </a:rPr>
              <a:t>1</a:t>
            </a:r>
            <a:r>
              <a:rPr lang="en-US" altLang="en-US" b="0" i="1">
                <a:latin typeface="Arial Italic" panose="020B0604020202090204" charset="0"/>
                <a:ea typeface="Open Sans"/>
                <a:cs typeface="Arial Italic" panose="020B0604020202090204" charset="0"/>
              </a:rPr>
              <a:t>State Key Laboratory of Efficient Utilization of Arable Land in China, the Institute of Agricultural Resources and Regional Planning, Chinese Academy of Agricultural Sciences, Beijing, China</a:t>
            </a:r>
            <a:endParaRPr lang="en-US" altLang="en-US" b="0" i="1">
              <a:latin typeface="Arial Italic" panose="020B0604020202090204" charset="0"/>
              <a:ea typeface="Open Sans"/>
              <a:cs typeface="Arial Italic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655" y="1106170"/>
            <a:ext cx="7167245" cy="5374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60655" y="1106170"/>
            <a:ext cx="541020" cy="610235"/>
          </a:xfrm>
          <a:prstGeom prst="rect">
            <a:avLst/>
          </a:prstGeom>
          <a:solidFill>
            <a:srgbClr val="6C401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1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828675" y="1106170"/>
            <a:ext cx="6499225" cy="610235"/>
          </a:xfrm>
          <a:prstGeom prst="rect">
            <a:avLst/>
          </a:prstGeom>
          <a:solidFill>
            <a:srgbClr val="6C401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Co-occurrence of </a:t>
            </a: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w</a:t>
            </a: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ater-wind erosion</a:t>
            </a:r>
            <a:endParaRPr lang="en-US" sz="36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2719070" y="4486275"/>
            <a:ext cx="4609465" cy="1738630"/>
          </a:xfrm>
          <a:prstGeom prst="rect">
            <a:avLst/>
          </a:prstGeom>
          <a:gradFill>
            <a:gsLst>
              <a:gs pos="0">
                <a:srgbClr val="6C4019">
                  <a:alpha val="42000"/>
                </a:srgbClr>
              </a:gs>
              <a:gs pos="63000">
                <a:srgbClr val="6C4019">
                  <a:alpha val="69000"/>
                </a:srgbClr>
              </a:gs>
              <a:gs pos="100000">
                <a:srgbClr val="6C4019">
                  <a:alpha val="9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36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Active </a:t>
            </a:r>
            <a:r>
              <a:rPr lang="en-US" sz="36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gullies</a:t>
            </a:r>
            <a:endParaRPr lang="en-US" sz="36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3600" i="1">
                <a:latin typeface="Arial Italic" panose="020B0604020202090204" charset="0"/>
                <a:ea typeface="PingFang SC Semibold" panose="020B0400000000000000" charset="-122"/>
                <a:cs typeface="Arial Italic" panose="020B0604020202090204" charset="0"/>
                <a:sym typeface="+mn-ea"/>
              </a:rPr>
              <a:t>trigger for</a:t>
            </a:r>
            <a:endParaRPr lang="en-US" sz="3600" i="1">
              <a:latin typeface="Arial Italic" panose="020B0604020202090204" charset="0"/>
              <a:ea typeface="PingFang SC Semibold" panose="020B0400000000000000" charset="-122"/>
              <a:cs typeface="Arial Italic" panose="020B060402020209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36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Wind erosion? </a:t>
            </a:r>
            <a:endParaRPr lang="en-US" sz="36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6715" r="4628" b="34648"/>
          <a:stretch>
            <a:fillRect/>
          </a:stretch>
        </p:blipFill>
        <p:spPr>
          <a:xfrm>
            <a:off x="7463790" y="2044065"/>
            <a:ext cx="4606290" cy="43967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7756525" y="2288540"/>
            <a:ext cx="2644775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>
            <a:noAutofit/>
          </a:bodyPr>
          <a:p>
            <a:pPr algn="ctr"/>
            <a:r>
              <a:rPr lang="en-US" altLang="zh-CN" sz="2800" b="1">
                <a:solidFill>
                  <a:srgbClr val="4B341A"/>
                </a:solidFill>
                <a:latin typeface="Arial Bold" panose="020B0604020202090204" charset="0"/>
                <a:cs typeface="Arial Bold" panose="020B0604020202090204" charset="0"/>
              </a:rPr>
              <a:t>~67,000 </a:t>
            </a:r>
            <a:r>
              <a:rPr lang="en-US" altLang="zh-CN" sz="2800">
                <a:solidFill>
                  <a:srgbClr val="4B341A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gullies </a:t>
            </a:r>
            <a:endParaRPr lang="en-US" altLang="zh-CN" sz="3200" b="1">
              <a:solidFill>
                <a:srgbClr val="231F2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580" y="69850"/>
            <a:ext cx="1333500" cy="1333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5467350"/>
            <a:ext cx="1333500" cy="133350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7895590" y="1291590"/>
            <a:ext cx="2671445" cy="647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Study area</a:t>
            </a:r>
            <a:endParaRPr lang="en-US" sz="2800" b="1" baseline="30000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pic>
        <p:nvPicPr>
          <p:cNvPr id="20" name="Picture 19" descr="Fig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049020"/>
            <a:ext cx="6648450" cy="580898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6879590" y="2051685"/>
            <a:ext cx="5080000" cy="3152140"/>
          </a:xfrm>
          <a:prstGeom prst="rect">
            <a:avLst/>
          </a:prstGeom>
        </p:spPr>
        <p:txBody>
          <a:bodyPr wrap="square">
            <a:noAutofit/>
          </a:bodyPr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Wind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: High-intensity wind erosion occurs primarily from March to May, with maximum wind velocity up to 16.5 m s</a:t>
            </a:r>
            <a:r>
              <a:rPr lang="en-US" altLang="en-US" sz="2400" baseline="300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−1</a:t>
            </a:r>
            <a:endParaRPr lang="en-US" altLang="en-US" sz="2400" baseline="300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Water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: mean annual precipitation is 530 mm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  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5467350"/>
            <a:ext cx="1333500" cy="133350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8066405" y="1291590"/>
            <a:ext cx="3893185" cy="647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Experimental design</a:t>
            </a:r>
            <a:endParaRPr lang="en-US" sz="2800" b="1" baseline="30000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7964170" y="2051685"/>
            <a:ext cx="3995420" cy="3416300"/>
          </a:xfrm>
          <a:prstGeom prst="rect">
            <a:avLst/>
          </a:prstGeom>
        </p:spPr>
        <p:txBody>
          <a:bodyPr wrap="square">
            <a:noAutofit/>
          </a:bodyPr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Samples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: subsurface from 30</a:t>
            </a:r>
            <a:r>
              <a:rPr lang="en-US" altLang="en-US" sz="2400">
                <a:solidFill>
                  <a:srgbClr val="231F20"/>
                </a:solidFill>
                <a:latin typeface="PingFang SC" panose="020B0400000000000000" charset="-122"/>
                <a:ea typeface="PingFang SC" panose="020B0400000000000000" charset="-122"/>
                <a:cs typeface="Arial" panose="020B0604020202090204" pitchFamily="34" charset="0"/>
              </a:rPr>
              <a:t>-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70 cm</a:t>
            </a:r>
            <a:endParaRPr lang="en-US" altLang="en-US" sz="2400" baseline="300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Aggregate size: 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&gt;2000, 850</a:t>
            </a:r>
            <a:r>
              <a:rPr lang="en-US" altLang="en-US" sz="2400">
                <a:solidFill>
                  <a:srgbClr val="231F20"/>
                </a:solidFill>
                <a:latin typeface="PingFang SC" panose="020B0400000000000000" charset="-122"/>
                <a:ea typeface="PingFang SC" panose="020B0400000000000000" charset="-122"/>
                <a:cs typeface="Arial" panose="020B0604020202090204" pitchFamily="34" charset="0"/>
                <a:sym typeface="+mn-ea"/>
              </a:rPr>
              <a:t>-2000, 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250</a:t>
            </a:r>
            <a:r>
              <a:rPr lang="en-US" altLang="en-US" sz="2400">
                <a:solidFill>
                  <a:srgbClr val="231F20"/>
                </a:solidFill>
                <a:latin typeface="PingFang SC" panose="020B0400000000000000" charset="-122"/>
                <a:ea typeface="PingFang SC" panose="020B0400000000000000" charset="-122"/>
                <a:cs typeface="Arial" panose="020B0604020202090204" pitchFamily="34" charset="0"/>
                <a:sym typeface="+mn-ea"/>
              </a:rPr>
              <a:t>-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850, 53</a:t>
            </a:r>
            <a:r>
              <a:rPr lang="en-US" altLang="en-US" sz="2400">
                <a:solidFill>
                  <a:srgbClr val="231F20"/>
                </a:solidFill>
                <a:latin typeface="PingFang SC" panose="020B0400000000000000" charset="-122"/>
                <a:ea typeface="PingFang SC" panose="020B0400000000000000" charset="-122"/>
                <a:cs typeface="Arial" panose="020B0604020202090204" pitchFamily="34" charset="0"/>
                <a:sym typeface="+mn-ea"/>
              </a:rPr>
              <a:t>-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850, &lt;53 μm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Wind speed: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10, 12, 14, 16 and 18 m s</a:t>
            </a:r>
            <a:r>
              <a:rPr lang="en-US" altLang="en-US" sz="2400" baseline="300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-1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75 wind tunnel experments</a:t>
            </a:r>
            <a:endParaRPr lang="en-US" altLang="en-US" sz="2400" b="1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  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3" name="Picture 2" descr="Figure S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" y="1582420"/>
            <a:ext cx="7893050" cy="4825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49743" t="958"/>
          <a:stretch>
            <a:fillRect/>
          </a:stretch>
        </p:blipFill>
        <p:spPr>
          <a:xfrm>
            <a:off x="6974840" y="1832610"/>
            <a:ext cx="4965700" cy="413639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63500" y="1060450"/>
            <a:ext cx="541020" cy="901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2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683260" y="1060450"/>
            <a:ext cx="5706745" cy="901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Shear velocity depended on free wind and max. aggregate size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75" y="5467350"/>
            <a:ext cx="1333500" cy="1333500"/>
          </a:xfrm>
          <a:prstGeom prst="rect">
            <a:avLst/>
          </a:prstGeom>
        </p:spPr>
      </p:pic>
      <p:pic>
        <p:nvPicPr>
          <p:cNvPr id="13" name="Picture 12" descr="Fig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05" y="1962150"/>
            <a:ext cx="4701540" cy="387731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6974840" y="1061085"/>
            <a:ext cx="4817745" cy="901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Twice mass for 250-850 </a:t>
            </a:r>
            <a:r>
              <a:rPr lang="en-US" sz="2800" b="1" i="1">
                <a:latin typeface="Arial Bold Italic" panose="020B0604020202090204" charset="0"/>
                <a:ea typeface="PingFang SC Semibold" panose="020B0400000000000000" charset="-122"/>
                <a:cs typeface="Arial Bold Italic" panose="020B0604020202090204" charset="0"/>
                <a:sym typeface="+mn-ea"/>
              </a:rPr>
              <a:t>μm</a:t>
            </a: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 than 53-250 </a:t>
            </a:r>
            <a:r>
              <a:rPr lang="en-US" sz="2800" b="1" i="1">
                <a:latin typeface="Arial Bold Italic" panose="020B0604020202090204" charset="0"/>
                <a:ea typeface="PingFang SC Semibold" panose="020B0400000000000000" charset="-122"/>
                <a:cs typeface="Arial Bold Italic" panose="020B0604020202090204" charset="0"/>
                <a:sym typeface="+mn-ea"/>
              </a:rPr>
              <a:t>μm</a:t>
            </a: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 </a:t>
            </a: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at 16 m s</a:t>
            </a:r>
            <a:r>
              <a:rPr lang="en-US" sz="2800" b="1" baseline="30000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-1</a:t>
            </a:r>
            <a:endParaRPr lang="en-US" sz="2800" b="1" baseline="30000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5467350"/>
            <a:ext cx="1333500" cy="133350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7078980" y="1061085"/>
            <a:ext cx="4817745" cy="901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Vertical distribution of mass flux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pic>
        <p:nvPicPr>
          <p:cNvPr id="2" name="Picture 1" descr="Fig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0"/>
            <a:ext cx="7009765" cy="558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135495" y="2230120"/>
            <a:ext cx="4467860" cy="2519680"/>
          </a:xfrm>
          <a:prstGeom prst="rect">
            <a:avLst/>
          </a:prstGeom>
        </p:spPr>
        <p:txBody>
          <a:bodyPr wrap="square" rtlCol="0" anchor="t">
            <a:noAutofit/>
          </a:bodyPr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Medium-sized fractions (53–850 μm) show the highest sensitivity;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A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pronounced peak at 3-5 cm 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at a certain height above the surface.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5467350"/>
            <a:ext cx="1333500" cy="133350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09270" y="1061085"/>
            <a:ext cx="4817745" cy="9010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Take home messages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9270" y="2116455"/>
            <a:ext cx="10979785" cy="4518025"/>
          </a:xfrm>
          <a:prstGeom prst="rect">
            <a:avLst/>
          </a:prstGeom>
        </p:spPr>
        <p:txBody>
          <a:bodyPr wrap="square" rtlCol="0" anchor="t">
            <a:noAutofit/>
          </a:bodyPr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Severe gullies exposes loose subsurface materials that significantly increase wind erosion risk. 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Recommendations: reduce subsoil exposure through gully stabilization and temporary covers. 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marL="342900" lvl="0" indent="-342900" algn="l">
              <a:buClrTx/>
              <a:buSzTx/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Increase surface roughness and residue retention during windy spring to safeguard soil resources.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195830" cy="906780"/>
          </a:xfrm>
          <a:prstGeom prst="rect">
            <a:avLst/>
          </a:prstGeom>
        </p:spPr>
      </p:pic>
      <p:pic>
        <p:nvPicPr>
          <p:cNvPr id="12" name="Picture 11" descr="egu26-20282-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5" y="5224780"/>
            <a:ext cx="1333500" cy="1333500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989330" y="1163320"/>
            <a:ext cx="2393315" cy="6470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Yanru Wen</a:t>
            </a:r>
            <a:endParaRPr lang="en-US" altLang="en-US" sz="2800" b="1" baseline="30000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368935" y="1162685"/>
            <a:ext cx="541020" cy="6477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3</a:t>
            </a:r>
            <a:endParaRPr lang="en-US" sz="2800" b="1"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95" y="75565"/>
            <a:ext cx="4178300" cy="27895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8935" y="1855470"/>
            <a:ext cx="7827010" cy="3152140"/>
          </a:xfrm>
          <a:prstGeom prst="rect">
            <a:avLst/>
          </a:prstGeom>
        </p:spPr>
        <p:txBody>
          <a:bodyPr wrap="square">
            <a:noAutofit/>
          </a:bodyPr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sz="2400" b="1">
                <a:solidFill>
                  <a:srgbClr val="231F20"/>
                </a:solidFill>
                <a:latin typeface="Arial Bold" panose="020B0604020202090204" charset="0"/>
                <a:cs typeface="Arial Bold" panose="020B0604020202090204" charset="0"/>
              </a:rPr>
              <a:t>Post-doc researcher</a:t>
            </a:r>
            <a:r>
              <a:rPr lang="en-US" altLang="zh-CN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in 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Department of Environment, Ghent University, Belgium, </a:t>
            </a: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with </a:t>
            </a:r>
            <a:r>
              <a:rPr lang="en-US" altLang="en-US" sz="2400" b="1" i="1">
                <a:solidFill>
                  <a:srgbClr val="231F20"/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Prof. Wim Cornelis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400" b="1" i="1">
              <a:solidFill>
                <a:srgbClr val="231F20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sz="2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</a:rPr>
              <a:t>Research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</a:rPr>
              <a:t>associate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in IARRP-CAAS, Beijing, China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</a:rPr>
              <a:t>Interests</a:t>
            </a:r>
            <a:endParaRPr lang="en-US" altLang="en-US" sz="2400" b="1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 panose="020B0604020202090204" charset="0"/>
              <a:cs typeface="Arial Bold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en-US" sz="24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Gully erosion process and dynamics</a:t>
            </a:r>
            <a:endParaRPr lang="en-US" altLang="en-US" sz="240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4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   Gully mapping and its prediction</a:t>
            </a:r>
            <a:endParaRPr lang="en-US" altLang="en-US" sz="240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40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   </a:t>
            </a:r>
            <a:endParaRPr lang="en-US" altLang="en-US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endParaRPr lang="en-US" altLang="zh-CN" sz="240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395" y="75565"/>
            <a:ext cx="1859280" cy="279019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951355" y="5236210"/>
            <a:ext cx="3810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90204" pitchFamily="34" charset="0"/>
              <a:buNone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  <a:sym typeface="+mn-ea"/>
              </a:rPr>
              <a:t>E:</a:t>
            </a:r>
            <a:r>
              <a:rPr lang="en-US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yanru.wen@ugent.be</a:t>
            </a:r>
            <a:endParaRPr lang="en-US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  <a:sym typeface="+mn-ea"/>
              </a:rPr>
              <a:t>Researchgate:</a:t>
            </a:r>
            <a:r>
              <a:rPr lang="en-US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Yanru Wen</a:t>
            </a:r>
            <a:endParaRPr lang="en-US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  <a:sym typeface="+mn-ea"/>
              </a:rPr>
              <a:t>Wechat:</a:t>
            </a:r>
            <a:r>
              <a:rPr lang="en-US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19211081622</a:t>
            </a:r>
            <a:endParaRPr lang="en-US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604020202090204" charset="0"/>
                <a:cs typeface="Arial Bold" panose="020B0604020202090204" charset="0"/>
                <a:sym typeface="+mn-ea"/>
              </a:rPr>
              <a:t>Whats app:</a:t>
            </a:r>
            <a:r>
              <a:rPr lang="en-US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0032 497782396</a:t>
            </a:r>
            <a:endParaRPr lang="en-US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</p:txBody>
      </p:sp>
      <p:pic>
        <p:nvPicPr>
          <p:cNvPr id="16" name="Picture 15" descr="f684b5d90639cb25115698c85010e5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50" y="5236210"/>
            <a:ext cx="1432560" cy="143256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9609455" y="5433695"/>
            <a:ext cx="23939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90204" pitchFamily="34" charset="0"/>
              <a:buNone/>
            </a:pPr>
            <a:r>
              <a:rPr lang="en-US" altLang="zh-CN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Academic platform</a:t>
            </a:r>
            <a:endParaRPr lang="zh-CN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zh-CN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微信公众号</a:t>
            </a:r>
            <a:r>
              <a:rPr lang="en-US" altLang="zh-CN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：</a:t>
            </a:r>
            <a:endParaRPr lang="en-US" altLang="zh-CN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zh-CN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耕地侵蚀数智</a:t>
            </a:r>
            <a:r>
              <a:rPr lang="zh-CN" alt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守望</a:t>
            </a:r>
            <a:endParaRPr lang="zh-CN" altLang="en-US" sz="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</p:txBody>
      </p:sp>
      <p:pic>
        <p:nvPicPr>
          <p:cNvPr id="18" name="Picture 17" descr="50bdc86bf668e6ef3cbca2d8bdffeb0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320" y="5334635"/>
            <a:ext cx="1334135" cy="13341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1776</Words>
  <Application>WPS Writer</Application>
  <PresentationFormat>宽屏</PresentationFormat>
  <Paragraphs>80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Arial Bold</vt:lpstr>
      <vt:lpstr>Open Sans</vt:lpstr>
      <vt:lpstr>Thonburi</vt:lpstr>
      <vt:lpstr>Arial Regular</vt:lpstr>
      <vt:lpstr>Arial Italic</vt:lpstr>
      <vt:lpstr>PingFang SC Semibold</vt:lpstr>
      <vt:lpstr>PingFang SC</vt:lpstr>
      <vt:lpstr>Arial Bold Italic</vt:lpstr>
      <vt:lpstr>微软雅黑</vt:lpstr>
      <vt:lpstr>汉仪旗黑</vt:lpstr>
      <vt:lpstr>宋体</vt:lpstr>
      <vt:lpstr>Arial Unicode MS</vt:lpstr>
      <vt:lpstr>苹方-简</vt:lpstr>
      <vt:lpstr>Open Sans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Yanru</cp:lastModifiedBy>
  <cp:revision>288</cp:revision>
  <dcterms:created xsi:type="dcterms:W3CDTF">2026-05-01T04:49:35Z</dcterms:created>
  <dcterms:modified xsi:type="dcterms:W3CDTF">2026-05-01T04:49:35Z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1033-12.1.21861.21861</vt:lpwstr>
  </property>
  <property fmtid="{D5CDD505-2E9C-101B-9397-08002B2CF9AE}" pid="3" name="ICV">
    <vt:lpwstr>5B34D1DE24731A0F4123F269F28908D1_43</vt:lpwstr>
  </property>
</Properties>
</file>