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1"/>
  </p:notesMasterIdLst>
  <p:sldIdLst>
    <p:sldId id="325" r:id="rId2"/>
    <p:sldId id="271" r:id="rId3"/>
    <p:sldId id="258" r:id="rId4"/>
    <p:sldId id="261" r:id="rId5"/>
    <p:sldId id="318" r:id="rId6"/>
    <p:sldId id="284" r:id="rId7"/>
    <p:sldId id="266" r:id="rId8"/>
    <p:sldId id="294" r:id="rId9"/>
    <p:sldId id="320" r:id="rId10"/>
    <p:sldId id="260" r:id="rId11"/>
    <p:sldId id="287" r:id="rId12"/>
    <p:sldId id="321" r:id="rId13"/>
    <p:sldId id="322" r:id="rId14"/>
    <p:sldId id="323" r:id="rId15"/>
    <p:sldId id="324" r:id="rId16"/>
    <p:sldId id="306" r:id="rId17"/>
    <p:sldId id="312" r:id="rId18"/>
    <p:sldId id="296" r:id="rId19"/>
    <p:sldId id="3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B4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/>
    <p:restoredTop sz="85342" autoAdjust="0"/>
  </p:normalViewPr>
  <p:slideViewPr>
    <p:cSldViewPr snapToGrid="0">
      <p:cViewPr varScale="1">
        <p:scale>
          <a:sx n="102" d="100"/>
          <a:sy n="102" d="100"/>
        </p:scale>
        <p:origin x="208" y="2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A2B12-4F3B-C341-A3BB-BF1C33997330}" type="datetimeFigureOut">
              <a:rPr lang="en-US" smtClean="0"/>
              <a:t>5/3/26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96D40-27E2-F64C-A699-E744D4B8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3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6AA47-E665-7942-A983-23FFE9B0D7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2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6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8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198C5-65D5-81A9-9252-0CE7D2584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89E2A-BDCC-269A-2551-0368AE4ED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7818F-921E-4936-18E9-865608358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B774F-F5D3-5632-C752-FFBB7FA2F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02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81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4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4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2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44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9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7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7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963A-7C1F-9CE8-6742-CFBDA1E8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BB60D-A8A7-FB25-890D-B3277B74C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07229-AAFB-A4EC-C5DB-9452B498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5FA1A-D24E-1187-92F8-F1D9EC096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1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21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E078C-FE6C-5ADD-E326-C21FD5F2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89659-53B3-865E-26CF-D767DE709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8365B-AB4F-8613-F58A-1CA0B3AA2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F889-87D0-E686-E5A3-163AD7C1F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3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2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FA31-ADD3-481B-6919-32B6E837B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97BB9-A616-1DE1-6AD4-ABF75166D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AB599-B4DA-84EB-D222-747531F69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D5877-00D5-5D48-2B6A-B019968F7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6D40-27E2-F64C-A699-E744D4B8F8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0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C0D6-5710-7ECF-C55A-D5BD04B20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CFBC7-81A3-DCF5-3F8D-9280C9DF4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B2C4-B8C8-A060-4E5A-1EB0C54F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0D6A5-50E7-2A82-6B3C-F4945BD1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F918D-CB83-AD8D-FF80-17BAC9F6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1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0D40-E49D-B1F9-ED26-AE99B128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6641B-5C19-1BB7-F186-D20BE7B7F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4E1F8-16B4-C752-1747-B3F2BF872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061B4-42B0-9909-0871-45ED10DF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5DB7-C132-ED62-9DD9-9D0B0B48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1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79A37-32BB-087C-FC12-59561485B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DD743-E042-2C16-B936-1C3A31739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0FC7-339F-90AE-0D5B-B2C0FCA1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A78D-6625-2C7C-CE3D-48C32E58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D6959-5E66-0B52-3916-4350E59E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8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D1DF9-1188-C930-A06A-1E66B74B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633EC-D691-DD9D-B13C-FED597CC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FBDCF-DC6C-6808-544C-04B2C031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8AA00-65FD-C358-12D5-FA5686E5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4355C-E4CA-D260-05F5-5F7B1341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BBF5-6EE0-73F4-CF30-F20F7E2D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353E-1731-9E7F-FCE4-D7331837D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F4D43-9E2F-3ED0-8320-C19A8880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C8DB8-8066-92EB-703D-1BDAAC76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09085-0342-3B18-CC66-3D3FD3CD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D880-08D8-B08B-4F76-FA352D38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9836-3F39-3ECB-1251-F073FD633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68309-0144-172D-8938-FA54A583C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A0336-FCA4-6CE4-01B8-E37B642D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D1361-7610-5417-671A-26A404EA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ACA34-3BDB-44FE-5545-BC6B54E7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0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1E0F-7FC9-C1F4-3158-3240A8B2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4EB43-6405-65A8-9C58-90F1C310C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C219B-5FDE-02D2-3683-BC0C258E8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BF3D7-B390-1F47-C0DF-0B25C8810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DD440-CDD1-CA9B-4352-17D34E5D3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A0CA3-8D12-2804-2786-5FEB1391A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ABC78-4C9D-2BB7-705D-85956989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67DC90-B664-76C9-A52E-368987C3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6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E61B-14B4-EE83-3314-A2CF674F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97EE-2E0C-E2C5-0378-F5550EDA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FAC1C-EA51-7E6C-D36C-0B19099E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22CC9-E65F-3671-DE1C-48039C48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9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8FADE-C376-A5EE-FA7C-55861A6E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88577-DE1C-9FB1-013B-84354EC6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30ED-8BC7-B0C3-1C2E-BF5FFD2A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2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BDBC-947B-E2DE-8336-E0333EAFF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C85F-2099-D637-8176-64FA38B3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B6A99-38F6-F063-5BEF-039EBD91A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9CB28-341C-605F-4080-7F6631BE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F5F4-789D-5C74-63E7-7B187023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C4988-3F7B-CA3E-7FD4-500E2861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61A2-EC2F-B1F5-B418-A8803DEF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0D139B-5983-0C67-CF69-EB0C95024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B4D59-6696-0EC6-00EA-85F4556EF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7230-4C0D-93AC-B0B5-1A225AAC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3FEE7-43E5-41D1-D596-1F298424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36706-413E-634E-6705-E5E89AD1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8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E4573-6053-396F-D460-79A8BDD8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3DC14-54BE-F118-DBA6-FE94ADC0B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A242A-9D0C-20CB-57D7-3DE038BC3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6189EF-66B5-AE45-ABF3-C059ADDF51B0}" type="datetimeFigureOut">
              <a:rPr lang="en-US" smtClean="0"/>
              <a:t>5/3/26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15607-AD85-8133-33A4-222D71516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AE55C-75F3-4179-5C7E-FA7CEE1D4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67A66-8632-6C49-B571-98B613B14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0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467-025-56627-x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oi.org/10.1038/s41467-023-41116-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doi.org/10.1016/j.margeo.2024.107387" TargetMode="External"/><Relationship Id="rId5" Type="http://schemas.openxmlformats.org/officeDocument/2006/relationships/image" Target="../media/image6.emf"/><Relationship Id="rId10" Type="http://schemas.openxmlformats.org/officeDocument/2006/relationships/hyperlink" Target="https://doi.org/10.3389/feart.2019.00319" TargetMode="External"/><Relationship Id="rId4" Type="http://schemas.openxmlformats.org/officeDocument/2006/relationships/oleObject" Target="../embeddings/oleObject1.bin"/><Relationship Id="rId9" Type="http://schemas.openxmlformats.org/officeDocument/2006/relationships/hyperlink" Target="https://doi.org/10.1111/sed.70069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84FBB2-A9FA-BF02-E31F-ADF89D103A12}"/>
              </a:ext>
            </a:extLst>
          </p:cNvPr>
          <p:cNvSpPr txBox="1">
            <a:spLocks/>
          </p:cNvSpPr>
          <p:nvPr/>
        </p:nvSpPr>
        <p:spPr>
          <a:xfrm>
            <a:off x="520756" y="669633"/>
            <a:ext cx="8218130" cy="29857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b="1" dirty="0">
                <a:solidFill>
                  <a:srgbClr val="3B4174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/>
              </a:rPr>
              <a:t>Facies analysis provides new insights into event bed deposition in a hadal trench environment</a:t>
            </a:r>
            <a:endParaRPr lang="en-US" sz="4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C5DCE7-3D3B-8D6D-1BD6-C789913555B3}"/>
              </a:ext>
            </a:extLst>
          </p:cNvPr>
          <p:cNvSpPr txBox="1">
            <a:spLocks/>
          </p:cNvSpPr>
          <p:nvPr/>
        </p:nvSpPr>
        <p:spPr>
          <a:xfrm>
            <a:off x="520756" y="4060166"/>
            <a:ext cx="8832973" cy="1244306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b="1" u="sng" kern="100" dirty="0">
                <a:solidFill>
                  <a:srgbClr val="3B4174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Mishelle Muthre</a:t>
            </a:r>
            <a:r>
              <a:rPr lang="en-US" sz="2400" kern="100" dirty="0">
                <a:solidFill>
                  <a:srgbClr val="3B4174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Jean-Noël Proust, Charlotte Pizer, Ken Ikehara, J-J. Steven Huang, Hajime Naruse, Michael Strasser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4130DE-E21D-BAFE-E334-CD29FCEB5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92" y="5384223"/>
            <a:ext cx="3659909" cy="1443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8A500-0B1C-C945-DDB7-DDFC629C6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729" y="5709256"/>
            <a:ext cx="2384747" cy="763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A43AE7-01B6-AB90-9D0B-2D378FA2F7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88" t="13337" r="10481" b="28238"/>
          <a:stretch>
            <a:fillRect/>
          </a:stretch>
        </p:blipFill>
        <p:spPr>
          <a:xfrm>
            <a:off x="9481044" y="1460532"/>
            <a:ext cx="2057401" cy="2168822"/>
          </a:xfrm>
          <a:prstGeom prst="rect">
            <a:avLst/>
          </a:prstGeom>
        </p:spPr>
      </p:pic>
      <p:pic>
        <p:nvPicPr>
          <p:cNvPr id="18" name="Picture 17" descr="EGU General Assembly 2026">
            <a:extLst>
              <a:ext uri="{FF2B5EF4-FFF2-40B4-BE49-F238E27FC236}">
                <a16:creationId xmlns:a16="http://schemas.microsoft.com/office/drawing/2014/main" id="{BCF8EBF9-BC4A-C6C7-1DAB-4193F27C0A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221" y="470307"/>
            <a:ext cx="1871117" cy="9902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7CFEF7-A93C-0D4A-A1D3-BD1BD736D948}"/>
              </a:ext>
            </a:extLst>
          </p:cNvPr>
          <p:cNvSpPr txBox="1"/>
          <p:nvPr/>
        </p:nvSpPr>
        <p:spPr>
          <a:xfrm>
            <a:off x="9566221" y="1178900"/>
            <a:ext cx="1914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</p:spTree>
    <p:extLst>
      <p:ext uri="{BB962C8B-B14F-4D97-AF65-F5344CB8AC3E}">
        <p14:creationId xmlns:p14="http://schemas.microsoft.com/office/powerpoint/2010/main" val="272123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4957C8-EBED-5284-DDF7-2C472102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316" y="569626"/>
            <a:ext cx="5336891" cy="628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94ADF-3E92-A508-BA12-E010BF00AC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1" y="2766362"/>
            <a:ext cx="6387588" cy="4091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511470-F8DB-CF0E-37FF-A9909B70D90B}"/>
              </a:ext>
            </a:extLst>
          </p:cNvPr>
          <p:cNvSpPr txBox="1"/>
          <p:nvPr/>
        </p:nvSpPr>
        <p:spPr>
          <a:xfrm>
            <a:off x="45305" y="743650"/>
            <a:ext cx="6641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-Key boundary at 32µm: F1–F3 (&gt;32µm), F4–F6 (&lt;32µm)</a:t>
            </a:r>
          </a:p>
          <a:p>
            <a:r>
              <a:rPr lang="en-US" sz="2000" dirty="0"/>
              <a:t>-Hemipelagic F0, bounds event beds</a:t>
            </a:r>
          </a:p>
          <a:p>
            <a:r>
              <a:rPr lang="en-US" sz="2000" dirty="0"/>
              <a:t>-Event-internal facies (F1–F6) in fining-upward sequence</a:t>
            </a:r>
          </a:p>
          <a:p>
            <a:r>
              <a:rPr lang="en-US" sz="2000" b="1" dirty="0"/>
              <a:t>Process-based interpretation</a:t>
            </a:r>
            <a:r>
              <a:rPr lang="en-US" sz="2000" dirty="0"/>
              <a:t>:</a:t>
            </a:r>
          </a:p>
          <a:p>
            <a:r>
              <a:rPr lang="en-US" sz="2000" dirty="0"/>
              <a:t>-F1–F3: higher energy, traction/bedload</a:t>
            </a:r>
          </a:p>
          <a:p>
            <a:r>
              <a:rPr lang="en-US" sz="2000" dirty="0"/>
              <a:t>-F4–F6: lower energy, cohesive settling/suspension-load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A77D2EC-48FC-E4FB-E2B6-DC5E1A50DEBB}"/>
              </a:ext>
            </a:extLst>
          </p:cNvPr>
          <p:cNvSpPr txBox="1">
            <a:spLocks/>
          </p:cNvSpPr>
          <p:nvPr/>
        </p:nvSpPr>
        <p:spPr>
          <a:xfrm>
            <a:off x="0" y="80658"/>
            <a:ext cx="12191999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The facies-based framework: six event-internal + one hemipelagic</a:t>
            </a:r>
          </a:p>
        </p:txBody>
      </p:sp>
    </p:spTree>
    <p:extLst>
      <p:ext uri="{BB962C8B-B14F-4D97-AF65-F5344CB8AC3E}">
        <p14:creationId xmlns:p14="http://schemas.microsoft.com/office/powerpoint/2010/main" val="284208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EF726CF-739A-4FFF-963E-D2FCCAB06D65}"/>
              </a:ext>
            </a:extLst>
          </p:cNvPr>
          <p:cNvSpPr/>
          <p:nvPr/>
        </p:nvSpPr>
        <p:spPr>
          <a:xfrm>
            <a:off x="3455711" y="569626"/>
            <a:ext cx="5459762" cy="628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4CC1418-EDDC-46C8-A34E-CB9A6D14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710" y="493528"/>
            <a:ext cx="5796574" cy="631950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B5AAA82-9B9B-4B96-BBF0-2CBE134C4F39}"/>
              </a:ext>
            </a:extLst>
          </p:cNvPr>
          <p:cNvSpPr/>
          <p:nvPr/>
        </p:nvSpPr>
        <p:spPr>
          <a:xfrm>
            <a:off x="4848447" y="583480"/>
            <a:ext cx="2030818" cy="219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082CC9D-14F7-3F25-5DAF-25FA3364BA63}"/>
              </a:ext>
            </a:extLst>
          </p:cNvPr>
          <p:cNvSpPr txBox="1">
            <a:spLocks/>
          </p:cNvSpPr>
          <p:nvPr/>
        </p:nvSpPr>
        <p:spPr>
          <a:xfrm>
            <a:off x="0" y="80658"/>
            <a:ext cx="12191999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The idealized facies sequence: facies + pulses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69586-BC93-D5AA-C788-8E726B561C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1" y="2764270"/>
            <a:ext cx="3291027" cy="205194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760DF0-D449-841F-0EE8-44FDA3EDD843}"/>
              </a:ext>
            </a:extLst>
          </p:cNvPr>
          <p:cNvCxnSpPr>
            <a:cxnSpLocks/>
          </p:cNvCxnSpPr>
          <p:nvPr/>
        </p:nvCxnSpPr>
        <p:spPr>
          <a:xfrm>
            <a:off x="3328028" y="2943296"/>
            <a:ext cx="1380450" cy="3321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BDB3842-0A9B-11F0-9C4D-EF4FEDB550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33" y="5076872"/>
            <a:ext cx="3291027" cy="160834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C38541-2B31-C561-4BBB-A2F47FF1FD1B}"/>
              </a:ext>
            </a:extLst>
          </p:cNvPr>
          <p:cNvCxnSpPr>
            <a:cxnSpLocks/>
          </p:cNvCxnSpPr>
          <p:nvPr/>
        </p:nvCxnSpPr>
        <p:spPr>
          <a:xfrm flipV="1">
            <a:off x="3304560" y="4456386"/>
            <a:ext cx="1940102" cy="7085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3056DC-40B7-446C-2461-8BB8A6A5BA45}"/>
              </a:ext>
            </a:extLst>
          </p:cNvPr>
          <p:cNvSpPr txBox="1"/>
          <p:nvPr/>
        </p:nvSpPr>
        <p:spPr>
          <a:xfrm>
            <a:off x="45305" y="690716"/>
            <a:ext cx="3410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-Fining-upward sequence</a:t>
            </a:r>
          </a:p>
          <a:p>
            <a:r>
              <a:rPr lang="en-US" sz="2000" dirty="0"/>
              <a:t>-Pulses from coarse to fine-grained facies</a:t>
            </a:r>
          </a:p>
          <a:p>
            <a:r>
              <a:rPr lang="en-US" sz="2000" dirty="0"/>
              <a:t>-Transitional facies F4: distinguishing two types of convolute lamination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6CF356-9987-39A2-B6B3-047BD15BE113}"/>
              </a:ext>
            </a:extLst>
          </p:cNvPr>
          <p:cNvSpPr txBox="1"/>
          <p:nvPr/>
        </p:nvSpPr>
        <p:spPr>
          <a:xfrm>
            <a:off x="8915473" y="693255"/>
            <a:ext cx="32174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Pulse: 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-Single, incomplete facies sequence 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-Coarse- (F1–F3) and/or fine-grained (F4–F6) facies</a:t>
            </a:r>
          </a:p>
          <a:p>
            <a:r>
              <a:rPr lang="en-US" sz="2000" dirty="0"/>
              <a:t>-Fines upwards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557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6E335-3AF7-F95F-56B0-873D6B3AF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0B9FB61-438E-97F5-49A3-F827827FEC93}"/>
              </a:ext>
            </a:extLst>
          </p:cNvPr>
          <p:cNvSpPr txBox="1">
            <a:spLocks/>
          </p:cNvSpPr>
          <p:nvPr/>
        </p:nvSpPr>
        <p:spPr>
          <a:xfrm>
            <a:off x="0" y="80658"/>
            <a:ext cx="12191999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Event-bed architecture: pulses and stacking patterns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7E526-61F3-1120-19B8-D879DC90CF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946" y="638500"/>
            <a:ext cx="9194108" cy="53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6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1EBBF7-5283-7261-C6DE-842CB88F0085}"/>
              </a:ext>
            </a:extLst>
          </p:cNvPr>
          <p:cNvSpPr txBox="1"/>
          <p:nvPr/>
        </p:nvSpPr>
        <p:spPr>
          <a:xfrm>
            <a:off x="45305" y="743650"/>
            <a:ext cx="6050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</a:t>
            </a:r>
            <a:r>
              <a:rPr lang="en-US" sz="2000" b="1" dirty="0"/>
              <a:t>Stacking hierarchy</a:t>
            </a:r>
            <a:r>
              <a:rPr lang="en-US" sz="2000" dirty="0"/>
              <a:t>: pulses and pulse groups</a:t>
            </a:r>
          </a:p>
          <a:p>
            <a:r>
              <a:rPr lang="en-US" sz="2000" dirty="0"/>
              <a:t>-</a:t>
            </a:r>
            <a:r>
              <a:rPr lang="en-US" sz="2000" b="1" dirty="0"/>
              <a:t>Stacking patterns</a:t>
            </a:r>
            <a:r>
              <a:rPr lang="en-US" sz="2000" dirty="0"/>
              <a:t>: single-pulsed, multi-pulsed, amalgamated (breaks in the fining-upward trend)</a:t>
            </a:r>
          </a:p>
          <a:p>
            <a:r>
              <a:rPr lang="en-US" sz="2000" dirty="0"/>
              <a:t>-Event beds mainly record multiple flow episodes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D6FB16-0402-5842-342C-97BB7D64EEAC}"/>
              </a:ext>
            </a:extLst>
          </p:cNvPr>
          <p:cNvSpPr txBox="1">
            <a:spLocks/>
          </p:cNvSpPr>
          <p:nvPr/>
        </p:nvSpPr>
        <p:spPr>
          <a:xfrm>
            <a:off x="1" y="80658"/>
            <a:ext cx="8225633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Event-bed architecture: stacking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94368-A112-8D4F-A144-A41AD234D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5633" y="0"/>
            <a:ext cx="3902779" cy="6777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3B300-520B-61CA-5969-E57DAF86C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676" y="2630776"/>
            <a:ext cx="3082324" cy="2089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B05F8-0DAF-7956-3E53-65F8FCAAB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838" y="2317927"/>
            <a:ext cx="3082324" cy="2816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954D1-B140-D678-3D7C-F87B4705F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96" y="5234031"/>
            <a:ext cx="2542225" cy="15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74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A5F186-5F1B-A9F4-816D-7ABC36736F65}"/>
              </a:ext>
            </a:extLst>
          </p:cNvPr>
          <p:cNvSpPr txBox="1"/>
          <p:nvPr/>
        </p:nvSpPr>
        <p:spPr>
          <a:xfrm>
            <a:off x="0" y="3687448"/>
            <a:ext cx="40906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Lack of bioturbation or lack of F6</a:t>
            </a:r>
          </a:p>
          <a:p>
            <a:r>
              <a:rPr lang="en-US" dirty="0"/>
              <a:t>→ indicate no pauses, rapid emplacement (synchronous flows)</a:t>
            </a:r>
          </a:p>
          <a:p>
            <a:endParaRPr lang="en-US" b="1" dirty="0"/>
          </a:p>
          <a:p>
            <a:r>
              <a:rPr lang="en-US" b="1" dirty="0"/>
              <a:t>Opportunistic trace fossils, or F6</a:t>
            </a:r>
          </a:p>
          <a:p>
            <a:r>
              <a:rPr lang="en-US" dirty="0"/>
              <a:t>→ indicate pauses during deposition (quasi-synchronous flows)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D044AB-2410-EFA9-1B54-A8ABD24300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14939"/>
            <a:ext cx="4010760" cy="2906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D3E681-2106-D666-C917-0268881EAD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0620" y="714939"/>
            <a:ext cx="4010760" cy="2906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12824-2BE1-3333-969D-A2D0FD2B5E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1240" y="709907"/>
            <a:ext cx="4010760" cy="2906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32443-A2F8-8CB6-559D-24E2272437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0620" y="3881369"/>
            <a:ext cx="3018544" cy="2837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7053E7-85ED-82E1-A55E-FA208F8C3AC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6773" y="4961691"/>
            <a:ext cx="3018544" cy="17285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76388D-2F94-0801-5775-8C0F52E43E08}"/>
              </a:ext>
            </a:extLst>
          </p:cNvPr>
          <p:cNvSpPr txBox="1">
            <a:spLocks/>
          </p:cNvSpPr>
          <p:nvPr/>
        </p:nvSpPr>
        <p:spPr>
          <a:xfrm>
            <a:off x="0" y="80658"/>
            <a:ext cx="12191999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Relative depositional timing within event beds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68CCF-61DE-6166-4FB0-70E78AABAFB8}"/>
              </a:ext>
            </a:extLst>
          </p:cNvPr>
          <p:cNvSpPr txBox="1"/>
          <p:nvPr/>
        </p:nvSpPr>
        <p:spPr>
          <a:xfrm>
            <a:off x="8266773" y="3687448"/>
            <a:ext cx="392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Equilibrium trace fossils, or F0</a:t>
            </a:r>
          </a:p>
          <a:p>
            <a:r>
              <a:rPr lang="en-US" dirty="0"/>
              <a:t>→ indicate re-establishment of the background conditions</a:t>
            </a:r>
          </a:p>
        </p:txBody>
      </p:sp>
    </p:spTree>
    <p:extLst>
      <p:ext uri="{BB962C8B-B14F-4D97-AF65-F5344CB8AC3E}">
        <p14:creationId xmlns:p14="http://schemas.microsoft.com/office/powerpoint/2010/main" val="11477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59F779-A2A4-5EE3-CE5E-ED03E61AA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54" y="4943"/>
            <a:ext cx="7772400" cy="684811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52A8F7E-073E-95C1-6690-88525DB6BE58}"/>
              </a:ext>
            </a:extLst>
          </p:cNvPr>
          <p:cNvSpPr txBox="1">
            <a:spLocks/>
          </p:cNvSpPr>
          <p:nvPr/>
        </p:nvSpPr>
        <p:spPr>
          <a:xfrm>
            <a:off x="113946" y="122223"/>
            <a:ext cx="4847798" cy="1081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 Conceptual model for event bed deposition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0CD8B-0FA5-6820-73A0-3C5152417C97}"/>
              </a:ext>
            </a:extLst>
          </p:cNvPr>
          <p:cNvSpPr txBox="1"/>
          <p:nvPr/>
        </p:nvSpPr>
        <p:spPr>
          <a:xfrm>
            <a:off x="113946" y="1321047"/>
            <a:ext cx="44812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Implications</a:t>
            </a:r>
            <a:r>
              <a:rPr lang="en-US" sz="2000" dirty="0"/>
              <a:t>:</a:t>
            </a:r>
          </a:p>
          <a:p>
            <a:r>
              <a:rPr lang="en-US" sz="2000" dirty="0"/>
              <a:t>-Mechanism to interpret complex event beds and intra-event depositional timing </a:t>
            </a:r>
          </a:p>
          <a:p>
            <a:r>
              <a:rPr lang="en-US" sz="2000" dirty="0"/>
              <a:t>-Value for understanding how a single event (e.g., mainshock-aftershock sequences) is recorded through space and time in the deep ocean </a:t>
            </a:r>
          </a:p>
        </p:txBody>
      </p:sp>
    </p:spTree>
    <p:extLst>
      <p:ext uri="{BB962C8B-B14F-4D97-AF65-F5344CB8AC3E}">
        <p14:creationId xmlns:p14="http://schemas.microsoft.com/office/powerpoint/2010/main" val="257164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6575E-9023-99E8-4075-78088098DC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440" y="77821"/>
            <a:ext cx="6988143" cy="235409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FEE52C-0BD6-4960-AF65-A05BD3C13D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655885"/>
              </p:ext>
            </p:extLst>
          </p:nvPr>
        </p:nvGraphicFramePr>
        <p:xfrm>
          <a:off x="7604375" y="2570563"/>
          <a:ext cx="1857900" cy="1855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239622" imgH="1238930" progId="CorelDraw.Graphic.23">
                  <p:embed/>
                </p:oleObj>
              </mc:Choice>
              <mc:Fallback>
                <p:oleObj name="CorelDRAW" r:id="rId4" imgW="1239622" imgH="1238930" progId="CorelDraw.Graphic.2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0FEE52C-0BD6-4960-AF65-A05BD3C13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4375" y="2570563"/>
                        <a:ext cx="1857900" cy="1855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C93A629-1D85-4581-A757-C6D7FE974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" y="0"/>
            <a:ext cx="521341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21874-9A92-ABD7-D8AD-50A3EAB15DBA}"/>
              </a:ext>
            </a:extLst>
          </p:cNvPr>
          <p:cNvSpPr txBox="1"/>
          <p:nvPr/>
        </p:nvSpPr>
        <p:spPr>
          <a:xfrm>
            <a:off x="6093493" y="4636979"/>
            <a:ext cx="518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Thank you! </a:t>
            </a:r>
          </a:p>
          <a:p>
            <a:pPr algn="ctr"/>
            <a:r>
              <a:rPr lang="en-US" dirty="0"/>
              <a:t>Check out the paper for more lovely examples…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63076-37D4-8F2E-E4D1-4258799BF88B}"/>
              </a:ext>
            </a:extLst>
          </p:cNvPr>
          <p:cNvSpPr txBox="1"/>
          <p:nvPr/>
        </p:nvSpPr>
        <p:spPr>
          <a:xfrm>
            <a:off x="5221624" y="5494204"/>
            <a:ext cx="69881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b="1" dirty="0">
                <a:effectLst/>
              </a:rPr>
              <a:t>Chu</a:t>
            </a:r>
            <a:r>
              <a:rPr lang="en-US" sz="900" dirty="0">
                <a:effectLst/>
              </a:rPr>
              <a:t>, M., et al., </a:t>
            </a:r>
            <a:r>
              <a:rPr lang="en-US" sz="900" b="1" dirty="0">
                <a:effectLst/>
              </a:rPr>
              <a:t>2023</a:t>
            </a:r>
            <a:r>
              <a:rPr lang="en-US" sz="900" dirty="0">
                <a:effectLst/>
              </a:rPr>
              <a:t>. Earthquake-enhanced dissolved carbon cycles in ultra-deep ocean sediments. </a:t>
            </a:r>
            <a:r>
              <a:rPr lang="en-US" sz="900" b="1" dirty="0">
                <a:effectLst/>
              </a:rPr>
              <a:t>Nat </a:t>
            </a:r>
            <a:r>
              <a:rPr lang="en-US" sz="900" b="1" dirty="0" err="1">
                <a:effectLst/>
              </a:rPr>
              <a:t>Commun</a:t>
            </a:r>
            <a:r>
              <a:rPr lang="en-US" sz="900" b="1" dirty="0">
                <a:effectLst/>
              </a:rPr>
              <a:t> </a:t>
            </a:r>
            <a:r>
              <a:rPr lang="en-US" sz="900" dirty="0">
                <a:effectLst/>
              </a:rPr>
              <a:t>14, 5427. </a:t>
            </a:r>
            <a:r>
              <a:rPr lang="en-US" sz="900" dirty="0">
                <a:effectLst/>
                <a:hlinkClick r:id="rId7"/>
              </a:rPr>
              <a:t>https://doi.org/10.1038/s41467-023-41116-w</a:t>
            </a:r>
            <a:endParaRPr lang="en-US" sz="900" dirty="0">
              <a:effectLst/>
            </a:endParaRPr>
          </a:p>
          <a:p>
            <a:pPr>
              <a:spcAft>
                <a:spcPts val="300"/>
              </a:spcAft>
            </a:pPr>
            <a:r>
              <a:rPr lang="en-GB" sz="900" b="1" dirty="0" err="1">
                <a:effectLst/>
              </a:rPr>
              <a:t>Hovikoski</a:t>
            </a:r>
            <a:r>
              <a:rPr lang="en-GB" sz="900" dirty="0">
                <a:effectLst/>
              </a:rPr>
              <a:t>, J., et al., </a:t>
            </a:r>
            <a:r>
              <a:rPr lang="en-GB" sz="900" b="1" dirty="0">
                <a:effectLst/>
              </a:rPr>
              <a:t>2025</a:t>
            </a:r>
            <a:r>
              <a:rPr lang="en-GB" sz="900" dirty="0">
                <a:effectLst/>
              </a:rPr>
              <a:t>. Bioturbation in the hadal zone. </a:t>
            </a:r>
            <a:r>
              <a:rPr lang="en-GB" sz="900" b="1" dirty="0">
                <a:effectLst/>
              </a:rPr>
              <a:t>Nat </a:t>
            </a:r>
            <a:r>
              <a:rPr lang="en-GB" sz="900" b="1" dirty="0" err="1">
                <a:effectLst/>
              </a:rPr>
              <a:t>Commun</a:t>
            </a:r>
            <a:r>
              <a:rPr lang="en-GB" sz="900" b="1" dirty="0">
                <a:effectLst/>
              </a:rPr>
              <a:t> </a:t>
            </a:r>
            <a:r>
              <a:rPr lang="en-GB" sz="900" dirty="0">
                <a:effectLst/>
              </a:rPr>
              <a:t>16, 1401. </a:t>
            </a:r>
            <a:r>
              <a:rPr lang="en-GB" sz="900" dirty="0">
                <a:effectLst/>
                <a:hlinkClick r:id="rId8"/>
              </a:rPr>
              <a:t>https://doi.org/10.1038/s41467-025-56627-x</a:t>
            </a:r>
            <a:endParaRPr lang="en-GB" sz="900" dirty="0">
              <a:effectLst/>
            </a:endParaRPr>
          </a:p>
          <a:p>
            <a:pPr>
              <a:spcAft>
                <a:spcPts val="300"/>
              </a:spcAft>
            </a:pPr>
            <a:r>
              <a:rPr lang="en-GB" sz="900" b="1" dirty="0">
                <a:effectLst/>
              </a:rPr>
              <a:t>Muthre</a:t>
            </a:r>
            <a:r>
              <a:rPr lang="en-GB" sz="900" dirty="0">
                <a:effectLst/>
              </a:rPr>
              <a:t>, M., et al., </a:t>
            </a:r>
            <a:r>
              <a:rPr lang="en-GB" sz="900" b="1" dirty="0">
                <a:effectLst/>
              </a:rPr>
              <a:t>2025</a:t>
            </a:r>
            <a:r>
              <a:rPr lang="en-GB" sz="900" dirty="0">
                <a:effectLst/>
              </a:rPr>
              <a:t>. Facies analysis provides new insights into event bed deposition in a hadal trench environment. </a:t>
            </a:r>
            <a:r>
              <a:rPr lang="en-GB" sz="900" b="1" dirty="0">
                <a:effectLst/>
              </a:rPr>
              <a:t>Sedimentology</a:t>
            </a:r>
            <a:r>
              <a:rPr lang="en-GB" sz="900" dirty="0">
                <a:effectLst/>
              </a:rPr>
              <a:t> sed.70069. </a:t>
            </a:r>
            <a:r>
              <a:rPr lang="en-GB" sz="900" dirty="0">
                <a:effectLst/>
                <a:hlinkClick r:id="rId9"/>
              </a:rPr>
              <a:t>https://doi.org/10.1111/sed.70069</a:t>
            </a:r>
            <a:endParaRPr lang="en-GB" sz="900" dirty="0">
              <a:effectLst/>
            </a:endParaRPr>
          </a:p>
          <a:p>
            <a:pPr>
              <a:spcAft>
                <a:spcPts val="300"/>
              </a:spcAft>
            </a:pPr>
            <a:r>
              <a:rPr lang="en-GB" sz="900" b="1" dirty="0" err="1">
                <a:effectLst/>
              </a:rPr>
              <a:t>Kioka</a:t>
            </a:r>
            <a:r>
              <a:rPr lang="en-GB" sz="900" dirty="0">
                <a:effectLst/>
              </a:rPr>
              <a:t>, A., et al, </a:t>
            </a:r>
            <a:r>
              <a:rPr lang="en-GB" sz="900" b="1" dirty="0">
                <a:effectLst/>
              </a:rPr>
              <a:t>2019</a:t>
            </a:r>
            <a:r>
              <a:rPr lang="en-GB" sz="900" dirty="0">
                <a:effectLst/>
              </a:rPr>
              <a:t>. Event Stratigraphy in a Hadal Oceanic Trench: </a:t>
            </a:r>
            <a:r>
              <a:rPr lang="en-GB" sz="900" b="1" dirty="0">
                <a:effectLst/>
              </a:rPr>
              <a:t>Frontiers in Earth Science </a:t>
            </a:r>
            <a:r>
              <a:rPr lang="en-GB" sz="900" dirty="0">
                <a:effectLst/>
              </a:rPr>
              <a:t>7, 319. </a:t>
            </a:r>
            <a:r>
              <a:rPr lang="en-GB" sz="900" dirty="0">
                <a:effectLst/>
                <a:hlinkClick r:id="rId10"/>
              </a:rPr>
              <a:t>https://doi.org/10.3389/feart.2019.00319</a:t>
            </a:r>
            <a:endParaRPr lang="en-GB" sz="900" dirty="0">
              <a:effectLst/>
            </a:endParaRPr>
          </a:p>
          <a:p>
            <a:pPr>
              <a:spcAft>
                <a:spcPts val="300"/>
              </a:spcAft>
            </a:pPr>
            <a:r>
              <a:rPr lang="en-GB" sz="900" b="1" dirty="0">
                <a:effectLst/>
              </a:rPr>
              <a:t>Strasser</a:t>
            </a:r>
            <a:r>
              <a:rPr lang="en-GB" sz="900" dirty="0">
                <a:effectLst/>
              </a:rPr>
              <a:t>, M</a:t>
            </a:r>
            <a:r>
              <a:rPr lang="en-GB" sz="900" dirty="0"/>
              <a:t>., et al., </a:t>
            </a:r>
            <a:r>
              <a:rPr lang="en-GB" sz="900" b="1" dirty="0">
                <a:effectLst/>
              </a:rPr>
              <a:t>2024</a:t>
            </a:r>
            <a:r>
              <a:rPr lang="en-GB" sz="900" dirty="0">
                <a:effectLst/>
              </a:rPr>
              <a:t>. Japan Trench event stratigraphy. </a:t>
            </a:r>
            <a:r>
              <a:rPr lang="en-GB" sz="900" b="1" dirty="0">
                <a:effectLst/>
              </a:rPr>
              <a:t>Marine Geology </a:t>
            </a:r>
            <a:r>
              <a:rPr lang="en-GB" sz="900" dirty="0">
                <a:effectLst/>
              </a:rPr>
              <a:t>107387. </a:t>
            </a:r>
            <a:r>
              <a:rPr lang="en-GB" sz="900" dirty="0">
                <a:effectLst/>
                <a:hlinkClick r:id="rId11"/>
              </a:rPr>
              <a:t>https://doi.org/10.1016/j.margeo.2024.107387</a:t>
            </a:r>
            <a:endParaRPr lang="en-GB" sz="900" dirty="0">
              <a:effectLst/>
            </a:endParaRPr>
          </a:p>
          <a:p>
            <a:pPr>
              <a:spcAft>
                <a:spcPts val="300"/>
              </a:spcAft>
            </a:pPr>
            <a:endParaRPr lang="en-GB" sz="900" dirty="0">
              <a:effectLst/>
            </a:endParaRPr>
          </a:p>
          <a:p>
            <a:pPr>
              <a:spcAft>
                <a:spcPts val="300"/>
              </a:spcAft>
            </a:pPr>
            <a:endParaRPr lang="en-GB" sz="900" dirty="0">
              <a:effectLst/>
            </a:endParaRPr>
          </a:p>
          <a:p>
            <a:pPr>
              <a:spcAft>
                <a:spcPts val="300"/>
              </a:spcAft>
            </a:pPr>
            <a:endParaRPr lang="en-GB" sz="900" dirty="0">
              <a:effectLst/>
            </a:endParaRPr>
          </a:p>
          <a:p>
            <a:pPr>
              <a:spcAft>
                <a:spcPts val="300"/>
              </a:spcAft>
            </a:pP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05041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140AB0A-3749-800F-CA59-BB621E05D400}"/>
              </a:ext>
            </a:extLst>
          </p:cNvPr>
          <p:cNvSpPr txBox="1">
            <a:spLocks/>
          </p:cNvSpPr>
          <p:nvPr/>
        </p:nvSpPr>
        <p:spPr>
          <a:xfrm>
            <a:off x="113945" y="122223"/>
            <a:ext cx="8191855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Sediment structures </a:t>
            </a:r>
            <a:r>
              <a:rPr lang="en-US" sz="2400" dirty="0">
                <a:sym typeface="Wingdings" panose="05000000000000000000" pitchFamily="2" charset="2"/>
              </a:rPr>
              <a:t> hydrodynamic interpretation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4F7DE-E13D-14DC-9375-C0A5EBF6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658"/>
            <a:ext cx="12063242" cy="61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55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914C88C-6CED-403D-9F35-EFE454FC42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7903"/>
            <a:ext cx="3994257" cy="25462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F82BF8-2E32-4DCA-937C-DF3B1C56E5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837"/>
            <a:ext cx="3994257" cy="25462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67C4CE-2EE0-4094-885A-DC1928A8CC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084" y="773837"/>
            <a:ext cx="3994257" cy="25462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CE018F-1066-425E-9088-7D8A88D7A0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69" y="830741"/>
            <a:ext cx="3994257" cy="2546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7D45AE-900F-4F77-9935-8DDEBD62FF1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084" y="3754807"/>
            <a:ext cx="3994257" cy="25462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15A441-6A65-4768-9F10-73384442F1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69" y="3754807"/>
            <a:ext cx="3994257" cy="254626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0BEA92E2-CD0C-1246-6FA1-B690FD2A0AD9}"/>
              </a:ext>
            </a:extLst>
          </p:cNvPr>
          <p:cNvSpPr txBox="1">
            <a:spLocks/>
          </p:cNvSpPr>
          <p:nvPr/>
        </p:nvSpPr>
        <p:spPr>
          <a:xfrm>
            <a:off x="113945" y="122223"/>
            <a:ext cx="8191855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More examples of event beds</a:t>
            </a:r>
          </a:p>
        </p:txBody>
      </p:sp>
    </p:spTree>
    <p:extLst>
      <p:ext uri="{BB962C8B-B14F-4D97-AF65-F5344CB8AC3E}">
        <p14:creationId xmlns:p14="http://schemas.microsoft.com/office/powerpoint/2010/main" val="761009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442E57-11C3-5C7F-4808-A0FBB0C0E519}"/>
              </a:ext>
            </a:extLst>
          </p:cNvPr>
          <p:cNvSpPr txBox="1"/>
          <p:nvPr/>
        </p:nvSpPr>
        <p:spPr>
          <a:xfrm>
            <a:off x="285750" y="193397"/>
            <a:ext cx="1147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of grain size and elemental composition to distinguish hemipelagic (F0) and uppermost turbidite tail (F6)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20DCC-7859-46F9-FAFD-C48150EE7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57" y="658781"/>
            <a:ext cx="9549681" cy="5809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390BD5-6EA1-CAF4-6FC3-1E935EDA8166}"/>
              </a:ext>
            </a:extLst>
          </p:cNvPr>
          <p:cNvSpPr txBox="1"/>
          <p:nvPr/>
        </p:nvSpPr>
        <p:spPr>
          <a:xfrm>
            <a:off x="31094" y="562729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-F0 less Ca, more Fe</a:t>
            </a:r>
          </a:p>
          <a:p>
            <a:r>
              <a:rPr lang="en-US" dirty="0"/>
              <a:t>-F0 more Mn, less Si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6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6575E-9023-99E8-4075-78088098DC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440" y="77821"/>
            <a:ext cx="6988143" cy="235409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FEE52C-0BD6-4960-AF65-A05BD3C13D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085989"/>
              </p:ext>
            </p:extLst>
          </p:nvPr>
        </p:nvGraphicFramePr>
        <p:xfrm>
          <a:off x="7706450" y="3012742"/>
          <a:ext cx="2158831" cy="2156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239622" imgH="1238930" progId="CorelDraw.Graphic.23">
                  <p:embed/>
                </p:oleObj>
              </mc:Choice>
              <mc:Fallback>
                <p:oleObj name="CorelDRAW" r:id="rId4" imgW="1239622" imgH="1238930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06450" y="3012742"/>
                        <a:ext cx="2158831" cy="2156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C93A629-1D85-4581-A757-C6D7FE974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" y="0"/>
            <a:ext cx="5213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2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864161E-DC97-A2B5-A7D8-226023B0EA2D}"/>
              </a:ext>
            </a:extLst>
          </p:cNvPr>
          <p:cNvSpPr txBox="1">
            <a:spLocks/>
          </p:cNvSpPr>
          <p:nvPr/>
        </p:nvSpPr>
        <p:spPr>
          <a:xfrm>
            <a:off x="262239" y="122223"/>
            <a:ext cx="11826787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Hadal trenches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FEC9C-3FF2-C58B-B4CE-56854D761CB7}"/>
              </a:ext>
            </a:extLst>
          </p:cNvPr>
          <p:cNvSpPr txBox="1"/>
          <p:nvPr/>
        </p:nvSpPr>
        <p:spPr>
          <a:xfrm>
            <a:off x="408887" y="905691"/>
            <a:ext cx="4560467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Exceptional archives of sediment delivery to the deep ocean inc. </a:t>
            </a:r>
            <a:r>
              <a:rPr lang="en-US" sz="2000" b="1" u="sng" dirty="0"/>
              <a:t>extreme events </a:t>
            </a:r>
            <a:r>
              <a:rPr lang="en-US" sz="2000" dirty="0"/>
              <a:t>and carbon transfer</a:t>
            </a:r>
          </a:p>
          <a:p>
            <a:r>
              <a:rPr lang="en-US" sz="1600" i="1" dirty="0"/>
              <a:t>(e.g., </a:t>
            </a:r>
            <a:r>
              <a:rPr lang="en-US" sz="1600" i="1" dirty="0" err="1"/>
              <a:t>Kioka</a:t>
            </a:r>
            <a:r>
              <a:rPr lang="en-US" sz="1600" i="1" dirty="0"/>
              <a:t> et al., 2019; Chu et al., 2023)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But depositional processes + relative timing within event beds are poorly constrained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BBC46-8277-4B3A-840D-44535E7514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559" y="323943"/>
            <a:ext cx="6172201" cy="6118698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D49E82-8AF9-46C2-9A95-F334C86052FB}"/>
              </a:ext>
            </a:extLst>
          </p:cNvPr>
          <p:cNvSpPr txBox="1"/>
          <p:nvPr/>
        </p:nvSpPr>
        <p:spPr>
          <a:xfrm>
            <a:off x="6322798" y="6537798"/>
            <a:ext cx="6172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Distribution of hadal trenches in the Western Pacific ocean</a:t>
            </a:r>
            <a:endParaRPr lang="en-GB" sz="1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27C86-8971-4F6B-800E-CB2DAB36B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594" y="2351650"/>
            <a:ext cx="1976347" cy="215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5C590-59B0-4C0E-8B09-D2230C03303A}"/>
              </a:ext>
            </a:extLst>
          </p:cNvPr>
          <p:cNvSpPr txBox="1"/>
          <p:nvPr/>
        </p:nvSpPr>
        <p:spPr>
          <a:xfrm>
            <a:off x="9063571" y="2445488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Japan Trench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8AEE9-AA8A-A07A-48B3-98B49363B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D5A94D-8B7E-45FD-8EA1-3EA1E5E79E51}"/>
              </a:ext>
            </a:extLst>
          </p:cNvPr>
          <p:cNvGrpSpPr/>
          <p:nvPr/>
        </p:nvGrpSpPr>
        <p:grpSpPr>
          <a:xfrm rot="5400000">
            <a:off x="1075646" y="-235154"/>
            <a:ext cx="3582827" cy="5329041"/>
            <a:chOff x="7821781" y="764971"/>
            <a:chExt cx="3976815" cy="59708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81D19A-B2B3-4587-BC20-41C165C86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1781" y="764971"/>
              <a:ext cx="3976815" cy="5970808"/>
            </a:xfrm>
            <a:prstGeom prst="rect">
              <a:avLst/>
            </a:prstGeom>
          </p:spPr>
        </p:pic>
        <p:sp>
          <p:nvSpPr>
            <p:cNvPr id="4" name="Star: 5 Points 3">
              <a:extLst>
                <a:ext uri="{FF2B5EF4-FFF2-40B4-BE49-F238E27FC236}">
                  <a16:creationId xmlns:a16="http://schemas.microsoft.com/office/drawing/2014/main" id="{225D744A-7BAC-4EAD-B106-187F12684C24}"/>
                </a:ext>
              </a:extLst>
            </p:cNvPr>
            <p:cNvSpPr/>
            <p:nvPr/>
          </p:nvSpPr>
          <p:spPr>
            <a:xfrm>
              <a:off x="10026502" y="4468127"/>
              <a:ext cx="287079" cy="292806"/>
            </a:xfrm>
            <a:prstGeom prst="star5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B8C9399-8A96-46CF-B922-0E1B31A2F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107" y="1061321"/>
            <a:ext cx="5888775" cy="4697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27E218-B34E-4826-8A04-220B549F5AC8}"/>
              </a:ext>
            </a:extLst>
          </p:cNvPr>
          <p:cNvSpPr txBox="1"/>
          <p:nvPr/>
        </p:nvSpPr>
        <p:spPr>
          <a:xfrm>
            <a:off x="0" y="6457495"/>
            <a:ext cx="12192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Shaking in earthquakes </a:t>
            </a:r>
            <a:r>
              <a:rPr lang="en-US" sz="1700" dirty="0">
                <a:sym typeface="Wingdings" panose="05000000000000000000" pitchFamily="2" charset="2"/>
              </a:rPr>
              <a:t></a:t>
            </a:r>
            <a:r>
              <a:rPr lang="en-US" sz="1700" dirty="0"/>
              <a:t> surficial sediment remobilization </a:t>
            </a:r>
            <a:r>
              <a:rPr lang="en-US" sz="1700" dirty="0">
                <a:sym typeface="Wingdings" panose="05000000000000000000" pitchFamily="2" charset="2"/>
              </a:rPr>
              <a:t> downslope turbidity current  deposition in trench basins</a:t>
            </a:r>
            <a:r>
              <a:rPr lang="en-US" sz="1700" dirty="0"/>
              <a:t> </a:t>
            </a:r>
            <a:endParaRPr lang="en-GB" sz="17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3F56EE-EE0D-4E02-A5D9-6C10DB58C4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44" y="4295553"/>
            <a:ext cx="5586696" cy="21324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0031B4-858D-4683-81DC-29EFA2E2AF3B}"/>
              </a:ext>
            </a:extLst>
          </p:cNvPr>
          <p:cNvSpPr txBox="1"/>
          <p:nvPr/>
        </p:nvSpPr>
        <p:spPr>
          <a:xfrm>
            <a:off x="408285" y="4596057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Trench 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physiography</a:t>
            </a:r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9353E1-420A-4BC5-B05E-3532341C80DD}"/>
              </a:ext>
            </a:extLst>
          </p:cNvPr>
          <p:cNvCxnSpPr>
            <a:cxnSpLocks/>
          </p:cNvCxnSpPr>
          <p:nvPr/>
        </p:nvCxnSpPr>
        <p:spPr>
          <a:xfrm>
            <a:off x="6064816" y="1098948"/>
            <a:ext cx="52398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DE9BA0A6-4159-4896-8462-699F1D8C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367" y="1045492"/>
            <a:ext cx="5304935" cy="4556488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A66CF82-5430-4976-A0F8-75E905C92384}"/>
              </a:ext>
            </a:extLst>
          </p:cNvPr>
          <p:cNvCxnSpPr>
            <a:cxnSpLocks/>
          </p:cNvCxnSpPr>
          <p:nvPr/>
        </p:nvCxnSpPr>
        <p:spPr>
          <a:xfrm>
            <a:off x="6064816" y="1098948"/>
            <a:ext cx="52398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1D04C71-7D9F-45CB-AD40-981C83FE4A72}"/>
              </a:ext>
            </a:extLst>
          </p:cNvPr>
          <p:cNvSpPr txBox="1"/>
          <p:nvPr/>
        </p:nvSpPr>
        <p:spPr>
          <a:xfrm>
            <a:off x="3944808" y="68372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</a:t>
            </a:r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A4EE7-C466-4840-B27E-293B798426F4}"/>
              </a:ext>
            </a:extLst>
          </p:cNvPr>
          <p:cNvSpPr txBox="1"/>
          <p:nvPr/>
        </p:nvSpPr>
        <p:spPr>
          <a:xfrm>
            <a:off x="9096725" y="5735552"/>
            <a:ext cx="301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Sediment cores from IODP Exp. 386 (Strasser et al., 2024)</a:t>
            </a:r>
            <a:endParaRPr lang="en-GB" sz="1600" dirty="0"/>
          </a:p>
        </p:txBody>
      </p:sp>
      <p:pic>
        <p:nvPicPr>
          <p:cNvPr id="51" name="Picture 2" descr="IODP Expedition 386: Press Release: Scientific ocean ...">
            <a:extLst>
              <a:ext uri="{FF2B5EF4-FFF2-40B4-BE49-F238E27FC236}">
                <a16:creationId xmlns:a16="http://schemas.microsoft.com/office/drawing/2014/main" id="{0393EB91-8E4B-42A5-8DE3-EB6923FD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7839" y="1256020"/>
            <a:ext cx="1117772" cy="11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7DA8E20-2466-C256-4C11-69B55399DD29}"/>
              </a:ext>
            </a:extLst>
          </p:cNvPr>
          <p:cNvSpPr txBox="1">
            <a:spLocks/>
          </p:cNvSpPr>
          <p:nvPr/>
        </p:nvSpPr>
        <p:spPr>
          <a:xfrm>
            <a:off x="102973" y="80658"/>
            <a:ext cx="11986054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Event beds in the Japan Trench: earthquake-triggered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BE14E0-D651-0769-B285-430F46A6CD70}"/>
              </a:ext>
            </a:extLst>
          </p:cNvPr>
          <p:cNvGrpSpPr/>
          <p:nvPr/>
        </p:nvGrpSpPr>
        <p:grpSpPr>
          <a:xfrm>
            <a:off x="6064816" y="4132433"/>
            <a:ext cx="2866533" cy="2132447"/>
            <a:chOff x="6130384" y="4029739"/>
            <a:chExt cx="2960453" cy="22966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5457A8-D421-3D25-D5D1-1D745AA0545F}"/>
                </a:ext>
              </a:extLst>
            </p:cNvPr>
            <p:cNvSpPr/>
            <p:nvPr/>
          </p:nvSpPr>
          <p:spPr>
            <a:xfrm>
              <a:off x="6130384" y="4029739"/>
              <a:ext cx="2960453" cy="229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1B214C-F580-3362-5220-91C0A6D35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487064" y="3735741"/>
              <a:ext cx="2264735" cy="2895259"/>
            </a:xfrm>
            <a:prstGeom prst="rect">
              <a:avLst/>
            </a:prstGeom>
          </p:spPr>
        </p:pic>
      </p:grpSp>
      <p:sp>
        <p:nvSpPr>
          <p:cNvPr id="9" name="Arrow: Right 31">
            <a:extLst>
              <a:ext uri="{FF2B5EF4-FFF2-40B4-BE49-F238E27FC236}">
                <a16:creationId xmlns:a16="http://schemas.microsoft.com/office/drawing/2014/main" id="{D6B23240-0736-0B8B-35D8-5D276929411D}"/>
              </a:ext>
            </a:extLst>
          </p:cNvPr>
          <p:cNvSpPr/>
          <p:nvPr/>
        </p:nvSpPr>
        <p:spPr>
          <a:xfrm rot="16200000">
            <a:off x="9817866" y="4354171"/>
            <a:ext cx="999461" cy="3505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33C935-54CA-A10F-6CA0-77EF79A0831E}"/>
              </a:ext>
            </a:extLst>
          </p:cNvPr>
          <p:cNvCxnSpPr>
            <a:cxnSpLocks/>
          </p:cNvCxnSpPr>
          <p:nvPr/>
        </p:nvCxnSpPr>
        <p:spPr>
          <a:xfrm>
            <a:off x="6139212" y="5123531"/>
            <a:ext cx="1883624" cy="2044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36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38C4-A83D-B777-98C1-2E54A64B3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5EFDA0A-FC4D-1562-4908-81AD2F291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107" y="1061321"/>
            <a:ext cx="5888775" cy="4697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8CBD9-289D-07BE-6340-1CCFB03AD607}"/>
              </a:ext>
            </a:extLst>
          </p:cNvPr>
          <p:cNvSpPr txBox="1"/>
          <p:nvPr/>
        </p:nvSpPr>
        <p:spPr>
          <a:xfrm>
            <a:off x="102973" y="925494"/>
            <a:ext cx="58672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-IODP Exp.386 dataset (giant piston cores, &gt;20m)</a:t>
            </a:r>
          </a:p>
          <a:p>
            <a:r>
              <a:rPr lang="en-US" sz="2000" dirty="0"/>
              <a:t>-Thick units in depocenter, thin units in basin highs</a:t>
            </a:r>
          </a:p>
          <a:p>
            <a:r>
              <a:rPr lang="en-US" sz="2000" dirty="0"/>
              <a:t>-Lateral variability in deposition from same hydrodynamic flow </a:t>
            </a:r>
          </a:p>
          <a:p>
            <a:r>
              <a:rPr lang="en-US" sz="2000" dirty="0"/>
              <a:t>-Association of at least 4 topmost beds with historical earthquakes (Event beds 1–4) in the southern–central Japan Trench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Goal</a:t>
            </a:r>
            <a:r>
              <a:rPr lang="en-US" sz="2000" dirty="0"/>
              <a:t>: Systematic, facies-based framework to identify internal characteristics of event beds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79C786-ED61-E2B4-92B2-C99FE5364BB5}"/>
              </a:ext>
            </a:extLst>
          </p:cNvPr>
          <p:cNvCxnSpPr>
            <a:cxnSpLocks/>
          </p:cNvCxnSpPr>
          <p:nvPr/>
        </p:nvCxnSpPr>
        <p:spPr>
          <a:xfrm>
            <a:off x="6064816" y="1098948"/>
            <a:ext cx="52398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FBD51C3B-C2FF-3367-59AC-3E90AD1A1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367" y="1045492"/>
            <a:ext cx="5304935" cy="4556488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E9E4928-63CC-DF97-ACA5-C8CDFA09B913}"/>
              </a:ext>
            </a:extLst>
          </p:cNvPr>
          <p:cNvCxnSpPr>
            <a:cxnSpLocks/>
          </p:cNvCxnSpPr>
          <p:nvPr/>
        </p:nvCxnSpPr>
        <p:spPr>
          <a:xfrm>
            <a:off x="6064816" y="1098948"/>
            <a:ext cx="52398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2">
            <a:extLst>
              <a:ext uri="{FF2B5EF4-FFF2-40B4-BE49-F238E27FC236}">
                <a16:creationId xmlns:a16="http://schemas.microsoft.com/office/drawing/2014/main" id="{9D83C923-B2E0-D850-5BD3-FBED75DF3EF6}"/>
              </a:ext>
            </a:extLst>
          </p:cNvPr>
          <p:cNvSpPr txBox="1">
            <a:spLocks/>
          </p:cNvSpPr>
          <p:nvPr/>
        </p:nvSpPr>
        <p:spPr>
          <a:xfrm>
            <a:off x="102973" y="80658"/>
            <a:ext cx="11986054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Event beds in the Japan Trench: earthquake-triggered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F40EAD-2FCD-4D44-06F9-472A6F0EFEA6}"/>
              </a:ext>
            </a:extLst>
          </p:cNvPr>
          <p:cNvSpPr/>
          <p:nvPr/>
        </p:nvSpPr>
        <p:spPr>
          <a:xfrm>
            <a:off x="5994981" y="914400"/>
            <a:ext cx="5912902" cy="48981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C8558-79E8-65CE-7673-1895046E47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0600" y="1917701"/>
            <a:ext cx="774700" cy="19049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22FFF-0A0A-38D1-803D-E2C9DD3191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100" y="2768601"/>
            <a:ext cx="1219200" cy="16921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7F5A23-8CDD-CA4A-2CEF-DEF96BC100B8}"/>
              </a:ext>
            </a:extLst>
          </p:cNvPr>
          <p:cNvSpPr txBox="1"/>
          <p:nvPr/>
        </p:nvSpPr>
        <p:spPr>
          <a:xfrm>
            <a:off x="7222325" y="1248660"/>
            <a:ext cx="11327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Basin </a:t>
            </a:r>
          </a:p>
          <a:p>
            <a:pPr algn="ctr"/>
            <a:r>
              <a:rPr lang="en-US" b="1" dirty="0"/>
              <a:t>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66C50-A145-6521-51CB-67B56AB2DB36}"/>
              </a:ext>
            </a:extLst>
          </p:cNvPr>
          <p:cNvSpPr txBox="1"/>
          <p:nvPr/>
        </p:nvSpPr>
        <p:spPr>
          <a:xfrm>
            <a:off x="9540063" y="1822347"/>
            <a:ext cx="17076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Basin </a:t>
            </a:r>
          </a:p>
          <a:p>
            <a:pPr algn="ctr"/>
            <a:r>
              <a:rPr lang="en-US" b="1" dirty="0"/>
              <a:t>depocenter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136E8B-3F2C-DDE6-2CEA-023592529FD0}"/>
              </a:ext>
            </a:extLst>
          </p:cNvPr>
          <p:cNvSpPr txBox="1"/>
          <p:nvPr/>
        </p:nvSpPr>
        <p:spPr>
          <a:xfrm>
            <a:off x="8284534" y="2842149"/>
            <a:ext cx="1479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 bed 1</a:t>
            </a:r>
          </a:p>
          <a:p>
            <a:r>
              <a:rPr lang="en-US" b="1" dirty="0"/>
              <a:t>Event bed 2</a:t>
            </a:r>
          </a:p>
          <a:p>
            <a:r>
              <a:rPr lang="en-US" b="1" dirty="0"/>
              <a:t>Event bed 3</a:t>
            </a:r>
          </a:p>
          <a:p>
            <a:r>
              <a:rPr lang="en-US" b="1" dirty="0"/>
              <a:t>Event bed 4</a:t>
            </a:r>
          </a:p>
        </p:txBody>
      </p:sp>
      <p:pic>
        <p:nvPicPr>
          <p:cNvPr id="15" name="Picture 2" descr="IODP Expedition 386: Press Release: Scientific ocean ...">
            <a:extLst>
              <a:ext uri="{FF2B5EF4-FFF2-40B4-BE49-F238E27FC236}">
                <a16:creationId xmlns:a16="http://schemas.microsoft.com/office/drawing/2014/main" id="{4C6EB09F-57A7-6923-259F-8A0A0380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7839" y="1256020"/>
            <a:ext cx="1117772" cy="11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3D980B-5CF5-3C38-08D7-2E1526D6D1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44" y="4295553"/>
            <a:ext cx="5586696" cy="21324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1C2556-C5CF-4088-705A-04F0CE1DD15F}"/>
              </a:ext>
            </a:extLst>
          </p:cNvPr>
          <p:cNvSpPr txBox="1"/>
          <p:nvPr/>
        </p:nvSpPr>
        <p:spPr>
          <a:xfrm>
            <a:off x="408285" y="4596057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Trench 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physiography</a:t>
            </a:r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81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2026-01-15 at 16.24.18">
            <a:hlinkClick r:id="" action="ppaction://media"/>
            <a:extLst>
              <a:ext uri="{FF2B5EF4-FFF2-40B4-BE49-F238E27FC236}">
                <a16:creationId xmlns:a16="http://schemas.microsoft.com/office/drawing/2014/main" id="{DB53D63E-B9CA-9AF7-3234-13E78FB2B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15711"/>
          <a:stretch>
            <a:fillRect/>
          </a:stretch>
        </p:blipFill>
        <p:spPr>
          <a:xfrm>
            <a:off x="8856944" y="702907"/>
            <a:ext cx="2941149" cy="609056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229CDD1-5FEE-173B-40F9-4CCF0331E6EC}"/>
              </a:ext>
            </a:extLst>
          </p:cNvPr>
          <p:cNvGrpSpPr/>
          <p:nvPr/>
        </p:nvGrpSpPr>
        <p:grpSpPr>
          <a:xfrm>
            <a:off x="5228303" y="679592"/>
            <a:ext cx="3639720" cy="6180407"/>
            <a:chOff x="3266760" y="-317984"/>
            <a:chExt cx="4057510" cy="71480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3817BC-007D-99C2-B342-0FB67F19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66760" y="595474"/>
              <a:ext cx="3905535" cy="6234545"/>
            </a:xfrm>
            <a:prstGeom prst="rect">
              <a:avLst/>
            </a:prstGeom>
          </p:spPr>
        </p:pic>
        <p:sp>
          <p:nvSpPr>
            <p:cNvPr id="35" name="Title 2">
              <a:extLst>
                <a:ext uri="{FF2B5EF4-FFF2-40B4-BE49-F238E27FC236}">
                  <a16:creationId xmlns:a16="http://schemas.microsoft.com/office/drawing/2014/main" id="{AFD5C420-245D-61CA-299C-0D1496653BF4}"/>
                </a:ext>
              </a:extLst>
            </p:cNvPr>
            <p:cNvSpPr txBox="1">
              <a:spLocks/>
            </p:cNvSpPr>
            <p:nvPr/>
          </p:nvSpPr>
          <p:spPr>
            <a:xfrm>
              <a:off x="3515287" y="-317984"/>
              <a:ext cx="3808983" cy="708518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latin typeface="+mn-lt"/>
                </a:rPr>
                <a:t>Basin depocenter</a:t>
              </a:r>
            </a:p>
            <a:p>
              <a:pPr algn="ctr"/>
              <a:r>
                <a:rPr lang="en-US" sz="2000" dirty="0">
                  <a:latin typeface="+mn-lt"/>
                </a:rPr>
                <a:t>thick, fine-graded tops</a:t>
              </a:r>
              <a:endParaRPr lang="en-US" sz="2000" b="1" dirty="0">
                <a:latin typeface="+mn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F2E1712-5B01-038B-5EDF-047CB0FE9755}"/>
              </a:ext>
            </a:extLst>
          </p:cNvPr>
          <p:cNvGrpSpPr/>
          <p:nvPr/>
        </p:nvGrpSpPr>
        <p:grpSpPr>
          <a:xfrm>
            <a:off x="393908" y="1893432"/>
            <a:ext cx="3797515" cy="4728415"/>
            <a:chOff x="7895015" y="1467897"/>
            <a:chExt cx="4455519" cy="53621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34DB2A-B08B-1029-B7AC-5FB139DC1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5232" y="2694437"/>
              <a:ext cx="3905535" cy="4135582"/>
            </a:xfrm>
            <a:prstGeom prst="rect">
              <a:avLst/>
            </a:prstGeom>
          </p:spPr>
        </p:pic>
        <p:sp>
          <p:nvSpPr>
            <p:cNvPr id="36" name="Title 2">
              <a:extLst>
                <a:ext uri="{FF2B5EF4-FFF2-40B4-BE49-F238E27FC236}">
                  <a16:creationId xmlns:a16="http://schemas.microsoft.com/office/drawing/2014/main" id="{29CB32A5-E7F5-0CFA-E0B5-B4BF5E01E693}"/>
                </a:ext>
              </a:extLst>
            </p:cNvPr>
            <p:cNvSpPr txBox="1">
              <a:spLocks/>
            </p:cNvSpPr>
            <p:nvPr/>
          </p:nvSpPr>
          <p:spPr>
            <a:xfrm>
              <a:off x="7895015" y="1467897"/>
              <a:ext cx="4455519" cy="122654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latin typeface="+mn-lt"/>
                </a:rPr>
                <a:t>Basin high</a:t>
              </a:r>
              <a:br>
                <a:rPr lang="en-US" sz="2000" b="1" dirty="0">
                  <a:latin typeface="+mn-lt"/>
                </a:rPr>
              </a:br>
              <a:r>
                <a:rPr lang="en-US" sz="2000" dirty="0">
                  <a:latin typeface="+mn-lt"/>
                </a:rPr>
                <a:t>thin, fine tops and thick, </a:t>
              </a:r>
            </a:p>
            <a:p>
              <a:pPr algn="ctr"/>
              <a:r>
                <a:rPr lang="en-US" sz="2000" dirty="0">
                  <a:latin typeface="+mn-lt"/>
                </a:rPr>
                <a:t>coarse-grained bases</a:t>
              </a:r>
              <a:endParaRPr lang="en-US" sz="2000" b="1" dirty="0">
                <a:latin typeface="+mn-lt"/>
              </a:endParaRPr>
            </a:p>
            <a:p>
              <a:pPr algn="ctr"/>
              <a:endParaRPr lang="en-US" sz="2000" b="1" dirty="0">
                <a:latin typeface="+mn-lt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C76BDA3-B57C-D195-54A7-85CC35CC8F39}"/>
              </a:ext>
            </a:extLst>
          </p:cNvPr>
          <p:cNvCxnSpPr>
            <a:cxnSpLocks/>
          </p:cNvCxnSpPr>
          <p:nvPr/>
        </p:nvCxnSpPr>
        <p:spPr>
          <a:xfrm>
            <a:off x="4491944" y="789176"/>
            <a:ext cx="0" cy="59105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941273-B5C7-510D-C09F-1B0FACE65142}"/>
              </a:ext>
            </a:extLst>
          </p:cNvPr>
          <p:cNvGrpSpPr/>
          <p:nvPr/>
        </p:nvGrpSpPr>
        <p:grpSpPr>
          <a:xfrm>
            <a:off x="8727262" y="1887794"/>
            <a:ext cx="3123721" cy="4512234"/>
            <a:chOff x="-65212" y="1899879"/>
            <a:chExt cx="3123721" cy="451223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A4F4C4-BDE4-C06B-9F16-78A01515416C}"/>
                </a:ext>
              </a:extLst>
            </p:cNvPr>
            <p:cNvSpPr/>
            <p:nvPr/>
          </p:nvSpPr>
          <p:spPr>
            <a:xfrm>
              <a:off x="216310" y="4581009"/>
              <a:ext cx="2842199" cy="183110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464DDAE-1167-81D6-7F0D-A2CAB00407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5212" y="1899879"/>
              <a:ext cx="281522" cy="268113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5FAF5A8-7614-FD3A-C210-654F2B93BC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65212" y="6289601"/>
              <a:ext cx="281522" cy="12251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48B0D31-4C7C-FB2C-2112-95AF7AD74972}"/>
              </a:ext>
            </a:extLst>
          </p:cNvPr>
          <p:cNvSpPr txBox="1">
            <a:spLocks/>
          </p:cNvSpPr>
          <p:nvPr/>
        </p:nvSpPr>
        <p:spPr>
          <a:xfrm>
            <a:off x="102973" y="80658"/>
            <a:ext cx="11986054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Event beds in the Japan Trench: basin highs vs. depocenters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61397-8A81-5EB9-5C84-A77DE274C4C7}"/>
              </a:ext>
            </a:extLst>
          </p:cNvPr>
          <p:cNvSpPr txBox="1"/>
          <p:nvPr/>
        </p:nvSpPr>
        <p:spPr>
          <a:xfrm>
            <a:off x="198166" y="789176"/>
            <a:ext cx="4240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Example Event bed 2: </a:t>
            </a:r>
          </a:p>
          <a:p>
            <a:pPr algn="ctr"/>
            <a:r>
              <a:rPr lang="en-US" sz="2000" dirty="0"/>
              <a:t>CE1454 </a:t>
            </a:r>
            <a:r>
              <a:rPr lang="en-US" sz="2000" dirty="0" err="1"/>
              <a:t>Kyotoku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0EDEB-AB03-E97F-7C95-707113700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454E79-9089-42AF-A7F0-A92E644FDF33}"/>
              </a:ext>
            </a:extLst>
          </p:cNvPr>
          <p:cNvSpPr txBox="1"/>
          <p:nvPr/>
        </p:nvSpPr>
        <p:spPr>
          <a:xfrm>
            <a:off x="65569" y="-617333"/>
            <a:ext cx="1212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Goal: Systematic, facies-based framework to identify event-internal characteristics of event beds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937518-98A1-C954-4991-C17FA7B8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07" y="500063"/>
            <a:ext cx="10899321" cy="63579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7EA10-B432-C719-E9D1-FFD3C48A7122}"/>
              </a:ext>
            </a:extLst>
          </p:cNvPr>
          <p:cNvSpPr txBox="1"/>
          <p:nvPr/>
        </p:nvSpPr>
        <p:spPr>
          <a:xfrm>
            <a:off x="8429625" y="1390894"/>
            <a:ext cx="34441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Visual core description + sedimentary logging</a:t>
            </a:r>
          </a:p>
          <a:p>
            <a:r>
              <a:rPr lang="en-US" dirty="0"/>
              <a:t>-High-resolution imaging: </a:t>
            </a:r>
          </a:p>
          <a:p>
            <a:r>
              <a:rPr lang="en-US" dirty="0"/>
              <a:t>-X-ray radiography</a:t>
            </a:r>
          </a:p>
          <a:p>
            <a:r>
              <a:rPr lang="en-US" dirty="0"/>
              <a:t>-X-ray computed tomography </a:t>
            </a:r>
            <a:br>
              <a:rPr lang="en-US" dirty="0"/>
            </a:br>
            <a:r>
              <a:rPr lang="en-US" dirty="0"/>
              <a:t>-Grain-size measurements</a:t>
            </a:r>
          </a:p>
          <a:p>
            <a:r>
              <a:rPr lang="en-US" dirty="0"/>
              <a:t>-XRF geochemistry</a:t>
            </a:r>
          </a:p>
          <a:p>
            <a:r>
              <a:rPr lang="en-US" dirty="0"/>
              <a:t>-Bioturbation observations </a:t>
            </a:r>
          </a:p>
          <a:p>
            <a:r>
              <a:rPr lang="en-US" dirty="0"/>
              <a:t>(e.g., trace fossils)</a:t>
            </a:r>
          </a:p>
          <a:p>
            <a:endParaRPr lang="en-US" b="1" dirty="0"/>
          </a:p>
          <a:p>
            <a:r>
              <a:rPr lang="en-US" b="1" dirty="0"/>
              <a:t>Resolves sedimentary structures</a:t>
            </a:r>
            <a:r>
              <a:rPr lang="en-US" dirty="0"/>
              <a:t>—physical, chemical, and biogenic characteristics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07C49-9B54-4017-80FB-D8930B6F59B0}"/>
              </a:ext>
            </a:extLst>
          </p:cNvPr>
          <p:cNvSpPr txBox="1"/>
          <p:nvPr/>
        </p:nvSpPr>
        <p:spPr>
          <a:xfrm>
            <a:off x="1808686" y="6173271"/>
            <a:ext cx="3997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Event bed 3: CE 869 Jogan 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7240A29-B8A9-AEBB-F511-878E57F2D970}"/>
              </a:ext>
            </a:extLst>
          </p:cNvPr>
          <p:cNvSpPr txBox="1">
            <a:spLocks/>
          </p:cNvSpPr>
          <p:nvPr/>
        </p:nvSpPr>
        <p:spPr>
          <a:xfrm>
            <a:off x="102973" y="80658"/>
            <a:ext cx="11986054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The facies-based framework: physical, chemical and biogenic</a:t>
            </a:r>
          </a:p>
        </p:txBody>
      </p:sp>
    </p:spTree>
    <p:extLst>
      <p:ext uri="{BB962C8B-B14F-4D97-AF65-F5344CB8AC3E}">
        <p14:creationId xmlns:p14="http://schemas.microsoft.com/office/powerpoint/2010/main" val="3080495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094ADF-3E92-A508-BA12-E010BF00A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5881" y="1623401"/>
            <a:ext cx="4002151" cy="37803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5691B5-77DA-4D37-8547-11259309D187}"/>
              </a:ext>
            </a:extLst>
          </p:cNvPr>
          <p:cNvGrpSpPr/>
          <p:nvPr/>
        </p:nvGrpSpPr>
        <p:grpSpPr>
          <a:xfrm>
            <a:off x="758196" y="777200"/>
            <a:ext cx="1706875" cy="3564341"/>
            <a:chOff x="758196" y="777200"/>
            <a:chExt cx="1706875" cy="3564341"/>
          </a:xfrm>
          <a:solidFill>
            <a:schemeClr val="bg1">
              <a:alpha val="94902"/>
            </a:scheme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F6DA18C-19C5-4945-BFAC-A91C28CA671C}"/>
                </a:ext>
              </a:extLst>
            </p:cNvPr>
            <p:cNvSpPr/>
            <p:nvPr/>
          </p:nvSpPr>
          <p:spPr>
            <a:xfrm flipH="1">
              <a:off x="853988" y="1231490"/>
              <a:ext cx="982245" cy="31100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D354F57-1D8D-434D-845D-AB6138B71BFB}"/>
                </a:ext>
              </a:extLst>
            </p:cNvPr>
            <p:cNvSpPr/>
            <p:nvPr/>
          </p:nvSpPr>
          <p:spPr>
            <a:xfrm>
              <a:off x="758196" y="777200"/>
              <a:ext cx="1706875" cy="232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B7090B-20FC-4D37-8449-407AE6A5A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51" y="609870"/>
            <a:ext cx="9323998" cy="62481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02685EF-0BA3-2A9A-9B37-94A8FA9A5E2B}"/>
              </a:ext>
            </a:extLst>
          </p:cNvPr>
          <p:cNvSpPr txBox="1">
            <a:spLocks/>
          </p:cNvSpPr>
          <p:nvPr/>
        </p:nvSpPr>
        <p:spPr>
          <a:xfrm>
            <a:off x="102973" y="80658"/>
            <a:ext cx="11986054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The facies-based framework: physical, chemical and biogenic</a:t>
            </a:r>
          </a:p>
        </p:txBody>
      </p:sp>
    </p:spTree>
    <p:extLst>
      <p:ext uri="{BB962C8B-B14F-4D97-AF65-F5344CB8AC3E}">
        <p14:creationId xmlns:p14="http://schemas.microsoft.com/office/powerpoint/2010/main" val="299440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B422D-6E0F-0834-652C-B8A16CDC9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C8CAD-F7F5-82C0-0DDE-6F7776E80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07" y="500063"/>
            <a:ext cx="10899321" cy="6357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211B7-FC08-96F8-462F-598A3996497E}"/>
              </a:ext>
            </a:extLst>
          </p:cNvPr>
          <p:cNvSpPr txBox="1"/>
          <p:nvPr/>
        </p:nvSpPr>
        <p:spPr>
          <a:xfrm>
            <a:off x="65569" y="-617333"/>
            <a:ext cx="1212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Goal: Systematic, facies-based framework to identify event-internal characteristics of event beds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B87BF24-5D6A-AC74-EE5C-A9299D0697A7}"/>
              </a:ext>
            </a:extLst>
          </p:cNvPr>
          <p:cNvSpPr txBox="1">
            <a:spLocks/>
          </p:cNvSpPr>
          <p:nvPr/>
        </p:nvSpPr>
        <p:spPr>
          <a:xfrm>
            <a:off x="0" y="80658"/>
            <a:ext cx="12191999" cy="708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The facies-based framework: six event-internal + one hemipelagic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D65BE2-9F09-5558-02D3-D2F275F5081B}"/>
              </a:ext>
            </a:extLst>
          </p:cNvPr>
          <p:cNvGrpSpPr/>
          <p:nvPr/>
        </p:nvGrpSpPr>
        <p:grpSpPr>
          <a:xfrm>
            <a:off x="2837334" y="640887"/>
            <a:ext cx="7243884" cy="4172199"/>
            <a:chOff x="1429134" y="1315597"/>
            <a:chExt cx="6615681" cy="381038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98BC4D-8007-C266-39C7-45F5D4CE47A8}"/>
                </a:ext>
              </a:extLst>
            </p:cNvPr>
            <p:cNvSpPr/>
            <p:nvPr/>
          </p:nvSpPr>
          <p:spPr>
            <a:xfrm>
              <a:off x="4777740" y="4506854"/>
              <a:ext cx="3267075" cy="619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1C226D-E419-B899-1D0E-0B6863BBB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4836" y="1315597"/>
              <a:ext cx="3218979" cy="2720969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F82395-7FC6-3DDA-ECF8-6E0D6B9C23BE}"/>
                </a:ext>
              </a:extLst>
            </p:cNvPr>
            <p:cNvGrpSpPr/>
            <p:nvPr/>
          </p:nvGrpSpPr>
          <p:grpSpPr>
            <a:xfrm>
              <a:off x="1429134" y="1315597"/>
              <a:ext cx="3345700" cy="2720969"/>
              <a:chOff x="1429134" y="1315597"/>
              <a:chExt cx="3345700" cy="272096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2B2B36A-32F2-ED94-B769-24A30FD3CCF9}"/>
                  </a:ext>
                </a:extLst>
              </p:cNvPr>
              <p:cNvSpPr/>
              <p:nvPr/>
            </p:nvSpPr>
            <p:spPr>
              <a:xfrm>
                <a:off x="1429134" y="1802357"/>
                <a:ext cx="661075" cy="55880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AADA4BD-8C16-CE87-3F79-F17EDC8B45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98609" y="1315597"/>
                <a:ext cx="2676225" cy="49408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AD96E64-27C4-A7A2-597A-4B3786AD3A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0207" y="2357530"/>
                <a:ext cx="2684627" cy="167903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9A7F89A-68C2-7349-FA4B-184AAFDA1CEE}"/>
              </a:ext>
            </a:extLst>
          </p:cNvPr>
          <p:cNvSpPr txBox="1"/>
          <p:nvPr/>
        </p:nvSpPr>
        <p:spPr>
          <a:xfrm>
            <a:off x="10025375" y="2305176"/>
            <a:ext cx="2166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Cross-cutting of</a:t>
            </a:r>
          </a:p>
          <a:p>
            <a:pPr algn="ctr"/>
            <a:r>
              <a:rPr lang="en-US" dirty="0"/>
              <a:t>o</a:t>
            </a:r>
            <a:r>
              <a:rPr lang="en-US" sz="1800" dirty="0"/>
              <a:t>pportunistic- and equilibrium-fauna colonization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BDCA45-7A38-086F-D5AA-D2C5FF54BEB1}"/>
              </a:ext>
            </a:extLst>
          </p:cNvPr>
          <p:cNvSpPr txBox="1"/>
          <p:nvPr/>
        </p:nvSpPr>
        <p:spPr>
          <a:xfrm>
            <a:off x="10081218" y="1258969"/>
            <a:ext cx="2102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Stable seafloor </a:t>
            </a:r>
          </a:p>
          <a:p>
            <a:pPr algn="ctr"/>
            <a:r>
              <a:rPr lang="en-US" dirty="0"/>
              <a:t>= time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9AA8D1-FAA7-008E-E0B8-2B64BA193A5F}"/>
              </a:ext>
            </a:extLst>
          </p:cNvPr>
          <p:cNvGrpSpPr/>
          <p:nvPr/>
        </p:nvGrpSpPr>
        <p:grpSpPr>
          <a:xfrm>
            <a:off x="6635860" y="4069146"/>
            <a:ext cx="3701331" cy="2657876"/>
            <a:chOff x="6510729" y="3870673"/>
            <a:chExt cx="4050927" cy="290891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1A57C5A-A673-59F8-DAE1-992613C43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10729" y="3870673"/>
              <a:ext cx="1599904" cy="290891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B71E5CE-4E82-7D10-309E-23658DC25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61752" y="4072788"/>
              <a:ext cx="1599904" cy="270680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CAA5B5D-F39A-7E97-6F40-14A983D9431C}"/>
              </a:ext>
            </a:extLst>
          </p:cNvPr>
          <p:cNvSpPr txBox="1"/>
          <p:nvPr/>
        </p:nvSpPr>
        <p:spPr>
          <a:xfrm>
            <a:off x="6056231" y="3740447"/>
            <a:ext cx="2460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sz="1800" dirty="0"/>
              <a:t>pportunistic fauna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A4750C-B4EE-7EEB-04E5-E3109BA197DB}"/>
              </a:ext>
            </a:extLst>
          </p:cNvPr>
          <p:cNvSpPr txBox="1"/>
          <p:nvPr/>
        </p:nvSpPr>
        <p:spPr>
          <a:xfrm>
            <a:off x="8549774" y="3924910"/>
            <a:ext cx="20369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Equilibrium</a:t>
            </a:r>
            <a:r>
              <a:rPr lang="en-US" sz="1800" dirty="0"/>
              <a:t> fauna</a:t>
            </a:r>
            <a:endParaRPr lang="en-US" dirty="0"/>
          </a:p>
        </p:txBody>
      </p:sp>
      <p:sp>
        <p:nvSpPr>
          <p:cNvPr id="29" name="Arrow: Right 54">
            <a:extLst>
              <a:ext uri="{FF2B5EF4-FFF2-40B4-BE49-F238E27FC236}">
                <a16:creationId xmlns:a16="http://schemas.microsoft.com/office/drawing/2014/main" id="{F5AFB3D1-D4A4-DA29-DF5E-BFF8DB35B2D9}"/>
              </a:ext>
            </a:extLst>
          </p:cNvPr>
          <p:cNvSpPr/>
          <p:nvPr/>
        </p:nvSpPr>
        <p:spPr>
          <a:xfrm>
            <a:off x="8207223" y="5216518"/>
            <a:ext cx="584029" cy="449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EB1E-458F-444A-40D9-D1E01C2E1CDD}"/>
              </a:ext>
            </a:extLst>
          </p:cNvPr>
          <p:cNvSpPr txBox="1"/>
          <p:nvPr/>
        </p:nvSpPr>
        <p:spPr>
          <a:xfrm>
            <a:off x="10642490" y="4852228"/>
            <a:ext cx="13745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effectLst/>
              </a:rPr>
              <a:t>(</a:t>
            </a:r>
            <a:r>
              <a:rPr lang="en-GB" sz="1600" i="1" dirty="0" err="1">
                <a:effectLst/>
              </a:rPr>
              <a:t>Hovikoski</a:t>
            </a:r>
            <a:r>
              <a:rPr lang="en-GB" sz="1600" i="1" dirty="0">
                <a:effectLst/>
              </a:rPr>
              <a:t> et al., 2025)</a:t>
            </a:r>
            <a:endParaRPr lang="en-GB" sz="1600" i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F30D7D5-B51B-5CB8-F5D9-2112012711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490" y="5352491"/>
            <a:ext cx="1374531" cy="13745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4D2DFA-9152-C8B6-FCF5-56CC3B2D87CA}"/>
              </a:ext>
            </a:extLst>
          </p:cNvPr>
          <p:cNvSpPr txBox="1"/>
          <p:nvPr/>
        </p:nvSpPr>
        <p:spPr>
          <a:xfrm>
            <a:off x="1808686" y="6173271"/>
            <a:ext cx="3997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Event bed 3: CE 869 Jogan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9D19D4-5A92-D276-22AE-EC6E7E9FBB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33" y="1905299"/>
            <a:ext cx="929877" cy="353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67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4461</TotalTime>
  <Words>919</Words>
  <Application>Microsoft Macintosh PowerPoint</Application>
  <PresentationFormat>Widescreen</PresentationFormat>
  <Paragraphs>136</Paragraphs>
  <Slides>19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Facies analysis provides new insights into event bed deposition in a hadal trench environment</dc:title>
  <dc:creator>Mishelle Muthre</dc:creator>
  <cp:lastModifiedBy>Mishelle Muthre</cp:lastModifiedBy>
  <cp:revision>133</cp:revision>
  <dcterms:created xsi:type="dcterms:W3CDTF">2026-01-15T15:32:53Z</dcterms:created>
  <dcterms:modified xsi:type="dcterms:W3CDTF">2026-05-03T00:32:29Z</dcterms:modified>
</cp:coreProperties>
</file>