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85" r:id="rId3"/>
    <p:sldId id="286" r:id="rId4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636432-E55C-4B4F-BD69-C39352FD6667}">
          <p14:sldIdLst>
            <p14:sldId id="283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F4779A-C339-D7CB-E489-A0925D14CC89}" name="Ando  Kozue" initials="KA" userId="S::koando@ethz.ch::8c7bf3ab-097a-4026-b18d-b14fba1fab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5C"/>
    <a:srgbClr val="005458"/>
    <a:srgbClr val="E3F4FF"/>
    <a:srgbClr val="007B82"/>
    <a:srgbClr val="FFFFFF"/>
    <a:srgbClr val="FF6472"/>
    <a:srgbClr val="2FF5FF"/>
    <a:srgbClr val="FFB7BE"/>
    <a:srgbClr val="00BEC8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2" autoAdjust="0"/>
    <p:restoredTop sz="94676"/>
  </p:normalViewPr>
  <p:slideViewPr>
    <p:cSldViewPr snapToGrid="0">
      <p:cViewPr varScale="1">
        <p:scale>
          <a:sx n="24" d="100"/>
          <a:sy n="24" d="100"/>
        </p:scale>
        <p:origin x="91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CB88-3F97-4E17-851D-D785F2A18D10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CDD7-8246-41DA-ACA9-7C360ADEC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26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CB88-3F97-4E17-851D-D785F2A18D10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CDD7-8246-41DA-ACA9-7C360ADEC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33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CB88-3F97-4E17-851D-D785F2A18D10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CDD7-8246-41DA-ACA9-7C360ADEC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276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CB88-3F97-4E17-851D-D785F2A18D10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CDD7-8246-41DA-ACA9-7C360ADEC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75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681038" indent="-681038">
              <a:defRPr sz="7950"/>
            </a:lvl1pPr>
            <a:lvl2pPr marL="2062163" indent="-681038">
              <a:buFont typeface="Aptos" panose="020B0004020202020204" pitchFamily="34" charset="0"/>
              <a:buChar char="◦"/>
              <a:defRPr sz="7950"/>
            </a:lvl2pPr>
            <a:lvl3pPr marL="3424238" indent="-681038">
              <a:buFont typeface="Aptos" panose="020B0004020202020204" pitchFamily="34" charset="0"/>
              <a:buChar char="▪"/>
              <a:defRPr sz="7950"/>
            </a:lvl3pPr>
            <a:lvl4pPr marL="4805363" indent="-668338">
              <a:defRPr sz="7950"/>
            </a:lvl4pPr>
            <a:lvl5pPr marL="6172200" indent="-685800">
              <a:defRPr sz="79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CB88-3F97-4E17-851D-D785F2A18D10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CDD7-8246-41DA-ACA9-7C360ADEC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87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57200" indent="-457200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914400" indent="-457200">
              <a:buFont typeface="Aptos" panose="020B0004020202020204" pitchFamily="34" charset="0"/>
              <a:buChar char="◦"/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371600" indent="-457200">
              <a:buFont typeface="Aptos" panose="020B0004020202020204" pitchFamily="34" charset="0"/>
              <a:buChar char="▪"/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828800" indent="-457200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286000" indent="-457200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CB88-3F97-4E17-851D-D785F2A18D10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CDD7-8246-41DA-ACA9-7C360ADEC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28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CB88-3F97-4E17-851D-D785F2A18D10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CDD7-8246-41DA-ACA9-7C360ADEC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86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CB88-3F97-4E17-851D-D785F2A18D10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CDD7-8246-41DA-ACA9-7C360ADEC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3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CB88-3F97-4E17-851D-D785F2A18D10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CDD7-8246-41DA-ACA9-7C360ADEC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34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CB88-3F97-4E17-851D-D785F2A18D10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CDD7-8246-41DA-ACA9-7C360ADEC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CB88-3F97-4E17-851D-D785F2A18D10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CDD7-8246-41DA-ACA9-7C360ADEC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58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CB88-3F97-4E17-851D-D785F2A18D10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CDD7-8246-41DA-ACA9-7C360ADEC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25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8DCB88-3F97-4E17-851D-D785F2A18D10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09CDD7-8246-41DA-ACA9-7C360ADEC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33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Rectangle 308">
            <a:extLst>
              <a:ext uri="{FF2B5EF4-FFF2-40B4-BE49-F238E27FC236}">
                <a16:creationId xmlns:a16="http://schemas.microsoft.com/office/drawing/2014/main" id="{A4E3424E-646F-CC98-56B6-F7C27EB3E8B8}"/>
              </a:ext>
            </a:extLst>
          </p:cNvPr>
          <p:cNvSpPr/>
          <p:nvPr/>
        </p:nvSpPr>
        <p:spPr>
          <a:xfrm>
            <a:off x="417645" y="3911600"/>
            <a:ext cx="41968473" cy="25968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DF01CC-7424-0EFD-A53C-25A40CB0E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197" y="395339"/>
            <a:ext cx="4160786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600" b="1" i="0" u="none" strike="noStrike" cap="none" normalizeH="0" baseline="0" dirty="0">
                <a:ln>
                  <a:noFill/>
                </a:ln>
                <a:solidFill>
                  <a:srgbClr val="007B8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Supplementary </a:t>
            </a:r>
            <a:r>
              <a:rPr lang="en-US" altLang="en-US" sz="6600" b="1" dirty="0">
                <a:solidFill>
                  <a:srgbClr val="007B8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Material for “</a:t>
            </a:r>
            <a:r>
              <a:rPr kumimoji="0" lang="en-US" altLang="en-US" sz="6600" b="1" i="0" u="none" strike="noStrike" cap="none" normalizeH="0" baseline="0" dirty="0">
                <a:ln>
                  <a:noFill/>
                </a:ln>
                <a:solidFill>
                  <a:srgbClr val="007B8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Combined wood cellulose extraction method for </a:t>
            </a:r>
            <a:r>
              <a:rPr kumimoji="0" lang="en-US" altLang="en-US" sz="6600" b="1" i="0" u="none" strike="noStrike" cap="none" normalizeH="0" baseline="30000" dirty="0">
                <a:ln>
                  <a:noFill/>
                </a:ln>
                <a:solidFill>
                  <a:srgbClr val="007B8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14</a:t>
            </a:r>
            <a:r>
              <a:rPr kumimoji="0" lang="en-US" altLang="en-US" sz="6600" b="1" i="0" u="none" strike="noStrike" cap="none" normalizeH="0" baseline="0" dirty="0">
                <a:ln>
                  <a:noFill/>
                </a:ln>
                <a:solidFill>
                  <a:srgbClr val="007B8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 and stable isotope analysis”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E261BE-EBDD-7D58-B255-C7BB4E82B122}"/>
              </a:ext>
            </a:extLst>
          </p:cNvPr>
          <p:cNvSpPr txBox="1"/>
          <p:nvPr/>
        </p:nvSpPr>
        <p:spPr>
          <a:xfrm>
            <a:off x="437951" y="1558792"/>
            <a:ext cx="33270223" cy="52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Kozue Ando</a:t>
            </a:r>
            <a:r>
              <a:rPr lang="en-GB" sz="2800" baseline="30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Simona Staub</a:t>
            </a:r>
            <a:r>
              <a:rPr lang="en-GB" sz="2800" baseline="30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Giulia Guidobaldi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Daniel Nievergelt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Matthias Saurer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Loïc Schneider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Anne Verstege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Michael Friedrich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1, 3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Patrick Fonti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Frederick Reinig</a:t>
            </a:r>
            <a:r>
              <a:rPr lang="en-GB" sz="2800" baseline="30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4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Lukas Wacker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and Kerstin Treydte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endParaRPr lang="en-GB" sz="2800" dirty="0">
              <a:solidFill>
                <a:srgbClr val="22222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1F56DD2-0669-6165-9730-A04BA8D83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634163"/>
              </p:ext>
            </p:extLst>
          </p:nvPr>
        </p:nvGraphicFramePr>
        <p:xfrm>
          <a:off x="434405" y="2229204"/>
          <a:ext cx="22163732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46148">
                  <a:extLst>
                    <a:ext uri="{9D8B030D-6E8A-4147-A177-3AD203B41FA5}">
                      <a16:colId xmlns:a16="http://schemas.microsoft.com/office/drawing/2014/main" val="3725797763"/>
                    </a:ext>
                  </a:extLst>
                </a:gridCol>
                <a:gridCol w="11317584">
                  <a:extLst>
                    <a:ext uri="{9D8B030D-6E8A-4147-A177-3AD203B41FA5}">
                      <a16:colId xmlns:a16="http://schemas.microsoft.com/office/drawing/2014/main" val="1344051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de-CH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ETH Zurich, Laboratory of Ion Beam Physics, Zurich, Switzerland</a:t>
                      </a:r>
                      <a:endParaRPr lang="en-GB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de-DE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University of Hohenheim, Hohenheim Gardens, Stuttgart, Germany</a:t>
                      </a:r>
                      <a:endParaRPr lang="en-GB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638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de-CH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Swiss Federal Research Institute WSL, Birmensdorf, Switzerland</a:t>
                      </a:r>
                      <a:endParaRPr lang="en-GB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fr-CH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Johannes Gutenberg University, Mainz, Germany</a:t>
                      </a:r>
                      <a:endParaRPr lang="en-GB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7124481"/>
                  </a:ext>
                </a:extLst>
              </a:tr>
            </a:tbl>
          </a:graphicData>
        </a:graphic>
      </p:graphicFrame>
      <p:sp>
        <p:nvSpPr>
          <p:cNvPr id="175" name="Rectangle: Single Corner Rounded 174">
            <a:extLst>
              <a:ext uri="{FF2B5EF4-FFF2-40B4-BE49-F238E27FC236}">
                <a16:creationId xmlns:a16="http://schemas.microsoft.com/office/drawing/2014/main" id="{E9F99B9C-C3B4-54C7-24C3-76858A1269D3}"/>
              </a:ext>
            </a:extLst>
          </p:cNvPr>
          <p:cNvSpPr/>
          <p:nvPr/>
        </p:nvSpPr>
        <p:spPr>
          <a:xfrm flipH="1">
            <a:off x="416883" y="3113394"/>
            <a:ext cx="41969995" cy="1097280"/>
          </a:xfrm>
          <a:prstGeom prst="round1Rect">
            <a:avLst>
              <a:gd name="adj" fmla="val 28478"/>
            </a:avLst>
          </a:prstGeom>
          <a:solidFill>
            <a:srgbClr val="007B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6600" b="1" dirty="0">
                <a:latin typeface="Roboto" panose="02000000000000000000" pitchFamily="2" charset="0"/>
                <a:ea typeface="Roboto" panose="02000000000000000000" pitchFamily="2" charset="0"/>
              </a:rPr>
              <a:t>Stable Isotope </a:t>
            </a:r>
            <a:endParaRPr lang="en-GB" sz="6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09" name="Straight Connector 10">
            <a:extLst>
              <a:ext uri="{FF2B5EF4-FFF2-40B4-BE49-F238E27FC236}">
                <a16:creationId xmlns:a16="http://schemas.microsoft.com/office/drawing/2014/main" id="{E132E46F-8469-90BD-5EB6-BDB77640C6A3}"/>
              </a:ext>
            </a:extLst>
          </p:cNvPr>
          <p:cNvCxnSpPr>
            <a:cxnSpLocks/>
          </p:cNvCxnSpPr>
          <p:nvPr/>
        </p:nvCxnSpPr>
        <p:spPr>
          <a:xfrm flipH="1">
            <a:off x="762000" y="16985760"/>
            <a:ext cx="41269920" cy="0"/>
          </a:xfrm>
          <a:prstGeom prst="straightConnector1">
            <a:avLst/>
          </a:prstGeom>
          <a:ln w="38100">
            <a:solidFill>
              <a:srgbClr val="000000">
                <a:lumMod val="50000"/>
                <a:lumOff val="50000"/>
              </a:srgbClr>
            </a:solidFill>
            <a:prstDash val="dash"/>
          </a:ln>
        </p:spPr>
      </p:cxn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EA198ED4-111B-6C7F-5081-B585E93B1B06}"/>
              </a:ext>
            </a:extLst>
          </p:cNvPr>
          <p:cNvSpPr/>
          <p:nvPr/>
        </p:nvSpPr>
        <p:spPr>
          <a:xfrm flipH="1">
            <a:off x="762000" y="17063943"/>
            <a:ext cx="1609763" cy="12618720"/>
          </a:xfrm>
          <a:prstGeom prst="roundRect">
            <a:avLst/>
          </a:prstGeom>
          <a:solidFill>
            <a:srgbClr val="007B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atin typeface="Symbol" panose="05050102010706020507" pitchFamily="18" charset="2"/>
                <a:ea typeface="Roboto" panose="02000000000000000000" pitchFamily="2" charset="0"/>
              </a:rPr>
              <a:t>d</a:t>
            </a:r>
            <a:r>
              <a:rPr lang="en-GB" sz="4800" b="1" baseline="30000" dirty="0">
                <a:latin typeface="Roboto" panose="02000000000000000000" pitchFamily="2" charset="0"/>
                <a:ea typeface="Roboto" panose="02000000000000000000" pitchFamily="2" charset="0"/>
              </a:rPr>
              <a:t>18</a:t>
            </a:r>
            <a:r>
              <a:rPr lang="en-GB" sz="4800" b="1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D79BF519-4A81-D00F-B751-B1865C9B2450}"/>
              </a:ext>
            </a:extLst>
          </p:cNvPr>
          <p:cNvSpPr/>
          <p:nvPr/>
        </p:nvSpPr>
        <p:spPr>
          <a:xfrm flipH="1">
            <a:off x="762000" y="4288857"/>
            <a:ext cx="1609763" cy="12618720"/>
          </a:xfrm>
          <a:prstGeom prst="roundRect">
            <a:avLst/>
          </a:prstGeom>
          <a:solidFill>
            <a:srgbClr val="007B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atin typeface="Symbol" panose="05050102010706020507" pitchFamily="18" charset="2"/>
                <a:ea typeface="Roboto" panose="02000000000000000000" pitchFamily="2" charset="0"/>
              </a:rPr>
              <a:t>d</a:t>
            </a:r>
            <a:r>
              <a:rPr lang="en-GB" sz="4800" b="1" baseline="30000" dirty="0">
                <a:latin typeface="Roboto" panose="02000000000000000000" pitchFamily="2" charset="0"/>
                <a:ea typeface="Roboto" panose="02000000000000000000" pitchFamily="2" charset="0"/>
              </a:rPr>
              <a:t>13</a:t>
            </a:r>
            <a:r>
              <a:rPr lang="en-GB" sz="4800" b="1" dirty="0">
                <a:latin typeface="Roboto" panose="02000000000000000000" pitchFamily="2" charset="0"/>
                <a:ea typeface="Roboto" panose="02000000000000000000" pitchFamily="2" charset="0"/>
              </a:rPr>
              <a:t>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17A326-E21F-FC58-3F94-818326860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126" y="17063943"/>
            <a:ext cx="24090289" cy="126187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7E75AF-025A-300F-527C-9B3D90FA9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281" y="4288857"/>
            <a:ext cx="19492231" cy="1143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BAFE44-F78A-3BAE-2372-9E8F548C8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3029" y="4288857"/>
            <a:ext cx="19508891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0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Rectangle 308">
            <a:extLst>
              <a:ext uri="{FF2B5EF4-FFF2-40B4-BE49-F238E27FC236}">
                <a16:creationId xmlns:a16="http://schemas.microsoft.com/office/drawing/2014/main" id="{A4E3424E-646F-CC98-56B6-F7C27EB3E8B8}"/>
              </a:ext>
            </a:extLst>
          </p:cNvPr>
          <p:cNvSpPr/>
          <p:nvPr/>
        </p:nvSpPr>
        <p:spPr>
          <a:xfrm>
            <a:off x="416884" y="3911600"/>
            <a:ext cx="41968473" cy="25968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DF01CC-7424-0EFD-A53C-25A40CB0E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197" y="395339"/>
            <a:ext cx="4168320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600" b="1" i="0" u="none" strike="noStrike" cap="none" normalizeH="0" baseline="0" dirty="0">
                <a:ln>
                  <a:noFill/>
                </a:ln>
                <a:solidFill>
                  <a:srgbClr val="007B8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Supplementary </a:t>
            </a:r>
            <a:r>
              <a:rPr lang="en-US" altLang="en-US" sz="6600" b="1" dirty="0">
                <a:solidFill>
                  <a:srgbClr val="007B8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Material for “</a:t>
            </a:r>
            <a:r>
              <a:rPr kumimoji="0" lang="en-US" altLang="en-US" sz="6600" b="1" i="0" u="none" strike="noStrike" cap="none" normalizeH="0" baseline="0" dirty="0">
                <a:ln>
                  <a:noFill/>
                </a:ln>
                <a:solidFill>
                  <a:srgbClr val="007B8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Combined wood cellulose extraction method for </a:t>
            </a:r>
            <a:r>
              <a:rPr kumimoji="0" lang="en-US" altLang="en-US" sz="6600" b="1" i="0" u="none" strike="noStrike" cap="none" normalizeH="0" baseline="30000" dirty="0">
                <a:ln>
                  <a:noFill/>
                </a:ln>
                <a:solidFill>
                  <a:srgbClr val="007B8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14</a:t>
            </a:r>
            <a:r>
              <a:rPr kumimoji="0" lang="en-US" altLang="en-US" sz="6600" b="1" i="0" u="none" strike="noStrike" cap="none" normalizeH="0" baseline="0" dirty="0">
                <a:ln>
                  <a:noFill/>
                </a:ln>
                <a:solidFill>
                  <a:srgbClr val="007B8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 and stable isotope analysis”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E261BE-EBDD-7D58-B255-C7BB4E82B122}"/>
              </a:ext>
            </a:extLst>
          </p:cNvPr>
          <p:cNvSpPr txBox="1"/>
          <p:nvPr/>
        </p:nvSpPr>
        <p:spPr>
          <a:xfrm>
            <a:off x="437951" y="1558792"/>
            <a:ext cx="33270223" cy="52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Kozue Ando</a:t>
            </a:r>
            <a:r>
              <a:rPr lang="en-GB" sz="2800" baseline="30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Simona Staub</a:t>
            </a:r>
            <a:r>
              <a:rPr lang="en-GB" sz="2800" baseline="30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Giulia Guidobaldi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Daniel Nievergelt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Matthias Saurer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Loïc Schneider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Anne Verstege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Michael Friedrich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1, 3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Patrick Fonti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Frederick Reinig</a:t>
            </a:r>
            <a:r>
              <a:rPr lang="en-GB" sz="2800" baseline="30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4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Lukas Wacker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and Kerstin Treydte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endParaRPr lang="en-GB" sz="2800" dirty="0">
              <a:solidFill>
                <a:srgbClr val="22222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1F56DD2-0669-6165-9730-A04BA8D83E77}"/>
              </a:ext>
            </a:extLst>
          </p:cNvPr>
          <p:cNvGraphicFramePr>
            <a:graphicFrameLocks noGrp="1"/>
          </p:cNvGraphicFramePr>
          <p:nvPr/>
        </p:nvGraphicFramePr>
        <p:xfrm>
          <a:off x="434405" y="2229204"/>
          <a:ext cx="22163732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46148">
                  <a:extLst>
                    <a:ext uri="{9D8B030D-6E8A-4147-A177-3AD203B41FA5}">
                      <a16:colId xmlns:a16="http://schemas.microsoft.com/office/drawing/2014/main" val="3725797763"/>
                    </a:ext>
                  </a:extLst>
                </a:gridCol>
                <a:gridCol w="11317584">
                  <a:extLst>
                    <a:ext uri="{9D8B030D-6E8A-4147-A177-3AD203B41FA5}">
                      <a16:colId xmlns:a16="http://schemas.microsoft.com/office/drawing/2014/main" val="1344051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de-CH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ETH Zurich, Laboratory of Ion Beam Physics, Zurich, Switzerland</a:t>
                      </a:r>
                      <a:endParaRPr lang="en-GB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de-DE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University of Hohenheim, Hohenheim Gardens, Stuttgart, Germany</a:t>
                      </a:r>
                      <a:endParaRPr lang="en-GB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638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de-CH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Swiss Federal Research Institute WSL, Birmensdorf, Switzerland</a:t>
                      </a:r>
                      <a:endParaRPr lang="en-GB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fr-CH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Johannes Gutenberg University, Mainz, Germany</a:t>
                      </a:r>
                      <a:endParaRPr lang="en-GB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7124481"/>
                  </a:ext>
                </a:extLst>
              </a:tr>
            </a:tbl>
          </a:graphicData>
        </a:graphic>
      </p:graphicFrame>
      <p:sp>
        <p:nvSpPr>
          <p:cNvPr id="175" name="Rectangle: Single Corner Rounded 174">
            <a:extLst>
              <a:ext uri="{FF2B5EF4-FFF2-40B4-BE49-F238E27FC236}">
                <a16:creationId xmlns:a16="http://schemas.microsoft.com/office/drawing/2014/main" id="{E9F99B9C-C3B4-54C7-24C3-76858A1269D3}"/>
              </a:ext>
            </a:extLst>
          </p:cNvPr>
          <p:cNvSpPr/>
          <p:nvPr/>
        </p:nvSpPr>
        <p:spPr>
          <a:xfrm flipH="1">
            <a:off x="416883" y="3113394"/>
            <a:ext cx="41969995" cy="1097280"/>
          </a:xfrm>
          <a:prstGeom prst="round1Rect">
            <a:avLst>
              <a:gd name="adj" fmla="val 28478"/>
            </a:avLst>
          </a:prstGeom>
          <a:solidFill>
            <a:srgbClr val="007B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6600" b="1">
                <a:latin typeface="Roboto" panose="02000000000000000000" pitchFamily="2" charset="0"/>
                <a:ea typeface="Roboto" panose="02000000000000000000" pitchFamily="2" charset="0"/>
              </a:rPr>
              <a:t>Yield</a:t>
            </a:r>
            <a:endParaRPr lang="en-GB" sz="6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9C1B36-C9AF-F51E-B436-29BC0FB4E2A3}"/>
              </a:ext>
            </a:extLst>
          </p:cNvPr>
          <p:cNvGrpSpPr/>
          <p:nvPr/>
        </p:nvGrpSpPr>
        <p:grpSpPr>
          <a:xfrm>
            <a:off x="8751509" y="22995368"/>
            <a:ext cx="5509240" cy="868048"/>
            <a:chOff x="8751509" y="22995368"/>
            <a:chExt cx="5509240" cy="8680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2419C01-4436-1C6A-86B8-D63933FCB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5303" t="8016" r="81991" b="87340"/>
            <a:stretch/>
          </p:blipFill>
          <p:spPr>
            <a:xfrm>
              <a:off x="8751509" y="22995368"/>
              <a:ext cx="914400" cy="86804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B849A4-EC0D-B8CC-2C95-F785782F4239}"/>
                </a:ext>
              </a:extLst>
            </p:cNvPr>
            <p:cNvSpPr txBox="1"/>
            <p:nvPr/>
          </p:nvSpPr>
          <p:spPr>
            <a:xfrm>
              <a:off x="9813399" y="23106227"/>
              <a:ext cx="4447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3600" dirty="0">
                  <a:latin typeface="Symbol" panose="05050102010706020507" pitchFamily="18" charset="2"/>
                </a:rPr>
                <a:t>a</a:t>
              </a:r>
              <a:r>
                <a:rPr lang="de-CH" sz="3600" dirty="0"/>
                <a:t> cellulose method</a:t>
              </a:r>
              <a:endParaRPr lang="LID4096" sz="36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E43B2E-C3C9-0D31-F3F8-6AB74FB5F598}"/>
              </a:ext>
            </a:extLst>
          </p:cNvPr>
          <p:cNvGrpSpPr/>
          <p:nvPr/>
        </p:nvGrpSpPr>
        <p:grpSpPr>
          <a:xfrm>
            <a:off x="8751509" y="24141895"/>
            <a:ext cx="5509240" cy="960382"/>
            <a:chOff x="8751509" y="24141895"/>
            <a:chExt cx="5509240" cy="9603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E78FB1-B033-D4A3-070F-C70EE3F88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4280" t="58533" r="83958" b="38119"/>
            <a:stretch/>
          </p:blipFill>
          <p:spPr>
            <a:xfrm>
              <a:off x="8751509" y="24141895"/>
              <a:ext cx="914400" cy="96038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574A23-8771-958C-F620-2FE419BC2152}"/>
                </a:ext>
              </a:extLst>
            </p:cNvPr>
            <p:cNvSpPr txBox="1"/>
            <p:nvPr/>
          </p:nvSpPr>
          <p:spPr>
            <a:xfrm>
              <a:off x="9813399" y="24298921"/>
              <a:ext cx="4447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36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holoellulose method</a:t>
              </a:r>
              <a:endParaRPr lang="LID4096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835D08D-D33E-6482-8DFE-AA7665F0E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700" y="7906374"/>
            <a:ext cx="28641570" cy="154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0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Rectangle 308">
            <a:extLst>
              <a:ext uri="{FF2B5EF4-FFF2-40B4-BE49-F238E27FC236}">
                <a16:creationId xmlns:a16="http://schemas.microsoft.com/office/drawing/2014/main" id="{A4E3424E-646F-CC98-56B6-F7C27EB3E8B8}"/>
              </a:ext>
            </a:extLst>
          </p:cNvPr>
          <p:cNvSpPr/>
          <p:nvPr/>
        </p:nvSpPr>
        <p:spPr>
          <a:xfrm>
            <a:off x="417645" y="3911600"/>
            <a:ext cx="41968473" cy="24994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DF01CC-7424-0EFD-A53C-25A40CB0E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197" y="395339"/>
            <a:ext cx="4168320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600" b="1" i="0" u="none" strike="noStrike" cap="none" normalizeH="0" baseline="0" dirty="0">
                <a:ln>
                  <a:noFill/>
                </a:ln>
                <a:solidFill>
                  <a:srgbClr val="007B8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Supplementary </a:t>
            </a:r>
            <a:r>
              <a:rPr lang="en-US" altLang="en-US" sz="6600" b="1" dirty="0">
                <a:solidFill>
                  <a:srgbClr val="007B8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Material for “</a:t>
            </a:r>
            <a:r>
              <a:rPr kumimoji="0" lang="en-US" altLang="en-US" sz="6600" b="1" i="0" u="none" strike="noStrike" cap="none" normalizeH="0" baseline="0" dirty="0">
                <a:ln>
                  <a:noFill/>
                </a:ln>
                <a:solidFill>
                  <a:srgbClr val="007B8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Combined wood cellulose extraction method for </a:t>
            </a:r>
            <a:r>
              <a:rPr kumimoji="0" lang="en-US" altLang="en-US" sz="6600" b="1" i="0" u="none" strike="noStrike" cap="none" normalizeH="0" baseline="30000" dirty="0">
                <a:ln>
                  <a:noFill/>
                </a:ln>
                <a:solidFill>
                  <a:srgbClr val="007B8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14</a:t>
            </a:r>
            <a:r>
              <a:rPr kumimoji="0" lang="en-US" altLang="en-US" sz="6600" b="1" i="0" u="none" strike="noStrike" cap="none" normalizeH="0" baseline="0" dirty="0">
                <a:ln>
                  <a:noFill/>
                </a:ln>
                <a:solidFill>
                  <a:srgbClr val="007B8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 and stable isotope analysis”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E261BE-EBDD-7D58-B255-C7BB4E82B122}"/>
              </a:ext>
            </a:extLst>
          </p:cNvPr>
          <p:cNvSpPr txBox="1"/>
          <p:nvPr/>
        </p:nvSpPr>
        <p:spPr>
          <a:xfrm>
            <a:off x="437951" y="1558792"/>
            <a:ext cx="33270223" cy="52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Kozue Ando</a:t>
            </a:r>
            <a:r>
              <a:rPr lang="en-GB" sz="2800" baseline="30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Simona Staub</a:t>
            </a:r>
            <a:r>
              <a:rPr lang="en-GB" sz="2800" baseline="30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Giulia Guidobaldi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Daniel Nievergelt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Matthias Saurer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Loïc Schneider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Anne Verstege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Michael Friedrich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1, 3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Patrick Fonti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Frederick Reinig</a:t>
            </a:r>
            <a:r>
              <a:rPr lang="en-GB" sz="2800" baseline="30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4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Lukas Wacker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</a:t>
            </a:r>
            <a:r>
              <a:rPr lang="en-GB" sz="28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and Kerstin Treydte</a:t>
            </a:r>
            <a:r>
              <a:rPr lang="en-GB" sz="2800" baseline="300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endParaRPr lang="en-GB" sz="2800" dirty="0">
              <a:solidFill>
                <a:srgbClr val="22222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1F56DD2-0669-6165-9730-A04BA8D83E77}"/>
              </a:ext>
            </a:extLst>
          </p:cNvPr>
          <p:cNvGraphicFramePr>
            <a:graphicFrameLocks noGrp="1"/>
          </p:cNvGraphicFramePr>
          <p:nvPr/>
        </p:nvGraphicFramePr>
        <p:xfrm>
          <a:off x="434405" y="2229204"/>
          <a:ext cx="22163732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46148">
                  <a:extLst>
                    <a:ext uri="{9D8B030D-6E8A-4147-A177-3AD203B41FA5}">
                      <a16:colId xmlns:a16="http://schemas.microsoft.com/office/drawing/2014/main" val="3725797763"/>
                    </a:ext>
                  </a:extLst>
                </a:gridCol>
                <a:gridCol w="11317584">
                  <a:extLst>
                    <a:ext uri="{9D8B030D-6E8A-4147-A177-3AD203B41FA5}">
                      <a16:colId xmlns:a16="http://schemas.microsoft.com/office/drawing/2014/main" val="1344051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de-CH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ETH Zurich, Laboratory of Ion Beam Physics, Zurich, Switzerland</a:t>
                      </a:r>
                      <a:endParaRPr lang="en-GB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de-DE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University of Hohenheim, Hohenheim Gardens, Stuttgart, Germany</a:t>
                      </a:r>
                      <a:endParaRPr lang="en-GB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638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de-CH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Swiss Federal Research Institute WSL, Birmensdorf, Switzerland</a:t>
                      </a:r>
                      <a:endParaRPr lang="en-GB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fr-CH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Johannes Gutenberg University, Mainz, Germany</a:t>
                      </a:r>
                      <a:endParaRPr lang="en-GB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7124481"/>
                  </a:ext>
                </a:extLst>
              </a:tr>
            </a:tbl>
          </a:graphicData>
        </a:graphic>
      </p:graphicFrame>
      <p:sp>
        <p:nvSpPr>
          <p:cNvPr id="175" name="Rectangle: Single Corner Rounded 174">
            <a:extLst>
              <a:ext uri="{FF2B5EF4-FFF2-40B4-BE49-F238E27FC236}">
                <a16:creationId xmlns:a16="http://schemas.microsoft.com/office/drawing/2014/main" id="{E9F99B9C-C3B4-54C7-24C3-76858A1269D3}"/>
              </a:ext>
            </a:extLst>
          </p:cNvPr>
          <p:cNvSpPr/>
          <p:nvPr/>
        </p:nvSpPr>
        <p:spPr>
          <a:xfrm flipH="1">
            <a:off x="416883" y="3113394"/>
            <a:ext cx="41969995" cy="1097280"/>
          </a:xfrm>
          <a:prstGeom prst="round1Rect">
            <a:avLst>
              <a:gd name="adj" fmla="val 28478"/>
            </a:avLst>
          </a:prstGeom>
          <a:solidFill>
            <a:srgbClr val="007B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6600" b="1" dirty="0">
                <a:latin typeface="Roboto" panose="02000000000000000000" pitchFamily="2" charset="0"/>
                <a:ea typeface="Roboto" panose="02000000000000000000" pitchFamily="2" charset="0"/>
              </a:rPr>
              <a:t>Cellulose difference </a:t>
            </a:r>
            <a:r>
              <a:rPr lang="en-US" sz="6600" b="1">
                <a:latin typeface="Roboto" panose="02000000000000000000" pitchFamily="2" charset="0"/>
                <a:ea typeface="Roboto" panose="02000000000000000000" pitchFamily="2" charset="0"/>
              </a:rPr>
              <a:t>among methods</a:t>
            </a:r>
            <a:endParaRPr lang="en-GB" sz="6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09" name="Straight Connector 10">
            <a:extLst>
              <a:ext uri="{FF2B5EF4-FFF2-40B4-BE49-F238E27FC236}">
                <a16:creationId xmlns:a16="http://schemas.microsoft.com/office/drawing/2014/main" id="{E132E46F-8469-90BD-5EB6-BDB77640C6A3}"/>
              </a:ext>
            </a:extLst>
          </p:cNvPr>
          <p:cNvCxnSpPr>
            <a:cxnSpLocks/>
          </p:cNvCxnSpPr>
          <p:nvPr/>
        </p:nvCxnSpPr>
        <p:spPr>
          <a:xfrm flipH="1">
            <a:off x="601495" y="17514040"/>
            <a:ext cx="41568624" cy="0"/>
          </a:xfrm>
          <a:prstGeom prst="straightConnector1">
            <a:avLst/>
          </a:prstGeom>
          <a:ln w="38100">
            <a:solidFill>
              <a:srgbClr val="000000">
                <a:lumMod val="50000"/>
                <a:lumOff val="50000"/>
              </a:srgbClr>
            </a:solidFill>
            <a:prstDash val="dash"/>
          </a:ln>
        </p:spPr>
      </p:cxn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D79BF519-4A81-D00F-B751-B1865C9B2450}"/>
              </a:ext>
            </a:extLst>
          </p:cNvPr>
          <p:cNvSpPr/>
          <p:nvPr/>
        </p:nvSpPr>
        <p:spPr>
          <a:xfrm flipH="1">
            <a:off x="13185320" y="4514001"/>
            <a:ext cx="13906501" cy="1420585"/>
          </a:xfrm>
          <a:prstGeom prst="roundRect">
            <a:avLst/>
          </a:prstGeom>
          <a:solidFill>
            <a:srgbClr val="007B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9A2AC7-BEB8-9825-8BD7-805F763BFC3D}"/>
              </a:ext>
            </a:extLst>
          </p:cNvPr>
          <p:cNvSpPr/>
          <p:nvPr/>
        </p:nvSpPr>
        <p:spPr>
          <a:xfrm flipH="1">
            <a:off x="27773539" y="4514001"/>
            <a:ext cx="6858000" cy="1420585"/>
          </a:xfrm>
          <a:prstGeom prst="roundRect">
            <a:avLst/>
          </a:prstGeom>
          <a:solidFill>
            <a:srgbClr val="007B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WSL modified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4EC563-E9ED-0A59-7BD2-D20864CB16F7}"/>
              </a:ext>
            </a:extLst>
          </p:cNvPr>
          <p:cNvSpPr/>
          <p:nvPr/>
        </p:nvSpPr>
        <p:spPr>
          <a:xfrm flipH="1">
            <a:off x="35313256" y="4514001"/>
            <a:ext cx="6858000" cy="1420585"/>
          </a:xfrm>
          <a:prstGeom prst="roundRect">
            <a:avLst/>
          </a:prstGeom>
          <a:solidFill>
            <a:srgbClr val="007B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WSL standard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6210B9-CEC9-0FC0-5453-A56C689715A6}"/>
              </a:ext>
            </a:extLst>
          </p:cNvPr>
          <p:cNvSpPr/>
          <p:nvPr/>
        </p:nvSpPr>
        <p:spPr>
          <a:xfrm flipH="1">
            <a:off x="5645602" y="4514001"/>
            <a:ext cx="6858000" cy="1420585"/>
          </a:xfrm>
          <a:prstGeom prst="roundRect">
            <a:avLst/>
          </a:prstGeom>
          <a:solidFill>
            <a:srgbClr val="007B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BABAB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41141C3-87B2-CE2A-5EE9-A78CD488401C}"/>
              </a:ext>
            </a:extLst>
          </p:cNvPr>
          <p:cNvSpPr/>
          <p:nvPr/>
        </p:nvSpPr>
        <p:spPr>
          <a:xfrm flipH="1">
            <a:off x="601495" y="6237913"/>
            <a:ext cx="4362389" cy="10972800"/>
          </a:xfrm>
          <a:prstGeom prst="roundRect">
            <a:avLst/>
          </a:prstGeom>
          <a:solidFill>
            <a:srgbClr val="007B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atin typeface="Symbol" panose="05050102010706020507" pitchFamily="18" charset="2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en-GB" sz="4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cellulose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FE1DE1-0DD2-9BCA-2017-CFB41371A2A7}"/>
              </a:ext>
            </a:extLst>
          </p:cNvPr>
          <p:cNvSpPr/>
          <p:nvPr/>
        </p:nvSpPr>
        <p:spPr>
          <a:xfrm flipH="1">
            <a:off x="601495" y="17817369"/>
            <a:ext cx="4362389" cy="10972800"/>
          </a:xfrm>
          <a:prstGeom prst="roundRect">
            <a:avLst/>
          </a:prstGeom>
          <a:solidFill>
            <a:srgbClr val="007B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holocellulose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5467110-8D6F-DDA7-DEAA-6FD267A824D4}"/>
              </a:ext>
            </a:extLst>
          </p:cNvPr>
          <p:cNvSpPr/>
          <p:nvPr/>
        </p:nvSpPr>
        <p:spPr>
          <a:xfrm flipH="1">
            <a:off x="13185320" y="6237913"/>
            <a:ext cx="6766560" cy="731520"/>
          </a:xfrm>
          <a:prstGeom prst="roundRect">
            <a:avLst/>
          </a:prstGeom>
          <a:solidFill>
            <a:srgbClr val="E3F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GB" sz="4800" b="1" dirty="0">
                <a:solidFill>
                  <a:srgbClr val="007B82"/>
                </a:solidFill>
                <a:latin typeface="Symbol" panose="05050102010706020507" pitchFamily="18" charset="2"/>
                <a:ea typeface="Roboto" panose="02000000000000000000" pitchFamily="2" charset="0"/>
              </a:rPr>
              <a:t>a</a:t>
            </a:r>
            <a:r>
              <a:rPr lang="en-GB" sz="4800" b="1" dirty="0">
                <a:solidFill>
                  <a:srgbClr val="007B8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endParaRPr lang="en-GB" sz="4800" dirty="0">
              <a:solidFill>
                <a:srgbClr val="007B8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AEEFA8B-77F2-00F6-6FB8-5EFAA4BB03F4}"/>
              </a:ext>
            </a:extLst>
          </p:cNvPr>
          <p:cNvSpPr/>
          <p:nvPr/>
        </p:nvSpPr>
        <p:spPr>
          <a:xfrm flipH="1">
            <a:off x="20341416" y="6237913"/>
            <a:ext cx="6766560" cy="731520"/>
          </a:xfrm>
          <a:prstGeom prst="roundRect">
            <a:avLst/>
          </a:prstGeom>
          <a:solidFill>
            <a:srgbClr val="E3F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GB" sz="4800" b="1" dirty="0">
                <a:solidFill>
                  <a:srgbClr val="007B82"/>
                </a:solidFill>
                <a:latin typeface="Symbol" panose="05050102010706020507" pitchFamily="18" charset="2"/>
                <a:ea typeface="Roboto" panose="02000000000000000000" pitchFamily="2" charset="0"/>
              </a:rPr>
              <a:t>a</a:t>
            </a:r>
            <a:r>
              <a:rPr lang="en-GB" sz="4800" b="1" dirty="0">
                <a:solidFill>
                  <a:srgbClr val="007B8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endParaRPr lang="en-GB" sz="4800" dirty="0">
              <a:solidFill>
                <a:srgbClr val="007B8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E2867B5-4EC6-BDA9-609C-9C5065A7481A}"/>
              </a:ext>
            </a:extLst>
          </p:cNvPr>
          <p:cNvSpPr/>
          <p:nvPr/>
        </p:nvSpPr>
        <p:spPr>
          <a:xfrm flipH="1">
            <a:off x="13185320" y="17817369"/>
            <a:ext cx="6766560" cy="731520"/>
          </a:xfrm>
          <a:prstGeom prst="roundRect">
            <a:avLst/>
          </a:prstGeom>
          <a:solidFill>
            <a:srgbClr val="E3F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GB" sz="4800" b="1" dirty="0">
                <a:solidFill>
                  <a:srgbClr val="007B82"/>
                </a:solidFill>
                <a:latin typeface="Symbol" panose="05050102010706020507" pitchFamily="18" charset="2"/>
                <a:ea typeface="Roboto" panose="02000000000000000000" pitchFamily="2" charset="0"/>
              </a:rPr>
              <a:t>a</a:t>
            </a:r>
            <a:r>
              <a:rPr lang="en-GB" sz="4800" b="1" dirty="0">
                <a:solidFill>
                  <a:srgbClr val="007B8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endParaRPr lang="en-GB" sz="4800" dirty="0">
              <a:solidFill>
                <a:srgbClr val="007B8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A2D6A1-B7F0-CD4B-4F0C-D3F8F885959C}"/>
              </a:ext>
            </a:extLst>
          </p:cNvPr>
          <p:cNvSpPr/>
          <p:nvPr/>
        </p:nvSpPr>
        <p:spPr>
          <a:xfrm flipH="1">
            <a:off x="20341416" y="17817369"/>
            <a:ext cx="6766560" cy="731520"/>
          </a:xfrm>
          <a:prstGeom prst="roundRect">
            <a:avLst/>
          </a:prstGeom>
          <a:solidFill>
            <a:srgbClr val="E3F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GB" sz="4800" b="1" dirty="0">
                <a:solidFill>
                  <a:srgbClr val="007B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holo</a:t>
            </a:r>
            <a:endParaRPr lang="en-GB" sz="4800" dirty="0">
              <a:solidFill>
                <a:srgbClr val="007B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3" name="Picture 2" descr="A few aluminum cups with a couple of labels&#10;&#10;AI-generated content may be incorrect.">
            <a:extLst>
              <a:ext uri="{FF2B5EF4-FFF2-40B4-BE49-F238E27FC236}">
                <a16:creationId xmlns:a16="http://schemas.microsoft.com/office/drawing/2014/main" id="{466480B6-0763-DCC1-2F60-94F2C36B9B19}"/>
              </a:ext>
            </a:extLst>
          </p:cNvPr>
          <p:cNvPicPr/>
          <p:nvPr/>
        </p:nvPicPr>
        <p:blipFill>
          <a:blip r:embed="rId2"/>
          <a:srcRect l="38454" t="19475" r="36377" b="50067"/>
          <a:stretch/>
        </p:blipFill>
        <p:spPr>
          <a:xfrm rot="5400000">
            <a:off x="36227656" y="9209713"/>
            <a:ext cx="5029200" cy="5029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" name="Picture 2" descr="A few aluminum cups with a couple of labels&#10;&#10;AI-generated content may be incorrect.">
            <a:extLst>
              <a:ext uri="{FF2B5EF4-FFF2-40B4-BE49-F238E27FC236}">
                <a16:creationId xmlns:a16="http://schemas.microsoft.com/office/drawing/2014/main" id="{61AEA425-E430-061E-807B-880BE28A516E}"/>
              </a:ext>
            </a:extLst>
          </p:cNvPr>
          <p:cNvPicPr/>
          <p:nvPr/>
        </p:nvPicPr>
        <p:blipFill>
          <a:blip r:embed="rId2"/>
          <a:srcRect l="63624" t="17843" r="11330" b="50618"/>
          <a:stretch/>
        </p:blipFill>
        <p:spPr>
          <a:xfrm rot="5400000">
            <a:off x="36227656" y="20789169"/>
            <a:ext cx="5029200" cy="5029200"/>
          </a:xfrm>
          <a:prstGeom prst="rect">
            <a:avLst/>
          </a:prstGeom>
          <a:ln w="127000" cap="sq">
            <a:solidFill>
              <a:srgbClr val="00585C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37" descr="A tray of baking tins with white powder&#10;&#10;AI-generated content may be incorrect.">
            <a:extLst>
              <a:ext uri="{FF2B5EF4-FFF2-40B4-BE49-F238E27FC236}">
                <a16:creationId xmlns:a16="http://schemas.microsoft.com/office/drawing/2014/main" id="{2C758A87-D360-A062-59AC-E418D667C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3" t="16820" r="52146" b="55821"/>
          <a:stretch/>
        </p:blipFill>
        <p:spPr>
          <a:xfrm>
            <a:off x="14024892" y="9209713"/>
            <a:ext cx="5087416" cy="5029200"/>
          </a:xfrm>
          <a:prstGeom prst="rect">
            <a:avLst/>
          </a:prstGeom>
        </p:spPr>
      </p:pic>
      <p:pic>
        <p:nvPicPr>
          <p:cNvPr id="39" name="Picture 38" descr="A tray of baking tins with white powder&#10;&#10;AI-generated content may be incorrect.">
            <a:extLst>
              <a:ext uri="{FF2B5EF4-FFF2-40B4-BE49-F238E27FC236}">
                <a16:creationId xmlns:a16="http://schemas.microsoft.com/office/drawing/2014/main" id="{65F89E32-33CA-2805-1739-3144C3B8A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8" t="22035" r="24021" b="52535"/>
          <a:stretch/>
        </p:blipFill>
        <p:spPr>
          <a:xfrm>
            <a:off x="28513117" y="9209713"/>
            <a:ext cx="5378844" cy="5029200"/>
          </a:xfrm>
          <a:prstGeom prst="rect">
            <a:avLst/>
          </a:prstGeom>
        </p:spPr>
      </p:pic>
      <p:pic>
        <p:nvPicPr>
          <p:cNvPr id="40" name="Picture 39" descr="A tray of baking tins with white powder&#10;&#10;AI-generated content may be incorrect.">
            <a:extLst>
              <a:ext uri="{FF2B5EF4-FFF2-40B4-BE49-F238E27FC236}">
                <a16:creationId xmlns:a16="http://schemas.microsoft.com/office/drawing/2014/main" id="{089426D2-DFEB-CA52-2413-3836446B28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4" t="18488" r="69086" b="57171"/>
          <a:stretch/>
        </p:blipFill>
        <p:spPr>
          <a:xfrm>
            <a:off x="6495598" y="9209713"/>
            <a:ext cx="5158009" cy="5029200"/>
          </a:xfrm>
          <a:prstGeom prst="rect">
            <a:avLst/>
          </a:prstGeom>
        </p:spPr>
      </p:pic>
      <p:pic>
        <p:nvPicPr>
          <p:cNvPr id="41" name="Picture 40" descr="A tray of baking tins with white powder&#10;&#10;AI-generated content may be incorrect.">
            <a:extLst>
              <a:ext uri="{FF2B5EF4-FFF2-40B4-BE49-F238E27FC236}">
                <a16:creationId xmlns:a16="http://schemas.microsoft.com/office/drawing/2014/main" id="{248D9FD5-1FAF-BB36-3B69-9341FED78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9" t="40572" r="69849" b="34334"/>
          <a:stretch/>
        </p:blipFill>
        <p:spPr>
          <a:xfrm>
            <a:off x="6566045" y="20789169"/>
            <a:ext cx="5017115" cy="5029200"/>
          </a:xfrm>
          <a:prstGeom prst="rect">
            <a:avLst/>
          </a:prstGeom>
          <a:ln w="127000" cap="sq">
            <a:solidFill>
              <a:srgbClr val="00585C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2" name="Picture 41" descr="A tray of baking tins with white powder&#10;&#10;AI-generated content may be incorrect.">
            <a:extLst>
              <a:ext uri="{FF2B5EF4-FFF2-40B4-BE49-F238E27FC236}">
                <a16:creationId xmlns:a16="http://schemas.microsoft.com/office/drawing/2014/main" id="{67A10F5E-9E71-2E58-08E4-8D4F825A74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8" t="64373" r="53404" b="6444"/>
          <a:stretch/>
        </p:blipFill>
        <p:spPr>
          <a:xfrm>
            <a:off x="14050210" y="20789169"/>
            <a:ext cx="5036781" cy="5029200"/>
          </a:xfrm>
          <a:prstGeom prst="rect">
            <a:avLst/>
          </a:prstGeom>
        </p:spPr>
      </p:pic>
      <p:pic>
        <p:nvPicPr>
          <p:cNvPr id="43" name="Picture 42" descr="A tray of baking tins with white powder&#10;&#10;AI-generated content may be incorrect.">
            <a:extLst>
              <a:ext uri="{FF2B5EF4-FFF2-40B4-BE49-F238E27FC236}">
                <a16:creationId xmlns:a16="http://schemas.microsoft.com/office/drawing/2014/main" id="{CA029F7F-C902-AD24-AD8F-F337D52E8C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3" t="43483" r="23792" b="30252"/>
          <a:stretch/>
        </p:blipFill>
        <p:spPr>
          <a:xfrm>
            <a:off x="28520030" y="20789169"/>
            <a:ext cx="5365018" cy="5029200"/>
          </a:xfrm>
          <a:prstGeom prst="rect">
            <a:avLst/>
          </a:prstGeom>
        </p:spPr>
      </p:pic>
      <p:pic>
        <p:nvPicPr>
          <p:cNvPr id="44" name="Picture 43" descr="A tray of baking tins with white powder&#10;&#10;AI-generated content may be incorrect.">
            <a:extLst>
              <a:ext uri="{FF2B5EF4-FFF2-40B4-BE49-F238E27FC236}">
                <a16:creationId xmlns:a16="http://schemas.microsoft.com/office/drawing/2014/main" id="{54456458-9ECF-C6B9-98A3-DCC7FB617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1" t="38741" r="53527" b="33876"/>
          <a:stretch/>
        </p:blipFill>
        <p:spPr>
          <a:xfrm>
            <a:off x="21088226" y="20789169"/>
            <a:ext cx="5272940" cy="5029200"/>
          </a:xfrm>
          <a:prstGeom prst="rect">
            <a:avLst/>
          </a:prstGeom>
        </p:spPr>
      </p:pic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D7FF9A43-6DB9-6696-2809-4B71FF6F8B6B}"/>
              </a:ext>
            </a:extLst>
          </p:cNvPr>
          <p:cNvSpPr txBox="1">
            <a:spLocks/>
          </p:cNvSpPr>
          <p:nvPr/>
        </p:nvSpPr>
        <p:spPr>
          <a:xfrm>
            <a:off x="604020" y="28906032"/>
            <a:ext cx="25407394" cy="973842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457200" indent="-457200" defTabSz="4036710">
              <a:lnSpc>
                <a:spcPct val="90000"/>
              </a:lnSpc>
              <a:spcBef>
                <a:spcPts val="4415"/>
              </a:spcBef>
              <a:buFont typeface="Arial" panose="020B0604020202020204" pitchFamily="34" charset="0"/>
              <a:buChar char="•"/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914400" lvl="1" indent="-457200" defTabSz="4036710">
              <a:lnSpc>
                <a:spcPct val="90000"/>
              </a:lnSpc>
              <a:spcBef>
                <a:spcPts val="2207"/>
              </a:spcBef>
              <a:buFont typeface="Aptos" panose="020B0004020202020204" pitchFamily="34" charset="0"/>
              <a:buChar char="◦"/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371600" lvl="2" indent="-457200" defTabSz="4036710">
              <a:lnSpc>
                <a:spcPct val="90000"/>
              </a:lnSpc>
              <a:spcBef>
                <a:spcPts val="2207"/>
              </a:spcBef>
              <a:buFont typeface="Aptos" panose="020B0004020202020204" pitchFamily="34" charset="0"/>
              <a:buChar char="▪"/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828800" indent="-457200" defTabSz="4036710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286000" indent="-457200" defTabSz="4036710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11100953" indent="-1009178" defTabSz="4036710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6"/>
            </a:lvl6pPr>
            <a:lvl7pPr marL="13119308" indent="-1009178" defTabSz="4036710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6"/>
            </a:lvl7pPr>
            <a:lvl8pPr marL="15137663" indent="-1009178" defTabSz="4036710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6"/>
            </a:lvl8pPr>
            <a:lvl9pPr marL="17156019" indent="-1009178" defTabSz="4036710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6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dirty="0"/>
              <a:t>All pictures apart from 4B </a:t>
            </a:r>
            <a:r>
              <a:rPr lang="de-CH" dirty="0">
                <a:latin typeface="Symbol" panose="05050102010706020507" pitchFamily="18" charset="2"/>
              </a:rPr>
              <a:t>a</a:t>
            </a:r>
            <a:r>
              <a:rPr lang="de-CH" dirty="0"/>
              <a:t>3 were taken under a same light condition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dirty="0"/>
              <a:t>4B</a:t>
            </a:r>
            <a:r>
              <a:rPr lang="de-CH" dirty="0">
                <a:latin typeface="Symbol" panose="05050102010706020507" pitchFamily="18" charset="2"/>
              </a:rPr>
              <a:t> a</a:t>
            </a:r>
            <a:r>
              <a:rPr lang="de-CH" dirty="0"/>
              <a:t>1 : produced holocellulose. Decided based on the yield and the final texture of the cellulose fiber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DCC89862-D199-7B57-BC97-F2FE0A814545}"/>
              </a:ext>
            </a:extLst>
          </p:cNvPr>
          <p:cNvSpPr txBox="1">
            <a:spLocks/>
          </p:cNvSpPr>
          <p:nvPr/>
        </p:nvSpPr>
        <p:spPr>
          <a:xfrm>
            <a:off x="36105786" y="26201054"/>
            <a:ext cx="5272940" cy="1655490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457200" indent="-457200" defTabSz="4036710">
              <a:lnSpc>
                <a:spcPct val="90000"/>
              </a:lnSpc>
              <a:spcBef>
                <a:spcPts val="4415"/>
              </a:spcBef>
              <a:buFont typeface="Arial" panose="020B0604020202020204" pitchFamily="34" charset="0"/>
              <a:buChar char="•"/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914400" lvl="1" indent="-457200" defTabSz="4036710">
              <a:lnSpc>
                <a:spcPct val="90000"/>
              </a:lnSpc>
              <a:spcBef>
                <a:spcPts val="2207"/>
              </a:spcBef>
              <a:buFont typeface="Aptos" panose="020B0004020202020204" pitchFamily="34" charset="0"/>
              <a:buChar char="◦"/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371600" lvl="2" indent="-457200" defTabSz="4036710">
              <a:lnSpc>
                <a:spcPct val="90000"/>
              </a:lnSpc>
              <a:spcBef>
                <a:spcPts val="2207"/>
              </a:spcBef>
              <a:buFont typeface="Aptos" panose="020B0004020202020204" pitchFamily="34" charset="0"/>
              <a:buChar char="▪"/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828800" indent="-457200" defTabSz="4036710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286000" indent="-457200" defTabSz="4036710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11100953" indent="-1009178" defTabSz="4036710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6"/>
            </a:lvl6pPr>
            <a:lvl7pPr marL="13119308" indent="-1009178" defTabSz="4036710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6"/>
            </a:lvl7pPr>
            <a:lvl8pPr marL="15137663" indent="-1009178" defTabSz="4036710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6"/>
            </a:lvl8pPr>
            <a:lvl9pPr marL="17156019" indent="-1009178" defTabSz="4036710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6"/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e-CH" dirty="0"/>
              <a:t>Standard method for stable isotope analysis cellulose extraction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AE5CDF82-3029-B4C2-5442-401FF6C9924B}"/>
              </a:ext>
            </a:extLst>
          </p:cNvPr>
          <p:cNvSpPr txBox="1">
            <a:spLocks/>
          </p:cNvSpPr>
          <p:nvPr/>
        </p:nvSpPr>
        <p:spPr>
          <a:xfrm>
            <a:off x="6105824" y="26201054"/>
            <a:ext cx="5937557" cy="1655490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457200" indent="-457200" defTabSz="4036710">
              <a:lnSpc>
                <a:spcPct val="90000"/>
              </a:lnSpc>
              <a:spcBef>
                <a:spcPts val="4415"/>
              </a:spcBef>
              <a:buFont typeface="Arial" panose="020B0604020202020204" pitchFamily="34" charset="0"/>
              <a:buChar char="•"/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914400" lvl="1" indent="-457200" defTabSz="4036710">
              <a:lnSpc>
                <a:spcPct val="90000"/>
              </a:lnSpc>
              <a:spcBef>
                <a:spcPts val="2207"/>
              </a:spcBef>
              <a:buFont typeface="Aptos" panose="020B0004020202020204" pitchFamily="34" charset="0"/>
              <a:buChar char="◦"/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371600" lvl="2" indent="-457200" defTabSz="4036710">
              <a:lnSpc>
                <a:spcPct val="90000"/>
              </a:lnSpc>
              <a:spcBef>
                <a:spcPts val="2207"/>
              </a:spcBef>
              <a:buFont typeface="Aptos" panose="020B0004020202020204" pitchFamily="34" charset="0"/>
              <a:buChar char="▪"/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828800" indent="-457200" defTabSz="4036710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286000" indent="-457200" defTabSz="4036710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11100953" indent="-1009178" defTabSz="4036710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6"/>
            </a:lvl6pPr>
            <a:lvl7pPr marL="13119308" indent="-1009178" defTabSz="4036710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6"/>
            </a:lvl7pPr>
            <a:lvl8pPr marL="15137663" indent="-1009178" defTabSz="4036710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6"/>
            </a:lvl8pPr>
            <a:lvl9pPr marL="17156019" indent="-1009178" defTabSz="4036710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6"/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e-CH" dirty="0"/>
              <a:t>Most similar to standard method for </a:t>
            </a:r>
            <a:r>
              <a:rPr lang="de-CH" baseline="30000" dirty="0"/>
              <a:t>14</a:t>
            </a:r>
            <a:r>
              <a:rPr lang="de-CH" dirty="0"/>
              <a:t>C analysis cellulose extraction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e-CH" dirty="0"/>
              <a:t>(added a homogenization step)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71FC07-2601-3144-2DB0-44C6BF7FBF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578" t="40501" r="36137" b="42290"/>
          <a:stretch/>
        </p:blipFill>
        <p:spPr>
          <a:xfrm rot="16200000" flipV="1">
            <a:off x="21392039" y="9027771"/>
            <a:ext cx="466531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5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4480</TotalTime>
  <Words>371</Words>
  <Application>Microsoft Office PowerPoint</Application>
  <PresentationFormat>Custom</PresentationFormat>
  <Paragraphs>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Roboto</vt:lpstr>
      <vt:lpstr>Symbol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Staub  Simona</dc:creator>
  <cp:lastModifiedBy>Ando  Kozue</cp:lastModifiedBy>
  <cp:revision>616</cp:revision>
  <dcterms:created xsi:type="dcterms:W3CDTF">2025-04-20T10:40:39Z</dcterms:created>
  <dcterms:modified xsi:type="dcterms:W3CDTF">2026-05-06T07:14:05Z</dcterms:modified>
</cp:coreProperties>
</file>