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14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media/image1.wmf" ContentType="image/x-wmf"/>
  <Override PartName="/ppt/media/image2.wmf" ContentType="image/x-wmf"/>
  <Override PartName="/ppt/media/image6.wmf" ContentType="image/x-wmf"/>
  <Override PartName="/ppt/media/image4.wmf" ContentType="image/x-wmf"/>
  <Override PartName="/ppt/media/image23.wmf" ContentType="image/x-wmf"/>
  <Override PartName="/ppt/media/image36.svg" ContentType="image/svg"/>
  <Override PartName="/ppt/media/image12.svg" ContentType="image/svg"/>
  <Override PartName="/ppt/media/image14.svg" ContentType="image/svg"/>
  <Override PartName="/ppt/media/image34.svg" ContentType="image/svg"/>
  <Override PartName="/ppt/media/image32.svg" ContentType="image/svg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7104063" cy="102346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27909-E3FB-420F-A43F-7395AE76B9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F6BE92-3A86-4722-ACFD-A9A1A6452B2A}">
      <dgm:prSet custT="1"/>
      <dgm:spPr/>
      <dgm:t>
        <a:bodyPr/>
        <a:lstStyle/>
        <a:p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Soil </a:t>
          </a:r>
          <a:r>
            <a:rPr lang="de-DE" sz="1400" dirty="0" err="1"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C41D6-0CE7-4E4E-9BDF-88ED21DFC325}" type="parTrans" cxnId="{8B8C4493-4054-4259-9AA7-33C37E2BEA82}">
      <dgm:prSet/>
      <dgm:spPr/>
      <dgm:t>
        <a:bodyPr/>
        <a:lstStyle/>
        <a:p>
          <a:endParaRPr lang="de-DE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F2F5A-3D50-445A-BAB4-B082C433DACC}" type="sibTrans" cxnId="{8B8C4493-4054-4259-9AA7-33C37E2BEA82}">
      <dgm:prSet/>
      <dgm:spPr/>
      <dgm:t>
        <a:bodyPr/>
        <a:lstStyle/>
        <a:p>
          <a:endParaRPr lang="de-DE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B42A8-90FD-4228-98AB-11698B5F8AB4}">
      <dgm:prSet custT="1"/>
      <dgm:spPr/>
      <dgm:t>
        <a:bodyPr/>
        <a:lstStyle/>
        <a:p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D 18O</a:t>
          </a:r>
        </a:p>
      </dgm:t>
    </dgm:pt>
    <dgm:pt modelId="{DBA9CE7C-50F8-4C68-9EC3-FBFA34354AB1}" type="parTrans" cxnId="{504C1C88-3E4C-4B50-AB8A-70E18E05B9D9}">
      <dgm:prSet/>
      <dgm:spPr/>
      <dgm:t>
        <a:bodyPr/>
        <a:lstStyle/>
        <a:p>
          <a:endParaRPr lang="de-DE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909EE-1029-4F6C-9C59-1B5DDF58D2C0}" type="sibTrans" cxnId="{504C1C88-3E4C-4B50-AB8A-70E18E05B9D9}">
      <dgm:prSet/>
      <dgm:spPr/>
      <dgm:t>
        <a:bodyPr/>
        <a:lstStyle/>
        <a:p>
          <a:endParaRPr lang="de-DE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7666C-FB05-42AA-A4D8-F69B0DC0382D}">
      <dgm:prSet custT="1"/>
      <dgm:spPr/>
      <dgm:t>
        <a:bodyPr/>
        <a:lstStyle/>
        <a:p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Geo-</a:t>
          </a:r>
          <a:r>
            <a:rPr lang="de-DE" sz="1400" dirty="0" err="1">
              <a:latin typeface="Arial" panose="020B0604020202020204" pitchFamily="34" charset="0"/>
              <a:cs typeface="Arial" panose="020B0604020202020204" pitchFamily="34" charset="0"/>
            </a:rPr>
            <a:t>physics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C9784-421C-4B1E-B7CC-3D4B4E39B528}" type="parTrans" cxnId="{902DC1CB-FC85-4FCB-9FC9-D832228D4BDD}">
      <dgm:prSet/>
      <dgm:spPr/>
      <dgm:t>
        <a:bodyPr/>
        <a:lstStyle/>
        <a:p>
          <a:endParaRPr lang="de-DE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8444D-F78E-497C-905D-4A895134A039}" type="sibTrans" cxnId="{902DC1CB-FC85-4FCB-9FC9-D832228D4BDD}">
      <dgm:prSet/>
      <dgm:spPr/>
      <dgm:t>
        <a:bodyPr/>
        <a:lstStyle/>
        <a:p>
          <a:endParaRPr lang="de-DE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F174A-498A-4B74-A42D-96EE82689230}">
      <dgm:prSet custT="1"/>
      <dgm:spPr/>
      <dgm:t>
        <a:bodyPr/>
        <a:lstStyle/>
        <a:p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Mo-</a:t>
          </a:r>
          <a:r>
            <a:rPr lang="de-DE" sz="1400" dirty="0" err="1">
              <a:latin typeface="Arial" panose="020B0604020202020204" pitchFamily="34" charset="0"/>
              <a:cs typeface="Arial" panose="020B0604020202020204" pitchFamily="34" charset="0"/>
            </a:rPr>
            <a:t>dels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32D27-8E09-4265-B857-F706887D310E}" type="parTrans" cxnId="{3B3D682C-3D0C-436F-B758-6618FFA9244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B4023-B44E-476F-83F2-D5E8A4D7166B}" type="sibTrans" cxnId="{3B3D682C-3D0C-436F-B758-6618FFA9244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B824A-FF73-495E-A13C-388C854DB957}" type="pres">
      <dgm:prSet presAssocID="{07227909-E3FB-420F-A43F-7395AE76B916}" presName="compositeShape" presStyleCnt="0">
        <dgm:presLayoutVars>
          <dgm:chMax val="7"/>
          <dgm:dir/>
          <dgm:resizeHandles val="exact"/>
        </dgm:presLayoutVars>
      </dgm:prSet>
      <dgm:spPr/>
    </dgm:pt>
    <dgm:pt modelId="{751043BE-1DBF-458D-9692-441DB394A395}" type="pres">
      <dgm:prSet presAssocID="{4FF6BE92-3A86-4722-ACFD-A9A1A6452B2A}" presName="circ1" presStyleLbl="vennNode1" presStyleIdx="0" presStyleCnt="4"/>
      <dgm:spPr/>
    </dgm:pt>
    <dgm:pt modelId="{ECA5E9EF-61F0-4033-B97D-8CD53B458876}" type="pres">
      <dgm:prSet presAssocID="{4FF6BE92-3A86-4722-ACFD-A9A1A6452B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8908FA-4E40-4AB9-BAD4-C414DC511C37}" type="pres">
      <dgm:prSet presAssocID="{94CB42A8-90FD-4228-98AB-11698B5F8AB4}" presName="circ2" presStyleLbl="vennNode1" presStyleIdx="1" presStyleCnt="4"/>
      <dgm:spPr/>
    </dgm:pt>
    <dgm:pt modelId="{9D6941F0-C443-44AA-8451-A380FF45171A}" type="pres">
      <dgm:prSet presAssocID="{94CB42A8-90FD-4228-98AB-11698B5F8A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E303B5-FF01-4451-8E27-9FDD643167DD}" type="pres">
      <dgm:prSet presAssocID="{86A7666C-FB05-42AA-A4D8-F69B0DC0382D}" presName="circ3" presStyleLbl="vennNode1" presStyleIdx="2" presStyleCnt="4"/>
      <dgm:spPr/>
    </dgm:pt>
    <dgm:pt modelId="{371A151E-29FD-49DC-AAA3-31C70F0098C2}" type="pres">
      <dgm:prSet presAssocID="{86A7666C-FB05-42AA-A4D8-F69B0DC038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529B34-CC6E-4BC1-B168-F0A1810E3DC6}" type="pres">
      <dgm:prSet presAssocID="{1AEF174A-498A-4B74-A42D-96EE82689230}" presName="circ4" presStyleLbl="vennNode1" presStyleIdx="3" presStyleCnt="4"/>
      <dgm:spPr/>
    </dgm:pt>
    <dgm:pt modelId="{F4A80987-7ABA-4D9D-A5DF-079AC4F960B9}" type="pres">
      <dgm:prSet presAssocID="{1AEF174A-498A-4B74-A42D-96EE8268923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DB691C-277E-41E3-A220-732057367EFA}" type="presOf" srcId="{4FF6BE92-3A86-4722-ACFD-A9A1A6452B2A}" destId="{ECA5E9EF-61F0-4033-B97D-8CD53B458876}" srcOrd="1" destOrd="0" presId="urn:microsoft.com/office/officeart/2005/8/layout/venn1"/>
    <dgm:cxn modelId="{3B3D682C-3D0C-436F-B758-6618FFA92440}" srcId="{07227909-E3FB-420F-A43F-7395AE76B916}" destId="{1AEF174A-498A-4B74-A42D-96EE82689230}" srcOrd="3" destOrd="0" parTransId="{82132D27-8E09-4265-B857-F706887D310E}" sibTransId="{B88B4023-B44E-476F-83F2-D5E8A4D7166B}"/>
    <dgm:cxn modelId="{E3F53946-C698-43FA-8232-7F62ABD776F9}" type="presOf" srcId="{86A7666C-FB05-42AA-A4D8-F69B0DC0382D}" destId="{371A151E-29FD-49DC-AAA3-31C70F0098C2}" srcOrd="1" destOrd="0" presId="urn:microsoft.com/office/officeart/2005/8/layout/venn1"/>
    <dgm:cxn modelId="{78EE6F46-2765-4F1C-ABB9-E0496A3AA51A}" type="presOf" srcId="{1AEF174A-498A-4B74-A42D-96EE82689230}" destId="{F4A80987-7ABA-4D9D-A5DF-079AC4F960B9}" srcOrd="1" destOrd="0" presId="urn:microsoft.com/office/officeart/2005/8/layout/venn1"/>
    <dgm:cxn modelId="{007F5067-32DB-4401-AC19-66E4BC6ACCE2}" type="presOf" srcId="{07227909-E3FB-420F-A43F-7395AE76B916}" destId="{9CDB824A-FF73-495E-A13C-388C854DB957}" srcOrd="0" destOrd="0" presId="urn:microsoft.com/office/officeart/2005/8/layout/venn1"/>
    <dgm:cxn modelId="{2524F64A-9AAA-44F3-93BB-DCF39781048A}" type="presOf" srcId="{94CB42A8-90FD-4228-98AB-11698B5F8AB4}" destId="{088908FA-4E40-4AB9-BAD4-C414DC511C37}" srcOrd="0" destOrd="0" presId="urn:microsoft.com/office/officeart/2005/8/layout/venn1"/>
    <dgm:cxn modelId="{B8A3466C-ABC7-4BE4-886D-18FD19C4CC4E}" type="presOf" srcId="{4FF6BE92-3A86-4722-ACFD-A9A1A6452B2A}" destId="{751043BE-1DBF-458D-9692-441DB394A395}" srcOrd="0" destOrd="0" presId="urn:microsoft.com/office/officeart/2005/8/layout/venn1"/>
    <dgm:cxn modelId="{504C1C88-3E4C-4B50-AB8A-70E18E05B9D9}" srcId="{07227909-E3FB-420F-A43F-7395AE76B916}" destId="{94CB42A8-90FD-4228-98AB-11698B5F8AB4}" srcOrd="1" destOrd="0" parTransId="{DBA9CE7C-50F8-4C68-9EC3-FBFA34354AB1}" sibTransId="{897909EE-1029-4F6C-9C59-1B5DDF58D2C0}"/>
    <dgm:cxn modelId="{8B8C4493-4054-4259-9AA7-33C37E2BEA82}" srcId="{07227909-E3FB-420F-A43F-7395AE76B916}" destId="{4FF6BE92-3A86-4722-ACFD-A9A1A6452B2A}" srcOrd="0" destOrd="0" parTransId="{A4EC41D6-0CE7-4E4E-9BDF-88ED21DFC325}" sibTransId="{F60F2F5A-3D50-445A-BAB4-B082C433DACC}"/>
    <dgm:cxn modelId="{8A0838A2-3397-471A-8084-D64B7F0F317D}" type="presOf" srcId="{86A7666C-FB05-42AA-A4D8-F69B0DC0382D}" destId="{D4E303B5-FF01-4451-8E27-9FDD643167DD}" srcOrd="0" destOrd="0" presId="urn:microsoft.com/office/officeart/2005/8/layout/venn1"/>
    <dgm:cxn modelId="{88C48BA4-1CA9-40D9-9860-A103D820DB15}" type="presOf" srcId="{1AEF174A-498A-4B74-A42D-96EE82689230}" destId="{AF529B34-CC6E-4BC1-B168-F0A1810E3DC6}" srcOrd="0" destOrd="0" presId="urn:microsoft.com/office/officeart/2005/8/layout/venn1"/>
    <dgm:cxn modelId="{902DC1CB-FC85-4FCB-9FC9-D832228D4BDD}" srcId="{07227909-E3FB-420F-A43F-7395AE76B916}" destId="{86A7666C-FB05-42AA-A4D8-F69B0DC0382D}" srcOrd="2" destOrd="0" parTransId="{390C9784-421C-4B1E-B7CC-3D4B4E39B528}" sibTransId="{FF28444D-F78E-497C-905D-4A895134A039}"/>
    <dgm:cxn modelId="{007B4DFE-A86F-46BF-BD40-386B2EAF4732}" type="presOf" srcId="{94CB42A8-90FD-4228-98AB-11698B5F8AB4}" destId="{9D6941F0-C443-44AA-8451-A380FF45171A}" srcOrd="1" destOrd="0" presId="urn:microsoft.com/office/officeart/2005/8/layout/venn1"/>
    <dgm:cxn modelId="{82F1924B-98CF-4E00-92BB-F628C79AA2BD}" type="presParOf" srcId="{9CDB824A-FF73-495E-A13C-388C854DB957}" destId="{751043BE-1DBF-458D-9692-441DB394A395}" srcOrd="0" destOrd="0" presId="urn:microsoft.com/office/officeart/2005/8/layout/venn1"/>
    <dgm:cxn modelId="{35C64C96-55DE-49FD-8D90-6B5ABF9C4D98}" type="presParOf" srcId="{9CDB824A-FF73-495E-A13C-388C854DB957}" destId="{ECA5E9EF-61F0-4033-B97D-8CD53B458876}" srcOrd="1" destOrd="0" presId="urn:microsoft.com/office/officeart/2005/8/layout/venn1"/>
    <dgm:cxn modelId="{A839B94C-A51E-46B6-A113-C7EB88913246}" type="presParOf" srcId="{9CDB824A-FF73-495E-A13C-388C854DB957}" destId="{088908FA-4E40-4AB9-BAD4-C414DC511C37}" srcOrd="2" destOrd="0" presId="urn:microsoft.com/office/officeart/2005/8/layout/venn1"/>
    <dgm:cxn modelId="{A6A764D9-1581-4439-A795-8137CB0E2FA0}" type="presParOf" srcId="{9CDB824A-FF73-495E-A13C-388C854DB957}" destId="{9D6941F0-C443-44AA-8451-A380FF45171A}" srcOrd="3" destOrd="0" presId="urn:microsoft.com/office/officeart/2005/8/layout/venn1"/>
    <dgm:cxn modelId="{7EDA3507-500F-4F81-BF0F-5D7752D1DCC3}" type="presParOf" srcId="{9CDB824A-FF73-495E-A13C-388C854DB957}" destId="{D4E303B5-FF01-4451-8E27-9FDD643167DD}" srcOrd="4" destOrd="0" presId="urn:microsoft.com/office/officeart/2005/8/layout/venn1"/>
    <dgm:cxn modelId="{2E9D8C1C-47D2-46AD-A75C-6160DBF08E41}" type="presParOf" srcId="{9CDB824A-FF73-495E-A13C-388C854DB957}" destId="{371A151E-29FD-49DC-AAA3-31C70F0098C2}" srcOrd="5" destOrd="0" presId="urn:microsoft.com/office/officeart/2005/8/layout/venn1"/>
    <dgm:cxn modelId="{01D05962-DBFB-4FD0-8A2A-A66185610A61}" type="presParOf" srcId="{9CDB824A-FF73-495E-A13C-388C854DB957}" destId="{AF529B34-CC6E-4BC1-B168-F0A1810E3DC6}" srcOrd="6" destOrd="0" presId="urn:microsoft.com/office/officeart/2005/8/layout/venn1"/>
    <dgm:cxn modelId="{BD00E0CF-AFED-44AF-B90A-92FE564FA742}" type="presParOf" srcId="{9CDB824A-FF73-495E-A13C-388C854DB957}" destId="{F4A80987-7ABA-4D9D-A5DF-079AC4F960B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043BE-1DBF-458D-9692-441DB394A395}">
      <dsp:nvSpPr>
        <dsp:cNvPr id="0" name=""/>
        <dsp:cNvSpPr/>
      </dsp:nvSpPr>
      <dsp:spPr>
        <a:xfrm>
          <a:off x="456569" y="39251"/>
          <a:ext cx="989232" cy="98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Soil </a:t>
          </a:r>
          <a:r>
            <a:rPr lang="de-DE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711" y="172417"/>
        <a:ext cx="760948" cy="313891"/>
      </dsp:txXfrm>
    </dsp:sp>
    <dsp:sp modelId="{088908FA-4E40-4AB9-BAD4-C414DC511C37}">
      <dsp:nvSpPr>
        <dsp:cNvPr id="0" name=""/>
        <dsp:cNvSpPr/>
      </dsp:nvSpPr>
      <dsp:spPr>
        <a:xfrm>
          <a:off x="894114" y="476797"/>
          <a:ext cx="989232" cy="98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D 18O</a:t>
          </a:r>
        </a:p>
      </dsp:txBody>
      <dsp:txXfrm>
        <a:off x="1426778" y="590939"/>
        <a:ext cx="380474" cy="760948"/>
      </dsp:txXfrm>
    </dsp:sp>
    <dsp:sp modelId="{D4E303B5-FF01-4451-8E27-9FDD643167DD}">
      <dsp:nvSpPr>
        <dsp:cNvPr id="0" name=""/>
        <dsp:cNvSpPr/>
      </dsp:nvSpPr>
      <dsp:spPr>
        <a:xfrm>
          <a:off x="456569" y="914342"/>
          <a:ext cx="989232" cy="98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Geo-</a:t>
          </a:r>
          <a:r>
            <a:rPr lang="de-DE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physics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711" y="1456518"/>
        <a:ext cx="760948" cy="313891"/>
      </dsp:txXfrm>
    </dsp:sp>
    <dsp:sp modelId="{AF529B34-CC6E-4BC1-B168-F0A1810E3DC6}">
      <dsp:nvSpPr>
        <dsp:cNvPr id="0" name=""/>
        <dsp:cNvSpPr/>
      </dsp:nvSpPr>
      <dsp:spPr>
        <a:xfrm>
          <a:off x="19023" y="476797"/>
          <a:ext cx="989232" cy="98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Mo-</a:t>
          </a:r>
          <a:r>
            <a:rPr lang="de-DE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dels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118" y="590939"/>
        <a:ext cx="380474" cy="760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en-US" sz="6000" b="1" i="1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Folie mittels Klicken verschieben</a:t>
            </a:r>
            <a:endParaRPr lang="en-US" sz="60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 der Notizen mittels Klicken bearbeiten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&lt;Kopfzeile&gt;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dt" idx="2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&lt;Datum/Uhrzeit&gt;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ftr" idx="2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&lt;Fußzeile&gt;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sldNum" idx="2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7E89C91-463B-48C4-8FDE-82D7DEF69F32}" type="slidenum"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sldNum" idx="24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FB29EA6-ED8A-477B-A5AD-8905374C8226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Nocturnal changes in SMP not consistent (neither years, nor (sub-)plots)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Limited to nights with decrease during day and increase during night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Same in SWC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sldNum" idx="33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A35E89F-9CCC-495B-BBF8-BB8C9E1BD953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Mostly still decline during nights!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sldNum" idx="34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9D30DAD-2C96-43CF-87B5-8994E0607CC3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216000" indent="-21600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240 times SMP &amp; SWC sensor pairs increase at the same night in same plot (out of 1998 times in total from data 2023 - 2025)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sldNum" idx="35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170981E-9B07-42B5-AA9B-11B2D4E11EEB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(12 %) 240 times SMP &amp; SWC sensor pairs increase at the same night in same plot (out of 1998 times in total with </a:t>
            </a: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☾↑ detected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from data 2023 - 2025)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sldNum" idx="36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AD2B398-C12C-4044-B1F1-7D0DECFD2A92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Natürliche Abundanzen auswerten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sldNum" idx="37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0ECE921-B0D9-4C27-ACC0-5395A07E152E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Natürliche Abundanzen auswerten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38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C06F800-85F0-4EE3-8924-54B240107996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216000" indent="-21600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240 times SMP &amp; SWC sensor pairs increase at the same night in same plot (out of 1998 times in total from data 2023 - 2025)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sldNum" idx="39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E2F5B89-CD10-402F-9077-53B9C7E040E7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Stronger increase in SMP with temperature increase. More pronounced when drier.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Hydrus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sldNum" idx="40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EF8C455-00CF-4C73-B7FD-A14D08A84C4E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Soil water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☾↑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SWC &lt; 0.05 %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 defTabSz="990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12% SMP &amp; SWC sensor pairs increase at the same night in same plot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 defTabSz="990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Disentangling multiple processes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 defTabSz="990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HL probably only in small amounts – if at all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Isotopes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 defTabSz="990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Tracer too deep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 defTabSz="99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natural abundances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41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B02A8C2-5B8A-4477-A103-08061FAA8113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Passive, gradient driven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Almost no quantification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Disentangling from other processes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Forest scale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25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0DED320-1D68-489B-9BFA-AC594C61CDD9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42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B27BBEA-23BD-45F4-9A92-52E77DEE0B6D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Passive, gradient driven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Almost no quantification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Disentangling from other processes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Forest scale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sldNum" idx="26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9E1BF5-9426-481E-A1B4-0E6446619019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Other possible processes: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Water (vapor) transport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Temperature effects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sldNum" idx="27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F33FF8F-BE80-4BBA-BCA2-395E4EEBA338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Installed June 2024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15 cm &amp; Control 3 installed June 2025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 idx="28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3A1BD0D-6A01-43F6-A42E-D182148A82AD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 idx="29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3F2E720-E70A-4344-AA0E-5B3C212FABC7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 idx="30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E7435B-7D8D-4BC8-85C7-D7200BAA52B4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Focus on dry periods with „ripples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730 nights during vegetation period (2023-2025)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5760" indent="-185760" algn="l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~ 300 could be analyzed (without rain &amp; enough data points)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“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sldNum" idx="31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E6F6786-3EBE-4A7B-8AEA-986CD9DC42B9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ldImg"/>
          </p:nvPr>
        </p:nvSpPr>
        <p:spPr>
          <a:xfrm>
            <a:off x="482760" y="1279440"/>
            <a:ext cx="6139440" cy="3453480"/>
          </a:xfrm>
          <a:prstGeom prst="rect">
            <a:avLst/>
          </a:prstGeom>
          <a:ln w="0">
            <a:noFill/>
          </a:ln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24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Automated analysis of night and day time slopes in SWC &amp; SMP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9072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sldNum" idx="32"/>
          </p:nvPr>
        </p:nvSpPr>
        <p:spPr>
          <a:xfrm>
            <a:off x="4024080" y="9721080"/>
            <a:ext cx="307728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DAC9B23-B732-4CE5-B7F0-CF8580FB06DE}" type="slidenum">
              <a:rPr lang="de-DE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lang="de-DE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5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7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6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Leer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sldNum" idx="1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370785-22CB-41F3-BD1A-BE3CB8281EA6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" name="Bild 4"/>
          <p:cNvPicPr/>
          <p:nvPr/>
        </p:nvPicPr>
        <p:blipFill>
          <a:blip r:embed="rId6"/>
          <a:stretch/>
        </p:blipFill>
        <p:spPr>
          <a:xfrm>
            <a:off x="0" y="187560"/>
            <a:ext cx="12191040" cy="58510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sldNum" idx="16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34796A4-A72F-40A0-881D-53B8B8C6306F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dt" idx="17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de-DE" sz="4400" b="1" i="1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Format des Titeltextes durch Klicken bearbeiten</a:t>
            </a:r>
            <a:endParaRPr lang="de-DE" sz="44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defRPr lang="de-DE" sz="28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de-DE" sz="24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Format des Gliederungstextes durch Klicken bearbeiten</a:t>
            </a:r>
            <a:endParaRPr lang="de-DE" sz="2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Zweite Gliederungsebene</a:t>
            </a:r>
            <a:endParaRPr lang="de-DE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Dritte Gliederungsebene</a:t>
            </a:r>
            <a:endParaRPr lang="de-DE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Vierte Gliederungsebene</a:t>
            </a:r>
            <a:endParaRPr lang="de-DE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Fünfte Gliederungsebene</a:t>
            </a:r>
            <a:endParaRPr lang="de-DE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Sechste Gliederungsebene</a:t>
            </a:r>
            <a:endParaRPr lang="de-DE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Siebte Gliederungsebene</a:t>
            </a:r>
            <a:endParaRPr lang="de-DE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Bild 6"/>
          <p:cNvPicPr/>
          <p:nvPr/>
        </p:nvPicPr>
        <p:blipFill>
          <a:blip r:embed="rId2"/>
          <a:stretch/>
        </p:blipFill>
        <p:spPr>
          <a:xfrm>
            <a:off x="0" y="4140000"/>
            <a:ext cx="12191040" cy="273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92240" y="1122480"/>
            <a:ext cx="10006560" cy="23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en-US" sz="60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60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18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793E72-743D-4465-B84E-ED740D2ED262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defRPr lang="de-DE" sz="28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de-DE" sz="24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Format des Gliederungstextes durch Klicken bearbeiten</a:t>
            </a:r>
            <a:endParaRPr lang="de-DE" sz="2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Zweite Gliederungsebene</a:t>
            </a:r>
            <a:endParaRPr lang="de-DE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Dritte Gliederungsebene</a:t>
            </a:r>
            <a:endParaRPr lang="de-DE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Vierte Gliederungsebene</a:t>
            </a:r>
            <a:endParaRPr lang="de-DE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Fünfte Gliederungsebene</a:t>
            </a:r>
            <a:endParaRPr lang="de-DE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Sechste Gliederungsebene</a:t>
            </a:r>
            <a:endParaRPr lang="de-DE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Siebte Gliederungsebene</a:t>
            </a:r>
            <a:endParaRPr lang="de-DE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sldNum" idx="19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9E872E0-3716-449B-AD4E-395478C94C8A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Leer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sldNum" idx="20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81B6C0C-5840-4891-8AF8-6A35E0133357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06" name="Bild 8"/>
          <p:cNvPicPr/>
          <p:nvPr/>
        </p:nvPicPr>
        <p:blipFill>
          <a:blip r:embed="rId6"/>
          <a:stretch/>
        </p:blipFill>
        <p:spPr>
          <a:xfrm>
            <a:off x="0" y="187560"/>
            <a:ext cx="12191040" cy="58510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sldNum" idx="2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11D4974-F445-4EBE-85A8-A4C7B7B24778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Rechteck 4"/>
          <p:cNvSpPr/>
          <p:nvPr/>
        </p:nvSpPr>
        <p:spPr>
          <a:xfrm>
            <a:off x="1092240" y="1248120"/>
            <a:ext cx="901800" cy="901800"/>
          </a:xfrm>
          <a:prstGeom prst="rect">
            <a:avLst/>
          </a:prstGeom>
          <a:solidFill>
            <a:srgbClr val="598E3A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" name="Rechteck 5"/>
          <p:cNvSpPr/>
          <p:nvPr/>
        </p:nvSpPr>
        <p:spPr>
          <a:xfrm>
            <a:off x="1092240" y="2225160"/>
            <a:ext cx="901800" cy="901800"/>
          </a:xfrm>
          <a:prstGeom prst="rect">
            <a:avLst/>
          </a:prstGeom>
          <a:solidFill>
            <a:srgbClr val="72A95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" name="Rechteck 6"/>
          <p:cNvSpPr/>
          <p:nvPr/>
        </p:nvSpPr>
        <p:spPr>
          <a:xfrm>
            <a:off x="1092240" y="3202200"/>
            <a:ext cx="901800" cy="901800"/>
          </a:xfrm>
          <a:prstGeom prst="rect">
            <a:avLst/>
          </a:prstGeom>
          <a:solidFill>
            <a:srgbClr val="0E67A8"/>
          </a:solidFill>
          <a:ln>
            <a:solidFill>
              <a:srgbClr val="0E6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" name="Rechteck 7"/>
          <p:cNvSpPr/>
          <p:nvPr/>
        </p:nvSpPr>
        <p:spPr>
          <a:xfrm>
            <a:off x="1092240" y="4176360"/>
            <a:ext cx="901800" cy="901800"/>
          </a:xfrm>
          <a:prstGeom prst="rect">
            <a:avLst/>
          </a:prstGeom>
          <a:solidFill>
            <a:srgbClr val="407FB9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7" name="Textfeld 8"/>
          <p:cNvSpPr/>
          <p:nvPr/>
        </p:nvSpPr>
        <p:spPr>
          <a:xfrm>
            <a:off x="2173320" y="1376280"/>
            <a:ext cx="353772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Dark Green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#598E3A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Textfeld 9"/>
          <p:cNvSpPr/>
          <p:nvPr/>
        </p:nvSpPr>
        <p:spPr>
          <a:xfrm>
            <a:off x="2173320" y="2353320"/>
            <a:ext cx="353772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Light Green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#</a:t>
            </a:r>
            <a:r>
              <a:rPr lang="uk-UA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72A951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Textfeld 10"/>
          <p:cNvSpPr/>
          <p:nvPr/>
        </p:nvSpPr>
        <p:spPr>
          <a:xfrm>
            <a:off x="2173320" y="3330720"/>
            <a:ext cx="353772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Dark Blue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#</a:t>
            </a:r>
            <a:r>
              <a:rPr lang="is-I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0E67A8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Textfeld 11"/>
          <p:cNvSpPr/>
          <p:nvPr/>
        </p:nvSpPr>
        <p:spPr>
          <a:xfrm>
            <a:off x="2173320" y="4307400"/>
            <a:ext cx="353772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Light Blue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#</a:t>
            </a:r>
            <a:r>
              <a:rPr lang="is-I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407FB9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" name="Bild 12"/>
          <p:cNvPicPr/>
          <p:nvPr/>
        </p:nvPicPr>
        <p:blipFill>
          <a:blip r:embed="rId6"/>
          <a:stretch/>
        </p:blipFill>
        <p:spPr>
          <a:xfrm>
            <a:off x="5890320" y="1376280"/>
            <a:ext cx="487800" cy="65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Textfeld 13"/>
          <p:cNvSpPr/>
          <p:nvPr/>
        </p:nvSpPr>
        <p:spPr>
          <a:xfrm>
            <a:off x="6638400" y="1376280"/>
            <a:ext cx="353772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Watermark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for pictures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feld 14"/>
          <p:cNvSpPr/>
          <p:nvPr/>
        </p:nvSpPr>
        <p:spPr>
          <a:xfrm>
            <a:off x="6638400" y="3007440"/>
            <a:ext cx="3537720" cy="175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FONT: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Montserrat Bold Italic 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(for headlines)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Montserrat Bold 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(for headlines)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44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76760" y="1785960"/>
            <a:ext cx="10037520" cy="41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def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2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3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1D34E4-B6E1-4BDE-B492-7F2DCC4F5851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Click to edit Master title style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76760" y="1785960"/>
            <a:ext cx="10037520" cy="41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4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902F894-470C-4133-A643-38109894C259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5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76760" y="795240"/>
            <a:ext cx="10037520" cy="285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60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60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076760" y="3675240"/>
            <a:ext cx="10037520" cy="1499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6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D88F06-1C27-4BEF-AFC3-F967742CC723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7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wei Inhalte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body"/>
          </p:nvPr>
        </p:nvSpPr>
        <p:spPr>
          <a:xfrm>
            <a:off x="1076760" y="1754280"/>
            <a:ext cx="4942080" cy="413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def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2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172200" y="1754280"/>
            <a:ext cx="4942080" cy="413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def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2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8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89E7CCE-6E8D-4D01-AE55-33B4018A1435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44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 idx="9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1076760" y="1754280"/>
            <a:ext cx="4942080" cy="413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172200" y="1754280"/>
            <a:ext cx="4942080" cy="413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sldNum" idx="10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33674C6-9958-449A-BE7D-1746296DC59D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11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Beschriftung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3694320" cy="1651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2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32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183280" y="404640"/>
            <a:ext cx="5931000" cy="5507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defRPr lang="en-US" sz="32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def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32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Second level</a:t>
            </a:r>
            <a:endParaRPr lang="en-US" sz="28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Third level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Fourth level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Fifth level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076760" y="2057400"/>
            <a:ext cx="3694320" cy="3854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text styles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sldNum" idx="12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F5E94A5-9116-4584-A4CD-14C766AE5493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dt" idx="13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bg>
      <p:bgPr>
        <a:solidFill>
          <a:srgbClr val="598E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 6"/>
          <p:cNvPicPr/>
          <p:nvPr/>
        </p:nvPicPr>
        <p:blipFill>
          <a:blip r:embed="rId2"/>
          <a:stretch/>
        </p:blipFill>
        <p:spPr>
          <a:xfrm>
            <a:off x="0" y="6040440"/>
            <a:ext cx="12191040" cy="83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" name="Bild 7"/>
          <p:cNvPicPr/>
          <p:nvPr/>
        </p:nvPicPr>
        <p:blipFill>
          <a:blip r:embed="rId3"/>
          <a:stretch/>
        </p:blipFill>
        <p:spPr>
          <a:xfrm>
            <a:off x="0" y="-17640"/>
            <a:ext cx="12191040" cy="2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Bild 8"/>
          <p:cNvPicPr/>
          <p:nvPr/>
        </p:nvPicPr>
        <p:blipFill>
          <a:blip r:embed="rId4"/>
          <a:stretch/>
        </p:blipFill>
        <p:spPr>
          <a:xfrm>
            <a:off x="9369360" y="6134400"/>
            <a:ext cx="1744920" cy="6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Bild 11"/>
          <p:cNvPicPr/>
          <p:nvPr/>
        </p:nvPicPr>
        <p:blipFill>
          <a:blip r:embed="rId5"/>
          <a:stretch/>
        </p:blipFill>
        <p:spPr>
          <a:xfrm>
            <a:off x="8416440" y="6201000"/>
            <a:ext cx="837360" cy="51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76760" y="2563200"/>
            <a:ext cx="10037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i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Click to edit Master title style</a:t>
            </a:r>
            <a:endParaRPr lang="en-US" sz="44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Num" idx="14"/>
          </p:nvPr>
        </p:nvSpPr>
        <p:spPr>
          <a:xfrm>
            <a:off x="11344320" y="6275880"/>
            <a:ext cx="5698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B1DB09-34D7-49B5-BF0E-8AE2C5F8F494}" type="slidenum">
              <a:rPr lang="de-DE" sz="1200" b="1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&lt;Foliennummer&gt;</a:t>
            </a:fld>
            <a:endParaRPr lang="de-DE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5"/>
          </p:nvPr>
        </p:nvSpPr>
        <p:spPr>
          <a:xfrm>
            <a:off x="65880" y="6262560"/>
            <a:ext cx="1524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lt1"/>
                </a:solidFill>
                <a:effectLst/>
                <a:uFillTx/>
                <a:latin typeface="Montserrat"/>
              </a:rPr>
              <a:t>&lt;Datum/Uhrzeit&gt;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svg"/><Relationship Id="rId4" Type="http://schemas.openxmlformats.org/officeDocument/2006/relationships/image" Target="../media/image33.png"/><Relationship Id="rId5" Type="http://schemas.openxmlformats.org/officeDocument/2006/relationships/image" Target="../media/image34.svg"/><Relationship Id="rId6" Type="http://schemas.openxmlformats.org/officeDocument/2006/relationships/image" Target="../media/image31.png"/><Relationship Id="rId7" Type="http://schemas.openxmlformats.org/officeDocument/2006/relationships/image" Target="../media/image32.svg"/><Relationship Id="rId8" Type="http://schemas.openxmlformats.org/officeDocument/2006/relationships/image" Target="../media/image33.png"/><Relationship Id="rId9" Type="http://schemas.openxmlformats.org/officeDocument/2006/relationships/image" Target="../media/image34.svg"/><Relationship Id="rId10" Type="http://schemas.openxmlformats.org/officeDocument/2006/relationships/image" Target="../media/image35.png"/><Relationship Id="rId11" Type="http://schemas.openxmlformats.org/officeDocument/2006/relationships/image" Target="../media/image36.sv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1.png"/><Relationship Id="rId3" Type="http://schemas.openxmlformats.org/officeDocument/2006/relationships/image" Target="../media/image32.sv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svg"/><Relationship Id="rId4" Type="http://schemas.openxmlformats.org/officeDocument/2006/relationships/image" Target="../media/image33.png"/><Relationship Id="rId5" Type="http://schemas.openxmlformats.org/officeDocument/2006/relationships/image" Target="../media/image34.svg"/><Relationship Id="rId6" Type="http://schemas.openxmlformats.org/officeDocument/2006/relationships/image" Target="../media/image31.png"/><Relationship Id="rId7" Type="http://schemas.openxmlformats.org/officeDocument/2006/relationships/image" Target="../media/image32.svg"/><Relationship Id="rId8" Type="http://schemas.openxmlformats.org/officeDocument/2006/relationships/image" Target="../media/image33.png"/><Relationship Id="rId9" Type="http://schemas.openxmlformats.org/officeDocument/2006/relationships/image" Target="../media/image34.svg"/><Relationship Id="rId10" Type="http://schemas.openxmlformats.org/officeDocument/2006/relationships/image" Target="../media/image35.png"/><Relationship Id="rId11" Type="http://schemas.openxmlformats.org/officeDocument/2006/relationships/image" Target="../media/image36.sv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slideLayout" Target="../slideLayouts/slideLayout4.xml"/><Relationship Id="rId1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svg"/><Relationship Id="rId3" Type="http://schemas.openxmlformats.org/officeDocument/2006/relationships/image" Target="../media/image13.png"/><Relationship Id="rId4" Type="http://schemas.openxmlformats.org/officeDocument/2006/relationships/image" Target="../media/image14.sv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20.pn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wmf"/><Relationship Id="rId14" Type="http://schemas.openxmlformats.org/officeDocument/2006/relationships/image" Target="../media/image24.png"/><Relationship Id="rId15" Type="http://schemas.openxmlformats.org/officeDocument/2006/relationships/slideLayout" Target="../slideLayouts/slideLayout4.xml"/><Relationship Id="rId1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0"/>
          <p:cNvPicPr/>
          <p:nvPr/>
        </p:nvPicPr>
        <p:blipFill>
          <a:blip r:embed="rId1"/>
          <a:srcRect l="0" t="7299" r="0" b="32323"/>
          <a:stretch/>
        </p:blipFill>
        <p:spPr>
          <a:xfrm>
            <a:off x="0" y="180000"/>
            <a:ext cx="12191040" cy="413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47840" y="502560"/>
            <a:ext cx="11466720" cy="1051560"/>
          </a:xfrm>
          <a:prstGeom prst="rect">
            <a:avLst/>
          </a:prstGeom>
          <a:solidFill>
            <a:srgbClr val="598E3A">
              <a:alpha val="66000"/>
            </a:srgbClr>
          </a:solidFill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1" i="1" u="none" strike="noStrike">
                <a:solidFill>
                  <a:schemeClr val="lt1"/>
                </a:solidFill>
                <a:effectLst/>
                <a:uFillTx/>
                <a:latin typeface="Corbel"/>
                <a:ea typeface="Montserrat"/>
              </a:rPr>
              <a:t>A multi-method approach to quantify hydraulic redistribution</a:t>
            </a:r>
            <a:endParaRPr lang="en-US" sz="3200" b="1" i="1" u="none" strike="noStrike">
              <a:solidFill>
                <a:schemeClr val="lt1"/>
              </a:solidFill>
              <a:effectLst/>
              <a:uFillTx/>
              <a:latin typeface="Montserrat"/>
            </a:endParaRPr>
          </a:p>
        </p:txBody>
      </p:sp>
      <p:sp>
        <p:nvSpPr>
          <p:cNvPr id="115" name="Titel 2"/>
          <p:cNvSpPr/>
          <p:nvPr/>
        </p:nvSpPr>
        <p:spPr>
          <a:xfrm>
            <a:off x="63720" y="4347720"/>
            <a:ext cx="12175560" cy="10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lang="en-US" sz="200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Ramona Riedel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1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Alberto Iraheta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1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Malkin Gerchow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1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Clara Rohde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2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Johannes Hoppenbrock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3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Aljoscha Gildemeister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1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Maren Dubbert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2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Matthias Bückner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4</a:t>
            </a: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, and Matthias Beyer</a:t>
            </a:r>
            <a:r>
              <a:rPr lang="en-US" sz="20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1</a:t>
            </a:r>
            <a:endParaRPr lang="de-DE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Titel 3"/>
          <p:cNvSpPr/>
          <p:nvPr/>
        </p:nvSpPr>
        <p:spPr>
          <a:xfrm>
            <a:off x="0" y="5472000"/>
            <a:ext cx="12175560" cy="10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defTabSz="914400">
              <a:lnSpc>
                <a:spcPct val="90000"/>
              </a:lnSpc>
            </a:pPr>
            <a:r>
              <a:rPr lang="en-US" sz="12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1</a:t>
            </a: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 Institut für Geoökologie,  Technische Universität Braunschweig, Braunschweig, Germany | </a:t>
            </a:r>
            <a:r>
              <a:rPr lang="en-US" sz="12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2</a:t>
            </a: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 Leibnitz Centre for Agricultural Landscape Research (ZALF), Müncheberg, Germany | </a:t>
            </a:r>
            <a:r>
              <a:rPr lang="en-US" sz="12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3</a:t>
            </a: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 Institut für Geophysik und Extraterrestrische Physik, Technische Universität Braunschweig, Braunschweig, Germany | </a:t>
            </a:r>
            <a:r>
              <a:rPr lang="en-US" sz="1200" b="0" u="none" strike="noStrike" baseline="33000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4</a:t>
            </a: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 Institut für Geowissenschaften, Christian-Albrechts-Universität zu Kiel, Kiel, Germany</a:t>
            </a:r>
            <a:br>
              <a:rPr sz="1200"/>
            </a:br>
            <a:br>
              <a:rPr sz="1200"/>
            </a:b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Montserrat"/>
              </a:rPr>
              <a:t>Contact: Ramona Riedel, ramona.riedel@tu-braunschweig.de</a:t>
            </a:r>
            <a:endParaRPr lang="de-DE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Results SMP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70" name="Inhaltsplatzhalter 6" descr="Ein Bild, das Text, Screenshot, Diagramm, Reihe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583560" y="1980000"/>
            <a:ext cx="6975720" cy="303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1" name="Ellipse 7"/>
          <p:cNvSpPr/>
          <p:nvPr/>
        </p:nvSpPr>
        <p:spPr>
          <a:xfrm>
            <a:off x="2700000" y="1980000"/>
            <a:ext cx="2339280" cy="1439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72" name="Textfeld 8"/>
          <p:cNvSpPr/>
          <p:nvPr/>
        </p:nvSpPr>
        <p:spPr>
          <a:xfrm>
            <a:off x="4180320" y="1620000"/>
            <a:ext cx="1398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HL?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Textfeld 9"/>
          <p:cNvSpPr/>
          <p:nvPr/>
        </p:nvSpPr>
        <p:spPr>
          <a:xfrm>
            <a:off x="2353320" y="1908000"/>
            <a:ext cx="74196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(pF)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Inhaltsplatzhalter 4"/>
          <p:cNvSpPr/>
          <p:nvPr/>
        </p:nvSpPr>
        <p:spPr>
          <a:xfrm>
            <a:off x="8100000" y="1560600"/>
            <a:ext cx="3015000" cy="42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In 2024 in 25 cm depth observed pattern is as expected with HL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But: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Control plots do not always consistently show less increases in SMP (nor SWC) during night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99"/>
              </a:spcBef>
            </a:pP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2016000" y="2196360"/>
            <a:ext cx="359280" cy="2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cm</a:t>
            </a:r>
            <a:endParaRPr lang="de-DE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3924000" y="2196000"/>
            <a:ext cx="359280" cy="2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cm</a:t>
            </a:r>
            <a:endParaRPr lang="de-DE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5760000" y="2196000"/>
            <a:ext cx="359280" cy="2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cm</a:t>
            </a:r>
            <a:endParaRPr lang="de-DE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31741AF-FC2D-4335-B4FF-C2C6DBA3555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Results SMP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80" name="Inhaltsplatzhalter 8" descr="Ein Bild, das Screenshot, Diagramm, Reihe, Text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900000" y="1965960"/>
            <a:ext cx="7898040" cy="343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1" name="Inhaltsplatzhalter 10"/>
          <p:cNvSpPr/>
          <p:nvPr/>
        </p:nvSpPr>
        <p:spPr>
          <a:xfrm>
            <a:off x="8460000" y="1560600"/>
            <a:ext cx="3015000" cy="42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During most nights in Apr-Nov, SMP (&amp; SMP, here not shown) continue to decline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4611C4D-A8EA-48D1-9600-7181C52A045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Nocturnal changes in soil water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graphicFrame>
        <p:nvGraphicFramePr>
          <p:cNvPr id="384" name="Inhaltsplatzhalter 29"/>
          <p:cNvGraphicFramePr/>
          <p:nvPr/>
        </p:nvGraphicFramePr>
        <p:xfrm>
          <a:off x="5432040" y="2229120"/>
          <a:ext cx="6197040" cy="3603600"/>
        </p:xfrm>
        <a:graphic>
          <a:graphicData uri="http://schemas.openxmlformats.org/drawingml/2006/table">
            <a:tbl>
              <a:tblPr/>
              <a:tblGrid>
                <a:gridCol w="1458360"/>
                <a:gridCol w="2154240"/>
                <a:gridCol w="2584800"/>
              </a:tblGrid>
              <a:tr h="556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Nocturnal Changes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Processes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Detection Methods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</a:tr>
              <a:tr h="1407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HR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Condensation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SWC &amp; SMP↑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Isotopes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Stronger cooling ≈&gt; ↑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Hydrus model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4000">
                <a:tc>
                  <a:txBody>
                    <a:bodyPr anchor="t">
                      <a:noAutofit/>
                    </a:bodyPr>
                    <a:p>
                      <a:endPara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Evaporation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RWU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↑VPD?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Stem water content dynamics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800">
                <a:tc>
                  <a:txBody>
                    <a:bodyPr anchor="t">
                      <a:noAutofit/>
                    </a:bodyPr>
                    <a:p>
                      <a:endPara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Redistribution within the soil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Hydrus Model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85" name="Gruppieren 45"/>
          <p:cNvGrpSpPr/>
          <p:nvPr/>
        </p:nvGrpSpPr>
        <p:grpSpPr>
          <a:xfrm>
            <a:off x="939960" y="2298600"/>
            <a:ext cx="3872520" cy="3427920"/>
            <a:chOff x="939960" y="2298600"/>
            <a:chExt cx="3872520" cy="3427920"/>
          </a:xfrm>
        </p:grpSpPr>
        <p:sp>
          <p:nvSpPr>
            <p:cNvPr id="386" name="Rechteck 11"/>
            <p:cNvSpPr/>
            <p:nvPr/>
          </p:nvSpPr>
          <p:spPr>
            <a:xfrm>
              <a:off x="939960" y="2298600"/>
              <a:ext cx="3872520" cy="185328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87" name="Rechteck 12"/>
            <p:cNvSpPr/>
            <p:nvPr/>
          </p:nvSpPr>
          <p:spPr>
            <a:xfrm>
              <a:off x="939960" y="4152960"/>
              <a:ext cx="3872520" cy="1573560"/>
            </a:xfrm>
            <a:prstGeom prst="rect">
              <a:avLst/>
            </a:prstGeom>
            <a:solidFill>
              <a:schemeClr val="accent4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88" name="Grafik 14"/>
            <p:cNvPicPr/>
            <p:nvPr/>
          </p:nvPicPr>
          <p:blipFill>
            <a:blip r:embed="rId1"/>
            <a:stretch/>
          </p:blipFill>
          <p:spPr>
            <a:xfrm>
              <a:off x="1670040" y="2629080"/>
              <a:ext cx="2412000" cy="241200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389" name="Gerade Verbindung mit Pfeil 18"/>
          <p:cNvCxnSpPr/>
          <p:nvPr/>
        </p:nvCxnSpPr>
        <p:spPr>
          <a:xfrm>
            <a:off x="1320480" y="3924000"/>
            <a:ext cx="1080" cy="395280"/>
          </a:xfrm>
          <a:prstGeom prst="straightConnector1">
            <a:avLst/>
          </a:prstGeom>
          <a:ln w="63500">
            <a:solidFill>
              <a:srgbClr val="2E75B6"/>
            </a:solidFill>
            <a:round/>
            <a:tailEnd len="med" type="triangle" w="med"/>
          </a:ln>
        </p:spPr>
      </p:cxnSp>
      <p:cxnSp>
        <p:nvCxnSpPr>
          <p:cNvPr id="390" name="Gerade Verbindung mit Pfeil 20"/>
          <p:cNvCxnSpPr/>
          <p:nvPr/>
        </p:nvCxnSpPr>
        <p:spPr>
          <a:xfrm>
            <a:off x="4356000" y="4483080"/>
            <a:ext cx="1080" cy="686880"/>
          </a:xfrm>
          <a:prstGeom prst="straightConnector1">
            <a:avLst/>
          </a:prstGeom>
          <a:ln w="63500">
            <a:solidFill>
              <a:srgbClr val="767171"/>
            </a:solidFill>
            <a:round/>
            <a:headEnd len="med" type="triangle" w="med"/>
            <a:tailEnd len="med" type="triangle" w="med"/>
          </a:ln>
        </p:spPr>
      </p:cxnSp>
      <p:cxnSp>
        <p:nvCxnSpPr>
          <p:cNvPr id="391" name="Gerade Verbindung mit Pfeil 22"/>
          <p:cNvCxnSpPr/>
          <p:nvPr/>
        </p:nvCxnSpPr>
        <p:spPr>
          <a:xfrm flipV="1">
            <a:off x="4228920" y="3924000"/>
            <a:ext cx="1080" cy="395280"/>
          </a:xfrm>
          <a:prstGeom prst="straightConnector1">
            <a:avLst/>
          </a:prstGeom>
          <a:ln w="63500">
            <a:solidFill>
              <a:srgbClr val="C55A11"/>
            </a:solidFill>
            <a:round/>
            <a:tailEnd len="med" type="triangle" w="med"/>
          </a:ln>
        </p:spPr>
      </p:cxnSp>
      <p:cxnSp>
        <p:nvCxnSpPr>
          <p:cNvPr id="392" name="Gerade Verbindung mit Pfeil 23"/>
          <p:cNvCxnSpPr/>
          <p:nvPr/>
        </p:nvCxnSpPr>
        <p:spPr>
          <a:xfrm flipH="1" flipV="1">
            <a:off x="3657600" y="4572000"/>
            <a:ext cx="318240" cy="294120"/>
          </a:xfrm>
          <a:prstGeom prst="straightConnector1">
            <a:avLst/>
          </a:prstGeom>
          <a:ln w="63500">
            <a:solidFill>
              <a:srgbClr val="C55A11"/>
            </a:solidFill>
            <a:round/>
            <a:tailEnd len="med" type="triangle" w="med"/>
          </a:ln>
        </p:spPr>
      </p:cxnSp>
      <p:sp>
        <p:nvSpPr>
          <p:cNvPr id="393" name="Bogen 28"/>
          <p:cNvSpPr/>
          <p:nvPr/>
        </p:nvSpPr>
        <p:spPr>
          <a:xfrm>
            <a:off x="685800" y="4318560"/>
            <a:ext cx="2161800" cy="2169360"/>
          </a:xfrm>
          <a:prstGeom prst="arc">
            <a:avLst>
              <a:gd name="adj1" fmla="val 16200000"/>
              <a:gd name="adj2" fmla="val 289523"/>
            </a:avLst>
          </a:prstGeom>
          <a:noFill/>
          <a:ln w="63500">
            <a:solidFill>
              <a:srgbClr val="2E75B6"/>
            </a:solidFill>
            <a:head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cxnSp>
        <p:nvCxnSpPr>
          <p:cNvPr id="394" name="Gerade Verbindung mit Pfeil 31"/>
          <p:cNvCxnSpPr/>
          <p:nvPr/>
        </p:nvCxnSpPr>
        <p:spPr>
          <a:xfrm>
            <a:off x="1578600" y="4241520"/>
            <a:ext cx="1080" cy="686880"/>
          </a:xfrm>
          <a:prstGeom prst="straightConnector1">
            <a:avLst/>
          </a:prstGeom>
          <a:ln w="63500">
            <a:solidFill>
              <a:srgbClr val="767171"/>
            </a:solidFill>
            <a:round/>
            <a:headEnd len="med" type="triangle" w="med"/>
            <a:tailEnd len="med" type="triangle" w="med"/>
          </a:ln>
        </p:spPr>
      </p:cxnSp>
      <p:pic>
        <p:nvPicPr>
          <p:cNvPr id="395" name="Grafik 33" descr="Pfeil: Kurve im Uhrzeigersinn mit einfarbiger Füllung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753160" y="3209040"/>
            <a:ext cx="625320" cy="62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6" name="Grafik 35" descr="Pfeil: Kurve im Uhrzeigersinn mit einfarbiger Füllung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 rot="10800000">
            <a:off x="5778000" y="4497840"/>
            <a:ext cx="625320" cy="625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97" name="Gruppieren 42"/>
          <p:cNvGrpSpPr/>
          <p:nvPr/>
        </p:nvGrpSpPr>
        <p:grpSpPr>
          <a:xfrm>
            <a:off x="5504760" y="5211720"/>
            <a:ext cx="1227240" cy="635760"/>
            <a:chOff x="5504760" y="5211720"/>
            <a:chExt cx="1227240" cy="635760"/>
          </a:xfrm>
        </p:grpSpPr>
        <p:pic>
          <p:nvPicPr>
            <p:cNvPr id="398" name="Grafik 34" descr="Pfeil: Kurve im Uhrzeigersinn mit einfarbiger Füllung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/>
          </p:blipFill>
          <p:spPr>
            <a:xfrm>
              <a:off x="5504760" y="5222160"/>
              <a:ext cx="625320" cy="625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9" name="Grafik 36" descr="Pfeil: Kurve im Uhrzeigersinn mit einfarbiger Füllung"/>
            <p:cNvPicPr/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/>
          </p:blipFill>
          <p:spPr>
            <a:xfrm rot="10800000">
              <a:off x="6106680" y="5211720"/>
              <a:ext cx="625320" cy="625320"/>
            </a:xfrm>
            <a:prstGeom prst="rect">
              <a:avLst/>
            </a:prstGeom>
            <a:noFill/>
            <a:ln w="0">
              <a:noFill/>
            </a:ln>
          </p:spPr>
        </p:pic>
        <p:cxnSp>
          <p:nvCxnSpPr>
            <p:cNvPr id="400" name="Gerader Verbinder 38"/>
            <p:cNvCxnSpPr/>
            <p:nvPr/>
          </p:nvCxnSpPr>
          <p:spPr>
            <a:xfrm flipV="1">
              <a:off x="6048720" y="5266080"/>
              <a:ext cx="83160" cy="516240"/>
            </a:xfrm>
            <a:prstGeom prst="straightConnector1">
              <a:avLst/>
            </a:prstGeom>
            <a:ln w="25400">
              <a:solidFill>
                <a:srgbClr val="404040"/>
              </a:solidFill>
              <a:round/>
            </a:ln>
          </p:spPr>
        </p:cxnSp>
      </p:grpSp>
      <p:pic>
        <p:nvPicPr>
          <p:cNvPr id="401" name="Grafik 44" descr="Wasser mit einfarbiger Füllung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11344320" y="3491640"/>
            <a:ext cx="264600" cy="26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2" name="Rechteck 1"/>
          <p:cNvSpPr/>
          <p:nvPr/>
        </p:nvSpPr>
        <p:spPr>
          <a:xfrm>
            <a:off x="5306760" y="4152960"/>
            <a:ext cx="6408360" cy="17683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03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67A60D4-C626-457A-B15A-DBCB52A7F4F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Hydraulic Lift?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05" name="Inhaltsplatzhalter 11"/>
          <p:cNvGraphicFramePr/>
          <p:nvPr/>
        </p:nvGraphicFramePr>
        <p:xfrm>
          <a:off x="1076760" y="2141640"/>
          <a:ext cx="7755840" cy="2320200"/>
        </p:xfrm>
        <a:graphic>
          <a:graphicData uri="http://schemas.openxmlformats.org/drawingml/2006/table">
            <a:tbl>
              <a:tblPr/>
              <a:tblGrid>
                <a:gridCol w="1288080"/>
                <a:gridCol w="1902600"/>
                <a:gridCol w="2282760"/>
                <a:gridCol w="2282760"/>
              </a:tblGrid>
              <a:tr h="65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Nocturnal Changes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Processes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Detection Methods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Preliminary Results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</a:tr>
              <a:tr h="16628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HR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SWC &amp; SMP↑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Isotopes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12 % of nights show simultaneous increase in SWC &amp; SMP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06" name="Gruppieren 5"/>
          <p:cNvGrpSpPr/>
          <p:nvPr/>
        </p:nvGrpSpPr>
        <p:grpSpPr>
          <a:xfrm>
            <a:off x="11127960" y="803160"/>
            <a:ext cx="876960" cy="889920"/>
            <a:chOff x="11127960" y="803160"/>
            <a:chExt cx="876960" cy="889920"/>
          </a:xfrm>
        </p:grpSpPr>
        <p:grpSp>
          <p:nvGrpSpPr>
            <p:cNvPr id="407" name="Gruppieren 6"/>
            <p:cNvGrpSpPr/>
            <p:nvPr/>
          </p:nvGrpSpPr>
          <p:grpSpPr>
            <a:xfrm>
              <a:off x="11181960" y="803160"/>
              <a:ext cx="822960" cy="728280"/>
              <a:chOff x="11181960" y="803160"/>
              <a:chExt cx="822960" cy="728280"/>
            </a:xfrm>
          </p:grpSpPr>
          <p:sp>
            <p:nvSpPr>
              <p:cNvPr id="408" name="Rechteck 8"/>
              <p:cNvSpPr/>
              <p:nvPr/>
            </p:nvSpPr>
            <p:spPr>
              <a:xfrm>
                <a:off x="11181960" y="803160"/>
                <a:ext cx="822960" cy="393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09" name="Rechteck 9"/>
              <p:cNvSpPr/>
              <p:nvPr/>
            </p:nvSpPr>
            <p:spPr>
              <a:xfrm>
                <a:off x="11181960" y="1197720"/>
                <a:ext cx="822960" cy="333720"/>
              </a:xfrm>
              <a:prstGeom prst="rect">
                <a:avLst/>
              </a:prstGeom>
              <a:solidFill>
                <a:schemeClr val="accent4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410" name="Grafik 10"/>
              <p:cNvPicPr/>
              <p:nvPr/>
            </p:nvPicPr>
            <p:blipFill>
              <a:blip r:embed="rId1"/>
              <a:stretch/>
            </p:blipFill>
            <p:spPr>
              <a:xfrm>
                <a:off x="11337480" y="873360"/>
                <a:ext cx="512280" cy="5122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411" name="Bogen 7"/>
            <p:cNvSpPr/>
            <p:nvPr/>
          </p:nvSpPr>
          <p:spPr>
            <a:xfrm>
              <a:off x="11127960" y="1232640"/>
              <a:ext cx="459000" cy="460440"/>
            </a:xfrm>
            <a:prstGeom prst="arc">
              <a:avLst>
                <a:gd name="adj1" fmla="val 16200000"/>
                <a:gd name="adj2" fmla="val 289523"/>
              </a:avLst>
            </a:prstGeom>
            <a:noFill/>
            <a:ln w="25400">
              <a:solidFill>
                <a:srgbClr val="2E75B6"/>
              </a:solidFill>
              <a:head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412" name="Grafik 12" descr="Pfeil: Kurve im Uhrzeigersinn mit einfarbiger Füllung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278360" y="3048480"/>
            <a:ext cx="625320" cy="62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3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2EBF07E-27A7-4252-831A-25928BE78AC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076760" y="378720"/>
            <a:ext cx="10037520" cy="120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Tracer Experiment – Geophysical monitoring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415" name=""/>
          <p:cNvPicPr/>
          <p:nvPr/>
        </p:nvPicPr>
        <p:blipFill>
          <a:blip r:embed="rId1"/>
          <a:srcRect l="50246" t="0" r="0" b="0"/>
          <a:stretch/>
        </p:blipFill>
        <p:spPr>
          <a:xfrm>
            <a:off x="900000" y="1977120"/>
            <a:ext cx="4993920" cy="378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Inhaltsplatzhalter 2"/>
          <p:cNvSpPr/>
          <p:nvPr/>
        </p:nvSpPr>
        <p:spPr>
          <a:xfrm>
            <a:off x="6840000" y="2160000"/>
            <a:ext cx="4635000" cy="366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Subsurface distribution of the tracer within few hours 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Lateral spread approx. 10 m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7" name="Gruppieren 1"/>
          <p:cNvGrpSpPr/>
          <p:nvPr/>
        </p:nvGrpSpPr>
        <p:grpSpPr>
          <a:xfrm>
            <a:off x="9540000" y="3223800"/>
            <a:ext cx="1653480" cy="2355840"/>
            <a:chOff x="9540000" y="3223800"/>
            <a:chExt cx="1653480" cy="2355840"/>
          </a:xfrm>
        </p:grpSpPr>
        <p:pic>
          <p:nvPicPr>
            <p:cNvPr id="418" name="Grafik 16" descr="©Christine Faltermayr"/>
            <p:cNvPicPr/>
            <p:nvPr/>
          </p:nvPicPr>
          <p:blipFill>
            <a:blip r:embed="rId2"/>
            <a:stretch/>
          </p:blipFill>
          <p:spPr>
            <a:xfrm>
              <a:off x="9540000" y="3223800"/>
              <a:ext cx="1653480" cy="23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9" name="Rechteck 2"/>
            <p:cNvSpPr/>
            <p:nvPr/>
          </p:nvSpPr>
          <p:spPr>
            <a:xfrm>
              <a:off x="10994040" y="4242240"/>
              <a:ext cx="58680" cy="125424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9520" tIns="45000" rIns="2952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20" name="Rechteck 20"/>
            <p:cNvSpPr/>
            <p:nvPr/>
          </p:nvSpPr>
          <p:spPr>
            <a:xfrm rot="5400000">
              <a:off x="10507680" y="4980240"/>
              <a:ext cx="58680" cy="97344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9520" tIns="45000" rIns="2952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421" name="Grafik 28"/>
          <p:cNvPicPr/>
          <p:nvPr/>
        </p:nvPicPr>
        <p:blipFill>
          <a:blip r:embed="rId3"/>
          <a:stretch/>
        </p:blipFill>
        <p:spPr>
          <a:xfrm rot="19089000">
            <a:off x="11166120" y="3017160"/>
            <a:ext cx="740160" cy="74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2" name="Inhaltsplatzhalter 5"/>
          <p:cNvSpPr/>
          <p:nvPr/>
        </p:nvSpPr>
        <p:spPr>
          <a:xfrm>
            <a:off x="585000" y="5759640"/>
            <a:ext cx="337500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(Fig. by Johannes Hoppenbrock)</a:t>
            </a:r>
            <a:endParaRPr lang="de-DE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39F0184-8781-4BD9-AD9E-590EA625EFFB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9999"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 </a:t>
            </a:r>
            <a:br>
              <a:rPr sz="4400"/>
            </a:b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Isotopes: Tracer experiments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4" name="Inhaltsplatzhalter 12"/>
          <p:cNvSpPr/>
          <p:nvPr/>
        </p:nvSpPr>
        <p:spPr>
          <a:xfrm>
            <a:off x="7020000" y="1980000"/>
            <a:ext cx="5039280" cy="28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 fontScale="77500" lnSpcReduction="19999"/>
          </a:bodyPr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Only some Hornbeams took up tracer in 2024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Ash and beech measurements probably compromised by condensation issues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Tracer in top soil?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 Tracer not yet found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de-DE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 Natural abundance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5" name="Gruppieren 8"/>
          <p:cNvGrpSpPr/>
          <p:nvPr/>
        </p:nvGrpSpPr>
        <p:grpSpPr>
          <a:xfrm>
            <a:off x="11127960" y="803160"/>
            <a:ext cx="876960" cy="889920"/>
            <a:chOff x="11127960" y="803160"/>
            <a:chExt cx="876960" cy="889920"/>
          </a:xfrm>
        </p:grpSpPr>
        <p:grpSp>
          <p:nvGrpSpPr>
            <p:cNvPr id="426" name="Gruppieren 13"/>
            <p:cNvGrpSpPr/>
            <p:nvPr/>
          </p:nvGrpSpPr>
          <p:grpSpPr>
            <a:xfrm>
              <a:off x="11181960" y="803160"/>
              <a:ext cx="822960" cy="728280"/>
              <a:chOff x="11181960" y="803160"/>
              <a:chExt cx="822960" cy="728280"/>
            </a:xfrm>
          </p:grpSpPr>
          <p:sp>
            <p:nvSpPr>
              <p:cNvPr id="427" name="Rechteck 18"/>
              <p:cNvSpPr/>
              <p:nvPr/>
            </p:nvSpPr>
            <p:spPr>
              <a:xfrm>
                <a:off x="11181960" y="803160"/>
                <a:ext cx="822960" cy="393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28" name="Rechteck 19"/>
              <p:cNvSpPr/>
              <p:nvPr/>
            </p:nvSpPr>
            <p:spPr>
              <a:xfrm>
                <a:off x="11181960" y="1197720"/>
                <a:ext cx="822960" cy="333720"/>
              </a:xfrm>
              <a:prstGeom prst="rect">
                <a:avLst/>
              </a:prstGeom>
              <a:solidFill>
                <a:schemeClr val="accent4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429" name="Grafik 11"/>
              <p:cNvPicPr/>
              <p:nvPr/>
            </p:nvPicPr>
            <p:blipFill>
              <a:blip r:embed="rId1"/>
              <a:stretch/>
            </p:blipFill>
            <p:spPr>
              <a:xfrm>
                <a:off x="11337480" y="873360"/>
                <a:ext cx="512280" cy="5122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430" name="Bogen 2"/>
            <p:cNvSpPr/>
            <p:nvPr/>
          </p:nvSpPr>
          <p:spPr>
            <a:xfrm>
              <a:off x="11127960" y="1232640"/>
              <a:ext cx="459000" cy="460440"/>
            </a:xfrm>
            <a:prstGeom prst="arc">
              <a:avLst>
                <a:gd name="adj1" fmla="val 16200000"/>
                <a:gd name="adj2" fmla="val 289523"/>
              </a:avLst>
            </a:prstGeom>
            <a:noFill/>
            <a:ln w="25400">
              <a:solidFill>
                <a:srgbClr val="2E75B6"/>
              </a:solidFill>
              <a:head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431" name=""/>
          <p:cNvPicPr/>
          <p:nvPr/>
        </p:nvPicPr>
        <p:blipFill>
          <a:blip r:embed="rId2"/>
          <a:stretch/>
        </p:blipFill>
        <p:spPr>
          <a:xfrm>
            <a:off x="180000" y="1800000"/>
            <a:ext cx="6326280" cy="41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2" name=""/>
          <p:cNvSpPr/>
          <p:nvPr/>
        </p:nvSpPr>
        <p:spPr>
          <a:xfrm>
            <a:off x="1584000" y="2695680"/>
            <a:ext cx="539280" cy="899280"/>
          </a:xfrm>
          <a:prstGeom prst="ellipse">
            <a:avLst/>
          </a:prstGeom>
          <a:noFill/>
          <a:ln w="3600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4212000" y="3343680"/>
            <a:ext cx="359280" cy="359280"/>
          </a:xfrm>
          <a:prstGeom prst="ellipse">
            <a:avLst/>
          </a:prstGeom>
          <a:noFill/>
          <a:ln w="3600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"/>
          <p:cNvSpPr/>
          <p:nvPr/>
        </p:nvSpPr>
        <p:spPr>
          <a:xfrm>
            <a:off x="1260000" y="2371680"/>
            <a:ext cx="89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800" b="0" u="none" strike="noStrike">
                <a:solidFill>
                  <a:srgbClr val="127622"/>
                </a:solidFill>
                <a:effectLst/>
                <a:uFillTx/>
                <a:latin typeface="Arial"/>
              </a:rPr>
              <a:t>Tracer!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3276000" y="3636000"/>
            <a:ext cx="14392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500" b="0" u="none" strike="noStrike">
                <a:solidFill>
                  <a:srgbClr val="F10D0C"/>
                </a:solidFill>
                <a:effectLst/>
                <a:uFillTx/>
                <a:latin typeface="Arial"/>
              </a:rPr>
              <a:t>Organic contamination</a:t>
            </a:r>
            <a:endParaRPr lang="de-DE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2D3D27C-20AF-4B9B-B8EA-D3CA2B6895B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9999"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 </a:t>
            </a:r>
            <a:br>
              <a:rPr sz="4400"/>
            </a:b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Isotopes: Natural abundance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8" name="Inhaltsplatzhalter 6"/>
          <p:cNvSpPr/>
          <p:nvPr/>
        </p:nvSpPr>
        <p:spPr>
          <a:xfrm>
            <a:off x="6389640" y="1972080"/>
            <a:ext cx="5524920" cy="9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 fontScale="85000" lnSpcReduction="19999"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Tracer in top soil?</a:t>
            </a:r>
            <a:endParaRPr lang="de-DE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 Tracer not yet found</a:t>
            </a:r>
            <a:endParaRPr lang="de-DE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400" b="0" u="none" strike="noStrike">
                <a:solidFill>
                  <a:schemeClr val="lt1"/>
                </a:solidFill>
                <a:effectLst/>
                <a:uFillTx/>
                <a:latin typeface="Montserrat"/>
                <a:ea typeface="Montserrat"/>
              </a:rPr>
              <a:t> Natural abundance</a:t>
            </a:r>
            <a:endParaRPr lang="de-DE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Textfeld 18"/>
          <p:cNvSpPr/>
          <p:nvPr/>
        </p:nvSpPr>
        <p:spPr>
          <a:xfrm>
            <a:off x="6813720" y="5675760"/>
            <a:ext cx="4726440" cy="3067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(M.Sc. Aljoscha Gildemeister)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40" name="Gruppieren 21"/>
          <p:cNvGrpSpPr/>
          <p:nvPr/>
        </p:nvGrpSpPr>
        <p:grpSpPr>
          <a:xfrm>
            <a:off x="11127960" y="803160"/>
            <a:ext cx="876960" cy="889920"/>
            <a:chOff x="11127960" y="803160"/>
            <a:chExt cx="876960" cy="889920"/>
          </a:xfrm>
        </p:grpSpPr>
        <p:grpSp>
          <p:nvGrpSpPr>
            <p:cNvPr id="441" name="Gruppieren 22"/>
            <p:cNvGrpSpPr/>
            <p:nvPr/>
          </p:nvGrpSpPr>
          <p:grpSpPr>
            <a:xfrm>
              <a:off x="11181960" y="803160"/>
              <a:ext cx="822960" cy="728280"/>
              <a:chOff x="11181960" y="803160"/>
              <a:chExt cx="822960" cy="728280"/>
            </a:xfrm>
          </p:grpSpPr>
          <p:sp>
            <p:nvSpPr>
              <p:cNvPr id="442" name="Rechteck 24"/>
              <p:cNvSpPr/>
              <p:nvPr/>
            </p:nvSpPr>
            <p:spPr>
              <a:xfrm>
                <a:off x="11181960" y="803160"/>
                <a:ext cx="822960" cy="393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43" name="Rechteck 25"/>
              <p:cNvSpPr/>
              <p:nvPr/>
            </p:nvSpPr>
            <p:spPr>
              <a:xfrm>
                <a:off x="11181960" y="1197720"/>
                <a:ext cx="822960" cy="333720"/>
              </a:xfrm>
              <a:prstGeom prst="rect">
                <a:avLst/>
              </a:prstGeom>
              <a:solidFill>
                <a:schemeClr val="accent4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444" name="Grafik 26"/>
              <p:cNvPicPr/>
              <p:nvPr/>
            </p:nvPicPr>
            <p:blipFill>
              <a:blip r:embed="rId1"/>
              <a:stretch/>
            </p:blipFill>
            <p:spPr>
              <a:xfrm>
                <a:off x="11337480" y="873360"/>
                <a:ext cx="512280" cy="5122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445" name="Bogen 23"/>
            <p:cNvSpPr/>
            <p:nvPr/>
          </p:nvSpPr>
          <p:spPr>
            <a:xfrm>
              <a:off x="11127960" y="1232640"/>
              <a:ext cx="459000" cy="460440"/>
            </a:xfrm>
            <a:prstGeom prst="arc">
              <a:avLst>
                <a:gd name="adj1" fmla="val 16200000"/>
                <a:gd name="adj2" fmla="val 289523"/>
              </a:avLst>
            </a:prstGeom>
            <a:noFill/>
            <a:ln w="25400">
              <a:solidFill>
                <a:srgbClr val="2E75B6"/>
              </a:solidFill>
              <a:head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446" name="Textfeld 20"/>
          <p:cNvSpPr/>
          <p:nvPr/>
        </p:nvSpPr>
        <p:spPr>
          <a:xfrm>
            <a:off x="6963840" y="1855440"/>
            <a:ext cx="223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2024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7" name=""/>
          <p:cNvPicPr/>
          <p:nvPr/>
        </p:nvPicPr>
        <p:blipFill>
          <a:blip r:embed="rId2"/>
          <a:stretch/>
        </p:blipFill>
        <p:spPr>
          <a:xfrm>
            <a:off x="6480000" y="2160000"/>
            <a:ext cx="4139280" cy="329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8" name="Inhaltsplatzhalter 13"/>
          <p:cNvSpPr/>
          <p:nvPr/>
        </p:nvSpPr>
        <p:spPr>
          <a:xfrm>
            <a:off x="900000" y="2160000"/>
            <a:ext cx="5039280" cy="28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Topsoils (30cm) show slight decrases over night in multiple occasions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Approaching values in 150 cm and 200 cm depth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D0811B5-B4B5-46CB-B877-24A95623A40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Nocturnal changes in soil water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graphicFrame>
        <p:nvGraphicFramePr>
          <p:cNvPr id="451" name="Inhaltsplatzhalter 14"/>
          <p:cNvGraphicFramePr/>
          <p:nvPr/>
        </p:nvGraphicFramePr>
        <p:xfrm>
          <a:off x="5432040" y="2229120"/>
          <a:ext cx="6197040" cy="3603600"/>
        </p:xfrm>
        <a:graphic>
          <a:graphicData uri="http://schemas.openxmlformats.org/drawingml/2006/table">
            <a:tbl>
              <a:tblPr/>
              <a:tblGrid>
                <a:gridCol w="1458360"/>
                <a:gridCol w="2154240"/>
                <a:gridCol w="2584800"/>
              </a:tblGrid>
              <a:tr h="556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Nocturnal Changes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Processes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Detection Methods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</a:tr>
              <a:tr h="1407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HR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Condensation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SWC &amp; SMP↑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Isotopes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Stronger cooling ≈&gt; ↑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Hydrus model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4000">
                <a:tc>
                  <a:txBody>
                    <a:bodyPr anchor="t">
                      <a:noAutofit/>
                    </a:bodyPr>
                    <a:p>
                      <a:endPara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Evaporation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RWU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↑VPD?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Stem water content dynamics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800">
                <a:tc>
                  <a:txBody>
                    <a:bodyPr anchor="t">
                      <a:noAutofit/>
                    </a:bodyPr>
                    <a:p>
                      <a:endPara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Redistribution within the soil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85840" indent="-28584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Hydrus Model</a:t>
                      </a:r>
                      <a:endParaRPr lang="de-D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52" name="Gruppieren 3"/>
          <p:cNvGrpSpPr/>
          <p:nvPr/>
        </p:nvGrpSpPr>
        <p:grpSpPr>
          <a:xfrm>
            <a:off x="939960" y="2298600"/>
            <a:ext cx="3872520" cy="3427920"/>
            <a:chOff x="939960" y="2298600"/>
            <a:chExt cx="3872520" cy="3427920"/>
          </a:xfrm>
        </p:grpSpPr>
        <p:sp>
          <p:nvSpPr>
            <p:cNvPr id="453" name="Rechteck 5"/>
            <p:cNvSpPr/>
            <p:nvPr/>
          </p:nvSpPr>
          <p:spPr>
            <a:xfrm>
              <a:off x="939960" y="2298600"/>
              <a:ext cx="3872520" cy="185328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54" name="Rechteck 10"/>
            <p:cNvSpPr/>
            <p:nvPr/>
          </p:nvSpPr>
          <p:spPr>
            <a:xfrm>
              <a:off x="939960" y="4152960"/>
              <a:ext cx="3872520" cy="1573560"/>
            </a:xfrm>
            <a:prstGeom prst="rect">
              <a:avLst/>
            </a:prstGeom>
            <a:solidFill>
              <a:schemeClr val="accent4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55" name="Grafik 20"/>
            <p:cNvPicPr/>
            <p:nvPr/>
          </p:nvPicPr>
          <p:blipFill>
            <a:blip r:embed="rId1"/>
            <a:stretch/>
          </p:blipFill>
          <p:spPr>
            <a:xfrm>
              <a:off x="1670040" y="2629080"/>
              <a:ext cx="2412000" cy="241200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456" name="Gerade Verbindung mit Pfeil 6"/>
          <p:cNvCxnSpPr/>
          <p:nvPr/>
        </p:nvCxnSpPr>
        <p:spPr>
          <a:xfrm>
            <a:off x="1320480" y="3924000"/>
            <a:ext cx="1080" cy="395280"/>
          </a:xfrm>
          <a:prstGeom prst="straightConnector1">
            <a:avLst/>
          </a:prstGeom>
          <a:ln w="63500">
            <a:solidFill>
              <a:srgbClr val="2E75B6"/>
            </a:solidFill>
            <a:round/>
            <a:tailEnd len="med" type="triangle" w="med"/>
          </a:ln>
        </p:spPr>
      </p:cxnSp>
      <p:cxnSp>
        <p:nvCxnSpPr>
          <p:cNvPr id="457" name="Gerade Verbindung mit Pfeil 7"/>
          <p:cNvCxnSpPr/>
          <p:nvPr/>
        </p:nvCxnSpPr>
        <p:spPr>
          <a:xfrm>
            <a:off x="4356000" y="4483080"/>
            <a:ext cx="1080" cy="686880"/>
          </a:xfrm>
          <a:prstGeom prst="straightConnector1">
            <a:avLst/>
          </a:prstGeom>
          <a:ln w="63500">
            <a:solidFill>
              <a:srgbClr val="767171"/>
            </a:solidFill>
            <a:round/>
            <a:headEnd len="med" type="triangle" w="med"/>
            <a:tailEnd len="med" type="triangle" w="med"/>
          </a:ln>
        </p:spPr>
      </p:cxnSp>
      <p:cxnSp>
        <p:nvCxnSpPr>
          <p:cNvPr id="458" name="Gerade Verbindung mit Pfeil 8"/>
          <p:cNvCxnSpPr/>
          <p:nvPr/>
        </p:nvCxnSpPr>
        <p:spPr>
          <a:xfrm flipV="1">
            <a:off x="4228920" y="3924000"/>
            <a:ext cx="1080" cy="395280"/>
          </a:xfrm>
          <a:prstGeom prst="straightConnector1">
            <a:avLst/>
          </a:prstGeom>
          <a:ln w="63500">
            <a:solidFill>
              <a:srgbClr val="C55A11"/>
            </a:solidFill>
            <a:round/>
            <a:tailEnd len="med" type="triangle" w="med"/>
          </a:ln>
        </p:spPr>
      </p:cxnSp>
      <p:cxnSp>
        <p:nvCxnSpPr>
          <p:cNvPr id="459" name="Gerade Verbindung mit Pfeil 9"/>
          <p:cNvCxnSpPr/>
          <p:nvPr/>
        </p:nvCxnSpPr>
        <p:spPr>
          <a:xfrm flipH="1" flipV="1">
            <a:off x="3657600" y="4572000"/>
            <a:ext cx="318240" cy="294120"/>
          </a:xfrm>
          <a:prstGeom prst="straightConnector1">
            <a:avLst/>
          </a:prstGeom>
          <a:ln w="63500">
            <a:solidFill>
              <a:srgbClr val="C55A11"/>
            </a:solidFill>
            <a:round/>
            <a:tailEnd len="med" type="triangle" w="med"/>
          </a:ln>
        </p:spPr>
      </p:cxnSp>
      <p:sp>
        <p:nvSpPr>
          <p:cNvPr id="460" name="Bogen 3"/>
          <p:cNvSpPr/>
          <p:nvPr/>
        </p:nvSpPr>
        <p:spPr>
          <a:xfrm>
            <a:off x="685800" y="4318560"/>
            <a:ext cx="2161800" cy="2169360"/>
          </a:xfrm>
          <a:prstGeom prst="arc">
            <a:avLst>
              <a:gd name="adj1" fmla="val 16200000"/>
              <a:gd name="adj2" fmla="val 289523"/>
            </a:avLst>
          </a:prstGeom>
          <a:noFill/>
          <a:ln w="63500">
            <a:solidFill>
              <a:srgbClr val="2E75B6"/>
            </a:solidFill>
            <a:head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cxnSp>
        <p:nvCxnSpPr>
          <p:cNvPr id="461" name="Gerade Verbindung mit Pfeil 11"/>
          <p:cNvCxnSpPr/>
          <p:nvPr/>
        </p:nvCxnSpPr>
        <p:spPr>
          <a:xfrm>
            <a:off x="1578600" y="4241520"/>
            <a:ext cx="1080" cy="686880"/>
          </a:xfrm>
          <a:prstGeom prst="straightConnector1">
            <a:avLst/>
          </a:prstGeom>
          <a:ln w="63500">
            <a:solidFill>
              <a:srgbClr val="767171"/>
            </a:solidFill>
            <a:round/>
            <a:headEnd len="med" type="triangle" w="med"/>
            <a:tailEnd len="med" type="triangle" w="med"/>
          </a:ln>
        </p:spPr>
      </p:cxnSp>
      <p:pic>
        <p:nvPicPr>
          <p:cNvPr id="462" name="Grafik 21" descr="Pfeil: Kurve im Uhrzeigersinn mit einfarbiger Füllung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753160" y="3209040"/>
            <a:ext cx="625320" cy="62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3" name="Grafik 22" descr="Pfeil: Kurve im Uhrzeigersinn mit einfarbiger Füllung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 rot="10800000">
            <a:off x="5778000" y="4497840"/>
            <a:ext cx="625320" cy="625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64" name="Gruppieren 4"/>
          <p:cNvGrpSpPr/>
          <p:nvPr/>
        </p:nvGrpSpPr>
        <p:grpSpPr>
          <a:xfrm>
            <a:off x="5504760" y="5211720"/>
            <a:ext cx="1227240" cy="635760"/>
            <a:chOff x="5504760" y="5211720"/>
            <a:chExt cx="1227240" cy="635760"/>
          </a:xfrm>
        </p:grpSpPr>
        <p:pic>
          <p:nvPicPr>
            <p:cNvPr id="465" name="Grafik 23" descr="Pfeil: Kurve im Uhrzeigersinn mit einfarbiger Füllung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/>
          </p:blipFill>
          <p:spPr>
            <a:xfrm>
              <a:off x="5504760" y="5222160"/>
              <a:ext cx="625320" cy="625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66" name="Grafik 25" descr="Pfeil: Kurve im Uhrzeigersinn mit einfarbiger Füllung"/>
            <p:cNvPicPr/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/>
          </p:blipFill>
          <p:spPr>
            <a:xfrm rot="10800000">
              <a:off x="6106680" y="5211720"/>
              <a:ext cx="625320" cy="625320"/>
            </a:xfrm>
            <a:prstGeom prst="rect">
              <a:avLst/>
            </a:prstGeom>
            <a:noFill/>
            <a:ln w="0">
              <a:noFill/>
            </a:ln>
          </p:spPr>
        </p:pic>
        <p:cxnSp>
          <p:nvCxnSpPr>
            <p:cNvPr id="467" name="Gerader Verbinder 2"/>
            <p:cNvCxnSpPr/>
            <p:nvPr/>
          </p:nvCxnSpPr>
          <p:spPr>
            <a:xfrm flipV="1">
              <a:off x="6048720" y="5266080"/>
              <a:ext cx="83160" cy="516240"/>
            </a:xfrm>
            <a:prstGeom prst="straightConnector1">
              <a:avLst/>
            </a:prstGeom>
            <a:ln w="25400">
              <a:solidFill>
                <a:srgbClr val="404040"/>
              </a:solidFill>
              <a:round/>
            </a:ln>
          </p:spPr>
        </p:cxnSp>
      </p:grpSp>
      <p:pic>
        <p:nvPicPr>
          <p:cNvPr id="468" name="Grafik 27" descr="Wasser mit einfarbiger Füllung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11344320" y="3491640"/>
            <a:ext cx="264600" cy="26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9" name="Rechteck 13"/>
          <p:cNvSpPr/>
          <p:nvPr/>
        </p:nvSpPr>
        <p:spPr>
          <a:xfrm>
            <a:off x="5306760" y="4152960"/>
            <a:ext cx="6408360" cy="17683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0" name=""/>
          <p:cNvSpPr/>
          <p:nvPr/>
        </p:nvSpPr>
        <p:spPr>
          <a:xfrm>
            <a:off x="6948000" y="3420000"/>
            <a:ext cx="2051280" cy="359280"/>
          </a:xfrm>
          <a:prstGeom prst="ellipse">
            <a:avLst/>
          </a:prstGeom>
          <a:noFill/>
          <a:ln w="3600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ED4F9B7-6D25-48A6-8116-24242256870E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Condensation?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473" name="Gruppieren 7"/>
          <p:cNvGrpSpPr/>
          <p:nvPr/>
        </p:nvGrpSpPr>
        <p:grpSpPr>
          <a:xfrm>
            <a:off x="11169360" y="785160"/>
            <a:ext cx="844560" cy="747360"/>
            <a:chOff x="11169360" y="785160"/>
            <a:chExt cx="844560" cy="747360"/>
          </a:xfrm>
        </p:grpSpPr>
        <p:grpSp>
          <p:nvGrpSpPr>
            <p:cNvPr id="474" name="Gruppieren 14"/>
            <p:cNvGrpSpPr/>
            <p:nvPr/>
          </p:nvGrpSpPr>
          <p:grpSpPr>
            <a:xfrm>
              <a:off x="11169360" y="785160"/>
              <a:ext cx="844560" cy="747360"/>
              <a:chOff x="11169360" y="785160"/>
              <a:chExt cx="844560" cy="747360"/>
            </a:xfrm>
          </p:grpSpPr>
          <p:sp>
            <p:nvSpPr>
              <p:cNvPr id="475" name="Rechteck 3"/>
              <p:cNvSpPr/>
              <p:nvPr/>
            </p:nvSpPr>
            <p:spPr>
              <a:xfrm>
                <a:off x="11169360" y="785160"/>
                <a:ext cx="844560" cy="4035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76" name="Rechteck 4"/>
              <p:cNvSpPr/>
              <p:nvPr/>
            </p:nvSpPr>
            <p:spPr>
              <a:xfrm>
                <a:off x="11169360" y="1189800"/>
                <a:ext cx="844560" cy="342720"/>
              </a:xfrm>
              <a:prstGeom prst="rect">
                <a:avLst/>
              </a:prstGeom>
              <a:solidFill>
                <a:schemeClr val="accent4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p>
                <a:endParaRPr lang="de-DE" sz="18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477" name="Grafik 2"/>
              <p:cNvPicPr/>
              <p:nvPr/>
            </p:nvPicPr>
            <p:blipFill>
              <a:blip r:embed="rId1"/>
              <a:stretch/>
            </p:blipFill>
            <p:spPr>
              <a:xfrm>
                <a:off x="11328840" y="857160"/>
                <a:ext cx="525600" cy="5256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cxnSp>
          <p:nvCxnSpPr>
            <p:cNvPr id="478" name="Gerade Verbindung mit Pfeil 2"/>
            <p:cNvCxnSpPr/>
            <p:nvPr/>
          </p:nvCxnSpPr>
          <p:spPr>
            <a:xfrm>
              <a:off x="11252520" y="1139760"/>
              <a:ext cx="1080" cy="154440"/>
            </a:xfrm>
            <a:prstGeom prst="straightConnector1">
              <a:avLst/>
            </a:prstGeom>
            <a:ln w="25400">
              <a:solidFill>
                <a:srgbClr val="2E75B6"/>
              </a:solidFill>
              <a:round/>
              <a:tailEnd len="med" type="triangle" w="med"/>
            </a:ln>
          </p:spPr>
        </p:cxnSp>
      </p:grpSp>
      <p:pic>
        <p:nvPicPr>
          <p:cNvPr id="479" name=""/>
          <p:cNvPicPr/>
          <p:nvPr/>
        </p:nvPicPr>
        <p:blipFill>
          <a:blip r:embed="rId2"/>
          <a:stretch/>
        </p:blipFill>
        <p:spPr>
          <a:xfrm>
            <a:off x="6300000" y="1260000"/>
            <a:ext cx="4617720" cy="461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0" name="Inhaltsplatzhalter 15"/>
          <p:cNvSpPr/>
          <p:nvPr/>
        </p:nvSpPr>
        <p:spPr>
          <a:xfrm>
            <a:off x="900000" y="2160000"/>
            <a:ext cx="5039280" cy="28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While there is no correlation between nighttime changes in soil temperature and soil water content…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… Nighttime changes in soil matric potential Ψ seem to be correlated to decreases in soil temperature when soil gets drier. 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5AEF4B3-48A7-4F32-88E0-64C2ADE4549F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Montserrat"/>
                <a:ea typeface="Montserrat"/>
              </a:rPr>
              <a:t>Conclusion and Outlook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Montserrat"/>
            </a:endParaRPr>
          </a:p>
        </p:txBody>
      </p:sp>
      <p:grpSp>
        <p:nvGrpSpPr>
          <p:cNvPr id="483" name="Gruppieren 11"/>
          <p:cNvGrpSpPr/>
          <p:nvPr/>
        </p:nvGrpSpPr>
        <p:grpSpPr>
          <a:xfrm>
            <a:off x="10133280" y="180000"/>
            <a:ext cx="2058120" cy="2095200"/>
            <a:chOff x="10133280" y="180000"/>
            <a:chExt cx="2058120" cy="2095200"/>
          </a:xfrm>
        </p:grpSpPr>
        <p:sp>
          <p:nvSpPr>
            <p:cNvPr id="484" name="Rechteck 22"/>
            <p:cNvSpPr/>
            <p:nvPr/>
          </p:nvSpPr>
          <p:spPr>
            <a:xfrm>
              <a:off x="10133280" y="180000"/>
              <a:ext cx="2058120" cy="11325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5" name="Rechteck 23"/>
            <p:cNvSpPr/>
            <p:nvPr/>
          </p:nvSpPr>
          <p:spPr>
            <a:xfrm>
              <a:off x="10133280" y="1313640"/>
              <a:ext cx="2058120" cy="961560"/>
            </a:xfrm>
            <a:prstGeom prst="rect">
              <a:avLst/>
            </a:prstGeom>
            <a:solidFill>
              <a:schemeClr val="accent4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86" name="Grafik 3"/>
            <p:cNvPicPr/>
            <p:nvPr/>
          </p:nvPicPr>
          <p:blipFill>
            <a:blip r:embed="rId1"/>
            <a:stretch/>
          </p:blipFill>
          <p:spPr>
            <a:xfrm>
              <a:off x="10521000" y="381960"/>
              <a:ext cx="1282320" cy="147420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487" name="Gerade Verbindung mit Pfeil 19"/>
          <p:cNvCxnSpPr/>
          <p:nvPr/>
        </p:nvCxnSpPr>
        <p:spPr>
          <a:xfrm>
            <a:off x="10335240" y="993600"/>
            <a:ext cx="1080" cy="241920"/>
          </a:xfrm>
          <a:prstGeom prst="straightConnector1">
            <a:avLst/>
          </a:prstGeom>
          <a:ln w="63500">
            <a:solidFill>
              <a:srgbClr val="2E75B6"/>
            </a:solidFill>
            <a:round/>
            <a:tailEnd len="med" type="triangle" w="med"/>
          </a:ln>
        </p:spPr>
      </p:cxnSp>
      <p:cxnSp>
        <p:nvCxnSpPr>
          <p:cNvPr id="488" name="Gerade Verbindung mit Pfeil 21"/>
          <p:cNvCxnSpPr/>
          <p:nvPr/>
        </p:nvCxnSpPr>
        <p:spPr>
          <a:xfrm>
            <a:off x="11949120" y="1335240"/>
            <a:ext cx="1080" cy="420480"/>
          </a:xfrm>
          <a:prstGeom prst="straightConnector1">
            <a:avLst/>
          </a:prstGeom>
          <a:ln w="63500">
            <a:solidFill>
              <a:srgbClr val="767171"/>
            </a:solidFill>
            <a:round/>
            <a:headEnd len="med" type="triangle" w="med"/>
            <a:tailEnd len="med" type="triangle" w="med"/>
          </a:ln>
        </p:spPr>
      </p:cxnSp>
      <p:cxnSp>
        <p:nvCxnSpPr>
          <p:cNvPr id="489" name="Gerade Verbindung mit Pfeil 24"/>
          <p:cNvCxnSpPr/>
          <p:nvPr/>
        </p:nvCxnSpPr>
        <p:spPr>
          <a:xfrm flipV="1">
            <a:off x="11881440" y="993600"/>
            <a:ext cx="1080" cy="241920"/>
          </a:xfrm>
          <a:prstGeom prst="straightConnector1">
            <a:avLst/>
          </a:prstGeom>
          <a:ln w="63500">
            <a:solidFill>
              <a:srgbClr val="C55A11"/>
            </a:solidFill>
            <a:round/>
            <a:tailEnd len="med" type="triangle" w="med"/>
          </a:ln>
        </p:spPr>
      </p:cxnSp>
      <p:cxnSp>
        <p:nvCxnSpPr>
          <p:cNvPr id="490" name="Gerade Verbindung mit Pfeil 25"/>
          <p:cNvCxnSpPr/>
          <p:nvPr/>
        </p:nvCxnSpPr>
        <p:spPr>
          <a:xfrm flipH="1" flipV="1">
            <a:off x="11577600" y="1389600"/>
            <a:ext cx="169560" cy="180360"/>
          </a:xfrm>
          <a:prstGeom prst="straightConnector1">
            <a:avLst/>
          </a:prstGeom>
          <a:ln w="63500">
            <a:solidFill>
              <a:srgbClr val="C55A11"/>
            </a:solidFill>
            <a:round/>
            <a:tailEnd len="med" type="triangle" w="med"/>
          </a:ln>
        </p:spPr>
      </p:cxnSp>
      <p:sp>
        <p:nvSpPr>
          <p:cNvPr id="491" name="Bogen 5"/>
          <p:cNvSpPr/>
          <p:nvPr/>
        </p:nvSpPr>
        <p:spPr>
          <a:xfrm>
            <a:off x="9997920" y="1234800"/>
            <a:ext cx="1148760" cy="1325880"/>
          </a:xfrm>
          <a:prstGeom prst="arc">
            <a:avLst>
              <a:gd name="adj1" fmla="val 16200000"/>
              <a:gd name="adj2" fmla="val 289523"/>
            </a:avLst>
          </a:prstGeom>
          <a:noFill/>
          <a:ln w="63500">
            <a:solidFill>
              <a:srgbClr val="2E75B6"/>
            </a:solidFill>
            <a:head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cxnSp>
        <p:nvCxnSpPr>
          <p:cNvPr id="492" name="Gerade Verbindung mit Pfeil 26"/>
          <p:cNvCxnSpPr/>
          <p:nvPr/>
        </p:nvCxnSpPr>
        <p:spPr>
          <a:xfrm>
            <a:off x="10472400" y="1187640"/>
            <a:ext cx="1080" cy="420480"/>
          </a:xfrm>
          <a:prstGeom prst="straightConnector1">
            <a:avLst/>
          </a:prstGeom>
          <a:ln w="63500">
            <a:solidFill>
              <a:srgbClr val="767171"/>
            </a:solidFill>
            <a:round/>
            <a:headEnd len="med" type="triangle" w="med"/>
            <a:tailEnd len="med" type="triangle" w="med"/>
          </a:ln>
        </p:spPr>
      </p:cxnSp>
      <p:sp>
        <p:nvSpPr>
          <p:cNvPr id="493" name=""/>
          <p:cNvSpPr/>
          <p:nvPr/>
        </p:nvSpPr>
        <p:spPr>
          <a:xfrm>
            <a:off x="720000" y="1934280"/>
            <a:ext cx="5219280" cy="41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800" b="1" u="none" strike="noStrike">
                <a:solidFill>
                  <a:srgbClr val="127622"/>
                </a:solidFill>
                <a:effectLst/>
                <a:uFillTx/>
                <a:latin typeface="Arial"/>
              </a:rPr>
              <a:t>No clear evidence for HL</a:t>
            </a: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but some indications: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Water from HL could cause depleation of nighttime δ2H signatures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Some Control plots show less nighttime increases 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It is not yet possible to determine if HR is occurring in small amounts (☾↑SWC &lt; 0.05 %) or if observed nighttime changes are due to other processes.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u="none" strike="noStrike">
                <a:solidFill>
                  <a:srgbClr val="127622"/>
                </a:solidFill>
                <a:effectLst/>
                <a:uFillTx/>
                <a:latin typeface="Arial"/>
              </a:rPr>
              <a:t>Temperature changes</a:t>
            </a: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interfere with measurements of matric potential and water content as well as vapor isotope analysis and </a:t>
            </a:r>
            <a:r>
              <a:rPr lang="de-DE" sz="1800" b="1" u="none" strike="noStrike">
                <a:solidFill>
                  <a:srgbClr val="127622"/>
                </a:solidFill>
                <a:effectLst/>
                <a:uFillTx/>
                <a:latin typeface="Arial"/>
              </a:rPr>
              <a:t>need to be accounted for</a:t>
            </a: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4" name="Grafik 1"/>
          <p:cNvPicPr/>
          <p:nvPr/>
        </p:nvPicPr>
        <p:blipFill>
          <a:blip r:embed="rId2"/>
          <a:stretch/>
        </p:blipFill>
        <p:spPr>
          <a:xfrm>
            <a:off x="7837200" y="4248000"/>
            <a:ext cx="353160" cy="35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5" name="Grafik 4"/>
          <p:cNvPicPr/>
          <p:nvPr/>
        </p:nvPicPr>
        <p:blipFill>
          <a:blip r:embed="rId3"/>
          <a:stretch/>
        </p:blipFill>
        <p:spPr>
          <a:xfrm>
            <a:off x="7812000" y="3420000"/>
            <a:ext cx="359280" cy="35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6" name=""/>
          <p:cNvSpPr/>
          <p:nvPr/>
        </p:nvSpPr>
        <p:spPr>
          <a:xfrm>
            <a:off x="8193960" y="3240000"/>
            <a:ext cx="4045320" cy="21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remove temperature effect on continuous in situ isotope data of 2025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modelling HR scenarios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high resolution geophysical monitoring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" name=""/>
          <p:cNvSpPr/>
          <p:nvPr/>
        </p:nvSpPr>
        <p:spPr>
          <a:xfrm>
            <a:off x="7920000" y="4860000"/>
            <a:ext cx="179280" cy="359280"/>
          </a:xfrm>
          <a:custGeom>
            <a:avLst/>
            <a:gdLst>
              <a:gd name="textAreaLeft" fmla="*/ 72360 w 179280"/>
              <a:gd name="textAreaRight" fmla="*/ 116640 w 179280"/>
              <a:gd name="textAreaTop" fmla="*/ 123120 h 359280"/>
              <a:gd name="textAreaBottom" fmla="*/ 236880 h 359280"/>
            </a:gdLst>
            <a:ahLst/>
            <a:cxnLst/>
            <a:rect l="textAreaLeft" t="textAreaTop" r="textAreaRight" b="textAreaBottom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89640" tIns="45000" rIns="89640" bIns="45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" name=""/>
          <p:cNvSpPr/>
          <p:nvPr/>
        </p:nvSpPr>
        <p:spPr>
          <a:xfrm>
            <a:off x="7560000" y="2880000"/>
            <a:ext cx="4139280" cy="2735280"/>
          </a:xfrm>
          <a:prstGeom prst="rect">
            <a:avLst/>
          </a:prstGeom>
          <a:noFill/>
          <a:ln w="3600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t">
            <a:sp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" name=""/>
          <p:cNvSpPr/>
          <p:nvPr/>
        </p:nvSpPr>
        <p:spPr>
          <a:xfrm>
            <a:off x="7740000" y="2700000"/>
            <a:ext cx="2879280" cy="359280"/>
          </a:xfrm>
          <a:prstGeom prst="rect">
            <a:avLst/>
          </a:prstGeom>
          <a:solidFill>
            <a:srgbClr val="1276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80000"/>
              <a:buFont typeface="OpenSymbol"/>
              <a:buChar char="►"/>
            </a:pPr>
            <a:r>
              <a:rPr lang="de-DE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Next steps:</a:t>
            </a:r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0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72F5BB7-ECFE-429D-9947-04193D2B83D8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afik 6" descr="Ein Bild, das Text, Screenshot, Diagramm, Reihe enthält.&#10;&#10;KI-generierte Inhalte können fehlerhaft sein."/>
          <p:cNvPicPr/>
          <p:nvPr/>
        </p:nvPicPr>
        <p:blipFill>
          <a:blip r:embed="rId1"/>
          <a:srcRect l="0" t="0" r="0" b="9709"/>
          <a:stretch/>
        </p:blipFill>
        <p:spPr>
          <a:xfrm>
            <a:off x="3600720" y="1904760"/>
            <a:ext cx="8117640" cy="385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9999"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Hydraulic Redistribution and Hydraulic Lift (HL)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19" name="Gruppieren 10"/>
          <p:cNvGrpSpPr/>
          <p:nvPr/>
        </p:nvGrpSpPr>
        <p:grpSpPr>
          <a:xfrm>
            <a:off x="427320" y="1904760"/>
            <a:ext cx="2679480" cy="3857040"/>
            <a:chOff x="427320" y="1904760"/>
            <a:chExt cx="2679480" cy="3857040"/>
          </a:xfrm>
        </p:grpSpPr>
        <p:pic>
          <p:nvPicPr>
            <p:cNvPr id="120" name="Grafik 9" descr="©Christine Faltermayr"/>
            <p:cNvPicPr/>
            <p:nvPr/>
          </p:nvPicPr>
          <p:blipFill>
            <a:blip r:embed="rId2"/>
            <a:stretch/>
          </p:blipFill>
          <p:spPr>
            <a:xfrm>
              <a:off x="427320" y="1904760"/>
              <a:ext cx="2679480" cy="3817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1" name="Textfeld 7"/>
            <p:cNvSpPr/>
            <p:nvPr/>
          </p:nvSpPr>
          <p:spPr>
            <a:xfrm>
              <a:off x="427320" y="5459040"/>
              <a:ext cx="238788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lang="de-DE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©Christine Faltermayr</a:t>
              </a:r>
              <a:endPara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2" name=""/>
          <p:cNvSpPr/>
          <p:nvPr/>
        </p:nvSpPr>
        <p:spPr>
          <a:xfrm>
            <a:off x="180000" y="648000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750DC1F-E18B-4597-B704-7F64DED41A8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Discussion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02" name="Grafik 8" descr="Ein Bild, das draußen, Pflanze, Werkzeug, Gelände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8280" y="178920"/>
            <a:ext cx="2030760" cy="412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3" name="Grafik 10" descr="Ein Bild, das draußen, Baum, Gelände, Person enthält.&#10;&#10;KI-generierte Inhalte können fehlerhaft sein."/>
          <p:cNvPicPr/>
          <p:nvPr/>
        </p:nvPicPr>
        <p:blipFill>
          <a:blip r:embed="rId2"/>
          <a:stretch/>
        </p:blipFill>
        <p:spPr>
          <a:xfrm>
            <a:off x="8814600" y="187920"/>
            <a:ext cx="3367800" cy="189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4" name="Grafik 13" descr="Ein Bild, das draußen, Gras, Wald, Baumallee enthält.&#10;&#10;KI-generierte Inhalte können fehlerhaft sein."/>
          <p:cNvPicPr/>
          <p:nvPr/>
        </p:nvPicPr>
        <p:blipFill>
          <a:blip r:embed="rId3"/>
          <a:stretch/>
        </p:blipFill>
        <p:spPr>
          <a:xfrm>
            <a:off x="8551440" y="2077560"/>
            <a:ext cx="2251080" cy="399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5" name="Grafik 15" descr="Ein Bild, das draußen, Gelände, Baum, Werkzeug enthält.&#10;&#10;KI-generierte Inhalte können fehlerhaft sein."/>
          <p:cNvPicPr/>
          <p:nvPr/>
        </p:nvPicPr>
        <p:blipFill>
          <a:blip r:embed="rId4"/>
          <a:stretch/>
        </p:blipFill>
        <p:spPr>
          <a:xfrm>
            <a:off x="10538640" y="2069280"/>
            <a:ext cx="1646640" cy="399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6" name="Grafik 17" descr="Ein Bild, das Text, Im Haus, Computer, computer enthält.&#10;&#10;KI-generierte Inhalte können fehlerhaft sein."/>
          <p:cNvPicPr/>
          <p:nvPr/>
        </p:nvPicPr>
        <p:blipFill>
          <a:blip r:embed="rId5"/>
          <a:stretch/>
        </p:blipFill>
        <p:spPr>
          <a:xfrm>
            <a:off x="2949480" y="4308120"/>
            <a:ext cx="3132000" cy="176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7" name="Grafik 19" descr="Ein Bild, das draußen, Baum, Pflanze, Gelände enthält.&#10;&#10;KI-generierte Inhalte können fehlerhaft sein."/>
          <p:cNvPicPr/>
          <p:nvPr/>
        </p:nvPicPr>
        <p:blipFill>
          <a:blip r:embed="rId6"/>
          <a:stretch/>
        </p:blipFill>
        <p:spPr>
          <a:xfrm>
            <a:off x="6120" y="4304520"/>
            <a:ext cx="3132000" cy="176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8" name="Picture 16" descr="A forest with trees and a fence&#10;&#10;AI-generated content may be incorrect."/>
          <p:cNvPicPr/>
          <p:nvPr/>
        </p:nvPicPr>
        <p:blipFill>
          <a:blip r:embed="rId7"/>
          <a:stretch/>
        </p:blipFill>
        <p:spPr>
          <a:xfrm>
            <a:off x="5555880" y="4306320"/>
            <a:ext cx="3257640" cy="178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9" name="Inhaltsplatzhalter 6" descr="Ein Bild, das Text, draußen, Gras, Schild enthält.&#10;&#10;KI-generierte Inhalte können fehlerhaft sein."/>
          <p:cNvPicPr/>
          <p:nvPr/>
        </p:nvPicPr>
        <p:blipFill>
          <a:blip r:embed="rId8"/>
          <a:stretch/>
        </p:blipFill>
        <p:spPr>
          <a:xfrm>
            <a:off x="1486800" y="178920"/>
            <a:ext cx="7326360" cy="412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0" name=""/>
          <p:cNvSpPr/>
          <p:nvPr/>
        </p:nvSpPr>
        <p:spPr>
          <a:xfrm>
            <a:off x="180000" y="6480360"/>
            <a:ext cx="395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"/>
          <p:cNvSpPr/>
          <p:nvPr/>
        </p:nvSpPr>
        <p:spPr>
          <a:xfrm>
            <a:off x="6660000" y="6049800"/>
            <a:ext cx="161928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5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www.isodrones.com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Isodrones Project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Isodrones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2" name=""/>
          <p:cNvPicPr/>
          <p:nvPr/>
        </p:nvPicPr>
        <p:blipFill>
          <a:blip r:embed="rId9"/>
          <a:stretch/>
        </p:blipFill>
        <p:spPr>
          <a:xfrm>
            <a:off x="6516000" y="6156000"/>
            <a:ext cx="179280" cy="1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3" name=""/>
          <p:cNvPicPr/>
          <p:nvPr/>
        </p:nvPicPr>
        <p:blipFill>
          <a:blip r:embed="rId10"/>
          <a:stretch/>
        </p:blipFill>
        <p:spPr>
          <a:xfrm>
            <a:off x="6516000" y="6391440"/>
            <a:ext cx="179280" cy="1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4" name=""/>
          <p:cNvPicPr/>
          <p:nvPr/>
        </p:nvPicPr>
        <p:blipFill>
          <a:blip r:embed="rId11"/>
          <a:stretch/>
        </p:blipFill>
        <p:spPr>
          <a:xfrm>
            <a:off x="6516000" y="6606000"/>
            <a:ext cx="179280" cy="17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E77D15A-1BD9-4C51-8A15-A64C2F67E6B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076760" y="403920"/>
            <a:ext cx="10037520" cy="115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Appendix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16" name=""/>
          <p:cNvPicPr/>
          <p:nvPr/>
        </p:nvPicPr>
        <p:blipFill>
          <a:blip r:embed="rId1"/>
          <a:stretch/>
        </p:blipFill>
        <p:spPr>
          <a:xfrm>
            <a:off x="1076760" y="1785960"/>
            <a:ext cx="10037520" cy="412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7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C1C22F2-33A4-4E2F-BAFE-DE721BD7B6CE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Longterm Monitoring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19" name="Inhaltsplatzhalter 6" descr="Ein Bild, das Text, Diagramm, Reihe, Screenshot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2225160" y="1785960"/>
            <a:ext cx="7740360" cy="412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0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CD185DF-56E9-4802-84D0-E567897DEF4D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Infiltration experiment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22" name="Inhaltsplatzhalter 6" descr="Ein Bild, das Text, Screenshot, Reihe, parallel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2225160" y="1785960"/>
            <a:ext cx="7740360" cy="412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3" name=""/>
          <p:cNvSpPr/>
          <p:nvPr/>
        </p:nvSpPr>
        <p:spPr>
          <a:xfrm>
            <a:off x="3780000" y="2520000"/>
            <a:ext cx="539280" cy="719280"/>
          </a:xfrm>
          <a:prstGeom prst="ellipse">
            <a:avLst/>
          </a:prstGeom>
          <a:noFill/>
          <a:ln w="3600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" name=""/>
          <p:cNvSpPr/>
          <p:nvPr/>
        </p:nvSpPr>
        <p:spPr>
          <a:xfrm>
            <a:off x="3780000" y="2520000"/>
            <a:ext cx="539280" cy="719280"/>
          </a:xfrm>
          <a:prstGeom prst="ellipse">
            <a:avLst/>
          </a:prstGeom>
          <a:noFill/>
          <a:ln w="3600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7460C2A-F880-4A19-B988-A1E6C168ABA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Infiltration experiment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1076760" y="1785960"/>
            <a:ext cx="10037520" cy="41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28" name="Grafik 5" descr="Ein Bild, das Text, Screenshot, Diagramm, Reihe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893520" y="1464840"/>
            <a:ext cx="9165960" cy="488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9" name=""/>
          <p:cNvSpPr/>
          <p:nvPr/>
        </p:nvSpPr>
        <p:spPr>
          <a:xfrm>
            <a:off x="3240000" y="2520000"/>
            <a:ext cx="539280" cy="719280"/>
          </a:xfrm>
          <a:prstGeom prst="ellipse">
            <a:avLst/>
          </a:prstGeom>
          <a:noFill/>
          <a:ln w="3600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0D1F25C-5478-46BD-BE84-9C666A08AA7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Results SWC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32" name="Inhaltsplatzhalter 6"/>
          <p:cNvPicPr/>
          <p:nvPr/>
        </p:nvPicPr>
        <p:blipFill>
          <a:blip r:embed="rId1"/>
          <a:stretch/>
        </p:blipFill>
        <p:spPr>
          <a:xfrm>
            <a:off x="1349280" y="1785960"/>
            <a:ext cx="9492120" cy="412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3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B44EA60-B61A-491C-A671-747704FC05CC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Results SWC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35" name="Inhaltsplatzhalter 6"/>
          <p:cNvPicPr/>
          <p:nvPr/>
        </p:nvPicPr>
        <p:blipFill>
          <a:blip r:embed="rId1"/>
          <a:stretch/>
        </p:blipFill>
        <p:spPr>
          <a:xfrm>
            <a:off x="1349280" y="1785960"/>
            <a:ext cx="9492120" cy="412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6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21DA9CD-7DCD-4EFE-8613-568438169AD9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rafik 6" descr="Ein Bild, das Text, Screenshot, Diagramm, Reihe enthält.&#10;&#10;KI-generierte Inhalte können fehlerhaft sein."/>
          <p:cNvPicPr/>
          <p:nvPr/>
        </p:nvPicPr>
        <p:blipFill>
          <a:blip r:embed="rId1"/>
          <a:srcRect l="0" t="0" r="0" b="9709"/>
          <a:stretch/>
        </p:blipFill>
        <p:spPr>
          <a:xfrm>
            <a:off x="3600720" y="1904760"/>
            <a:ext cx="8117640" cy="385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9999"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Hydraulic Redistribution and Hydraulic Lift (HL)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25" name="Gruppieren 10"/>
          <p:cNvGrpSpPr/>
          <p:nvPr/>
        </p:nvGrpSpPr>
        <p:grpSpPr>
          <a:xfrm>
            <a:off x="427320" y="1904760"/>
            <a:ext cx="2679480" cy="3857040"/>
            <a:chOff x="427320" y="1904760"/>
            <a:chExt cx="2679480" cy="3857040"/>
          </a:xfrm>
        </p:grpSpPr>
        <p:pic>
          <p:nvPicPr>
            <p:cNvPr id="126" name="Grafik 9" descr="©Christine Faltermayr"/>
            <p:cNvPicPr/>
            <p:nvPr/>
          </p:nvPicPr>
          <p:blipFill>
            <a:blip r:embed="rId2"/>
            <a:stretch/>
          </p:blipFill>
          <p:spPr>
            <a:xfrm>
              <a:off x="427320" y="1904760"/>
              <a:ext cx="2679480" cy="3817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7" name="Textfeld 7"/>
            <p:cNvSpPr/>
            <p:nvPr/>
          </p:nvSpPr>
          <p:spPr>
            <a:xfrm>
              <a:off x="427320" y="5459040"/>
              <a:ext cx="238788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lang="de-DE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©Christine Faltermayr</a:t>
              </a:r>
              <a:endPara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8" name="Textfeld 12"/>
          <p:cNvSpPr/>
          <p:nvPr/>
        </p:nvSpPr>
        <p:spPr>
          <a:xfrm>
            <a:off x="5726520" y="2982240"/>
            <a:ext cx="4127760" cy="1171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"/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Montserrat"/>
              </a:rPr>
              <a:t>What role does HL play in Central European forests?</a:t>
            </a:r>
            <a:endParaRPr lang="de-DE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18398D6-1486-4A1C-B11E-C6104643726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Research Questions &amp; Hypotheses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591560" y="1980000"/>
            <a:ext cx="10037520" cy="41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Is it really Hydraulic Lift?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What quantities? Is it relevant on the Ecosystem scale?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2" name="Grafik 5" descr="Thermometer mit einfarbiger Füllung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836280" y="1923840"/>
            <a:ext cx="611640" cy="61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Grafik 6" descr="Wasser mit einfarbiger Füllung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49000" y="2412720"/>
            <a:ext cx="596160" cy="596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Grafik 7"/>
          <p:cNvPicPr/>
          <p:nvPr/>
        </p:nvPicPr>
        <p:blipFill>
          <a:blip r:embed="rId5"/>
          <a:stretch/>
        </p:blipFill>
        <p:spPr>
          <a:xfrm>
            <a:off x="234720" y="1959840"/>
            <a:ext cx="611640" cy="61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Freihandform: Form 24"/>
          <p:cNvSpPr/>
          <p:nvPr/>
        </p:nvSpPr>
        <p:spPr>
          <a:xfrm>
            <a:off x="353160" y="3403080"/>
            <a:ext cx="531720" cy="579960"/>
          </a:xfrm>
          <a:custGeom>
            <a:avLst/>
            <a:gdLst>
              <a:gd name="textAreaLeft" fmla="*/ 0 w 531720"/>
              <a:gd name="textAreaRight" fmla="*/ 532800 w 531720"/>
              <a:gd name="textAreaTop" fmla="*/ 0 h 579960"/>
              <a:gd name="textAreaBottom" fmla="*/ 581040 h 579960"/>
              <a:gd name="GluePoint1X" fmla="*/ 531981 w 532826"/>
              <a:gd name="GluePoint1Y" fmla="*/ 14288 h 581025"/>
              <a:gd name="GluePoint2X" fmla="*/ 513883 w 532826"/>
              <a:gd name="GluePoint2Y" fmla="*/ 0 h 581025"/>
              <a:gd name="GluePoint3X" fmla="*/ 18583 w 532826"/>
              <a:gd name="GluePoint3Y" fmla="*/ 0 h 581025"/>
              <a:gd name="GluePoint4X" fmla="*/ 485 w 532826"/>
              <a:gd name="GluePoint4Y" fmla="*/ 14288 h 581025"/>
              <a:gd name="GluePoint5X" fmla="*/ 10010 w 532826"/>
              <a:gd name="GluePoint5Y" fmla="*/ 35243 h 581025"/>
              <a:gd name="GluePoint6X" fmla="*/ 38585 w 532826"/>
              <a:gd name="GluePoint6Y" fmla="*/ 85725 h 581025"/>
              <a:gd name="GluePoint7X" fmla="*/ 38585 w 532826"/>
              <a:gd name="GluePoint7Y" fmla="*/ 523875 h 581025"/>
              <a:gd name="GluePoint8X" fmla="*/ 95735 w 532826"/>
              <a:gd name="GluePoint8Y" fmla="*/ 581025 h 581025"/>
              <a:gd name="GluePoint9X" fmla="*/ 438635 w 532826"/>
              <a:gd name="GluePoint9Y" fmla="*/ 581025 h 581025"/>
              <a:gd name="GluePoint10X" fmla="*/ 495785 w 532826"/>
              <a:gd name="GluePoint10Y" fmla="*/ 523875 h 581025"/>
              <a:gd name="GluePoint11X" fmla="*/ 495785 w 532826"/>
              <a:gd name="GluePoint11Y" fmla="*/ 85725 h 581025"/>
              <a:gd name="GluePoint12X" fmla="*/ 523408 w 532826"/>
              <a:gd name="GluePoint12Y" fmla="*/ 36195 h 581025"/>
              <a:gd name="GluePoint13X" fmla="*/ 531981 w 532826"/>
              <a:gd name="GluePoint13Y" fmla="*/ 14288 h 581025"/>
              <a:gd name="GluePoint14X" fmla="*/ 399583 w 532826"/>
              <a:gd name="GluePoint14Y" fmla="*/ 504825 h 581025"/>
              <a:gd name="GluePoint15X" fmla="*/ 285283 w 532826"/>
              <a:gd name="GluePoint15Y" fmla="*/ 504825 h 581025"/>
              <a:gd name="GluePoint16X" fmla="*/ 285283 w 532826"/>
              <a:gd name="GluePoint16Y" fmla="*/ 466725 h 581025"/>
              <a:gd name="GluePoint17X" fmla="*/ 399583 w 532826"/>
              <a:gd name="GluePoint17Y" fmla="*/ 466725 h 581025"/>
              <a:gd name="GluePoint18X" fmla="*/ 399583 w 532826"/>
              <a:gd name="GluePoint18Y" fmla="*/ 504825 h 581025"/>
              <a:gd name="GluePoint19X" fmla="*/ 399583 w 532826"/>
              <a:gd name="GluePoint19Y" fmla="*/ 428625 h 581025"/>
              <a:gd name="GluePoint20X" fmla="*/ 285283 w 532826"/>
              <a:gd name="GluePoint20Y" fmla="*/ 428625 h 581025"/>
              <a:gd name="GluePoint21X" fmla="*/ 285283 w 532826"/>
              <a:gd name="GluePoint21Y" fmla="*/ 390525 h 581025"/>
              <a:gd name="GluePoint22X" fmla="*/ 399583 w 532826"/>
              <a:gd name="GluePoint22Y" fmla="*/ 390525 h 581025"/>
              <a:gd name="GluePoint23X" fmla="*/ 399583 w 532826"/>
              <a:gd name="GluePoint23Y" fmla="*/ 428625 h 581025"/>
              <a:gd name="GluePoint24X" fmla="*/ 399583 w 532826"/>
              <a:gd name="GluePoint24Y" fmla="*/ 352425 h 581025"/>
              <a:gd name="GluePoint25X" fmla="*/ 285283 w 532826"/>
              <a:gd name="GluePoint25Y" fmla="*/ 352425 h 581025"/>
              <a:gd name="GluePoint26X" fmla="*/ 285283 w 532826"/>
              <a:gd name="GluePoint26Y" fmla="*/ 314325 h 581025"/>
              <a:gd name="GluePoint27X" fmla="*/ 399583 w 532826"/>
              <a:gd name="GluePoint27Y" fmla="*/ 314325 h 581025"/>
              <a:gd name="GluePoint28X" fmla="*/ 399583 w 532826"/>
              <a:gd name="GluePoint28Y" fmla="*/ 352425 h 581025"/>
              <a:gd name="GluePoint29X" fmla="*/ 399583 w 532826"/>
              <a:gd name="GluePoint29Y" fmla="*/ 276225 h 581025"/>
              <a:gd name="GluePoint30X" fmla="*/ 285283 w 532826"/>
              <a:gd name="GluePoint30Y" fmla="*/ 276225 h 581025"/>
              <a:gd name="GluePoint31X" fmla="*/ 285283 w 532826"/>
              <a:gd name="GluePoint31Y" fmla="*/ 238125 h 581025"/>
              <a:gd name="GluePoint32X" fmla="*/ 399583 w 532826"/>
              <a:gd name="GluePoint32Y" fmla="*/ 238125 h 581025"/>
              <a:gd name="GluePoint33X" fmla="*/ 399583 w 532826"/>
              <a:gd name="GluePoint33Y" fmla="*/ 276225 h 581025"/>
              <a:gd name="GluePoint34X" fmla="*/ 399583 w 532826"/>
              <a:gd name="GluePoint34Y" fmla="*/ 200025 h 581025"/>
              <a:gd name="GluePoint35X" fmla="*/ 285283 w 532826"/>
              <a:gd name="GluePoint35Y" fmla="*/ 200025 h 581025"/>
              <a:gd name="GluePoint36X" fmla="*/ 285283 w 532826"/>
              <a:gd name="GluePoint36Y" fmla="*/ 161925 h 581025"/>
              <a:gd name="GluePoint37X" fmla="*/ 399583 w 532826"/>
              <a:gd name="GluePoint37Y" fmla="*/ 161925 h 581025"/>
              <a:gd name="GluePoint38X" fmla="*/ 399583 w 532826"/>
              <a:gd name="GluePoint38Y" fmla="*/ 200025 h 581025"/>
              <a:gd name="GluePoint39X" fmla="*/ 456733 w 532826"/>
              <a:gd name="GluePoint39Y" fmla="*/ 85725 h 581025"/>
              <a:gd name="GluePoint40X" fmla="*/ 456733 w 532826"/>
              <a:gd name="GluePoint40Y" fmla="*/ 103823 h 581025"/>
              <a:gd name="GluePoint41X" fmla="*/ 332908 w 532826"/>
              <a:gd name="GluePoint41Y" fmla="*/ 76200 h 581025"/>
              <a:gd name="GluePoint42X" fmla="*/ 217655 w 532826"/>
              <a:gd name="GluePoint42Y" fmla="*/ 93345 h 581025"/>
              <a:gd name="GluePoint43X" fmla="*/ 75733 w 532826"/>
              <a:gd name="GluePoint43Y" fmla="*/ 114300 h 581025"/>
              <a:gd name="GluePoint44X" fmla="*/ 75733 w 532826"/>
              <a:gd name="GluePoint44Y" fmla="*/ 85725 h 581025"/>
              <a:gd name="GluePoint45X" fmla="*/ 63350 w 532826"/>
              <a:gd name="GluePoint45Y" fmla="*/ 38100 h 581025"/>
              <a:gd name="GluePoint46X" fmla="*/ 469116 w 532826"/>
              <a:gd name="GluePoint46Y" fmla="*/ 38100 h 581025"/>
              <a:gd name="GluePoint47X" fmla="*/ 456733 w 532826"/>
              <a:gd name="GluePoint47Y" fmla="*/ 85725 h 58102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</a:cxnLst>
            <a:rect l="textAreaLeft" t="textAreaTop" r="textAreaRight" b="textAreaBottom"/>
            <a:pathLst>
              <a:path w="532826" h="581025">
                <a:moveTo>
                  <a:pt x="531981" y="14288"/>
                </a:moveTo>
                <a:cubicBezTo>
                  <a:pt x="530075" y="5715"/>
                  <a:pt x="522455" y="0"/>
                  <a:pt x="513883" y="0"/>
                </a:cubicBezTo>
                <a:lnTo>
                  <a:pt x="18583" y="0"/>
                </a:lnTo>
                <a:cubicBezTo>
                  <a:pt x="10010" y="0"/>
                  <a:pt x="2390" y="5715"/>
                  <a:pt x="485" y="14288"/>
                </a:cubicBezTo>
                <a:cubicBezTo>
                  <a:pt x="-1420" y="22860"/>
                  <a:pt x="2390" y="31432"/>
                  <a:pt x="10010" y="35243"/>
                </a:cubicBezTo>
                <a:cubicBezTo>
                  <a:pt x="10010" y="35243"/>
                  <a:pt x="38585" y="51435"/>
                  <a:pt x="38585" y="85725"/>
                </a:cubicBezTo>
                <a:lnTo>
                  <a:pt x="38585" y="523875"/>
                </a:lnTo>
                <a:cubicBezTo>
                  <a:pt x="38585" y="555308"/>
                  <a:pt x="64303" y="581025"/>
                  <a:pt x="95735" y="581025"/>
                </a:cubicBezTo>
                <a:lnTo>
                  <a:pt x="438635" y="581025"/>
                </a:lnTo>
                <a:cubicBezTo>
                  <a:pt x="470068" y="581025"/>
                  <a:pt x="495785" y="555308"/>
                  <a:pt x="495785" y="523875"/>
                </a:cubicBezTo>
                <a:lnTo>
                  <a:pt x="495785" y="85725"/>
                </a:lnTo>
                <a:cubicBezTo>
                  <a:pt x="495785" y="51435"/>
                  <a:pt x="522455" y="36195"/>
                  <a:pt x="523408" y="36195"/>
                </a:cubicBezTo>
                <a:cubicBezTo>
                  <a:pt x="530075" y="31432"/>
                  <a:pt x="534838" y="22860"/>
                  <a:pt x="531981" y="14288"/>
                </a:cubicBezTo>
                <a:close/>
                <a:moveTo>
                  <a:pt x="399583" y="504825"/>
                </a:moveTo>
                <a:lnTo>
                  <a:pt x="285283" y="504825"/>
                </a:lnTo>
                <a:lnTo>
                  <a:pt x="285283" y="466725"/>
                </a:lnTo>
                <a:lnTo>
                  <a:pt x="399583" y="466725"/>
                </a:lnTo>
                <a:lnTo>
                  <a:pt x="399583" y="504825"/>
                </a:lnTo>
                <a:close/>
                <a:moveTo>
                  <a:pt x="399583" y="428625"/>
                </a:moveTo>
                <a:lnTo>
                  <a:pt x="285283" y="428625"/>
                </a:lnTo>
                <a:lnTo>
                  <a:pt x="285283" y="390525"/>
                </a:lnTo>
                <a:lnTo>
                  <a:pt x="399583" y="390525"/>
                </a:lnTo>
                <a:lnTo>
                  <a:pt x="399583" y="428625"/>
                </a:lnTo>
                <a:close/>
                <a:moveTo>
                  <a:pt x="399583" y="352425"/>
                </a:moveTo>
                <a:lnTo>
                  <a:pt x="285283" y="352425"/>
                </a:lnTo>
                <a:lnTo>
                  <a:pt x="285283" y="314325"/>
                </a:lnTo>
                <a:lnTo>
                  <a:pt x="399583" y="314325"/>
                </a:lnTo>
                <a:lnTo>
                  <a:pt x="399583" y="352425"/>
                </a:lnTo>
                <a:close/>
                <a:moveTo>
                  <a:pt x="399583" y="276225"/>
                </a:moveTo>
                <a:lnTo>
                  <a:pt x="285283" y="276225"/>
                </a:lnTo>
                <a:lnTo>
                  <a:pt x="285283" y="238125"/>
                </a:lnTo>
                <a:lnTo>
                  <a:pt x="399583" y="238125"/>
                </a:lnTo>
                <a:lnTo>
                  <a:pt x="399583" y="276225"/>
                </a:lnTo>
                <a:close/>
                <a:moveTo>
                  <a:pt x="399583" y="200025"/>
                </a:moveTo>
                <a:lnTo>
                  <a:pt x="285283" y="200025"/>
                </a:lnTo>
                <a:lnTo>
                  <a:pt x="285283" y="161925"/>
                </a:lnTo>
                <a:lnTo>
                  <a:pt x="399583" y="161925"/>
                </a:lnTo>
                <a:lnTo>
                  <a:pt x="399583" y="200025"/>
                </a:lnTo>
                <a:close/>
                <a:moveTo>
                  <a:pt x="456733" y="85725"/>
                </a:moveTo>
                <a:lnTo>
                  <a:pt x="456733" y="103823"/>
                </a:lnTo>
                <a:cubicBezTo>
                  <a:pt x="427205" y="92393"/>
                  <a:pt x="379580" y="76200"/>
                  <a:pt x="332908" y="76200"/>
                </a:cubicBezTo>
                <a:cubicBezTo>
                  <a:pt x="281473" y="76200"/>
                  <a:pt x="250040" y="84773"/>
                  <a:pt x="217655" y="93345"/>
                </a:cubicBezTo>
                <a:cubicBezTo>
                  <a:pt x="182413" y="102870"/>
                  <a:pt x="145265" y="112395"/>
                  <a:pt x="75733" y="114300"/>
                </a:cubicBezTo>
                <a:lnTo>
                  <a:pt x="75733" y="85725"/>
                </a:lnTo>
                <a:cubicBezTo>
                  <a:pt x="75733" y="66675"/>
                  <a:pt x="70018" y="50482"/>
                  <a:pt x="63350" y="38100"/>
                </a:cubicBezTo>
                <a:lnTo>
                  <a:pt x="469116" y="38100"/>
                </a:lnTo>
                <a:cubicBezTo>
                  <a:pt x="462448" y="50482"/>
                  <a:pt x="456733" y="66675"/>
                  <a:pt x="456733" y="857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6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337CB6A-3219-4D26-A36F-EC3BE450405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Monitoring Setup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38" name="Gruppieren 275"/>
          <p:cNvGrpSpPr/>
          <p:nvPr/>
        </p:nvGrpSpPr>
        <p:grpSpPr>
          <a:xfrm>
            <a:off x="902880" y="1818360"/>
            <a:ext cx="4263840" cy="3633480"/>
            <a:chOff x="902880" y="1818360"/>
            <a:chExt cx="4263840" cy="3633480"/>
          </a:xfrm>
        </p:grpSpPr>
        <p:sp>
          <p:nvSpPr>
            <p:cNvPr id="139" name="Rechteck 14"/>
            <p:cNvSpPr/>
            <p:nvPr/>
          </p:nvSpPr>
          <p:spPr>
            <a:xfrm>
              <a:off x="902880" y="1818360"/>
              <a:ext cx="4223880" cy="36334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grpSp>
          <p:nvGrpSpPr>
            <p:cNvPr id="140" name="Gruppieren 274"/>
            <p:cNvGrpSpPr/>
            <p:nvPr/>
          </p:nvGrpSpPr>
          <p:grpSpPr>
            <a:xfrm>
              <a:off x="969120" y="3518640"/>
              <a:ext cx="4197600" cy="1898640"/>
              <a:chOff x="969120" y="3518640"/>
              <a:chExt cx="4197600" cy="1898640"/>
            </a:xfrm>
          </p:grpSpPr>
          <p:grpSp>
            <p:nvGrpSpPr>
              <p:cNvPr id="141" name="Gruppieren 273"/>
              <p:cNvGrpSpPr/>
              <p:nvPr/>
            </p:nvGrpSpPr>
            <p:grpSpPr>
              <a:xfrm>
                <a:off x="969120" y="3680280"/>
                <a:ext cx="3366000" cy="1737000"/>
                <a:chOff x="969120" y="3680280"/>
                <a:chExt cx="3366000" cy="1737000"/>
              </a:xfrm>
            </p:grpSpPr>
            <p:grpSp>
              <p:nvGrpSpPr>
                <p:cNvPr id="142" name="Gruppieren 272"/>
                <p:cNvGrpSpPr/>
                <p:nvPr/>
              </p:nvGrpSpPr>
              <p:grpSpPr>
                <a:xfrm>
                  <a:off x="969120" y="3792600"/>
                  <a:ext cx="3366000" cy="1624680"/>
                  <a:chOff x="969120" y="3792600"/>
                  <a:chExt cx="3366000" cy="1624680"/>
                </a:xfrm>
              </p:grpSpPr>
              <p:sp>
                <p:nvSpPr>
                  <p:cNvPr id="143" name="Gleichschenkliges Dreieck 7"/>
                  <p:cNvSpPr/>
                  <p:nvPr/>
                </p:nvSpPr>
                <p:spPr>
                  <a:xfrm>
                    <a:off x="1680120" y="3792600"/>
                    <a:ext cx="2655000" cy="1624680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E2F0D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p>
                    <a:endParaRPr lang="de-DE" sz="1800" b="0" u="none" strike="noStrik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44" name="Rechteck 8"/>
                  <p:cNvSpPr/>
                  <p:nvPr/>
                </p:nvSpPr>
                <p:spPr>
                  <a:xfrm>
                    <a:off x="969120" y="3792600"/>
                    <a:ext cx="710280" cy="162468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E2F0D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p>
                    <a:endParaRPr lang="de-DE" sz="1800" b="0" u="none" strike="noStrik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45" name="Multiplikationszeichen 11"/>
                <p:cNvSpPr/>
                <p:nvPr/>
              </p:nvSpPr>
              <p:spPr>
                <a:xfrm>
                  <a:off x="3813840" y="5011920"/>
                  <a:ext cx="303840" cy="318240"/>
                </a:xfrm>
                <a:prstGeom prst="mathMultiply">
                  <a:avLst>
                    <a:gd name="adj1" fmla="val 2352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rgbClr val="C55A1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p>
                  <a:endParaRPr lang="de-DE" sz="18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endParaRPr>
                </a:p>
              </p:txBody>
            </p:sp>
            <p:sp>
              <p:nvSpPr>
                <p:cNvPr id="146" name="Multiplikationszeichen 12"/>
                <p:cNvSpPr/>
                <p:nvPr/>
              </p:nvSpPr>
              <p:spPr>
                <a:xfrm>
                  <a:off x="2703600" y="4329720"/>
                  <a:ext cx="303840" cy="318240"/>
                </a:xfrm>
                <a:prstGeom prst="mathMultiply">
                  <a:avLst>
                    <a:gd name="adj1" fmla="val 2352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rgbClr val="C55A1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p>
                  <a:endParaRPr lang="de-DE" sz="18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endParaRPr>
                </a:p>
              </p:txBody>
            </p:sp>
            <p:sp>
              <p:nvSpPr>
                <p:cNvPr id="147" name="Multiplikationszeichen 13"/>
                <p:cNvSpPr/>
                <p:nvPr/>
              </p:nvSpPr>
              <p:spPr>
                <a:xfrm>
                  <a:off x="1527840" y="3680280"/>
                  <a:ext cx="303840" cy="318240"/>
                </a:xfrm>
                <a:prstGeom prst="mathMultiply">
                  <a:avLst>
                    <a:gd name="adj1" fmla="val 2352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rgbClr val="C55A1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p>
                  <a:endParaRPr lang="de-DE" sz="18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endParaRPr>
                </a:p>
              </p:txBody>
            </p:sp>
          </p:grpSp>
          <p:sp>
            <p:nvSpPr>
              <p:cNvPr id="148" name="Textfeld 156"/>
              <p:cNvSpPr/>
              <p:nvPr/>
            </p:nvSpPr>
            <p:spPr>
              <a:xfrm>
                <a:off x="1807560" y="3518640"/>
                <a:ext cx="89892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5000" rIns="90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lang="de-DE" sz="1800" b="0" u="none" strike="noStrike">
                    <a:solidFill>
                      <a:schemeClr val="accent2">
                        <a:lumMod val="50000"/>
                      </a:schemeClr>
                    </a:solidFill>
                    <a:effectLst/>
                    <a:uFillTx/>
                    <a:latin typeface="Calibri"/>
                  </a:rPr>
                  <a:t>1</a:t>
                </a:r>
                <a:endParaRPr lang="de-DE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9" name="Textfeld 157"/>
              <p:cNvSpPr/>
              <p:nvPr/>
            </p:nvSpPr>
            <p:spPr>
              <a:xfrm>
                <a:off x="2906280" y="4124520"/>
                <a:ext cx="136116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5000" rIns="90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lang="de-DE" sz="1800" b="0" u="none" strike="noStrike">
                    <a:solidFill>
                      <a:schemeClr val="accent2">
                        <a:lumMod val="50000"/>
                      </a:schemeClr>
                    </a:solidFill>
                    <a:effectLst/>
                    <a:uFillTx/>
                    <a:latin typeface="Calibri"/>
                  </a:rPr>
                  <a:t>2</a:t>
                </a:r>
                <a:endParaRPr lang="de-DE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0" name="Textfeld 158"/>
              <p:cNvSpPr/>
              <p:nvPr/>
            </p:nvSpPr>
            <p:spPr>
              <a:xfrm>
                <a:off x="4036680" y="4821840"/>
                <a:ext cx="113004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5000" rIns="90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lang="de-DE" sz="1800" b="0" u="none" strike="noStrike">
                    <a:solidFill>
                      <a:schemeClr val="accent2">
                        <a:lumMod val="50000"/>
                      </a:schemeClr>
                    </a:solidFill>
                    <a:effectLst/>
                    <a:uFillTx/>
                    <a:latin typeface="Calibri"/>
                  </a:rPr>
                  <a:t>3</a:t>
                </a:r>
                <a:endParaRPr lang="de-DE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51" name="Gruppieren 287"/>
          <p:cNvGrpSpPr/>
          <p:nvPr/>
        </p:nvGrpSpPr>
        <p:grpSpPr>
          <a:xfrm>
            <a:off x="1478160" y="3680280"/>
            <a:ext cx="327600" cy="540000"/>
            <a:chOff x="1478160" y="3680280"/>
            <a:chExt cx="327600" cy="540000"/>
          </a:xfrm>
        </p:grpSpPr>
        <p:sp>
          <p:nvSpPr>
            <p:cNvPr id="152" name="L-Form 285"/>
            <p:cNvSpPr/>
            <p:nvPr/>
          </p:nvSpPr>
          <p:spPr>
            <a:xfrm>
              <a:off x="1481400" y="3680280"/>
              <a:ext cx="114840" cy="5400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57600" tIns="45000" rIns="576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53" name="L-Form 286"/>
            <p:cNvSpPr/>
            <p:nvPr/>
          </p:nvSpPr>
          <p:spPr>
            <a:xfrm flipH="1" rot="5400000">
              <a:off x="1584720" y="3997080"/>
              <a:ext cx="114120" cy="3276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57240" tIns="45000" rIns="5724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54" name="Gruppieren 288"/>
          <p:cNvGrpSpPr/>
          <p:nvPr/>
        </p:nvGrpSpPr>
        <p:grpSpPr>
          <a:xfrm>
            <a:off x="2612160" y="4262400"/>
            <a:ext cx="327600" cy="540000"/>
            <a:chOff x="2612160" y="4262400"/>
            <a:chExt cx="327600" cy="540000"/>
          </a:xfrm>
        </p:grpSpPr>
        <p:sp>
          <p:nvSpPr>
            <p:cNvPr id="155" name="L-Form 289"/>
            <p:cNvSpPr/>
            <p:nvPr/>
          </p:nvSpPr>
          <p:spPr>
            <a:xfrm>
              <a:off x="2615760" y="4262400"/>
              <a:ext cx="114840" cy="5400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57600" tIns="45000" rIns="576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56" name="L-Form 290"/>
            <p:cNvSpPr/>
            <p:nvPr/>
          </p:nvSpPr>
          <p:spPr>
            <a:xfrm flipH="1" rot="5400000">
              <a:off x="2718720" y="4579560"/>
              <a:ext cx="114120" cy="3276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57240" tIns="45000" rIns="5724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57" name="Gruppieren 291"/>
          <p:cNvGrpSpPr/>
          <p:nvPr/>
        </p:nvGrpSpPr>
        <p:grpSpPr>
          <a:xfrm>
            <a:off x="3777840" y="4876920"/>
            <a:ext cx="327600" cy="540000"/>
            <a:chOff x="3777840" y="4876920"/>
            <a:chExt cx="327600" cy="540000"/>
          </a:xfrm>
        </p:grpSpPr>
        <p:sp>
          <p:nvSpPr>
            <p:cNvPr id="158" name="L-Form 292"/>
            <p:cNvSpPr/>
            <p:nvPr/>
          </p:nvSpPr>
          <p:spPr>
            <a:xfrm>
              <a:off x="3781080" y="4876920"/>
              <a:ext cx="114840" cy="5400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57600" tIns="45000" rIns="576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59" name="L-Form 293"/>
            <p:cNvSpPr/>
            <p:nvPr/>
          </p:nvSpPr>
          <p:spPr>
            <a:xfrm flipH="1" rot="5400000">
              <a:off x="3884400" y="5194080"/>
              <a:ext cx="114120" cy="3276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57240" tIns="45000" rIns="5724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60" name="Gruppieren 294"/>
          <p:cNvGrpSpPr/>
          <p:nvPr/>
        </p:nvGrpSpPr>
        <p:grpSpPr>
          <a:xfrm>
            <a:off x="1127520" y="2292840"/>
            <a:ext cx="221040" cy="365040"/>
            <a:chOff x="1127520" y="2292840"/>
            <a:chExt cx="221040" cy="365040"/>
          </a:xfrm>
        </p:grpSpPr>
        <p:sp>
          <p:nvSpPr>
            <p:cNvPr id="161" name="L-Form 295"/>
            <p:cNvSpPr/>
            <p:nvPr/>
          </p:nvSpPr>
          <p:spPr>
            <a:xfrm>
              <a:off x="1130040" y="2292840"/>
              <a:ext cx="77400" cy="36504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8880" tIns="45000" rIns="3888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62" name="L-Form 296"/>
            <p:cNvSpPr/>
            <p:nvPr/>
          </p:nvSpPr>
          <p:spPr>
            <a:xfrm flipH="1" rot="5400000">
              <a:off x="1199520" y="2507760"/>
              <a:ext cx="76680" cy="22104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8520" tIns="45000" rIns="3852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63" name="Textfeld 297"/>
          <p:cNvSpPr/>
          <p:nvPr/>
        </p:nvSpPr>
        <p:spPr>
          <a:xfrm>
            <a:off x="1364040" y="2275920"/>
            <a:ext cx="19321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Infiltration tube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4" name="Gerader Verbinder 299"/>
          <p:cNvCxnSpPr>
            <a:endCxn id="159" idx="3"/>
          </p:cNvCxnSpPr>
          <p:nvPr/>
        </p:nvCxnSpPr>
        <p:spPr>
          <a:xfrm>
            <a:off x="1449360" y="3908160"/>
            <a:ext cx="2656440" cy="1478880"/>
          </a:xfrm>
          <a:prstGeom prst="straightConnector1">
            <a:avLst/>
          </a:prstGeom>
          <a:ln w="22225">
            <a:solidFill>
              <a:srgbClr val="000000"/>
            </a:solidFill>
            <a:prstDash val="lgDashDot"/>
            <a:round/>
          </a:ln>
        </p:spPr>
      </p:cxnSp>
      <p:cxnSp>
        <p:nvCxnSpPr>
          <p:cNvPr id="165" name="Gerader Verbinder 302"/>
          <p:cNvCxnSpPr/>
          <p:nvPr/>
        </p:nvCxnSpPr>
        <p:spPr>
          <a:xfrm>
            <a:off x="1048680" y="2784960"/>
            <a:ext cx="385920" cy="190440"/>
          </a:xfrm>
          <a:prstGeom prst="straightConnector1">
            <a:avLst/>
          </a:prstGeom>
          <a:ln w="22225">
            <a:solidFill>
              <a:srgbClr val="000000"/>
            </a:solidFill>
            <a:prstDash val="lgDashDot"/>
            <a:round/>
          </a:ln>
        </p:spPr>
      </p:cxnSp>
      <p:sp>
        <p:nvSpPr>
          <p:cNvPr id="166" name="Textfeld 304"/>
          <p:cNvSpPr/>
          <p:nvPr/>
        </p:nvSpPr>
        <p:spPr>
          <a:xfrm>
            <a:off x="1359720" y="2673720"/>
            <a:ext cx="21657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Geophysical transect(s)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Multiplikationszeichen 305"/>
          <p:cNvSpPr/>
          <p:nvPr/>
        </p:nvSpPr>
        <p:spPr>
          <a:xfrm>
            <a:off x="1042560" y="1951560"/>
            <a:ext cx="303840" cy="318240"/>
          </a:xfrm>
          <a:prstGeom prst="mathMultiply">
            <a:avLst>
              <a:gd name="adj1" fmla="val 23520"/>
            </a:avLst>
          </a:prstGeom>
          <a:solidFill>
            <a:schemeClr val="accent2">
              <a:lumMod val="75000"/>
            </a:schemeClr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8" name="Textfeld 306"/>
          <p:cNvSpPr/>
          <p:nvPr/>
        </p:nvSpPr>
        <p:spPr>
          <a:xfrm>
            <a:off x="1364040" y="1966320"/>
            <a:ext cx="19321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Plots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Rechteck 307"/>
          <p:cNvSpPr/>
          <p:nvPr/>
        </p:nvSpPr>
        <p:spPr>
          <a:xfrm>
            <a:off x="969120" y="1915200"/>
            <a:ext cx="2556360" cy="11073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70" name="Gruppieren 5"/>
          <p:cNvGrpSpPr/>
          <p:nvPr/>
        </p:nvGrpSpPr>
        <p:grpSpPr>
          <a:xfrm>
            <a:off x="6688080" y="1727280"/>
            <a:ext cx="4831200" cy="4259520"/>
            <a:chOff x="6688080" y="1727280"/>
            <a:chExt cx="4831200" cy="4259520"/>
          </a:xfrm>
        </p:grpSpPr>
        <p:grpSp>
          <p:nvGrpSpPr>
            <p:cNvPr id="171" name="Gruppieren 337"/>
            <p:cNvGrpSpPr/>
            <p:nvPr/>
          </p:nvGrpSpPr>
          <p:grpSpPr>
            <a:xfrm>
              <a:off x="6688080" y="1727280"/>
              <a:ext cx="3687840" cy="4259520"/>
              <a:chOff x="6688080" y="1727280"/>
              <a:chExt cx="3687840" cy="4259520"/>
            </a:xfrm>
          </p:grpSpPr>
          <p:grpSp>
            <p:nvGrpSpPr>
              <p:cNvPr id="172" name="Gruppieren 311"/>
              <p:cNvGrpSpPr/>
              <p:nvPr/>
            </p:nvGrpSpPr>
            <p:grpSpPr>
              <a:xfrm>
                <a:off x="6688080" y="1727280"/>
                <a:ext cx="3687840" cy="4259520"/>
                <a:chOff x="6688080" y="1727280"/>
                <a:chExt cx="3687840" cy="4259520"/>
              </a:xfrm>
            </p:grpSpPr>
            <p:sp>
              <p:nvSpPr>
                <p:cNvPr id="173" name="Rechteck 16"/>
                <p:cNvSpPr/>
                <p:nvPr/>
              </p:nvSpPr>
              <p:spPr>
                <a:xfrm>
                  <a:off x="6688080" y="1727280"/>
                  <a:ext cx="3686400" cy="39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p>
                  <a:endParaRPr lang="de-DE" sz="18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endParaRPr>
                </a:p>
              </p:txBody>
            </p:sp>
            <p:grpSp>
              <p:nvGrpSpPr>
                <p:cNvPr id="174" name="Gruppieren 271"/>
                <p:cNvGrpSpPr/>
                <p:nvPr/>
              </p:nvGrpSpPr>
              <p:grpSpPr>
                <a:xfrm>
                  <a:off x="6725880" y="2460600"/>
                  <a:ext cx="2985840" cy="2884680"/>
                  <a:chOff x="6725880" y="2460600"/>
                  <a:chExt cx="2985840" cy="2884680"/>
                </a:xfrm>
              </p:grpSpPr>
              <p:grpSp>
                <p:nvGrpSpPr>
                  <p:cNvPr id="175" name="Gruppieren 34"/>
                  <p:cNvGrpSpPr/>
                  <p:nvPr/>
                </p:nvGrpSpPr>
                <p:grpSpPr>
                  <a:xfrm>
                    <a:off x="6729840" y="2463840"/>
                    <a:ext cx="993240" cy="951480"/>
                    <a:chOff x="6729840" y="2463840"/>
                    <a:chExt cx="993240" cy="951480"/>
                  </a:xfrm>
                </p:grpSpPr>
                <p:sp>
                  <p:nvSpPr>
                    <p:cNvPr id="176" name="Rechteck 15"/>
                    <p:cNvSpPr/>
                    <p:nvPr/>
                  </p:nvSpPr>
                  <p:spPr>
                    <a:xfrm>
                      <a:off x="6729840" y="2463840"/>
                      <a:ext cx="993240" cy="951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77" name="Gruppieren 19"/>
                    <p:cNvGrpSpPr/>
                    <p:nvPr/>
                  </p:nvGrpSpPr>
                  <p:grpSpPr>
                    <a:xfrm>
                      <a:off x="6795360" y="2513520"/>
                      <a:ext cx="325440" cy="146880"/>
                      <a:chOff x="6795360" y="2513520"/>
                      <a:chExt cx="325440" cy="146880"/>
                    </a:xfrm>
                  </p:grpSpPr>
                  <p:sp>
                    <p:nvSpPr>
                      <p:cNvPr id="178" name="Ellipse 17"/>
                      <p:cNvSpPr/>
                      <p:nvPr/>
                    </p:nvSpPr>
                    <p:spPr>
                      <a:xfrm>
                        <a:off x="6795360" y="251352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79" name="Gleichschenkliges Dreieck 18"/>
                      <p:cNvSpPr/>
                      <p:nvPr/>
                    </p:nvSpPr>
                    <p:spPr>
                      <a:xfrm>
                        <a:off x="6973920" y="251352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0" name="Gruppieren 20"/>
                    <p:cNvGrpSpPr/>
                    <p:nvPr/>
                  </p:nvGrpSpPr>
                  <p:grpSpPr>
                    <a:xfrm>
                      <a:off x="6795360" y="2761920"/>
                      <a:ext cx="325440" cy="146880"/>
                      <a:chOff x="6795360" y="2761920"/>
                      <a:chExt cx="325440" cy="146880"/>
                    </a:xfrm>
                  </p:grpSpPr>
                  <p:sp>
                    <p:nvSpPr>
                      <p:cNvPr id="181" name="Ellipse 21"/>
                      <p:cNvSpPr/>
                      <p:nvPr/>
                    </p:nvSpPr>
                    <p:spPr>
                      <a:xfrm>
                        <a:off x="6795360" y="276192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82" name="Gleichschenkliges Dreieck 22"/>
                      <p:cNvSpPr/>
                      <p:nvPr/>
                    </p:nvSpPr>
                    <p:spPr>
                      <a:xfrm>
                        <a:off x="6973920" y="276192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3" name="Gruppieren 23"/>
                    <p:cNvGrpSpPr/>
                    <p:nvPr/>
                  </p:nvGrpSpPr>
                  <p:grpSpPr>
                    <a:xfrm>
                      <a:off x="6795360" y="2984760"/>
                      <a:ext cx="325440" cy="147240"/>
                      <a:chOff x="6795360" y="2984760"/>
                      <a:chExt cx="325440" cy="147240"/>
                    </a:xfrm>
                  </p:grpSpPr>
                  <p:sp>
                    <p:nvSpPr>
                      <p:cNvPr id="184" name="Ellipse 24"/>
                      <p:cNvSpPr/>
                      <p:nvPr/>
                    </p:nvSpPr>
                    <p:spPr>
                      <a:xfrm>
                        <a:off x="6795360" y="2984760"/>
                        <a:ext cx="146880" cy="14724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85" name="Gleichschenkliges Dreieck 25"/>
                      <p:cNvSpPr/>
                      <p:nvPr/>
                    </p:nvSpPr>
                    <p:spPr>
                      <a:xfrm>
                        <a:off x="6973920" y="298476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6" name="Gruppieren 26"/>
                    <p:cNvGrpSpPr/>
                    <p:nvPr/>
                  </p:nvGrpSpPr>
                  <p:grpSpPr>
                    <a:xfrm>
                      <a:off x="6795360" y="3200400"/>
                      <a:ext cx="325440" cy="147240"/>
                      <a:chOff x="6795360" y="3200400"/>
                      <a:chExt cx="325440" cy="147240"/>
                    </a:xfrm>
                  </p:grpSpPr>
                  <p:sp>
                    <p:nvSpPr>
                      <p:cNvPr id="187" name="Ellipse 27"/>
                      <p:cNvSpPr/>
                      <p:nvPr/>
                    </p:nvSpPr>
                    <p:spPr>
                      <a:xfrm>
                        <a:off x="6795360" y="320040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88" name="Gleichschenkliges Dreieck 28"/>
                      <p:cNvSpPr/>
                      <p:nvPr/>
                    </p:nvSpPr>
                    <p:spPr>
                      <a:xfrm>
                        <a:off x="6973920" y="320040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9" name="Gruppieren 35"/>
                  <p:cNvGrpSpPr/>
                  <p:nvPr/>
                </p:nvGrpSpPr>
                <p:grpSpPr>
                  <a:xfrm>
                    <a:off x="7724160" y="2460600"/>
                    <a:ext cx="993240" cy="951480"/>
                    <a:chOff x="7724160" y="2460600"/>
                    <a:chExt cx="993240" cy="951480"/>
                  </a:xfrm>
                </p:grpSpPr>
                <p:sp>
                  <p:nvSpPr>
                    <p:cNvPr id="190" name="Rechteck 36"/>
                    <p:cNvSpPr/>
                    <p:nvPr/>
                  </p:nvSpPr>
                  <p:spPr>
                    <a:xfrm>
                      <a:off x="7724160" y="2460600"/>
                      <a:ext cx="993240" cy="951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91" name="Gruppieren 37"/>
                    <p:cNvGrpSpPr/>
                    <p:nvPr/>
                  </p:nvGrpSpPr>
                  <p:grpSpPr>
                    <a:xfrm>
                      <a:off x="7789680" y="2510640"/>
                      <a:ext cx="325440" cy="147240"/>
                      <a:chOff x="7789680" y="2510640"/>
                      <a:chExt cx="325440" cy="147240"/>
                    </a:xfrm>
                  </p:grpSpPr>
                  <p:sp>
                    <p:nvSpPr>
                      <p:cNvPr id="192" name="Ellipse 47"/>
                      <p:cNvSpPr/>
                      <p:nvPr/>
                    </p:nvSpPr>
                    <p:spPr>
                      <a:xfrm>
                        <a:off x="7789680" y="25106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93" name="Gleichschenkliges Dreieck 48"/>
                      <p:cNvSpPr/>
                      <p:nvPr/>
                    </p:nvSpPr>
                    <p:spPr>
                      <a:xfrm>
                        <a:off x="7968240" y="25106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94" name="Gruppieren 38"/>
                    <p:cNvGrpSpPr/>
                    <p:nvPr/>
                  </p:nvGrpSpPr>
                  <p:grpSpPr>
                    <a:xfrm>
                      <a:off x="7789680" y="2759040"/>
                      <a:ext cx="325440" cy="147240"/>
                      <a:chOff x="7789680" y="2759040"/>
                      <a:chExt cx="325440" cy="147240"/>
                    </a:xfrm>
                  </p:grpSpPr>
                  <p:sp>
                    <p:nvSpPr>
                      <p:cNvPr id="195" name="Ellipse 45"/>
                      <p:cNvSpPr/>
                      <p:nvPr/>
                    </p:nvSpPr>
                    <p:spPr>
                      <a:xfrm>
                        <a:off x="7789680" y="27590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96" name="Gleichschenkliges Dreieck 46"/>
                      <p:cNvSpPr/>
                      <p:nvPr/>
                    </p:nvSpPr>
                    <p:spPr>
                      <a:xfrm>
                        <a:off x="7968240" y="27590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97" name="Gruppieren 39"/>
                    <p:cNvGrpSpPr/>
                    <p:nvPr/>
                  </p:nvGrpSpPr>
                  <p:grpSpPr>
                    <a:xfrm>
                      <a:off x="7789680" y="2982240"/>
                      <a:ext cx="325440" cy="146880"/>
                      <a:chOff x="7789680" y="2982240"/>
                      <a:chExt cx="325440" cy="146880"/>
                    </a:xfrm>
                  </p:grpSpPr>
                  <p:sp>
                    <p:nvSpPr>
                      <p:cNvPr id="198" name="Ellipse 43"/>
                      <p:cNvSpPr/>
                      <p:nvPr/>
                    </p:nvSpPr>
                    <p:spPr>
                      <a:xfrm>
                        <a:off x="7789680" y="2982240"/>
                        <a:ext cx="146880" cy="14688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199" name="Gleichschenkliges Dreieck 44"/>
                      <p:cNvSpPr/>
                      <p:nvPr/>
                    </p:nvSpPr>
                    <p:spPr>
                      <a:xfrm>
                        <a:off x="7968240" y="298224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0" name="Gruppieren 40"/>
                    <p:cNvGrpSpPr/>
                    <p:nvPr/>
                  </p:nvGrpSpPr>
                  <p:grpSpPr>
                    <a:xfrm>
                      <a:off x="7789680" y="3197880"/>
                      <a:ext cx="325440" cy="147240"/>
                      <a:chOff x="7789680" y="3197880"/>
                      <a:chExt cx="325440" cy="147240"/>
                    </a:xfrm>
                  </p:grpSpPr>
                  <p:sp>
                    <p:nvSpPr>
                      <p:cNvPr id="201" name="Ellipse 41"/>
                      <p:cNvSpPr/>
                      <p:nvPr/>
                    </p:nvSpPr>
                    <p:spPr>
                      <a:xfrm>
                        <a:off x="7789680" y="319788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02" name="Gleichschenkliges Dreieck 42"/>
                      <p:cNvSpPr/>
                      <p:nvPr/>
                    </p:nvSpPr>
                    <p:spPr>
                      <a:xfrm>
                        <a:off x="7968240" y="319788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03" name="Gruppieren 49"/>
                  <p:cNvGrpSpPr/>
                  <p:nvPr/>
                </p:nvGrpSpPr>
                <p:grpSpPr>
                  <a:xfrm>
                    <a:off x="6729840" y="3400200"/>
                    <a:ext cx="993240" cy="951480"/>
                    <a:chOff x="6729840" y="3400200"/>
                    <a:chExt cx="993240" cy="951480"/>
                  </a:xfrm>
                </p:grpSpPr>
                <p:sp>
                  <p:nvSpPr>
                    <p:cNvPr id="204" name="Rechteck 50"/>
                    <p:cNvSpPr/>
                    <p:nvPr/>
                  </p:nvSpPr>
                  <p:spPr>
                    <a:xfrm>
                      <a:off x="6729840" y="3400200"/>
                      <a:ext cx="993240" cy="951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05" name="Gruppieren 51"/>
                    <p:cNvGrpSpPr/>
                    <p:nvPr/>
                  </p:nvGrpSpPr>
                  <p:grpSpPr>
                    <a:xfrm>
                      <a:off x="6795360" y="3450240"/>
                      <a:ext cx="325440" cy="147240"/>
                      <a:chOff x="6795360" y="3450240"/>
                      <a:chExt cx="325440" cy="147240"/>
                    </a:xfrm>
                  </p:grpSpPr>
                  <p:sp>
                    <p:nvSpPr>
                      <p:cNvPr id="206" name="Ellipse 61"/>
                      <p:cNvSpPr/>
                      <p:nvPr/>
                    </p:nvSpPr>
                    <p:spPr>
                      <a:xfrm>
                        <a:off x="6795360" y="34502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07" name="Gleichschenkliges Dreieck 62"/>
                      <p:cNvSpPr/>
                      <p:nvPr/>
                    </p:nvSpPr>
                    <p:spPr>
                      <a:xfrm>
                        <a:off x="6973920" y="34502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8" name="Gruppieren 52"/>
                    <p:cNvGrpSpPr/>
                    <p:nvPr/>
                  </p:nvGrpSpPr>
                  <p:grpSpPr>
                    <a:xfrm>
                      <a:off x="6795360" y="3698640"/>
                      <a:ext cx="325440" cy="147240"/>
                      <a:chOff x="6795360" y="3698640"/>
                      <a:chExt cx="325440" cy="147240"/>
                    </a:xfrm>
                  </p:grpSpPr>
                  <p:sp>
                    <p:nvSpPr>
                      <p:cNvPr id="209" name="Ellipse 59"/>
                      <p:cNvSpPr/>
                      <p:nvPr/>
                    </p:nvSpPr>
                    <p:spPr>
                      <a:xfrm>
                        <a:off x="6795360" y="36986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10" name="Gleichschenkliges Dreieck 60"/>
                      <p:cNvSpPr/>
                      <p:nvPr/>
                    </p:nvSpPr>
                    <p:spPr>
                      <a:xfrm>
                        <a:off x="6973920" y="36986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1" name="Gruppieren 53"/>
                    <p:cNvGrpSpPr/>
                    <p:nvPr/>
                  </p:nvGrpSpPr>
                  <p:grpSpPr>
                    <a:xfrm>
                      <a:off x="6795360" y="3921840"/>
                      <a:ext cx="325440" cy="147240"/>
                      <a:chOff x="6795360" y="3921840"/>
                      <a:chExt cx="325440" cy="147240"/>
                    </a:xfrm>
                  </p:grpSpPr>
                  <p:sp>
                    <p:nvSpPr>
                      <p:cNvPr id="212" name="Ellipse 57"/>
                      <p:cNvSpPr/>
                      <p:nvPr/>
                    </p:nvSpPr>
                    <p:spPr>
                      <a:xfrm>
                        <a:off x="6795360" y="39218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13" name="Gleichschenkliges Dreieck 58"/>
                      <p:cNvSpPr/>
                      <p:nvPr/>
                    </p:nvSpPr>
                    <p:spPr>
                      <a:xfrm>
                        <a:off x="6973920" y="39218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4" name="Gruppieren 54"/>
                    <p:cNvGrpSpPr/>
                    <p:nvPr/>
                  </p:nvGrpSpPr>
                  <p:grpSpPr>
                    <a:xfrm>
                      <a:off x="6795360" y="4137480"/>
                      <a:ext cx="325440" cy="147240"/>
                      <a:chOff x="6795360" y="4137480"/>
                      <a:chExt cx="325440" cy="147240"/>
                    </a:xfrm>
                  </p:grpSpPr>
                  <p:sp>
                    <p:nvSpPr>
                      <p:cNvPr id="215" name="Ellipse 55"/>
                      <p:cNvSpPr/>
                      <p:nvPr/>
                    </p:nvSpPr>
                    <p:spPr>
                      <a:xfrm>
                        <a:off x="6795360" y="413748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16" name="Gleichschenkliges Dreieck 56"/>
                      <p:cNvSpPr/>
                      <p:nvPr/>
                    </p:nvSpPr>
                    <p:spPr>
                      <a:xfrm>
                        <a:off x="6973920" y="413748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7" name="Gruppieren 63"/>
                  <p:cNvGrpSpPr/>
                  <p:nvPr/>
                </p:nvGrpSpPr>
                <p:grpSpPr>
                  <a:xfrm>
                    <a:off x="8706960" y="2463840"/>
                    <a:ext cx="993240" cy="951480"/>
                    <a:chOff x="8706960" y="2463840"/>
                    <a:chExt cx="993240" cy="951480"/>
                  </a:xfrm>
                </p:grpSpPr>
                <p:sp>
                  <p:nvSpPr>
                    <p:cNvPr id="218" name="Rechteck 64"/>
                    <p:cNvSpPr/>
                    <p:nvPr/>
                  </p:nvSpPr>
                  <p:spPr>
                    <a:xfrm>
                      <a:off x="8706960" y="2463840"/>
                      <a:ext cx="993240" cy="951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19" name="Gruppieren 65"/>
                    <p:cNvGrpSpPr/>
                    <p:nvPr/>
                  </p:nvGrpSpPr>
                  <p:grpSpPr>
                    <a:xfrm>
                      <a:off x="8772120" y="2513520"/>
                      <a:ext cx="325800" cy="147240"/>
                      <a:chOff x="8772120" y="2513520"/>
                      <a:chExt cx="325800" cy="147240"/>
                    </a:xfrm>
                  </p:grpSpPr>
                  <p:sp>
                    <p:nvSpPr>
                      <p:cNvPr id="220" name="Ellipse 75"/>
                      <p:cNvSpPr/>
                      <p:nvPr/>
                    </p:nvSpPr>
                    <p:spPr>
                      <a:xfrm>
                        <a:off x="8772120" y="25135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21" name="Gleichschenkliges Dreieck 76"/>
                      <p:cNvSpPr/>
                      <p:nvPr/>
                    </p:nvSpPr>
                    <p:spPr>
                      <a:xfrm>
                        <a:off x="8951040" y="25135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22" name="Gruppieren 66"/>
                    <p:cNvGrpSpPr/>
                    <p:nvPr/>
                  </p:nvGrpSpPr>
                  <p:grpSpPr>
                    <a:xfrm>
                      <a:off x="8772120" y="2762280"/>
                      <a:ext cx="325800" cy="146880"/>
                      <a:chOff x="8772120" y="2762280"/>
                      <a:chExt cx="325800" cy="146880"/>
                    </a:xfrm>
                  </p:grpSpPr>
                  <p:sp>
                    <p:nvSpPr>
                      <p:cNvPr id="223" name="Ellipse 73"/>
                      <p:cNvSpPr/>
                      <p:nvPr/>
                    </p:nvSpPr>
                    <p:spPr>
                      <a:xfrm>
                        <a:off x="8772120" y="276228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24" name="Gleichschenkliges Dreieck 74"/>
                      <p:cNvSpPr/>
                      <p:nvPr/>
                    </p:nvSpPr>
                    <p:spPr>
                      <a:xfrm>
                        <a:off x="8951040" y="276228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25" name="Gruppieren 67"/>
                    <p:cNvGrpSpPr/>
                    <p:nvPr/>
                  </p:nvGrpSpPr>
                  <p:grpSpPr>
                    <a:xfrm>
                      <a:off x="8772120" y="2985120"/>
                      <a:ext cx="325800" cy="147240"/>
                      <a:chOff x="8772120" y="2985120"/>
                      <a:chExt cx="325800" cy="147240"/>
                    </a:xfrm>
                  </p:grpSpPr>
                  <p:sp>
                    <p:nvSpPr>
                      <p:cNvPr id="226" name="Ellipse 71"/>
                      <p:cNvSpPr/>
                      <p:nvPr/>
                    </p:nvSpPr>
                    <p:spPr>
                      <a:xfrm>
                        <a:off x="8772120" y="29851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27" name="Gleichschenkliges Dreieck 72"/>
                      <p:cNvSpPr/>
                      <p:nvPr/>
                    </p:nvSpPr>
                    <p:spPr>
                      <a:xfrm>
                        <a:off x="8951040" y="29851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28" name="Gruppieren 68"/>
                    <p:cNvGrpSpPr/>
                    <p:nvPr/>
                  </p:nvGrpSpPr>
                  <p:grpSpPr>
                    <a:xfrm>
                      <a:off x="8772120" y="3200400"/>
                      <a:ext cx="325800" cy="147240"/>
                      <a:chOff x="8772120" y="3200400"/>
                      <a:chExt cx="325800" cy="147240"/>
                    </a:xfrm>
                  </p:grpSpPr>
                  <p:sp>
                    <p:nvSpPr>
                      <p:cNvPr id="229" name="Ellipse 69"/>
                      <p:cNvSpPr/>
                      <p:nvPr/>
                    </p:nvSpPr>
                    <p:spPr>
                      <a:xfrm>
                        <a:off x="8772120" y="320040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30" name="Gleichschenkliges Dreieck 70"/>
                      <p:cNvSpPr/>
                      <p:nvPr/>
                    </p:nvSpPr>
                    <p:spPr>
                      <a:xfrm>
                        <a:off x="8951040" y="320040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uppieren 77"/>
                  <p:cNvGrpSpPr/>
                  <p:nvPr/>
                </p:nvGrpSpPr>
                <p:grpSpPr>
                  <a:xfrm>
                    <a:off x="7724160" y="3406680"/>
                    <a:ext cx="993240" cy="951480"/>
                    <a:chOff x="7724160" y="3406680"/>
                    <a:chExt cx="993240" cy="951480"/>
                  </a:xfrm>
                </p:grpSpPr>
                <p:sp>
                  <p:nvSpPr>
                    <p:cNvPr id="232" name="Rechteck 78"/>
                    <p:cNvSpPr/>
                    <p:nvPr/>
                  </p:nvSpPr>
                  <p:spPr>
                    <a:xfrm>
                      <a:off x="7724160" y="3406680"/>
                      <a:ext cx="993240" cy="951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33" name="Gruppieren 79"/>
                    <p:cNvGrpSpPr/>
                    <p:nvPr/>
                  </p:nvGrpSpPr>
                  <p:grpSpPr>
                    <a:xfrm>
                      <a:off x="7789680" y="3456720"/>
                      <a:ext cx="325440" cy="147240"/>
                      <a:chOff x="7789680" y="3456720"/>
                      <a:chExt cx="325440" cy="147240"/>
                    </a:xfrm>
                  </p:grpSpPr>
                  <p:sp>
                    <p:nvSpPr>
                      <p:cNvPr id="234" name="Ellipse 89"/>
                      <p:cNvSpPr/>
                      <p:nvPr/>
                    </p:nvSpPr>
                    <p:spPr>
                      <a:xfrm>
                        <a:off x="7789680" y="34567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35" name="Gleichschenkliges Dreieck 90"/>
                      <p:cNvSpPr/>
                      <p:nvPr/>
                    </p:nvSpPr>
                    <p:spPr>
                      <a:xfrm>
                        <a:off x="7968240" y="34567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36" name="Gruppieren 80"/>
                    <p:cNvGrpSpPr/>
                    <p:nvPr/>
                  </p:nvGrpSpPr>
                  <p:grpSpPr>
                    <a:xfrm>
                      <a:off x="7789680" y="3705120"/>
                      <a:ext cx="325440" cy="147240"/>
                      <a:chOff x="7789680" y="3705120"/>
                      <a:chExt cx="325440" cy="147240"/>
                    </a:xfrm>
                  </p:grpSpPr>
                  <p:sp>
                    <p:nvSpPr>
                      <p:cNvPr id="237" name="Ellipse 87"/>
                      <p:cNvSpPr/>
                      <p:nvPr/>
                    </p:nvSpPr>
                    <p:spPr>
                      <a:xfrm>
                        <a:off x="7789680" y="37051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38" name="Gleichschenkliges Dreieck 88"/>
                      <p:cNvSpPr/>
                      <p:nvPr/>
                    </p:nvSpPr>
                    <p:spPr>
                      <a:xfrm>
                        <a:off x="7968240" y="37051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39" name="Gruppieren 81"/>
                    <p:cNvGrpSpPr/>
                    <p:nvPr/>
                  </p:nvGrpSpPr>
                  <p:grpSpPr>
                    <a:xfrm>
                      <a:off x="7789680" y="3928320"/>
                      <a:ext cx="325440" cy="146880"/>
                      <a:chOff x="7789680" y="3928320"/>
                      <a:chExt cx="325440" cy="146880"/>
                    </a:xfrm>
                  </p:grpSpPr>
                  <p:sp>
                    <p:nvSpPr>
                      <p:cNvPr id="240" name="Ellipse 85"/>
                      <p:cNvSpPr/>
                      <p:nvPr/>
                    </p:nvSpPr>
                    <p:spPr>
                      <a:xfrm>
                        <a:off x="7789680" y="3928320"/>
                        <a:ext cx="146880" cy="14688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41" name="Gleichschenkliges Dreieck 86"/>
                      <p:cNvSpPr/>
                      <p:nvPr/>
                    </p:nvSpPr>
                    <p:spPr>
                      <a:xfrm>
                        <a:off x="7968240" y="392832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42" name="Gruppieren 82"/>
                    <p:cNvGrpSpPr/>
                    <p:nvPr/>
                  </p:nvGrpSpPr>
                  <p:grpSpPr>
                    <a:xfrm>
                      <a:off x="7789680" y="4143600"/>
                      <a:ext cx="325440" cy="147240"/>
                      <a:chOff x="7789680" y="4143600"/>
                      <a:chExt cx="325440" cy="147240"/>
                    </a:xfrm>
                  </p:grpSpPr>
                  <p:sp>
                    <p:nvSpPr>
                      <p:cNvPr id="243" name="Ellipse 83"/>
                      <p:cNvSpPr/>
                      <p:nvPr/>
                    </p:nvSpPr>
                    <p:spPr>
                      <a:xfrm>
                        <a:off x="7789680" y="414360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44" name="Gleichschenkliges Dreieck 84"/>
                      <p:cNvSpPr/>
                      <p:nvPr/>
                    </p:nvSpPr>
                    <p:spPr>
                      <a:xfrm>
                        <a:off x="7968240" y="414360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45" name="Gruppieren 91"/>
                  <p:cNvGrpSpPr/>
                  <p:nvPr/>
                </p:nvGrpSpPr>
                <p:grpSpPr>
                  <a:xfrm>
                    <a:off x="8706960" y="3408120"/>
                    <a:ext cx="993240" cy="951480"/>
                    <a:chOff x="8706960" y="3408120"/>
                    <a:chExt cx="993240" cy="951480"/>
                  </a:xfrm>
                </p:grpSpPr>
                <p:sp>
                  <p:nvSpPr>
                    <p:cNvPr id="246" name="Rechteck 92"/>
                    <p:cNvSpPr/>
                    <p:nvPr/>
                  </p:nvSpPr>
                  <p:spPr>
                    <a:xfrm>
                      <a:off x="8706960" y="3408120"/>
                      <a:ext cx="993240" cy="951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47" name="Gruppieren 93"/>
                    <p:cNvGrpSpPr/>
                    <p:nvPr/>
                  </p:nvGrpSpPr>
                  <p:grpSpPr>
                    <a:xfrm>
                      <a:off x="8772120" y="3458160"/>
                      <a:ext cx="325800" cy="146880"/>
                      <a:chOff x="8772120" y="3458160"/>
                      <a:chExt cx="325800" cy="146880"/>
                    </a:xfrm>
                  </p:grpSpPr>
                  <p:sp>
                    <p:nvSpPr>
                      <p:cNvPr id="248" name="Ellipse 103"/>
                      <p:cNvSpPr/>
                      <p:nvPr/>
                    </p:nvSpPr>
                    <p:spPr>
                      <a:xfrm>
                        <a:off x="8772120" y="345816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49" name="Gleichschenkliges Dreieck 104"/>
                      <p:cNvSpPr/>
                      <p:nvPr/>
                    </p:nvSpPr>
                    <p:spPr>
                      <a:xfrm>
                        <a:off x="8951040" y="345816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50" name="Gruppieren 94"/>
                    <p:cNvGrpSpPr/>
                    <p:nvPr/>
                  </p:nvGrpSpPr>
                  <p:grpSpPr>
                    <a:xfrm>
                      <a:off x="8772120" y="3706560"/>
                      <a:ext cx="325800" cy="146880"/>
                      <a:chOff x="8772120" y="3706560"/>
                      <a:chExt cx="325800" cy="146880"/>
                    </a:xfrm>
                  </p:grpSpPr>
                  <p:sp>
                    <p:nvSpPr>
                      <p:cNvPr id="251" name="Ellipse 101"/>
                      <p:cNvSpPr/>
                      <p:nvPr/>
                    </p:nvSpPr>
                    <p:spPr>
                      <a:xfrm>
                        <a:off x="8772120" y="370656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52" name="Gleichschenkliges Dreieck 102"/>
                      <p:cNvSpPr/>
                      <p:nvPr/>
                    </p:nvSpPr>
                    <p:spPr>
                      <a:xfrm>
                        <a:off x="8951040" y="370656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53" name="Gruppieren 95"/>
                    <p:cNvGrpSpPr/>
                    <p:nvPr/>
                  </p:nvGrpSpPr>
                  <p:grpSpPr>
                    <a:xfrm>
                      <a:off x="8772120" y="3929760"/>
                      <a:ext cx="325800" cy="146880"/>
                      <a:chOff x="8772120" y="3929760"/>
                      <a:chExt cx="325800" cy="146880"/>
                    </a:xfrm>
                  </p:grpSpPr>
                  <p:sp>
                    <p:nvSpPr>
                      <p:cNvPr id="254" name="Ellipse 99"/>
                      <p:cNvSpPr/>
                      <p:nvPr/>
                    </p:nvSpPr>
                    <p:spPr>
                      <a:xfrm>
                        <a:off x="8772120" y="3929760"/>
                        <a:ext cx="146880" cy="14688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55" name="Gleichschenkliges Dreieck 100"/>
                      <p:cNvSpPr/>
                      <p:nvPr/>
                    </p:nvSpPr>
                    <p:spPr>
                      <a:xfrm>
                        <a:off x="8951040" y="392976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56" name="Gruppieren 96"/>
                    <p:cNvGrpSpPr/>
                    <p:nvPr/>
                  </p:nvGrpSpPr>
                  <p:grpSpPr>
                    <a:xfrm>
                      <a:off x="8772120" y="4145040"/>
                      <a:ext cx="325800" cy="146880"/>
                      <a:chOff x="8772120" y="4145040"/>
                      <a:chExt cx="325800" cy="146880"/>
                    </a:xfrm>
                  </p:grpSpPr>
                  <p:sp>
                    <p:nvSpPr>
                      <p:cNvPr id="257" name="Ellipse 97"/>
                      <p:cNvSpPr/>
                      <p:nvPr/>
                    </p:nvSpPr>
                    <p:spPr>
                      <a:xfrm>
                        <a:off x="8772120" y="414504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58" name="Gleichschenkliges Dreieck 98"/>
                      <p:cNvSpPr/>
                      <p:nvPr/>
                    </p:nvSpPr>
                    <p:spPr>
                      <a:xfrm>
                        <a:off x="8951040" y="414504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59" name="Gruppieren 105"/>
                  <p:cNvGrpSpPr/>
                  <p:nvPr/>
                </p:nvGrpSpPr>
                <p:grpSpPr>
                  <a:xfrm>
                    <a:off x="6725880" y="4394160"/>
                    <a:ext cx="993240" cy="951120"/>
                    <a:chOff x="6725880" y="4394160"/>
                    <a:chExt cx="993240" cy="951120"/>
                  </a:xfrm>
                </p:grpSpPr>
                <p:sp>
                  <p:nvSpPr>
                    <p:cNvPr id="260" name="Rechteck 106"/>
                    <p:cNvSpPr/>
                    <p:nvPr/>
                  </p:nvSpPr>
                  <p:spPr>
                    <a:xfrm>
                      <a:off x="6725880" y="4394160"/>
                      <a:ext cx="993240" cy="9511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1" name="Gruppieren 107"/>
                    <p:cNvGrpSpPr/>
                    <p:nvPr/>
                  </p:nvGrpSpPr>
                  <p:grpSpPr>
                    <a:xfrm>
                      <a:off x="6791400" y="4443840"/>
                      <a:ext cx="325800" cy="147240"/>
                      <a:chOff x="6791400" y="4443840"/>
                      <a:chExt cx="325800" cy="147240"/>
                    </a:xfrm>
                  </p:grpSpPr>
                  <p:sp>
                    <p:nvSpPr>
                      <p:cNvPr id="262" name="Ellipse 117"/>
                      <p:cNvSpPr/>
                      <p:nvPr/>
                    </p:nvSpPr>
                    <p:spPr>
                      <a:xfrm>
                        <a:off x="6791400" y="44438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63" name="Gleichschenkliges Dreieck 118"/>
                      <p:cNvSpPr/>
                      <p:nvPr/>
                    </p:nvSpPr>
                    <p:spPr>
                      <a:xfrm>
                        <a:off x="6970320" y="44438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64" name="Gruppieren 108"/>
                    <p:cNvGrpSpPr/>
                    <p:nvPr/>
                  </p:nvGrpSpPr>
                  <p:grpSpPr>
                    <a:xfrm>
                      <a:off x="6791400" y="4691880"/>
                      <a:ext cx="325800" cy="147240"/>
                      <a:chOff x="6791400" y="4691880"/>
                      <a:chExt cx="325800" cy="147240"/>
                    </a:xfrm>
                  </p:grpSpPr>
                  <p:sp>
                    <p:nvSpPr>
                      <p:cNvPr id="265" name="Ellipse 115"/>
                      <p:cNvSpPr/>
                      <p:nvPr/>
                    </p:nvSpPr>
                    <p:spPr>
                      <a:xfrm>
                        <a:off x="6791400" y="469188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66" name="Gleichschenkliges Dreieck 116"/>
                      <p:cNvSpPr/>
                      <p:nvPr/>
                    </p:nvSpPr>
                    <p:spPr>
                      <a:xfrm>
                        <a:off x="6970320" y="469188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67" name="Gruppieren 109"/>
                    <p:cNvGrpSpPr/>
                    <p:nvPr/>
                  </p:nvGrpSpPr>
                  <p:grpSpPr>
                    <a:xfrm>
                      <a:off x="6791400" y="4915440"/>
                      <a:ext cx="325800" cy="147240"/>
                      <a:chOff x="6791400" y="4915440"/>
                      <a:chExt cx="325800" cy="147240"/>
                    </a:xfrm>
                  </p:grpSpPr>
                  <p:sp>
                    <p:nvSpPr>
                      <p:cNvPr id="268" name="Ellipse 113"/>
                      <p:cNvSpPr/>
                      <p:nvPr/>
                    </p:nvSpPr>
                    <p:spPr>
                      <a:xfrm>
                        <a:off x="6791400" y="49154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69" name="Gleichschenkliges Dreieck 114"/>
                      <p:cNvSpPr/>
                      <p:nvPr/>
                    </p:nvSpPr>
                    <p:spPr>
                      <a:xfrm>
                        <a:off x="6970320" y="49154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0" name="Gruppieren 110"/>
                    <p:cNvGrpSpPr/>
                    <p:nvPr/>
                  </p:nvGrpSpPr>
                  <p:grpSpPr>
                    <a:xfrm>
                      <a:off x="6791400" y="5130720"/>
                      <a:ext cx="325800" cy="147240"/>
                      <a:chOff x="6791400" y="5130720"/>
                      <a:chExt cx="325800" cy="147240"/>
                    </a:xfrm>
                  </p:grpSpPr>
                  <p:sp>
                    <p:nvSpPr>
                      <p:cNvPr id="271" name="Ellipse 111"/>
                      <p:cNvSpPr/>
                      <p:nvPr/>
                    </p:nvSpPr>
                    <p:spPr>
                      <a:xfrm>
                        <a:off x="6791400" y="51307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72" name="Gleichschenkliges Dreieck 112"/>
                      <p:cNvSpPr/>
                      <p:nvPr/>
                    </p:nvSpPr>
                    <p:spPr>
                      <a:xfrm>
                        <a:off x="6970320" y="51307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73" name="Gruppieren 119"/>
                  <p:cNvGrpSpPr/>
                  <p:nvPr/>
                </p:nvGrpSpPr>
                <p:grpSpPr>
                  <a:xfrm>
                    <a:off x="7729200" y="4394160"/>
                    <a:ext cx="993240" cy="951120"/>
                    <a:chOff x="7729200" y="4394160"/>
                    <a:chExt cx="993240" cy="951120"/>
                  </a:xfrm>
                </p:grpSpPr>
                <p:sp>
                  <p:nvSpPr>
                    <p:cNvPr id="274" name="Rechteck 120"/>
                    <p:cNvSpPr/>
                    <p:nvPr/>
                  </p:nvSpPr>
                  <p:spPr>
                    <a:xfrm>
                      <a:off x="7729200" y="4394160"/>
                      <a:ext cx="993240" cy="9511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75" name="Gruppieren 121"/>
                    <p:cNvGrpSpPr/>
                    <p:nvPr/>
                  </p:nvGrpSpPr>
                  <p:grpSpPr>
                    <a:xfrm>
                      <a:off x="7794720" y="4443840"/>
                      <a:ext cx="325440" cy="147240"/>
                      <a:chOff x="7794720" y="4443840"/>
                      <a:chExt cx="325440" cy="147240"/>
                    </a:xfrm>
                  </p:grpSpPr>
                  <p:sp>
                    <p:nvSpPr>
                      <p:cNvPr id="276" name="Ellipse 131"/>
                      <p:cNvSpPr/>
                      <p:nvPr/>
                    </p:nvSpPr>
                    <p:spPr>
                      <a:xfrm>
                        <a:off x="7794720" y="44438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77" name="Gleichschenkliges Dreieck 132"/>
                      <p:cNvSpPr/>
                      <p:nvPr/>
                    </p:nvSpPr>
                    <p:spPr>
                      <a:xfrm>
                        <a:off x="7973280" y="44438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8" name="Gruppieren 122"/>
                    <p:cNvGrpSpPr/>
                    <p:nvPr/>
                  </p:nvGrpSpPr>
                  <p:grpSpPr>
                    <a:xfrm>
                      <a:off x="7794720" y="4691880"/>
                      <a:ext cx="325440" cy="147240"/>
                      <a:chOff x="7794720" y="4691880"/>
                      <a:chExt cx="325440" cy="147240"/>
                    </a:xfrm>
                  </p:grpSpPr>
                  <p:sp>
                    <p:nvSpPr>
                      <p:cNvPr id="279" name="Ellipse 129"/>
                      <p:cNvSpPr/>
                      <p:nvPr/>
                    </p:nvSpPr>
                    <p:spPr>
                      <a:xfrm>
                        <a:off x="7794720" y="469188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80" name="Gleichschenkliges Dreieck 130"/>
                      <p:cNvSpPr/>
                      <p:nvPr/>
                    </p:nvSpPr>
                    <p:spPr>
                      <a:xfrm>
                        <a:off x="7973280" y="469188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81" name="Gruppieren 123"/>
                    <p:cNvGrpSpPr/>
                    <p:nvPr/>
                  </p:nvGrpSpPr>
                  <p:grpSpPr>
                    <a:xfrm>
                      <a:off x="7794720" y="4915440"/>
                      <a:ext cx="325440" cy="147240"/>
                      <a:chOff x="7794720" y="4915440"/>
                      <a:chExt cx="325440" cy="147240"/>
                    </a:xfrm>
                  </p:grpSpPr>
                  <p:sp>
                    <p:nvSpPr>
                      <p:cNvPr id="282" name="Ellipse 127"/>
                      <p:cNvSpPr/>
                      <p:nvPr/>
                    </p:nvSpPr>
                    <p:spPr>
                      <a:xfrm>
                        <a:off x="7794720" y="4915440"/>
                        <a:ext cx="146880" cy="147240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83" name="Gleichschenkliges Dreieck 128"/>
                      <p:cNvSpPr/>
                      <p:nvPr/>
                    </p:nvSpPr>
                    <p:spPr>
                      <a:xfrm>
                        <a:off x="7973280" y="491544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84" name="Gruppieren 124"/>
                    <p:cNvGrpSpPr/>
                    <p:nvPr/>
                  </p:nvGrpSpPr>
                  <p:grpSpPr>
                    <a:xfrm>
                      <a:off x="7794720" y="5130720"/>
                      <a:ext cx="325440" cy="147240"/>
                      <a:chOff x="7794720" y="5130720"/>
                      <a:chExt cx="325440" cy="147240"/>
                    </a:xfrm>
                  </p:grpSpPr>
                  <p:sp>
                    <p:nvSpPr>
                      <p:cNvPr id="285" name="Ellipse 125"/>
                      <p:cNvSpPr/>
                      <p:nvPr/>
                    </p:nvSpPr>
                    <p:spPr>
                      <a:xfrm>
                        <a:off x="7794720" y="51307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86" name="Gleichschenkliges Dreieck 126"/>
                      <p:cNvSpPr/>
                      <p:nvPr/>
                    </p:nvSpPr>
                    <p:spPr>
                      <a:xfrm>
                        <a:off x="7973280" y="51307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87" name="Gruppieren 133"/>
                  <p:cNvGrpSpPr/>
                  <p:nvPr/>
                </p:nvGrpSpPr>
                <p:grpSpPr>
                  <a:xfrm>
                    <a:off x="8718480" y="4388400"/>
                    <a:ext cx="993240" cy="951120"/>
                    <a:chOff x="8718480" y="4388400"/>
                    <a:chExt cx="993240" cy="951120"/>
                  </a:xfrm>
                </p:grpSpPr>
                <p:sp>
                  <p:nvSpPr>
                    <p:cNvPr id="288" name="Rechteck 134"/>
                    <p:cNvSpPr/>
                    <p:nvPr/>
                  </p:nvSpPr>
                  <p:spPr>
                    <a:xfrm>
                      <a:off x="8718480" y="4388400"/>
                      <a:ext cx="993240" cy="9511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 cm</a:t>
                      </a:r>
                      <a:endParaRPr lang="de-D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89" name="Gruppieren 135"/>
                    <p:cNvGrpSpPr/>
                    <p:nvPr/>
                  </p:nvGrpSpPr>
                  <p:grpSpPr>
                    <a:xfrm>
                      <a:off x="8784360" y="4437720"/>
                      <a:ext cx="325440" cy="147240"/>
                      <a:chOff x="8784360" y="4437720"/>
                      <a:chExt cx="325440" cy="147240"/>
                    </a:xfrm>
                  </p:grpSpPr>
                  <p:sp>
                    <p:nvSpPr>
                      <p:cNvPr id="290" name="Ellipse 145"/>
                      <p:cNvSpPr/>
                      <p:nvPr/>
                    </p:nvSpPr>
                    <p:spPr>
                      <a:xfrm>
                        <a:off x="8784360" y="443772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91" name="Gleichschenkliges Dreieck 146"/>
                      <p:cNvSpPr/>
                      <p:nvPr/>
                    </p:nvSpPr>
                    <p:spPr>
                      <a:xfrm>
                        <a:off x="8962920" y="443772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92" name="Gruppieren 136"/>
                    <p:cNvGrpSpPr/>
                    <p:nvPr/>
                  </p:nvGrpSpPr>
                  <p:grpSpPr>
                    <a:xfrm>
                      <a:off x="8784360" y="4686480"/>
                      <a:ext cx="325440" cy="146880"/>
                      <a:chOff x="8784360" y="4686480"/>
                      <a:chExt cx="325440" cy="146880"/>
                    </a:xfrm>
                  </p:grpSpPr>
                  <p:sp>
                    <p:nvSpPr>
                      <p:cNvPr id="293" name="Ellipse 143"/>
                      <p:cNvSpPr/>
                      <p:nvPr/>
                    </p:nvSpPr>
                    <p:spPr>
                      <a:xfrm>
                        <a:off x="8784360" y="4686480"/>
                        <a:ext cx="146880" cy="1468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94" name="Gleichschenkliges Dreieck 144"/>
                      <p:cNvSpPr/>
                      <p:nvPr/>
                    </p:nvSpPr>
                    <p:spPr>
                      <a:xfrm>
                        <a:off x="8962920" y="4686480"/>
                        <a:ext cx="146880" cy="1468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95" name="Gruppieren 138"/>
                    <p:cNvGrpSpPr/>
                    <p:nvPr/>
                  </p:nvGrpSpPr>
                  <p:grpSpPr>
                    <a:xfrm>
                      <a:off x="8784360" y="5124960"/>
                      <a:ext cx="325440" cy="147240"/>
                      <a:chOff x="8784360" y="5124960"/>
                      <a:chExt cx="325440" cy="147240"/>
                    </a:xfrm>
                  </p:grpSpPr>
                  <p:sp>
                    <p:nvSpPr>
                      <p:cNvPr id="296" name="Ellipse 139"/>
                      <p:cNvSpPr/>
                      <p:nvPr/>
                    </p:nvSpPr>
                    <p:spPr>
                      <a:xfrm>
                        <a:off x="8784360" y="5124960"/>
                        <a:ext cx="146880" cy="14724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45000" rIns="73440" bIns="4500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  <p:sp>
                    <p:nvSpPr>
                      <p:cNvPr id="297" name="Gleichschenkliges Dreieck 140"/>
                      <p:cNvSpPr/>
                      <p:nvPr/>
                    </p:nvSpPr>
                    <p:spPr>
                      <a:xfrm>
                        <a:off x="8962920" y="5124960"/>
                        <a:ext cx="146880" cy="147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rgbClr val="27435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73440" tIns="29160" rIns="73440" bIns="29160" anchor="ctr">
                        <a:noAutofit/>
                      </a:bodyPr>
                      <a:p>
                        <a:endParaRPr lang="de-DE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8" name="Gruppieren 155"/>
                <p:cNvGrpSpPr/>
                <p:nvPr/>
              </p:nvGrpSpPr>
              <p:grpSpPr>
                <a:xfrm>
                  <a:off x="9708840" y="2484720"/>
                  <a:ext cx="667080" cy="2878560"/>
                  <a:chOff x="9708840" y="2484720"/>
                  <a:chExt cx="667080" cy="2878560"/>
                </a:xfrm>
              </p:grpSpPr>
              <p:grpSp>
                <p:nvGrpSpPr>
                  <p:cNvPr id="299" name="Gruppieren 154"/>
                  <p:cNvGrpSpPr/>
                  <p:nvPr/>
                </p:nvGrpSpPr>
                <p:grpSpPr>
                  <a:xfrm>
                    <a:off x="9770760" y="2484720"/>
                    <a:ext cx="605160" cy="2878560"/>
                    <a:chOff x="9770760" y="2484720"/>
                    <a:chExt cx="605160" cy="2878560"/>
                  </a:xfrm>
                </p:grpSpPr>
                <p:sp>
                  <p:nvSpPr>
                    <p:cNvPr id="300" name="Textfeld 153"/>
                    <p:cNvSpPr/>
                    <p:nvPr/>
                  </p:nvSpPr>
                  <p:spPr>
                    <a:xfrm rot="5400000">
                      <a:off x="8489880" y="3765600"/>
                      <a:ext cx="2863800" cy="302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0">
                      <a:solidFill>
                        <a:srgbClr val="AFABAB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tIns="45000" rIns="90000" bIns="45000" anchor="t">
                      <a:spAutoFit/>
                    </a:bodyPr>
                    <a:p>
                      <a:endParaRPr lang="de-DE" sz="18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01" name="Textfeld 147"/>
                    <p:cNvSpPr/>
                    <p:nvPr/>
                  </p:nvSpPr>
                  <p:spPr>
                    <a:xfrm rot="5400000">
                      <a:off x="8754480" y="3741840"/>
                      <a:ext cx="2878560" cy="363960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0">
                      <a:solidFill>
                        <a:srgbClr val="80808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tIns="45000" rIns="90000" bIns="45000" anchor="t">
                      <a:sp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DE" sz="18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Subplots</a:t>
                      </a:r>
                      <a:endParaRPr lang="de-DE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302" name="Textfeld 149"/>
                  <p:cNvSpPr/>
                  <p:nvPr/>
                </p:nvSpPr>
                <p:spPr>
                  <a:xfrm rot="5400000">
                    <a:off x="9457560" y="2829240"/>
                    <a:ext cx="880920" cy="3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pPr defTabSz="914400">
                      <a:lnSpc>
                        <a:spcPct val="100000"/>
                      </a:lnSpc>
                    </a:pPr>
                    <a:r>
                      <a: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rPr>
                      <a:t>1</a:t>
                    </a:r>
                    <a:endParaRPr lang="de-DE" sz="1800" b="0" u="none" strike="noStrik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3" name="Textfeld 150"/>
                  <p:cNvSpPr/>
                  <p:nvPr/>
                </p:nvSpPr>
                <p:spPr>
                  <a:xfrm rot="5400000">
                    <a:off x="9450360" y="3739320"/>
                    <a:ext cx="880560" cy="3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rPr>
                      <a:t>2</a:t>
                    </a:r>
                    <a:endParaRPr lang="de-DE" sz="1800" b="0" u="none" strike="noStrik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" name="Textfeld 151"/>
                  <p:cNvSpPr/>
                  <p:nvPr/>
                </p:nvSpPr>
                <p:spPr>
                  <a:xfrm rot="5400000">
                    <a:off x="9457560" y="4669560"/>
                    <a:ext cx="880920" cy="3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lang="de-DE" sz="18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rPr>
                      <a:t>Control</a:t>
                    </a:r>
                    <a:endParaRPr lang="de-DE" sz="1800" b="0" u="none" strike="noStrik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305" name="Gruppieren 278"/>
                <p:cNvGrpSpPr/>
                <p:nvPr/>
              </p:nvGrpSpPr>
              <p:grpSpPr>
                <a:xfrm>
                  <a:off x="6739560" y="5409720"/>
                  <a:ext cx="1728000" cy="577080"/>
                  <a:chOff x="6739560" y="5409720"/>
                  <a:chExt cx="1728000" cy="577080"/>
                </a:xfrm>
              </p:grpSpPr>
              <p:sp>
                <p:nvSpPr>
                  <p:cNvPr id="306" name="Gleichschenkliges Dreieck 276"/>
                  <p:cNvSpPr/>
                  <p:nvPr/>
                </p:nvSpPr>
                <p:spPr>
                  <a:xfrm>
                    <a:off x="6739560" y="5459040"/>
                    <a:ext cx="146520" cy="14688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73440" tIns="29160" rIns="73440" bIns="29160" anchor="ctr">
                    <a:noAutofit/>
                  </a:bodyPr>
                  <a:p>
                    <a:endParaRPr lang="de-DE" sz="1800" b="0" u="none" strike="noStrik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7" name="Textfeld 277"/>
                  <p:cNvSpPr/>
                  <p:nvPr/>
                </p:nvSpPr>
                <p:spPr>
                  <a:xfrm>
                    <a:off x="6882120" y="5409720"/>
                    <a:ext cx="1585440" cy="577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pPr defTabSz="914400">
                      <a:lnSpc>
                        <a:spcPct val="100000"/>
                      </a:lnSpc>
                    </a:pPr>
                    <a:r>
                      <a:rPr lang="de-DE" sz="16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rPr>
                      <a:t>Water content (SWC)</a:t>
                    </a:r>
                    <a:endParaRPr lang="de-DE" sz="1600" b="0" u="none" strike="noStrik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308" name="Gruppieren 283"/>
                <p:cNvGrpSpPr/>
                <p:nvPr/>
              </p:nvGrpSpPr>
              <p:grpSpPr>
                <a:xfrm>
                  <a:off x="8458200" y="5405760"/>
                  <a:ext cx="1723320" cy="577080"/>
                  <a:chOff x="8458200" y="5405760"/>
                  <a:chExt cx="1723320" cy="577080"/>
                </a:xfrm>
              </p:grpSpPr>
              <p:sp>
                <p:nvSpPr>
                  <p:cNvPr id="309" name="Textfeld 281"/>
                  <p:cNvSpPr/>
                  <p:nvPr/>
                </p:nvSpPr>
                <p:spPr>
                  <a:xfrm>
                    <a:off x="8596440" y="5405760"/>
                    <a:ext cx="1585080" cy="577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pPr defTabSz="914400">
                      <a:lnSpc>
                        <a:spcPct val="100000"/>
                      </a:lnSpc>
                    </a:pPr>
                    <a:r>
                      <a:rPr lang="de-DE" sz="16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rPr>
                      <a:t>Matric potential (SMP)</a:t>
                    </a:r>
                    <a:endParaRPr lang="de-DE" sz="1600" b="0" u="none" strike="noStrik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0" name="Ellipse 282"/>
                  <p:cNvSpPr/>
                  <p:nvPr/>
                </p:nvSpPr>
                <p:spPr>
                  <a:xfrm>
                    <a:off x="8458200" y="5472000"/>
                    <a:ext cx="146520" cy="14724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73440" tIns="45000" rIns="73440" bIns="45000" anchor="ctr">
                    <a:noAutofit/>
                  </a:bodyPr>
                  <a:p>
                    <a:endParaRPr lang="de-DE" sz="1800" b="0" u="none" strike="noStrik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311" name="Gruppieren 336"/>
              <p:cNvGrpSpPr/>
              <p:nvPr/>
            </p:nvGrpSpPr>
            <p:grpSpPr>
              <a:xfrm>
                <a:off x="6739560" y="1751400"/>
                <a:ext cx="2921760" cy="726840"/>
                <a:chOff x="6739560" y="1751400"/>
                <a:chExt cx="2921760" cy="726840"/>
              </a:xfrm>
            </p:grpSpPr>
            <p:grpSp>
              <p:nvGrpSpPr>
                <p:cNvPr id="312" name="Gruppieren 335"/>
                <p:cNvGrpSpPr/>
                <p:nvPr/>
              </p:nvGrpSpPr>
              <p:grpSpPr>
                <a:xfrm>
                  <a:off x="6761160" y="1751400"/>
                  <a:ext cx="2900160" cy="653400"/>
                  <a:chOff x="6761160" y="1751400"/>
                  <a:chExt cx="2900160" cy="653400"/>
                </a:xfrm>
              </p:grpSpPr>
              <p:sp>
                <p:nvSpPr>
                  <p:cNvPr id="313" name="Textfeld 319"/>
                  <p:cNvSpPr/>
                  <p:nvPr/>
                </p:nvSpPr>
                <p:spPr>
                  <a:xfrm>
                    <a:off x="6761160" y="1751400"/>
                    <a:ext cx="2900160" cy="36396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0"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lang="de-DE" sz="18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Calibri"/>
                      </a:rPr>
                      <a:t>Plots</a:t>
                    </a:r>
                    <a:endParaRPr lang="de-DE" sz="1800" b="0" u="none" strike="noStrik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4" name="Textfeld 329"/>
                  <p:cNvSpPr/>
                  <p:nvPr/>
                </p:nvSpPr>
                <p:spPr>
                  <a:xfrm>
                    <a:off x="6761160" y="2102760"/>
                    <a:ext cx="2900160" cy="30204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AFABAB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5000" rIns="90000" bIns="45000" anchor="t">
                    <a:spAutoFit/>
                  </a:bodyPr>
                  <a:p>
                    <a:endParaRPr lang="de-DE" sz="1800" b="1" u="none" strike="noStrik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15" name="Textfeld 320"/>
                <p:cNvSpPr/>
                <p:nvPr/>
              </p:nvSpPr>
              <p:spPr>
                <a:xfrm>
                  <a:off x="6739560" y="2114280"/>
                  <a:ext cx="88056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800" b="0" u="none" strike="noStrike">
                      <a:solidFill>
                        <a:schemeClr val="dk1"/>
                      </a:solidFill>
                      <a:effectLst/>
                      <a:uFillTx/>
                      <a:latin typeface="Calibri"/>
                    </a:rPr>
                    <a:t>1</a:t>
                  </a:r>
                  <a:endParaRPr lang="de-DE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6" name="Textfeld 321"/>
                <p:cNvSpPr/>
                <p:nvPr/>
              </p:nvSpPr>
              <p:spPr>
                <a:xfrm>
                  <a:off x="7620480" y="2114280"/>
                  <a:ext cx="88092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800" b="0" u="none" strike="noStrike">
                      <a:solidFill>
                        <a:schemeClr val="dk1"/>
                      </a:solidFill>
                      <a:effectLst/>
                      <a:uFillTx/>
                      <a:latin typeface="Calibri"/>
                    </a:rPr>
                    <a:t>2</a:t>
                  </a:r>
                  <a:endParaRPr lang="de-DE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7" name="Textfeld 322"/>
                <p:cNvSpPr/>
                <p:nvPr/>
              </p:nvSpPr>
              <p:spPr>
                <a:xfrm>
                  <a:off x="8681040" y="2114280"/>
                  <a:ext cx="78300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800" b="0" u="none" strike="noStrike">
                      <a:solidFill>
                        <a:schemeClr val="dk1"/>
                      </a:solidFill>
                      <a:effectLst/>
                      <a:uFillTx/>
                      <a:latin typeface="Calibri"/>
                    </a:rPr>
                    <a:t>3</a:t>
                  </a:r>
                  <a:endParaRPr lang="de-DE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18" name="Gruppieren 2"/>
            <p:cNvGrpSpPr/>
            <p:nvPr/>
          </p:nvGrpSpPr>
          <p:grpSpPr>
            <a:xfrm>
              <a:off x="10182240" y="5409720"/>
              <a:ext cx="1337040" cy="333360"/>
              <a:chOff x="10182240" y="5409720"/>
              <a:chExt cx="1337040" cy="333360"/>
            </a:xfrm>
          </p:grpSpPr>
          <p:cxnSp>
            <p:nvCxnSpPr>
              <p:cNvPr id="319" name="Gerader Verbinder 340"/>
              <p:cNvCxnSpPr/>
              <p:nvPr/>
            </p:nvCxnSpPr>
            <p:spPr>
              <a:xfrm>
                <a:off x="10182240" y="5591160"/>
                <a:ext cx="194400" cy="108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round/>
              </a:ln>
            </p:spPr>
          </p:cxnSp>
          <p:sp>
            <p:nvSpPr>
              <p:cNvPr id="320" name="Textfeld 343"/>
              <p:cNvSpPr/>
              <p:nvPr/>
            </p:nvSpPr>
            <p:spPr>
              <a:xfrm>
                <a:off x="10424880" y="5409720"/>
                <a:ext cx="10944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5000" rIns="90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lang="de-DE" sz="1600" b="0" u="none" strike="noStrike">
                    <a:solidFill>
                      <a:schemeClr val="dk1"/>
                    </a:solidFill>
                    <a:effectLst/>
                    <a:uFillTx/>
                    <a:latin typeface="Calibri"/>
                  </a:rPr>
                  <a:t>Cut roots</a:t>
                </a:r>
                <a:endParaRPr lang="de-DE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321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03BE094-FB9B-47C9-B295-9B6A0FCC6A8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Methods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23" name="Picture 8"/>
          <p:cNvPicPr/>
          <p:nvPr/>
        </p:nvPicPr>
        <p:blipFill>
          <a:blip r:embed="rId1"/>
          <a:srcRect l="10496" t="0" r="0" b="0"/>
          <a:stretch/>
        </p:blipFill>
        <p:spPr>
          <a:xfrm>
            <a:off x="9540000" y="4436640"/>
            <a:ext cx="2548080" cy="1502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" name="Grafik 9" descr="Ein Bild, das draußen, Pflanze, Baum enthält.&#10;&#10;KI-generierte Inhalte können fehlerhaft sein."/>
          <p:cNvPicPr/>
          <p:nvPr/>
        </p:nvPicPr>
        <p:blipFill>
          <a:blip r:embed="rId2"/>
          <a:stretch/>
        </p:blipFill>
        <p:spPr>
          <a:xfrm>
            <a:off x="9900000" y="2553480"/>
            <a:ext cx="2178720" cy="176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" name="Grafik 13" descr="Ein Bild, das draußen, Baum, Pflanze, Gelände enthält.&#10;&#10;KI-generierte Inhalte können fehlerhaft sein."/>
          <p:cNvPicPr/>
          <p:nvPr/>
        </p:nvPicPr>
        <p:blipFill>
          <a:blip r:embed="rId3"/>
          <a:stretch/>
        </p:blipFill>
        <p:spPr>
          <a:xfrm>
            <a:off x="5501160" y="3851280"/>
            <a:ext cx="3858120" cy="217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6" name="Grafik 15" descr="Ein Bild, das draußen, Baum, Zelt, Camping enthält.&#10;&#10;KI-generierte Inhalte können fehlerhaft sein."/>
          <p:cNvPicPr/>
          <p:nvPr/>
        </p:nvPicPr>
        <p:blipFill>
          <a:blip r:embed="rId4"/>
          <a:stretch/>
        </p:blipFill>
        <p:spPr>
          <a:xfrm>
            <a:off x="128880" y="3600000"/>
            <a:ext cx="2933280" cy="19418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27" name="Diagram1"/>
          <p:cNvGraphicFramePr/>
          <p:nvPr>
            <p:extLst>
              <p:ext uri="{D42A27DB-BD31-4B8C-83A1-F6EECF244321}">
                <p14:modId xmlns:p14="http://schemas.microsoft.com/office/powerpoint/2010/main" val="3653910136"/>
              </p:ext>
            </p:extLst>
          </p:nvPr>
        </p:nvGraphicFramePr>
        <p:xfrm>
          <a:off x="9191880" y="492840"/>
          <a:ext cx="1901160" cy="194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28" name="Gruppieren 20"/>
          <p:cNvGrpSpPr/>
          <p:nvPr/>
        </p:nvGrpSpPr>
        <p:grpSpPr>
          <a:xfrm>
            <a:off x="3206160" y="2160000"/>
            <a:ext cx="2125440" cy="3028320"/>
            <a:chOff x="3206160" y="2160000"/>
            <a:chExt cx="2125440" cy="3028320"/>
          </a:xfrm>
        </p:grpSpPr>
        <p:pic>
          <p:nvPicPr>
            <p:cNvPr id="329" name="Grafik 10" descr="©Christine Faltermayr"/>
            <p:cNvPicPr/>
            <p:nvPr/>
          </p:nvPicPr>
          <p:blipFill>
            <a:blip r:embed="rId10"/>
            <a:stretch/>
          </p:blipFill>
          <p:spPr>
            <a:xfrm>
              <a:off x="3206160" y="2160000"/>
              <a:ext cx="2125440" cy="3028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0" name="Rechteck 16"/>
            <p:cNvSpPr/>
            <p:nvPr/>
          </p:nvSpPr>
          <p:spPr>
            <a:xfrm>
              <a:off x="5075280" y="3468960"/>
              <a:ext cx="75600" cy="161244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7800" tIns="45000" rIns="378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31" name="Rechteck 17"/>
            <p:cNvSpPr/>
            <p:nvPr/>
          </p:nvSpPr>
          <p:spPr>
            <a:xfrm rot="5400000">
              <a:off x="4450320" y="4417920"/>
              <a:ext cx="75600" cy="12513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7800" tIns="45000" rIns="37800" bIns="45000" anchor="ctr">
              <a:noAutofit/>
            </a:bodyPr>
            <a:p>
              <a:endParaRPr lang="de-DE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332" name="Picture 16" descr="A forest with trees and a fence&#10;&#10;AI-generated content may be incorrect."/>
          <p:cNvPicPr/>
          <p:nvPr/>
        </p:nvPicPr>
        <p:blipFill>
          <a:blip r:embed="rId11"/>
          <a:stretch/>
        </p:blipFill>
        <p:spPr>
          <a:xfrm>
            <a:off x="8071560" y="2160000"/>
            <a:ext cx="1647720" cy="156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Picture 17" descr="A small black lizard in the dirt&#10;&#10;AI-generated content may be incorrect."/>
          <p:cNvPicPr/>
          <p:nvPr/>
        </p:nvPicPr>
        <p:blipFill>
          <a:blip r:embed="rId12"/>
          <a:srcRect l="-660" t="0" r="0" b="0"/>
          <a:stretch/>
        </p:blipFill>
        <p:spPr>
          <a:xfrm>
            <a:off x="5940000" y="2160000"/>
            <a:ext cx="1945800" cy="16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Grafik 18"/>
          <p:cNvPicPr/>
          <p:nvPr/>
        </p:nvPicPr>
        <p:blipFill>
          <a:blip r:embed="rId13"/>
          <a:srcRect l="9217" t="2439" r="4516" b="7281"/>
          <a:stretch/>
        </p:blipFill>
        <p:spPr>
          <a:xfrm>
            <a:off x="102960" y="2160000"/>
            <a:ext cx="2977920" cy="115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Grafik 24"/>
          <p:cNvPicPr/>
          <p:nvPr/>
        </p:nvPicPr>
        <p:blipFill>
          <a:blip r:embed="rId14"/>
          <a:stretch/>
        </p:blipFill>
        <p:spPr>
          <a:xfrm rot="19089000">
            <a:off x="5143680" y="2536200"/>
            <a:ext cx="951480" cy="95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6" name=""/>
          <p:cNvSpPr/>
          <p:nvPr/>
        </p:nvSpPr>
        <p:spPr>
          <a:xfrm>
            <a:off x="180000" y="5111280"/>
            <a:ext cx="251928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Geophysical monitoring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180000" y="2273040"/>
            <a:ext cx="2519280" cy="20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Plant water status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7560000" y="4320000"/>
            <a:ext cx="17992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Deuterium Tracer 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(deep infiltration)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8280000" y="2700000"/>
            <a:ext cx="14392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Control plots (roots cut)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5940000" y="2520000"/>
            <a:ext cx="21592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Soil water monitoring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10094400" y="3781440"/>
            <a:ext cx="17992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i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 situ</a:t>
            </a: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isotope measurements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10620000" y="5272920"/>
            <a:ext cx="14392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1" i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 situ</a:t>
            </a:r>
            <a:r>
              <a:rPr lang="de-DE" sz="1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isotope measurements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B83BCAD-DDD0-40C5-8B39-1140C53A9CE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Methods</a:t>
            </a: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45" name=""/>
          <p:cNvPicPr/>
          <p:nvPr/>
        </p:nvPicPr>
        <p:blipFill>
          <a:blip r:embed="rId1"/>
          <a:stretch/>
        </p:blipFill>
        <p:spPr>
          <a:xfrm>
            <a:off x="5457240" y="937800"/>
            <a:ext cx="3902040" cy="500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6" name=""/>
          <p:cNvSpPr/>
          <p:nvPr/>
        </p:nvSpPr>
        <p:spPr>
          <a:xfrm>
            <a:off x="9540000" y="5220000"/>
            <a:ext cx="179928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Deep D</a:t>
            </a:r>
            <a:r>
              <a:rPr lang="de-DE" sz="1400" b="0" u="none" strike="noStrike" baseline="-8000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2</a:t>
            </a: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O-infiltration experiments  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5400000" y="2932920"/>
            <a:ext cx="12592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Control plot (roots cut)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3420000" y="3832920"/>
            <a:ext cx="1799280" cy="8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Soil Water Content (SWC) and Soil Matric Potential (SMP) monitoring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9180000" y="2700000"/>
            <a:ext cx="143928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Geophysical measurements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8460000" y="1620000"/>
            <a:ext cx="23392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Destructive &amp; continuous </a:t>
            </a:r>
            <a:r>
              <a:rPr lang="de-DE" sz="14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 situ</a:t>
            </a: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isotope measurements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4860000" y="4392000"/>
            <a:ext cx="900000" cy="36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-63000" rIns="108000" bIns="-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5760000" y="3420000"/>
            <a:ext cx="180000" cy="18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63000" rIns="90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 flipH="1">
            <a:off x="8820000" y="2988000"/>
            <a:ext cx="360000" cy="18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 flipH="1">
            <a:off x="8640000" y="5400000"/>
            <a:ext cx="900000" cy="18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 flipH="1">
            <a:off x="8100000" y="1800000"/>
            <a:ext cx="360000" cy="18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 flipH="1">
            <a:off x="7380000" y="2160000"/>
            <a:ext cx="1080000" cy="108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 flipH="1">
            <a:off x="8460000" y="2160000"/>
            <a:ext cx="180000" cy="198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63000" rIns="90000" bIns="63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6660000" y="5760000"/>
            <a:ext cx="2519280" cy="17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7763E14-707E-43E7-9964-9EC6490A4CD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85000" lnSpcReduction="9999"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Methods – Analysis of SWC and SMP</a:t>
            </a:r>
            <a:br>
              <a:rPr sz="4400"/>
            </a:b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1076760" y="1785960"/>
            <a:ext cx="10037520" cy="41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62" name="Grafik 8" descr="Ein Bild, das Text, Screenshot, Diagramm, Reihe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720000" y="1312200"/>
            <a:ext cx="7783560" cy="444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3" name="Inhaltsplatzhalter 1"/>
          <p:cNvSpPr/>
          <p:nvPr/>
        </p:nvSpPr>
        <p:spPr>
          <a:xfrm>
            <a:off x="8820000" y="1560600"/>
            <a:ext cx="2699280" cy="42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Focus on vegetation period (Apr - Nov)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Remove periods influenced by rain events (+ 48 h after detected rain event)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269F190-7DFB-42C1-935A-BB7171ABCFD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076760" y="404640"/>
            <a:ext cx="10037520" cy="115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85000" lnSpcReduction="9999"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i="1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Methods – Analysis of SWC and SMP</a:t>
            </a:r>
            <a:br>
              <a:rPr sz="4400"/>
            </a:br>
            <a:endParaRPr lang="en-US" sz="4400" b="1" i="1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66" name="Grafik 6" descr="Ein Bild, das Text, Diagramm, Reihe, parallel enthält.&#10;&#10;KI-generierte Inhalte können fehlerhaft sein."/>
          <p:cNvPicPr/>
          <p:nvPr/>
        </p:nvPicPr>
        <p:blipFill>
          <a:blip r:embed="rId1"/>
          <a:stretch/>
        </p:blipFill>
        <p:spPr>
          <a:xfrm>
            <a:off x="806040" y="1800000"/>
            <a:ext cx="6753240" cy="355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Inhaltsplatzhalter 3"/>
          <p:cNvSpPr/>
          <p:nvPr/>
        </p:nvSpPr>
        <p:spPr>
          <a:xfrm>
            <a:off x="8820360" y="1560600"/>
            <a:ext cx="2294280" cy="42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Montserrat"/>
              </a:rPr>
              <a:t>Fit linear models to day and night branches of SWC/SMP time series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180000" y="6480360"/>
            <a:ext cx="70192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de-DE" sz="11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EGU26 | Ramona Riedel | Poster Supplementary Material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7232B9A-7B74-4EFA-94C2-B314C62819A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Isodrones_PPT-Vorlage-v01</Template>
  <TotalTime>46</TotalTime>
  <Application>LibreOffice/26.2.2.2$Windows_X86_64 LibreOffice_project/1f77d10d6938fd34972958f64b2bcfa54f8b1ba5</Application>
  <AppVersion>15.0000</AppVersion>
  <Words>1146</Words>
  <Paragraphs>387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2020-12-01T05:25:32Z</dcterms:created>
  <dc:creator>Matthias Beyer</dc:creator>
  <dc:description/>
  <dc:language>de-DE</dc:language>
  <cp:lastModifiedBy/>
  <cp:lastPrinted>2026-03-19T12:23:14Z</cp:lastPrinted>
  <dcterms:modified xsi:type="dcterms:W3CDTF">2026-04-29T17:49:07Z</dcterms:modified>
  <cp:revision>488</cp:revision>
  <dc:subject/>
  <dc:title>Isodrones: Towards a holistic approach for explaining why, how, and by which magnitude deep roots extract water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28</vt:i4>
  </property>
  <property fmtid="{D5CDD505-2E9C-101B-9397-08002B2CF9AE}" pid="4" name="PresentationFormat">
    <vt:lpwstr>Breitbild</vt:lpwstr>
  </property>
  <property fmtid="{D5CDD505-2E9C-101B-9397-08002B2CF9AE}" pid="5" name="Slides">
    <vt:i4>38</vt:i4>
  </property>
</Properties>
</file>