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63" r:id="rId2"/>
    <p:sldId id="461" r:id="rId3"/>
    <p:sldId id="256" r:id="rId4"/>
    <p:sldId id="257" r:id="rId5"/>
    <p:sldId id="259" r:id="rId6"/>
    <p:sldId id="260" r:id="rId7"/>
    <p:sldId id="261" r:id="rId8"/>
    <p:sldId id="262" r:id="rId9"/>
    <p:sldId id="265" r:id="rId10"/>
    <p:sldId id="266" r:id="rId11"/>
    <p:sldId id="267" r:id="rId12"/>
    <p:sldId id="394" r:id="rId13"/>
    <p:sldId id="396" r:id="rId14"/>
    <p:sldId id="397" r:id="rId15"/>
    <p:sldId id="398"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91" d="100"/>
          <a:sy n="91" d="100"/>
        </p:scale>
        <p:origin x="93"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rahlendorff Mikko (FMI)" userId="0f07341a-bfaa-4f6c-bd5e-64ea8aa287dd" providerId="ADAL" clId="{813C6597-9B8B-4CEC-9CA9-317152C25DD0}"/>
    <pc:docChg chg="modSld">
      <pc:chgData name="Strahlendorff Mikko (FMI)" userId="0f07341a-bfaa-4f6c-bd5e-64ea8aa287dd" providerId="ADAL" clId="{813C6597-9B8B-4CEC-9CA9-317152C25DD0}" dt="2026-05-04T07:26:24.117" v="232" actId="20577"/>
      <pc:docMkLst>
        <pc:docMk/>
      </pc:docMkLst>
      <pc:sldChg chg="modSp mod">
        <pc:chgData name="Strahlendorff Mikko (FMI)" userId="0f07341a-bfaa-4f6c-bd5e-64ea8aa287dd" providerId="ADAL" clId="{813C6597-9B8B-4CEC-9CA9-317152C25DD0}" dt="2026-04-28T06:25:15.058" v="83" actId="20577"/>
        <pc:sldMkLst>
          <pc:docMk/>
          <pc:sldMk cId="2258832729" sldId="261"/>
        </pc:sldMkLst>
        <pc:spChg chg="mod">
          <ac:chgData name="Strahlendorff Mikko (FMI)" userId="0f07341a-bfaa-4f6c-bd5e-64ea8aa287dd" providerId="ADAL" clId="{813C6597-9B8B-4CEC-9CA9-317152C25DD0}" dt="2026-04-28T06:24:19.623" v="44" actId="1037"/>
          <ac:spMkLst>
            <pc:docMk/>
            <pc:sldMk cId="2258832729" sldId="261"/>
            <ac:spMk id="2" creationId="{DC4DFB8D-242C-0C29-A33C-80894C233A47}"/>
          </ac:spMkLst>
        </pc:spChg>
        <pc:spChg chg="mod">
          <ac:chgData name="Strahlendorff Mikko (FMI)" userId="0f07341a-bfaa-4f6c-bd5e-64ea8aa287dd" providerId="ADAL" clId="{813C6597-9B8B-4CEC-9CA9-317152C25DD0}" dt="2026-04-28T06:25:15.058" v="83" actId="20577"/>
          <ac:spMkLst>
            <pc:docMk/>
            <pc:sldMk cId="2258832729" sldId="261"/>
            <ac:spMk id="3" creationId="{E275BDFE-E8E3-BA73-0023-DB955CA939C4}"/>
          </ac:spMkLst>
        </pc:spChg>
        <pc:picChg chg="mod">
          <ac:chgData name="Strahlendorff Mikko (FMI)" userId="0f07341a-bfaa-4f6c-bd5e-64ea8aa287dd" providerId="ADAL" clId="{813C6597-9B8B-4CEC-9CA9-317152C25DD0}" dt="2026-04-28T06:24:08.517" v="0" actId="14100"/>
          <ac:picMkLst>
            <pc:docMk/>
            <pc:sldMk cId="2258832729" sldId="261"/>
            <ac:picMk id="9" creationId="{42527A25-4BA7-06E3-5B48-B88DDA150227}"/>
          </ac:picMkLst>
        </pc:picChg>
      </pc:sldChg>
      <pc:sldChg chg="modSp mod">
        <pc:chgData name="Strahlendorff Mikko (FMI)" userId="0f07341a-bfaa-4f6c-bd5e-64ea8aa287dd" providerId="ADAL" clId="{813C6597-9B8B-4CEC-9CA9-317152C25DD0}" dt="2026-04-28T06:29:41.911" v="178" actId="113"/>
        <pc:sldMkLst>
          <pc:docMk/>
          <pc:sldMk cId="1483619299" sldId="268"/>
        </pc:sldMkLst>
        <pc:spChg chg="mod">
          <ac:chgData name="Strahlendorff Mikko (FMI)" userId="0f07341a-bfaa-4f6c-bd5e-64ea8aa287dd" providerId="ADAL" clId="{813C6597-9B8B-4CEC-9CA9-317152C25DD0}" dt="2026-04-28T06:29:41.911" v="178" actId="113"/>
          <ac:spMkLst>
            <pc:docMk/>
            <pc:sldMk cId="1483619299" sldId="268"/>
            <ac:spMk id="4" creationId="{77C3AB6F-8767-6C93-C870-B277C7A8CD3F}"/>
          </ac:spMkLst>
        </pc:spChg>
      </pc:sldChg>
      <pc:sldChg chg="modSp mod">
        <pc:chgData name="Strahlendorff Mikko (FMI)" userId="0f07341a-bfaa-4f6c-bd5e-64ea8aa287dd" providerId="ADAL" clId="{813C6597-9B8B-4CEC-9CA9-317152C25DD0}" dt="2026-05-04T07:26:24.117" v="232" actId="20577"/>
        <pc:sldMkLst>
          <pc:docMk/>
          <pc:sldMk cId="2714219856" sldId="397"/>
        </pc:sldMkLst>
        <pc:spChg chg="mod">
          <ac:chgData name="Strahlendorff Mikko (FMI)" userId="0f07341a-bfaa-4f6c-bd5e-64ea8aa287dd" providerId="ADAL" clId="{813C6597-9B8B-4CEC-9CA9-317152C25DD0}" dt="2026-05-04T07:26:24.117" v="232" actId="20577"/>
          <ac:spMkLst>
            <pc:docMk/>
            <pc:sldMk cId="2714219856" sldId="397"/>
            <ac:spMk id="8" creationId="{B3B7431C-68F8-603F-8819-F83E7F551E41}"/>
          </ac:spMkLst>
        </pc:spChg>
        <pc:graphicFrameChg chg="modGraphic">
          <ac:chgData name="Strahlendorff Mikko (FMI)" userId="0f07341a-bfaa-4f6c-bd5e-64ea8aa287dd" providerId="ADAL" clId="{813C6597-9B8B-4CEC-9CA9-317152C25DD0}" dt="2026-05-04T07:25:49.177" v="179" actId="113"/>
          <ac:graphicFrameMkLst>
            <pc:docMk/>
            <pc:sldMk cId="2714219856" sldId="397"/>
            <ac:graphicFrameMk id="4" creationId="{CCE1B0AE-DAD4-79CC-2B38-2A378E6600D1}"/>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4DC40E-19E5-4AC8-BDC3-B276F28AFFEB}" type="doc">
      <dgm:prSet loTypeId="urn:microsoft.com/office/officeart/2009/layout/CircleArrowProcess" loCatId="process" qsTypeId="urn:microsoft.com/office/officeart/2005/8/quickstyle/simple1" qsCatId="simple" csTypeId="urn:microsoft.com/office/officeart/2005/8/colors/accent1_3" csCatId="accent1" phldr="1"/>
      <dgm:spPr/>
      <dgm:t>
        <a:bodyPr/>
        <a:lstStyle/>
        <a:p>
          <a:endParaRPr lang="en-US"/>
        </a:p>
      </dgm:t>
    </dgm:pt>
    <dgm:pt modelId="{B6AE9B84-37B6-47EA-9AF3-66981CCE555A}">
      <dgm:prSet phldrT="[Text]"/>
      <dgm:spPr/>
      <dgm:t>
        <a:bodyPr/>
        <a:lstStyle/>
        <a:p>
          <a:r>
            <a:rPr lang="en-US" b="1"/>
            <a:t>Hydrological model</a:t>
          </a:r>
        </a:p>
      </dgm:t>
    </dgm:pt>
    <dgm:pt modelId="{1B0BFB1E-D533-44F1-8175-F278BDC8C941}" type="parTrans" cxnId="{993F4092-9D09-4B38-B2BE-53CDCA97263C}">
      <dgm:prSet/>
      <dgm:spPr/>
      <dgm:t>
        <a:bodyPr/>
        <a:lstStyle/>
        <a:p>
          <a:endParaRPr lang="en-US"/>
        </a:p>
      </dgm:t>
    </dgm:pt>
    <dgm:pt modelId="{E6A62B8D-9A3B-4F61-86E6-C91BE2B443A2}" type="sibTrans" cxnId="{993F4092-9D09-4B38-B2BE-53CDCA97263C}">
      <dgm:prSet/>
      <dgm:spPr/>
      <dgm:t>
        <a:bodyPr/>
        <a:lstStyle/>
        <a:p>
          <a:endParaRPr lang="en-US"/>
        </a:p>
      </dgm:t>
    </dgm:pt>
    <dgm:pt modelId="{BA91905E-3324-4F18-8BFF-0E6EF72CFE82}">
      <dgm:prSet phldrT="[Text]"/>
      <dgm:spPr/>
      <dgm:t>
        <a:bodyPr/>
        <a:lstStyle/>
        <a:p>
          <a:r>
            <a:rPr lang="en-US" b="1" dirty="0"/>
            <a:t>Production model</a:t>
          </a:r>
        </a:p>
      </dgm:t>
    </dgm:pt>
    <dgm:pt modelId="{98E5BBCB-D8D5-4DDB-B55B-FCBC8EB709C6}" type="parTrans" cxnId="{17DF5482-A9A4-440E-A6E2-3AF0BAD5653C}">
      <dgm:prSet/>
      <dgm:spPr/>
      <dgm:t>
        <a:bodyPr/>
        <a:lstStyle/>
        <a:p>
          <a:endParaRPr lang="en-US"/>
        </a:p>
      </dgm:t>
    </dgm:pt>
    <dgm:pt modelId="{F2EDC0CE-47E9-46AA-B2D0-DE8B0D90CF35}" type="sibTrans" cxnId="{17DF5482-A9A4-440E-A6E2-3AF0BAD5653C}">
      <dgm:prSet/>
      <dgm:spPr/>
      <dgm:t>
        <a:bodyPr/>
        <a:lstStyle/>
        <a:p>
          <a:endParaRPr lang="en-US"/>
        </a:p>
      </dgm:t>
    </dgm:pt>
    <dgm:pt modelId="{1EF6D072-3952-4B7F-9F63-72072A7DE278}">
      <dgm:prSet phldrT="[Text]"/>
      <dgm:spPr/>
      <dgm:t>
        <a:bodyPr/>
        <a:lstStyle/>
        <a:p>
          <a:r>
            <a:rPr lang="en-US" b="1"/>
            <a:t>Economic model</a:t>
          </a:r>
        </a:p>
      </dgm:t>
    </dgm:pt>
    <dgm:pt modelId="{449C5ADA-CC4B-4C7D-9427-DF62024EE659}" type="parTrans" cxnId="{92FBE3DA-86EC-4D55-A21D-62C6A5530325}">
      <dgm:prSet/>
      <dgm:spPr/>
      <dgm:t>
        <a:bodyPr/>
        <a:lstStyle/>
        <a:p>
          <a:endParaRPr lang="en-US"/>
        </a:p>
      </dgm:t>
    </dgm:pt>
    <dgm:pt modelId="{F8401864-61E3-45D1-B4D8-D1F9DB62B4A8}" type="sibTrans" cxnId="{92FBE3DA-86EC-4D55-A21D-62C6A5530325}">
      <dgm:prSet/>
      <dgm:spPr/>
      <dgm:t>
        <a:bodyPr/>
        <a:lstStyle/>
        <a:p>
          <a:endParaRPr lang="en-US"/>
        </a:p>
      </dgm:t>
    </dgm:pt>
    <dgm:pt modelId="{C03C1CDB-4C28-4FCF-8413-43F348962EE0}" type="pres">
      <dgm:prSet presAssocID="{6B4DC40E-19E5-4AC8-BDC3-B276F28AFFEB}" presName="Name0" presStyleCnt="0">
        <dgm:presLayoutVars>
          <dgm:chMax val="7"/>
          <dgm:chPref val="7"/>
          <dgm:dir/>
          <dgm:animLvl val="lvl"/>
        </dgm:presLayoutVars>
      </dgm:prSet>
      <dgm:spPr/>
    </dgm:pt>
    <dgm:pt modelId="{74E3270F-1726-495F-BA54-C95A558B09A9}" type="pres">
      <dgm:prSet presAssocID="{B6AE9B84-37B6-47EA-9AF3-66981CCE555A}" presName="Accent1" presStyleCnt="0"/>
      <dgm:spPr/>
    </dgm:pt>
    <dgm:pt modelId="{C9636E5E-3388-466C-AABA-BF494599A287}" type="pres">
      <dgm:prSet presAssocID="{B6AE9B84-37B6-47EA-9AF3-66981CCE555A}" presName="Accent" presStyleLbl="node1" presStyleIdx="0" presStyleCnt="3"/>
      <dgm:spPr/>
    </dgm:pt>
    <dgm:pt modelId="{0923D4DC-047D-4EE6-9552-86A93736BB5F}" type="pres">
      <dgm:prSet presAssocID="{B6AE9B84-37B6-47EA-9AF3-66981CCE555A}" presName="Parent1" presStyleLbl="revTx" presStyleIdx="0" presStyleCnt="3">
        <dgm:presLayoutVars>
          <dgm:chMax val="1"/>
          <dgm:chPref val="1"/>
          <dgm:bulletEnabled val="1"/>
        </dgm:presLayoutVars>
      </dgm:prSet>
      <dgm:spPr/>
    </dgm:pt>
    <dgm:pt modelId="{D4DC11A3-3985-4F47-9669-A897E00898EC}" type="pres">
      <dgm:prSet presAssocID="{BA91905E-3324-4F18-8BFF-0E6EF72CFE82}" presName="Accent2" presStyleCnt="0"/>
      <dgm:spPr/>
    </dgm:pt>
    <dgm:pt modelId="{9B5473A4-6658-4BB7-BC76-2740A1FE488B}" type="pres">
      <dgm:prSet presAssocID="{BA91905E-3324-4F18-8BFF-0E6EF72CFE82}" presName="Accent" presStyleLbl="node1" presStyleIdx="1" presStyleCnt="3"/>
      <dgm:spPr>
        <a:solidFill>
          <a:schemeClr val="accent2">
            <a:lumMod val="60000"/>
            <a:lumOff val="40000"/>
          </a:schemeClr>
        </a:solidFill>
      </dgm:spPr>
    </dgm:pt>
    <dgm:pt modelId="{D3DABAC8-6C3B-4B2F-A051-6BD9F22EF086}" type="pres">
      <dgm:prSet presAssocID="{BA91905E-3324-4F18-8BFF-0E6EF72CFE82}" presName="Parent2" presStyleLbl="revTx" presStyleIdx="1" presStyleCnt="3">
        <dgm:presLayoutVars>
          <dgm:chMax val="1"/>
          <dgm:chPref val="1"/>
          <dgm:bulletEnabled val="1"/>
        </dgm:presLayoutVars>
      </dgm:prSet>
      <dgm:spPr/>
    </dgm:pt>
    <dgm:pt modelId="{8F8792A1-8F29-4C1C-A918-5717BA2C08A0}" type="pres">
      <dgm:prSet presAssocID="{1EF6D072-3952-4B7F-9F63-72072A7DE278}" presName="Accent3" presStyleCnt="0"/>
      <dgm:spPr/>
    </dgm:pt>
    <dgm:pt modelId="{5AFAB87C-9B7F-47AF-90A3-8EB4064443C0}" type="pres">
      <dgm:prSet presAssocID="{1EF6D072-3952-4B7F-9F63-72072A7DE278}" presName="Accent" presStyleLbl="node1" presStyleIdx="2" presStyleCnt="3"/>
      <dgm:spPr>
        <a:solidFill>
          <a:schemeClr val="accent6">
            <a:lumMod val="60000"/>
            <a:lumOff val="40000"/>
          </a:schemeClr>
        </a:solidFill>
      </dgm:spPr>
    </dgm:pt>
    <dgm:pt modelId="{199D6983-0DA2-4393-98C9-10E6A09E2B0C}" type="pres">
      <dgm:prSet presAssocID="{1EF6D072-3952-4B7F-9F63-72072A7DE278}" presName="Parent3" presStyleLbl="revTx" presStyleIdx="2" presStyleCnt="3">
        <dgm:presLayoutVars>
          <dgm:chMax val="1"/>
          <dgm:chPref val="1"/>
          <dgm:bulletEnabled val="1"/>
        </dgm:presLayoutVars>
      </dgm:prSet>
      <dgm:spPr/>
    </dgm:pt>
  </dgm:ptLst>
  <dgm:cxnLst>
    <dgm:cxn modelId="{4A31740B-6D63-47F8-A680-17028B33937B}" type="presOf" srcId="{BA91905E-3324-4F18-8BFF-0E6EF72CFE82}" destId="{D3DABAC8-6C3B-4B2F-A051-6BD9F22EF086}" srcOrd="0" destOrd="0" presId="urn:microsoft.com/office/officeart/2009/layout/CircleArrowProcess"/>
    <dgm:cxn modelId="{286E0C5E-0789-4B02-85D8-29721D4530F4}" type="presOf" srcId="{6B4DC40E-19E5-4AC8-BDC3-B276F28AFFEB}" destId="{C03C1CDB-4C28-4FCF-8413-43F348962EE0}" srcOrd="0" destOrd="0" presId="urn:microsoft.com/office/officeart/2009/layout/CircleArrowProcess"/>
    <dgm:cxn modelId="{19C5AA7A-DF83-4B41-BB20-0AA9F72A6E8D}" type="presOf" srcId="{1EF6D072-3952-4B7F-9F63-72072A7DE278}" destId="{199D6983-0DA2-4393-98C9-10E6A09E2B0C}" srcOrd="0" destOrd="0" presId="urn:microsoft.com/office/officeart/2009/layout/CircleArrowProcess"/>
    <dgm:cxn modelId="{17DF5482-A9A4-440E-A6E2-3AF0BAD5653C}" srcId="{6B4DC40E-19E5-4AC8-BDC3-B276F28AFFEB}" destId="{BA91905E-3324-4F18-8BFF-0E6EF72CFE82}" srcOrd="1" destOrd="0" parTransId="{98E5BBCB-D8D5-4DDB-B55B-FCBC8EB709C6}" sibTransId="{F2EDC0CE-47E9-46AA-B2D0-DE8B0D90CF35}"/>
    <dgm:cxn modelId="{993F4092-9D09-4B38-B2BE-53CDCA97263C}" srcId="{6B4DC40E-19E5-4AC8-BDC3-B276F28AFFEB}" destId="{B6AE9B84-37B6-47EA-9AF3-66981CCE555A}" srcOrd="0" destOrd="0" parTransId="{1B0BFB1E-D533-44F1-8175-F278BDC8C941}" sibTransId="{E6A62B8D-9A3B-4F61-86E6-C91BE2B443A2}"/>
    <dgm:cxn modelId="{15B510A4-42C7-497C-87F1-6A33EC8462CF}" type="presOf" srcId="{B6AE9B84-37B6-47EA-9AF3-66981CCE555A}" destId="{0923D4DC-047D-4EE6-9552-86A93736BB5F}" srcOrd="0" destOrd="0" presId="urn:microsoft.com/office/officeart/2009/layout/CircleArrowProcess"/>
    <dgm:cxn modelId="{92FBE3DA-86EC-4D55-A21D-62C6A5530325}" srcId="{6B4DC40E-19E5-4AC8-BDC3-B276F28AFFEB}" destId="{1EF6D072-3952-4B7F-9F63-72072A7DE278}" srcOrd="2" destOrd="0" parTransId="{449C5ADA-CC4B-4C7D-9427-DF62024EE659}" sibTransId="{F8401864-61E3-45D1-B4D8-D1F9DB62B4A8}"/>
    <dgm:cxn modelId="{235D9D70-D742-4463-B561-70621534CF38}" type="presParOf" srcId="{C03C1CDB-4C28-4FCF-8413-43F348962EE0}" destId="{74E3270F-1726-495F-BA54-C95A558B09A9}" srcOrd="0" destOrd="0" presId="urn:microsoft.com/office/officeart/2009/layout/CircleArrowProcess"/>
    <dgm:cxn modelId="{6F78A08B-36A0-4D95-B71B-1D8B699FE117}" type="presParOf" srcId="{74E3270F-1726-495F-BA54-C95A558B09A9}" destId="{C9636E5E-3388-466C-AABA-BF494599A287}" srcOrd="0" destOrd="0" presId="urn:microsoft.com/office/officeart/2009/layout/CircleArrowProcess"/>
    <dgm:cxn modelId="{EA9299AD-EBCA-4687-B8AF-0277BEB82A0F}" type="presParOf" srcId="{C03C1CDB-4C28-4FCF-8413-43F348962EE0}" destId="{0923D4DC-047D-4EE6-9552-86A93736BB5F}" srcOrd="1" destOrd="0" presId="urn:microsoft.com/office/officeart/2009/layout/CircleArrowProcess"/>
    <dgm:cxn modelId="{31D814B2-B8DE-4FD5-AEFD-EE63B66EECE4}" type="presParOf" srcId="{C03C1CDB-4C28-4FCF-8413-43F348962EE0}" destId="{D4DC11A3-3985-4F47-9669-A897E00898EC}" srcOrd="2" destOrd="0" presId="urn:microsoft.com/office/officeart/2009/layout/CircleArrowProcess"/>
    <dgm:cxn modelId="{D6268E7D-3DE1-495E-995C-1004E7DC9B87}" type="presParOf" srcId="{D4DC11A3-3985-4F47-9669-A897E00898EC}" destId="{9B5473A4-6658-4BB7-BC76-2740A1FE488B}" srcOrd="0" destOrd="0" presId="urn:microsoft.com/office/officeart/2009/layout/CircleArrowProcess"/>
    <dgm:cxn modelId="{1689FCBB-FD55-499B-8983-9B1466184A04}" type="presParOf" srcId="{C03C1CDB-4C28-4FCF-8413-43F348962EE0}" destId="{D3DABAC8-6C3B-4B2F-A051-6BD9F22EF086}" srcOrd="3" destOrd="0" presId="urn:microsoft.com/office/officeart/2009/layout/CircleArrowProcess"/>
    <dgm:cxn modelId="{4A13101A-9B73-4A75-9182-414EF608FA9F}" type="presParOf" srcId="{C03C1CDB-4C28-4FCF-8413-43F348962EE0}" destId="{8F8792A1-8F29-4C1C-A918-5717BA2C08A0}" srcOrd="4" destOrd="0" presId="urn:microsoft.com/office/officeart/2009/layout/CircleArrowProcess"/>
    <dgm:cxn modelId="{D43344BF-291E-4CB9-A295-5CA6591796D5}" type="presParOf" srcId="{8F8792A1-8F29-4C1C-A918-5717BA2C08A0}" destId="{5AFAB87C-9B7F-47AF-90A3-8EB4064443C0}" srcOrd="0" destOrd="0" presId="urn:microsoft.com/office/officeart/2009/layout/CircleArrowProcess"/>
    <dgm:cxn modelId="{E23DEFA7-3930-4BFC-8C02-A3B0B90ED902}" type="presParOf" srcId="{C03C1CDB-4C28-4FCF-8413-43F348962EE0}" destId="{199D6983-0DA2-4393-98C9-10E6A09E2B0C}" srcOrd="5"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36E5E-3388-466C-AABA-BF494599A287}">
      <dsp:nvSpPr>
        <dsp:cNvPr id="0" name=""/>
        <dsp:cNvSpPr/>
      </dsp:nvSpPr>
      <dsp:spPr>
        <a:xfrm>
          <a:off x="1194673" y="0"/>
          <a:ext cx="1869441" cy="1869725"/>
        </a:xfrm>
        <a:prstGeom prst="circularArrow">
          <a:avLst>
            <a:gd name="adj1" fmla="val 10980"/>
            <a:gd name="adj2" fmla="val 1142322"/>
            <a:gd name="adj3" fmla="val 4500000"/>
            <a:gd name="adj4" fmla="val 10800000"/>
            <a:gd name="adj5" fmla="val 125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23D4DC-047D-4EE6-9552-86A93736BB5F}">
      <dsp:nvSpPr>
        <dsp:cNvPr id="0" name=""/>
        <dsp:cNvSpPr/>
      </dsp:nvSpPr>
      <dsp:spPr>
        <a:xfrm>
          <a:off x="1607881" y="675027"/>
          <a:ext cx="1038812" cy="519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a:t>Hydrological model</a:t>
          </a:r>
        </a:p>
      </dsp:txBody>
      <dsp:txXfrm>
        <a:off x="1607881" y="675027"/>
        <a:ext cx="1038812" cy="519281"/>
      </dsp:txXfrm>
    </dsp:sp>
    <dsp:sp modelId="{9B5473A4-6658-4BB7-BC76-2740A1FE488B}">
      <dsp:nvSpPr>
        <dsp:cNvPr id="0" name=""/>
        <dsp:cNvSpPr/>
      </dsp:nvSpPr>
      <dsp:spPr>
        <a:xfrm>
          <a:off x="675442" y="1074296"/>
          <a:ext cx="1869441" cy="1869725"/>
        </a:xfrm>
        <a:prstGeom prst="leftCircularArrow">
          <a:avLst>
            <a:gd name="adj1" fmla="val 10980"/>
            <a:gd name="adj2" fmla="val 1142322"/>
            <a:gd name="adj3" fmla="val 6300000"/>
            <a:gd name="adj4" fmla="val 18900000"/>
            <a:gd name="adj5" fmla="val 125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DABAC8-6C3B-4B2F-A051-6BD9F22EF086}">
      <dsp:nvSpPr>
        <dsp:cNvPr id="0" name=""/>
        <dsp:cNvSpPr/>
      </dsp:nvSpPr>
      <dsp:spPr>
        <a:xfrm>
          <a:off x="1090756" y="1755538"/>
          <a:ext cx="1038812" cy="519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Production model</a:t>
          </a:r>
        </a:p>
      </dsp:txBody>
      <dsp:txXfrm>
        <a:off x="1090756" y="1755538"/>
        <a:ext cx="1038812" cy="519281"/>
      </dsp:txXfrm>
    </dsp:sp>
    <dsp:sp modelId="{5AFAB87C-9B7F-47AF-90A3-8EB4064443C0}">
      <dsp:nvSpPr>
        <dsp:cNvPr id="0" name=""/>
        <dsp:cNvSpPr/>
      </dsp:nvSpPr>
      <dsp:spPr>
        <a:xfrm>
          <a:off x="1327728" y="2277150"/>
          <a:ext cx="1606139" cy="1606783"/>
        </a:xfrm>
        <a:prstGeom prst="blockArc">
          <a:avLst>
            <a:gd name="adj1" fmla="val 13500000"/>
            <a:gd name="adj2" fmla="val 10800000"/>
            <a:gd name="adj3" fmla="val 1274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9D6983-0DA2-4393-98C9-10E6A09E2B0C}">
      <dsp:nvSpPr>
        <dsp:cNvPr id="0" name=""/>
        <dsp:cNvSpPr/>
      </dsp:nvSpPr>
      <dsp:spPr>
        <a:xfrm>
          <a:off x="1610338" y="2837602"/>
          <a:ext cx="1038812" cy="519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a:t>Economic model</a:t>
          </a:r>
        </a:p>
      </dsp:txBody>
      <dsp:txXfrm>
        <a:off x="1610338" y="2837602"/>
        <a:ext cx="1038812" cy="519281"/>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E63C0E-3758-402C-932D-84E8A6E9F313}" type="datetimeFigureOut">
              <a:rPr lang="en-US" smtClean="0"/>
              <a:t>5/4/2026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5F7D7B-C629-431E-B795-89AF6F1600C0}" type="slidenum">
              <a:rPr lang="en-US" smtClean="0"/>
              <a:t>‹#›</a:t>
            </a:fld>
            <a:endParaRPr lang="en-US"/>
          </a:p>
        </p:txBody>
      </p:sp>
    </p:spTree>
    <p:extLst>
      <p:ext uri="{BB962C8B-B14F-4D97-AF65-F5344CB8AC3E}">
        <p14:creationId xmlns:p14="http://schemas.microsoft.com/office/powerpoint/2010/main" val="611447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Hydropower</a:t>
            </a:r>
            <a:r>
              <a:rPr lang="fi-FI" dirty="0"/>
              <a:t> is </a:t>
            </a:r>
            <a:r>
              <a:rPr lang="fi-FI" dirty="0" err="1"/>
              <a:t>very</a:t>
            </a:r>
            <a:r>
              <a:rPr lang="fi-FI" dirty="0"/>
              <a:t> </a:t>
            </a:r>
            <a:r>
              <a:rPr lang="fi-FI" dirty="0" err="1"/>
              <a:t>important</a:t>
            </a:r>
            <a:r>
              <a:rPr lang="fi-FI" dirty="0"/>
              <a:t> </a:t>
            </a:r>
          </a:p>
        </p:txBody>
      </p:sp>
      <p:sp>
        <p:nvSpPr>
          <p:cNvPr id="4" name="Dian numeron paikkamerkki 3"/>
          <p:cNvSpPr>
            <a:spLocks noGrp="1"/>
          </p:cNvSpPr>
          <p:nvPr>
            <p:ph type="sldNum" sz="quarter" idx="5"/>
          </p:nvPr>
        </p:nvSpPr>
        <p:spPr/>
        <p:txBody>
          <a:bodyPr/>
          <a:lstStyle/>
          <a:p>
            <a:fld id="{A55F7D7B-C629-431E-B795-89AF6F1600C0}" type="slidenum">
              <a:rPr lang="en-US" smtClean="0"/>
              <a:t>2</a:t>
            </a:fld>
            <a:endParaRPr lang="en-US"/>
          </a:p>
        </p:txBody>
      </p:sp>
    </p:spTree>
    <p:extLst>
      <p:ext uri="{BB962C8B-B14F-4D97-AF65-F5344CB8AC3E}">
        <p14:creationId xmlns:p14="http://schemas.microsoft.com/office/powerpoint/2010/main" val="1346002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F7D7B-C629-431E-B795-89AF6F1600C0}" type="slidenum">
              <a:rPr lang="en-US" smtClean="0"/>
              <a:t>7</a:t>
            </a:fld>
            <a:endParaRPr lang="en-US"/>
          </a:p>
        </p:txBody>
      </p:sp>
    </p:spTree>
    <p:extLst>
      <p:ext uri="{BB962C8B-B14F-4D97-AF65-F5344CB8AC3E}">
        <p14:creationId xmlns:p14="http://schemas.microsoft.com/office/powerpoint/2010/main" val="6949162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sv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1.xml"/><Relationship Id="rId4" Type="http://schemas.openxmlformats.org/officeDocument/2006/relationships/image" Target="../media/image1.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3_Cover">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393FC6-7F47-02C7-D72A-94C623874519}"/>
              </a:ext>
            </a:extLst>
          </p:cNvPr>
          <p:cNvSpPr>
            <a:spLocks noGrp="1"/>
          </p:cNvSpPr>
          <p:nvPr>
            <p:ph type="ctrTitle" hasCustomPrompt="1"/>
          </p:nvPr>
        </p:nvSpPr>
        <p:spPr>
          <a:xfrm>
            <a:off x="550863" y="1628775"/>
            <a:ext cx="11090275" cy="1648105"/>
          </a:xfrm>
        </p:spPr>
        <p:txBody>
          <a:bodyPr anchor="b">
            <a:normAutofit/>
          </a:bodyPr>
          <a:lstStyle>
            <a:lvl1pPr algn="ctr">
              <a:defRPr sz="4000" b="1">
                <a:solidFill>
                  <a:schemeClr val="tx2"/>
                </a:solidFill>
                <a:latin typeface="+mn-lt"/>
              </a:defRPr>
            </a:lvl1pPr>
          </a:lstStyle>
          <a:p>
            <a:r>
              <a:rPr lang="en-GB" dirty="0"/>
              <a:t>Click to edit master title</a:t>
            </a:r>
            <a:endParaRPr lang="en-US" dirty="0"/>
          </a:p>
        </p:txBody>
      </p:sp>
      <p:sp>
        <p:nvSpPr>
          <p:cNvPr id="7" name="Text Placeholder 6">
            <a:extLst>
              <a:ext uri="{FF2B5EF4-FFF2-40B4-BE49-F238E27FC236}">
                <a16:creationId xmlns:a16="http://schemas.microsoft.com/office/drawing/2014/main" id="{4CD450E6-ADB6-75FB-AA24-F11510AB1321}"/>
              </a:ext>
            </a:extLst>
          </p:cNvPr>
          <p:cNvSpPr>
            <a:spLocks noGrp="1"/>
          </p:cNvSpPr>
          <p:nvPr>
            <p:ph type="body" sz="quarter" idx="10" hasCustomPrompt="1"/>
          </p:nvPr>
        </p:nvSpPr>
        <p:spPr>
          <a:xfrm>
            <a:off x="558609" y="3551850"/>
            <a:ext cx="11082529" cy="524759"/>
          </a:xfrm>
          <a:ln>
            <a:noFill/>
          </a:ln>
        </p:spPr>
        <p:txBody>
          <a:bodyPr>
            <a:normAutofit/>
          </a:bodyPr>
          <a:lstStyle>
            <a:lvl1pPr algn="ctr">
              <a:defRPr sz="2000" b="0">
                <a:solidFill>
                  <a:schemeClr val="accent1"/>
                </a:solidFill>
                <a:latin typeface="+mn-lt"/>
              </a:defRPr>
            </a:lvl1pPr>
          </a:lstStyle>
          <a:p>
            <a:pPr lvl="0"/>
            <a:r>
              <a:rPr lang="en-US" dirty="0"/>
              <a:t>Click to edit subtitle</a:t>
            </a:r>
          </a:p>
        </p:txBody>
      </p:sp>
      <p:sp>
        <p:nvSpPr>
          <p:cNvPr id="2" name="Rectangle 1">
            <a:extLst>
              <a:ext uri="{FF2B5EF4-FFF2-40B4-BE49-F238E27FC236}">
                <a16:creationId xmlns:a16="http://schemas.microsoft.com/office/drawing/2014/main" id="{DBB41F0F-73C3-0554-A43B-BC4C3474FFFC}"/>
              </a:ext>
            </a:extLst>
          </p:cNvPr>
          <p:cNvSpPr/>
          <p:nvPr/>
        </p:nvSpPr>
        <p:spPr>
          <a:xfrm>
            <a:off x="0" y="5337175"/>
            <a:ext cx="4291781" cy="15208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 name="Graphic 2">
            <a:extLst>
              <a:ext uri="{FF2B5EF4-FFF2-40B4-BE49-F238E27FC236}">
                <a16:creationId xmlns:a16="http://schemas.microsoft.com/office/drawing/2014/main" id="{2F0999FF-94E2-21CF-4960-AB906243A6C6}"/>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4343962" y="132837"/>
            <a:ext cx="3531679" cy="2089352"/>
          </a:xfrm>
          <a:prstGeom prst="rect">
            <a:avLst/>
          </a:prstGeom>
        </p:spPr>
      </p:pic>
      <p:grpSp>
        <p:nvGrpSpPr>
          <p:cNvPr id="13" name="Group 12">
            <a:extLst>
              <a:ext uri="{FF2B5EF4-FFF2-40B4-BE49-F238E27FC236}">
                <a16:creationId xmlns:a16="http://schemas.microsoft.com/office/drawing/2014/main" id="{E86E45DD-781F-0D4F-F586-FA59F4DA0E97}"/>
              </a:ext>
            </a:extLst>
          </p:cNvPr>
          <p:cNvGrpSpPr/>
          <p:nvPr/>
        </p:nvGrpSpPr>
        <p:grpSpPr>
          <a:xfrm>
            <a:off x="1599473" y="5863673"/>
            <a:ext cx="8993053" cy="480970"/>
            <a:chOff x="1571281" y="5848050"/>
            <a:chExt cx="8993053" cy="480970"/>
          </a:xfrm>
        </p:grpSpPr>
        <p:grpSp>
          <p:nvGrpSpPr>
            <p:cNvPr id="14" name="Group 13">
              <a:extLst>
                <a:ext uri="{FF2B5EF4-FFF2-40B4-BE49-F238E27FC236}">
                  <a16:creationId xmlns:a16="http://schemas.microsoft.com/office/drawing/2014/main" id="{DF7A61B0-DBDB-CF8E-DF35-A1DA278E27A6}"/>
                </a:ext>
              </a:extLst>
            </p:cNvPr>
            <p:cNvGrpSpPr/>
            <p:nvPr userDrawn="1"/>
          </p:nvGrpSpPr>
          <p:grpSpPr>
            <a:xfrm>
              <a:off x="1571281" y="5848050"/>
              <a:ext cx="6122043" cy="461665"/>
              <a:chOff x="3823702" y="5865382"/>
              <a:chExt cx="6122043" cy="461665"/>
            </a:xfrm>
          </p:grpSpPr>
          <p:sp>
            <p:nvSpPr>
              <p:cNvPr id="18" name="TextBox 17">
                <a:extLst>
                  <a:ext uri="{FF2B5EF4-FFF2-40B4-BE49-F238E27FC236}">
                    <a16:creationId xmlns:a16="http://schemas.microsoft.com/office/drawing/2014/main" id="{D67BA0C0-D2A4-939B-32DA-FEE7BEE89F45}"/>
                  </a:ext>
                </a:extLst>
              </p:cNvPr>
              <p:cNvSpPr txBox="1"/>
              <p:nvPr userDrawn="1"/>
            </p:nvSpPr>
            <p:spPr>
              <a:xfrm>
                <a:off x="5973719" y="5865382"/>
                <a:ext cx="3972026" cy="46166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solidFill>
                      <a:schemeClr val="tx2"/>
                    </a:solidFill>
                    <a:effectLst/>
                    <a:latin typeface="+mn-lt"/>
                  </a:rPr>
                  <a:t>Funded by the European Union. Views and opinions expressed are however those of the author(s) only and do not necessarily reflect those of the European Union or CINEA. Neither the European Union nor CINEA can be held responsible for them.</a:t>
                </a:r>
              </a:p>
            </p:txBody>
          </p:sp>
          <p:pic>
            <p:nvPicPr>
              <p:cNvPr id="19" name="Graphic 20">
                <a:extLst>
                  <a:ext uri="{FF2B5EF4-FFF2-40B4-BE49-F238E27FC236}">
                    <a16:creationId xmlns:a16="http://schemas.microsoft.com/office/drawing/2014/main" id="{CF45B990-6CF0-B861-894C-23A0E68D68A6}"/>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3823702" y="5903809"/>
                <a:ext cx="2027520" cy="408984"/>
              </a:xfrm>
              <a:prstGeom prst="rect">
                <a:avLst/>
              </a:prstGeom>
            </p:spPr>
          </p:pic>
        </p:grpSp>
        <p:grpSp>
          <p:nvGrpSpPr>
            <p:cNvPr id="15" name="Group 14">
              <a:extLst>
                <a:ext uri="{FF2B5EF4-FFF2-40B4-BE49-F238E27FC236}">
                  <a16:creationId xmlns:a16="http://schemas.microsoft.com/office/drawing/2014/main" id="{9FE15FC3-7DB1-A1FF-FFD4-4E3CE5FC185F}"/>
                </a:ext>
              </a:extLst>
            </p:cNvPr>
            <p:cNvGrpSpPr/>
            <p:nvPr userDrawn="1"/>
          </p:nvGrpSpPr>
          <p:grpSpPr>
            <a:xfrm>
              <a:off x="7909076" y="5867355"/>
              <a:ext cx="2655258" cy="461665"/>
              <a:chOff x="5562940" y="5906645"/>
              <a:chExt cx="2655258" cy="461665"/>
            </a:xfrm>
          </p:grpSpPr>
          <p:sp>
            <p:nvSpPr>
              <p:cNvPr id="16" name="TextBox 2">
                <a:extLst>
                  <a:ext uri="{FF2B5EF4-FFF2-40B4-BE49-F238E27FC236}">
                    <a16:creationId xmlns:a16="http://schemas.microsoft.com/office/drawing/2014/main" id="{F9E90D67-F00F-94B5-BF1D-B9E44510C57C}"/>
                  </a:ext>
                </a:extLst>
              </p:cNvPr>
              <p:cNvSpPr txBox="1"/>
              <p:nvPr userDrawn="1"/>
            </p:nvSpPr>
            <p:spPr>
              <a:xfrm>
                <a:off x="5940455" y="5906645"/>
                <a:ext cx="2277743" cy="46166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GB" sz="800" i="0" dirty="0">
                    <a:solidFill>
                      <a:schemeClr val="tx2"/>
                    </a:solidFill>
                  </a:rPr>
                  <a:t>Swiss partners have received funding from the Swiss State Secretariat for Education, Research and Innovation (SERI).</a:t>
                </a:r>
              </a:p>
            </p:txBody>
          </p:sp>
          <p:pic>
            <p:nvPicPr>
              <p:cNvPr id="17" name="Graphic 16">
                <a:extLst>
                  <a:ext uri="{FF2B5EF4-FFF2-40B4-BE49-F238E27FC236}">
                    <a16:creationId xmlns:a16="http://schemas.microsoft.com/office/drawing/2014/main" id="{48D453DF-5028-F60C-9EE3-FD4D1D26979E}"/>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5562940" y="5969223"/>
                <a:ext cx="327692" cy="360000"/>
              </a:xfrm>
              <a:prstGeom prst="rect">
                <a:avLst/>
              </a:prstGeom>
            </p:spPr>
          </p:pic>
        </p:grpSp>
      </p:grpSp>
    </p:spTree>
    <p:extLst>
      <p:ext uri="{BB962C8B-B14F-4D97-AF65-F5344CB8AC3E}">
        <p14:creationId xmlns:p14="http://schemas.microsoft.com/office/powerpoint/2010/main" val="3092685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BBC1-228D-C54E-984C-BC5BB26693AD}"/>
              </a:ext>
            </a:extLst>
          </p:cNvPr>
          <p:cNvSpPr>
            <a:spLocks noGrp="1"/>
          </p:cNvSpPr>
          <p:nvPr>
            <p:ph type="title" hasCustomPrompt="1"/>
          </p:nvPr>
        </p:nvSpPr>
        <p:spPr>
          <a:xfrm>
            <a:off x="550863" y="549280"/>
            <a:ext cx="11090531" cy="539745"/>
          </a:xfrm>
        </p:spPr>
        <p:txBody>
          <a:bodyPr/>
          <a:lstStyle>
            <a:lvl1pPr>
              <a:defRPr>
                <a:latin typeface="+mn-lt"/>
              </a:defRPr>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989FE527-4A31-EA46-8D74-10B83DF86CC0}"/>
              </a:ext>
            </a:extLst>
          </p:cNvPr>
          <p:cNvSpPr>
            <a:spLocks noGrp="1"/>
          </p:cNvSpPr>
          <p:nvPr>
            <p:ph idx="1"/>
          </p:nvPr>
        </p:nvSpPr>
        <p:spPr>
          <a:xfrm>
            <a:off x="550863" y="1628777"/>
            <a:ext cx="11090275" cy="2121813"/>
          </a:xfrm>
        </p:spPr>
        <p:txBody>
          <a:bodyPr>
            <a:normAutofit/>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Slide Number Placeholder 5">
            <a:extLst>
              <a:ext uri="{FF2B5EF4-FFF2-40B4-BE49-F238E27FC236}">
                <a16:creationId xmlns:a16="http://schemas.microsoft.com/office/drawing/2014/main" id="{39E3A932-62CE-9A40-9E80-A77BFF7A64DA}"/>
              </a:ext>
            </a:extLst>
          </p:cNvPr>
          <p:cNvSpPr>
            <a:spLocks noGrp="1"/>
          </p:cNvSpPr>
          <p:nvPr>
            <p:ph type="sldNum" sz="quarter" idx="4"/>
          </p:nvPr>
        </p:nvSpPr>
        <p:spPr>
          <a:xfrm>
            <a:off x="8897938" y="5876926"/>
            <a:ext cx="2743200" cy="431800"/>
          </a:xfrm>
          <a:prstGeom prst="rect">
            <a:avLst/>
          </a:prstGeom>
        </p:spPr>
        <p:txBody>
          <a:bodyPr vert="horz" lIns="0" tIns="0" rIns="0" bIns="0" rtlCol="0" anchor="b" anchorCtr="0"/>
          <a:lstStyle>
            <a:lvl1pPr algn="r">
              <a:defRPr sz="1200">
                <a:solidFill>
                  <a:schemeClr val="tx2"/>
                </a:solidFill>
              </a:defRPr>
            </a:lvl1pPr>
          </a:lstStyle>
          <a:p>
            <a:fld id="{92782A25-248B-4FC8-AD1F-3ACAFCEAA35D}" type="slidenum">
              <a:rPr lang="en-US" smtClean="0"/>
              <a:t>‹#›</a:t>
            </a:fld>
            <a:endParaRPr lang="en-US"/>
          </a:p>
        </p:txBody>
      </p:sp>
      <p:sp>
        <p:nvSpPr>
          <p:cNvPr id="6" name="Picture Placeholder 15">
            <a:extLst>
              <a:ext uri="{FF2B5EF4-FFF2-40B4-BE49-F238E27FC236}">
                <a16:creationId xmlns:a16="http://schemas.microsoft.com/office/drawing/2014/main" id="{61EBFD36-B3B6-BF5B-9C19-3F58A377D825}"/>
              </a:ext>
            </a:extLst>
          </p:cNvPr>
          <p:cNvSpPr>
            <a:spLocks noGrp="1"/>
          </p:cNvSpPr>
          <p:nvPr>
            <p:ph type="pic" sz="quarter" idx="11" hasCustomPrompt="1"/>
          </p:nvPr>
        </p:nvSpPr>
        <p:spPr>
          <a:xfrm>
            <a:off x="0" y="4025900"/>
            <a:ext cx="12192000" cy="2832100"/>
          </a:xfrm>
          <a:solidFill>
            <a:schemeClr val="accent2"/>
          </a:solidFill>
        </p:spPr>
        <p:txBody>
          <a:bodyPr anchor="ctr"/>
          <a:lstStyle>
            <a:lvl1pPr algn="ctr">
              <a:defRPr>
                <a:solidFill>
                  <a:schemeClr val="tx1"/>
                </a:solidFill>
              </a:defRPr>
            </a:lvl1pPr>
          </a:lstStyle>
          <a:p>
            <a:r>
              <a:rPr lang="en-BE" dirty="0"/>
              <a:t>Click to insert picture</a:t>
            </a:r>
          </a:p>
        </p:txBody>
      </p:sp>
    </p:spTree>
    <p:extLst>
      <p:ext uri="{BB962C8B-B14F-4D97-AF65-F5344CB8AC3E}">
        <p14:creationId xmlns:p14="http://schemas.microsoft.com/office/powerpoint/2010/main" val="591835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7BCE-9FA4-C14E-BC6B-CAF3EFAB042E}"/>
              </a:ext>
            </a:extLst>
          </p:cNvPr>
          <p:cNvSpPr>
            <a:spLocks noGrp="1"/>
          </p:cNvSpPr>
          <p:nvPr>
            <p:ph type="title" hasCustomPrompt="1"/>
          </p:nvPr>
        </p:nvSpPr>
        <p:spPr>
          <a:xfrm>
            <a:off x="550864" y="549276"/>
            <a:ext cx="5292724" cy="539750"/>
          </a:xfrm>
        </p:spPr>
        <p:txBody>
          <a:bodyPr/>
          <a:lstStyle>
            <a:lvl1pPr algn="l">
              <a:defRPr sz="3600">
                <a:latin typeface="+mn-lt"/>
              </a:defRPr>
            </a:lvl1pPr>
          </a:lstStyle>
          <a:p>
            <a:r>
              <a:rPr lang="en-GB" dirty="0"/>
              <a:t>Title</a:t>
            </a:r>
            <a:endParaRPr lang="en-US" dirty="0"/>
          </a:p>
        </p:txBody>
      </p:sp>
      <p:sp>
        <p:nvSpPr>
          <p:cNvPr id="3" name="Content Placeholder 2">
            <a:extLst>
              <a:ext uri="{FF2B5EF4-FFF2-40B4-BE49-F238E27FC236}">
                <a16:creationId xmlns:a16="http://schemas.microsoft.com/office/drawing/2014/main" id="{06264736-2D65-D542-93CE-271B538AD5C4}"/>
              </a:ext>
            </a:extLst>
          </p:cNvPr>
          <p:cNvSpPr>
            <a:spLocks noGrp="1"/>
          </p:cNvSpPr>
          <p:nvPr>
            <p:ph sz="half" idx="1"/>
          </p:nvPr>
        </p:nvSpPr>
        <p:spPr>
          <a:xfrm>
            <a:off x="550864" y="1628775"/>
            <a:ext cx="5292724" cy="3167669"/>
          </a:xfrm>
        </p:spPr>
        <p:txBody>
          <a:bodyPr/>
          <a:lstStyle>
            <a:lvl1pPr algn="l">
              <a:defRPr/>
            </a:lvl1pPr>
            <a:lvl2pPr algn="l">
              <a:defRPr/>
            </a:lvl2pPr>
            <a:lvl3pPr algn="l">
              <a:defRPr/>
            </a:lvl3pPr>
            <a:lvl4pPr algn="l">
              <a:defRPr/>
            </a:lvl4pPr>
            <a:lvl5pPr algn="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Content Placeholder 2">
            <a:extLst>
              <a:ext uri="{FF2B5EF4-FFF2-40B4-BE49-F238E27FC236}">
                <a16:creationId xmlns:a16="http://schemas.microsoft.com/office/drawing/2014/main" id="{8154CD90-7F61-DA4E-AB97-281B7E661C0C}"/>
              </a:ext>
            </a:extLst>
          </p:cNvPr>
          <p:cNvSpPr>
            <a:spLocks noGrp="1"/>
          </p:cNvSpPr>
          <p:nvPr>
            <p:ph sz="half" idx="10"/>
          </p:nvPr>
        </p:nvSpPr>
        <p:spPr>
          <a:xfrm>
            <a:off x="6348413" y="1628775"/>
            <a:ext cx="5292725" cy="3167669"/>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10" name="Text Placeholder 5">
            <a:extLst>
              <a:ext uri="{FF2B5EF4-FFF2-40B4-BE49-F238E27FC236}">
                <a16:creationId xmlns:a16="http://schemas.microsoft.com/office/drawing/2014/main" id="{CCF14F80-4E6D-4A41-8FA5-0326AF00BD03}"/>
              </a:ext>
            </a:extLst>
          </p:cNvPr>
          <p:cNvSpPr>
            <a:spLocks noGrp="1"/>
          </p:cNvSpPr>
          <p:nvPr>
            <p:ph type="body" sz="quarter" idx="11" hasCustomPrompt="1"/>
          </p:nvPr>
        </p:nvSpPr>
        <p:spPr>
          <a:xfrm>
            <a:off x="6348413" y="549275"/>
            <a:ext cx="5276847" cy="539750"/>
          </a:xfrm>
        </p:spPr>
        <p:txBody>
          <a:bodyPr anchor="ctr">
            <a:normAutofit/>
          </a:bodyPr>
          <a:lstStyle>
            <a:lvl1pPr algn="l">
              <a:defRPr sz="3600" b="1">
                <a:solidFill>
                  <a:schemeClr val="tx2"/>
                </a:solidFill>
              </a:defRPr>
            </a:lvl1pPr>
          </a:lstStyle>
          <a:p>
            <a:pPr lvl="0"/>
            <a:r>
              <a:rPr lang="en-GB" dirty="0"/>
              <a:t>Title</a:t>
            </a:r>
            <a:endParaRPr lang="en-US" dirty="0"/>
          </a:p>
        </p:txBody>
      </p:sp>
      <p:sp>
        <p:nvSpPr>
          <p:cNvPr id="8" name="Slide Number Placeholder 5">
            <a:extLst>
              <a:ext uri="{FF2B5EF4-FFF2-40B4-BE49-F238E27FC236}">
                <a16:creationId xmlns:a16="http://schemas.microsoft.com/office/drawing/2014/main" id="{8A7BD202-8F78-1047-8ADA-992AC5920108}"/>
              </a:ext>
            </a:extLst>
          </p:cNvPr>
          <p:cNvSpPr>
            <a:spLocks noGrp="1"/>
          </p:cNvSpPr>
          <p:nvPr>
            <p:ph type="sldNum" sz="quarter" idx="4"/>
          </p:nvPr>
        </p:nvSpPr>
        <p:spPr>
          <a:xfrm>
            <a:off x="8897938" y="5876925"/>
            <a:ext cx="2743200" cy="431800"/>
          </a:xfrm>
          <a:prstGeom prst="rect">
            <a:avLst/>
          </a:prstGeom>
        </p:spPr>
        <p:txBody>
          <a:bodyPr vert="horz" lIns="0" tIns="0" rIns="0" bIns="0" rtlCol="0" anchor="b" anchorCtr="0"/>
          <a:lstStyle>
            <a:lvl1pPr algn="r">
              <a:defRPr sz="1200">
                <a:solidFill>
                  <a:schemeClr val="tx2"/>
                </a:solidFill>
              </a:defRPr>
            </a:lvl1pPr>
          </a:lstStyle>
          <a:p>
            <a:fld id="{92782A25-248B-4FC8-AD1F-3ACAFCEAA35D}" type="slidenum">
              <a:rPr lang="en-US" smtClean="0"/>
              <a:t>‹#›</a:t>
            </a:fld>
            <a:endParaRPr lang="en-US"/>
          </a:p>
        </p:txBody>
      </p:sp>
    </p:spTree>
    <p:extLst>
      <p:ext uri="{BB962C8B-B14F-4D97-AF65-F5344CB8AC3E}">
        <p14:creationId xmlns:p14="http://schemas.microsoft.com/office/powerpoint/2010/main" val="794635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AD67-B9AA-4848-8B64-623BB5FDA933}"/>
              </a:ext>
            </a:extLst>
          </p:cNvPr>
          <p:cNvSpPr>
            <a:spLocks noGrp="1"/>
          </p:cNvSpPr>
          <p:nvPr>
            <p:ph type="title"/>
          </p:nvPr>
        </p:nvSpPr>
        <p:spPr>
          <a:xfrm>
            <a:off x="550863" y="549276"/>
            <a:ext cx="11090275" cy="539750"/>
          </a:xfrm>
        </p:spPr>
        <p:txBody>
          <a:bodyPr/>
          <a:lstStyle/>
          <a:p>
            <a:r>
              <a:rPr lang="fi-FI"/>
              <a:t>Muokkaa ots. perustyyl. napsautt.</a:t>
            </a:r>
            <a:endParaRPr lang="en-US" dirty="0"/>
          </a:p>
        </p:txBody>
      </p:sp>
      <p:sp>
        <p:nvSpPr>
          <p:cNvPr id="3" name="Text Placeholder 2">
            <a:extLst>
              <a:ext uri="{FF2B5EF4-FFF2-40B4-BE49-F238E27FC236}">
                <a16:creationId xmlns:a16="http://schemas.microsoft.com/office/drawing/2014/main" id="{28C6D2D7-BB75-1346-94E1-53584679F3B9}"/>
              </a:ext>
            </a:extLst>
          </p:cNvPr>
          <p:cNvSpPr>
            <a:spLocks noGrp="1"/>
          </p:cNvSpPr>
          <p:nvPr>
            <p:ph type="body" idx="1"/>
          </p:nvPr>
        </p:nvSpPr>
        <p:spPr>
          <a:xfrm>
            <a:off x="550862" y="1628775"/>
            <a:ext cx="5292725" cy="696911"/>
          </a:xfrm>
        </p:spPr>
        <p:txBody>
          <a:bodyPr anchor="ctr">
            <a:normAutofit/>
          </a:bodyPr>
          <a:lstStyle>
            <a:lvl1pPr marL="0" indent="0" algn="l">
              <a:buNone/>
              <a:defRPr sz="2000" b="0" i="0"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5" name="Text Placeholder 4">
            <a:extLst>
              <a:ext uri="{FF2B5EF4-FFF2-40B4-BE49-F238E27FC236}">
                <a16:creationId xmlns:a16="http://schemas.microsoft.com/office/drawing/2014/main" id="{CA1AD23E-7048-1746-8DE2-343FEAC3A521}"/>
              </a:ext>
            </a:extLst>
          </p:cNvPr>
          <p:cNvSpPr>
            <a:spLocks noGrp="1"/>
          </p:cNvSpPr>
          <p:nvPr>
            <p:ph type="body" sz="quarter" idx="3"/>
          </p:nvPr>
        </p:nvSpPr>
        <p:spPr>
          <a:xfrm>
            <a:off x="6348414" y="1628775"/>
            <a:ext cx="5292724" cy="696912"/>
          </a:xfrm>
        </p:spPr>
        <p:txBody>
          <a:bodyPr anchor="ctr">
            <a:normAutofit/>
          </a:bodyPr>
          <a:lstStyle>
            <a:lvl1pPr marL="0" indent="0" algn="l">
              <a:buNone/>
              <a:defRPr sz="2000" b="0" i="0"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7" name="Slide Number Placeholder 5">
            <a:extLst>
              <a:ext uri="{FF2B5EF4-FFF2-40B4-BE49-F238E27FC236}">
                <a16:creationId xmlns:a16="http://schemas.microsoft.com/office/drawing/2014/main" id="{242E61BE-8598-FD4D-A1B2-85E7F3A9D999}"/>
              </a:ext>
            </a:extLst>
          </p:cNvPr>
          <p:cNvSpPr>
            <a:spLocks noGrp="1"/>
          </p:cNvSpPr>
          <p:nvPr>
            <p:ph type="sldNum" sz="quarter" idx="10"/>
          </p:nvPr>
        </p:nvSpPr>
        <p:spPr>
          <a:xfrm>
            <a:off x="8897938" y="5876926"/>
            <a:ext cx="2743200" cy="431800"/>
          </a:xfrm>
          <a:prstGeom prst="rect">
            <a:avLst/>
          </a:prstGeom>
        </p:spPr>
        <p:txBody>
          <a:bodyPr vert="horz" lIns="0" tIns="0" rIns="0" bIns="0" rtlCol="0" anchor="b" anchorCtr="0"/>
          <a:lstStyle>
            <a:lvl1pPr algn="r">
              <a:defRPr sz="1200">
                <a:solidFill>
                  <a:schemeClr val="tx2"/>
                </a:solidFill>
              </a:defRPr>
            </a:lvl1pPr>
          </a:lstStyle>
          <a:p>
            <a:fld id="{92782A25-248B-4FC8-AD1F-3ACAFCEAA35D}" type="slidenum">
              <a:rPr lang="en-US" smtClean="0"/>
              <a:t>‹#›</a:t>
            </a:fld>
            <a:endParaRPr lang="en-US"/>
          </a:p>
        </p:txBody>
      </p:sp>
      <p:sp>
        <p:nvSpPr>
          <p:cNvPr id="8" name="Content Placeholder 2">
            <a:extLst>
              <a:ext uri="{FF2B5EF4-FFF2-40B4-BE49-F238E27FC236}">
                <a16:creationId xmlns:a16="http://schemas.microsoft.com/office/drawing/2014/main" id="{EDEE9843-C7FA-DCDE-4A3C-C07607DD88E8}"/>
              </a:ext>
            </a:extLst>
          </p:cNvPr>
          <p:cNvSpPr>
            <a:spLocks noGrp="1"/>
          </p:cNvSpPr>
          <p:nvPr>
            <p:ph sz="half" idx="11"/>
          </p:nvPr>
        </p:nvSpPr>
        <p:spPr>
          <a:xfrm>
            <a:off x="550864" y="2502131"/>
            <a:ext cx="5292724" cy="2294313"/>
          </a:xfrm>
        </p:spPr>
        <p:txBody>
          <a:bodyPr/>
          <a:lstStyle>
            <a:lvl1pPr algn="l">
              <a:defRPr/>
            </a:lvl1pPr>
            <a:lvl2pPr algn="l">
              <a:defRPr/>
            </a:lvl2pPr>
            <a:lvl3pPr algn="l">
              <a:defRPr/>
            </a:lvl3pPr>
            <a:lvl4pPr algn="l">
              <a:defRPr/>
            </a:lvl4pPr>
            <a:lvl5pPr algn="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9" name="Content Placeholder 2">
            <a:extLst>
              <a:ext uri="{FF2B5EF4-FFF2-40B4-BE49-F238E27FC236}">
                <a16:creationId xmlns:a16="http://schemas.microsoft.com/office/drawing/2014/main" id="{E23E19DA-9DC3-2E9F-36D7-D7ED62E0DDCA}"/>
              </a:ext>
            </a:extLst>
          </p:cNvPr>
          <p:cNvSpPr>
            <a:spLocks noGrp="1"/>
          </p:cNvSpPr>
          <p:nvPr>
            <p:ph sz="half" idx="12"/>
          </p:nvPr>
        </p:nvSpPr>
        <p:spPr>
          <a:xfrm>
            <a:off x="6348413" y="2502131"/>
            <a:ext cx="5292725" cy="2294313"/>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Tree>
    <p:extLst>
      <p:ext uri="{BB962C8B-B14F-4D97-AF65-F5344CB8AC3E}">
        <p14:creationId xmlns:p14="http://schemas.microsoft.com/office/powerpoint/2010/main" val="518874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80DD-AA90-F14B-9C6B-009EF4F65165}"/>
              </a:ext>
            </a:extLst>
          </p:cNvPr>
          <p:cNvSpPr>
            <a:spLocks noGrp="1"/>
          </p:cNvSpPr>
          <p:nvPr>
            <p:ph type="title"/>
          </p:nvPr>
        </p:nvSpPr>
        <p:spPr/>
        <p:txBody>
          <a:bodyPr/>
          <a:lstStyle>
            <a:lvl1pPr>
              <a:defRPr sz="3600"/>
            </a:lvl1pPr>
          </a:lstStyle>
          <a:p>
            <a:r>
              <a:rPr lang="fi-FI"/>
              <a:t>Muokkaa ots. perustyyl. napsautt.</a:t>
            </a:r>
            <a:endParaRPr lang="en-US" dirty="0"/>
          </a:p>
        </p:txBody>
      </p:sp>
      <p:sp>
        <p:nvSpPr>
          <p:cNvPr id="3" name="Slide Number Placeholder 5">
            <a:extLst>
              <a:ext uri="{FF2B5EF4-FFF2-40B4-BE49-F238E27FC236}">
                <a16:creationId xmlns:a16="http://schemas.microsoft.com/office/drawing/2014/main" id="{AB2AE213-1A23-EF4C-9C7E-962812649904}"/>
              </a:ext>
            </a:extLst>
          </p:cNvPr>
          <p:cNvSpPr>
            <a:spLocks noGrp="1"/>
          </p:cNvSpPr>
          <p:nvPr>
            <p:ph type="sldNum" sz="quarter" idx="4"/>
          </p:nvPr>
        </p:nvSpPr>
        <p:spPr>
          <a:xfrm>
            <a:off x="8897938" y="5876926"/>
            <a:ext cx="2743200" cy="431800"/>
          </a:xfrm>
          <a:prstGeom prst="rect">
            <a:avLst/>
          </a:prstGeom>
        </p:spPr>
        <p:txBody>
          <a:bodyPr vert="horz" lIns="0" tIns="0" rIns="0" bIns="0" rtlCol="0" anchor="b" anchorCtr="0"/>
          <a:lstStyle>
            <a:lvl1pPr algn="r">
              <a:defRPr sz="1200">
                <a:solidFill>
                  <a:schemeClr val="tx2"/>
                </a:solidFill>
              </a:defRPr>
            </a:lvl1pPr>
          </a:lstStyle>
          <a:p>
            <a:fld id="{92782A25-248B-4FC8-AD1F-3ACAFCEAA35D}" type="slidenum">
              <a:rPr lang="en-US" smtClean="0"/>
              <a:t>‹#›</a:t>
            </a:fld>
            <a:endParaRPr lang="en-US"/>
          </a:p>
        </p:txBody>
      </p:sp>
    </p:spTree>
    <p:extLst>
      <p:ext uri="{BB962C8B-B14F-4D97-AF65-F5344CB8AC3E}">
        <p14:creationId xmlns:p14="http://schemas.microsoft.com/office/powerpoint/2010/main" val="3122529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ull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80DD-AA90-F14B-9C6B-009EF4F65165}"/>
              </a:ext>
            </a:extLst>
          </p:cNvPr>
          <p:cNvSpPr>
            <a:spLocks noGrp="1"/>
          </p:cNvSpPr>
          <p:nvPr>
            <p:ph type="title" hasCustomPrompt="1"/>
          </p:nvPr>
        </p:nvSpPr>
        <p:spPr>
          <a:xfrm>
            <a:off x="550863" y="1628775"/>
            <a:ext cx="11090531" cy="3708400"/>
          </a:xfrm>
        </p:spPr>
        <p:txBody>
          <a:bodyPr/>
          <a:lstStyle>
            <a:lvl1pPr>
              <a:defRPr sz="6000">
                <a:solidFill>
                  <a:schemeClr val="accent1"/>
                </a:solidFill>
              </a:defRPr>
            </a:lvl1pPr>
          </a:lstStyle>
          <a:p>
            <a:r>
              <a:rPr lang="en-GB" dirty="0" err="1"/>
              <a:t>Nullam</a:t>
            </a:r>
            <a:r>
              <a:rPr lang="en-GB" dirty="0"/>
              <a:t> </a:t>
            </a:r>
            <a:r>
              <a:rPr lang="en-GB" dirty="0" err="1"/>
              <a:t>quis</a:t>
            </a:r>
            <a:r>
              <a:rPr lang="en-GB" dirty="0"/>
              <a:t> </a:t>
            </a:r>
            <a:r>
              <a:rPr lang="en-GB" dirty="0" err="1"/>
              <a:t>risus</a:t>
            </a:r>
            <a:r>
              <a:rPr lang="en-GB" dirty="0"/>
              <a:t> </a:t>
            </a:r>
            <a:r>
              <a:rPr lang="en-GB" dirty="0" err="1"/>
              <a:t>eget</a:t>
            </a:r>
            <a:r>
              <a:rPr lang="en-GB" dirty="0"/>
              <a:t> </a:t>
            </a:r>
            <a:r>
              <a:rPr lang="en-GB" dirty="0" err="1"/>
              <a:t>urna</a:t>
            </a:r>
            <a:r>
              <a:rPr lang="en-GB" dirty="0"/>
              <a:t> </a:t>
            </a:r>
            <a:r>
              <a:rPr lang="en-GB" dirty="0" err="1"/>
              <a:t>mollis</a:t>
            </a:r>
            <a:r>
              <a:rPr lang="en-GB" dirty="0"/>
              <a:t> </a:t>
            </a:r>
            <a:r>
              <a:rPr lang="en-GB" dirty="0" err="1"/>
              <a:t>ornare</a:t>
            </a:r>
            <a:r>
              <a:rPr lang="en-GB" dirty="0"/>
              <a:t> </a:t>
            </a:r>
            <a:r>
              <a:rPr lang="en-GB" dirty="0" err="1"/>
              <a:t>vel</a:t>
            </a:r>
            <a:r>
              <a:rPr lang="en-GB" dirty="0"/>
              <a:t> </a:t>
            </a:r>
            <a:r>
              <a:rPr lang="en-GB" dirty="0" err="1"/>
              <a:t>eu</a:t>
            </a:r>
            <a:r>
              <a:rPr lang="en-GB" dirty="0"/>
              <a:t> </a:t>
            </a:r>
            <a:r>
              <a:rPr lang="en-GB" dirty="0" err="1"/>
              <a:t>leo</a:t>
            </a:r>
            <a:endParaRPr lang="en-US" dirty="0"/>
          </a:p>
        </p:txBody>
      </p:sp>
      <p:sp>
        <p:nvSpPr>
          <p:cNvPr id="3" name="Slide Number Placeholder 5">
            <a:extLst>
              <a:ext uri="{FF2B5EF4-FFF2-40B4-BE49-F238E27FC236}">
                <a16:creationId xmlns:a16="http://schemas.microsoft.com/office/drawing/2014/main" id="{AB2AE213-1A23-EF4C-9C7E-962812649904}"/>
              </a:ext>
            </a:extLst>
          </p:cNvPr>
          <p:cNvSpPr>
            <a:spLocks noGrp="1"/>
          </p:cNvSpPr>
          <p:nvPr>
            <p:ph type="sldNum" sz="quarter" idx="4"/>
          </p:nvPr>
        </p:nvSpPr>
        <p:spPr>
          <a:xfrm>
            <a:off x="8897938" y="5876926"/>
            <a:ext cx="2743200" cy="431800"/>
          </a:xfrm>
          <a:prstGeom prst="rect">
            <a:avLst/>
          </a:prstGeom>
        </p:spPr>
        <p:txBody>
          <a:bodyPr vert="horz" lIns="0" tIns="0" rIns="0" bIns="0" rtlCol="0" anchor="b" anchorCtr="0"/>
          <a:lstStyle>
            <a:lvl1pPr algn="r">
              <a:defRPr sz="1200">
                <a:solidFill>
                  <a:schemeClr val="tx1"/>
                </a:solidFill>
              </a:defRPr>
            </a:lvl1pPr>
          </a:lstStyle>
          <a:p>
            <a:fld id="{92782A25-248B-4FC8-AD1F-3ACAFCEAA35D}" type="slidenum">
              <a:rPr lang="en-US" smtClean="0"/>
              <a:t>‹#›</a:t>
            </a:fld>
            <a:endParaRPr lang="en-US"/>
          </a:p>
        </p:txBody>
      </p:sp>
      <p:sp>
        <p:nvSpPr>
          <p:cNvPr id="4" name="Content Placeholder 2">
            <a:extLst>
              <a:ext uri="{FF2B5EF4-FFF2-40B4-BE49-F238E27FC236}">
                <a16:creationId xmlns:a16="http://schemas.microsoft.com/office/drawing/2014/main" id="{ED3A65D6-B7F4-1CB3-4A11-F0C011BEA5E8}"/>
              </a:ext>
            </a:extLst>
          </p:cNvPr>
          <p:cNvSpPr>
            <a:spLocks noGrp="1"/>
          </p:cNvSpPr>
          <p:nvPr>
            <p:ph idx="1" hasCustomPrompt="1"/>
          </p:nvPr>
        </p:nvSpPr>
        <p:spPr>
          <a:xfrm>
            <a:off x="550863" y="549275"/>
            <a:ext cx="11090275" cy="539750"/>
          </a:xfrm>
        </p:spPr>
        <p:txBody>
          <a:bodyPr>
            <a:normAutofit/>
          </a:bodyPr>
          <a:lstStyle>
            <a:lvl1pPr>
              <a:defRPr sz="3600" b="1">
                <a:solidFill>
                  <a:schemeClr val="tx2"/>
                </a:solidFill>
              </a:defRPr>
            </a:lvl1pPr>
            <a:lvl2pPr>
              <a:defRPr sz="1200"/>
            </a:lvl2pPr>
            <a:lvl3pPr>
              <a:defRPr sz="1200"/>
            </a:lvl3pPr>
            <a:lvl4pPr>
              <a:defRPr sz="1200"/>
            </a:lvl4pPr>
            <a:lvl5pPr>
              <a:defRPr sz="1200"/>
            </a:lvl5pPr>
          </a:lstStyle>
          <a:p>
            <a:pPr lvl="0"/>
            <a:r>
              <a:rPr lang="en-US" dirty="0"/>
              <a:t>Click to edit title</a:t>
            </a:r>
          </a:p>
        </p:txBody>
      </p:sp>
    </p:spTree>
    <p:extLst>
      <p:ext uri="{BB962C8B-B14F-4D97-AF65-F5344CB8AC3E}">
        <p14:creationId xmlns:p14="http://schemas.microsoft.com/office/powerpoint/2010/main" val="477196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Pull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80DD-AA90-F14B-9C6B-009EF4F65165}"/>
              </a:ext>
            </a:extLst>
          </p:cNvPr>
          <p:cNvSpPr>
            <a:spLocks noGrp="1"/>
          </p:cNvSpPr>
          <p:nvPr>
            <p:ph type="title" hasCustomPrompt="1"/>
          </p:nvPr>
        </p:nvSpPr>
        <p:spPr>
          <a:xfrm>
            <a:off x="550863" y="1628775"/>
            <a:ext cx="11090531" cy="1693159"/>
          </a:xfrm>
        </p:spPr>
        <p:txBody>
          <a:bodyPr/>
          <a:lstStyle>
            <a:lvl1pPr>
              <a:defRPr sz="6000">
                <a:solidFill>
                  <a:schemeClr val="accent1"/>
                </a:solidFill>
              </a:defRPr>
            </a:lvl1pPr>
          </a:lstStyle>
          <a:p>
            <a:r>
              <a:rPr lang="en-GB" dirty="0" err="1"/>
              <a:t>Nullam</a:t>
            </a:r>
            <a:r>
              <a:rPr lang="en-GB" dirty="0"/>
              <a:t> </a:t>
            </a:r>
            <a:r>
              <a:rPr lang="en-GB" dirty="0" err="1"/>
              <a:t>quis</a:t>
            </a:r>
            <a:r>
              <a:rPr lang="en-GB" dirty="0"/>
              <a:t> </a:t>
            </a:r>
            <a:r>
              <a:rPr lang="en-GB" dirty="0" err="1"/>
              <a:t>risus</a:t>
            </a:r>
            <a:r>
              <a:rPr lang="en-GB" dirty="0"/>
              <a:t> </a:t>
            </a:r>
            <a:r>
              <a:rPr lang="en-GB" dirty="0" err="1"/>
              <a:t>eget</a:t>
            </a:r>
            <a:r>
              <a:rPr lang="en-GB" dirty="0"/>
              <a:t> </a:t>
            </a:r>
            <a:r>
              <a:rPr lang="en-GB" dirty="0" err="1"/>
              <a:t>urna</a:t>
            </a:r>
            <a:r>
              <a:rPr lang="en-GB" dirty="0"/>
              <a:t> </a:t>
            </a:r>
            <a:r>
              <a:rPr lang="en-GB" dirty="0" err="1"/>
              <a:t>mollis</a:t>
            </a:r>
            <a:r>
              <a:rPr lang="en-GB" dirty="0"/>
              <a:t> </a:t>
            </a:r>
            <a:r>
              <a:rPr lang="en-GB" dirty="0" err="1"/>
              <a:t>ornare</a:t>
            </a:r>
            <a:r>
              <a:rPr lang="en-GB" dirty="0"/>
              <a:t> </a:t>
            </a:r>
            <a:r>
              <a:rPr lang="en-GB" dirty="0" err="1"/>
              <a:t>vel</a:t>
            </a:r>
            <a:r>
              <a:rPr lang="en-GB" dirty="0"/>
              <a:t> </a:t>
            </a:r>
            <a:r>
              <a:rPr lang="en-GB" dirty="0" err="1"/>
              <a:t>eu</a:t>
            </a:r>
            <a:r>
              <a:rPr lang="en-GB" dirty="0"/>
              <a:t> </a:t>
            </a:r>
            <a:r>
              <a:rPr lang="en-GB" dirty="0" err="1"/>
              <a:t>leo</a:t>
            </a:r>
            <a:endParaRPr lang="en-US" dirty="0"/>
          </a:p>
        </p:txBody>
      </p:sp>
      <p:sp>
        <p:nvSpPr>
          <p:cNvPr id="3" name="Slide Number Placeholder 5">
            <a:extLst>
              <a:ext uri="{FF2B5EF4-FFF2-40B4-BE49-F238E27FC236}">
                <a16:creationId xmlns:a16="http://schemas.microsoft.com/office/drawing/2014/main" id="{AB2AE213-1A23-EF4C-9C7E-962812649904}"/>
              </a:ext>
            </a:extLst>
          </p:cNvPr>
          <p:cNvSpPr>
            <a:spLocks noGrp="1"/>
          </p:cNvSpPr>
          <p:nvPr>
            <p:ph type="sldNum" sz="quarter" idx="4"/>
          </p:nvPr>
        </p:nvSpPr>
        <p:spPr>
          <a:xfrm>
            <a:off x="8897938" y="5876926"/>
            <a:ext cx="2743200" cy="431800"/>
          </a:xfrm>
          <a:prstGeom prst="rect">
            <a:avLst/>
          </a:prstGeom>
        </p:spPr>
        <p:txBody>
          <a:bodyPr vert="horz" lIns="0" tIns="0" rIns="0" bIns="0" rtlCol="0" anchor="b" anchorCtr="0"/>
          <a:lstStyle>
            <a:lvl1pPr algn="r">
              <a:defRPr sz="1200">
                <a:solidFill>
                  <a:schemeClr val="tx1"/>
                </a:solidFill>
              </a:defRPr>
            </a:lvl1pPr>
          </a:lstStyle>
          <a:p>
            <a:fld id="{92782A25-248B-4FC8-AD1F-3ACAFCEAA35D}" type="slidenum">
              <a:rPr lang="en-US" smtClean="0"/>
              <a:t>‹#›</a:t>
            </a:fld>
            <a:endParaRPr lang="en-US"/>
          </a:p>
        </p:txBody>
      </p:sp>
      <p:sp>
        <p:nvSpPr>
          <p:cNvPr id="4" name="Content Placeholder 2">
            <a:extLst>
              <a:ext uri="{FF2B5EF4-FFF2-40B4-BE49-F238E27FC236}">
                <a16:creationId xmlns:a16="http://schemas.microsoft.com/office/drawing/2014/main" id="{ED3A65D6-B7F4-1CB3-4A11-F0C011BEA5E8}"/>
              </a:ext>
            </a:extLst>
          </p:cNvPr>
          <p:cNvSpPr>
            <a:spLocks noGrp="1"/>
          </p:cNvSpPr>
          <p:nvPr>
            <p:ph idx="1" hasCustomPrompt="1"/>
          </p:nvPr>
        </p:nvSpPr>
        <p:spPr>
          <a:xfrm>
            <a:off x="550863" y="549275"/>
            <a:ext cx="11090275" cy="539750"/>
          </a:xfrm>
        </p:spPr>
        <p:txBody>
          <a:bodyPr>
            <a:normAutofit/>
          </a:bodyPr>
          <a:lstStyle>
            <a:lvl1pPr>
              <a:defRPr sz="3600" b="1">
                <a:solidFill>
                  <a:schemeClr val="tx2"/>
                </a:solidFill>
              </a:defRPr>
            </a:lvl1pPr>
            <a:lvl2pPr>
              <a:defRPr sz="1200"/>
            </a:lvl2pPr>
            <a:lvl3pPr>
              <a:defRPr sz="1200"/>
            </a:lvl3pPr>
            <a:lvl4pPr>
              <a:defRPr sz="1200"/>
            </a:lvl4pPr>
            <a:lvl5pPr>
              <a:defRPr sz="1200"/>
            </a:lvl5pPr>
          </a:lstStyle>
          <a:p>
            <a:pPr lvl="0"/>
            <a:r>
              <a:rPr lang="en-US" dirty="0"/>
              <a:t>Click to edit title</a:t>
            </a:r>
          </a:p>
        </p:txBody>
      </p:sp>
      <p:sp>
        <p:nvSpPr>
          <p:cNvPr id="6" name="Content Placeholder 2">
            <a:extLst>
              <a:ext uri="{FF2B5EF4-FFF2-40B4-BE49-F238E27FC236}">
                <a16:creationId xmlns:a16="http://schemas.microsoft.com/office/drawing/2014/main" id="{B3934C69-AA7B-FD03-F6D8-6AA19EEC8578}"/>
              </a:ext>
            </a:extLst>
          </p:cNvPr>
          <p:cNvSpPr>
            <a:spLocks noGrp="1"/>
          </p:cNvSpPr>
          <p:nvPr>
            <p:ph idx="10" hasCustomPrompt="1"/>
          </p:nvPr>
        </p:nvSpPr>
        <p:spPr>
          <a:xfrm>
            <a:off x="550862" y="3740158"/>
            <a:ext cx="11090275" cy="1494379"/>
          </a:xfrm>
        </p:spPr>
        <p:txBody>
          <a:bodyPr>
            <a:normAutofit/>
          </a:bodyPr>
          <a:lstStyle>
            <a:lvl1pPr>
              <a:defRPr sz="2400"/>
            </a:lvl1pPr>
            <a:lvl2pPr>
              <a:defRPr sz="1200"/>
            </a:lvl2pPr>
            <a:lvl3pPr>
              <a:defRPr sz="1200"/>
            </a:lvl3pPr>
            <a:lvl4pPr>
              <a:defRPr sz="1200"/>
            </a:lvl4pPr>
            <a:lvl5pPr>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Vestibulum id ligula porta </a:t>
            </a:r>
            <a:r>
              <a:rPr lang="en-US" dirty="0" err="1"/>
              <a:t>felis</a:t>
            </a:r>
            <a:r>
              <a:rPr lang="en-US" dirty="0"/>
              <a:t> </a:t>
            </a:r>
            <a:r>
              <a:rPr lang="en-US" dirty="0" err="1"/>
              <a:t>euismod</a:t>
            </a:r>
            <a:r>
              <a:rPr lang="en-US" dirty="0"/>
              <a:t> semper. Donec </a:t>
            </a:r>
            <a:r>
              <a:rPr lang="en-US" dirty="0" err="1"/>
              <a:t>ullamcorper</a:t>
            </a:r>
            <a:r>
              <a:rPr lang="en-US" dirty="0"/>
              <a:t> </a:t>
            </a:r>
            <a:r>
              <a:rPr lang="en-US" dirty="0" err="1"/>
              <a:t>nulla</a:t>
            </a:r>
            <a:r>
              <a:rPr lang="en-US" dirty="0"/>
              <a:t> non </a:t>
            </a:r>
            <a:r>
              <a:rPr lang="en-US" dirty="0" err="1"/>
              <a:t>metus</a:t>
            </a:r>
            <a:r>
              <a:rPr lang="en-US" dirty="0"/>
              <a:t> auctor </a:t>
            </a:r>
            <a:r>
              <a:rPr lang="en-US" dirty="0" err="1"/>
              <a:t>fringilla</a:t>
            </a:r>
            <a:r>
              <a:rPr lang="en-US" dirty="0"/>
              <a:t>. </a:t>
            </a:r>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 </a:t>
            </a:r>
            <a:r>
              <a:rPr lang="en-US" dirty="0" err="1"/>
              <a:t>Praesent</a:t>
            </a:r>
            <a:r>
              <a:rPr lang="en-US" dirty="0"/>
              <a:t> </a:t>
            </a:r>
            <a:r>
              <a:rPr lang="en-US" dirty="0" err="1"/>
              <a:t>commodo</a:t>
            </a:r>
            <a:r>
              <a:rPr lang="en-US" dirty="0"/>
              <a:t> cursus magna, vel </a:t>
            </a:r>
            <a:r>
              <a:rPr lang="en-US" dirty="0" err="1"/>
              <a:t>scelerisque</a:t>
            </a:r>
            <a:r>
              <a:rPr lang="en-US" dirty="0"/>
              <a:t> </a:t>
            </a:r>
            <a:r>
              <a:rPr lang="en-US" dirty="0" err="1"/>
              <a:t>nisl</a:t>
            </a:r>
            <a:r>
              <a:rPr lang="en-US" dirty="0"/>
              <a:t> </a:t>
            </a:r>
            <a:r>
              <a:rPr lang="en-US" dirty="0" err="1"/>
              <a:t>consectetur</a:t>
            </a:r>
            <a:r>
              <a:rPr lang="en-US" dirty="0"/>
              <a:t> et.</a:t>
            </a:r>
          </a:p>
        </p:txBody>
      </p:sp>
    </p:spTree>
    <p:extLst>
      <p:ext uri="{BB962C8B-B14F-4D97-AF65-F5344CB8AC3E}">
        <p14:creationId xmlns:p14="http://schemas.microsoft.com/office/powerpoint/2010/main" val="548084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80DD-AA90-F14B-9C6B-009EF4F65165}"/>
              </a:ext>
            </a:extLst>
          </p:cNvPr>
          <p:cNvSpPr>
            <a:spLocks noGrp="1"/>
          </p:cNvSpPr>
          <p:nvPr>
            <p:ph type="title" hasCustomPrompt="1"/>
          </p:nvPr>
        </p:nvSpPr>
        <p:spPr>
          <a:xfrm>
            <a:off x="550863" y="549280"/>
            <a:ext cx="5545137" cy="539745"/>
          </a:xfrm>
        </p:spPr>
        <p:txBody>
          <a:bodyPr/>
          <a:lstStyle>
            <a:lvl1pPr>
              <a:defRPr sz="4000"/>
            </a:lvl1pPr>
          </a:lstStyle>
          <a:p>
            <a:r>
              <a:rPr lang="en-GB" dirty="0"/>
              <a:t>Click to edit list title</a:t>
            </a:r>
            <a:endParaRPr lang="en-US" dirty="0"/>
          </a:p>
        </p:txBody>
      </p:sp>
      <p:sp>
        <p:nvSpPr>
          <p:cNvPr id="3" name="Slide Number Placeholder 5">
            <a:extLst>
              <a:ext uri="{FF2B5EF4-FFF2-40B4-BE49-F238E27FC236}">
                <a16:creationId xmlns:a16="http://schemas.microsoft.com/office/drawing/2014/main" id="{AB2AE213-1A23-EF4C-9C7E-962812649904}"/>
              </a:ext>
            </a:extLst>
          </p:cNvPr>
          <p:cNvSpPr>
            <a:spLocks noGrp="1"/>
          </p:cNvSpPr>
          <p:nvPr>
            <p:ph type="sldNum" sz="quarter" idx="4"/>
          </p:nvPr>
        </p:nvSpPr>
        <p:spPr>
          <a:xfrm>
            <a:off x="8897938" y="5876926"/>
            <a:ext cx="2743200" cy="431800"/>
          </a:xfrm>
          <a:prstGeom prst="rect">
            <a:avLst/>
          </a:prstGeom>
        </p:spPr>
        <p:txBody>
          <a:bodyPr vert="horz" lIns="0" tIns="0" rIns="0" bIns="0" rtlCol="0" anchor="b" anchorCtr="0"/>
          <a:lstStyle>
            <a:lvl1pPr algn="r">
              <a:defRPr sz="1200">
                <a:solidFill>
                  <a:schemeClr val="tx1"/>
                </a:solidFill>
              </a:defRPr>
            </a:lvl1pPr>
          </a:lstStyle>
          <a:p>
            <a:fld id="{92782A25-248B-4FC8-AD1F-3ACAFCEAA35D}" type="slidenum">
              <a:rPr lang="en-US" smtClean="0"/>
              <a:t>‹#›</a:t>
            </a:fld>
            <a:endParaRPr lang="en-US"/>
          </a:p>
        </p:txBody>
      </p:sp>
      <p:sp>
        <p:nvSpPr>
          <p:cNvPr id="6" name="Text Placeholder 5">
            <a:extLst>
              <a:ext uri="{FF2B5EF4-FFF2-40B4-BE49-F238E27FC236}">
                <a16:creationId xmlns:a16="http://schemas.microsoft.com/office/drawing/2014/main" id="{5EF02280-552F-5D3C-C0B7-B23BDA949747}"/>
              </a:ext>
            </a:extLst>
          </p:cNvPr>
          <p:cNvSpPr>
            <a:spLocks noGrp="1"/>
          </p:cNvSpPr>
          <p:nvPr>
            <p:ph type="body" sz="quarter" idx="11" hasCustomPrompt="1"/>
          </p:nvPr>
        </p:nvSpPr>
        <p:spPr>
          <a:xfrm>
            <a:off x="550863" y="1628775"/>
            <a:ext cx="5545137" cy="3708400"/>
          </a:xfrm>
        </p:spPr>
        <p:txBody>
          <a:bodyPr>
            <a:normAutofit/>
          </a:bodyPr>
          <a:lstStyle>
            <a:lvl1pPr marL="457200" indent="-457200">
              <a:buClrTx/>
              <a:buFont typeface="+mj-lt"/>
              <a:buAutoNum type="arabicPeriod"/>
              <a:defRPr sz="1800"/>
            </a:lvl1pPr>
            <a:lvl2pPr marL="628650" indent="-171450">
              <a:buFont typeface="Arial" panose="020B0604020202020204" pitchFamily="34" charset="0"/>
              <a:buChar char="•"/>
              <a:defRPr/>
            </a:lvl2pPr>
            <a:lvl3pPr marL="1085850" indent="-171450">
              <a:buFont typeface="Arial" panose="020B0604020202020204" pitchFamily="34" charset="0"/>
              <a:buChar char="•"/>
              <a:defRPr/>
            </a:lvl3pPr>
            <a:lvl4pPr marL="1543050" indent="-171450">
              <a:buFont typeface="Arial" panose="020B0604020202020204" pitchFamily="34" charset="0"/>
              <a:buChar char="•"/>
              <a:defRPr/>
            </a:lvl4pPr>
            <a:lvl5pPr marL="2000250" indent="-171450">
              <a:buFont typeface="Arial" panose="020B0604020202020204" pitchFamily="34" charset="0"/>
              <a:buChar char="•"/>
              <a:defRPr/>
            </a:lvl5pPr>
          </a:lstStyle>
          <a:p>
            <a:pPr lvl="0"/>
            <a:r>
              <a:rPr lang="en-BE" dirty="0"/>
              <a:t>Insert list items</a:t>
            </a:r>
          </a:p>
          <a:p>
            <a:pPr lvl="0"/>
            <a:endParaRPr lang="en-BE" dirty="0"/>
          </a:p>
        </p:txBody>
      </p:sp>
      <p:sp>
        <p:nvSpPr>
          <p:cNvPr id="5" name="Freeform 4">
            <a:extLst>
              <a:ext uri="{FF2B5EF4-FFF2-40B4-BE49-F238E27FC236}">
                <a16:creationId xmlns:a16="http://schemas.microsoft.com/office/drawing/2014/main" id="{7235474C-6EE0-9436-3C9C-75D04EBA43D3}"/>
              </a:ext>
            </a:extLst>
          </p:cNvPr>
          <p:cNvSpPr>
            <a:spLocks noGrp="1"/>
          </p:cNvSpPr>
          <p:nvPr>
            <p:ph type="pic" sz="quarter" idx="12" hasCustomPrompt="1"/>
          </p:nvPr>
        </p:nvSpPr>
        <p:spPr>
          <a:xfrm>
            <a:off x="4761119" y="541032"/>
            <a:ext cx="10048185" cy="4796143"/>
          </a:xfrm>
          <a:custGeom>
            <a:avLst/>
            <a:gdLst>
              <a:gd name="connsiteX0" fmla="*/ 1480923 w 3064597"/>
              <a:gd name="connsiteY0" fmla="*/ 0 h 1462776"/>
              <a:gd name="connsiteX1" fmla="*/ 1531016 w 3064597"/>
              <a:gd name="connsiteY1" fmla="*/ 52919 h 1462776"/>
              <a:gd name="connsiteX2" fmla="*/ 1668652 w 3064597"/>
              <a:gd name="connsiteY2" fmla="*/ 198400 h 1462776"/>
              <a:gd name="connsiteX3" fmla="*/ 1857807 w 3064597"/>
              <a:gd name="connsiteY3" fmla="*/ 164828 h 1462776"/>
              <a:gd name="connsiteX4" fmla="*/ 2305221 w 3064597"/>
              <a:gd name="connsiteY4" fmla="*/ 617962 h 1462776"/>
              <a:gd name="connsiteX5" fmla="*/ 2374134 w 3064597"/>
              <a:gd name="connsiteY5" fmla="*/ 556507 h 1462776"/>
              <a:gd name="connsiteX6" fmla="*/ 3064597 w 3064597"/>
              <a:gd name="connsiteY6" fmla="*/ 1286378 h 1462776"/>
              <a:gd name="connsiteX7" fmla="*/ 2911087 w 3064597"/>
              <a:gd name="connsiteY7" fmla="*/ 1286378 h 1462776"/>
              <a:gd name="connsiteX8" fmla="*/ 2697979 w 3064597"/>
              <a:gd name="connsiteY8" fmla="*/ 1286378 h 1462776"/>
              <a:gd name="connsiteX9" fmla="*/ 2785712 w 3064597"/>
              <a:gd name="connsiteY9" fmla="*/ 1379035 h 1462776"/>
              <a:gd name="connsiteX10" fmla="*/ 2633438 w 3064597"/>
              <a:gd name="connsiteY10" fmla="*/ 1379035 h 1462776"/>
              <a:gd name="connsiteX11" fmla="*/ 1840222 w 3064597"/>
              <a:gd name="connsiteY11" fmla="*/ 1379035 h 1462776"/>
              <a:gd name="connsiteX12" fmla="*/ 1913508 w 3064597"/>
              <a:gd name="connsiteY12" fmla="*/ 1462776 h 1462776"/>
              <a:gd name="connsiteX13" fmla="*/ 1827770 w 3064597"/>
              <a:gd name="connsiteY13" fmla="*/ 1462776 h 1462776"/>
              <a:gd name="connsiteX14" fmla="*/ 921347 w 3064597"/>
              <a:gd name="connsiteY14" fmla="*/ 1462776 h 1462776"/>
              <a:gd name="connsiteX15" fmla="*/ 0 w 3064597"/>
              <a:gd name="connsiteY15" fmla="*/ 1462776 h 1462776"/>
              <a:gd name="connsiteX16" fmla="*/ 780288 w 3064597"/>
              <a:gd name="connsiteY16" fmla="*/ 545886 h 1462776"/>
              <a:gd name="connsiteX17" fmla="*/ 898439 w 3064597"/>
              <a:gd name="connsiteY17" fmla="*/ 615686 h 1462776"/>
              <a:gd name="connsiteX18" fmla="*/ 1430925 w 3064597"/>
              <a:gd name="connsiteY18" fmla="*/ 52919 h 146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64597" h="1462776">
                <a:moveTo>
                  <a:pt x="1480923" y="0"/>
                </a:moveTo>
                <a:lnTo>
                  <a:pt x="1531016" y="52919"/>
                </a:lnTo>
                <a:lnTo>
                  <a:pt x="1668652" y="198400"/>
                </a:lnTo>
                <a:lnTo>
                  <a:pt x="1857807" y="164828"/>
                </a:lnTo>
                <a:lnTo>
                  <a:pt x="2305221" y="617962"/>
                </a:lnTo>
                <a:lnTo>
                  <a:pt x="2374134" y="556507"/>
                </a:lnTo>
                <a:lnTo>
                  <a:pt x="3064597" y="1286378"/>
                </a:lnTo>
                <a:lnTo>
                  <a:pt x="2911087" y="1286378"/>
                </a:lnTo>
                <a:lnTo>
                  <a:pt x="2697979" y="1286378"/>
                </a:lnTo>
                <a:lnTo>
                  <a:pt x="2785712" y="1379035"/>
                </a:lnTo>
                <a:lnTo>
                  <a:pt x="2633438" y="1379035"/>
                </a:lnTo>
                <a:lnTo>
                  <a:pt x="1840222" y="1379035"/>
                </a:lnTo>
                <a:lnTo>
                  <a:pt x="1913508" y="1462776"/>
                </a:lnTo>
                <a:lnTo>
                  <a:pt x="1827770" y="1462776"/>
                </a:lnTo>
                <a:lnTo>
                  <a:pt x="921347" y="1462776"/>
                </a:lnTo>
                <a:lnTo>
                  <a:pt x="0" y="1462776"/>
                </a:lnTo>
                <a:lnTo>
                  <a:pt x="780288" y="545886"/>
                </a:lnTo>
                <a:lnTo>
                  <a:pt x="898439" y="615686"/>
                </a:lnTo>
                <a:lnTo>
                  <a:pt x="1430925" y="52919"/>
                </a:lnTo>
                <a:close/>
              </a:path>
            </a:pathLst>
          </a:custGeom>
          <a:solidFill>
            <a:schemeClr val="accent2"/>
          </a:solidFill>
        </p:spPr>
        <p:txBody>
          <a:bodyPr wrap="square" anchor="ctr">
            <a:noAutofit/>
          </a:bodyPr>
          <a:lstStyle>
            <a:lvl1pPr algn="ctr">
              <a:defRPr/>
            </a:lvl1pPr>
          </a:lstStyle>
          <a:p>
            <a:r>
              <a:rPr lang="en-BE" dirty="0"/>
              <a:t>Click to insert picture</a:t>
            </a:r>
          </a:p>
        </p:txBody>
      </p:sp>
    </p:spTree>
    <p:extLst>
      <p:ext uri="{BB962C8B-B14F-4D97-AF65-F5344CB8AC3E}">
        <p14:creationId xmlns:p14="http://schemas.microsoft.com/office/powerpoint/2010/main" val="2420231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D7B3E746-CC5C-A64D-9FD7-2359FC285758}"/>
              </a:ext>
            </a:extLst>
          </p:cNvPr>
          <p:cNvSpPr>
            <a:spLocks noGrp="1"/>
          </p:cNvSpPr>
          <p:nvPr>
            <p:ph type="sldNum" sz="quarter" idx="4"/>
          </p:nvPr>
        </p:nvSpPr>
        <p:spPr>
          <a:xfrm>
            <a:off x="8897938" y="5876926"/>
            <a:ext cx="2743200" cy="431800"/>
          </a:xfrm>
          <a:prstGeom prst="rect">
            <a:avLst/>
          </a:prstGeom>
        </p:spPr>
        <p:txBody>
          <a:bodyPr vert="horz" lIns="0" tIns="0" rIns="0" bIns="0" rtlCol="0" anchor="b" anchorCtr="0"/>
          <a:lstStyle>
            <a:lvl1pPr algn="r">
              <a:defRPr sz="1200">
                <a:solidFill>
                  <a:schemeClr val="accent1"/>
                </a:solidFill>
              </a:defRPr>
            </a:lvl1pPr>
          </a:lstStyle>
          <a:p>
            <a:fld id="{92782A25-248B-4FC8-AD1F-3ACAFCEAA35D}" type="slidenum">
              <a:rPr lang="en-US" smtClean="0"/>
              <a:t>‹#›</a:t>
            </a:fld>
            <a:endParaRPr lang="en-US"/>
          </a:p>
        </p:txBody>
      </p:sp>
    </p:spTree>
    <p:extLst>
      <p:ext uri="{BB962C8B-B14F-4D97-AF65-F5344CB8AC3E}">
        <p14:creationId xmlns:p14="http://schemas.microsoft.com/office/powerpoint/2010/main" val="1886571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uvatekstillinen kuva">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8336327-F5D2-5F49-B0C4-4CE52DE11C01}"/>
              </a:ext>
            </a:extLst>
          </p:cNvPr>
          <p:cNvSpPr>
            <a:spLocks noGrp="1"/>
          </p:cNvSpPr>
          <p:nvPr>
            <p:ph type="sldNum" sz="quarter" idx="4"/>
          </p:nvPr>
        </p:nvSpPr>
        <p:spPr>
          <a:xfrm>
            <a:off x="8897938" y="5896408"/>
            <a:ext cx="2743200" cy="412317"/>
          </a:xfrm>
          <a:prstGeom prst="rect">
            <a:avLst/>
          </a:prstGeom>
        </p:spPr>
        <p:txBody>
          <a:bodyPr vert="horz" lIns="0" tIns="0" rIns="0" bIns="0" rtlCol="0" anchor="b" anchorCtr="0"/>
          <a:lstStyle>
            <a:lvl1pPr algn="r">
              <a:defRPr sz="1200">
                <a:solidFill>
                  <a:schemeClr val="tx2"/>
                </a:solidFill>
              </a:defRPr>
            </a:lvl1pPr>
          </a:lstStyle>
          <a:p>
            <a:fld id="{92782A25-248B-4FC8-AD1F-3ACAFCEAA35D}" type="slidenum">
              <a:rPr lang="en-US" smtClean="0"/>
              <a:t>‹#›</a:t>
            </a:fld>
            <a:endParaRPr lang="en-US"/>
          </a:p>
        </p:txBody>
      </p:sp>
      <p:sp>
        <p:nvSpPr>
          <p:cNvPr id="6" name="Title 1">
            <a:extLst>
              <a:ext uri="{FF2B5EF4-FFF2-40B4-BE49-F238E27FC236}">
                <a16:creationId xmlns:a16="http://schemas.microsoft.com/office/drawing/2014/main" id="{334C553F-1732-A92A-2447-6101C80DE8B5}"/>
              </a:ext>
            </a:extLst>
          </p:cNvPr>
          <p:cNvSpPr>
            <a:spLocks noGrp="1"/>
          </p:cNvSpPr>
          <p:nvPr>
            <p:ph type="title" hasCustomPrompt="1"/>
          </p:nvPr>
        </p:nvSpPr>
        <p:spPr>
          <a:xfrm>
            <a:off x="6348413" y="549280"/>
            <a:ext cx="5292724" cy="539745"/>
          </a:xfrm>
        </p:spPr>
        <p:txBody>
          <a:bodyPr/>
          <a:lstStyle>
            <a:lvl1pPr>
              <a:defRPr sz="4000"/>
            </a:lvl1pPr>
          </a:lstStyle>
          <a:p>
            <a:r>
              <a:rPr lang="en-GB" dirty="0"/>
              <a:t>Click to edit title</a:t>
            </a:r>
            <a:endParaRPr lang="en-US" dirty="0"/>
          </a:p>
        </p:txBody>
      </p:sp>
      <p:sp>
        <p:nvSpPr>
          <p:cNvPr id="8" name="Text Placeholder 5">
            <a:extLst>
              <a:ext uri="{FF2B5EF4-FFF2-40B4-BE49-F238E27FC236}">
                <a16:creationId xmlns:a16="http://schemas.microsoft.com/office/drawing/2014/main" id="{1E2C82D8-6727-135B-3F75-4F33F7B98825}"/>
              </a:ext>
            </a:extLst>
          </p:cNvPr>
          <p:cNvSpPr>
            <a:spLocks noGrp="1"/>
          </p:cNvSpPr>
          <p:nvPr>
            <p:ph type="body" sz="quarter" idx="11" hasCustomPrompt="1"/>
          </p:nvPr>
        </p:nvSpPr>
        <p:spPr>
          <a:xfrm>
            <a:off x="6348413" y="1628775"/>
            <a:ext cx="5292724" cy="3708400"/>
          </a:xfrm>
        </p:spPr>
        <p:txBody>
          <a:bodyPr>
            <a:normAutofit/>
          </a:bodyPr>
          <a:lstStyle>
            <a:lvl1pPr marL="0" indent="0">
              <a:buFont typeface="Arial" panose="020B0604020202020204" pitchFamily="34" charset="0"/>
              <a:buNone/>
              <a:defRPr sz="1400"/>
            </a:lvl1pPr>
            <a:lvl2pPr marL="628650" indent="-171450">
              <a:buFont typeface="Arial" panose="020B0604020202020204" pitchFamily="34" charset="0"/>
              <a:buChar char="•"/>
              <a:defRPr/>
            </a:lvl2pPr>
            <a:lvl3pPr marL="1085850" indent="-171450">
              <a:buFont typeface="Arial" panose="020B0604020202020204" pitchFamily="34" charset="0"/>
              <a:buChar char="•"/>
              <a:defRPr/>
            </a:lvl3pPr>
            <a:lvl4pPr marL="1543050" indent="-171450">
              <a:buFont typeface="Arial" panose="020B0604020202020204" pitchFamily="34" charset="0"/>
              <a:buChar char="•"/>
              <a:defRPr/>
            </a:lvl4pPr>
            <a:lvl5pPr marL="2000250" indent="-171450">
              <a:buFont typeface="Arial" panose="020B0604020202020204" pitchFamily="34" charset="0"/>
              <a:buChar char="•"/>
              <a:defRPr/>
            </a:lvl5pPr>
          </a:lstStyle>
          <a:p>
            <a:pPr lvl="0"/>
            <a:r>
              <a:rPr lang="en-BE" dirty="0"/>
              <a:t>Insert caption</a:t>
            </a:r>
          </a:p>
          <a:p>
            <a:pPr lvl="0"/>
            <a:endParaRPr lang="en-BE" dirty="0"/>
          </a:p>
        </p:txBody>
      </p:sp>
      <p:sp>
        <p:nvSpPr>
          <p:cNvPr id="2" name="Picture Placeholder 15">
            <a:extLst>
              <a:ext uri="{FF2B5EF4-FFF2-40B4-BE49-F238E27FC236}">
                <a16:creationId xmlns:a16="http://schemas.microsoft.com/office/drawing/2014/main" id="{4FB96E71-FFA6-87B2-A5A4-0CF83A8E5003}"/>
              </a:ext>
            </a:extLst>
          </p:cNvPr>
          <p:cNvSpPr>
            <a:spLocks noGrp="1"/>
          </p:cNvSpPr>
          <p:nvPr>
            <p:ph type="pic" sz="quarter" idx="12" hasCustomPrompt="1"/>
          </p:nvPr>
        </p:nvSpPr>
        <p:spPr>
          <a:xfrm>
            <a:off x="0" y="0"/>
            <a:ext cx="5843588" cy="6858000"/>
          </a:xfrm>
          <a:solidFill>
            <a:schemeClr val="accent2"/>
          </a:solidFill>
        </p:spPr>
        <p:txBody>
          <a:bodyPr anchor="ctr"/>
          <a:lstStyle>
            <a:lvl1pPr algn="ctr">
              <a:defRPr>
                <a:solidFill>
                  <a:schemeClr val="tx1"/>
                </a:solidFill>
              </a:defRPr>
            </a:lvl1pPr>
          </a:lstStyle>
          <a:p>
            <a:r>
              <a:rPr lang="en-BE" dirty="0"/>
              <a:t>Click to insert picture</a:t>
            </a:r>
          </a:p>
        </p:txBody>
      </p:sp>
      <p:pic>
        <p:nvPicPr>
          <p:cNvPr id="3" name="Graphic 2">
            <a:extLst>
              <a:ext uri="{FF2B5EF4-FFF2-40B4-BE49-F238E27FC236}">
                <a16:creationId xmlns:a16="http://schemas.microsoft.com/office/drawing/2014/main" id="{33C3C089-CEBE-8634-9949-FD4A880F5AB2}"/>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5974744" y="5523530"/>
            <a:ext cx="3556506" cy="1200507"/>
          </a:xfrm>
          <a:prstGeom prst="rect">
            <a:avLst/>
          </a:prstGeom>
        </p:spPr>
      </p:pic>
    </p:spTree>
    <p:extLst>
      <p:ext uri="{BB962C8B-B14F-4D97-AF65-F5344CB8AC3E}">
        <p14:creationId xmlns:p14="http://schemas.microsoft.com/office/powerpoint/2010/main" val="1841231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7BD43892-74BD-5988-ECFF-09EA14B72823}"/>
              </a:ext>
            </a:extLst>
          </p:cNvPr>
          <p:cNvSpPr>
            <a:spLocks noGrp="1"/>
          </p:cNvSpPr>
          <p:nvPr>
            <p:ph type="sldNum" sz="quarter" idx="4"/>
          </p:nvPr>
        </p:nvSpPr>
        <p:spPr>
          <a:xfrm>
            <a:off x="8897938" y="5896408"/>
            <a:ext cx="2743200" cy="412317"/>
          </a:xfrm>
          <a:prstGeom prst="rect">
            <a:avLst/>
          </a:prstGeom>
        </p:spPr>
        <p:txBody>
          <a:bodyPr vert="horz" lIns="0" tIns="0" rIns="0" bIns="0" rtlCol="0" anchor="b" anchorCtr="0"/>
          <a:lstStyle>
            <a:lvl1pPr algn="r">
              <a:defRPr sz="1200">
                <a:solidFill>
                  <a:schemeClr val="accent1"/>
                </a:solidFill>
              </a:defRPr>
            </a:lvl1pPr>
          </a:lstStyle>
          <a:p>
            <a:fld id="{92782A25-248B-4FC8-AD1F-3ACAFCEAA35D}" type="slidenum">
              <a:rPr lang="en-US" smtClean="0"/>
              <a:t>‹#›</a:t>
            </a:fld>
            <a:endParaRPr lang="en-US"/>
          </a:p>
        </p:txBody>
      </p:sp>
      <p:sp>
        <p:nvSpPr>
          <p:cNvPr id="4" name="Title 1">
            <a:extLst>
              <a:ext uri="{FF2B5EF4-FFF2-40B4-BE49-F238E27FC236}">
                <a16:creationId xmlns:a16="http://schemas.microsoft.com/office/drawing/2014/main" id="{C3F4D409-01B7-DCF9-CEB6-9E1822500820}"/>
              </a:ext>
            </a:extLst>
          </p:cNvPr>
          <p:cNvSpPr>
            <a:spLocks noGrp="1"/>
          </p:cNvSpPr>
          <p:nvPr>
            <p:ph type="title" hasCustomPrompt="1"/>
          </p:nvPr>
        </p:nvSpPr>
        <p:spPr>
          <a:xfrm>
            <a:off x="550863" y="549280"/>
            <a:ext cx="5545137" cy="539745"/>
          </a:xfrm>
        </p:spPr>
        <p:txBody>
          <a:bodyPr/>
          <a:lstStyle>
            <a:lvl1pPr>
              <a:defRPr sz="4000"/>
            </a:lvl1pPr>
          </a:lstStyle>
          <a:p>
            <a:r>
              <a:rPr lang="en-GB" dirty="0"/>
              <a:t>Click to edit title</a:t>
            </a:r>
            <a:endParaRPr lang="en-US" dirty="0"/>
          </a:p>
        </p:txBody>
      </p:sp>
      <p:sp>
        <p:nvSpPr>
          <p:cNvPr id="7" name="Text Placeholder 5">
            <a:extLst>
              <a:ext uri="{FF2B5EF4-FFF2-40B4-BE49-F238E27FC236}">
                <a16:creationId xmlns:a16="http://schemas.microsoft.com/office/drawing/2014/main" id="{52A0FE54-A33D-CE9A-928A-AFF19DB8AB48}"/>
              </a:ext>
            </a:extLst>
          </p:cNvPr>
          <p:cNvSpPr>
            <a:spLocks noGrp="1"/>
          </p:cNvSpPr>
          <p:nvPr>
            <p:ph type="body" sz="quarter" idx="11" hasCustomPrompt="1"/>
          </p:nvPr>
        </p:nvSpPr>
        <p:spPr>
          <a:xfrm>
            <a:off x="550863" y="1628775"/>
            <a:ext cx="5545137" cy="3708400"/>
          </a:xfrm>
        </p:spPr>
        <p:txBody>
          <a:bodyPr>
            <a:normAutofit/>
          </a:bodyPr>
          <a:lstStyle>
            <a:lvl1pPr marL="0" indent="0">
              <a:buFont typeface="Arial" panose="020B0604020202020204" pitchFamily="34" charset="0"/>
              <a:buNone/>
              <a:defRPr sz="1400"/>
            </a:lvl1pPr>
            <a:lvl2pPr marL="628650" indent="-171450">
              <a:buFont typeface="Arial" panose="020B0604020202020204" pitchFamily="34" charset="0"/>
              <a:buChar char="•"/>
              <a:defRPr/>
            </a:lvl2pPr>
            <a:lvl3pPr marL="1085850" indent="-171450">
              <a:buFont typeface="Arial" panose="020B0604020202020204" pitchFamily="34" charset="0"/>
              <a:buChar char="•"/>
              <a:defRPr/>
            </a:lvl3pPr>
            <a:lvl4pPr marL="1543050" indent="-171450">
              <a:buFont typeface="Arial" panose="020B0604020202020204" pitchFamily="34" charset="0"/>
              <a:buChar char="•"/>
              <a:defRPr/>
            </a:lvl4pPr>
            <a:lvl5pPr marL="2000250" indent="-171450">
              <a:buFont typeface="Arial" panose="020B0604020202020204" pitchFamily="34" charset="0"/>
              <a:buChar char="•"/>
              <a:defRPr/>
            </a:lvl5pPr>
          </a:lstStyle>
          <a:p>
            <a:pPr lvl="0"/>
            <a:r>
              <a:rPr lang="en-BE" dirty="0"/>
              <a:t>Insert caption</a:t>
            </a:r>
          </a:p>
          <a:p>
            <a:pPr lvl="0"/>
            <a:endParaRPr lang="en-BE" dirty="0"/>
          </a:p>
        </p:txBody>
      </p:sp>
      <p:sp>
        <p:nvSpPr>
          <p:cNvPr id="3" name="Picture Placeholder 15">
            <a:extLst>
              <a:ext uri="{FF2B5EF4-FFF2-40B4-BE49-F238E27FC236}">
                <a16:creationId xmlns:a16="http://schemas.microsoft.com/office/drawing/2014/main" id="{D20C150E-A914-0D3E-BFD4-6E8179EB200A}"/>
              </a:ext>
            </a:extLst>
          </p:cNvPr>
          <p:cNvSpPr>
            <a:spLocks noGrp="1"/>
          </p:cNvSpPr>
          <p:nvPr>
            <p:ph type="pic" sz="quarter" idx="12" hasCustomPrompt="1"/>
          </p:nvPr>
        </p:nvSpPr>
        <p:spPr>
          <a:xfrm>
            <a:off x="6348413" y="0"/>
            <a:ext cx="5843587" cy="6858000"/>
          </a:xfrm>
          <a:solidFill>
            <a:schemeClr val="accent2"/>
          </a:solidFill>
        </p:spPr>
        <p:txBody>
          <a:bodyPr anchor="ctr"/>
          <a:lstStyle>
            <a:lvl1pPr algn="ctr">
              <a:defRPr>
                <a:solidFill>
                  <a:schemeClr val="tx1"/>
                </a:solidFill>
              </a:defRPr>
            </a:lvl1pPr>
          </a:lstStyle>
          <a:p>
            <a:r>
              <a:rPr lang="en-BE" dirty="0"/>
              <a:t>Click to insert picture</a:t>
            </a:r>
          </a:p>
        </p:txBody>
      </p:sp>
    </p:spTree>
    <p:extLst>
      <p:ext uri="{BB962C8B-B14F-4D97-AF65-F5344CB8AC3E}">
        <p14:creationId xmlns:p14="http://schemas.microsoft.com/office/powerpoint/2010/main" val="1985331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over">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E60B675-ECC9-72BD-0EDA-A6E2E534D920}"/>
              </a:ext>
            </a:extLst>
          </p:cNvPr>
          <p:cNvSpPr>
            <a:spLocks noGrp="1"/>
          </p:cNvSpPr>
          <p:nvPr>
            <p:ph type="ctrTitle" hasCustomPrompt="1"/>
          </p:nvPr>
        </p:nvSpPr>
        <p:spPr>
          <a:xfrm>
            <a:off x="550863" y="1628775"/>
            <a:ext cx="4995087" cy="1903375"/>
          </a:xfrm>
        </p:spPr>
        <p:txBody>
          <a:bodyPr anchor="b">
            <a:normAutofit/>
          </a:bodyPr>
          <a:lstStyle>
            <a:lvl1pPr algn="l">
              <a:defRPr sz="4000" b="1">
                <a:solidFill>
                  <a:schemeClr val="tx2"/>
                </a:solidFill>
                <a:latin typeface="+mn-lt"/>
              </a:defRPr>
            </a:lvl1pPr>
          </a:lstStyle>
          <a:p>
            <a:r>
              <a:rPr lang="en-GB" dirty="0"/>
              <a:t>Click to edit master title</a:t>
            </a:r>
            <a:endParaRPr lang="en-US" dirty="0"/>
          </a:p>
        </p:txBody>
      </p:sp>
      <p:sp>
        <p:nvSpPr>
          <p:cNvPr id="12" name="Text Placeholder 6">
            <a:extLst>
              <a:ext uri="{FF2B5EF4-FFF2-40B4-BE49-F238E27FC236}">
                <a16:creationId xmlns:a16="http://schemas.microsoft.com/office/drawing/2014/main" id="{234872B4-161A-A648-8BC6-1B9503657CA5}"/>
              </a:ext>
            </a:extLst>
          </p:cNvPr>
          <p:cNvSpPr>
            <a:spLocks noGrp="1"/>
          </p:cNvSpPr>
          <p:nvPr>
            <p:ph type="body" sz="quarter" idx="10" hasCustomPrompt="1"/>
          </p:nvPr>
        </p:nvSpPr>
        <p:spPr>
          <a:xfrm>
            <a:off x="558609" y="3807120"/>
            <a:ext cx="4985849" cy="524759"/>
          </a:xfrm>
          <a:ln>
            <a:noFill/>
          </a:ln>
        </p:spPr>
        <p:txBody>
          <a:bodyPr>
            <a:normAutofit/>
          </a:bodyPr>
          <a:lstStyle>
            <a:lvl1pPr algn="l">
              <a:defRPr sz="2000" b="0">
                <a:solidFill>
                  <a:schemeClr val="accent1"/>
                </a:solidFill>
                <a:latin typeface="+mn-lt"/>
              </a:defRPr>
            </a:lvl1pPr>
          </a:lstStyle>
          <a:p>
            <a:pPr lvl="0"/>
            <a:r>
              <a:rPr lang="en-US" dirty="0"/>
              <a:t>Click to edit subtitle</a:t>
            </a:r>
          </a:p>
        </p:txBody>
      </p:sp>
      <p:sp>
        <p:nvSpPr>
          <p:cNvPr id="5" name="Rectangle 4">
            <a:extLst>
              <a:ext uri="{FF2B5EF4-FFF2-40B4-BE49-F238E27FC236}">
                <a16:creationId xmlns:a16="http://schemas.microsoft.com/office/drawing/2014/main" id="{892C36BD-D91B-EBC1-88D9-652FEC6D74D2}"/>
              </a:ext>
            </a:extLst>
          </p:cNvPr>
          <p:cNvSpPr/>
          <p:nvPr/>
        </p:nvSpPr>
        <p:spPr>
          <a:xfrm>
            <a:off x="0" y="5337175"/>
            <a:ext cx="4291781" cy="15208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 name="Graphic 5">
            <a:extLst>
              <a:ext uri="{FF2B5EF4-FFF2-40B4-BE49-F238E27FC236}">
                <a16:creationId xmlns:a16="http://schemas.microsoft.com/office/drawing/2014/main" id="{2A11F5ED-1DA1-C84F-466C-35EF5E4CCF29}"/>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95322" y="108100"/>
            <a:ext cx="4387226" cy="1480919"/>
          </a:xfrm>
          <a:prstGeom prst="rect">
            <a:avLst/>
          </a:prstGeom>
        </p:spPr>
      </p:pic>
      <p:grpSp>
        <p:nvGrpSpPr>
          <p:cNvPr id="7" name="Group 6">
            <a:extLst>
              <a:ext uri="{FF2B5EF4-FFF2-40B4-BE49-F238E27FC236}">
                <a16:creationId xmlns:a16="http://schemas.microsoft.com/office/drawing/2014/main" id="{B08C2A90-45F5-C2BD-3022-56277FF532A3}"/>
              </a:ext>
            </a:extLst>
          </p:cNvPr>
          <p:cNvGrpSpPr/>
          <p:nvPr/>
        </p:nvGrpSpPr>
        <p:grpSpPr>
          <a:xfrm>
            <a:off x="550863" y="5863673"/>
            <a:ext cx="8993053" cy="480970"/>
            <a:chOff x="1571281" y="5848050"/>
            <a:chExt cx="8993053" cy="480970"/>
          </a:xfrm>
        </p:grpSpPr>
        <p:grpSp>
          <p:nvGrpSpPr>
            <p:cNvPr id="9" name="Group 8">
              <a:extLst>
                <a:ext uri="{FF2B5EF4-FFF2-40B4-BE49-F238E27FC236}">
                  <a16:creationId xmlns:a16="http://schemas.microsoft.com/office/drawing/2014/main" id="{F2E4AFF3-A1EF-63FC-841B-E24B2363E9DC}"/>
                </a:ext>
              </a:extLst>
            </p:cNvPr>
            <p:cNvGrpSpPr/>
            <p:nvPr userDrawn="1"/>
          </p:nvGrpSpPr>
          <p:grpSpPr>
            <a:xfrm>
              <a:off x="1571281" y="5848050"/>
              <a:ext cx="6122043" cy="461665"/>
              <a:chOff x="3823702" y="5865382"/>
              <a:chExt cx="6122043" cy="461665"/>
            </a:xfrm>
          </p:grpSpPr>
          <p:sp>
            <p:nvSpPr>
              <p:cNvPr id="16" name="TextBox 15">
                <a:extLst>
                  <a:ext uri="{FF2B5EF4-FFF2-40B4-BE49-F238E27FC236}">
                    <a16:creationId xmlns:a16="http://schemas.microsoft.com/office/drawing/2014/main" id="{159F3415-F3CB-842B-1F01-1A817474BD59}"/>
                  </a:ext>
                </a:extLst>
              </p:cNvPr>
              <p:cNvSpPr txBox="1"/>
              <p:nvPr userDrawn="1"/>
            </p:nvSpPr>
            <p:spPr>
              <a:xfrm>
                <a:off x="5973719" y="5865382"/>
                <a:ext cx="3972026" cy="46166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solidFill>
                      <a:schemeClr val="tx2"/>
                    </a:solidFill>
                    <a:effectLst/>
                    <a:latin typeface="+mn-lt"/>
                  </a:rPr>
                  <a:t>Funded by the European Union. Views and opinions expressed are however those of the author(s) only and do not necessarily reflect those of the European Union or CINEA. Neither the European Union nor CINEA can be held responsible for them.</a:t>
                </a:r>
              </a:p>
            </p:txBody>
          </p:sp>
          <p:pic>
            <p:nvPicPr>
              <p:cNvPr id="17" name="Graphic 20">
                <a:extLst>
                  <a:ext uri="{FF2B5EF4-FFF2-40B4-BE49-F238E27FC236}">
                    <a16:creationId xmlns:a16="http://schemas.microsoft.com/office/drawing/2014/main" id="{1CDDCBD1-6134-2108-C6E9-E02246B35B21}"/>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3823702" y="5903809"/>
                <a:ext cx="2027520" cy="408984"/>
              </a:xfrm>
              <a:prstGeom prst="rect">
                <a:avLst/>
              </a:prstGeom>
            </p:spPr>
          </p:pic>
        </p:grpSp>
        <p:grpSp>
          <p:nvGrpSpPr>
            <p:cNvPr id="10" name="Group 9">
              <a:extLst>
                <a:ext uri="{FF2B5EF4-FFF2-40B4-BE49-F238E27FC236}">
                  <a16:creationId xmlns:a16="http://schemas.microsoft.com/office/drawing/2014/main" id="{A906E495-08AB-3836-2899-C4D6BA282644}"/>
                </a:ext>
              </a:extLst>
            </p:cNvPr>
            <p:cNvGrpSpPr/>
            <p:nvPr userDrawn="1"/>
          </p:nvGrpSpPr>
          <p:grpSpPr>
            <a:xfrm>
              <a:off x="7909076" y="5867355"/>
              <a:ext cx="2655258" cy="461665"/>
              <a:chOff x="5562940" y="5906645"/>
              <a:chExt cx="2655258" cy="461665"/>
            </a:xfrm>
          </p:grpSpPr>
          <p:sp>
            <p:nvSpPr>
              <p:cNvPr id="13" name="TextBox 2">
                <a:extLst>
                  <a:ext uri="{FF2B5EF4-FFF2-40B4-BE49-F238E27FC236}">
                    <a16:creationId xmlns:a16="http://schemas.microsoft.com/office/drawing/2014/main" id="{271EC7D4-F335-ED57-E78B-DC490BFC1F41}"/>
                  </a:ext>
                </a:extLst>
              </p:cNvPr>
              <p:cNvSpPr txBox="1"/>
              <p:nvPr userDrawn="1"/>
            </p:nvSpPr>
            <p:spPr>
              <a:xfrm>
                <a:off x="5940455" y="5906645"/>
                <a:ext cx="2277743" cy="46166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GB" sz="800" i="0" dirty="0">
                    <a:solidFill>
                      <a:schemeClr val="tx2"/>
                    </a:solidFill>
                  </a:rPr>
                  <a:t>Swiss partners have received funding from the Swiss State Secretariat for Education, Research and Innovation (SERI).</a:t>
                </a:r>
              </a:p>
            </p:txBody>
          </p:sp>
          <p:pic>
            <p:nvPicPr>
              <p:cNvPr id="14" name="Graphic 13">
                <a:extLst>
                  <a:ext uri="{FF2B5EF4-FFF2-40B4-BE49-F238E27FC236}">
                    <a16:creationId xmlns:a16="http://schemas.microsoft.com/office/drawing/2014/main" id="{A0E1430D-0A8A-2C48-4E3C-3838E2AE8B09}"/>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5562940" y="5969223"/>
                <a:ext cx="327692" cy="360000"/>
              </a:xfrm>
              <a:prstGeom prst="rect">
                <a:avLst/>
              </a:prstGeom>
            </p:spPr>
          </p:pic>
        </p:grpSp>
      </p:grpSp>
      <p:sp>
        <p:nvSpPr>
          <p:cNvPr id="25" name="Freeform 24">
            <a:extLst>
              <a:ext uri="{FF2B5EF4-FFF2-40B4-BE49-F238E27FC236}">
                <a16:creationId xmlns:a16="http://schemas.microsoft.com/office/drawing/2014/main" id="{5AA218EA-0C7F-6DCA-A00C-3C618C37A02A}"/>
              </a:ext>
            </a:extLst>
          </p:cNvPr>
          <p:cNvSpPr>
            <a:spLocks noGrp="1"/>
          </p:cNvSpPr>
          <p:nvPr>
            <p:ph type="pic" sz="quarter" idx="11" hasCustomPrompt="1"/>
          </p:nvPr>
        </p:nvSpPr>
        <p:spPr>
          <a:xfrm>
            <a:off x="4761119" y="541032"/>
            <a:ext cx="10048185" cy="4796143"/>
          </a:xfrm>
          <a:custGeom>
            <a:avLst/>
            <a:gdLst>
              <a:gd name="connsiteX0" fmla="*/ 1480923 w 3064597"/>
              <a:gd name="connsiteY0" fmla="*/ 0 h 1462776"/>
              <a:gd name="connsiteX1" fmla="*/ 1531016 w 3064597"/>
              <a:gd name="connsiteY1" fmla="*/ 52919 h 1462776"/>
              <a:gd name="connsiteX2" fmla="*/ 1668652 w 3064597"/>
              <a:gd name="connsiteY2" fmla="*/ 198400 h 1462776"/>
              <a:gd name="connsiteX3" fmla="*/ 1857807 w 3064597"/>
              <a:gd name="connsiteY3" fmla="*/ 164828 h 1462776"/>
              <a:gd name="connsiteX4" fmla="*/ 2305221 w 3064597"/>
              <a:gd name="connsiteY4" fmla="*/ 617962 h 1462776"/>
              <a:gd name="connsiteX5" fmla="*/ 2374134 w 3064597"/>
              <a:gd name="connsiteY5" fmla="*/ 556507 h 1462776"/>
              <a:gd name="connsiteX6" fmla="*/ 3064597 w 3064597"/>
              <a:gd name="connsiteY6" fmla="*/ 1286378 h 1462776"/>
              <a:gd name="connsiteX7" fmla="*/ 2911087 w 3064597"/>
              <a:gd name="connsiteY7" fmla="*/ 1286378 h 1462776"/>
              <a:gd name="connsiteX8" fmla="*/ 2697979 w 3064597"/>
              <a:gd name="connsiteY8" fmla="*/ 1286378 h 1462776"/>
              <a:gd name="connsiteX9" fmla="*/ 2785712 w 3064597"/>
              <a:gd name="connsiteY9" fmla="*/ 1379035 h 1462776"/>
              <a:gd name="connsiteX10" fmla="*/ 2633438 w 3064597"/>
              <a:gd name="connsiteY10" fmla="*/ 1379035 h 1462776"/>
              <a:gd name="connsiteX11" fmla="*/ 1840222 w 3064597"/>
              <a:gd name="connsiteY11" fmla="*/ 1379035 h 1462776"/>
              <a:gd name="connsiteX12" fmla="*/ 1913508 w 3064597"/>
              <a:gd name="connsiteY12" fmla="*/ 1462776 h 1462776"/>
              <a:gd name="connsiteX13" fmla="*/ 1827770 w 3064597"/>
              <a:gd name="connsiteY13" fmla="*/ 1462776 h 1462776"/>
              <a:gd name="connsiteX14" fmla="*/ 921347 w 3064597"/>
              <a:gd name="connsiteY14" fmla="*/ 1462776 h 1462776"/>
              <a:gd name="connsiteX15" fmla="*/ 0 w 3064597"/>
              <a:gd name="connsiteY15" fmla="*/ 1462776 h 1462776"/>
              <a:gd name="connsiteX16" fmla="*/ 780288 w 3064597"/>
              <a:gd name="connsiteY16" fmla="*/ 545886 h 1462776"/>
              <a:gd name="connsiteX17" fmla="*/ 898439 w 3064597"/>
              <a:gd name="connsiteY17" fmla="*/ 615686 h 1462776"/>
              <a:gd name="connsiteX18" fmla="*/ 1430925 w 3064597"/>
              <a:gd name="connsiteY18" fmla="*/ 52919 h 146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64597" h="1462776">
                <a:moveTo>
                  <a:pt x="1480923" y="0"/>
                </a:moveTo>
                <a:lnTo>
                  <a:pt x="1531016" y="52919"/>
                </a:lnTo>
                <a:lnTo>
                  <a:pt x="1668652" y="198400"/>
                </a:lnTo>
                <a:lnTo>
                  <a:pt x="1857807" y="164828"/>
                </a:lnTo>
                <a:lnTo>
                  <a:pt x="2305221" y="617962"/>
                </a:lnTo>
                <a:lnTo>
                  <a:pt x="2374134" y="556507"/>
                </a:lnTo>
                <a:lnTo>
                  <a:pt x="3064597" y="1286378"/>
                </a:lnTo>
                <a:lnTo>
                  <a:pt x="2911087" y="1286378"/>
                </a:lnTo>
                <a:lnTo>
                  <a:pt x="2697979" y="1286378"/>
                </a:lnTo>
                <a:lnTo>
                  <a:pt x="2785712" y="1379035"/>
                </a:lnTo>
                <a:lnTo>
                  <a:pt x="2633438" y="1379035"/>
                </a:lnTo>
                <a:lnTo>
                  <a:pt x="1840222" y="1379035"/>
                </a:lnTo>
                <a:lnTo>
                  <a:pt x="1913508" y="1462776"/>
                </a:lnTo>
                <a:lnTo>
                  <a:pt x="1827770" y="1462776"/>
                </a:lnTo>
                <a:lnTo>
                  <a:pt x="921347" y="1462776"/>
                </a:lnTo>
                <a:lnTo>
                  <a:pt x="0" y="1462776"/>
                </a:lnTo>
                <a:lnTo>
                  <a:pt x="780288" y="545886"/>
                </a:lnTo>
                <a:lnTo>
                  <a:pt x="898439" y="615686"/>
                </a:lnTo>
                <a:lnTo>
                  <a:pt x="1430925" y="52919"/>
                </a:lnTo>
                <a:close/>
              </a:path>
            </a:pathLst>
          </a:custGeom>
          <a:solidFill>
            <a:schemeClr val="accent2"/>
          </a:solidFill>
        </p:spPr>
        <p:txBody>
          <a:bodyPr wrap="square" anchor="ctr">
            <a:noAutofit/>
          </a:bodyPr>
          <a:lstStyle>
            <a:lvl1pPr algn="ctr">
              <a:defRPr/>
            </a:lvl1pPr>
          </a:lstStyle>
          <a:p>
            <a:r>
              <a:rPr lang="en-BE" dirty="0"/>
              <a:t>Click to insert picture</a:t>
            </a:r>
          </a:p>
        </p:txBody>
      </p:sp>
    </p:spTree>
    <p:extLst>
      <p:ext uri="{BB962C8B-B14F-4D97-AF65-F5344CB8AC3E}">
        <p14:creationId xmlns:p14="http://schemas.microsoft.com/office/powerpoint/2010/main" val="4048094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6C6BA0-CF0A-F378-BB02-BB7A4F60DFA4}"/>
              </a:ext>
            </a:extLst>
          </p:cNvPr>
          <p:cNvSpPr txBox="1"/>
          <p:nvPr/>
        </p:nvSpPr>
        <p:spPr>
          <a:xfrm>
            <a:off x="550863" y="2991082"/>
            <a:ext cx="11089753" cy="707886"/>
          </a:xfrm>
          <a:prstGeom prst="rect">
            <a:avLst/>
          </a:prstGeom>
          <a:noFill/>
        </p:spPr>
        <p:txBody>
          <a:bodyPr wrap="square" rtlCol="0">
            <a:spAutoFit/>
          </a:bodyPr>
          <a:lstStyle/>
          <a:p>
            <a:pPr algn="ctr"/>
            <a:r>
              <a:rPr lang="en-US" sz="4000" b="1" kern="1200" dirty="0">
                <a:solidFill>
                  <a:schemeClr val="accent1"/>
                </a:solidFill>
                <a:effectLst/>
                <a:latin typeface="+mn-lt"/>
                <a:ea typeface="+mn-ea"/>
                <a:cs typeface="+mn-cs"/>
              </a:rPr>
              <a:t>Thank you for your attention</a:t>
            </a:r>
            <a:endParaRPr lang="en-US" sz="4000" b="1" dirty="0">
              <a:solidFill>
                <a:schemeClr val="accent1"/>
              </a:solidFill>
            </a:endParaRPr>
          </a:p>
        </p:txBody>
      </p:sp>
    </p:spTree>
    <p:extLst>
      <p:ext uri="{BB962C8B-B14F-4D97-AF65-F5344CB8AC3E}">
        <p14:creationId xmlns:p14="http://schemas.microsoft.com/office/powerpoint/2010/main" val="21244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15" name="ZoneTexte 4">
            <a:extLst>
              <a:ext uri="{FF2B5EF4-FFF2-40B4-BE49-F238E27FC236}">
                <a16:creationId xmlns:a16="http://schemas.microsoft.com/office/drawing/2014/main" id="{07599DF2-0F95-9A4B-99A4-BF901DF9CD09}"/>
              </a:ext>
            </a:extLst>
          </p:cNvPr>
          <p:cNvSpPr txBox="1"/>
          <p:nvPr/>
        </p:nvSpPr>
        <p:spPr>
          <a:xfrm>
            <a:off x="550863" y="781248"/>
            <a:ext cx="3863304" cy="307777"/>
          </a:xfrm>
          <a:prstGeom prst="rect">
            <a:avLst/>
          </a:prstGeom>
          <a:noFill/>
        </p:spPr>
        <p:txBody>
          <a:bodyPr wrap="square" lIns="0" tIns="0" rIns="0" bIns="0" rtlCol="0" anchor="b">
            <a:spAutoFit/>
          </a:bodyPr>
          <a:lstStyle/>
          <a:p>
            <a:pPr algn="l"/>
            <a:r>
              <a:rPr lang="fr-FR" sz="2000" b="1" i="0" dirty="0">
                <a:solidFill>
                  <a:schemeClr val="tx2"/>
                </a:solidFill>
                <a:latin typeface="+mj-lt"/>
              </a:rPr>
              <a:t>About </a:t>
            </a:r>
            <a:r>
              <a:rPr lang="fr-FR" sz="2000" b="1" i="0" dirty="0" err="1">
                <a:solidFill>
                  <a:schemeClr val="tx2"/>
                </a:solidFill>
                <a:latin typeface="+mj-lt"/>
              </a:rPr>
              <a:t>CryoSCOPE</a:t>
            </a:r>
            <a:endParaRPr lang="fr-FR" sz="2000" b="1" i="0" dirty="0">
              <a:solidFill>
                <a:schemeClr val="tx2"/>
              </a:solidFill>
              <a:latin typeface="+mj-lt"/>
            </a:endParaRPr>
          </a:p>
        </p:txBody>
      </p:sp>
      <p:sp>
        <p:nvSpPr>
          <p:cNvPr id="3" name="Text Placeholder 2">
            <a:extLst>
              <a:ext uri="{FF2B5EF4-FFF2-40B4-BE49-F238E27FC236}">
                <a16:creationId xmlns:a16="http://schemas.microsoft.com/office/drawing/2014/main" id="{2220A5AA-9D55-324B-8C2D-6D6B62560621}"/>
              </a:ext>
            </a:extLst>
          </p:cNvPr>
          <p:cNvSpPr>
            <a:spLocks noGrp="1"/>
          </p:cNvSpPr>
          <p:nvPr>
            <p:ph type="body" sz="quarter" idx="10" hasCustomPrompt="1"/>
          </p:nvPr>
        </p:nvSpPr>
        <p:spPr>
          <a:xfrm>
            <a:off x="567501" y="1628775"/>
            <a:ext cx="4993713" cy="3084541"/>
          </a:xfrm>
        </p:spPr>
        <p:txBody>
          <a:bodyPr>
            <a:normAutofit/>
          </a:bodyPr>
          <a:lstStyle>
            <a:lvl1pPr algn="l">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Click to insert project summary</a:t>
            </a:r>
          </a:p>
        </p:txBody>
      </p:sp>
      <p:sp>
        <p:nvSpPr>
          <p:cNvPr id="16" name="ZoneTexte 4">
            <a:extLst>
              <a:ext uri="{FF2B5EF4-FFF2-40B4-BE49-F238E27FC236}">
                <a16:creationId xmlns:a16="http://schemas.microsoft.com/office/drawing/2014/main" id="{555AB210-7155-C444-9D49-48607587EA8F}"/>
              </a:ext>
            </a:extLst>
          </p:cNvPr>
          <p:cNvSpPr txBox="1"/>
          <p:nvPr/>
        </p:nvSpPr>
        <p:spPr>
          <a:xfrm>
            <a:off x="6096000" y="824304"/>
            <a:ext cx="3863304" cy="307777"/>
          </a:xfrm>
          <a:prstGeom prst="rect">
            <a:avLst/>
          </a:prstGeom>
          <a:noFill/>
        </p:spPr>
        <p:txBody>
          <a:bodyPr wrap="square" lIns="0" tIns="0" rIns="0" bIns="0" rtlCol="0">
            <a:spAutoFit/>
          </a:bodyPr>
          <a:lstStyle/>
          <a:p>
            <a:pPr algn="l"/>
            <a:r>
              <a:rPr lang="fr-FR" sz="2000" b="1" i="0" dirty="0" err="1">
                <a:solidFill>
                  <a:schemeClr val="tx2"/>
                </a:solidFill>
                <a:latin typeface="+mj-lt"/>
              </a:rPr>
              <a:t>Get</a:t>
            </a:r>
            <a:r>
              <a:rPr lang="fr-FR" sz="2000" b="1" i="0" dirty="0">
                <a:solidFill>
                  <a:schemeClr val="tx2"/>
                </a:solidFill>
                <a:latin typeface="+mj-lt"/>
              </a:rPr>
              <a:t> in </a:t>
            </a:r>
            <a:r>
              <a:rPr lang="fr-FR" sz="2000" b="1" i="0" dirty="0" err="1">
                <a:solidFill>
                  <a:schemeClr val="tx2"/>
                </a:solidFill>
                <a:latin typeface="+mj-lt"/>
              </a:rPr>
              <a:t>touch</a:t>
            </a:r>
            <a:endParaRPr lang="fr-FR" sz="2000" b="1" i="0" dirty="0">
              <a:solidFill>
                <a:schemeClr val="tx2"/>
              </a:solidFill>
              <a:latin typeface="+mj-lt"/>
            </a:endParaRPr>
          </a:p>
        </p:txBody>
      </p:sp>
      <p:sp>
        <p:nvSpPr>
          <p:cNvPr id="21" name="Text Placeholder 2">
            <a:extLst>
              <a:ext uri="{FF2B5EF4-FFF2-40B4-BE49-F238E27FC236}">
                <a16:creationId xmlns:a16="http://schemas.microsoft.com/office/drawing/2014/main" id="{D11B68AA-4BC7-2840-B2E4-A9936D7F0097}"/>
              </a:ext>
            </a:extLst>
          </p:cNvPr>
          <p:cNvSpPr>
            <a:spLocks noGrp="1"/>
          </p:cNvSpPr>
          <p:nvPr>
            <p:ph type="body" sz="quarter" idx="13" hasCustomPrompt="1"/>
          </p:nvPr>
        </p:nvSpPr>
        <p:spPr>
          <a:xfrm>
            <a:off x="6133694" y="1635327"/>
            <a:ext cx="5507443" cy="173449"/>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b="1">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Name</a:t>
            </a:r>
          </a:p>
        </p:txBody>
      </p:sp>
      <p:sp>
        <p:nvSpPr>
          <p:cNvPr id="19" name="Text Placeholder 2">
            <a:extLst>
              <a:ext uri="{FF2B5EF4-FFF2-40B4-BE49-F238E27FC236}">
                <a16:creationId xmlns:a16="http://schemas.microsoft.com/office/drawing/2014/main" id="{FA470714-8C53-8D04-D3E6-6462308B8408}"/>
              </a:ext>
            </a:extLst>
          </p:cNvPr>
          <p:cNvSpPr>
            <a:spLocks noGrp="1"/>
          </p:cNvSpPr>
          <p:nvPr>
            <p:ph type="body" sz="quarter" idx="14" hasCustomPrompt="1"/>
          </p:nvPr>
        </p:nvSpPr>
        <p:spPr>
          <a:xfrm>
            <a:off x="6133694" y="1901409"/>
            <a:ext cx="5507443" cy="173449"/>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Position</a:t>
            </a:r>
          </a:p>
        </p:txBody>
      </p:sp>
      <p:sp>
        <p:nvSpPr>
          <p:cNvPr id="20" name="Text Placeholder 2">
            <a:extLst>
              <a:ext uri="{FF2B5EF4-FFF2-40B4-BE49-F238E27FC236}">
                <a16:creationId xmlns:a16="http://schemas.microsoft.com/office/drawing/2014/main" id="{88927D47-7949-C3C7-7ED7-708809CAD461}"/>
              </a:ext>
            </a:extLst>
          </p:cNvPr>
          <p:cNvSpPr>
            <a:spLocks noGrp="1"/>
          </p:cNvSpPr>
          <p:nvPr>
            <p:ph type="body" sz="quarter" idx="15" hasCustomPrompt="1"/>
          </p:nvPr>
        </p:nvSpPr>
        <p:spPr>
          <a:xfrm>
            <a:off x="6133694" y="2156899"/>
            <a:ext cx="5507443" cy="173449"/>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accent1"/>
                </a:solidFill>
                <a:latin typeface="+mn-lt"/>
              </a:defRPr>
            </a:lvl1pPr>
            <a:lvl2pPr algn="l">
              <a:defRPr sz="1400"/>
            </a:lvl2pPr>
            <a:lvl3pPr algn="l">
              <a:defRPr sz="1400"/>
            </a:lvl3pPr>
            <a:lvl4pPr algn="l">
              <a:defRPr sz="1400"/>
            </a:lvl4pPr>
            <a:lvl5pPr algn="l">
              <a:defRPr sz="1400"/>
            </a:lvl5pPr>
          </a:lstStyle>
          <a:p>
            <a:pPr lvl="0"/>
            <a:r>
              <a:rPr lang="en-US" dirty="0"/>
              <a:t>Email address</a:t>
            </a:r>
          </a:p>
        </p:txBody>
      </p:sp>
      <p:sp>
        <p:nvSpPr>
          <p:cNvPr id="22" name="Text Placeholder 2">
            <a:extLst>
              <a:ext uri="{FF2B5EF4-FFF2-40B4-BE49-F238E27FC236}">
                <a16:creationId xmlns:a16="http://schemas.microsoft.com/office/drawing/2014/main" id="{C7F66086-987F-17EC-0CA4-ECD56920762F}"/>
              </a:ext>
            </a:extLst>
          </p:cNvPr>
          <p:cNvSpPr>
            <a:spLocks noGrp="1"/>
          </p:cNvSpPr>
          <p:nvPr>
            <p:ph type="body" sz="quarter" idx="16" hasCustomPrompt="1"/>
          </p:nvPr>
        </p:nvSpPr>
        <p:spPr>
          <a:xfrm>
            <a:off x="6133694" y="2659508"/>
            <a:ext cx="5507443" cy="173449"/>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b="1">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Name</a:t>
            </a:r>
          </a:p>
        </p:txBody>
      </p:sp>
      <p:sp>
        <p:nvSpPr>
          <p:cNvPr id="23" name="Text Placeholder 2">
            <a:extLst>
              <a:ext uri="{FF2B5EF4-FFF2-40B4-BE49-F238E27FC236}">
                <a16:creationId xmlns:a16="http://schemas.microsoft.com/office/drawing/2014/main" id="{F9EB3559-354D-AEA4-617A-0F21797E05E4}"/>
              </a:ext>
            </a:extLst>
          </p:cNvPr>
          <p:cNvSpPr>
            <a:spLocks noGrp="1"/>
          </p:cNvSpPr>
          <p:nvPr>
            <p:ph type="body" sz="quarter" idx="17" hasCustomPrompt="1"/>
          </p:nvPr>
        </p:nvSpPr>
        <p:spPr>
          <a:xfrm>
            <a:off x="6133694" y="2925590"/>
            <a:ext cx="5507443" cy="173449"/>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Position</a:t>
            </a:r>
          </a:p>
        </p:txBody>
      </p:sp>
      <p:sp>
        <p:nvSpPr>
          <p:cNvPr id="24" name="Text Placeholder 2">
            <a:extLst>
              <a:ext uri="{FF2B5EF4-FFF2-40B4-BE49-F238E27FC236}">
                <a16:creationId xmlns:a16="http://schemas.microsoft.com/office/drawing/2014/main" id="{9F7542A4-DE27-5592-D806-038AA8B0AF34}"/>
              </a:ext>
            </a:extLst>
          </p:cNvPr>
          <p:cNvSpPr>
            <a:spLocks noGrp="1"/>
          </p:cNvSpPr>
          <p:nvPr>
            <p:ph type="body" sz="quarter" idx="18" hasCustomPrompt="1"/>
          </p:nvPr>
        </p:nvSpPr>
        <p:spPr>
          <a:xfrm>
            <a:off x="6133694" y="3181080"/>
            <a:ext cx="5507443" cy="173449"/>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accent1"/>
                </a:solidFill>
                <a:latin typeface="+mn-lt"/>
              </a:defRPr>
            </a:lvl1pPr>
            <a:lvl2pPr algn="l">
              <a:defRPr sz="1400"/>
            </a:lvl2pPr>
            <a:lvl3pPr algn="l">
              <a:defRPr sz="1400"/>
            </a:lvl3pPr>
            <a:lvl4pPr algn="l">
              <a:defRPr sz="1400"/>
            </a:lvl4pPr>
            <a:lvl5pPr algn="l">
              <a:defRPr sz="1400"/>
            </a:lvl5pPr>
          </a:lstStyle>
          <a:p>
            <a:pPr lvl="0"/>
            <a:r>
              <a:rPr lang="en-US" dirty="0"/>
              <a:t>Email address</a:t>
            </a:r>
          </a:p>
        </p:txBody>
      </p:sp>
      <p:sp>
        <p:nvSpPr>
          <p:cNvPr id="25" name="Text Placeholder 2">
            <a:extLst>
              <a:ext uri="{FF2B5EF4-FFF2-40B4-BE49-F238E27FC236}">
                <a16:creationId xmlns:a16="http://schemas.microsoft.com/office/drawing/2014/main" id="{AE254DD6-DFC4-837F-2B5B-07C4D56356D9}"/>
              </a:ext>
            </a:extLst>
          </p:cNvPr>
          <p:cNvSpPr>
            <a:spLocks noGrp="1"/>
          </p:cNvSpPr>
          <p:nvPr>
            <p:ph type="body" sz="quarter" idx="19" hasCustomPrompt="1"/>
          </p:nvPr>
        </p:nvSpPr>
        <p:spPr>
          <a:xfrm>
            <a:off x="6133694" y="3716708"/>
            <a:ext cx="5507443" cy="173449"/>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b="1">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Name</a:t>
            </a:r>
          </a:p>
        </p:txBody>
      </p:sp>
      <p:sp>
        <p:nvSpPr>
          <p:cNvPr id="27" name="Text Placeholder 2">
            <a:extLst>
              <a:ext uri="{FF2B5EF4-FFF2-40B4-BE49-F238E27FC236}">
                <a16:creationId xmlns:a16="http://schemas.microsoft.com/office/drawing/2014/main" id="{F67264D3-1755-8A9B-F97D-2FFECF83400D}"/>
              </a:ext>
            </a:extLst>
          </p:cNvPr>
          <p:cNvSpPr>
            <a:spLocks noGrp="1"/>
          </p:cNvSpPr>
          <p:nvPr>
            <p:ph type="body" sz="quarter" idx="20" hasCustomPrompt="1"/>
          </p:nvPr>
        </p:nvSpPr>
        <p:spPr>
          <a:xfrm>
            <a:off x="6133694" y="3982790"/>
            <a:ext cx="5507443" cy="173449"/>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Position</a:t>
            </a:r>
          </a:p>
        </p:txBody>
      </p:sp>
      <p:sp>
        <p:nvSpPr>
          <p:cNvPr id="28" name="Text Placeholder 2">
            <a:extLst>
              <a:ext uri="{FF2B5EF4-FFF2-40B4-BE49-F238E27FC236}">
                <a16:creationId xmlns:a16="http://schemas.microsoft.com/office/drawing/2014/main" id="{FE3B8B20-563B-C50C-574F-D19D7BFE5A40}"/>
              </a:ext>
            </a:extLst>
          </p:cNvPr>
          <p:cNvSpPr>
            <a:spLocks noGrp="1"/>
          </p:cNvSpPr>
          <p:nvPr>
            <p:ph type="body" sz="quarter" idx="21" hasCustomPrompt="1"/>
          </p:nvPr>
        </p:nvSpPr>
        <p:spPr>
          <a:xfrm>
            <a:off x="6133694" y="4238280"/>
            <a:ext cx="5507443" cy="173449"/>
          </a:xfrm>
        </p:spPr>
        <p:txBody>
          <a:bodyPr>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accent1"/>
                </a:solidFill>
                <a:latin typeface="+mn-lt"/>
              </a:defRPr>
            </a:lvl1pPr>
            <a:lvl2pPr algn="l">
              <a:defRPr sz="1400"/>
            </a:lvl2pPr>
            <a:lvl3pPr algn="l">
              <a:defRPr sz="1400"/>
            </a:lvl3pPr>
            <a:lvl4pPr algn="l">
              <a:defRPr sz="1400"/>
            </a:lvl4pPr>
            <a:lvl5pPr algn="l">
              <a:defRPr sz="1400"/>
            </a:lvl5pPr>
          </a:lstStyle>
          <a:p>
            <a:pPr lvl="0"/>
            <a:r>
              <a:rPr lang="en-US" dirty="0"/>
              <a:t>Email address</a:t>
            </a:r>
          </a:p>
        </p:txBody>
      </p:sp>
    </p:spTree>
    <p:extLst>
      <p:ext uri="{BB962C8B-B14F-4D97-AF65-F5344CB8AC3E}">
        <p14:creationId xmlns:p14="http://schemas.microsoft.com/office/powerpoint/2010/main" val="1513153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6_Cover">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825A564D-35FF-3EBE-7777-BDE17B6FB959}"/>
              </a:ext>
            </a:extLst>
          </p:cNvPr>
          <p:cNvSpPr>
            <a:spLocks noGrp="1"/>
          </p:cNvSpPr>
          <p:nvPr>
            <p:ph type="pic" sz="quarter" idx="11" hasCustomPrompt="1"/>
          </p:nvPr>
        </p:nvSpPr>
        <p:spPr>
          <a:xfrm>
            <a:off x="6348412" y="0"/>
            <a:ext cx="5843587" cy="6858000"/>
          </a:xfrm>
          <a:solidFill>
            <a:schemeClr val="accent2"/>
          </a:solidFill>
        </p:spPr>
        <p:txBody>
          <a:bodyPr anchor="ctr"/>
          <a:lstStyle>
            <a:lvl1pPr algn="ctr">
              <a:defRPr>
                <a:solidFill>
                  <a:schemeClr val="tx1"/>
                </a:solidFill>
              </a:defRPr>
            </a:lvl1pPr>
          </a:lstStyle>
          <a:p>
            <a:r>
              <a:rPr lang="en-BE" dirty="0"/>
              <a:t>Click to insert picture</a:t>
            </a:r>
          </a:p>
        </p:txBody>
      </p:sp>
      <p:sp>
        <p:nvSpPr>
          <p:cNvPr id="2" name="Title 1">
            <a:extLst>
              <a:ext uri="{FF2B5EF4-FFF2-40B4-BE49-F238E27FC236}">
                <a16:creationId xmlns:a16="http://schemas.microsoft.com/office/drawing/2014/main" id="{C7250DB4-BECB-5F40-3D49-D2ED3BDF94A3}"/>
              </a:ext>
            </a:extLst>
          </p:cNvPr>
          <p:cNvSpPr>
            <a:spLocks noGrp="1"/>
          </p:cNvSpPr>
          <p:nvPr>
            <p:ph type="ctrTitle" hasCustomPrompt="1"/>
          </p:nvPr>
        </p:nvSpPr>
        <p:spPr>
          <a:xfrm>
            <a:off x="550863" y="1628775"/>
            <a:ext cx="5292725" cy="1903375"/>
          </a:xfrm>
        </p:spPr>
        <p:txBody>
          <a:bodyPr anchor="b">
            <a:normAutofit/>
          </a:bodyPr>
          <a:lstStyle>
            <a:lvl1pPr algn="l">
              <a:defRPr sz="4000" b="1">
                <a:solidFill>
                  <a:schemeClr val="tx2"/>
                </a:solidFill>
                <a:latin typeface="+mn-lt"/>
              </a:defRPr>
            </a:lvl1pPr>
          </a:lstStyle>
          <a:p>
            <a:r>
              <a:rPr lang="en-GB" dirty="0"/>
              <a:t>Click to edit master title</a:t>
            </a:r>
            <a:endParaRPr lang="en-US" dirty="0"/>
          </a:p>
        </p:txBody>
      </p:sp>
      <p:sp>
        <p:nvSpPr>
          <p:cNvPr id="3" name="Text Placeholder 6">
            <a:extLst>
              <a:ext uri="{FF2B5EF4-FFF2-40B4-BE49-F238E27FC236}">
                <a16:creationId xmlns:a16="http://schemas.microsoft.com/office/drawing/2014/main" id="{F4A35CF4-EB34-70EA-C9E8-CDEBF5F3A9E4}"/>
              </a:ext>
            </a:extLst>
          </p:cNvPr>
          <p:cNvSpPr>
            <a:spLocks noGrp="1"/>
          </p:cNvSpPr>
          <p:nvPr>
            <p:ph type="body" sz="quarter" idx="10" hasCustomPrompt="1"/>
          </p:nvPr>
        </p:nvSpPr>
        <p:spPr>
          <a:xfrm>
            <a:off x="558609" y="3807120"/>
            <a:ext cx="5282937" cy="524759"/>
          </a:xfrm>
          <a:ln>
            <a:noFill/>
          </a:ln>
        </p:spPr>
        <p:txBody>
          <a:bodyPr>
            <a:normAutofit/>
          </a:bodyPr>
          <a:lstStyle>
            <a:lvl1pPr algn="l">
              <a:defRPr sz="2000" b="0">
                <a:solidFill>
                  <a:schemeClr val="accent1"/>
                </a:solidFill>
                <a:latin typeface="+mn-lt"/>
              </a:defRPr>
            </a:lvl1pPr>
          </a:lstStyle>
          <a:p>
            <a:pPr lvl="0"/>
            <a:r>
              <a:rPr lang="en-US" dirty="0"/>
              <a:t>Click to edit subtitle</a:t>
            </a:r>
          </a:p>
        </p:txBody>
      </p:sp>
      <p:sp>
        <p:nvSpPr>
          <p:cNvPr id="4" name="Rectangle 3">
            <a:extLst>
              <a:ext uri="{FF2B5EF4-FFF2-40B4-BE49-F238E27FC236}">
                <a16:creationId xmlns:a16="http://schemas.microsoft.com/office/drawing/2014/main" id="{50F0B5E9-00DB-8CD5-AE1C-B749199AD857}"/>
              </a:ext>
            </a:extLst>
          </p:cNvPr>
          <p:cNvSpPr/>
          <p:nvPr/>
        </p:nvSpPr>
        <p:spPr>
          <a:xfrm>
            <a:off x="0" y="5337175"/>
            <a:ext cx="4291781" cy="15208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 name="Graphic 4">
            <a:extLst>
              <a:ext uri="{FF2B5EF4-FFF2-40B4-BE49-F238E27FC236}">
                <a16:creationId xmlns:a16="http://schemas.microsoft.com/office/drawing/2014/main" id="{8CBE1B4C-3BA0-8B93-45FA-E7E357267A5F}"/>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95322" y="108100"/>
            <a:ext cx="4387226" cy="1480919"/>
          </a:xfrm>
          <a:prstGeom prst="rect">
            <a:avLst/>
          </a:prstGeom>
        </p:spPr>
      </p:pic>
      <p:sp>
        <p:nvSpPr>
          <p:cNvPr id="19" name="TextBox 18">
            <a:extLst>
              <a:ext uri="{FF2B5EF4-FFF2-40B4-BE49-F238E27FC236}">
                <a16:creationId xmlns:a16="http://schemas.microsoft.com/office/drawing/2014/main" id="{530C4A19-37E9-A50A-373D-C40C03035C58}"/>
              </a:ext>
            </a:extLst>
          </p:cNvPr>
          <p:cNvSpPr txBox="1"/>
          <p:nvPr/>
        </p:nvSpPr>
        <p:spPr>
          <a:xfrm>
            <a:off x="2700880" y="5127464"/>
            <a:ext cx="3090320" cy="58477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solidFill>
                  <a:schemeClr val="tx2"/>
                </a:solidFill>
                <a:effectLst/>
                <a:latin typeface="+mn-lt"/>
              </a:rPr>
              <a:t>Funded by the European Union. Views and opinions expressed are however those of the author(s) only and do not necessarily reflect those of the European Union or CINEA. Neither the European Union nor CINEA can be held responsible for them.</a:t>
            </a:r>
          </a:p>
        </p:txBody>
      </p:sp>
      <p:pic>
        <p:nvPicPr>
          <p:cNvPr id="20" name="Graphic 20">
            <a:extLst>
              <a:ext uri="{FF2B5EF4-FFF2-40B4-BE49-F238E27FC236}">
                <a16:creationId xmlns:a16="http://schemas.microsoft.com/office/drawing/2014/main" id="{890C8C94-B6B0-DC3F-35F8-72240F148AA5}"/>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50863" y="5227446"/>
            <a:ext cx="2027520" cy="408984"/>
          </a:xfrm>
          <a:prstGeom prst="rect">
            <a:avLst/>
          </a:prstGeom>
        </p:spPr>
      </p:pic>
      <p:grpSp>
        <p:nvGrpSpPr>
          <p:cNvPr id="9" name="Group 8">
            <a:extLst>
              <a:ext uri="{FF2B5EF4-FFF2-40B4-BE49-F238E27FC236}">
                <a16:creationId xmlns:a16="http://schemas.microsoft.com/office/drawing/2014/main" id="{EC16E3A8-FFF5-F266-B42D-2226AFBC283C}"/>
              </a:ext>
            </a:extLst>
          </p:cNvPr>
          <p:cNvGrpSpPr/>
          <p:nvPr/>
        </p:nvGrpSpPr>
        <p:grpSpPr>
          <a:xfrm>
            <a:off x="550863" y="5866986"/>
            <a:ext cx="2655258" cy="461665"/>
            <a:chOff x="5562940" y="5906645"/>
            <a:chExt cx="2655258" cy="461665"/>
          </a:xfrm>
        </p:grpSpPr>
        <p:sp>
          <p:nvSpPr>
            <p:cNvPr id="15" name="TextBox 2">
              <a:extLst>
                <a:ext uri="{FF2B5EF4-FFF2-40B4-BE49-F238E27FC236}">
                  <a16:creationId xmlns:a16="http://schemas.microsoft.com/office/drawing/2014/main" id="{B7A56C26-EDDD-AB0D-F6CF-94ADD9DB05FC}"/>
                </a:ext>
              </a:extLst>
            </p:cNvPr>
            <p:cNvSpPr txBox="1"/>
            <p:nvPr userDrawn="1"/>
          </p:nvSpPr>
          <p:spPr>
            <a:xfrm>
              <a:off x="5940455" y="5906645"/>
              <a:ext cx="2277743" cy="46166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GB" sz="800" i="0" dirty="0">
                  <a:solidFill>
                    <a:schemeClr val="tx2"/>
                  </a:solidFill>
                </a:rPr>
                <a:t>Swiss partners have received funding from the Swiss State Secretariat for Education, Research and Innovation (SERI).</a:t>
              </a:r>
            </a:p>
          </p:txBody>
        </p:sp>
        <p:pic>
          <p:nvPicPr>
            <p:cNvPr id="18" name="Graphic 17">
              <a:extLst>
                <a:ext uri="{FF2B5EF4-FFF2-40B4-BE49-F238E27FC236}">
                  <a16:creationId xmlns:a16="http://schemas.microsoft.com/office/drawing/2014/main" id="{A4C02C6E-7ADB-4EAB-71F7-C8C8702FECDB}"/>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5562940" y="5969223"/>
              <a:ext cx="327692" cy="360000"/>
            </a:xfrm>
            <a:prstGeom prst="rect">
              <a:avLst/>
            </a:prstGeom>
          </p:spPr>
        </p:pic>
      </p:grpSp>
    </p:spTree>
    <p:extLst>
      <p:ext uri="{BB962C8B-B14F-4D97-AF65-F5344CB8AC3E}">
        <p14:creationId xmlns:p14="http://schemas.microsoft.com/office/powerpoint/2010/main" val="3475367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Cover">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E60B675-ECC9-72BD-0EDA-A6E2E534D920}"/>
              </a:ext>
            </a:extLst>
          </p:cNvPr>
          <p:cNvSpPr>
            <a:spLocks noGrp="1"/>
          </p:cNvSpPr>
          <p:nvPr>
            <p:ph type="ctrTitle" hasCustomPrompt="1"/>
          </p:nvPr>
        </p:nvSpPr>
        <p:spPr>
          <a:xfrm>
            <a:off x="6367376" y="1628775"/>
            <a:ext cx="4995087" cy="1903375"/>
          </a:xfrm>
        </p:spPr>
        <p:txBody>
          <a:bodyPr anchor="b">
            <a:normAutofit/>
          </a:bodyPr>
          <a:lstStyle>
            <a:lvl1pPr algn="l">
              <a:defRPr sz="4000" b="1">
                <a:solidFill>
                  <a:schemeClr val="tx2"/>
                </a:solidFill>
                <a:latin typeface="+mn-lt"/>
              </a:defRPr>
            </a:lvl1pPr>
          </a:lstStyle>
          <a:p>
            <a:r>
              <a:rPr lang="en-GB" dirty="0"/>
              <a:t>Click to edit master title</a:t>
            </a:r>
            <a:endParaRPr lang="en-US" dirty="0"/>
          </a:p>
        </p:txBody>
      </p:sp>
      <p:sp>
        <p:nvSpPr>
          <p:cNvPr id="12" name="Text Placeholder 6">
            <a:extLst>
              <a:ext uri="{FF2B5EF4-FFF2-40B4-BE49-F238E27FC236}">
                <a16:creationId xmlns:a16="http://schemas.microsoft.com/office/drawing/2014/main" id="{234872B4-161A-A648-8BC6-1B9503657CA5}"/>
              </a:ext>
            </a:extLst>
          </p:cNvPr>
          <p:cNvSpPr>
            <a:spLocks noGrp="1"/>
          </p:cNvSpPr>
          <p:nvPr>
            <p:ph type="body" sz="quarter" idx="10" hasCustomPrompt="1"/>
          </p:nvPr>
        </p:nvSpPr>
        <p:spPr>
          <a:xfrm>
            <a:off x="6367376" y="3807120"/>
            <a:ext cx="4985849" cy="524759"/>
          </a:xfrm>
          <a:ln>
            <a:noFill/>
          </a:ln>
        </p:spPr>
        <p:txBody>
          <a:bodyPr>
            <a:normAutofit/>
          </a:bodyPr>
          <a:lstStyle>
            <a:lvl1pPr algn="l">
              <a:defRPr sz="2000" b="0">
                <a:solidFill>
                  <a:schemeClr val="accent1"/>
                </a:solidFill>
                <a:latin typeface="+mn-lt"/>
              </a:defRPr>
            </a:lvl1pPr>
          </a:lstStyle>
          <a:p>
            <a:pPr lvl="0"/>
            <a:r>
              <a:rPr lang="en-US" dirty="0"/>
              <a:t>Click to edit subtitle</a:t>
            </a:r>
          </a:p>
        </p:txBody>
      </p:sp>
      <p:sp>
        <p:nvSpPr>
          <p:cNvPr id="2" name="Rectangle 1">
            <a:extLst>
              <a:ext uri="{FF2B5EF4-FFF2-40B4-BE49-F238E27FC236}">
                <a16:creationId xmlns:a16="http://schemas.microsoft.com/office/drawing/2014/main" id="{3DC8D1B3-6180-CFDC-75EE-5B25B6909936}"/>
              </a:ext>
            </a:extLst>
          </p:cNvPr>
          <p:cNvSpPr/>
          <p:nvPr/>
        </p:nvSpPr>
        <p:spPr>
          <a:xfrm>
            <a:off x="0" y="5337175"/>
            <a:ext cx="4291781" cy="15208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 name="Graphic 2">
            <a:extLst>
              <a:ext uri="{FF2B5EF4-FFF2-40B4-BE49-F238E27FC236}">
                <a16:creationId xmlns:a16="http://schemas.microsoft.com/office/drawing/2014/main" id="{695C7ED7-678B-8CEB-59E1-EBD4A279004B}"/>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5895842" y="108100"/>
            <a:ext cx="4387226" cy="1480919"/>
          </a:xfrm>
          <a:prstGeom prst="rect">
            <a:avLst/>
          </a:prstGeom>
        </p:spPr>
      </p:pic>
      <p:grpSp>
        <p:nvGrpSpPr>
          <p:cNvPr id="4" name="Group 3">
            <a:extLst>
              <a:ext uri="{FF2B5EF4-FFF2-40B4-BE49-F238E27FC236}">
                <a16:creationId xmlns:a16="http://schemas.microsoft.com/office/drawing/2014/main" id="{94C7BD91-E4AF-A699-4491-1DD1F261F743}"/>
              </a:ext>
            </a:extLst>
          </p:cNvPr>
          <p:cNvGrpSpPr/>
          <p:nvPr/>
        </p:nvGrpSpPr>
        <p:grpSpPr>
          <a:xfrm>
            <a:off x="550863" y="5863673"/>
            <a:ext cx="8993053" cy="480970"/>
            <a:chOff x="1571281" y="5848050"/>
            <a:chExt cx="8993053" cy="480970"/>
          </a:xfrm>
        </p:grpSpPr>
        <p:grpSp>
          <p:nvGrpSpPr>
            <p:cNvPr id="5" name="Group 4">
              <a:extLst>
                <a:ext uri="{FF2B5EF4-FFF2-40B4-BE49-F238E27FC236}">
                  <a16:creationId xmlns:a16="http://schemas.microsoft.com/office/drawing/2014/main" id="{556BBCF6-5E61-0063-2018-73B99CE0018C}"/>
                </a:ext>
              </a:extLst>
            </p:cNvPr>
            <p:cNvGrpSpPr/>
            <p:nvPr userDrawn="1"/>
          </p:nvGrpSpPr>
          <p:grpSpPr>
            <a:xfrm>
              <a:off x="1571281" y="5848050"/>
              <a:ext cx="6122043" cy="461665"/>
              <a:chOff x="3823702" y="5865382"/>
              <a:chExt cx="6122043" cy="461665"/>
            </a:xfrm>
          </p:grpSpPr>
          <p:sp>
            <p:nvSpPr>
              <p:cNvPr id="14" name="TextBox 13">
                <a:extLst>
                  <a:ext uri="{FF2B5EF4-FFF2-40B4-BE49-F238E27FC236}">
                    <a16:creationId xmlns:a16="http://schemas.microsoft.com/office/drawing/2014/main" id="{9E0B6E46-DF32-09F8-0EF7-3BA2E14E8E06}"/>
                  </a:ext>
                </a:extLst>
              </p:cNvPr>
              <p:cNvSpPr txBox="1"/>
              <p:nvPr userDrawn="1"/>
            </p:nvSpPr>
            <p:spPr>
              <a:xfrm>
                <a:off x="5973719" y="5865382"/>
                <a:ext cx="3972026" cy="46166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solidFill>
                      <a:schemeClr val="tx2"/>
                    </a:solidFill>
                    <a:effectLst/>
                    <a:latin typeface="+mn-lt"/>
                  </a:rPr>
                  <a:t>Funded by the European Union. Views and opinions expressed are however those of the author(s) only and do not necessarily reflect those of the European Union or CINEA. Neither the European Union nor CINEA can be held responsible for them.</a:t>
                </a:r>
              </a:p>
            </p:txBody>
          </p:sp>
          <p:pic>
            <p:nvPicPr>
              <p:cNvPr id="19" name="Graphic 20">
                <a:extLst>
                  <a:ext uri="{FF2B5EF4-FFF2-40B4-BE49-F238E27FC236}">
                    <a16:creationId xmlns:a16="http://schemas.microsoft.com/office/drawing/2014/main" id="{F03BD230-BA65-14B1-B78A-F6329B44B2D9}"/>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3823702" y="5903809"/>
                <a:ext cx="2027520" cy="408984"/>
              </a:xfrm>
              <a:prstGeom prst="rect">
                <a:avLst/>
              </a:prstGeom>
            </p:spPr>
          </p:pic>
        </p:grpSp>
        <p:grpSp>
          <p:nvGrpSpPr>
            <p:cNvPr id="6" name="Group 5">
              <a:extLst>
                <a:ext uri="{FF2B5EF4-FFF2-40B4-BE49-F238E27FC236}">
                  <a16:creationId xmlns:a16="http://schemas.microsoft.com/office/drawing/2014/main" id="{1A927E22-AFF0-C329-4279-5ADD9E54303B}"/>
                </a:ext>
              </a:extLst>
            </p:cNvPr>
            <p:cNvGrpSpPr/>
            <p:nvPr userDrawn="1"/>
          </p:nvGrpSpPr>
          <p:grpSpPr>
            <a:xfrm>
              <a:off x="7909076" y="5867355"/>
              <a:ext cx="2655258" cy="461665"/>
              <a:chOff x="5562940" y="5906645"/>
              <a:chExt cx="2655258" cy="461665"/>
            </a:xfrm>
          </p:grpSpPr>
          <p:sp>
            <p:nvSpPr>
              <p:cNvPr id="7" name="TextBox 2">
                <a:extLst>
                  <a:ext uri="{FF2B5EF4-FFF2-40B4-BE49-F238E27FC236}">
                    <a16:creationId xmlns:a16="http://schemas.microsoft.com/office/drawing/2014/main" id="{A52820FF-E85B-5C81-48F0-9C66F06CBF50}"/>
                  </a:ext>
                </a:extLst>
              </p:cNvPr>
              <p:cNvSpPr txBox="1"/>
              <p:nvPr userDrawn="1"/>
            </p:nvSpPr>
            <p:spPr>
              <a:xfrm>
                <a:off x="5940455" y="5906645"/>
                <a:ext cx="2277743" cy="46166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GB" sz="800" i="0" dirty="0">
                    <a:solidFill>
                      <a:schemeClr val="tx2"/>
                    </a:solidFill>
                  </a:rPr>
                  <a:t>Swiss partners have received funding from the Swiss State Secretariat for Education, Research and Innovation (SERI).</a:t>
                </a:r>
              </a:p>
            </p:txBody>
          </p:sp>
          <p:pic>
            <p:nvPicPr>
              <p:cNvPr id="8" name="Graphic 7">
                <a:extLst>
                  <a:ext uri="{FF2B5EF4-FFF2-40B4-BE49-F238E27FC236}">
                    <a16:creationId xmlns:a16="http://schemas.microsoft.com/office/drawing/2014/main" id="{24C103F5-B8F0-0582-0C64-F6BA3D00EA1A}"/>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5562940" y="5969223"/>
                <a:ext cx="327692" cy="360000"/>
              </a:xfrm>
              <a:prstGeom prst="rect">
                <a:avLst/>
              </a:prstGeom>
            </p:spPr>
          </p:pic>
        </p:grpSp>
      </p:grpSp>
      <p:sp>
        <p:nvSpPr>
          <p:cNvPr id="20" name="Freeform 19">
            <a:extLst>
              <a:ext uri="{FF2B5EF4-FFF2-40B4-BE49-F238E27FC236}">
                <a16:creationId xmlns:a16="http://schemas.microsoft.com/office/drawing/2014/main" id="{17148AC7-E793-EE00-7ADB-8AAEBF85E211}"/>
              </a:ext>
            </a:extLst>
          </p:cNvPr>
          <p:cNvSpPr>
            <a:spLocks noGrp="1"/>
          </p:cNvSpPr>
          <p:nvPr>
            <p:ph type="pic" sz="quarter" idx="11" hasCustomPrompt="1"/>
          </p:nvPr>
        </p:nvSpPr>
        <p:spPr>
          <a:xfrm>
            <a:off x="-3320435" y="541032"/>
            <a:ext cx="10048185" cy="4796143"/>
          </a:xfrm>
          <a:custGeom>
            <a:avLst/>
            <a:gdLst>
              <a:gd name="connsiteX0" fmla="*/ 1480923 w 3064597"/>
              <a:gd name="connsiteY0" fmla="*/ 0 h 1462776"/>
              <a:gd name="connsiteX1" fmla="*/ 1531016 w 3064597"/>
              <a:gd name="connsiteY1" fmla="*/ 52919 h 1462776"/>
              <a:gd name="connsiteX2" fmla="*/ 1668652 w 3064597"/>
              <a:gd name="connsiteY2" fmla="*/ 198400 h 1462776"/>
              <a:gd name="connsiteX3" fmla="*/ 1857807 w 3064597"/>
              <a:gd name="connsiteY3" fmla="*/ 164828 h 1462776"/>
              <a:gd name="connsiteX4" fmla="*/ 2305221 w 3064597"/>
              <a:gd name="connsiteY4" fmla="*/ 617962 h 1462776"/>
              <a:gd name="connsiteX5" fmla="*/ 2374134 w 3064597"/>
              <a:gd name="connsiteY5" fmla="*/ 556507 h 1462776"/>
              <a:gd name="connsiteX6" fmla="*/ 3064597 w 3064597"/>
              <a:gd name="connsiteY6" fmla="*/ 1286378 h 1462776"/>
              <a:gd name="connsiteX7" fmla="*/ 2911087 w 3064597"/>
              <a:gd name="connsiteY7" fmla="*/ 1286378 h 1462776"/>
              <a:gd name="connsiteX8" fmla="*/ 2697979 w 3064597"/>
              <a:gd name="connsiteY8" fmla="*/ 1286378 h 1462776"/>
              <a:gd name="connsiteX9" fmla="*/ 2785712 w 3064597"/>
              <a:gd name="connsiteY9" fmla="*/ 1379035 h 1462776"/>
              <a:gd name="connsiteX10" fmla="*/ 2633438 w 3064597"/>
              <a:gd name="connsiteY10" fmla="*/ 1379035 h 1462776"/>
              <a:gd name="connsiteX11" fmla="*/ 1840222 w 3064597"/>
              <a:gd name="connsiteY11" fmla="*/ 1379035 h 1462776"/>
              <a:gd name="connsiteX12" fmla="*/ 1913508 w 3064597"/>
              <a:gd name="connsiteY12" fmla="*/ 1462776 h 1462776"/>
              <a:gd name="connsiteX13" fmla="*/ 1827770 w 3064597"/>
              <a:gd name="connsiteY13" fmla="*/ 1462776 h 1462776"/>
              <a:gd name="connsiteX14" fmla="*/ 921347 w 3064597"/>
              <a:gd name="connsiteY14" fmla="*/ 1462776 h 1462776"/>
              <a:gd name="connsiteX15" fmla="*/ 0 w 3064597"/>
              <a:gd name="connsiteY15" fmla="*/ 1462776 h 1462776"/>
              <a:gd name="connsiteX16" fmla="*/ 780288 w 3064597"/>
              <a:gd name="connsiteY16" fmla="*/ 545886 h 1462776"/>
              <a:gd name="connsiteX17" fmla="*/ 898439 w 3064597"/>
              <a:gd name="connsiteY17" fmla="*/ 615686 h 1462776"/>
              <a:gd name="connsiteX18" fmla="*/ 1430925 w 3064597"/>
              <a:gd name="connsiteY18" fmla="*/ 52919 h 146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64597" h="1462776">
                <a:moveTo>
                  <a:pt x="1480923" y="0"/>
                </a:moveTo>
                <a:lnTo>
                  <a:pt x="1531016" y="52919"/>
                </a:lnTo>
                <a:lnTo>
                  <a:pt x="1668652" y="198400"/>
                </a:lnTo>
                <a:lnTo>
                  <a:pt x="1857807" y="164828"/>
                </a:lnTo>
                <a:lnTo>
                  <a:pt x="2305221" y="617962"/>
                </a:lnTo>
                <a:lnTo>
                  <a:pt x="2374134" y="556507"/>
                </a:lnTo>
                <a:lnTo>
                  <a:pt x="3064597" y="1286378"/>
                </a:lnTo>
                <a:lnTo>
                  <a:pt x="2911087" y="1286378"/>
                </a:lnTo>
                <a:lnTo>
                  <a:pt x="2697979" y="1286378"/>
                </a:lnTo>
                <a:lnTo>
                  <a:pt x="2785712" y="1379035"/>
                </a:lnTo>
                <a:lnTo>
                  <a:pt x="2633438" y="1379035"/>
                </a:lnTo>
                <a:lnTo>
                  <a:pt x="1840222" y="1379035"/>
                </a:lnTo>
                <a:lnTo>
                  <a:pt x="1913508" y="1462776"/>
                </a:lnTo>
                <a:lnTo>
                  <a:pt x="1827770" y="1462776"/>
                </a:lnTo>
                <a:lnTo>
                  <a:pt x="921347" y="1462776"/>
                </a:lnTo>
                <a:lnTo>
                  <a:pt x="0" y="1462776"/>
                </a:lnTo>
                <a:lnTo>
                  <a:pt x="780288" y="545886"/>
                </a:lnTo>
                <a:lnTo>
                  <a:pt x="898439" y="615686"/>
                </a:lnTo>
                <a:lnTo>
                  <a:pt x="1430925" y="52919"/>
                </a:lnTo>
                <a:close/>
              </a:path>
            </a:pathLst>
          </a:custGeom>
          <a:solidFill>
            <a:schemeClr val="accent2"/>
          </a:solidFill>
        </p:spPr>
        <p:txBody>
          <a:bodyPr wrap="square" anchor="ctr">
            <a:noAutofit/>
          </a:bodyPr>
          <a:lstStyle>
            <a:lvl1pPr algn="ctr">
              <a:defRPr/>
            </a:lvl1pPr>
          </a:lstStyle>
          <a:p>
            <a:r>
              <a:rPr lang="en-BE" dirty="0"/>
              <a:t>Click to insert picture</a:t>
            </a:r>
          </a:p>
        </p:txBody>
      </p:sp>
    </p:spTree>
    <p:extLst>
      <p:ext uri="{BB962C8B-B14F-4D97-AF65-F5344CB8AC3E}">
        <p14:creationId xmlns:p14="http://schemas.microsoft.com/office/powerpoint/2010/main" val="3124687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7_Cover">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E60B675-ECC9-72BD-0EDA-A6E2E534D920}"/>
              </a:ext>
            </a:extLst>
          </p:cNvPr>
          <p:cNvSpPr>
            <a:spLocks noGrp="1"/>
          </p:cNvSpPr>
          <p:nvPr>
            <p:ph type="ctrTitle" hasCustomPrompt="1"/>
          </p:nvPr>
        </p:nvSpPr>
        <p:spPr>
          <a:xfrm>
            <a:off x="6348413" y="1628775"/>
            <a:ext cx="5292725" cy="1903375"/>
          </a:xfrm>
        </p:spPr>
        <p:txBody>
          <a:bodyPr anchor="b">
            <a:normAutofit/>
          </a:bodyPr>
          <a:lstStyle>
            <a:lvl1pPr algn="l">
              <a:defRPr sz="4000" b="1">
                <a:solidFill>
                  <a:schemeClr val="tx2"/>
                </a:solidFill>
                <a:latin typeface="+mn-lt"/>
              </a:defRPr>
            </a:lvl1pPr>
          </a:lstStyle>
          <a:p>
            <a:r>
              <a:rPr lang="en-GB" dirty="0"/>
              <a:t>Click to edit master title</a:t>
            </a:r>
            <a:endParaRPr lang="en-US" dirty="0"/>
          </a:p>
        </p:txBody>
      </p:sp>
      <p:sp>
        <p:nvSpPr>
          <p:cNvPr id="12" name="Text Placeholder 6">
            <a:extLst>
              <a:ext uri="{FF2B5EF4-FFF2-40B4-BE49-F238E27FC236}">
                <a16:creationId xmlns:a16="http://schemas.microsoft.com/office/drawing/2014/main" id="{234872B4-161A-A648-8BC6-1B9503657CA5}"/>
              </a:ext>
            </a:extLst>
          </p:cNvPr>
          <p:cNvSpPr>
            <a:spLocks noGrp="1"/>
          </p:cNvSpPr>
          <p:nvPr>
            <p:ph type="body" sz="quarter" idx="10" hasCustomPrompt="1"/>
          </p:nvPr>
        </p:nvSpPr>
        <p:spPr>
          <a:xfrm>
            <a:off x="6348963" y="3807120"/>
            <a:ext cx="5282937" cy="524759"/>
          </a:xfrm>
          <a:ln>
            <a:noFill/>
          </a:ln>
        </p:spPr>
        <p:txBody>
          <a:bodyPr>
            <a:normAutofit/>
          </a:bodyPr>
          <a:lstStyle>
            <a:lvl1pPr algn="l">
              <a:defRPr sz="2000" b="0">
                <a:solidFill>
                  <a:schemeClr val="accent1"/>
                </a:solidFill>
                <a:latin typeface="+mn-lt"/>
              </a:defRPr>
            </a:lvl1pPr>
          </a:lstStyle>
          <a:p>
            <a:pPr lvl="0"/>
            <a:r>
              <a:rPr lang="en-US" dirty="0"/>
              <a:t>Click to edit subtitle</a:t>
            </a:r>
          </a:p>
        </p:txBody>
      </p:sp>
      <p:sp>
        <p:nvSpPr>
          <p:cNvPr id="15" name="Picture Placeholder 15">
            <a:extLst>
              <a:ext uri="{FF2B5EF4-FFF2-40B4-BE49-F238E27FC236}">
                <a16:creationId xmlns:a16="http://schemas.microsoft.com/office/drawing/2014/main" id="{D8C2FD58-1837-06D2-9FD9-71E801EB1438}"/>
              </a:ext>
            </a:extLst>
          </p:cNvPr>
          <p:cNvSpPr>
            <a:spLocks noGrp="1"/>
          </p:cNvSpPr>
          <p:nvPr>
            <p:ph type="pic" sz="quarter" idx="11" hasCustomPrompt="1"/>
          </p:nvPr>
        </p:nvSpPr>
        <p:spPr>
          <a:xfrm>
            <a:off x="0" y="0"/>
            <a:ext cx="5843588" cy="6858000"/>
          </a:xfrm>
          <a:solidFill>
            <a:schemeClr val="accent2"/>
          </a:solidFill>
        </p:spPr>
        <p:txBody>
          <a:bodyPr anchor="ctr"/>
          <a:lstStyle>
            <a:lvl1pPr algn="ctr">
              <a:defRPr>
                <a:solidFill>
                  <a:schemeClr val="tx1"/>
                </a:solidFill>
              </a:defRPr>
            </a:lvl1pPr>
          </a:lstStyle>
          <a:p>
            <a:r>
              <a:rPr lang="en-BE" dirty="0"/>
              <a:t>Click to insert picture</a:t>
            </a:r>
          </a:p>
        </p:txBody>
      </p:sp>
      <p:pic>
        <p:nvPicPr>
          <p:cNvPr id="2" name="Graphic 1">
            <a:extLst>
              <a:ext uri="{FF2B5EF4-FFF2-40B4-BE49-F238E27FC236}">
                <a16:creationId xmlns:a16="http://schemas.microsoft.com/office/drawing/2014/main" id="{D95650B2-9946-A07F-1354-12FC06F99604}"/>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5895842" y="108100"/>
            <a:ext cx="4387226" cy="1480919"/>
          </a:xfrm>
          <a:prstGeom prst="rect">
            <a:avLst/>
          </a:prstGeom>
        </p:spPr>
      </p:pic>
      <p:sp>
        <p:nvSpPr>
          <p:cNvPr id="3" name="TextBox 2">
            <a:extLst>
              <a:ext uri="{FF2B5EF4-FFF2-40B4-BE49-F238E27FC236}">
                <a16:creationId xmlns:a16="http://schemas.microsoft.com/office/drawing/2014/main" id="{1FFC7E77-091C-80C5-CA28-04E16CC68972}"/>
              </a:ext>
            </a:extLst>
          </p:cNvPr>
          <p:cNvSpPr txBox="1"/>
          <p:nvPr/>
        </p:nvSpPr>
        <p:spPr>
          <a:xfrm>
            <a:off x="8498430" y="5127464"/>
            <a:ext cx="3090320" cy="58477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solidFill>
                  <a:schemeClr val="tx2"/>
                </a:solidFill>
                <a:effectLst/>
                <a:latin typeface="+mn-lt"/>
              </a:rPr>
              <a:t>Funded by the European Union. Views and opinions expressed are however those of the author(s) only and do not necessarily reflect those of the European Union or CINEA. Neither the European Union nor CINEA can be held responsible for them.</a:t>
            </a:r>
          </a:p>
        </p:txBody>
      </p:sp>
      <p:pic>
        <p:nvPicPr>
          <p:cNvPr id="4" name="Graphic 20">
            <a:extLst>
              <a:ext uri="{FF2B5EF4-FFF2-40B4-BE49-F238E27FC236}">
                <a16:creationId xmlns:a16="http://schemas.microsoft.com/office/drawing/2014/main" id="{B24116EB-0F2B-BEC0-E80C-48E731E3E16C}"/>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348413" y="5227446"/>
            <a:ext cx="2027520" cy="408984"/>
          </a:xfrm>
          <a:prstGeom prst="rect">
            <a:avLst/>
          </a:prstGeom>
        </p:spPr>
      </p:pic>
      <p:grpSp>
        <p:nvGrpSpPr>
          <p:cNvPr id="5" name="Group 4">
            <a:extLst>
              <a:ext uri="{FF2B5EF4-FFF2-40B4-BE49-F238E27FC236}">
                <a16:creationId xmlns:a16="http://schemas.microsoft.com/office/drawing/2014/main" id="{600CB949-199B-62A0-DB9E-BBEB0FAB5F2F}"/>
              </a:ext>
            </a:extLst>
          </p:cNvPr>
          <p:cNvGrpSpPr/>
          <p:nvPr/>
        </p:nvGrpSpPr>
        <p:grpSpPr>
          <a:xfrm>
            <a:off x="6348413" y="5866986"/>
            <a:ext cx="2655258" cy="461665"/>
            <a:chOff x="5562940" y="5906645"/>
            <a:chExt cx="2655258" cy="461665"/>
          </a:xfrm>
        </p:grpSpPr>
        <p:sp>
          <p:nvSpPr>
            <p:cNvPr id="6" name="TextBox 2">
              <a:extLst>
                <a:ext uri="{FF2B5EF4-FFF2-40B4-BE49-F238E27FC236}">
                  <a16:creationId xmlns:a16="http://schemas.microsoft.com/office/drawing/2014/main" id="{3FC12F87-FA79-ACED-F11F-19B0DE6B2BA9}"/>
                </a:ext>
              </a:extLst>
            </p:cNvPr>
            <p:cNvSpPr txBox="1"/>
            <p:nvPr userDrawn="1"/>
          </p:nvSpPr>
          <p:spPr>
            <a:xfrm>
              <a:off x="5940455" y="5906645"/>
              <a:ext cx="2277743" cy="46166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GB" sz="800" i="0" dirty="0">
                  <a:solidFill>
                    <a:schemeClr val="tx2"/>
                  </a:solidFill>
                </a:rPr>
                <a:t>Swiss partners have received funding from the Swiss State Secretariat for Education, Research and Innovation (SERI).</a:t>
              </a:r>
            </a:p>
          </p:txBody>
        </p:sp>
        <p:pic>
          <p:nvPicPr>
            <p:cNvPr id="7" name="Graphic 6">
              <a:extLst>
                <a:ext uri="{FF2B5EF4-FFF2-40B4-BE49-F238E27FC236}">
                  <a16:creationId xmlns:a16="http://schemas.microsoft.com/office/drawing/2014/main" id="{92C2855B-64B2-6FE1-81DF-011122DD4982}"/>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5562940" y="5969223"/>
              <a:ext cx="327692" cy="360000"/>
            </a:xfrm>
            <a:prstGeom prst="rect">
              <a:avLst/>
            </a:prstGeom>
          </p:spPr>
        </p:pic>
      </p:grpSp>
    </p:spTree>
    <p:extLst>
      <p:ext uri="{BB962C8B-B14F-4D97-AF65-F5344CB8AC3E}">
        <p14:creationId xmlns:p14="http://schemas.microsoft.com/office/powerpoint/2010/main" val="2340957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8_Cover">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393FC6-7F47-02C7-D72A-94C623874519}"/>
              </a:ext>
            </a:extLst>
          </p:cNvPr>
          <p:cNvSpPr>
            <a:spLocks noGrp="1"/>
          </p:cNvSpPr>
          <p:nvPr>
            <p:ph type="ctrTitle" hasCustomPrompt="1"/>
          </p:nvPr>
        </p:nvSpPr>
        <p:spPr>
          <a:xfrm>
            <a:off x="550863" y="1628775"/>
            <a:ext cx="11090275" cy="772378"/>
          </a:xfrm>
        </p:spPr>
        <p:txBody>
          <a:bodyPr anchor="b">
            <a:normAutofit/>
          </a:bodyPr>
          <a:lstStyle>
            <a:lvl1pPr algn="ctr">
              <a:defRPr sz="4000" b="1">
                <a:solidFill>
                  <a:schemeClr val="tx2"/>
                </a:solidFill>
                <a:latin typeface="+mn-lt"/>
              </a:defRPr>
            </a:lvl1pPr>
          </a:lstStyle>
          <a:p>
            <a:r>
              <a:rPr lang="en-GB" dirty="0"/>
              <a:t>Click to edit master title</a:t>
            </a:r>
            <a:endParaRPr lang="en-US" dirty="0"/>
          </a:p>
        </p:txBody>
      </p:sp>
      <p:sp>
        <p:nvSpPr>
          <p:cNvPr id="7" name="Text Placeholder 6">
            <a:extLst>
              <a:ext uri="{FF2B5EF4-FFF2-40B4-BE49-F238E27FC236}">
                <a16:creationId xmlns:a16="http://schemas.microsoft.com/office/drawing/2014/main" id="{4CD450E6-ADB6-75FB-AA24-F11510AB1321}"/>
              </a:ext>
            </a:extLst>
          </p:cNvPr>
          <p:cNvSpPr>
            <a:spLocks noGrp="1"/>
          </p:cNvSpPr>
          <p:nvPr>
            <p:ph type="body" sz="quarter" idx="10" hasCustomPrompt="1"/>
          </p:nvPr>
        </p:nvSpPr>
        <p:spPr>
          <a:xfrm>
            <a:off x="558609" y="2676123"/>
            <a:ext cx="11082529" cy="524759"/>
          </a:xfrm>
          <a:ln>
            <a:noFill/>
          </a:ln>
        </p:spPr>
        <p:txBody>
          <a:bodyPr>
            <a:normAutofit/>
          </a:bodyPr>
          <a:lstStyle>
            <a:lvl1pPr algn="ctr">
              <a:defRPr sz="2000" b="0">
                <a:solidFill>
                  <a:schemeClr val="accent1"/>
                </a:solidFill>
                <a:latin typeface="+mn-lt"/>
              </a:defRPr>
            </a:lvl1pPr>
          </a:lstStyle>
          <a:p>
            <a:pPr lvl="0"/>
            <a:r>
              <a:rPr lang="en-US" dirty="0"/>
              <a:t>Click to edit subtitle</a:t>
            </a:r>
          </a:p>
        </p:txBody>
      </p:sp>
      <p:sp>
        <p:nvSpPr>
          <p:cNvPr id="9" name="Picture Placeholder 15">
            <a:extLst>
              <a:ext uri="{FF2B5EF4-FFF2-40B4-BE49-F238E27FC236}">
                <a16:creationId xmlns:a16="http://schemas.microsoft.com/office/drawing/2014/main" id="{F24C1276-405B-8613-D9A4-DA249FE3779E}"/>
              </a:ext>
            </a:extLst>
          </p:cNvPr>
          <p:cNvSpPr>
            <a:spLocks noGrp="1"/>
          </p:cNvSpPr>
          <p:nvPr>
            <p:ph type="pic" sz="quarter" idx="11" hasCustomPrompt="1"/>
          </p:nvPr>
        </p:nvSpPr>
        <p:spPr>
          <a:xfrm>
            <a:off x="0" y="4025900"/>
            <a:ext cx="12192000" cy="2832100"/>
          </a:xfrm>
          <a:solidFill>
            <a:schemeClr val="accent2"/>
          </a:solidFill>
        </p:spPr>
        <p:txBody>
          <a:bodyPr anchor="ctr"/>
          <a:lstStyle>
            <a:lvl1pPr algn="ctr">
              <a:defRPr>
                <a:solidFill>
                  <a:schemeClr val="tx2"/>
                </a:solidFill>
              </a:defRPr>
            </a:lvl1pPr>
          </a:lstStyle>
          <a:p>
            <a:r>
              <a:rPr lang="en-BE" dirty="0"/>
              <a:t>Click to insert picture</a:t>
            </a:r>
          </a:p>
        </p:txBody>
      </p:sp>
      <p:grpSp>
        <p:nvGrpSpPr>
          <p:cNvPr id="3" name="Group 2">
            <a:extLst>
              <a:ext uri="{FF2B5EF4-FFF2-40B4-BE49-F238E27FC236}">
                <a16:creationId xmlns:a16="http://schemas.microsoft.com/office/drawing/2014/main" id="{7F0C39AA-E88C-E70A-1EFC-43F20688728C}"/>
              </a:ext>
            </a:extLst>
          </p:cNvPr>
          <p:cNvGrpSpPr/>
          <p:nvPr/>
        </p:nvGrpSpPr>
        <p:grpSpPr>
          <a:xfrm>
            <a:off x="1599473" y="3355605"/>
            <a:ext cx="8993053" cy="480970"/>
            <a:chOff x="1571281" y="5848050"/>
            <a:chExt cx="8993053" cy="480970"/>
          </a:xfrm>
        </p:grpSpPr>
        <p:grpSp>
          <p:nvGrpSpPr>
            <p:cNvPr id="4" name="Group 3">
              <a:extLst>
                <a:ext uri="{FF2B5EF4-FFF2-40B4-BE49-F238E27FC236}">
                  <a16:creationId xmlns:a16="http://schemas.microsoft.com/office/drawing/2014/main" id="{B7AA5272-A4B1-09FB-484A-E4D07EE5FF55}"/>
                </a:ext>
              </a:extLst>
            </p:cNvPr>
            <p:cNvGrpSpPr/>
            <p:nvPr userDrawn="1"/>
          </p:nvGrpSpPr>
          <p:grpSpPr>
            <a:xfrm>
              <a:off x="1571281" y="5848050"/>
              <a:ext cx="6122043" cy="461665"/>
              <a:chOff x="3823702" y="5865382"/>
              <a:chExt cx="6122043" cy="461665"/>
            </a:xfrm>
          </p:grpSpPr>
          <p:sp>
            <p:nvSpPr>
              <p:cNvPr id="15" name="TextBox 14">
                <a:extLst>
                  <a:ext uri="{FF2B5EF4-FFF2-40B4-BE49-F238E27FC236}">
                    <a16:creationId xmlns:a16="http://schemas.microsoft.com/office/drawing/2014/main" id="{4CAB9F36-71A7-E6BA-880F-3AF30DB9752B}"/>
                  </a:ext>
                </a:extLst>
              </p:cNvPr>
              <p:cNvSpPr txBox="1"/>
              <p:nvPr userDrawn="1"/>
            </p:nvSpPr>
            <p:spPr>
              <a:xfrm>
                <a:off x="5973719" y="5865382"/>
                <a:ext cx="3972026" cy="46166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solidFill>
                      <a:schemeClr val="tx2"/>
                    </a:solidFill>
                    <a:effectLst/>
                    <a:latin typeface="+mn-lt"/>
                  </a:rPr>
                  <a:t>Funded by the European Union. Views and opinions expressed are however those of the author(s) only and do not necessarily reflect those of the European Union or CINEA. Neither the European Union nor CINEA can be held responsible for them.</a:t>
                </a:r>
              </a:p>
            </p:txBody>
          </p:sp>
          <p:pic>
            <p:nvPicPr>
              <p:cNvPr id="16" name="Graphic 20">
                <a:extLst>
                  <a:ext uri="{FF2B5EF4-FFF2-40B4-BE49-F238E27FC236}">
                    <a16:creationId xmlns:a16="http://schemas.microsoft.com/office/drawing/2014/main" id="{54AD791F-4B32-A2BB-5275-9637ED400C6D}"/>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3823702" y="5903809"/>
                <a:ext cx="2027520" cy="408984"/>
              </a:xfrm>
              <a:prstGeom prst="rect">
                <a:avLst/>
              </a:prstGeom>
            </p:spPr>
          </p:pic>
        </p:grpSp>
        <p:grpSp>
          <p:nvGrpSpPr>
            <p:cNvPr id="5" name="Group 4">
              <a:extLst>
                <a:ext uri="{FF2B5EF4-FFF2-40B4-BE49-F238E27FC236}">
                  <a16:creationId xmlns:a16="http://schemas.microsoft.com/office/drawing/2014/main" id="{49D454AF-39E7-45B4-AD2F-934AF4875170}"/>
                </a:ext>
              </a:extLst>
            </p:cNvPr>
            <p:cNvGrpSpPr/>
            <p:nvPr userDrawn="1"/>
          </p:nvGrpSpPr>
          <p:grpSpPr>
            <a:xfrm>
              <a:off x="7909076" y="5867355"/>
              <a:ext cx="2655258" cy="461665"/>
              <a:chOff x="5562940" y="5906645"/>
              <a:chExt cx="2655258" cy="461665"/>
            </a:xfrm>
          </p:grpSpPr>
          <p:sp>
            <p:nvSpPr>
              <p:cNvPr id="8" name="TextBox 2">
                <a:extLst>
                  <a:ext uri="{FF2B5EF4-FFF2-40B4-BE49-F238E27FC236}">
                    <a16:creationId xmlns:a16="http://schemas.microsoft.com/office/drawing/2014/main" id="{786012C7-D781-4E13-65EE-A39D349E4C5A}"/>
                  </a:ext>
                </a:extLst>
              </p:cNvPr>
              <p:cNvSpPr txBox="1"/>
              <p:nvPr userDrawn="1"/>
            </p:nvSpPr>
            <p:spPr>
              <a:xfrm>
                <a:off x="5940455" y="5906645"/>
                <a:ext cx="2277743" cy="46166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GB" sz="800" i="0" dirty="0">
                    <a:solidFill>
                      <a:schemeClr val="tx2"/>
                    </a:solidFill>
                  </a:rPr>
                  <a:t>Swiss partners have received funding from the Swiss State Secretariat for Education, Research and Innovation (SERI).</a:t>
                </a:r>
              </a:p>
            </p:txBody>
          </p:sp>
          <p:pic>
            <p:nvPicPr>
              <p:cNvPr id="13" name="Graphic 12">
                <a:extLst>
                  <a:ext uri="{FF2B5EF4-FFF2-40B4-BE49-F238E27FC236}">
                    <a16:creationId xmlns:a16="http://schemas.microsoft.com/office/drawing/2014/main" id="{1A848A2C-E94D-45DB-19AF-B512B64FA238}"/>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5562940" y="5969223"/>
                <a:ext cx="327692" cy="360000"/>
              </a:xfrm>
              <a:prstGeom prst="rect">
                <a:avLst/>
              </a:prstGeom>
            </p:spPr>
          </p:pic>
        </p:grpSp>
      </p:grpSp>
      <p:pic>
        <p:nvPicPr>
          <p:cNvPr id="17" name="Graphic 16">
            <a:extLst>
              <a:ext uri="{FF2B5EF4-FFF2-40B4-BE49-F238E27FC236}">
                <a16:creationId xmlns:a16="http://schemas.microsoft.com/office/drawing/2014/main" id="{6561832F-F45E-23FF-404C-72F66EC266E6}"/>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3902387" y="108100"/>
            <a:ext cx="4387226" cy="1480919"/>
          </a:xfrm>
          <a:prstGeom prst="rect">
            <a:avLst/>
          </a:prstGeom>
        </p:spPr>
      </p:pic>
    </p:spTree>
    <p:extLst>
      <p:ext uri="{BB962C8B-B14F-4D97-AF65-F5344CB8AC3E}">
        <p14:creationId xmlns:p14="http://schemas.microsoft.com/office/powerpoint/2010/main" val="43326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9_Cover">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9393FC6-7F47-02C7-D72A-94C623874519}"/>
              </a:ext>
            </a:extLst>
          </p:cNvPr>
          <p:cNvSpPr>
            <a:spLocks noGrp="1"/>
          </p:cNvSpPr>
          <p:nvPr>
            <p:ph type="ctrTitle" hasCustomPrompt="1"/>
          </p:nvPr>
        </p:nvSpPr>
        <p:spPr>
          <a:xfrm>
            <a:off x="550863" y="1628775"/>
            <a:ext cx="11090275" cy="772378"/>
          </a:xfrm>
        </p:spPr>
        <p:txBody>
          <a:bodyPr anchor="b">
            <a:normAutofit/>
          </a:bodyPr>
          <a:lstStyle>
            <a:lvl1pPr algn="ctr">
              <a:defRPr sz="4000" b="1">
                <a:solidFill>
                  <a:schemeClr val="tx2"/>
                </a:solidFill>
                <a:latin typeface="+mn-lt"/>
              </a:defRPr>
            </a:lvl1pPr>
          </a:lstStyle>
          <a:p>
            <a:r>
              <a:rPr lang="en-GB" dirty="0"/>
              <a:t>Click to edit master title</a:t>
            </a:r>
            <a:endParaRPr lang="en-US" dirty="0"/>
          </a:p>
        </p:txBody>
      </p:sp>
      <p:sp>
        <p:nvSpPr>
          <p:cNvPr id="7" name="Text Placeholder 6">
            <a:extLst>
              <a:ext uri="{FF2B5EF4-FFF2-40B4-BE49-F238E27FC236}">
                <a16:creationId xmlns:a16="http://schemas.microsoft.com/office/drawing/2014/main" id="{4CD450E6-ADB6-75FB-AA24-F11510AB1321}"/>
              </a:ext>
            </a:extLst>
          </p:cNvPr>
          <p:cNvSpPr>
            <a:spLocks noGrp="1"/>
          </p:cNvSpPr>
          <p:nvPr>
            <p:ph type="body" sz="quarter" idx="10" hasCustomPrompt="1"/>
          </p:nvPr>
        </p:nvSpPr>
        <p:spPr>
          <a:xfrm>
            <a:off x="558609" y="2676123"/>
            <a:ext cx="11082529" cy="524759"/>
          </a:xfrm>
          <a:ln>
            <a:noFill/>
          </a:ln>
        </p:spPr>
        <p:txBody>
          <a:bodyPr>
            <a:normAutofit/>
          </a:bodyPr>
          <a:lstStyle>
            <a:lvl1pPr algn="ctr">
              <a:defRPr sz="2000" b="0">
                <a:solidFill>
                  <a:schemeClr val="accent1"/>
                </a:solidFill>
                <a:latin typeface="+mn-lt"/>
              </a:defRPr>
            </a:lvl1pPr>
          </a:lstStyle>
          <a:p>
            <a:pPr lvl="0"/>
            <a:r>
              <a:rPr lang="en-US" dirty="0"/>
              <a:t>Click to edit subtitle</a:t>
            </a:r>
          </a:p>
        </p:txBody>
      </p:sp>
      <p:pic>
        <p:nvPicPr>
          <p:cNvPr id="17" name="Graphic 16">
            <a:extLst>
              <a:ext uri="{FF2B5EF4-FFF2-40B4-BE49-F238E27FC236}">
                <a16:creationId xmlns:a16="http://schemas.microsoft.com/office/drawing/2014/main" id="{6561832F-F45E-23FF-404C-72F66EC266E6}"/>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902387" y="108100"/>
            <a:ext cx="4387226" cy="1480919"/>
          </a:xfrm>
          <a:prstGeom prst="rect">
            <a:avLst/>
          </a:prstGeom>
        </p:spPr>
      </p:pic>
      <p:sp>
        <p:nvSpPr>
          <p:cNvPr id="10" name="Rectangle 9">
            <a:extLst>
              <a:ext uri="{FF2B5EF4-FFF2-40B4-BE49-F238E27FC236}">
                <a16:creationId xmlns:a16="http://schemas.microsoft.com/office/drawing/2014/main" id="{5DED278E-38C2-8D2F-E8AA-440B2A665D6E}"/>
              </a:ext>
            </a:extLst>
          </p:cNvPr>
          <p:cNvSpPr/>
          <p:nvPr/>
        </p:nvSpPr>
        <p:spPr>
          <a:xfrm>
            <a:off x="0" y="5337175"/>
            <a:ext cx="4291781" cy="15208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Freeform 1">
            <a:extLst>
              <a:ext uri="{FF2B5EF4-FFF2-40B4-BE49-F238E27FC236}">
                <a16:creationId xmlns:a16="http://schemas.microsoft.com/office/drawing/2014/main" id="{0AAD64EC-593D-D6FF-FF63-311D13280B66}"/>
              </a:ext>
            </a:extLst>
          </p:cNvPr>
          <p:cNvSpPr>
            <a:spLocks noGrp="1"/>
          </p:cNvSpPr>
          <p:nvPr>
            <p:ph type="pic" sz="quarter" idx="11" hasCustomPrompt="1"/>
          </p:nvPr>
        </p:nvSpPr>
        <p:spPr>
          <a:xfrm>
            <a:off x="1251565" y="3223272"/>
            <a:ext cx="10048185" cy="4796143"/>
          </a:xfrm>
          <a:custGeom>
            <a:avLst/>
            <a:gdLst>
              <a:gd name="connsiteX0" fmla="*/ 1480923 w 3064597"/>
              <a:gd name="connsiteY0" fmla="*/ 0 h 1462776"/>
              <a:gd name="connsiteX1" fmla="*/ 1531016 w 3064597"/>
              <a:gd name="connsiteY1" fmla="*/ 52919 h 1462776"/>
              <a:gd name="connsiteX2" fmla="*/ 1668652 w 3064597"/>
              <a:gd name="connsiteY2" fmla="*/ 198400 h 1462776"/>
              <a:gd name="connsiteX3" fmla="*/ 1857807 w 3064597"/>
              <a:gd name="connsiteY3" fmla="*/ 164828 h 1462776"/>
              <a:gd name="connsiteX4" fmla="*/ 2305221 w 3064597"/>
              <a:gd name="connsiteY4" fmla="*/ 617962 h 1462776"/>
              <a:gd name="connsiteX5" fmla="*/ 2374134 w 3064597"/>
              <a:gd name="connsiteY5" fmla="*/ 556507 h 1462776"/>
              <a:gd name="connsiteX6" fmla="*/ 3064597 w 3064597"/>
              <a:gd name="connsiteY6" fmla="*/ 1286378 h 1462776"/>
              <a:gd name="connsiteX7" fmla="*/ 2911087 w 3064597"/>
              <a:gd name="connsiteY7" fmla="*/ 1286378 h 1462776"/>
              <a:gd name="connsiteX8" fmla="*/ 2697979 w 3064597"/>
              <a:gd name="connsiteY8" fmla="*/ 1286378 h 1462776"/>
              <a:gd name="connsiteX9" fmla="*/ 2785712 w 3064597"/>
              <a:gd name="connsiteY9" fmla="*/ 1379035 h 1462776"/>
              <a:gd name="connsiteX10" fmla="*/ 2633438 w 3064597"/>
              <a:gd name="connsiteY10" fmla="*/ 1379035 h 1462776"/>
              <a:gd name="connsiteX11" fmla="*/ 1840222 w 3064597"/>
              <a:gd name="connsiteY11" fmla="*/ 1379035 h 1462776"/>
              <a:gd name="connsiteX12" fmla="*/ 1913508 w 3064597"/>
              <a:gd name="connsiteY12" fmla="*/ 1462776 h 1462776"/>
              <a:gd name="connsiteX13" fmla="*/ 1827770 w 3064597"/>
              <a:gd name="connsiteY13" fmla="*/ 1462776 h 1462776"/>
              <a:gd name="connsiteX14" fmla="*/ 921347 w 3064597"/>
              <a:gd name="connsiteY14" fmla="*/ 1462776 h 1462776"/>
              <a:gd name="connsiteX15" fmla="*/ 0 w 3064597"/>
              <a:gd name="connsiteY15" fmla="*/ 1462776 h 1462776"/>
              <a:gd name="connsiteX16" fmla="*/ 780288 w 3064597"/>
              <a:gd name="connsiteY16" fmla="*/ 545886 h 1462776"/>
              <a:gd name="connsiteX17" fmla="*/ 898439 w 3064597"/>
              <a:gd name="connsiteY17" fmla="*/ 615686 h 1462776"/>
              <a:gd name="connsiteX18" fmla="*/ 1430925 w 3064597"/>
              <a:gd name="connsiteY18" fmla="*/ 52919 h 146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64597" h="1462776">
                <a:moveTo>
                  <a:pt x="1480923" y="0"/>
                </a:moveTo>
                <a:lnTo>
                  <a:pt x="1531016" y="52919"/>
                </a:lnTo>
                <a:lnTo>
                  <a:pt x="1668652" y="198400"/>
                </a:lnTo>
                <a:lnTo>
                  <a:pt x="1857807" y="164828"/>
                </a:lnTo>
                <a:lnTo>
                  <a:pt x="2305221" y="617962"/>
                </a:lnTo>
                <a:lnTo>
                  <a:pt x="2374134" y="556507"/>
                </a:lnTo>
                <a:lnTo>
                  <a:pt x="3064597" y="1286378"/>
                </a:lnTo>
                <a:lnTo>
                  <a:pt x="2911087" y="1286378"/>
                </a:lnTo>
                <a:lnTo>
                  <a:pt x="2697979" y="1286378"/>
                </a:lnTo>
                <a:lnTo>
                  <a:pt x="2785712" y="1379035"/>
                </a:lnTo>
                <a:lnTo>
                  <a:pt x="2633438" y="1379035"/>
                </a:lnTo>
                <a:lnTo>
                  <a:pt x="1840222" y="1379035"/>
                </a:lnTo>
                <a:lnTo>
                  <a:pt x="1913508" y="1462776"/>
                </a:lnTo>
                <a:lnTo>
                  <a:pt x="1827770" y="1462776"/>
                </a:lnTo>
                <a:lnTo>
                  <a:pt x="921347" y="1462776"/>
                </a:lnTo>
                <a:lnTo>
                  <a:pt x="0" y="1462776"/>
                </a:lnTo>
                <a:lnTo>
                  <a:pt x="780288" y="545886"/>
                </a:lnTo>
                <a:lnTo>
                  <a:pt x="898439" y="615686"/>
                </a:lnTo>
                <a:lnTo>
                  <a:pt x="1430925" y="52919"/>
                </a:lnTo>
                <a:close/>
              </a:path>
            </a:pathLst>
          </a:custGeom>
          <a:solidFill>
            <a:schemeClr val="accent2"/>
          </a:solidFill>
        </p:spPr>
        <p:txBody>
          <a:bodyPr wrap="square" anchor="ctr">
            <a:noAutofit/>
          </a:bodyPr>
          <a:lstStyle>
            <a:lvl1pPr algn="ctr">
              <a:defRPr/>
            </a:lvl1pPr>
          </a:lstStyle>
          <a:p>
            <a:r>
              <a:rPr lang="en-BE" dirty="0"/>
              <a:t>Click to insert picture</a:t>
            </a:r>
          </a:p>
        </p:txBody>
      </p:sp>
      <p:sp>
        <p:nvSpPr>
          <p:cNvPr id="11" name="TextBox 10">
            <a:extLst>
              <a:ext uri="{FF2B5EF4-FFF2-40B4-BE49-F238E27FC236}">
                <a16:creationId xmlns:a16="http://schemas.microsoft.com/office/drawing/2014/main" id="{C71E9006-F430-2F75-715E-F13434C438BF}"/>
              </a:ext>
            </a:extLst>
          </p:cNvPr>
          <p:cNvSpPr txBox="1"/>
          <p:nvPr/>
        </p:nvSpPr>
        <p:spPr>
          <a:xfrm>
            <a:off x="471485" y="4456899"/>
            <a:ext cx="3090320" cy="58477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solidFill>
                  <a:schemeClr val="tx2"/>
                </a:solidFill>
                <a:effectLst/>
                <a:latin typeface="+mn-lt"/>
              </a:rPr>
              <a:t>Funded by the European Union. Views and opinions expressed are however those of the author(s) only and do not necessarily reflect those of the European Union or CINEA. Neither the European Union nor CINEA can be held responsible for them.</a:t>
            </a:r>
          </a:p>
        </p:txBody>
      </p:sp>
      <p:pic>
        <p:nvPicPr>
          <p:cNvPr id="12" name="Graphic 20">
            <a:extLst>
              <a:ext uri="{FF2B5EF4-FFF2-40B4-BE49-F238E27FC236}">
                <a16:creationId xmlns:a16="http://schemas.microsoft.com/office/drawing/2014/main" id="{ECFD64C8-053A-68DC-5A29-2B8E4E247F7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50863" y="3982115"/>
            <a:ext cx="2027520" cy="408984"/>
          </a:xfrm>
          <a:prstGeom prst="rect">
            <a:avLst/>
          </a:prstGeom>
        </p:spPr>
      </p:pic>
      <p:grpSp>
        <p:nvGrpSpPr>
          <p:cNvPr id="14" name="Group 13">
            <a:extLst>
              <a:ext uri="{FF2B5EF4-FFF2-40B4-BE49-F238E27FC236}">
                <a16:creationId xmlns:a16="http://schemas.microsoft.com/office/drawing/2014/main" id="{6DCCB8C7-6BA4-F447-A1EC-5DB324471FA0}"/>
              </a:ext>
            </a:extLst>
          </p:cNvPr>
          <p:cNvGrpSpPr/>
          <p:nvPr/>
        </p:nvGrpSpPr>
        <p:grpSpPr>
          <a:xfrm>
            <a:off x="550863" y="5388010"/>
            <a:ext cx="2655258" cy="461665"/>
            <a:chOff x="5562940" y="5906645"/>
            <a:chExt cx="2655258" cy="461665"/>
          </a:xfrm>
        </p:grpSpPr>
        <p:sp>
          <p:nvSpPr>
            <p:cNvPr id="18" name="TextBox 2">
              <a:extLst>
                <a:ext uri="{FF2B5EF4-FFF2-40B4-BE49-F238E27FC236}">
                  <a16:creationId xmlns:a16="http://schemas.microsoft.com/office/drawing/2014/main" id="{2B7EDA83-382E-FB35-6A06-A160F786D596}"/>
                </a:ext>
              </a:extLst>
            </p:cNvPr>
            <p:cNvSpPr txBox="1"/>
            <p:nvPr userDrawn="1"/>
          </p:nvSpPr>
          <p:spPr>
            <a:xfrm>
              <a:off x="5940455" y="5906645"/>
              <a:ext cx="2277743" cy="461665"/>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GB" sz="800" i="0" dirty="0">
                  <a:solidFill>
                    <a:schemeClr val="tx2"/>
                  </a:solidFill>
                </a:rPr>
                <a:t>Swiss partners have received funding from the Swiss State Secretariat for Education, Research and Innovation (SERI).</a:t>
              </a:r>
            </a:p>
          </p:txBody>
        </p:sp>
        <p:pic>
          <p:nvPicPr>
            <p:cNvPr id="19" name="Graphic 18">
              <a:extLst>
                <a:ext uri="{FF2B5EF4-FFF2-40B4-BE49-F238E27FC236}">
                  <a16:creationId xmlns:a16="http://schemas.microsoft.com/office/drawing/2014/main" id="{0420663E-77B3-A884-45A5-A615751478FC}"/>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5562940" y="5969223"/>
              <a:ext cx="327692" cy="360000"/>
            </a:xfrm>
            <a:prstGeom prst="rect">
              <a:avLst/>
            </a:prstGeom>
          </p:spPr>
        </p:pic>
      </p:grpSp>
    </p:spTree>
    <p:extLst>
      <p:ext uri="{BB962C8B-B14F-4D97-AF65-F5344CB8AC3E}">
        <p14:creationId xmlns:p14="http://schemas.microsoft.com/office/powerpoint/2010/main" val="4026677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9F99-B386-B04D-986F-44DB37D8AD34}"/>
              </a:ext>
            </a:extLst>
          </p:cNvPr>
          <p:cNvSpPr>
            <a:spLocks noGrp="1"/>
          </p:cNvSpPr>
          <p:nvPr>
            <p:ph type="ctrTitle" hasCustomPrompt="1"/>
          </p:nvPr>
        </p:nvSpPr>
        <p:spPr>
          <a:xfrm>
            <a:off x="1576647" y="1946273"/>
            <a:ext cx="9019916" cy="1701800"/>
          </a:xfrm>
        </p:spPr>
        <p:txBody>
          <a:bodyPr anchor="ctr">
            <a:normAutofit/>
          </a:bodyPr>
          <a:lstStyle>
            <a:lvl1pPr algn="ctr">
              <a:defRPr sz="4000" b="1">
                <a:solidFill>
                  <a:schemeClr val="tx2"/>
                </a:solidFill>
                <a:latin typeface="+mn-lt"/>
              </a:defRPr>
            </a:lvl1pPr>
          </a:lstStyle>
          <a:p>
            <a:r>
              <a:rPr lang="en-GB" dirty="0"/>
              <a:t>Click to edit section title</a:t>
            </a:r>
            <a:endParaRPr lang="en-US" dirty="0"/>
          </a:p>
        </p:txBody>
      </p:sp>
      <p:sp>
        <p:nvSpPr>
          <p:cNvPr id="3" name="Subtitle 2">
            <a:extLst>
              <a:ext uri="{FF2B5EF4-FFF2-40B4-BE49-F238E27FC236}">
                <a16:creationId xmlns:a16="http://schemas.microsoft.com/office/drawing/2014/main" id="{BCE5E8EA-2431-0447-8450-243C60991A78}"/>
              </a:ext>
            </a:extLst>
          </p:cNvPr>
          <p:cNvSpPr>
            <a:spLocks noGrp="1"/>
          </p:cNvSpPr>
          <p:nvPr>
            <p:ph type="subTitle" idx="1" hasCustomPrompt="1"/>
          </p:nvPr>
        </p:nvSpPr>
        <p:spPr>
          <a:xfrm>
            <a:off x="1576647" y="3648074"/>
            <a:ext cx="9019916" cy="504826"/>
          </a:xfrm>
        </p:spPr>
        <p:txBody>
          <a:bodyPr anchor="t">
            <a:normAutofit/>
          </a:bodyPr>
          <a:lstStyle>
            <a:lvl1pPr marL="0" indent="0" algn="ctr">
              <a:buNone/>
              <a:defRPr sz="2000" b="0" i="0" baseline="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
        <p:nvSpPr>
          <p:cNvPr id="4" name="Slide Number Placeholder 5">
            <a:extLst>
              <a:ext uri="{FF2B5EF4-FFF2-40B4-BE49-F238E27FC236}">
                <a16:creationId xmlns:a16="http://schemas.microsoft.com/office/drawing/2014/main" id="{FB1C07EB-C7EA-A945-BA8F-4CD142141AD5}"/>
              </a:ext>
            </a:extLst>
          </p:cNvPr>
          <p:cNvSpPr>
            <a:spLocks noGrp="1"/>
          </p:cNvSpPr>
          <p:nvPr>
            <p:ph type="sldNum" sz="quarter" idx="4"/>
          </p:nvPr>
        </p:nvSpPr>
        <p:spPr>
          <a:xfrm>
            <a:off x="8897938" y="5876926"/>
            <a:ext cx="2743200" cy="431800"/>
          </a:xfrm>
          <a:prstGeom prst="rect">
            <a:avLst/>
          </a:prstGeom>
        </p:spPr>
        <p:txBody>
          <a:bodyPr vert="horz" lIns="0" tIns="0" rIns="0" bIns="0" rtlCol="0" anchor="b" anchorCtr="0"/>
          <a:lstStyle>
            <a:lvl1pPr algn="r">
              <a:defRPr sz="1200">
                <a:solidFill>
                  <a:schemeClr val="tx2"/>
                </a:solidFill>
              </a:defRPr>
            </a:lvl1pPr>
          </a:lstStyle>
          <a:p>
            <a:fld id="{92782A25-248B-4FC8-AD1F-3ACAFCEAA35D}" type="slidenum">
              <a:rPr lang="en-US" smtClean="0"/>
              <a:t>‹#›</a:t>
            </a:fld>
            <a:endParaRPr lang="en-US"/>
          </a:p>
        </p:txBody>
      </p:sp>
    </p:spTree>
    <p:extLst>
      <p:ext uri="{BB962C8B-B14F-4D97-AF65-F5344CB8AC3E}">
        <p14:creationId xmlns:p14="http://schemas.microsoft.com/office/powerpoint/2010/main" val="2834645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BBC1-228D-C54E-984C-BC5BB26693AD}"/>
              </a:ext>
            </a:extLst>
          </p:cNvPr>
          <p:cNvSpPr>
            <a:spLocks noGrp="1"/>
          </p:cNvSpPr>
          <p:nvPr>
            <p:ph type="title" hasCustomPrompt="1"/>
          </p:nvPr>
        </p:nvSpPr>
        <p:spPr/>
        <p:txBody>
          <a:bodyPr/>
          <a:lstStyle>
            <a:lvl1pPr>
              <a:defRPr>
                <a:latin typeface="+mn-lt"/>
              </a:defRPr>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989FE527-4A31-EA46-8D74-10B83DF86CC0}"/>
              </a:ext>
            </a:extLst>
          </p:cNvPr>
          <p:cNvSpPr>
            <a:spLocks noGrp="1"/>
          </p:cNvSpPr>
          <p:nvPr>
            <p:ph idx="1"/>
          </p:nvPr>
        </p:nvSpPr>
        <p:spPr>
          <a:xfrm>
            <a:off x="550863" y="1628776"/>
            <a:ext cx="11090275" cy="3217544"/>
          </a:xfrm>
        </p:spPr>
        <p:txBody>
          <a:bodyPr>
            <a:normAutofit/>
          </a:bodyPr>
          <a:lstStyle>
            <a:lvl1pPr>
              <a:defRPr sz="1400"/>
            </a:lvl1pPr>
            <a:lvl2pPr>
              <a:defRPr sz="14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Slide Number Placeholder 5">
            <a:extLst>
              <a:ext uri="{FF2B5EF4-FFF2-40B4-BE49-F238E27FC236}">
                <a16:creationId xmlns:a16="http://schemas.microsoft.com/office/drawing/2014/main" id="{39E3A932-62CE-9A40-9E80-A77BFF7A64DA}"/>
              </a:ext>
            </a:extLst>
          </p:cNvPr>
          <p:cNvSpPr>
            <a:spLocks noGrp="1"/>
          </p:cNvSpPr>
          <p:nvPr>
            <p:ph type="sldNum" sz="quarter" idx="4"/>
          </p:nvPr>
        </p:nvSpPr>
        <p:spPr>
          <a:xfrm>
            <a:off x="8897938" y="5876926"/>
            <a:ext cx="2743200" cy="431800"/>
          </a:xfrm>
          <a:prstGeom prst="rect">
            <a:avLst/>
          </a:prstGeom>
        </p:spPr>
        <p:txBody>
          <a:bodyPr vert="horz" lIns="0" tIns="0" rIns="0" bIns="0" rtlCol="0" anchor="b" anchorCtr="0"/>
          <a:lstStyle>
            <a:lvl1pPr algn="r">
              <a:defRPr sz="1200">
                <a:solidFill>
                  <a:schemeClr val="tx2"/>
                </a:solidFill>
              </a:defRPr>
            </a:lvl1pPr>
          </a:lstStyle>
          <a:p>
            <a:fld id="{92782A25-248B-4FC8-AD1F-3ACAFCEAA35D}" type="slidenum">
              <a:rPr lang="en-US" smtClean="0"/>
              <a:t>‹#›</a:t>
            </a:fld>
            <a:endParaRPr lang="en-US"/>
          </a:p>
        </p:txBody>
      </p:sp>
    </p:spTree>
    <p:extLst>
      <p:ext uri="{BB962C8B-B14F-4D97-AF65-F5344CB8AC3E}">
        <p14:creationId xmlns:p14="http://schemas.microsoft.com/office/powerpoint/2010/main" val="4192288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5795B-360F-B648-B7B2-066488824C46}"/>
              </a:ext>
            </a:extLst>
          </p:cNvPr>
          <p:cNvSpPr>
            <a:spLocks noGrp="1"/>
          </p:cNvSpPr>
          <p:nvPr>
            <p:ph type="title"/>
          </p:nvPr>
        </p:nvSpPr>
        <p:spPr>
          <a:xfrm>
            <a:off x="550863" y="549279"/>
            <a:ext cx="11090531" cy="539745"/>
          </a:xfrm>
          <a:prstGeom prst="rect">
            <a:avLst/>
          </a:prstGeom>
        </p:spPr>
        <p:txBody>
          <a:bodyPr vert="horz" lIns="0" tIns="0" rIns="0" bIns="0" rtlCol="0" anchor="t">
            <a:noAutofit/>
          </a:bodyPr>
          <a:lstStyle/>
          <a:p>
            <a:r>
              <a:rPr lang="en-GB" dirty="0"/>
              <a:t>Click to edit master title</a:t>
            </a:r>
            <a:endParaRPr lang="en-US" dirty="0"/>
          </a:p>
        </p:txBody>
      </p:sp>
      <p:sp>
        <p:nvSpPr>
          <p:cNvPr id="3" name="Text Placeholder 2">
            <a:extLst>
              <a:ext uri="{FF2B5EF4-FFF2-40B4-BE49-F238E27FC236}">
                <a16:creationId xmlns:a16="http://schemas.microsoft.com/office/drawing/2014/main" id="{90C5C795-D3C3-ED4D-8ED8-800A3A618C80}"/>
              </a:ext>
            </a:extLst>
          </p:cNvPr>
          <p:cNvSpPr>
            <a:spLocks noGrp="1"/>
          </p:cNvSpPr>
          <p:nvPr>
            <p:ph type="body" idx="1"/>
          </p:nvPr>
        </p:nvSpPr>
        <p:spPr>
          <a:xfrm>
            <a:off x="550863" y="1655611"/>
            <a:ext cx="11090531" cy="3681564"/>
          </a:xfrm>
          <a:prstGeom prst="rect">
            <a:avLst/>
          </a:prstGeom>
        </p:spPr>
        <p:txBody>
          <a:bodyPr vert="horz" lIns="0" tIns="0" rIns="0" bIns="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17" name="Slide Number Placeholder 16">
            <a:extLst>
              <a:ext uri="{FF2B5EF4-FFF2-40B4-BE49-F238E27FC236}">
                <a16:creationId xmlns:a16="http://schemas.microsoft.com/office/drawing/2014/main" id="{E0562429-A062-A2AF-FE0C-0F05B7E43761}"/>
              </a:ext>
            </a:extLst>
          </p:cNvPr>
          <p:cNvSpPr>
            <a:spLocks noGrp="1"/>
          </p:cNvSpPr>
          <p:nvPr>
            <p:ph type="sldNum" sz="quarter" idx="4"/>
          </p:nvPr>
        </p:nvSpPr>
        <p:spPr>
          <a:xfrm>
            <a:off x="8898194" y="5876933"/>
            <a:ext cx="2743200" cy="431792"/>
          </a:xfrm>
          <a:prstGeom prst="rect">
            <a:avLst/>
          </a:prstGeom>
        </p:spPr>
        <p:txBody>
          <a:bodyPr vert="horz" lIns="0" tIns="0" rIns="0" bIns="0" rtlCol="0" anchor="b" anchorCtr="0"/>
          <a:lstStyle>
            <a:lvl1pPr algn="r">
              <a:defRPr sz="1200">
                <a:solidFill>
                  <a:schemeClr val="tx2"/>
                </a:solidFill>
              </a:defRPr>
            </a:lvl1pPr>
          </a:lstStyle>
          <a:p>
            <a:fld id="{92782A25-248B-4FC8-AD1F-3ACAFCEAA35D}" type="slidenum">
              <a:rPr lang="en-US" smtClean="0"/>
              <a:t>‹#›</a:t>
            </a:fld>
            <a:endParaRPr lang="en-US"/>
          </a:p>
        </p:txBody>
      </p:sp>
      <p:pic>
        <p:nvPicPr>
          <p:cNvPr id="6" name="Graphic 5">
            <a:extLst>
              <a:ext uri="{FF2B5EF4-FFF2-40B4-BE49-F238E27FC236}">
                <a16:creationId xmlns:a16="http://schemas.microsoft.com/office/drawing/2014/main" id="{BF6D534A-7D29-8442-899B-4504D245E105}"/>
              </a:ext>
            </a:extLst>
          </p:cNvPr>
          <p:cNvPicPr>
            <a:picLocks noChangeAspect="1"/>
          </p:cNvPicPr>
          <p:nvPr/>
        </p:nvPicPr>
        <p:blipFill>
          <a:blip>
            <a:extLst>
              <a:ext uri="{96DAC541-7B7A-43D3-8B79-37D633B846F1}">
                <asvg:svgBlip xmlns:asvg="http://schemas.microsoft.com/office/drawing/2016/SVG/main" r:embed="rId23"/>
              </a:ext>
            </a:extLst>
          </a:blip>
          <a:srcRect/>
          <a:stretch/>
        </p:blipFill>
        <p:spPr>
          <a:xfrm>
            <a:off x="174835" y="5523530"/>
            <a:ext cx="3556506" cy="1200507"/>
          </a:xfrm>
          <a:prstGeom prst="rect">
            <a:avLst/>
          </a:prstGeom>
        </p:spPr>
      </p:pic>
    </p:spTree>
    <p:extLst>
      <p:ext uri="{BB962C8B-B14F-4D97-AF65-F5344CB8AC3E}">
        <p14:creationId xmlns:p14="http://schemas.microsoft.com/office/powerpoint/2010/main" val="2025595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3600" b="1" i="0" kern="1200" cap="none" baseline="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26B43"/>
          </p15:clr>
        </p15:guide>
        <p15:guide id="2" pos="7333">
          <p15:clr>
            <a:srgbClr val="F26B43"/>
          </p15:clr>
        </p15:guide>
        <p15:guide id="3" orient="horz" pos="346">
          <p15:clr>
            <a:srgbClr val="F26B43"/>
          </p15:clr>
        </p15:guide>
        <p15:guide id="4" orient="horz" pos="3702">
          <p15:clr>
            <a:srgbClr val="F26B43"/>
          </p15:clr>
        </p15:guide>
        <p15:guide id="5" orient="horz" pos="3362">
          <p15:clr>
            <a:srgbClr val="F26B43"/>
          </p15:clr>
        </p15:guide>
        <p15:guide id="6" orient="horz" pos="3974">
          <p15:clr>
            <a:srgbClr val="F26B43"/>
          </p15:clr>
        </p15:guide>
        <p15:guide id="7" orient="horz" pos="686">
          <p15:clr>
            <a:srgbClr val="F26B43"/>
          </p15:clr>
        </p15:guide>
        <p15:guide id="8" orient="horz" pos="1026">
          <p15:clr>
            <a:srgbClr val="F26B43"/>
          </p15:clr>
        </p15:guide>
        <p15:guide id="11" pos="3840">
          <p15:clr>
            <a:srgbClr val="F26B43"/>
          </p15:clr>
        </p15:guide>
        <p15:guide id="12" pos="3999">
          <p15:clr>
            <a:srgbClr val="F26B43"/>
          </p15:clr>
        </p15:guide>
        <p15:guide id="13" pos="36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emf"/><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 Id="rId4" Type="http://schemas.openxmlformats.org/officeDocument/2006/relationships/hyperlink" Target="https://www.hydroshare.org/resource/86117a5f36cc4b7c90a5d54e18161c91/"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2A584-67D3-7E45-B365-A3473A537A9E}"/>
              </a:ext>
            </a:extLst>
          </p:cNvPr>
          <p:cNvSpPr>
            <a:spLocks noGrp="1"/>
          </p:cNvSpPr>
          <p:nvPr>
            <p:ph type="ctrTitle"/>
          </p:nvPr>
        </p:nvSpPr>
        <p:spPr/>
        <p:txBody>
          <a:bodyPr/>
          <a:lstStyle/>
          <a:p>
            <a:r>
              <a:rPr lang="en-GB" dirty="0"/>
              <a:t>Streamflow prediction - Iceland</a:t>
            </a:r>
            <a:endParaRPr lang="en-US" dirty="0"/>
          </a:p>
        </p:txBody>
      </p:sp>
      <p:sp>
        <p:nvSpPr>
          <p:cNvPr id="3" name="Subtitle 2">
            <a:extLst>
              <a:ext uri="{FF2B5EF4-FFF2-40B4-BE49-F238E27FC236}">
                <a16:creationId xmlns:a16="http://schemas.microsoft.com/office/drawing/2014/main" id="{007C3929-54B8-A419-D84F-188EF2BFADF9}"/>
              </a:ext>
            </a:extLst>
          </p:cNvPr>
          <p:cNvSpPr>
            <a:spLocks noGrp="1"/>
          </p:cNvSpPr>
          <p:nvPr>
            <p:ph type="body" sz="quarter" idx="10"/>
          </p:nvPr>
        </p:nvSpPr>
        <p:spPr/>
        <p:txBody>
          <a:bodyPr/>
          <a:lstStyle/>
          <a:p>
            <a:r>
              <a:rPr lang="en-US" dirty="0"/>
              <a:t>Golda Prakasam, Mikko Strahlendorff</a:t>
            </a:r>
          </a:p>
          <a:p>
            <a:endParaRPr lang="en-US" dirty="0"/>
          </a:p>
        </p:txBody>
      </p:sp>
      <p:pic>
        <p:nvPicPr>
          <p:cNvPr id="6" name="Kuvan paikkamerkki 5" descr="Kuva, joka sisältää kohteen luonto, lumi, pilvi, piha-&#10;&#10;Tekoälyllä luotu sisältö voi olla virheellistä.">
            <a:extLst>
              <a:ext uri="{FF2B5EF4-FFF2-40B4-BE49-F238E27FC236}">
                <a16:creationId xmlns:a16="http://schemas.microsoft.com/office/drawing/2014/main" id="{046C8914-AD23-2971-7C99-0F9E4C847E1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564" b="7564"/>
          <a:stretch>
            <a:fillRect/>
          </a:stretch>
        </p:blipFill>
        <p:spPr/>
      </p:pic>
    </p:spTree>
    <p:extLst>
      <p:ext uri="{BB962C8B-B14F-4D97-AF65-F5344CB8AC3E}">
        <p14:creationId xmlns:p14="http://schemas.microsoft.com/office/powerpoint/2010/main" val="1092371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13006-2963-1325-7F5A-47649C696047}"/>
              </a:ext>
            </a:extLst>
          </p:cNvPr>
          <p:cNvSpPr>
            <a:spLocks noGrp="1"/>
          </p:cNvSpPr>
          <p:nvPr>
            <p:ph type="title"/>
          </p:nvPr>
        </p:nvSpPr>
        <p:spPr>
          <a:xfrm>
            <a:off x="72399" y="54865"/>
            <a:ext cx="3005728" cy="1082819"/>
          </a:xfrm>
        </p:spPr>
        <p:txBody>
          <a:bodyPr/>
          <a:lstStyle/>
          <a:p>
            <a:r>
              <a:rPr lang="en-GB" dirty="0"/>
              <a:t>Performance Matrices result</a:t>
            </a:r>
            <a:endParaRPr lang="en-US" dirty="0"/>
          </a:p>
        </p:txBody>
      </p:sp>
      <p:sp>
        <p:nvSpPr>
          <p:cNvPr id="3" name="Content Placeholder 2">
            <a:extLst>
              <a:ext uri="{FF2B5EF4-FFF2-40B4-BE49-F238E27FC236}">
                <a16:creationId xmlns:a16="http://schemas.microsoft.com/office/drawing/2014/main" id="{6BAA2B1D-BC36-3682-2A6A-1525096E4832}"/>
              </a:ext>
            </a:extLst>
          </p:cNvPr>
          <p:cNvSpPr>
            <a:spLocks noGrp="1"/>
          </p:cNvSpPr>
          <p:nvPr>
            <p:ph idx="1"/>
          </p:nvPr>
        </p:nvSpPr>
        <p:spPr>
          <a:xfrm>
            <a:off x="200247" y="1772896"/>
            <a:ext cx="10515600" cy="4351338"/>
          </a:xfrm>
        </p:spPr>
        <p:txBody>
          <a:bodyPr/>
          <a:lstStyle/>
          <a:p>
            <a:r>
              <a:rPr lang="en-GB" dirty="0"/>
              <a:t>BY ID</a:t>
            </a:r>
          </a:p>
          <a:p>
            <a:endParaRPr lang="en-US" dirty="0"/>
          </a:p>
        </p:txBody>
      </p:sp>
      <p:graphicFrame>
        <p:nvGraphicFramePr>
          <p:cNvPr id="4" name="Table 3">
            <a:extLst>
              <a:ext uri="{FF2B5EF4-FFF2-40B4-BE49-F238E27FC236}">
                <a16:creationId xmlns:a16="http://schemas.microsoft.com/office/drawing/2014/main" id="{BE55C4E5-1621-8603-4244-1928A74785B6}"/>
              </a:ext>
            </a:extLst>
          </p:cNvPr>
          <p:cNvGraphicFramePr>
            <a:graphicFrameLocks noGrp="1"/>
          </p:cNvGraphicFramePr>
          <p:nvPr>
            <p:extLst>
              <p:ext uri="{D42A27DB-BD31-4B8C-83A1-F6EECF244321}">
                <p14:modId xmlns:p14="http://schemas.microsoft.com/office/powerpoint/2010/main" val="1055606939"/>
              </p:ext>
            </p:extLst>
          </p:nvPr>
        </p:nvGraphicFramePr>
        <p:xfrm>
          <a:off x="3581400" y="145597"/>
          <a:ext cx="8538202" cy="6560015"/>
        </p:xfrm>
        <a:graphic>
          <a:graphicData uri="http://schemas.openxmlformats.org/drawingml/2006/table">
            <a:tbl>
              <a:tblPr>
                <a:tableStyleId>{5C22544A-7EE6-4342-B048-85BDC9FD1C3A}</a:tableStyleId>
              </a:tblPr>
              <a:tblGrid>
                <a:gridCol w="529505">
                  <a:extLst>
                    <a:ext uri="{9D8B030D-6E8A-4147-A177-3AD203B41FA5}">
                      <a16:colId xmlns:a16="http://schemas.microsoft.com/office/drawing/2014/main" val="2431313376"/>
                    </a:ext>
                  </a:extLst>
                </a:gridCol>
                <a:gridCol w="649946">
                  <a:extLst>
                    <a:ext uri="{9D8B030D-6E8A-4147-A177-3AD203B41FA5}">
                      <a16:colId xmlns:a16="http://schemas.microsoft.com/office/drawing/2014/main" val="1406066678"/>
                    </a:ext>
                  </a:extLst>
                </a:gridCol>
                <a:gridCol w="815011">
                  <a:extLst>
                    <a:ext uri="{9D8B030D-6E8A-4147-A177-3AD203B41FA5}">
                      <a16:colId xmlns:a16="http://schemas.microsoft.com/office/drawing/2014/main" val="1515945210"/>
                    </a:ext>
                  </a:extLst>
                </a:gridCol>
                <a:gridCol w="732478">
                  <a:extLst>
                    <a:ext uri="{9D8B030D-6E8A-4147-A177-3AD203B41FA5}">
                      <a16:colId xmlns:a16="http://schemas.microsoft.com/office/drawing/2014/main" val="1223780875"/>
                    </a:ext>
                  </a:extLst>
                </a:gridCol>
                <a:gridCol w="897544">
                  <a:extLst>
                    <a:ext uri="{9D8B030D-6E8A-4147-A177-3AD203B41FA5}">
                      <a16:colId xmlns:a16="http://schemas.microsoft.com/office/drawing/2014/main" val="4238296895"/>
                    </a:ext>
                  </a:extLst>
                </a:gridCol>
                <a:gridCol w="1072926">
                  <a:extLst>
                    <a:ext uri="{9D8B030D-6E8A-4147-A177-3AD203B41FA5}">
                      <a16:colId xmlns:a16="http://schemas.microsoft.com/office/drawing/2014/main" val="2984012454"/>
                    </a:ext>
                  </a:extLst>
                </a:gridCol>
                <a:gridCol w="949127">
                  <a:extLst>
                    <a:ext uri="{9D8B030D-6E8A-4147-A177-3AD203B41FA5}">
                      <a16:colId xmlns:a16="http://schemas.microsoft.com/office/drawing/2014/main" val="2136875806"/>
                    </a:ext>
                  </a:extLst>
                </a:gridCol>
                <a:gridCol w="887227">
                  <a:extLst>
                    <a:ext uri="{9D8B030D-6E8A-4147-A177-3AD203B41FA5}">
                      <a16:colId xmlns:a16="http://schemas.microsoft.com/office/drawing/2014/main" val="2583449288"/>
                    </a:ext>
                  </a:extLst>
                </a:gridCol>
                <a:gridCol w="928494">
                  <a:extLst>
                    <a:ext uri="{9D8B030D-6E8A-4147-A177-3AD203B41FA5}">
                      <a16:colId xmlns:a16="http://schemas.microsoft.com/office/drawing/2014/main" val="1376814180"/>
                    </a:ext>
                  </a:extLst>
                </a:gridCol>
                <a:gridCol w="1075944">
                  <a:extLst>
                    <a:ext uri="{9D8B030D-6E8A-4147-A177-3AD203B41FA5}">
                      <a16:colId xmlns:a16="http://schemas.microsoft.com/office/drawing/2014/main" val="1527773475"/>
                    </a:ext>
                  </a:extLst>
                </a:gridCol>
              </a:tblGrid>
              <a:tr h="187429">
                <a:tc>
                  <a:txBody>
                    <a:bodyPr/>
                    <a:lstStyle/>
                    <a:p>
                      <a:pPr algn="ctr" fontAlgn="t">
                        <a:buNone/>
                      </a:pPr>
                      <a:r>
                        <a:rPr lang="en-US" sz="800" u="none" strike="noStrike" dirty="0">
                          <a:effectLst/>
                        </a:rPr>
                        <a:t>ID</a:t>
                      </a:r>
                      <a:endParaRPr lang="en-US" sz="8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800" u="none" strike="noStrike" dirty="0" err="1">
                          <a:effectLst/>
                        </a:rPr>
                        <a:t>rmse</a:t>
                      </a:r>
                      <a:endParaRPr lang="en-US" sz="8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800" u="none" strike="noStrike" dirty="0" err="1">
                          <a:effectLst/>
                        </a:rPr>
                        <a:t>rel_rmse</a:t>
                      </a:r>
                      <a:endParaRPr lang="en-US" sz="8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800" u="none" strike="noStrike" dirty="0" err="1">
                          <a:effectLst/>
                        </a:rPr>
                        <a:t>mae</a:t>
                      </a:r>
                      <a:endParaRPr lang="en-US" sz="8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800" u="none" strike="noStrike" dirty="0" err="1">
                          <a:effectLst/>
                        </a:rPr>
                        <a:t>rel_mae</a:t>
                      </a:r>
                      <a:endParaRPr lang="en-US" sz="8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800" u="none" strike="noStrike" dirty="0" err="1">
                          <a:effectLst/>
                        </a:rPr>
                        <a:t>mape_pct</a:t>
                      </a:r>
                      <a:endParaRPr lang="en-US" sz="8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800" u="none" strike="noStrike" dirty="0" err="1">
                          <a:effectLst/>
                        </a:rPr>
                        <a:t>bias_pct</a:t>
                      </a:r>
                      <a:endParaRPr lang="en-US" sz="8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800" u="none" strike="noStrike" dirty="0">
                          <a:effectLst/>
                        </a:rPr>
                        <a:t>r2</a:t>
                      </a:r>
                      <a:endParaRPr lang="en-US" sz="8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800" u="none" strike="noStrike" dirty="0" err="1">
                          <a:effectLst/>
                        </a:rPr>
                        <a:t>nse</a:t>
                      </a:r>
                      <a:endParaRPr lang="en-US" sz="8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800" u="none" strike="noStrike" dirty="0" err="1">
                          <a:effectLst/>
                        </a:rPr>
                        <a:t>kge</a:t>
                      </a:r>
                      <a:endParaRPr lang="en-US" sz="800" b="1" i="0" u="none" strike="noStrike" dirty="0">
                        <a:solidFill>
                          <a:srgbClr val="000000"/>
                        </a:solidFill>
                        <a:effectLst/>
                        <a:latin typeface="Calibri" panose="020F0502020204030204" pitchFamily="34" charset="0"/>
                      </a:endParaRPr>
                    </a:p>
                  </a:txBody>
                  <a:tcPr marL="5666" marR="5666" marT="5666" marB="0"/>
                </a:tc>
                <a:extLst>
                  <a:ext uri="{0D108BD9-81ED-4DB2-BD59-A6C34878D82A}">
                    <a16:rowId xmlns:a16="http://schemas.microsoft.com/office/drawing/2014/main" val="3391408549"/>
                  </a:ext>
                </a:extLst>
              </a:tr>
              <a:tr h="187429">
                <a:tc>
                  <a:txBody>
                    <a:bodyPr/>
                    <a:lstStyle/>
                    <a:p>
                      <a:pPr algn="r" fontAlgn="b">
                        <a:buNone/>
                      </a:pPr>
                      <a:r>
                        <a:rPr lang="en-US" sz="800" u="none" strike="noStrike" dirty="0">
                          <a:effectLst/>
                        </a:rPr>
                        <a:t>40</a:t>
                      </a:r>
                      <a:endParaRPr lang="en-US" sz="800" b="0" i="0" u="none" strike="noStrike" dirty="0">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5.961365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0.087997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2.53447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0.037412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3.31187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-0.83894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0.957582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0.957582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900" b="1" u="none" strike="noStrike" dirty="0">
                          <a:effectLst/>
                        </a:rPr>
                        <a:t>0.960046</a:t>
                      </a:r>
                      <a:endParaRPr lang="en-US" sz="900" b="1" i="0" u="none" strike="noStrike" dirty="0">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1290264168"/>
                  </a:ext>
                </a:extLst>
              </a:tr>
              <a:tr h="187429">
                <a:tc>
                  <a:txBody>
                    <a:bodyPr/>
                    <a:lstStyle/>
                    <a:p>
                      <a:pPr algn="r" fontAlgn="b">
                        <a:buNone/>
                      </a:pPr>
                      <a:r>
                        <a:rPr lang="en-US" sz="800" u="none" strike="noStrike" dirty="0">
                          <a:effectLst/>
                        </a:rPr>
                        <a:t>41</a:t>
                      </a:r>
                      <a:endParaRPr lang="en-US" sz="800" b="0" i="0" u="none" strike="noStrike" dirty="0">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3.93156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0.108599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1.658141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0.045802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4.941119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0.045942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0.983144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0.983144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900" b="1" u="none" strike="noStrike" dirty="0">
                          <a:effectLst/>
                        </a:rPr>
                        <a:t>0.982751</a:t>
                      </a:r>
                      <a:endParaRPr lang="en-US" sz="900" b="1" i="0" u="none" strike="noStrike" dirty="0">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2969883008"/>
                  </a:ext>
                </a:extLst>
              </a:tr>
              <a:tr h="187429">
                <a:tc>
                  <a:txBody>
                    <a:bodyPr/>
                    <a:lstStyle/>
                    <a:p>
                      <a:pPr algn="r" fontAlgn="b">
                        <a:buNone/>
                      </a:pPr>
                      <a:r>
                        <a:rPr lang="en-US" sz="800" u="none" strike="noStrike" dirty="0">
                          <a:effectLst/>
                        </a:rPr>
                        <a:t>45</a:t>
                      </a:r>
                      <a:endParaRPr lang="en-US" sz="800" b="0" i="0" u="none" strike="noStrike" dirty="0">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11.3262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0.056256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5.695241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0.028288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2.710486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0.406536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0.986194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0.986194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900" b="1" u="none" strike="noStrike" dirty="0">
                          <a:effectLst/>
                        </a:rPr>
                        <a:t>0.989591</a:t>
                      </a:r>
                      <a:endParaRPr lang="en-US" sz="900" b="1" i="0" u="none" strike="noStrike" dirty="0">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3018008016"/>
                  </a:ext>
                </a:extLst>
              </a:tr>
              <a:tr h="187429">
                <a:tc>
                  <a:txBody>
                    <a:bodyPr/>
                    <a:lstStyle/>
                    <a:p>
                      <a:pPr algn="r" fontAlgn="b">
                        <a:buNone/>
                      </a:pPr>
                      <a:r>
                        <a:rPr lang="en-US" sz="800" u="none" strike="noStrike" dirty="0">
                          <a:effectLst/>
                        </a:rPr>
                        <a:t>46</a:t>
                      </a:r>
                      <a:endParaRPr lang="en-US" sz="800" b="0" i="0" u="none" strike="noStrike" dirty="0">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dirty="0">
                          <a:effectLst/>
                        </a:rPr>
                        <a:t>4.177363</a:t>
                      </a:r>
                      <a:endParaRPr lang="en-US" sz="800" b="0" i="0" u="none" strike="noStrike" dirty="0">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0.043456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1.957633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0.020365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1.78251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0.598063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0.989873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0.989873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900" b="1" u="none" strike="noStrike" dirty="0">
                          <a:effectLst/>
                        </a:rPr>
                        <a:t>0.985245</a:t>
                      </a:r>
                      <a:endParaRPr lang="en-US" sz="900" b="1" i="0" u="none" strike="noStrike" dirty="0">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4262459367"/>
                  </a:ext>
                </a:extLst>
              </a:tr>
              <a:tr h="187429">
                <a:tc>
                  <a:txBody>
                    <a:bodyPr/>
                    <a:lstStyle/>
                    <a:p>
                      <a:pPr algn="r" fontAlgn="b">
                        <a:buNone/>
                      </a:pPr>
                      <a:r>
                        <a:rPr lang="en-US" sz="800" u="none" strike="noStrike" dirty="0">
                          <a:effectLst/>
                        </a:rPr>
                        <a:t>48</a:t>
                      </a:r>
                      <a:endParaRPr lang="en-US" sz="800" b="0" i="0" u="none" strike="noStrike" dirty="0">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6.871385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0.244229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1.95808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0.069596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8.227804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0.846624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0.955782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0.955782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900" b="1" u="none" strike="noStrike" dirty="0">
                          <a:effectLst/>
                        </a:rPr>
                        <a:t>0.974416</a:t>
                      </a:r>
                      <a:endParaRPr lang="en-US" sz="900" b="1" i="0" u="none" strike="noStrike" dirty="0">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393781245"/>
                  </a:ext>
                </a:extLst>
              </a:tr>
              <a:tr h="187429">
                <a:tc>
                  <a:txBody>
                    <a:bodyPr/>
                    <a:lstStyle/>
                    <a:p>
                      <a:pPr algn="r" fontAlgn="b">
                        <a:buNone/>
                      </a:pPr>
                      <a:r>
                        <a:rPr lang="en-US" sz="800" u="none" strike="noStrike">
                          <a:effectLst/>
                        </a:rPr>
                        <a:t>50</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2.152085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0.178481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1.291579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0.107116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11.96159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8.219821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0.928038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0.928038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0.91304</a:t>
                      </a:r>
                      <a:endParaRPr lang="en-US" sz="800" b="0" i="0" u="none" strike="noStrike">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279362284"/>
                  </a:ext>
                </a:extLst>
              </a:tr>
              <a:tr h="187429">
                <a:tc>
                  <a:txBody>
                    <a:bodyPr/>
                    <a:lstStyle/>
                    <a:p>
                      <a:pPr algn="r" fontAlgn="b">
                        <a:buNone/>
                      </a:pPr>
                      <a:r>
                        <a:rPr lang="en-US" sz="800" u="none" strike="noStrike">
                          <a:effectLst/>
                        </a:rPr>
                        <a:t>56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1.863375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0.373497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0.648461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0.129978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21.04985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1.67747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0.913348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0.913348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0.9479</a:t>
                      </a:r>
                      <a:endParaRPr lang="en-US" sz="800" b="0" i="0" u="none" strike="noStrike">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3607952280"/>
                  </a:ext>
                </a:extLst>
              </a:tr>
              <a:tr h="187429">
                <a:tc>
                  <a:txBody>
                    <a:bodyPr/>
                    <a:lstStyle/>
                    <a:p>
                      <a:pPr algn="r" fontAlgn="b">
                        <a:buNone/>
                      </a:pPr>
                      <a:r>
                        <a:rPr lang="en-US" sz="800" u="none" strike="noStrike">
                          <a:effectLst/>
                        </a:rPr>
                        <a:t>58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0.608519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0.319436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0.185789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0.097528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8.762607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1.096112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0.877901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0.877901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0.902783</a:t>
                      </a:r>
                      <a:endParaRPr lang="en-US" sz="800" b="0" i="0" u="none" strike="noStrike">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2410323636"/>
                  </a:ext>
                </a:extLst>
              </a:tr>
              <a:tr h="187429">
                <a:tc>
                  <a:txBody>
                    <a:bodyPr/>
                    <a:lstStyle/>
                    <a:p>
                      <a:pPr algn="r" fontAlgn="b">
                        <a:buNone/>
                      </a:pPr>
                      <a:r>
                        <a:rPr lang="en-US" sz="800" u="none" strike="noStrike">
                          <a:effectLst/>
                        </a:rPr>
                        <a:t>59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5.774551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0.076823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3.140741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0.041783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5.05788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1.291203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0.981491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0.981491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900" b="1" u="none" strike="noStrike" dirty="0">
                          <a:effectLst/>
                        </a:rPr>
                        <a:t>0.983304</a:t>
                      </a:r>
                      <a:endParaRPr lang="en-US" sz="900" b="1" i="0" u="none" strike="noStrike" dirty="0">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3947132540"/>
                  </a:ext>
                </a:extLst>
              </a:tr>
              <a:tr h="187429">
                <a:tc>
                  <a:txBody>
                    <a:bodyPr/>
                    <a:lstStyle/>
                    <a:p>
                      <a:pPr algn="r" fontAlgn="b">
                        <a:buNone/>
                      </a:pPr>
                      <a:r>
                        <a:rPr lang="en-US" sz="800" u="none" strike="noStrike">
                          <a:effectLst/>
                        </a:rPr>
                        <a:t>60</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7.022208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0.138423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3.4764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0.068527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17.36274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1.957418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0.966858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0.966858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900" b="1" u="none" strike="noStrike" dirty="0">
                          <a:effectLst/>
                        </a:rPr>
                        <a:t>0.970187</a:t>
                      </a:r>
                      <a:endParaRPr lang="en-US" sz="900" b="1" i="0" u="none" strike="noStrike" dirty="0">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917329126"/>
                  </a:ext>
                </a:extLst>
              </a:tr>
              <a:tr h="187429">
                <a:tc>
                  <a:txBody>
                    <a:bodyPr/>
                    <a:lstStyle/>
                    <a:p>
                      <a:pPr algn="r" fontAlgn="b">
                        <a:buNone/>
                      </a:pPr>
                      <a:r>
                        <a:rPr lang="en-US" sz="800" u="none" strike="noStrike">
                          <a:effectLst/>
                        </a:rPr>
                        <a:t>61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0.848745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0.277102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0.356549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0.116408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13.2202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1.914835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0.904152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0.904152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0.933341</a:t>
                      </a:r>
                      <a:endParaRPr lang="en-US" sz="800" b="0" i="0" u="none" strike="noStrike">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1132389695"/>
                  </a:ext>
                </a:extLst>
              </a:tr>
              <a:tr h="187429">
                <a:tc>
                  <a:txBody>
                    <a:bodyPr/>
                    <a:lstStyle/>
                    <a:p>
                      <a:pPr algn="r" fontAlgn="b">
                        <a:buNone/>
                      </a:pPr>
                      <a:r>
                        <a:rPr lang="en-US" sz="800" u="none" strike="noStrike">
                          <a:effectLst/>
                        </a:rPr>
                        <a:t>63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3.543828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0.554373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1.157873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0.18113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14.48634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5.05447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0.83191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0.83191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0.899065</a:t>
                      </a:r>
                      <a:endParaRPr lang="en-US" sz="800" b="0" i="0" u="none" strike="noStrike">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2231113820"/>
                  </a:ext>
                </a:extLst>
              </a:tr>
              <a:tr h="187429">
                <a:tc>
                  <a:txBody>
                    <a:bodyPr/>
                    <a:lstStyle/>
                    <a:p>
                      <a:pPr algn="r" fontAlgn="b">
                        <a:buNone/>
                      </a:pPr>
                      <a:r>
                        <a:rPr lang="en-US" sz="800" u="none" strike="noStrike">
                          <a:effectLst/>
                        </a:rPr>
                        <a:t>64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1.312302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0.031352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0.624465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0.014919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1.51083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-0.37002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0.85051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0.85051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0.921092</a:t>
                      </a:r>
                      <a:endParaRPr lang="en-US" sz="800" b="0" i="0" u="none" strike="noStrike">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2205405561"/>
                  </a:ext>
                </a:extLst>
              </a:tr>
              <a:tr h="187429">
                <a:tc>
                  <a:txBody>
                    <a:bodyPr/>
                    <a:lstStyle/>
                    <a:p>
                      <a:pPr algn="r" fontAlgn="b">
                        <a:buNone/>
                      </a:pPr>
                      <a:r>
                        <a:rPr lang="en-US" sz="800" u="none" strike="noStrike">
                          <a:effectLst/>
                        </a:rPr>
                        <a:t>66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5.397588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0.104813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2.252619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0.043742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4.509475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0.071029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0.968992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0.968992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900" b="1" u="none" strike="noStrike" dirty="0">
                          <a:effectLst/>
                        </a:rPr>
                        <a:t>0.97362</a:t>
                      </a:r>
                      <a:endParaRPr lang="en-US" sz="900" b="1" i="0" u="none" strike="noStrike" dirty="0">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520522633"/>
                  </a:ext>
                </a:extLst>
              </a:tr>
              <a:tr h="187429">
                <a:tc>
                  <a:txBody>
                    <a:bodyPr/>
                    <a:lstStyle/>
                    <a:p>
                      <a:pPr algn="r" fontAlgn="b">
                        <a:buNone/>
                      </a:pPr>
                      <a:r>
                        <a:rPr lang="en-US" sz="800" u="none" strike="noStrike">
                          <a:effectLst/>
                        </a:rPr>
                        <a:t>67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8.536363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0.359119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2.383438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0.10027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10.04659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-0.84694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0.891307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0.891307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0.904507</a:t>
                      </a:r>
                      <a:endParaRPr lang="en-US" sz="800" b="0" i="0" u="none" strike="noStrike">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4207722808"/>
                  </a:ext>
                </a:extLst>
              </a:tr>
              <a:tr h="187429">
                <a:tc>
                  <a:txBody>
                    <a:bodyPr/>
                    <a:lstStyle/>
                    <a:p>
                      <a:pPr algn="r" fontAlgn="b">
                        <a:buNone/>
                      </a:pPr>
                      <a:r>
                        <a:rPr lang="en-US" sz="800" u="none" strike="noStrike">
                          <a:effectLst/>
                        </a:rPr>
                        <a:t>68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0.173512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0.148512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0.093379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0.079925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7.788738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-0.06901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1000" u="none" strike="noStrike" dirty="0">
                          <a:solidFill>
                            <a:srgbClr val="FF0000"/>
                          </a:solidFill>
                          <a:effectLst/>
                        </a:rPr>
                        <a:t>0.733857</a:t>
                      </a:r>
                      <a:endParaRPr lang="en-US" sz="1000" b="0" i="0" u="none" strike="noStrike" dirty="0">
                        <a:solidFill>
                          <a:srgbClr val="FF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dirty="0">
                          <a:effectLst/>
                        </a:rPr>
                        <a:t>0.733857</a:t>
                      </a:r>
                      <a:endParaRPr lang="en-US" sz="800" b="0" i="0" u="none" strike="noStrike" dirty="0">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0.83417</a:t>
                      </a:r>
                      <a:endParaRPr lang="en-US" sz="800" b="0" i="0" u="none" strike="noStrike">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3565798943"/>
                  </a:ext>
                </a:extLst>
              </a:tr>
              <a:tr h="187429">
                <a:tc>
                  <a:txBody>
                    <a:bodyPr/>
                    <a:lstStyle/>
                    <a:p>
                      <a:pPr algn="r" fontAlgn="b">
                        <a:buNone/>
                      </a:pPr>
                      <a:r>
                        <a:rPr lang="en-US" sz="800" u="none" strike="noStrike">
                          <a:effectLst/>
                        </a:rPr>
                        <a:t>70</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2.082104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0.131388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0.838835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0.052933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5.23414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0.633831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0.959433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0.959433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900" b="1" u="none" strike="noStrike" dirty="0">
                          <a:effectLst/>
                        </a:rPr>
                        <a:t>0.978621</a:t>
                      </a:r>
                      <a:endParaRPr lang="en-US" sz="900" b="1" i="0" u="none" strike="noStrike" dirty="0">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2994280011"/>
                  </a:ext>
                </a:extLst>
              </a:tr>
              <a:tr h="187429">
                <a:tc>
                  <a:txBody>
                    <a:bodyPr/>
                    <a:lstStyle/>
                    <a:p>
                      <a:pPr algn="r" fontAlgn="b">
                        <a:buNone/>
                      </a:pPr>
                      <a:r>
                        <a:rPr lang="en-US" sz="800" u="none" strike="noStrike">
                          <a:effectLst/>
                        </a:rPr>
                        <a:t>71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2.42103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0.273106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1.168178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0.131777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28.84817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10.94771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0.862186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0.862186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0.874342</a:t>
                      </a:r>
                      <a:endParaRPr lang="en-US" sz="800" b="0" i="0" u="none" strike="noStrike">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961295830"/>
                  </a:ext>
                </a:extLst>
              </a:tr>
              <a:tr h="187429">
                <a:tc>
                  <a:txBody>
                    <a:bodyPr/>
                    <a:lstStyle/>
                    <a:p>
                      <a:pPr algn="r" fontAlgn="b">
                        <a:buNone/>
                      </a:pPr>
                      <a:r>
                        <a:rPr lang="en-US" sz="800" u="none" strike="noStrike">
                          <a:effectLst/>
                        </a:rPr>
                        <a:t>72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3.463376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0.144059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1.26211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0.052497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5.304924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1.001949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0.971065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0.971065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900" b="1" u="none" strike="noStrike" dirty="0">
                          <a:effectLst/>
                        </a:rPr>
                        <a:t>0.980946</a:t>
                      </a:r>
                      <a:endParaRPr lang="en-US" sz="900" b="1" i="0" u="none" strike="noStrike" dirty="0">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3557419841"/>
                  </a:ext>
                </a:extLst>
              </a:tr>
              <a:tr h="187429">
                <a:tc>
                  <a:txBody>
                    <a:bodyPr/>
                    <a:lstStyle/>
                    <a:p>
                      <a:pPr algn="r" fontAlgn="b">
                        <a:buNone/>
                      </a:pPr>
                      <a:r>
                        <a:rPr lang="en-US" sz="800" u="none" strike="noStrike">
                          <a:effectLst/>
                        </a:rPr>
                        <a:t>73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0.861587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0.101085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0.395977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0.046458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4.391123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0.249054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0.944639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0.944639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0.934393</a:t>
                      </a:r>
                      <a:endParaRPr lang="en-US" sz="800" b="0" i="0" u="none" strike="noStrike">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137162757"/>
                  </a:ext>
                </a:extLst>
              </a:tr>
              <a:tr h="187429">
                <a:tc>
                  <a:txBody>
                    <a:bodyPr/>
                    <a:lstStyle/>
                    <a:p>
                      <a:pPr algn="r" fontAlgn="b">
                        <a:buNone/>
                      </a:pPr>
                      <a:r>
                        <a:rPr lang="en-US" sz="800" u="none" strike="noStrike">
                          <a:effectLst/>
                        </a:rPr>
                        <a:t>74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55.43553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0.630339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11.83067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0.134523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10.36339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-2.01238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1000" u="none" strike="noStrike" dirty="0">
                          <a:solidFill>
                            <a:srgbClr val="FF0000"/>
                          </a:solidFill>
                          <a:effectLst/>
                        </a:rPr>
                        <a:t>0.713603</a:t>
                      </a:r>
                      <a:endParaRPr lang="en-US" sz="1000" b="0" i="0" u="none" strike="noStrike" dirty="0">
                        <a:solidFill>
                          <a:srgbClr val="FF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0.713603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0.65208</a:t>
                      </a:r>
                      <a:endParaRPr lang="en-US" sz="800" b="0" i="0" u="none" strike="noStrike">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526343897"/>
                  </a:ext>
                </a:extLst>
              </a:tr>
              <a:tr h="187429">
                <a:tc>
                  <a:txBody>
                    <a:bodyPr/>
                    <a:lstStyle/>
                    <a:p>
                      <a:pPr algn="r" fontAlgn="b">
                        <a:buNone/>
                      </a:pPr>
                      <a:r>
                        <a:rPr lang="en-US" sz="800" u="none" strike="noStrike">
                          <a:effectLst/>
                        </a:rPr>
                        <a:t>75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15.51746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0.13151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8.928761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0.075671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7.19691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0.781503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0.936766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0.936766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900" b="1" u="none" strike="noStrike" dirty="0">
                          <a:effectLst/>
                        </a:rPr>
                        <a:t>0.963</a:t>
                      </a:r>
                      <a:endParaRPr lang="en-US" sz="900" b="1" i="0" u="none" strike="noStrike" dirty="0">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4116639059"/>
                  </a:ext>
                </a:extLst>
              </a:tr>
              <a:tr h="187429">
                <a:tc>
                  <a:txBody>
                    <a:bodyPr/>
                    <a:lstStyle/>
                    <a:p>
                      <a:pPr algn="r" fontAlgn="b">
                        <a:buNone/>
                      </a:pPr>
                      <a:r>
                        <a:rPr lang="en-US" sz="800" u="none" strike="noStrike">
                          <a:effectLst/>
                        </a:rPr>
                        <a:t>76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11.63904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0.186754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6.325167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0.10149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9.291904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-0.09955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0.841889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0.841889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0.898288</a:t>
                      </a:r>
                      <a:endParaRPr lang="en-US" sz="800" b="0" i="0" u="none" strike="noStrike">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1073309043"/>
                  </a:ext>
                </a:extLst>
              </a:tr>
              <a:tr h="187429">
                <a:tc>
                  <a:txBody>
                    <a:bodyPr/>
                    <a:lstStyle/>
                    <a:p>
                      <a:pPr algn="r" fontAlgn="b">
                        <a:buNone/>
                      </a:pPr>
                      <a:r>
                        <a:rPr lang="en-US" sz="800" u="none" strike="noStrike">
                          <a:effectLst/>
                        </a:rPr>
                        <a:t>77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5.779531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0.10559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1.910956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0.034913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3.358736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0.050215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0.978323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0.978323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900" b="1" u="none" strike="noStrike" dirty="0">
                          <a:effectLst/>
                        </a:rPr>
                        <a:t>0.980886</a:t>
                      </a:r>
                      <a:endParaRPr lang="en-US" sz="900" b="1" i="0" u="none" strike="noStrike" dirty="0">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1202256108"/>
                  </a:ext>
                </a:extLst>
              </a:tr>
              <a:tr h="187429">
                <a:tc>
                  <a:txBody>
                    <a:bodyPr/>
                    <a:lstStyle/>
                    <a:p>
                      <a:pPr algn="r" fontAlgn="b">
                        <a:buNone/>
                      </a:pPr>
                      <a:r>
                        <a:rPr lang="en-US" sz="800" u="none" strike="noStrike">
                          <a:effectLst/>
                        </a:rPr>
                        <a:t>78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1.282602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0.779835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0.500559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0.304345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2.42E+09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2.567545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1000" u="none" strike="noStrike" dirty="0">
                          <a:solidFill>
                            <a:srgbClr val="FF0000"/>
                          </a:solidFill>
                          <a:effectLst/>
                        </a:rPr>
                        <a:t>0.411586</a:t>
                      </a:r>
                      <a:endParaRPr lang="en-US" sz="1000" b="0" i="0" u="none" strike="noStrike" dirty="0">
                        <a:solidFill>
                          <a:srgbClr val="FF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dirty="0">
                          <a:effectLst/>
                        </a:rPr>
                        <a:t>0.411586</a:t>
                      </a:r>
                      <a:endParaRPr lang="en-US" sz="800" b="0" i="0" u="none" strike="noStrike" dirty="0">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0.710073</a:t>
                      </a:r>
                      <a:endParaRPr lang="en-US" sz="800" b="0" i="0" u="none" strike="noStrike">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1477449758"/>
                  </a:ext>
                </a:extLst>
              </a:tr>
              <a:tr h="187429">
                <a:tc>
                  <a:txBody>
                    <a:bodyPr/>
                    <a:lstStyle/>
                    <a:p>
                      <a:pPr algn="r" fontAlgn="b">
                        <a:buNone/>
                      </a:pPr>
                      <a:r>
                        <a:rPr lang="en-US" sz="800" u="none" strike="noStrike">
                          <a:effectLst/>
                        </a:rPr>
                        <a:t>79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7.95942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0.069842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4.833354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0.042411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4.015332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-0.67771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0.813302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0.813302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0.875865</a:t>
                      </a:r>
                      <a:endParaRPr lang="en-US" sz="800" b="0" i="0" u="none" strike="noStrike">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2139422508"/>
                  </a:ext>
                </a:extLst>
              </a:tr>
              <a:tr h="187429">
                <a:tc>
                  <a:txBody>
                    <a:bodyPr/>
                    <a:lstStyle/>
                    <a:p>
                      <a:pPr algn="r" fontAlgn="b">
                        <a:buNone/>
                      </a:pPr>
                      <a:r>
                        <a:rPr lang="en-US" sz="800" u="none" strike="noStrike">
                          <a:effectLst/>
                        </a:rPr>
                        <a:t>80</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2.364362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0.131744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0.978517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0.054524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5.301343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0.103443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0.970611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0.970611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900" b="1" u="none" strike="noStrike" dirty="0">
                          <a:effectLst/>
                        </a:rPr>
                        <a:t>0.980613</a:t>
                      </a:r>
                      <a:endParaRPr lang="en-US" sz="900" b="1" i="0" u="none" strike="noStrike" dirty="0">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2765437530"/>
                  </a:ext>
                </a:extLst>
              </a:tr>
              <a:tr h="187429">
                <a:tc>
                  <a:txBody>
                    <a:bodyPr/>
                    <a:lstStyle/>
                    <a:p>
                      <a:pPr algn="r" fontAlgn="b">
                        <a:buNone/>
                      </a:pPr>
                      <a:r>
                        <a:rPr lang="en-US" sz="800" u="none" strike="noStrike">
                          <a:effectLst/>
                        </a:rPr>
                        <a:t>81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5.803852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0.115082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3.272478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0.064888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8.046111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0.714919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0.969415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0.969415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900" b="1" u="none" strike="noStrike" dirty="0">
                          <a:effectLst/>
                        </a:rPr>
                        <a:t>0.954859</a:t>
                      </a:r>
                      <a:endParaRPr lang="en-US" sz="900" b="1" i="0" u="none" strike="noStrike" dirty="0">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1569987985"/>
                  </a:ext>
                </a:extLst>
              </a:tr>
              <a:tr h="187429">
                <a:tc>
                  <a:txBody>
                    <a:bodyPr/>
                    <a:lstStyle/>
                    <a:p>
                      <a:pPr algn="r" fontAlgn="b">
                        <a:buNone/>
                      </a:pPr>
                      <a:r>
                        <a:rPr lang="en-US" sz="800" u="none" strike="noStrike">
                          <a:effectLst/>
                        </a:rPr>
                        <a:t>82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0.324117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0.745934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0.130687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0.300768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34.72168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14.25694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1000" u="none" strike="noStrike" dirty="0">
                          <a:solidFill>
                            <a:srgbClr val="FF0000"/>
                          </a:solidFill>
                          <a:effectLst/>
                        </a:rPr>
                        <a:t>-2.5802</a:t>
                      </a:r>
                      <a:endParaRPr lang="en-US" sz="1000" b="0" i="0" u="none" strike="noStrike" dirty="0">
                        <a:solidFill>
                          <a:srgbClr val="FF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-2.5802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dirty="0">
                          <a:effectLst/>
                        </a:rPr>
                        <a:t>-0.18544</a:t>
                      </a:r>
                      <a:endParaRPr lang="en-US" sz="800" b="0" i="0" u="none" strike="noStrike" dirty="0">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4241959654"/>
                  </a:ext>
                </a:extLst>
              </a:tr>
              <a:tr h="187429">
                <a:tc>
                  <a:txBody>
                    <a:bodyPr/>
                    <a:lstStyle/>
                    <a:p>
                      <a:pPr algn="r" fontAlgn="b">
                        <a:buNone/>
                      </a:pPr>
                      <a:r>
                        <a:rPr lang="en-US" sz="800" u="none" strike="noStrike">
                          <a:effectLst/>
                        </a:rPr>
                        <a:t>83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1.126984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0.042632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0.632817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0.023938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2.373137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-0.56598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1000" u="none" strike="noStrike" dirty="0">
                          <a:solidFill>
                            <a:srgbClr val="FF0000"/>
                          </a:solidFill>
                          <a:effectLst/>
                        </a:rPr>
                        <a:t>0.777315</a:t>
                      </a:r>
                      <a:endParaRPr lang="en-US" sz="1000" b="0" i="0" u="none" strike="noStrike" dirty="0">
                        <a:solidFill>
                          <a:srgbClr val="FF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0.777315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0.833903</a:t>
                      </a:r>
                      <a:endParaRPr lang="en-US" sz="800" b="0" i="0" u="none" strike="noStrike">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3438392098"/>
                  </a:ext>
                </a:extLst>
              </a:tr>
              <a:tr h="187429">
                <a:tc>
                  <a:txBody>
                    <a:bodyPr/>
                    <a:lstStyle/>
                    <a:p>
                      <a:pPr algn="r" fontAlgn="b">
                        <a:buNone/>
                      </a:pPr>
                      <a:r>
                        <a:rPr lang="en-US" sz="800" u="none" strike="noStrike">
                          <a:effectLst/>
                        </a:rPr>
                        <a:t>84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1.432196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0.130697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0.581652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0.05308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4.641618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0.885708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0.940336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0.940336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900" u="none" strike="noStrike" dirty="0">
                          <a:effectLst/>
                        </a:rPr>
                        <a:t>0.955146</a:t>
                      </a:r>
                      <a:endParaRPr lang="en-US" sz="900" b="0" i="0" u="none" strike="noStrike" dirty="0">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721866900"/>
                  </a:ext>
                </a:extLst>
              </a:tr>
              <a:tr h="187429">
                <a:tc>
                  <a:txBody>
                    <a:bodyPr/>
                    <a:lstStyle/>
                    <a:p>
                      <a:pPr algn="r" fontAlgn="b">
                        <a:buNone/>
                      </a:pPr>
                      <a:r>
                        <a:rPr lang="en-US" sz="800" u="none" strike="noStrike">
                          <a:effectLst/>
                        </a:rPr>
                        <a:t>85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0.625606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0.061662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0.331894</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0.032713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3.137721</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-2.0297</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1000" u="none" strike="noStrike" dirty="0">
                          <a:solidFill>
                            <a:srgbClr val="FF0000"/>
                          </a:solidFill>
                          <a:effectLst/>
                        </a:rPr>
                        <a:t>0.49038</a:t>
                      </a:r>
                      <a:endParaRPr lang="en-US" sz="1000" b="0" i="0" u="none" strike="noStrike" dirty="0">
                        <a:solidFill>
                          <a:srgbClr val="FF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dirty="0">
                          <a:effectLst/>
                        </a:rPr>
                        <a:t>0.49038</a:t>
                      </a:r>
                      <a:endParaRPr lang="en-US" sz="800" b="0" i="0" u="none" strike="noStrike" dirty="0">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0.775729</a:t>
                      </a:r>
                      <a:endParaRPr lang="en-US" sz="800" b="0" i="0" u="none" strike="noStrike">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1764741495"/>
                  </a:ext>
                </a:extLst>
              </a:tr>
              <a:tr h="187429">
                <a:tc>
                  <a:txBody>
                    <a:bodyPr/>
                    <a:lstStyle/>
                    <a:p>
                      <a:pPr algn="r" fontAlgn="b">
                        <a:buNone/>
                      </a:pPr>
                      <a:r>
                        <a:rPr lang="en-US" sz="800" u="none" strike="noStrike">
                          <a:effectLst/>
                        </a:rPr>
                        <a:t>86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9.049135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0.098646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3.699146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0.040325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3.919163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0.245068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0.958836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0.958836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900" b="1" u="none" strike="noStrike" dirty="0">
                          <a:effectLst/>
                        </a:rPr>
                        <a:t>0.976849</a:t>
                      </a:r>
                      <a:endParaRPr lang="en-US" sz="900" b="1" i="0" u="none" strike="noStrike" dirty="0">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3052574234"/>
                  </a:ext>
                </a:extLst>
              </a:tr>
              <a:tr h="187429">
                <a:tc>
                  <a:txBody>
                    <a:bodyPr/>
                    <a:lstStyle/>
                    <a:p>
                      <a:pPr algn="r" fontAlgn="b">
                        <a:buNone/>
                      </a:pPr>
                      <a:r>
                        <a:rPr lang="en-US" sz="800" u="none" strike="noStrike">
                          <a:effectLst/>
                        </a:rPr>
                        <a:t>90</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0.214698</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0.44549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0.175283</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0.363706</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56.01575</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12.15859</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1000" u="none" strike="noStrike" dirty="0">
                          <a:solidFill>
                            <a:srgbClr val="FF0000"/>
                          </a:solidFill>
                          <a:effectLst/>
                        </a:rPr>
                        <a:t>0.490332</a:t>
                      </a:r>
                      <a:endParaRPr lang="en-US" sz="1000" b="0" i="0" u="none" strike="noStrike" dirty="0">
                        <a:solidFill>
                          <a:srgbClr val="FF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a:effectLst/>
                        </a:rPr>
                        <a:t>0.490332</a:t>
                      </a:r>
                      <a:endParaRPr lang="en-US" sz="800" b="0" i="0" u="none" strike="noStrike">
                        <a:solidFill>
                          <a:srgbClr val="000000"/>
                        </a:solidFill>
                        <a:effectLst/>
                        <a:latin typeface="Calibri" panose="020F0502020204030204" pitchFamily="34" charset="0"/>
                      </a:endParaRPr>
                    </a:p>
                  </a:txBody>
                  <a:tcPr marL="5333" marR="5333" marT="5333" marB="0" anchor="b"/>
                </a:tc>
                <a:tc>
                  <a:txBody>
                    <a:bodyPr/>
                    <a:lstStyle/>
                    <a:p>
                      <a:pPr algn="r" fontAlgn="b">
                        <a:buNone/>
                      </a:pPr>
                      <a:r>
                        <a:rPr lang="en-US" sz="800" u="none" strike="noStrike" dirty="0">
                          <a:effectLst/>
                        </a:rPr>
                        <a:t>0.68319</a:t>
                      </a:r>
                      <a:endParaRPr lang="en-US" sz="800" b="0" i="0" u="none" strike="noStrike" dirty="0">
                        <a:solidFill>
                          <a:srgbClr val="000000"/>
                        </a:solidFill>
                        <a:effectLst/>
                        <a:latin typeface="Calibri" panose="020F0502020204030204" pitchFamily="34" charset="0"/>
                      </a:endParaRPr>
                    </a:p>
                  </a:txBody>
                  <a:tcPr marL="5333" marR="5333" marT="5333" marB="0" anchor="b"/>
                </a:tc>
                <a:extLst>
                  <a:ext uri="{0D108BD9-81ED-4DB2-BD59-A6C34878D82A}">
                    <a16:rowId xmlns:a16="http://schemas.microsoft.com/office/drawing/2014/main" val="3943798006"/>
                  </a:ext>
                </a:extLst>
              </a:tr>
            </a:tbl>
          </a:graphicData>
        </a:graphic>
      </p:graphicFrame>
    </p:spTree>
    <p:extLst>
      <p:ext uri="{BB962C8B-B14F-4D97-AF65-F5344CB8AC3E}">
        <p14:creationId xmlns:p14="http://schemas.microsoft.com/office/powerpoint/2010/main" val="545150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2EECD-AB62-59F1-DA86-BC9D896BE1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ECC935-277E-27C6-967D-8524CB56904A}"/>
              </a:ext>
            </a:extLst>
          </p:cNvPr>
          <p:cNvSpPr>
            <a:spLocks noGrp="1"/>
          </p:cNvSpPr>
          <p:nvPr>
            <p:ph type="title"/>
          </p:nvPr>
        </p:nvSpPr>
        <p:spPr>
          <a:xfrm>
            <a:off x="120245" y="70814"/>
            <a:ext cx="2814342" cy="971177"/>
          </a:xfrm>
        </p:spPr>
        <p:txBody>
          <a:bodyPr/>
          <a:lstStyle/>
          <a:p>
            <a:r>
              <a:rPr lang="en-GB" dirty="0"/>
              <a:t>Performance Matrices result</a:t>
            </a:r>
            <a:endParaRPr lang="en-US" dirty="0"/>
          </a:p>
        </p:txBody>
      </p:sp>
      <p:sp>
        <p:nvSpPr>
          <p:cNvPr id="3" name="Content Placeholder 2">
            <a:extLst>
              <a:ext uri="{FF2B5EF4-FFF2-40B4-BE49-F238E27FC236}">
                <a16:creationId xmlns:a16="http://schemas.microsoft.com/office/drawing/2014/main" id="{12243BBE-65C1-FF7B-C492-B0EEF547E9EC}"/>
              </a:ext>
            </a:extLst>
          </p:cNvPr>
          <p:cNvSpPr>
            <a:spLocks noGrp="1"/>
          </p:cNvSpPr>
          <p:nvPr>
            <p:ph idx="1"/>
          </p:nvPr>
        </p:nvSpPr>
        <p:spPr>
          <a:xfrm>
            <a:off x="199989" y="1596878"/>
            <a:ext cx="11090275" cy="3217544"/>
          </a:xfrm>
        </p:spPr>
        <p:txBody>
          <a:bodyPr/>
          <a:lstStyle/>
          <a:p>
            <a:r>
              <a:rPr lang="en-GB" dirty="0"/>
              <a:t>BY ID</a:t>
            </a:r>
          </a:p>
          <a:p>
            <a:endParaRPr lang="en-US" dirty="0"/>
          </a:p>
        </p:txBody>
      </p:sp>
      <p:graphicFrame>
        <p:nvGraphicFramePr>
          <p:cNvPr id="5" name="Table 4">
            <a:extLst>
              <a:ext uri="{FF2B5EF4-FFF2-40B4-BE49-F238E27FC236}">
                <a16:creationId xmlns:a16="http://schemas.microsoft.com/office/drawing/2014/main" id="{11CCFBFF-6294-5728-7153-BEC0725A3FF3}"/>
              </a:ext>
            </a:extLst>
          </p:cNvPr>
          <p:cNvGraphicFramePr>
            <a:graphicFrameLocks noGrp="1"/>
          </p:cNvGraphicFramePr>
          <p:nvPr>
            <p:extLst>
              <p:ext uri="{D42A27DB-BD31-4B8C-83A1-F6EECF244321}">
                <p14:modId xmlns:p14="http://schemas.microsoft.com/office/powerpoint/2010/main" val="2913213160"/>
              </p:ext>
            </p:extLst>
          </p:nvPr>
        </p:nvGraphicFramePr>
        <p:xfrm>
          <a:off x="2527263" y="782890"/>
          <a:ext cx="8763001" cy="4845520"/>
        </p:xfrm>
        <a:graphic>
          <a:graphicData uri="http://schemas.openxmlformats.org/drawingml/2006/table">
            <a:tbl>
              <a:tblPr>
                <a:tableStyleId>{5C22544A-7EE6-4342-B048-85BDC9FD1C3A}</a:tableStyleId>
              </a:tblPr>
              <a:tblGrid>
                <a:gridCol w="654596">
                  <a:extLst>
                    <a:ext uri="{9D8B030D-6E8A-4147-A177-3AD203B41FA5}">
                      <a16:colId xmlns:a16="http://schemas.microsoft.com/office/drawing/2014/main" val="1225833727"/>
                    </a:ext>
                  </a:extLst>
                </a:gridCol>
                <a:gridCol w="900934">
                  <a:extLst>
                    <a:ext uri="{9D8B030D-6E8A-4147-A177-3AD203B41FA5}">
                      <a16:colId xmlns:a16="http://schemas.microsoft.com/office/drawing/2014/main" val="3923938243"/>
                    </a:ext>
                  </a:extLst>
                </a:gridCol>
                <a:gridCol w="1023391">
                  <a:extLst>
                    <a:ext uri="{9D8B030D-6E8A-4147-A177-3AD203B41FA5}">
                      <a16:colId xmlns:a16="http://schemas.microsoft.com/office/drawing/2014/main" val="1400498190"/>
                    </a:ext>
                  </a:extLst>
                </a:gridCol>
                <a:gridCol w="760983">
                  <a:extLst>
                    <a:ext uri="{9D8B030D-6E8A-4147-A177-3AD203B41FA5}">
                      <a16:colId xmlns:a16="http://schemas.microsoft.com/office/drawing/2014/main" val="2331625636"/>
                    </a:ext>
                  </a:extLst>
                </a:gridCol>
                <a:gridCol w="874693">
                  <a:extLst>
                    <a:ext uri="{9D8B030D-6E8A-4147-A177-3AD203B41FA5}">
                      <a16:colId xmlns:a16="http://schemas.microsoft.com/office/drawing/2014/main" val="2710619936"/>
                    </a:ext>
                  </a:extLst>
                </a:gridCol>
                <a:gridCol w="962162">
                  <a:extLst>
                    <a:ext uri="{9D8B030D-6E8A-4147-A177-3AD203B41FA5}">
                      <a16:colId xmlns:a16="http://schemas.microsoft.com/office/drawing/2014/main" val="3207781483"/>
                    </a:ext>
                  </a:extLst>
                </a:gridCol>
                <a:gridCol w="900934">
                  <a:extLst>
                    <a:ext uri="{9D8B030D-6E8A-4147-A177-3AD203B41FA5}">
                      <a16:colId xmlns:a16="http://schemas.microsoft.com/office/drawing/2014/main" val="1386269489"/>
                    </a:ext>
                  </a:extLst>
                </a:gridCol>
                <a:gridCol w="743489">
                  <a:extLst>
                    <a:ext uri="{9D8B030D-6E8A-4147-A177-3AD203B41FA5}">
                      <a16:colId xmlns:a16="http://schemas.microsoft.com/office/drawing/2014/main" val="499262914"/>
                    </a:ext>
                  </a:extLst>
                </a:gridCol>
                <a:gridCol w="918428">
                  <a:extLst>
                    <a:ext uri="{9D8B030D-6E8A-4147-A177-3AD203B41FA5}">
                      <a16:colId xmlns:a16="http://schemas.microsoft.com/office/drawing/2014/main" val="998459688"/>
                    </a:ext>
                  </a:extLst>
                </a:gridCol>
                <a:gridCol w="1023391">
                  <a:extLst>
                    <a:ext uri="{9D8B030D-6E8A-4147-A177-3AD203B41FA5}">
                      <a16:colId xmlns:a16="http://schemas.microsoft.com/office/drawing/2014/main" val="3211140685"/>
                    </a:ext>
                  </a:extLst>
                </a:gridCol>
              </a:tblGrid>
              <a:tr h="302845">
                <a:tc>
                  <a:txBody>
                    <a:bodyPr/>
                    <a:lstStyle/>
                    <a:p>
                      <a:pPr algn="ctr" fontAlgn="t">
                        <a:buNone/>
                      </a:pPr>
                      <a:r>
                        <a:rPr lang="en-US" sz="1600" u="none" strike="noStrike" dirty="0">
                          <a:effectLst/>
                        </a:rPr>
                        <a:t>ID</a:t>
                      </a:r>
                      <a:endParaRPr lang="en-US" sz="16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1600" u="none" strike="noStrike" dirty="0" err="1">
                          <a:effectLst/>
                        </a:rPr>
                        <a:t>rmse</a:t>
                      </a:r>
                      <a:endParaRPr lang="en-US" sz="16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1600" u="none" strike="noStrike" dirty="0" err="1">
                          <a:effectLst/>
                        </a:rPr>
                        <a:t>rel_rmse</a:t>
                      </a:r>
                      <a:endParaRPr lang="en-US" sz="16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1600" u="none" strike="noStrike" dirty="0" err="1">
                          <a:effectLst/>
                        </a:rPr>
                        <a:t>mae</a:t>
                      </a:r>
                      <a:endParaRPr lang="en-US" sz="16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1600" u="none" strike="noStrike" dirty="0" err="1">
                          <a:effectLst/>
                        </a:rPr>
                        <a:t>rel_mae</a:t>
                      </a:r>
                      <a:endParaRPr lang="en-US" sz="16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1600" u="none" strike="noStrike" dirty="0" err="1">
                          <a:effectLst/>
                        </a:rPr>
                        <a:t>mape_pct</a:t>
                      </a:r>
                      <a:endParaRPr lang="en-US" sz="16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1600" u="none" strike="noStrike" dirty="0" err="1">
                          <a:effectLst/>
                        </a:rPr>
                        <a:t>bias_pct</a:t>
                      </a:r>
                      <a:endParaRPr lang="en-US" sz="16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1600" u="none" strike="noStrike" dirty="0">
                          <a:effectLst/>
                        </a:rPr>
                        <a:t>R2</a:t>
                      </a:r>
                      <a:endParaRPr lang="en-US" sz="16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1600" u="none" strike="noStrike" dirty="0" err="1">
                          <a:effectLst/>
                        </a:rPr>
                        <a:t>nse</a:t>
                      </a:r>
                      <a:endParaRPr lang="en-US" sz="16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1600" u="none" strike="noStrike" dirty="0">
                          <a:effectLst/>
                        </a:rPr>
                        <a:t>KGE</a:t>
                      </a:r>
                      <a:endParaRPr lang="en-US" sz="1600" b="1" i="0" u="none" strike="noStrike" dirty="0">
                        <a:solidFill>
                          <a:srgbClr val="000000"/>
                        </a:solidFill>
                        <a:effectLst/>
                        <a:latin typeface="Calibri" panose="020F0502020204030204" pitchFamily="34" charset="0"/>
                      </a:endParaRPr>
                    </a:p>
                  </a:txBody>
                  <a:tcPr marL="5666" marR="5666" marT="5666" marB="0"/>
                </a:tc>
                <a:extLst>
                  <a:ext uri="{0D108BD9-81ED-4DB2-BD59-A6C34878D82A}">
                    <a16:rowId xmlns:a16="http://schemas.microsoft.com/office/drawing/2014/main" val="1163414707"/>
                  </a:ext>
                </a:extLst>
              </a:tr>
              <a:tr h="302845">
                <a:tc>
                  <a:txBody>
                    <a:bodyPr/>
                    <a:lstStyle/>
                    <a:p>
                      <a:pPr algn="r" fontAlgn="b">
                        <a:buNone/>
                      </a:pPr>
                      <a:r>
                        <a:rPr lang="en-US" sz="1100" u="none" strike="noStrike" dirty="0">
                          <a:effectLst/>
                        </a:rPr>
                        <a:t>91</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1.349619</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0.123316</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0.576204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0.052648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5.263917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1.068957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dirty="0">
                          <a:effectLst/>
                        </a:rPr>
                        <a:t>0.955</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0.955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200" b="1" u="none" strike="noStrike" dirty="0">
                          <a:effectLst/>
                        </a:rPr>
                        <a:t>0.974882</a:t>
                      </a:r>
                      <a:endParaRPr lang="en-US" sz="12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855007767"/>
                  </a:ext>
                </a:extLst>
              </a:tr>
              <a:tr h="302845">
                <a:tc>
                  <a:txBody>
                    <a:bodyPr/>
                    <a:lstStyle/>
                    <a:p>
                      <a:pPr algn="r" fontAlgn="b">
                        <a:buNone/>
                      </a:pPr>
                      <a:r>
                        <a:rPr lang="en-US" sz="1100" u="none" strike="noStrike">
                          <a:effectLst/>
                        </a:rPr>
                        <a:t>92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1.919036</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0.229092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0.590654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0.070512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6.602796</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-0.54516</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0.935592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0.935592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200" b="1" u="none" strike="noStrike" dirty="0">
                          <a:effectLst/>
                        </a:rPr>
                        <a:t>0.952951</a:t>
                      </a:r>
                      <a:endParaRPr lang="en-US" sz="12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393912942"/>
                  </a:ext>
                </a:extLst>
              </a:tr>
              <a:tr h="302845">
                <a:tc>
                  <a:txBody>
                    <a:bodyPr/>
                    <a:lstStyle/>
                    <a:p>
                      <a:pPr algn="r" fontAlgn="b">
                        <a:buNone/>
                      </a:pPr>
                      <a:r>
                        <a:rPr lang="en-US" sz="1100" u="none" strike="noStrike">
                          <a:effectLst/>
                        </a:rPr>
                        <a:t>93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2.181192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0.087321</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0.879629</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0.035215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3.344417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-0.00787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0.975564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0.975564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200" b="1" u="none" strike="noStrike" dirty="0">
                          <a:effectLst/>
                        </a:rPr>
                        <a:t>0.987262</a:t>
                      </a:r>
                      <a:endParaRPr lang="en-US" sz="12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38243684"/>
                  </a:ext>
                </a:extLst>
              </a:tr>
              <a:tr h="302845">
                <a:tc>
                  <a:txBody>
                    <a:bodyPr/>
                    <a:lstStyle/>
                    <a:p>
                      <a:pPr algn="r" fontAlgn="b">
                        <a:buNone/>
                      </a:pPr>
                      <a:r>
                        <a:rPr lang="en-US" sz="1100" u="none" strike="noStrike">
                          <a:effectLst/>
                        </a:rPr>
                        <a:t>94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1.479993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0.164148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0.625302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0.069353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6.931131</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1.925361</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0.958823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0.958823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200" b="1" u="none" strike="noStrike" dirty="0">
                          <a:effectLst/>
                        </a:rPr>
                        <a:t>0.971491</a:t>
                      </a:r>
                      <a:endParaRPr lang="en-US" sz="12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17511234"/>
                  </a:ext>
                </a:extLst>
              </a:tr>
              <a:tr h="302845">
                <a:tc>
                  <a:txBody>
                    <a:bodyPr/>
                    <a:lstStyle/>
                    <a:p>
                      <a:pPr algn="r" fontAlgn="b">
                        <a:buNone/>
                      </a:pPr>
                      <a:r>
                        <a:rPr lang="en-US" sz="1100" u="none" strike="noStrike">
                          <a:effectLst/>
                        </a:rPr>
                        <a:t>95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2.108132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0.050444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0.671482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0.016067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1.45163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0.338001</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0.859052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0.859052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dirty="0">
                          <a:effectLst/>
                        </a:rPr>
                        <a:t>0.924774</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857906084"/>
                  </a:ext>
                </a:extLst>
              </a:tr>
              <a:tr h="302845">
                <a:tc>
                  <a:txBody>
                    <a:bodyPr/>
                    <a:lstStyle/>
                    <a:p>
                      <a:pPr algn="r" fontAlgn="b">
                        <a:buNone/>
                      </a:pPr>
                      <a:r>
                        <a:rPr lang="en-US" sz="1100" u="none" strike="noStrike">
                          <a:effectLst/>
                        </a:rPr>
                        <a:t>96</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0.320651</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0.248928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0.145772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0.113166</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15.39209</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0.608692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200" u="none" strike="noStrike">
                          <a:solidFill>
                            <a:srgbClr val="FF0000"/>
                          </a:solidFill>
                          <a:effectLst/>
                        </a:rPr>
                        <a:t>0.715628</a:t>
                      </a:r>
                      <a:endParaRPr lang="en-US" sz="1200" b="0" i="0" u="none" strike="noStrike">
                        <a:solidFill>
                          <a:srgbClr val="FF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0.715628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dirty="0">
                          <a:effectLst/>
                        </a:rPr>
                        <a:t>0.855128</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629492649"/>
                  </a:ext>
                </a:extLst>
              </a:tr>
              <a:tr h="302845">
                <a:tc>
                  <a:txBody>
                    <a:bodyPr/>
                    <a:lstStyle/>
                    <a:p>
                      <a:pPr algn="r" fontAlgn="b">
                        <a:buNone/>
                      </a:pPr>
                      <a:r>
                        <a:rPr lang="en-US" sz="1100" u="none" strike="noStrike">
                          <a:effectLst/>
                        </a:rPr>
                        <a:t>97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34.06879</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0.411739</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9.397872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0.113578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8.923307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-0.50952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200" u="none" strike="noStrike" dirty="0">
                          <a:solidFill>
                            <a:srgbClr val="FF0000"/>
                          </a:solidFill>
                          <a:effectLst/>
                        </a:rPr>
                        <a:t>0.686791</a:t>
                      </a:r>
                      <a:endParaRPr lang="en-US" sz="1200" b="0" i="0" u="none" strike="noStrike" dirty="0">
                        <a:solidFill>
                          <a:srgbClr val="FF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0.686791</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dirty="0">
                          <a:effectLst/>
                        </a:rPr>
                        <a:t>0.746434</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4856749"/>
                  </a:ext>
                </a:extLst>
              </a:tr>
              <a:tr h="302845">
                <a:tc>
                  <a:txBody>
                    <a:bodyPr/>
                    <a:lstStyle/>
                    <a:p>
                      <a:pPr algn="r" fontAlgn="b">
                        <a:buNone/>
                      </a:pPr>
                      <a:r>
                        <a:rPr lang="en-US" sz="1100" u="none" strike="noStrike">
                          <a:effectLst/>
                        </a:rPr>
                        <a:t>98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23.22644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0.06082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11.33785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0.029689</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2.689032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0.500823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0.931102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0.931102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200" b="1" u="none" strike="noStrike" dirty="0">
                          <a:effectLst/>
                        </a:rPr>
                        <a:t>0.962635</a:t>
                      </a:r>
                      <a:endParaRPr lang="en-US" sz="12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63919788"/>
                  </a:ext>
                </a:extLst>
              </a:tr>
              <a:tr h="302845">
                <a:tc>
                  <a:txBody>
                    <a:bodyPr/>
                    <a:lstStyle/>
                    <a:p>
                      <a:pPr algn="r" fontAlgn="b">
                        <a:buNone/>
                      </a:pPr>
                      <a:r>
                        <a:rPr lang="en-US" sz="1100" u="none" strike="noStrike">
                          <a:effectLst/>
                        </a:rPr>
                        <a:t>102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35.32662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dirty="0">
                          <a:effectLst/>
                        </a:rPr>
                        <a:t>0.09848</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22.6128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0.063038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6.065948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0.047269</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0.800078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0.800078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dirty="0">
                          <a:effectLst/>
                        </a:rPr>
                        <a:t>0.877679</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54693441"/>
                  </a:ext>
                </a:extLst>
              </a:tr>
              <a:tr h="302845">
                <a:tc>
                  <a:txBody>
                    <a:bodyPr/>
                    <a:lstStyle/>
                    <a:p>
                      <a:pPr algn="r" fontAlgn="b">
                        <a:buNone/>
                      </a:pPr>
                      <a:r>
                        <a:rPr lang="en-US" sz="1100" u="none" strike="noStrike">
                          <a:effectLst/>
                        </a:rPr>
                        <a:t>104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2.481444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0.106408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0.912055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0.03911</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3.886188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0.779973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0.98709</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0.98709</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200" b="1" u="none" strike="noStrike" dirty="0">
                          <a:effectLst/>
                        </a:rPr>
                        <a:t>0.98896</a:t>
                      </a:r>
                      <a:endParaRPr lang="en-US" sz="12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649502667"/>
                  </a:ext>
                </a:extLst>
              </a:tr>
              <a:tr h="302845">
                <a:tc>
                  <a:txBody>
                    <a:bodyPr/>
                    <a:lstStyle/>
                    <a:p>
                      <a:pPr algn="r" fontAlgn="b">
                        <a:buNone/>
                      </a:pPr>
                      <a:r>
                        <a:rPr lang="en-US" sz="1100" u="none" strike="noStrike">
                          <a:effectLst/>
                        </a:rPr>
                        <a:t>105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0.578139</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0.217302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0.273196</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0.102685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38.73749</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1.627135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0.966018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0.966018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200" b="1" u="none" strike="noStrike" dirty="0">
                          <a:effectLst/>
                        </a:rPr>
                        <a:t>0.976205</a:t>
                      </a:r>
                      <a:endParaRPr lang="en-US" sz="12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666153429"/>
                  </a:ext>
                </a:extLst>
              </a:tr>
              <a:tr h="302845">
                <a:tc>
                  <a:txBody>
                    <a:bodyPr/>
                    <a:lstStyle/>
                    <a:p>
                      <a:pPr algn="r" fontAlgn="b">
                        <a:buNone/>
                      </a:pPr>
                      <a:r>
                        <a:rPr lang="en-US" sz="1100" u="none" strike="noStrike">
                          <a:effectLst/>
                        </a:rPr>
                        <a:t>106</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4.210897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0.298486</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1.943936</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0.137794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12.7347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1.743197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0.825557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dirty="0">
                          <a:effectLst/>
                        </a:rPr>
                        <a:t>0.825557</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dirty="0">
                          <a:effectLst/>
                        </a:rPr>
                        <a:t>0.908061</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93779534"/>
                  </a:ext>
                </a:extLst>
              </a:tr>
              <a:tr h="302845">
                <a:tc>
                  <a:txBody>
                    <a:bodyPr/>
                    <a:lstStyle/>
                    <a:p>
                      <a:pPr algn="r" fontAlgn="b">
                        <a:buNone/>
                      </a:pPr>
                      <a:r>
                        <a:rPr lang="en-US" sz="1100" u="none" strike="noStrike">
                          <a:effectLst/>
                        </a:rPr>
                        <a:t>890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3.7855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0.094942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1.442883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0.036188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3.137029</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dirty="0">
                          <a:effectLst/>
                        </a:rPr>
                        <a:t>0.498394</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200" u="none" strike="noStrike" dirty="0">
                          <a:solidFill>
                            <a:srgbClr val="FF0000"/>
                          </a:solidFill>
                          <a:effectLst/>
                        </a:rPr>
                        <a:t>0.405404</a:t>
                      </a:r>
                      <a:endParaRPr lang="en-US" sz="1200" b="0" i="0" u="none" strike="noStrike" dirty="0">
                        <a:solidFill>
                          <a:srgbClr val="FF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dirty="0">
                          <a:effectLst/>
                        </a:rPr>
                        <a:t>0.405404</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dirty="0">
                          <a:effectLst/>
                        </a:rPr>
                        <a:t>0.677877</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409135664"/>
                  </a:ext>
                </a:extLst>
              </a:tr>
              <a:tr h="302845">
                <a:tc>
                  <a:txBody>
                    <a:bodyPr/>
                    <a:lstStyle/>
                    <a:p>
                      <a:pPr algn="r" fontAlgn="b">
                        <a:buNone/>
                      </a:pPr>
                      <a:r>
                        <a:rPr lang="en-US" sz="1100" u="none" strike="noStrike">
                          <a:effectLst/>
                        </a:rPr>
                        <a:t>1010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16.58554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0.178838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9.630648</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0.103845</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9.819437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dirty="0">
                          <a:effectLst/>
                        </a:rPr>
                        <a:t>0.984454</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0.930554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dirty="0">
                          <a:effectLst/>
                        </a:rPr>
                        <a:t>0.930554</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200" b="1" u="none" strike="noStrike" dirty="0">
                          <a:effectLst/>
                        </a:rPr>
                        <a:t>0.958999</a:t>
                      </a:r>
                      <a:endParaRPr lang="en-US" sz="12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352371472"/>
                  </a:ext>
                </a:extLst>
              </a:tr>
              <a:tr h="302845">
                <a:tc>
                  <a:txBody>
                    <a:bodyPr/>
                    <a:lstStyle/>
                    <a:p>
                      <a:pPr algn="r" fontAlgn="b">
                        <a:buNone/>
                      </a:pPr>
                      <a:r>
                        <a:rPr lang="en-US" sz="1100" u="none" strike="noStrike">
                          <a:effectLst/>
                        </a:rPr>
                        <a:t>9900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17.19977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0.172657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12.0206</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0.120667</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14.47854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dirty="0">
                          <a:effectLst/>
                        </a:rPr>
                        <a:t>1.545527</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a:effectLst/>
                        </a:rPr>
                        <a:t>0.881704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dirty="0">
                          <a:effectLst/>
                        </a:rPr>
                        <a:t>0.881704</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100" u="none" strike="noStrike" dirty="0">
                          <a:effectLst/>
                        </a:rPr>
                        <a:t>0.937634</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6950584"/>
                  </a:ext>
                </a:extLst>
              </a:tr>
            </a:tbl>
          </a:graphicData>
        </a:graphic>
      </p:graphicFrame>
    </p:spTree>
    <p:extLst>
      <p:ext uri="{BB962C8B-B14F-4D97-AF65-F5344CB8AC3E}">
        <p14:creationId xmlns:p14="http://schemas.microsoft.com/office/powerpoint/2010/main" val="2038145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25323-C3AD-E5C6-D931-18E53F0A6008}"/>
              </a:ext>
            </a:extLst>
          </p:cNvPr>
          <p:cNvSpPr>
            <a:spLocks noGrp="1"/>
          </p:cNvSpPr>
          <p:nvPr>
            <p:ph type="title"/>
          </p:nvPr>
        </p:nvSpPr>
        <p:spPr>
          <a:xfrm>
            <a:off x="631723" y="365125"/>
            <a:ext cx="10515600" cy="1325563"/>
          </a:xfrm>
        </p:spPr>
        <p:txBody>
          <a:bodyPr/>
          <a:lstStyle/>
          <a:p>
            <a:r>
              <a:rPr lang="en-GB" dirty="0"/>
              <a:t>Streamflow delta training for simpler production</a:t>
            </a:r>
            <a:endParaRPr lang="en-US" dirty="0"/>
          </a:p>
        </p:txBody>
      </p:sp>
      <p:sp>
        <p:nvSpPr>
          <p:cNvPr id="3" name="Content Placeholder 2">
            <a:extLst>
              <a:ext uri="{FF2B5EF4-FFF2-40B4-BE49-F238E27FC236}">
                <a16:creationId xmlns:a16="http://schemas.microsoft.com/office/drawing/2014/main" id="{81A8AEE7-4031-AAD4-DD0A-3675D8F9C72A}"/>
              </a:ext>
            </a:extLst>
          </p:cNvPr>
          <p:cNvSpPr>
            <a:spLocks noGrp="1"/>
          </p:cNvSpPr>
          <p:nvPr>
            <p:ph idx="1"/>
          </p:nvPr>
        </p:nvSpPr>
        <p:spPr>
          <a:xfrm>
            <a:off x="631723" y="1825625"/>
            <a:ext cx="10515600" cy="4351338"/>
          </a:xfrm>
        </p:spPr>
        <p:txBody>
          <a:bodyPr/>
          <a:lstStyle/>
          <a:p>
            <a:pPr marL="0" indent="0">
              <a:buNone/>
            </a:pPr>
            <a:r>
              <a:rPr lang="en-GB"/>
              <a:t>Data preprocessing</a:t>
            </a:r>
          </a:p>
        </p:txBody>
      </p:sp>
      <p:graphicFrame>
        <p:nvGraphicFramePr>
          <p:cNvPr id="8" name="Table 7">
            <a:extLst>
              <a:ext uri="{FF2B5EF4-FFF2-40B4-BE49-F238E27FC236}">
                <a16:creationId xmlns:a16="http://schemas.microsoft.com/office/drawing/2014/main" id="{842AAF5B-F63D-D3C9-BAEF-440D930749D1}"/>
              </a:ext>
            </a:extLst>
          </p:cNvPr>
          <p:cNvGraphicFramePr>
            <a:graphicFrameLocks noGrp="1"/>
          </p:cNvGraphicFramePr>
          <p:nvPr/>
        </p:nvGraphicFramePr>
        <p:xfrm>
          <a:off x="883474" y="2163097"/>
          <a:ext cx="5612647" cy="3657600"/>
        </p:xfrm>
        <a:graphic>
          <a:graphicData uri="http://schemas.openxmlformats.org/drawingml/2006/table">
            <a:tbl>
              <a:tblPr firstRow="1" bandRow="1">
                <a:tableStyleId>{5C22544A-7EE6-4342-B048-85BDC9FD1C3A}</a:tableStyleId>
              </a:tblPr>
              <a:tblGrid>
                <a:gridCol w="5612647">
                  <a:extLst>
                    <a:ext uri="{9D8B030D-6E8A-4147-A177-3AD203B41FA5}">
                      <a16:colId xmlns:a16="http://schemas.microsoft.com/office/drawing/2014/main" val="3499806137"/>
                    </a:ext>
                  </a:extLst>
                </a:gridCol>
              </a:tblGrid>
              <a:tr h="3175819">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0">
                          <a:solidFill>
                            <a:schemeClr val="tx1"/>
                          </a:solidFill>
                        </a:rPr>
                        <a:t>Autoregression method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0">
                          <a:solidFill>
                            <a:schemeClr val="tx1"/>
                          </a:solidFill>
                        </a:rPr>
                        <a:t>“</a:t>
                      </a:r>
                      <a:r>
                        <a:rPr lang="en-GB" sz="2400" b="0" err="1">
                          <a:solidFill>
                            <a:schemeClr val="tx1"/>
                          </a:solidFill>
                        </a:rPr>
                        <a:t>qobs_delta</a:t>
                      </a:r>
                      <a:r>
                        <a:rPr lang="en-GB" sz="2400" b="0">
                          <a:solidFill>
                            <a:schemeClr val="tx1"/>
                          </a:solidFill>
                        </a:rPr>
                        <a:t>” – target name for streamflow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a:solidFill>
                            <a:schemeClr val="tx1"/>
                          </a:solidFill>
                        </a:rPr>
                        <a:t>feature engineering produces columns like qobs_delta_lag1, qobs_delt_lag2 (previous days discharge change) </a:t>
                      </a:r>
                      <a:endParaRPr lang="en-GB" sz="2400" b="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0">
                          <a:solidFill>
                            <a:schemeClr val="tx1"/>
                          </a:solidFill>
                        </a:rPr>
                        <a:t>Saved as CSV for time series for each gauge ID </a:t>
                      </a:r>
                      <a:endParaRPr lang="en-GB" sz="3200" b="0">
                        <a:solidFill>
                          <a:schemeClr val="tx1"/>
                        </a:solidFill>
                      </a:endParaRPr>
                    </a:p>
                    <a:p>
                      <a:endParaRPr lang="en-US" b="0">
                        <a:solidFill>
                          <a:schemeClr val="tx1"/>
                        </a:solidFill>
                      </a:endParaRPr>
                    </a:p>
                  </a:txBody>
                  <a:tcPr>
                    <a:solidFill>
                      <a:schemeClr val="bg1"/>
                    </a:solidFill>
                  </a:tcPr>
                </a:tc>
                <a:extLst>
                  <a:ext uri="{0D108BD9-81ED-4DB2-BD59-A6C34878D82A}">
                    <a16:rowId xmlns:a16="http://schemas.microsoft.com/office/drawing/2014/main" val="1934973166"/>
                  </a:ext>
                </a:extLst>
              </a:tr>
            </a:tbl>
          </a:graphicData>
        </a:graphic>
      </p:graphicFrame>
      <p:pic>
        <p:nvPicPr>
          <p:cNvPr id="10" name="Picture 9" descr="A diagram of a network&#10;&#10;AI-generated content may be incorrect.">
            <a:extLst>
              <a:ext uri="{FF2B5EF4-FFF2-40B4-BE49-F238E27FC236}">
                <a16:creationId xmlns:a16="http://schemas.microsoft.com/office/drawing/2014/main" id="{F2350CC7-E9A4-2EBC-01F4-4CEA79126A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6046" y="1285171"/>
            <a:ext cx="5234709" cy="5432245"/>
          </a:xfrm>
          <a:prstGeom prst="rect">
            <a:avLst/>
          </a:prstGeom>
        </p:spPr>
      </p:pic>
    </p:spTree>
    <p:extLst>
      <p:ext uri="{BB962C8B-B14F-4D97-AF65-F5344CB8AC3E}">
        <p14:creationId xmlns:p14="http://schemas.microsoft.com/office/powerpoint/2010/main" val="3521903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4B40E3F-E1E3-0CED-747E-866C501E0CA4}"/>
              </a:ext>
            </a:extLst>
          </p:cNvPr>
          <p:cNvPicPr>
            <a:picLocks noChangeAspect="1"/>
          </p:cNvPicPr>
          <p:nvPr/>
        </p:nvPicPr>
        <p:blipFill>
          <a:blip r:embed="rId2"/>
          <a:stretch>
            <a:fillRect/>
          </a:stretch>
        </p:blipFill>
        <p:spPr>
          <a:xfrm>
            <a:off x="57807" y="20533"/>
            <a:ext cx="3888827" cy="5894942"/>
          </a:xfrm>
          <a:prstGeom prst="rect">
            <a:avLst/>
          </a:prstGeom>
        </p:spPr>
      </p:pic>
      <p:pic>
        <p:nvPicPr>
          <p:cNvPr id="13" name="Picture 12">
            <a:extLst>
              <a:ext uri="{FF2B5EF4-FFF2-40B4-BE49-F238E27FC236}">
                <a16:creationId xmlns:a16="http://schemas.microsoft.com/office/drawing/2014/main" id="{B791817C-D2D8-91D3-E1BD-D18AFA088A04}"/>
              </a:ext>
            </a:extLst>
          </p:cNvPr>
          <p:cNvPicPr>
            <a:picLocks noChangeAspect="1"/>
          </p:cNvPicPr>
          <p:nvPr/>
        </p:nvPicPr>
        <p:blipFill>
          <a:blip r:embed="rId3"/>
          <a:stretch>
            <a:fillRect/>
          </a:stretch>
        </p:blipFill>
        <p:spPr>
          <a:xfrm>
            <a:off x="7378928" y="0"/>
            <a:ext cx="4064569" cy="6858000"/>
          </a:xfrm>
          <a:prstGeom prst="rect">
            <a:avLst/>
          </a:prstGeom>
        </p:spPr>
      </p:pic>
      <p:sp>
        <p:nvSpPr>
          <p:cNvPr id="2" name="Title 1">
            <a:extLst>
              <a:ext uri="{FF2B5EF4-FFF2-40B4-BE49-F238E27FC236}">
                <a16:creationId xmlns:a16="http://schemas.microsoft.com/office/drawing/2014/main" id="{337B8769-CBFC-9999-B737-840072345845}"/>
              </a:ext>
            </a:extLst>
          </p:cNvPr>
          <p:cNvSpPr>
            <a:spLocks noGrp="1"/>
          </p:cNvSpPr>
          <p:nvPr>
            <p:ph type="title"/>
          </p:nvPr>
        </p:nvSpPr>
        <p:spPr>
          <a:xfrm>
            <a:off x="2938720" y="310046"/>
            <a:ext cx="4392246" cy="1093085"/>
          </a:xfrm>
        </p:spPr>
        <p:txBody>
          <a:bodyPr/>
          <a:lstStyle/>
          <a:p>
            <a:r>
              <a:rPr lang="en-US" dirty="0"/>
              <a:t>Feature importance</a:t>
            </a:r>
            <a:br>
              <a:rPr lang="en-US" dirty="0"/>
            </a:br>
            <a:r>
              <a:rPr lang="en-US" dirty="0" err="1"/>
              <a:t>q_delta</a:t>
            </a:r>
            <a:endParaRPr lang="en-US" dirty="0"/>
          </a:p>
        </p:txBody>
      </p:sp>
      <p:sp>
        <p:nvSpPr>
          <p:cNvPr id="3" name="Content Placeholder 2">
            <a:extLst>
              <a:ext uri="{FF2B5EF4-FFF2-40B4-BE49-F238E27FC236}">
                <a16:creationId xmlns:a16="http://schemas.microsoft.com/office/drawing/2014/main" id="{AC3831F7-F891-9050-2332-6048B0614E65}"/>
              </a:ext>
            </a:extLst>
          </p:cNvPr>
          <p:cNvSpPr>
            <a:spLocks noGrp="1"/>
          </p:cNvSpPr>
          <p:nvPr>
            <p:ph idx="1"/>
          </p:nvPr>
        </p:nvSpPr>
        <p:spPr>
          <a:xfrm>
            <a:off x="3203811" y="1566495"/>
            <a:ext cx="3680665" cy="3585960"/>
          </a:xfrm>
        </p:spPr>
        <p:txBody>
          <a:bodyPr vert="horz" lIns="0" tIns="0" rIns="0" bIns="0" rtlCol="0" anchor="t">
            <a:noAutofit/>
          </a:bodyPr>
          <a:lstStyle/>
          <a:p>
            <a:pPr marL="285750" indent="-285750">
              <a:buFont typeface="Arial" panose="020B0604020202020204" pitchFamily="34" charset="0"/>
              <a:buChar char="•"/>
            </a:pPr>
            <a:r>
              <a:rPr lang="en-US" sz="1800" dirty="0"/>
              <a:t>Plots feature importance (XGBoost) with SHAP &gt;&gt;&gt; diagnostics for deeper explainability &amp; feature selection.</a:t>
            </a:r>
          </a:p>
          <a:p>
            <a:pPr marL="285750" indent="-285750">
              <a:buFont typeface="Arial" panose="020B0604020202020204" pitchFamily="34" charset="0"/>
              <a:buChar char="•"/>
            </a:pPr>
            <a:r>
              <a:rPr lang="en-US" sz="1800" dirty="0"/>
              <a:t>Compared to model with lags, much more varied feature importance and SHAP</a:t>
            </a:r>
          </a:p>
          <a:p>
            <a:pPr marL="285750" indent="-285750">
              <a:buFont typeface="Arial" panose="020B0604020202020204" pitchFamily="34" charset="0"/>
              <a:buChar char="•"/>
            </a:pPr>
            <a:r>
              <a:rPr lang="en-US" sz="1800" dirty="0"/>
              <a:t>Feature engineering by reducing features used is likely to decrease quality</a:t>
            </a:r>
          </a:p>
          <a:p>
            <a:pPr marL="285750" indent="-285750">
              <a:buFont typeface="Arial" panose="020B0604020202020204" pitchFamily="34" charset="0"/>
              <a:buChar char="•"/>
            </a:pPr>
            <a:endParaRPr lang="en-US" sz="1800" dirty="0"/>
          </a:p>
          <a:p>
            <a:endParaRPr lang="en-GB" sz="1800" dirty="0"/>
          </a:p>
        </p:txBody>
      </p:sp>
    </p:spTree>
    <p:extLst>
      <p:ext uri="{BB962C8B-B14F-4D97-AF65-F5344CB8AC3E}">
        <p14:creationId xmlns:p14="http://schemas.microsoft.com/office/powerpoint/2010/main" val="2301981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28B28-00A1-1252-ED9B-304A57493BE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220217-6ECF-A1B2-F7FB-E67FBFB4379D}"/>
              </a:ext>
            </a:extLst>
          </p:cNvPr>
          <p:cNvSpPr>
            <a:spLocks noGrp="1"/>
          </p:cNvSpPr>
          <p:nvPr>
            <p:ph idx="1"/>
          </p:nvPr>
        </p:nvSpPr>
        <p:spPr>
          <a:xfrm>
            <a:off x="471120" y="899447"/>
            <a:ext cx="4643806" cy="4244053"/>
          </a:xfrm>
        </p:spPr>
        <p:txBody>
          <a:bodyPr>
            <a:noAutofit/>
          </a:bodyPr>
          <a:lstStyle/>
          <a:p>
            <a:pPr marL="285750" indent="-285750">
              <a:buFont typeface="Arial" panose="020B0604020202020204" pitchFamily="34" charset="0"/>
              <a:buChar char="•"/>
            </a:pPr>
            <a:r>
              <a:rPr lang="en-GB" sz="1600"/>
              <a:t>Error matrices :</a:t>
            </a:r>
          </a:p>
          <a:p>
            <a:pPr marL="742950" lvl="1" indent="-285750">
              <a:buFont typeface="Arial" panose="020B0604020202020204" pitchFamily="34" charset="0"/>
              <a:buChar char="•"/>
            </a:pPr>
            <a:r>
              <a:rPr lang="en-US" sz="1600"/>
              <a:t>RMSE Root mean squared error</a:t>
            </a:r>
          </a:p>
          <a:p>
            <a:pPr marL="742950" lvl="1" indent="-285750">
              <a:buFont typeface="Arial" panose="020B0604020202020204" pitchFamily="34" charset="0"/>
              <a:buChar char="•"/>
            </a:pPr>
            <a:r>
              <a:rPr lang="en-US" sz="1600"/>
              <a:t>MAE Mean absolute error</a:t>
            </a:r>
          </a:p>
          <a:p>
            <a:pPr marL="742950" lvl="1" indent="-285750">
              <a:buFont typeface="Arial" panose="020B0604020202020204" pitchFamily="34" charset="0"/>
              <a:buChar char="•"/>
            </a:pPr>
            <a:r>
              <a:rPr lang="en-US" sz="1600"/>
              <a:t>NSE Nash-Sutcliffe Efficiency</a:t>
            </a:r>
          </a:p>
          <a:p>
            <a:pPr marL="742950" lvl="1" indent="-285750">
              <a:buFont typeface="Arial" panose="020B0604020202020204" pitchFamily="34" charset="0"/>
              <a:buChar char="•"/>
            </a:pPr>
            <a:r>
              <a:rPr lang="en-US" sz="1600"/>
              <a:t>KGE Kling-Gupta Efficiency</a:t>
            </a:r>
            <a:endParaRPr lang="en-GB" sz="1600"/>
          </a:p>
        </p:txBody>
      </p:sp>
      <p:sp>
        <p:nvSpPr>
          <p:cNvPr id="2" name="Title 1">
            <a:extLst>
              <a:ext uri="{FF2B5EF4-FFF2-40B4-BE49-F238E27FC236}">
                <a16:creationId xmlns:a16="http://schemas.microsoft.com/office/drawing/2014/main" id="{092D0976-77C8-885D-36FD-89E53BD29577}"/>
              </a:ext>
            </a:extLst>
          </p:cNvPr>
          <p:cNvSpPr>
            <a:spLocks noGrp="1"/>
          </p:cNvSpPr>
          <p:nvPr>
            <p:ph type="title"/>
          </p:nvPr>
        </p:nvSpPr>
        <p:spPr>
          <a:xfrm>
            <a:off x="327579" y="310046"/>
            <a:ext cx="11090531" cy="539745"/>
          </a:xfrm>
        </p:spPr>
        <p:txBody>
          <a:bodyPr/>
          <a:lstStyle/>
          <a:p>
            <a:r>
              <a:rPr lang="en-US" dirty="0"/>
              <a:t>Evaluation/Performance matrices 215-day forecast</a:t>
            </a:r>
          </a:p>
        </p:txBody>
      </p:sp>
      <p:graphicFrame>
        <p:nvGraphicFramePr>
          <p:cNvPr id="4" name="Table 3">
            <a:extLst>
              <a:ext uri="{FF2B5EF4-FFF2-40B4-BE49-F238E27FC236}">
                <a16:creationId xmlns:a16="http://schemas.microsoft.com/office/drawing/2014/main" id="{CCE1B0AE-DAD4-79CC-2B38-2A378E6600D1}"/>
              </a:ext>
            </a:extLst>
          </p:cNvPr>
          <p:cNvGraphicFramePr>
            <a:graphicFrameLocks noGrp="1"/>
          </p:cNvGraphicFramePr>
          <p:nvPr>
            <p:extLst>
              <p:ext uri="{D42A27DB-BD31-4B8C-83A1-F6EECF244321}">
                <p14:modId xmlns:p14="http://schemas.microsoft.com/office/powerpoint/2010/main" val="3866438175"/>
              </p:ext>
            </p:extLst>
          </p:nvPr>
        </p:nvGraphicFramePr>
        <p:xfrm>
          <a:off x="757607" y="2443161"/>
          <a:ext cx="10963273" cy="3263800"/>
        </p:xfrm>
        <a:graphic>
          <a:graphicData uri="http://schemas.openxmlformats.org/drawingml/2006/table">
            <a:tbl>
              <a:tblPr>
                <a:tableStyleId>{5C22544A-7EE6-4342-B048-85BDC9FD1C3A}</a:tableStyleId>
              </a:tblPr>
              <a:tblGrid>
                <a:gridCol w="2628900">
                  <a:extLst>
                    <a:ext uri="{9D8B030D-6E8A-4147-A177-3AD203B41FA5}">
                      <a16:colId xmlns:a16="http://schemas.microsoft.com/office/drawing/2014/main" val="1457501286"/>
                    </a:ext>
                  </a:extLst>
                </a:gridCol>
                <a:gridCol w="900113">
                  <a:extLst>
                    <a:ext uri="{9D8B030D-6E8A-4147-A177-3AD203B41FA5}">
                      <a16:colId xmlns:a16="http://schemas.microsoft.com/office/drawing/2014/main" val="1286264458"/>
                    </a:ext>
                  </a:extLst>
                </a:gridCol>
                <a:gridCol w="3014662">
                  <a:extLst>
                    <a:ext uri="{9D8B030D-6E8A-4147-A177-3AD203B41FA5}">
                      <a16:colId xmlns:a16="http://schemas.microsoft.com/office/drawing/2014/main" val="3256394749"/>
                    </a:ext>
                  </a:extLst>
                </a:gridCol>
                <a:gridCol w="1300163">
                  <a:extLst>
                    <a:ext uri="{9D8B030D-6E8A-4147-A177-3AD203B41FA5}">
                      <a16:colId xmlns:a16="http://schemas.microsoft.com/office/drawing/2014/main" val="55380539"/>
                    </a:ext>
                  </a:extLst>
                </a:gridCol>
                <a:gridCol w="1243012">
                  <a:extLst>
                    <a:ext uri="{9D8B030D-6E8A-4147-A177-3AD203B41FA5}">
                      <a16:colId xmlns:a16="http://schemas.microsoft.com/office/drawing/2014/main" val="2477173584"/>
                    </a:ext>
                  </a:extLst>
                </a:gridCol>
                <a:gridCol w="871537">
                  <a:extLst>
                    <a:ext uri="{9D8B030D-6E8A-4147-A177-3AD203B41FA5}">
                      <a16:colId xmlns:a16="http://schemas.microsoft.com/office/drawing/2014/main" val="104492575"/>
                    </a:ext>
                  </a:extLst>
                </a:gridCol>
                <a:gridCol w="1004886">
                  <a:extLst>
                    <a:ext uri="{9D8B030D-6E8A-4147-A177-3AD203B41FA5}">
                      <a16:colId xmlns:a16="http://schemas.microsoft.com/office/drawing/2014/main" val="1342779490"/>
                    </a:ext>
                  </a:extLst>
                </a:gridCol>
              </a:tblGrid>
              <a:tr h="346764">
                <a:tc>
                  <a:txBody>
                    <a:bodyPr/>
                    <a:lstStyle/>
                    <a:p>
                      <a:pPr marL="0" algn="ctr" defTabSz="914400" rtl="0" eaLnBrk="1" fontAlgn="t" latinLnBrk="0" hangingPunct="1">
                        <a:buNone/>
                      </a:pPr>
                      <a:endParaRPr lang="en-US" sz="1600" b="1" u="none" strike="noStrike" kern="1200">
                        <a:solidFill>
                          <a:schemeClr val="dk1"/>
                        </a:solidFill>
                        <a:effectLst/>
                        <a:latin typeface="+mn-lt"/>
                        <a:ea typeface="+mn-ea"/>
                        <a:cs typeface="+mn-cs"/>
                      </a:endParaRPr>
                    </a:p>
                  </a:txBody>
                  <a:tcPr marL="7620" marR="7620" marT="7620" marB="0"/>
                </a:tc>
                <a:tc>
                  <a:txBody>
                    <a:bodyPr/>
                    <a:lstStyle/>
                    <a:p>
                      <a:pPr marL="0" algn="ctr" defTabSz="914400" rtl="0" eaLnBrk="1" fontAlgn="t" latinLnBrk="0" hangingPunct="1">
                        <a:buNone/>
                      </a:pPr>
                      <a:r>
                        <a:rPr lang="en-US" sz="1600" b="1" u="none" strike="noStrike" kern="1200">
                          <a:solidFill>
                            <a:schemeClr val="dk1"/>
                          </a:solidFill>
                          <a:effectLst/>
                          <a:latin typeface="+mn-lt"/>
                          <a:ea typeface="+mn-ea"/>
                          <a:cs typeface="+mn-cs"/>
                        </a:rPr>
                        <a:t>Target</a:t>
                      </a:r>
                    </a:p>
                  </a:txBody>
                  <a:tcPr marL="7620" marR="7620" marT="7620" marB="0"/>
                </a:tc>
                <a:tc>
                  <a:txBody>
                    <a:bodyPr/>
                    <a:lstStyle/>
                    <a:p>
                      <a:pPr marL="0" algn="ctr" defTabSz="914400" rtl="0" eaLnBrk="1" fontAlgn="t" latinLnBrk="0" hangingPunct="1">
                        <a:buNone/>
                      </a:pPr>
                      <a:r>
                        <a:rPr lang="en-US" sz="1600" b="1" u="none" strike="noStrike" kern="1200">
                          <a:solidFill>
                            <a:schemeClr val="dk1"/>
                          </a:solidFill>
                          <a:effectLst/>
                          <a:latin typeface="+mn-lt"/>
                          <a:ea typeface="+mn-ea"/>
                          <a:cs typeface="+mn-cs"/>
                        </a:rPr>
                        <a:t>Description</a:t>
                      </a:r>
                    </a:p>
                  </a:txBody>
                  <a:tcPr marL="7620" marR="7620" marT="7620" marB="0"/>
                </a:tc>
                <a:tc>
                  <a:txBody>
                    <a:bodyPr/>
                    <a:lstStyle/>
                    <a:p>
                      <a:pPr marL="0" algn="ctr" defTabSz="914400" rtl="0" eaLnBrk="1" fontAlgn="t" latinLnBrk="0" hangingPunct="1">
                        <a:buNone/>
                      </a:pPr>
                      <a:r>
                        <a:rPr lang="en-US" sz="1600" b="1" u="none" strike="noStrike" kern="1200">
                          <a:solidFill>
                            <a:schemeClr val="dk1"/>
                          </a:solidFill>
                          <a:effectLst/>
                          <a:latin typeface="+mn-lt"/>
                          <a:ea typeface="+mn-ea"/>
                          <a:cs typeface="+mn-cs"/>
                        </a:rPr>
                        <a:t>RMSE</a:t>
                      </a:r>
                    </a:p>
                  </a:txBody>
                  <a:tcPr marL="7620" marR="7620" marT="7620" marB="0"/>
                </a:tc>
                <a:tc>
                  <a:txBody>
                    <a:bodyPr/>
                    <a:lstStyle/>
                    <a:p>
                      <a:pPr marL="0" algn="ctr" defTabSz="914400" rtl="0" eaLnBrk="1" fontAlgn="t" latinLnBrk="0" hangingPunct="1">
                        <a:buNone/>
                      </a:pPr>
                      <a:r>
                        <a:rPr lang="en-US" sz="1600" b="1" u="none" strike="noStrike" kern="1200">
                          <a:solidFill>
                            <a:schemeClr val="dk1"/>
                          </a:solidFill>
                          <a:effectLst/>
                          <a:latin typeface="+mn-lt"/>
                          <a:ea typeface="+mn-ea"/>
                          <a:cs typeface="+mn-cs"/>
                        </a:rPr>
                        <a:t>MAE</a:t>
                      </a:r>
                    </a:p>
                  </a:txBody>
                  <a:tcPr marL="7620" marR="7620" marT="7620" marB="0"/>
                </a:tc>
                <a:tc>
                  <a:txBody>
                    <a:bodyPr/>
                    <a:lstStyle/>
                    <a:p>
                      <a:pPr marL="0" algn="ctr" defTabSz="914400" rtl="0" eaLnBrk="1" fontAlgn="t" latinLnBrk="0" hangingPunct="1">
                        <a:buNone/>
                      </a:pPr>
                      <a:r>
                        <a:rPr lang="en-US" sz="1600" b="1" u="none" strike="noStrike" kern="1200">
                          <a:solidFill>
                            <a:schemeClr val="dk1"/>
                          </a:solidFill>
                          <a:effectLst/>
                          <a:latin typeface="+mn-lt"/>
                          <a:ea typeface="+mn-ea"/>
                          <a:cs typeface="+mn-cs"/>
                        </a:rPr>
                        <a:t>NSE</a:t>
                      </a:r>
                    </a:p>
                  </a:txBody>
                  <a:tcPr marL="7620" marR="7620" marT="7620" marB="0"/>
                </a:tc>
                <a:tc>
                  <a:txBody>
                    <a:bodyPr/>
                    <a:lstStyle/>
                    <a:p>
                      <a:pPr marL="0" algn="ctr" defTabSz="914400" rtl="0" eaLnBrk="1" fontAlgn="t" latinLnBrk="0" hangingPunct="1">
                        <a:buNone/>
                      </a:pPr>
                      <a:r>
                        <a:rPr lang="en-US" sz="1600" b="1" u="none" strike="noStrike" kern="1200">
                          <a:solidFill>
                            <a:schemeClr val="dk1"/>
                          </a:solidFill>
                          <a:effectLst/>
                          <a:latin typeface="+mn-lt"/>
                          <a:ea typeface="+mn-ea"/>
                          <a:cs typeface="+mn-cs"/>
                        </a:rPr>
                        <a:t>KGE</a:t>
                      </a:r>
                    </a:p>
                  </a:txBody>
                  <a:tcPr marL="7620" marR="7620" marT="7620" marB="0"/>
                </a:tc>
                <a:extLst>
                  <a:ext uri="{0D108BD9-81ED-4DB2-BD59-A6C34878D82A}">
                    <a16:rowId xmlns:a16="http://schemas.microsoft.com/office/drawing/2014/main" val="3155891236"/>
                  </a:ext>
                </a:extLst>
              </a:tr>
              <a:tr h="581925">
                <a:tc>
                  <a:txBody>
                    <a:bodyPr/>
                    <a:lstStyle/>
                    <a:p>
                      <a:pPr marL="0" algn="ctr" defTabSz="914400" rtl="0" eaLnBrk="1" fontAlgn="t" latinLnBrk="0" hangingPunct="1">
                        <a:buNone/>
                      </a:pPr>
                      <a:r>
                        <a:rPr lang="en-US" sz="1600" b="1" u="none" strike="noStrike" kern="1200">
                          <a:solidFill>
                            <a:schemeClr val="dk1"/>
                          </a:solidFill>
                          <a:effectLst/>
                          <a:latin typeface="+mn-lt"/>
                          <a:ea typeface="+mn-ea"/>
                          <a:cs typeface="+mn-cs"/>
                        </a:rPr>
                        <a:t>Training</a:t>
                      </a:r>
                    </a:p>
                  </a:txBody>
                  <a:tcPr marL="7620" marR="7620" marT="7620" marB="0" anchor="b"/>
                </a:tc>
                <a:tc>
                  <a:txBody>
                    <a:bodyPr/>
                    <a:lstStyle/>
                    <a:p>
                      <a:pPr marL="0" algn="ctr" defTabSz="914400" rtl="0" eaLnBrk="1" fontAlgn="t" latinLnBrk="0" hangingPunct="1">
                        <a:buNone/>
                      </a:pPr>
                      <a:r>
                        <a:rPr lang="en-US" sz="1400" u="none" strike="noStrike" kern="1200">
                          <a:solidFill>
                            <a:schemeClr val="dk1"/>
                          </a:solidFill>
                          <a:effectLst/>
                          <a:latin typeface="+mn-lt"/>
                          <a:ea typeface="+mn-ea"/>
                          <a:cs typeface="+mn-cs"/>
                        </a:rPr>
                        <a:t>qobs_delta</a:t>
                      </a:r>
                    </a:p>
                  </a:txBody>
                  <a:tcPr marL="7620" marR="7620" marT="7620" marB="0" anchor="b"/>
                </a:tc>
                <a:tc>
                  <a:txBody>
                    <a:bodyPr/>
                    <a:lstStyle/>
                    <a:p>
                      <a:pPr marL="0" algn="ctr" defTabSz="914400" rtl="0" eaLnBrk="1" fontAlgn="t" latinLnBrk="0" hangingPunct="1">
                        <a:buNone/>
                      </a:pPr>
                      <a:r>
                        <a:rPr lang="en-US" sz="1400" u="none" strike="noStrike" kern="1200">
                          <a:solidFill>
                            <a:schemeClr val="dk1"/>
                          </a:solidFill>
                          <a:effectLst/>
                          <a:latin typeface="+mn-lt"/>
                          <a:ea typeface="+mn-ea"/>
                          <a:cs typeface="+mn-cs"/>
                        </a:rPr>
                        <a:t>In-sample fit rows: predicted delta vs observed delta.</a:t>
                      </a:r>
                    </a:p>
                  </a:txBody>
                  <a:tcPr marL="7620" marR="7620" marT="7620" marB="0" anchor="b"/>
                </a:tc>
                <a:tc>
                  <a:txBody>
                    <a:bodyPr/>
                    <a:lstStyle/>
                    <a:p>
                      <a:pPr marL="0" algn="ctr" defTabSz="914400" rtl="0" eaLnBrk="1" fontAlgn="t" latinLnBrk="0" hangingPunct="1">
                        <a:buNone/>
                      </a:pPr>
                      <a:r>
                        <a:rPr lang="en-US" sz="1400" u="none" strike="noStrike" kern="1200">
                          <a:solidFill>
                            <a:schemeClr val="dk1"/>
                          </a:solidFill>
                          <a:effectLst/>
                          <a:latin typeface="+mn-lt"/>
                          <a:ea typeface="+mn-ea"/>
                          <a:cs typeface="+mn-cs"/>
                        </a:rPr>
                        <a:t>10.08737169</a:t>
                      </a:r>
                    </a:p>
                  </a:txBody>
                  <a:tcPr marL="7620" marR="7620" marT="7620" marB="0" anchor="b"/>
                </a:tc>
                <a:tc>
                  <a:txBody>
                    <a:bodyPr/>
                    <a:lstStyle/>
                    <a:p>
                      <a:pPr marL="0" algn="ctr" defTabSz="914400" rtl="0" eaLnBrk="1" fontAlgn="t" latinLnBrk="0" hangingPunct="1">
                        <a:buNone/>
                      </a:pPr>
                      <a:r>
                        <a:rPr lang="en-US" sz="1400" u="none" strike="noStrike" kern="1200">
                          <a:solidFill>
                            <a:schemeClr val="dk1"/>
                          </a:solidFill>
                          <a:effectLst/>
                          <a:latin typeface="+mn-lt"/>
                          <a:ea typeface="+mn-ea"/>
                          <a:cs typeface="+mn-cs"/>
                        </a:rPr>
                        <a:t>2.226514607</a:t>
                      </a:r>
                    </a:p>
                  </a:txBody>
                  <a:tcPr marL="7620" marR="7620" marT="7620" marB="0" anchor="b"/>
                </a:tc>
                <a:tc>
                  <a:txBody>
                    <a:bodyPr/>
                    <a:lstStyle/>
                    <a:p>
                      <a:pPr marL="0" algn="ctr" defTabSz="914400" rtl="0" eaLnBrk="1" fontAlgn="t" latinLnBrk="0" hangingPunct="1">
                        <a:buNone/>
                      </a:pPr>
                      <a:r>
                        <a:rPr lang="en-US" sz="1400" u="none" strike="noStrike" kern="1200">
                          <a:solidFill>
                            <a:schemeClr val="dk1"/>
                          </a:solidFill>
                          <a:effectLst/>
                          <a:latin typeface="+mn-lt"/>
                          <a:ea typeface="+mn-ea"/>
                          <a:cs typeface="+mn-cs"/>
                        </a:rPr>
                        <a:t>0.094178</a:t>
                      </a:r>
                    </a:p>
                  </a:txBody>
                  <a:tcPr marL="7620" marR="7620" marT="7620" marB="0" anchor="b"/>
                </a:tc>
                <a:tc>
                  <a:txBody>
                    <a:bodyPr/>
                    <a:lstStyle/>
                    <a:p>
                      <a:pPr marL="0" algn="ctr" defTabSz="914400" rtl="0" eaLnBrk="1" fontAlgn="t" latinLnBrk="0" hangingPunct="1">
                        <a:buNone/>
                      </a:pPr>
                      <a:endParaRPr lang="en-US" sz="1400" u="none" strike="noStrike" kern="1200">
                        <a:solidFill>
                          <a:schemeClr val="dk1"/>
                        </a:solidFill>
                        <a:effectLst/>
                        <a:latin typeface="+mn-lt"/>
                        <a:ea typeface="+mn-ea"/>
                        <a:cs typeface="+mn-cs"/>
                      </a:endParaRPr>
                    </a:p>
                  </a:txBody>
                  <a:tcPr marL="7620" marR="7620" marT="7620" marB="0" anchor="b"/>
                </a:tc>
                <a:extLst>
                  <a:ext uri="{0D108BD9-81ED-4DB2-BD59-A6C34878D82A}">
                    <a16:rowId xmlns:a16="http://schemas.microsoft.com/office/drawing/2014/main" val="1377445150"/>
                  </a:ext>
                </a:extLst>
              </a:tr>
              <a:tr h="490096">
                <a:tc>
                  <a:txBody>
                    <a:bodyPr/>
                    <a:lstStyle/>
                    <a:p>
                      <a:pPr marL="0" algn="ctr" defTabSz="914400" rtl="0" eaLnBrk="1" fontAlgn="t" latinLnBrk="0" hangingPunct="1">
                        <a:buNone/>
                      </a:pPr>
                      <a:r>
                        <a:rPr lang="en-US" sz="1600" b="1" u="none" strike="noStrike" kern="1200">
                          <a:solidFill>
                            <a:schemeClr val="dk1"/>
                          </a:solidFill>
                          <a:effectLst/>
                          <a:latin typeface="+mn-lt"/>
                          <a:ea typeface="+mn-ea"/>
                          <a:cs typeface="+mn-cs"/>
                        </a:rPr>
                        <a:t>Training validation</a:t>
                      </a:r>
                    </a:p>
                  </a:txBody>
                  <a:tcPr marL="7620" marR="7620" marT="7620" marB="0" anchor="b"/>
                </a:tc>
                <a:tc>
                  <a:txBody>
                    <a:bodyPr/>
                    <a:lstStyle/>
                    <a:p>
                      <a:pPr marL="0" algn="ctr" defTabSz="914400" rtl="0" eaLnBrk="1" fontAlgn="t" latinLnBrk="0" hangingPunct="1">
                        <a:buNone/>
                      </a:pPr>
                      <a:r>
                        <a:rPr lang="en-US" sz="1400" u="none" strike="noStrike" kern="1200">
                          <a:solidFill>
                            <a:schemeClr val="dk1"/>
                          </a:solidFill>
                          <a:effectLst/>
                          <a:latin typeface="+mn-lt"/>
                          <a:ea typeface="+mn-ea"/>
                          <a:cs typeface="+mn-cs"/>
                        </a:rPr>
                        <a:t>qobs_delta</a:t>
                      </a:r>
                    </a:p>
                  </a:txBody>
                  <a:tcPr marL="7620" marR="7620" marT="7620" marB="0" anchor="b"/>
                </a:tc>
                <a:tc>
                  <a:txBody>
                    <a:bodyPr/>
                    <a:lstStyle/>
                    <a:p>
                      <a:pPr marL="0" algn="ctr" defTabSz="914400" rtl="0" eaLnBrk="1" fontAlgn="t" latinLnBrk="0" hangingPunct="1">
                        <a:buNone/>
                      </a:pPr>
                      <a:r>
                        <a:rPr lang="en-US" sz="1400" u="none" strike="noStrike" kern="1200">
                          <a:solidFill>
                            <a:schemeClr val="dk1"/>
                          </a:solidFill>
                          <a:effectLst/>
                          <a:latin typeface="+mn-lt"/>
                          <a:ea typeface="+mn-ea"/>
                          <a:cs typeface="+mn-cs"/>
                        </a:rPr>
                        <a:t>Validation subset used for early-stopping selection.</a:t>
                      </a:r>
                    </a:p>
                  </a:txBody>
                  <a:tcPr marL="7620" marR="7620" marT="7620" marB="0" anchor="b"/>
                </a:tc>
                <a:tc>
                  <a:txBody>
                    <a:bodyPr/>
                    <a:lstStyle/>
                    <a:p>
                      <a:pPr marL="0" algn="ctr" defTabSz="914400" rtl="0" eaLnBrk="1" fontAlgn="t" latinLnBrk="0" hangingPunct="1">
                        <a:buNone/>
                      </a:pPr>
                      <a:r>
                        <a:rPr lang="en-US" sz="1400" u="none" strike="noStrike" kern="1200">
                          <a:solidFill>
                            <a:schemeClr val="dk1"/>
                          </a:solidFill>
                          <a:effectLst/>
                          <a:latin typeface="+mn-lt"/>
                          <a:ea typeface="+mn-ea"/>
                          <a:cs typeface="+mn-cs"/>
                        </a:rPr>
                        <a:t>8.366692949</a:t>
                      </a:r>
                    </a:p>
                  </a:txBody>
                  <a:tcPr marL="7620" marR="7620" marT="7620" marB="0" anchor="b"/>
                </a:tc>
                <a:tc>
                  <a:txBody>
                    <a:bodyPr/>
                    <a:lstStyle/>
                    <a:p>
                      <a:pPr marL="0" algn="ctr" defTabSz="914400" rtl="0" eaLnBrk="1" fontAlgn="t" latinLnBrk="0" hangingPunct="1">
                        <a:buNone/>
                      </a:pPr>
                      <a:r>
                        <a:rPr lang="en-US" sz="1400" u="none" strike="noStrike" kern="1200">
                          <a:solidFill>
                            <a:schemeClr val="dk1"/>
                          </a:solidFill>
                          <a:effectLst/>
                          <a:latin typeface="+mn-lt"/>
                          <a:ea typeface="+mn-ea"/>
                          <a:cs typeface="+mn-cs"/>
                        </a:rPr>
                        <a:t>1.723871334</a:t>
                      </a:r>
                    </a:p>
                  </a:txBody>
                  <a:tcPr marL="7620" marR="7620" marT="7620" marB="0" anchor="b"/>
                </a:tc>
                <a:tc>
                  <a:txBody>
                    <a:bodyPr/>
                    <a:lstStyle/>
                    <a:p>
                      <a:pPr marL="0" algn="ctr" defTabSz="914400" rtl="0" eaLnBrk="1" fontAlgn="t" latinLnBrk="0" hangingPunct="1">
                        <a:buNone/>
                      </a:pPr>
                      <a:r>
                        <a:rPr lang="en-US" sz="1400" u="none" strike="noStrike" kern="1200">
                          <a:solidFill>
                            <a:schemeClr val="dk1"/>
                          </a:solidFill>
                          <a:effectLst/>
                          <a:latin typeface="+mn-lt"/>
                          <a:ea typeface="+mn-ea"/>
                          <a:cs typeface="+mn-cs"/>
                        </a:rPr>
                        <a:t>0.057934</a:t>
                      </a:r>
                    </a:p>
                  </a:txBody>
                  <a:tcPr marL="7620" marR="7620" marT="7620" marB="0" anchor="b"/>
                </a:tc>
                <a:tc>
                  <a:txBody>
                    <a:bodyPr/>
                    <a:lstStyle/>
                    <a:p>
                      <a:pPr marL="0" algn="ctr" defTabSz="914400" rtl="0" eaLnBrk="1" fontAlgn="t" latinLnBrk="0" hangingPunct="1">
                        <a:buNone/>
                      </a:pPr>
                      <a:endParaRPr lang="en-US" sz="1400" u="none" strike="noStrike" kern="1200">
                        <a:solidFill>
                          <a:schemeClr val="dk1"/>
                        </a:solidFill>
                        <a:effectLst/>
                        <a:latin typeface="+mn-lt"/>
                        <a:ea typeface="+mn-ea"/>
                        <a:cs typeface="+mn-cs"/>
                      </a:endParaRPr>
                    </a:p>
                  </a:txBody>
                  <a:tcPr marL="7620" marR="7620" marT="7620" marB="0" anchor="b"/>
                </a:tc>
                <a:extLst>
                  <a:ext uri="{0D108BD9-81ED-4DB2-BD59-A6C34878D82A}">
                    <a16:rowId xmlns:a16="http://schemas.microsoft.com/office/drawing/2014/main" val="680349570"/>
                  </a:ext>
                </a:extLst>
              </a:tr>
              <a:tr h="195704">
                <a:tc>
                  <a:txBody>
                    <a:bodyPr/>
                    <a:lstStyle/>
                    <a:p>
                      <a:pPr marL="0" algn="ctr" defTabSz="914400" rtl="0" eaLnBrk="1" fontAlgn="t" latinLnBrk="0" hangingPunct="1">
                        <a:buNone/>
                      </a:pPr>
                      <a:endParaRPr lang="en-US" sz="1600" b="1" u="none" strike="noStrike" kern="1200">
                        <a:solidFill>
                          <a:schemeClr val="dk1"/>
                        </a:solidFill>
                        <a:effectLst/>
                        <a:latin typeface="+mn-lt"/>
                        <a:ea typeface="+mn-ea"/>
                        <a:cs typeface="+mn-cs"/>
                      </a:endParaRPr>
                    </a:p>
                  </a:txBody>
                  <a:tcPr marL="7620" marR="7620" marT="7620" marB="0" anchor="b"/>
                </a:tc>
                <a:tc>
                  <a:txBody>
                    <a:bodyPr/>
                    <a:lstStyle/>
                    <a:p>
                      <a:pPr marL="0" algn="ctr" defTabSz="914400" rtl="0" eaLnBrk="1" fontAlgn="t" latinLnBrk="0" hangingPunct="1">
                        <a:buNone/>
                      </a:pPr>
                      <a:endParaRPr lang="en-US" sz="1400" u="none" strike="noStrike" kern="1200">
                        <a:solidFill>
                          <a:schemeClr val="dk1"/>
                        </a:solidFill>
                        <a:effectLst/>
                        <a:latin typeface="+mn-lt"/>
                        <a:ea typeface="+mn-ea"/>
                        <a:cs typeface="+mn-cs"/>
                      </a:endParaRPr>
                    </a:p>
                  </a:txBody>
                  <a:tcPr marL="7620" marR="7620" marT="7620" marB="0" anchor="b"/>
                </a:tc>
                <a:tc>
                  <a:txBody>
                    <a:bodyPr/>
                    <a:lstStyle/>
                    <a:p>
                      <a:pPr marL="0" algn="ctr" defTabSz="914400" rtl="0" eaLnBrk="1" fontAlgn="t" latinLnBrk="0" hangingPunct="1">
                        <a:buNone/>
                      </a:pPr>
                      <a:endParaRPr lang="en-US" sz="1400" u="none" strike="noStrike" kern="1200">
                        <a:solidFill>
                          <a:schemeClr val="dk1"/>
                        </a:solidFill>
                        <a:effectLst/>
                        <a:latin typeface="+mn-lt"/>
                        <a:ea typeface="+mn-ea"/>
                        <a:cs typeface="+mn-cs"/>
                      </a:endParaRPr>
                    </a:p>
                  </a:txBody>
                  <a:tcPr marL="7620" marR="7620" marT="7620" marB="0" anchor="b"/>
                </a:tc>
                <a:tc>
                  <a:txBody>
                    <a:bodyPr/>
                    <a:lstStyle/>
                    <a:p>
                      <a:pPr marL="0" algn="ctr" defTabSz="914400" rtl="0" eaLnBrk="1" fontAlgn="t" latinLnBrk="0" hangingPunct="1">
                        <a:buNone/>
                      </a:pPr>
                      <a:endParaRPr lang="en-US" sz="1400" u="none" strike="noStrike" kern="1200">
                        <a:solidFill>
                          <a:schemeClr val="dk1"/>
                        </a:solidFill>
                        <a:effectLst/>
                        <a:latin typeface="+mn-lt"/>
                        <a:ea typeface="+mn-ea"/>
                        <a:cs typeface="+mn-cs"/>
                      </a:endParaRPr>
                    </a:p>
                  </a:txBody>
                  <a:tcPr marL="7620" marR="7620" marT="7620" marB="0" anchor="b"/>
                </a:tc>
                <a:tc>
                  <a:txBody>
                    <a:bodyPr/>
                    <a:lstStyle/>
                    <a:p>
                      <a:pPr marL="0" algn="ctr" defTabSz="914400" rtl="0" eaLnBrk="1" fontAlgn="t" latinLnBrk="0" hangingPunct="1">
                        <a:buNone/>
                      </a:pPr>
                      <a:endParaRPr lang="en-US" sz="1400" u="none" strike="noStrike" kern="1200">
                        <a:solidFill>
                          <a:schemeClr val="dk1"/>
                        </a:solidFill>
                        <a:effectLst/>
                        <a:latin typeface="+mn-lt"/>
                        <a:ea typeface="+mn-ea"/>
                        <a:cs typeface="+mn-cs"/>
                      </a:endParaRPr>
                    </a:p>
                  </a:txBody>
                  <a:tcPr marL="7620" marR="7620" marT="7620" marB="0" anchor="b"/>
                </a:tc>
                <a:tc>
                  <a:txBody>
                    <a:bodyPr/>
                    <a:lstStyle/>
                    <a:p>
                      <a:pPr marL="0" algn="ctr" defTabSz="914400" rtl="0" eaLnBrk="1" fontAlgn="t" latinLnBrk="0" hangingPunct="1">
                        <a:buNone/>
                      </a:pPr>
                      <a:endParaRPr lang="en-US" sz="1400" u="none" strike="noStrike" kern="1200">
                        <a:solidFill>
                          <a:schemeClr val="dk1"/>
                        </a:solidFill>
                        <a:effectLst/>
                        <a:latin typeface="+mn-lt"/>
                        <a:ea typeface="+mn-ea"/>
                        <a:cs typeface="+mn-cs"/>
                      </a:endParaRPr>
                    </a:p>
                  </a:txBody>
                  <a:tcPr marL="7620" marR="7620" marT="7620" marB="0" anchor="b"/>
                </a:tc>
                <a:tc>
                  <a:txBody>
                    <a:bodyPr/>
                    <a:lstStyle/>
                    <a:p>
                      <a:pPr marL="0" algn="ctr" defTabSz="914400" rtl="0" eaLnBrk="1" fontAlgn="t" latinLnBrk="0" hangingPunct="1">
                        <a:buNone/>
                      </a:pPr>
                      <a:endParaRPr lang="en-US" sz="1400" u="none" strike="noStrike" kern="1200">
                        <a:solidFill>
                          <a:schemeClr val="dk1"/>
                        </a:solidFill>
                        <a:effectLst/>
                        <a:latin typeface="+mn-lt"/>
                        <a:ea typeface="+mn-ea"/>
                        <a:cs typeface="+mn-cs"/>
                      </a:endParaRPr>
                    </a:p>
                  </a:txBody>
                  <a:tcPr marL="7620" marR="7620" marT="7620" marB="0" anchor="b"/>
                </a:tc>
                <a:extLst>
                  <a:ext uri="{0D108BD9-81ED-4DB2-BD59-A6C34878D82A}">
                    <a16:rowId xmlns:a16="http://schemas.microsoft.com/office/drawing/2014/main" val="397871260"/>
                  </a:ext>
                </a:extLst>
              </a:tr>
              <a:tr h="350409">
                <a:tc>
                  <a:txBody>
                    <a:bodyPr/>
                    <a:lstStyle/>
                    <a:p>
                      <a:pPr marL="0" algn="ctr" defTabSz="914400" rtl="0" eaLnBrk="1" fontAlgn="t" latinLnBrk="0" hangingPunct="1">
                        <a:buNone/>
                      </a:pPr>
                      <a:r>
                        <a:rPr lang="en-US" sz="1600" b="1" u="none" strike="noStrike" kern="1200">
                          <a:solidFill>
                            <a:schemeClr val="dk1"/>
                          </a:solidFill>
                          <a:effectLst/>
                          <a:latin typeface="+mn-lt"/>
                          <a:ea typeface="+mn-ea"/>
                          <a:cs typeface="+mn-cs"/>
                        </a:rPr>
                        <a:t>Evaluation- Autoregression (</a:t>
                      </a:r>
                      <a:r>
                        <a:rPr lang="en-US" sz="1600" b="1" u="none" strike="noStrike" kern="1200" err="1">
                          <a:solidFill>
                            <a:schemeClr val="dk1"/>
                          </a:solidFill>
                          <a:effectLst/>
                          <a:latin typeface="+mn-lt"/>
                          <a:ea typeface="+mn-ea"/>
                          <a:cs typeface="+mn-cs"/>
                        </a:rPr>
                        <a:t>qobs_delta</a:t>
                      </a:r>
                      <a:r>
                        <a:rPr lang="en-US" sz="1600" b="1" u="none" strike="noStrike" kern="1200">
                          <a:solidFill>
                            <a:schemeClr val="dk1"/>
                          </a:solidFill>
                          <a:effectLst/>
                          <a:latin typeface="+mn-lt"/>
                          <a:ea typeface="+mn-ea"/>
                          <a:cs typeface="+mn-cs"/>
                        </a:rPr>
                        <a:t>)</a:t>
                      </a:r>
                    </a:p>
                  </a:txBody>
                  <a:tcPr marL="7620" marR="7620" marT="7620" marB="0" anchor="b"/>
                </a:tc>
                <a:tc>
                  <a:txBody>
                    <a:bodyPr/>
                    <a:lstStyle/>
                    <a:p>
                      <a:pPr marL="0" algn="ctr" defTabSz="914400" rtl="0" eaLnBrk="1" fontAlgn="t" latinLnBrk="0" hangingPunct="1">
                        <a:buNone/>
                      </a:pPr>
                      <a:r>
                        <a:rPr lang="en-US" sz="1400" u="none" strike="noStrike" kern="1200">
                          <a:solidFill>
                            <a:schemeClr val="dk1"/>
                          </a:solidFill>
                          <a:effectLst/>
                          <a:latin typeface="+mn-lt"/>
                          <a:ea typeface="+mn-ea"/>
                          <a:cs typeface="+mn-cs"/>
                        </a:rPr>
                        <a:t>qobs_delta</a:t>
                      </a:r>
                    </a:p>
                  </a:txBody>
                  <a:tcPr marL="7620" marR="7620" marT="7620" marB="0" anchor="b"/>
                </a:tc>
                <a:tc>
                  <a:txBody>
                    <a:bodyPr/>
                    <a:lstStyle/>
                    <a:p>
                      <a:pPr marL="0" algn="ctr" defTabSz="914400" rtl="0" eaLnBrk="1" fontAlgn="t" latinLnBrk="0" hangingPunct="1">
                        <a:buNone/>
                      </a:pPr>
                      <a:r>
                        <a:rPr lang="en-US" sz="1400" u="none" strike="noStrike" kern="1200">
                          <a:solidFill>
                            <a:schemeClr val="dk1"/>
                          </a:solidFill>
                          <a:effectLst/>
                          <a:latin typeface="+mn-lt"/>
                          <a:ea typeface="+mn-ea"/>
                          <a:cs typeface="+mn-cs"/>
                        </a:rPr>
                        <a:t>Recursive rollout (first 215 days): predicted delta vs observed delta.</a:t>
                      </a:r>
                    </a:p>
                  </a:txBody>
                  <a:tcPr marL="7620" marR="7620" marT="7620" marB="0" anchor="b"/>
                </a:tc>
                <a:tc>
                  <a:txBody>
                    <a:bodyPr/>
                    <a:lstStyle/>
                    <a:p>
                      <a:pPr marL="0" algn="ctr" defTabSz="914400" rtl="0" eaLnBrk="1" fontAlgn="t" latinLnBrk="0" hangingPunct="1">
                        <a:buNone/>
                      </a:pPr>
                      <a:r>
                        <a:rPr lang="en-US" sz="1400" u="none" strike="noStrike" kern="1200">
                          <a:solidFill>
                            <a:schemeClr val="dk1"/>
                          </a:solidFill>
                          <a:effectLst/>
                          <a:latin typeface="+mn-lt"/>
                          <a:ea typeface="+mn-ea"/>
                          <a:cs typeface="+mn-cs"/>
                        </a:rPr>
                        <a:t>6.09632865</a:t>
                      </a:r>
                    </a:p>
                  </a:txBody>
                  <a:tcPr marL="7620" marR="7620" marT="7620" marB="0" anchor="b"/>
                </a:tc>
                <a:tc>
                  <a:txBody>
                    <a:bodyPr/>
                    <a:lstStyle/>
                    <a:p>
                      <a:pPr marL="0" algn="ctr" defTabSz="914400" rtl="0" eaLnBrk="1" fontAlgn="t" latinLnBrk="0" hangingPunct="1">
                        <a:buNone/>
                      </a:pPr>
                      <a:r>
                        <a:rPr lang="en-US" sz="1400" u="none" strike="noStrike" kern="1200">
                          <a:solidFill>
                            <a:schemeClr val="dk1"/>
                          </a:solidFill>
                          <a:effectLst/>
                          <a:latin typeface="+mn-lt"/>
                          <a:ea typeface="+mn-ea"/>
                          <a:cs typeface="+mn-cs"/>
                        </a:rPr>
                        <a:t>1.749251953</a:t>
                      </a:r>
                    </a:p>
                  </a:txBody>
                  <a:tcPr marL="7620" marR="7620" marT="7620" marB="0" anchor="b"/>
                </a:tc>
                <a:tc>
                  <a:txBody>
                    <a:bodyPr/>
                    <a:lstStyle/>
                    <a:p>
                      <a:pPr marL="0" algn="ctr" defTabSz="914400" rtl="0" eaLnBrk="1" fontAlgn="t" latinLnBrk="0" hangingPunct="1">
                        <a:buNone/>
                      </a:pPr>
                      <a:r>
                        <a:rPr lang="en-US" sz="1400" u="none" strike="noStrike" kern="1200">
                          <a:solidFill>
                            <a:schemeClr val="dk1"/>
                          </a:solidFill>
                          <a:effectLst/>
                          <a:latin typeface="+mn-lt"/>
                          <a:ea typeface="+mn-ea"/>
                          <a:cs typeface="+mn-cs"/>
                        </a:rPr>
                        <a:t>0.034046</a:t>
                      </a:r>
                    </a:p>
                  </a:txBody>
                  <a:tcPr marL="7620" marR="7620" marT="7620" marB="0" anchor="b"/>
                </a:tc>
                <a:tc>
                  <a:txBody>
                    <a:bodyPr/>
                    <a:lstStyle/>
                    <a:p>
                      <a:pPr marL="0" algn="ctr" defTabSz="914400" rtl="0" eaLnBrk="1" fontAlgn="t" latinLnBrk="0" hangingPunct="1">
                        <a:buNone/>
                      </a:pPr>
                      <a:endParaRPr lang="en-US" sz="1400" u="none" strike="noStrike" kern="1200">
                        <a:solidFill>
                          <a:schemeClr val="dk1"/>
                        </a:solidFill>
                        <a:effectLst/>
                        <a:latin typeface="+mn-lt"/>
                        <a:ea typeface="+mn-ea"/>
                        <a:cs typeface="+mn-cs"/>
                      </a:endParaRPr>
                    </a:p>
                  </a:txBody>
                  <a:tcPr marL="7620" marR="7620" marT="7620" marB="0" anchor="b"/>
                </a:tc>
                <a:extLst>
                  <a:ext uri="{0D108BD9-81ED-4DB2-BD59-A6C34878D82A}">
                    <a16:rowId xmlns:a16="http://schemas.microsoft.com/office/drawing/2014/main" val="3889079521"/>
                  </a:ext>
                </a:extLst>
              </a:tr>
              <a:tr h="854415">
                <a:tc>
                  <a:txBody>
                    <a:bodyPr/>
                    <a:lstStyle/>
                    <a:p>
                      <a:pPr marL="0" algn="ctr" defTabSz="914400" rtl="0" eaLnBrk="1" fontAlgn="t" latinLnBrk="0" hangingPunct="1">
                        <a:buNone/>
                      </a:pPr>
                      <a:r>
                        <a:rPr lang="en-US" sz="1600" b="1" u="none" strike="noStrike" kern="1200">
                          <a:solidFill>
                            <a:schemeClr val="dk1"/>
                          </a:solidFill>
                          <a:effectLst/>
                          <a:latin typeface="+mn-lt"/>
                          <a:ea typeface="+mn-ea"/>
                          <a:cs typeface="+mn-cs"/>
                        </a:rPr>
                        <a:t>Evaluation  Autoregression </a:t>
                      </a:r>
                      <a:r>
                        <a:rPr lang="en-US" sz="1600" b="1" u="none" strike="noStrike" kern="1200" err="1">
                          <a:solidFill>
                            <a:schemeClr val="dk1"/>
                          </a:solidFill>
                          <a:effectLst/>
                          <a:latin typeface="+mn-lt"/>
                          <a:ea typeface="+mn-ea"/>
                          <a:cs typeface="+mn-cs"/>
                        </a:rPr>
                        <a:t>qobs</a:t>
                      </a:r>
                      <a:r>
                        <a:rPr lang="en-US" sz="1600" b="1" u="none" strike="noStrike" kern="1200">
                          <a:solidFill>
                            <a:schemeClr val="dk1"/>
                          </a:solidFill>
                          <a:effectLst/>
                          <a:latin typeface="+mn-lt"/>
                          <a:ea typeface="+mn-ea"/>
                          <a:cs typeface="+mn-cs"/>
                        </a:rPr>
                        <a:t> (streamflow)</a:t>
                      </a:r>
                    </a:p>
                  </a:txBody>
                  <a:tcPr marL="7620" marR="7620" marT="7620" marB="0" anchor="b"/>
                </a:tc>
                <a:tc>
                  <a:txBody>
                    <a:bodyPr/>
                    <a:lstStyle/>
                    <a:p>
                      <a:pPr marL="0" algn="ctr" defTabSz="914400" rtl="0" eaLnBrk="1" fontAlgn="t" latinLnBrk="0" hangingPunct="1">
                        <a:buNone/>
                      </a:pPr>
                      <a:r>
                        <a:rPr lang="en-US" sz="1400" u="none" strike="noStrike" kern="1200">
                          <a:solidFill>
                            <a:schemeClr val="dk1"/>
                          </a:solidFill>
                          <a:effectLst/>
                          <a:latin typeface="+mn-lt"/>
                          <a:ea typeface="+mn-ea"/>
                          <a:cs typeface="+mn-cs"/>
                        </a:rPr>
                        <a:t>qobs</a:t>
                      </a:r>
                    </a:p>
                  </a:txBody>
                  <a:tcPr marL="7620" marR="7620" marT="7620" marB="0" anchor="b"/>
                </a:tc>
                <a:tc>
                  <a:txBody>
                    <a:bodyPr/>
                    <a:lstStyle/>
                    <a:p>
                      <a:pPr marL="0" algn="ctr" defTabSz="914400" rtl="0" eaLnBrk="1" fontAlgn="t" latinLnBrk="0" hangingPunct="1">
                        <a:buNone/>
                      </a:pPr>
                      <a:r>
                        <a:rPr lang="en-US" sz="1400" u="none" strike="noStrike" kern="1200">
                          <a:solidFill>
                            <a:schemeClr val="dk1"/>
                          </a:solidFill>
                          <a:effectLst/>
                          <a:latin typeface="+mn-lt"/>
                          <a:ea typeface="+mn-ea"/>
                          <a:cs typeface="+mn-cs"/>
                        </a:rPr>
                        <a:t>Recursive rollout (first 215 days): reconstructed discharge (</a:t>
                      </a:r>
                      <a:r>
                        <a:rPr lang="en-US" sz="1400" u="none" strike="noStrike" kern="1200" err="1">
                          <a:solidFill>
                            <a:schemeClr val="dk1"/>
                          </a:solidFill>
                          <a:effectLst/>
                          <a:latin typeface="+mn-lt"/>
                          <a:ea typeface="+mn-ea"/>
                          <a:cs typeface="+mn-cs"/>
                        </a:rPr>
                        <a:t>q_hat</a:t>
                      </a:r>
                      <a:r>
                        <a:rPr lang="en-US" sz="1400" u="none" strike="noStrike" kern="1200">
                          <a:solidFill>
                            <a:schemeClr val="dk1"/>
                          </a:solidFill>
                          <a:effectLst/>
                          <a:latin typeface="+mn-lt"/>
                          <a:ea typeface="+mn-ea"/>
                          <a:cs typeface="+mn-cs"/>
                        </a:rPr>
                        <a:t>) vs observed </a:t>
                      </a:r>
                      <a:r>
                        <a:rPr lang="en-US" sz="1400" u="none" strike="noStrike" kern="1200" err="1">
                          <a:solidFill>
                            <a:schemeClr val="dk1"/>
                          </a:solidFill>
                          <a:effectLst/>
                          <a:latin typeface="+mn-lt"/>
                          <a:ea typeface="+mn-ea"/>
                          <a:cs typeface="+mn-cs"/>
                        </a:rPr>
                        <a:t>qobs</a:t>
                      </a:r>
                      <a:r>
                        <a:rPr lang="en-US" sz="1400" u="none" strike="noStrike" kern="1200">
                          <a:solidFill>
                            <a:schemeClr val="dk1"/>
                          </a:solidFill>
                          <a:effectLst/>
                          <a:latin typeface="+mn-lt"/>
                          <a:ea typeface="+mn-ea"/>
                          <a:cs typeface="+mn-cs"/>
                        </a:rPr>
                        <a:t>.</a:t>
                      </a:r>
                    </a:p>
                  </a:txBody>
                  <a:tcPr marL="7620" marR="7620" marT="7620" marB="0" anchor="b"/>
                </a:tc>
                <a:tc>
                  <a:txBody>
                    <a:bodyPr/>
                    <a:lstStyle/>
                    <a:p>
                      <a:pPr marL="0" algn="ctr" defTabSz="914400" rtl="0" eaLnBrk="1" fontAlgn="t" latinLnBrk="0" hangingPunct="1">
                        <a:buNone/>
                      </a:pPr>
                      <a:r>
                        <a:rPr lang="en-US" sz="1400" u="none" strike="noStrike" kern="1200">
                          <a:solidFill>
                            <a:schemeClr val="dk1"/>
                          </a:solidFill>
                          <a:effectLst/>
                          <a:latin typeface="+mn-lt"/>
                          <a:ea typeface="+mn-ea"/>
                          <a:cs typeface="+mn-cs"/>
                        </a:rPr>
                        <a:t>54.10155872</a:t>
                      </a:r>
                    </a:p>
                  </a:txBody>
                  <a:tcPr marL="7620" marR="7620" marT="7620" marB="0" anchor="b"/>
                </a:tc>
                <a:tc>
                  <a:txBody>
                    <a:bodyPr/>
                    <a:lstStyle/>
                    <a:p>
                      <a:pPr marL="0" algn="ctr" defTabSz="914400" rtl="0" eaLnBrk="1" fontAlgn="t" latinLnBrk="0" hangingPunct="1">
                        <a:buNone/>
                      </a:pPr>
                      <a:r>
                        <a:rPr lang="en-US" sz="1400" u="none" strike="noStrike" kern="1200">
                          <a:solidFill>
                            <a:schemeClr val="dk1"/>
                          </a:solidFill>
                          <a:effectLst/>
                          <a:latin typeface="+mn-lt"/>
                          <a:ea typeface="+mn-ea"/>
                          <a:cs typeface="+mn-cs"/>
                        </a:rPr>
                        <a:t>32.99315653</a:t>
                      </a:r>
                    </a:p>
                  </a:txBody>
                  <a:tcPr marL="7620" marR="7620" marT="7620" marB="0" anchor="b"/>
                </a:tc>
                <a:tc>
                  <a:txBody>
                    <a:bodyPr/>
                    <a:lstStyle/>
                    <a:p>
                      <a:pPr marL="0" algn="ctr" defTabSz="914400" rtl="0" eaLnBrk="1" fontAlgn="t" latinLnBrk="0" hangingPunct="1">
                        <a:buNone/>
                      </a:pPr>
                      <a:r>
                        <a:rPr lang="en-US" sz="1400" u="none" strike="noStrike" kern="1200">
                          <a:solidFill>
                            <a:schemeClr val="dk1"/>
                          </a:solidFill>
                          <a:effectLst/>
                          <a:latin typeface="+mn-lt"/>
                          <a:ea typeface="+mn-ea"/>
                          <a:cs typeface="+mn-cs"/>
                        </a:rPr>
                        <a:t>0.516773</a:t>
                      </a:r>
                    </a:p>
                  </a:txBody>
                  <a:tcPr marL="7620" marR="7620" marT="7620" marB="0" anchor="b"/>
                </a:tc>
                <a:tc>
                  <a:txBody>
                    <a:bodyPr/>
                    <a:lstStyle/>
                    <a:p>
                      <a:pPr marL="0" algn="ctr" defTabSz="914400" rtl="0" eaLnBrk="1" fontAlgn="t" latinLnBrk="0" hangingPunct="1">
                        <a:buNone/>
                      </a:pPr>
                      <a:r>
                        <a:rPr lang="en-US" sz="1400" b="1" u="none" strike="noStrike" kern="1200" dirty="0">
                          <a:solidFill>
                            <a:schemeClr val="dk1"/>
                          </a:solidFill>
                          <a:effectLst/>
                          <a:latin typeface="+mn-lt"/>
                          <a:ea typeface="+mn-ea"/>
                          <a:cs typeface="+mn-cs"/>
                        </a:rPr>
                        <a:t>0.342582</a:t>
                      </a:r>
                    </a:p>
                  </a:txBody>
                  <a:tcPr marL="7620" marR="7620" marT="7620" marB="0" anchor="b"/>
                </a:tc>
                <a:extLst>
                  <a:ext uri="{0D108BD9-81ED-4DB2-BD59-A6C34878D82A}">
                    <a16:rowId xmlns:a16="http://schemas.microsoft.com/office/drawing/2014/main" val="174377483"/>
                  </a:ext>
                </a:extLst>
              </a:tr>
            </a:tbl>
          </a:graphicData>
        </a:graphic>
      </p:graphicFrame>
      <p:sp>
        <p:nvSpPr>
          <p:cNvPr id="8" name="TextBox 7">
            <a:extLst>
              <a:ext uri="{FF2B5EF4-FFF2-40B4-BE49-F238E27FC236}">
                <a16:creationId xmlns:a16="http://schemas.microsoft.com/office/drawing/2014/main" id="{B3B7431C-68F8-603F-8819-F83E7F551E41}"/>
              </a:ext>
            </a:extLst>
          </p:cNvPr>
          <p:cNvSpPr txBox="1"/>
          <p:nvPr/>
        </p:nvSpPr>
        <p:spPr>
          <a:xfrm>
            <a:off x="5324492" y="1062388"/>
            <a:ext cx="6093618" cy="92333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dirty="0">
                <a:cs typeface="Arial"/>
              </a:rPr>
              <a:t>Calculated performance for aggregate and per-gauge</a:t>
            </a:r>
            <a:endParaRPr lang="en-US" dirty="0"/>
          </a:p>
          <a:p>
            <a:pPr marL="285750" indent="-285750">
              <a:buFont typeface="Arial" panose="020B0604020202020204" pitchFamily="34" charset="0"/>
              <a:buChar char="•"/>
            </a:pPr>
            <a:r>
              <a:rPr lang="en-US" sz="1800" dirty="0"/>
              <a:t>Overall results are below</a:t>
            </a:r>
          </a:p>
          <a:p>
            <a:pPr marL="285750" indent="-285750">
              <a:buFont typeface="Arial" panose="020B0604020202020204" pitchFamily="34" charset="0"/>
              <a:buChar char="•"/>
            </a:pPr>
            <a:r>
              <a:rPr lang="en-US" dirty="0"/>
              <a:t>Lags improve forecasts significantly</a:t>
            </a:r>
            <a:endParaRPr lang="en-US" sz="1800" dirty="0"/>
          </a:p>
        </p:txBody>
      </p:sp>
    </p:spTree>
    <p:extLst>
      <p:ext uri="{BB962C8B-B14F-4D97-AF65-F5344CB8AC3E}">
        <p14:creationId xmlns:p14="http://schemas.microsoft.com/office/powerpoint/2010/main" val="2714219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44565E51-B4FA-E575-A16B-D9C0201693B3}"/>
              </a:ext>
            </a:extLst>
          </p:cNvPr>
          <p:cNvGraphicFramePr>
            <a:graphicFrameLocks noGrp="1"/>
          </p:cNvGraphicFramePr>
          <p:nvPr>
            <p:ph idx="1"/>
          </p:nvPr>
        </p:nvGraphicFramePr>
        <p:xfrm>
          <a:off x="131247" y="1082567"/>
          <a:ext cx="11960907" cy="4729675"/>
        </p:xfrm>
        <a:graphic>
          <a:graphicData uri="http://schemas.openxmlformats.org/drawingml/2006/table">
            <a:tbl>
              <a:tblPr>
                <a:tableStyleId>{5C22544A-7EE6-4342-B048-85BDC9FD1C3A}</a:tableStyleId>
              </a:tblPr>
              <a:tblGrid>
                <a:gridCol w="490704">
                  <a:extLst>
                    <a:ext uri="{9D8B030D-6E8A-4147-A177-3AD203B41FA5}">
                      <a16:colId xmlns:a16="http://schemas.microsoft.com/office/drawing/2014/main" val="4093534045"/>
                    </a:ext>
                  </a:extLst>
                </a:gridCol>
                <a:gridCol w="2054822">
                  <a:extLst>
                    <a:ext uri="{9D8B030D-6E8A-4147-A177-3AD203B41FA5}">
                      <a16:colId xmlns:a16="http://schemas.microsoft.com/office/drawing/2014/main" val="1503494408"/>
                    </a:ext>
                  </a:extLst>
                </a:gridCol>
                <a:gridCol w="1022300">
                  <a:extLst>
                    <a:ext uri="{9D8B030D-6E8A-4147-A177-3AD203B41FA5}">
                      <a16:colId xmlns:a16="http://schemas.microsoft.com/office/drawing/2014/main" val="2033175418"/>
                    </a:ext>
                  </a:extLst>
                </a:gridCol>
                <a:gridCol w="1369882">
                  <a:extLst>
                    <a:ext uri="{9D8B030D-6E8A-4147-A177-3AD203B41FA5}">
                      <a16:colId xmlns:a16="http://schemas.microsoft.com/office/drawing/2014/main" val="1623207528"/>
                    </a:ext>
                  </a:extLst>
                </a:gridCol>
                <a:gridCol w="1492557">
                  <a:extLst>
                    <a:ext uri="{9D8B030D-6E8A-4147-A177-3AD203B41FA5}">
                      <a16:colId xmlns:a16="http://schemas.microsoft.com/office/drawing/2014/main" val="1766664432"/>
                    </a:ext>
                  </a:extLst>
                </a:gridCol>
                <a:gridCol w="1523227">
                  <a:extLst>
                    <a:ext uri="{9D8B030D-6E8A-4147-A177-3AD203B41FA5}">
                      <a16:colId xmlns:a16="http://schemas.microsoft.com/office/drawing/2014/main" val="732125659"/>
                    </a:ext>
                  </a:extLst>
                </a:gridCol>
                <a:gridCol w="1359659">
                  <a:extLst>
                    <a:ext uri="{9D8B030D-6E8A-4147-A177-3AD203B41FA5}">
                      <a16:colId xmlns:a16="http://schemas.microsoft.com/office/drawing/2014/main" val="1627004415"/>
                    </a:ext>
                  </a:extLst>
                </a:gridCol>
                <a:gridCol w="1410774">
                  <a:extLst>
                    <a:ext uri="{9D8B030D-6E8A-4147-A177-3AD203B41FA5}">
                      <a16:colId xmlns:a16="http://schemas.microsoft.com/office/drawing/2014/main" val="374169429"/>
                    </a:ext>
                  </a:extLst>
                </a:gridCol>
                <a:gridCol w="1236982">
                  <a:extLst>
                    <a:ext uri="{9D8B030D-6E8A-4147-A177-3AD203B41FA5}">
                      <a16:colId xmlns:a16="http://schemas.microsoft.com/office/drawing/2014/main" val="863455476"/>
                    </a:ext>
                  </a:extLst>
                </a:gridCol>
              </a:tblGrid>
              <a:tr h="189187">
                <a:tc>
                  <a:txBody>
                    <a:bodyPr/>
                    <a:lstStyle/>
                    <a:p>
                      <a:pPr algn="ctr" fontAlgn="t">
                        <a:buNone/>
                      </a:pPr>
                      <a:r>
                        <a:rPr lang="en-US" sz="800" b="1" u="none" strike="noStrike">
                          <a:effectLst/>
                        </a:rPr>
                        <a:t>ID</a:t>
                      </a:r>
                      <a:endParaRPr lang="en-US" sz="800" b="1" i="0" u="none" strike="noStrike">
                        <a:solidFill>
                          <a:srgbClr val="000000"/>
                        </a:solidFill>
                        <a:effectLst/>
                        <a:latin typeface="Calibri" panose="020F0502020204030204" pitchFamily="34" charset="0"/>
                      </a:endParaRPr>
                    </a:p>
                  </a:txBody>
                  <a:tcPr marL="5363" marR="5363" marT="5363" marB="0"/>
                </a:tc>
                <a:tc>
                  <a:txBody>
                    <a:bodyPr/>
                    <a:lstStyle/>
                    <a:p>
                      <a:pPr algn="ctr" fontAlgn="t">
                        <a:buNone/>
                      </a:pPr>
                      <a:r>
                        <a:rPr lang="en-US" sz="800" b="1" u="none" strike="noStrike" err="1">
                          <a:effectLst/>
                        </a:rPr>
                        <a:t>qobs_delta</a:t>
                      </a:r>
                      <a:r>
                        <a:rPr lang="en-US" sz="800" b="1" u="none" strike="noStrike">
                          <a:effectLst/>
                        </a:rPr>
                        <a:t> RMSE</a:t>
                      </a:r>
                      <a:endParaRPr lang="en-US" sz="800" b="1" i="0" u="none" strike="noStrike">
                        <a:solidFill>
                          <a:srgbClr val="000000"/>
                        </a:solidFill>
                        <a:effectLst/>
                        <a:latin typeface="Calibri" panose="020F0502020204030204" pitchFamily="34" charset="0"/>
                      </a:endParaRPr>
                    </a:p>
                  </a:txBody>
                  <a:tcPr marL="5363" marR="5363" marT="5363" marB="0"/>
                </a:tc>
                <a:tc>
                  <a:txBody>
                    <a:bodyPr/>
                    <a:lstStyle/>
                    <a:p>
                      <a:pPr algn="ctr" fontAlgn="t">
                        <a:buNone/>
                      </a:pPr>
                      <a:r>
                        <a:rPr lang="en-US" sz="800" b="1" u="none" strike="noStrike" err="1">
                          <a:effectLst/>
                        </a:rPr>
                        <a:t>qobs_delta</a:t>
                      </a:r>
                      <a:r>
                        <a:rPr lang="en-US" sz="800" b="1" u="none" strike="noStrike">
                          <a:effectLst/>
                        </a:rPr>
                        <a:t>  MAE</a:t>
                      </a:r>
                      <a:endParaRPr lang="en-US" sz="800" b="1" i="0" u="none" strike="noStrike">
                        <a:solidFill>
                          <a:srgbClr val="000000"/>
                        </a:solidFill>
                        <a:effectLst/>
                        <a:latin typeface="Calibri" panose="020F0502020204030204" pitchFamily="34" charset="0"/>
                      </a:endParaRPr>
                    </a:p>
                  </a:txBody>
                  <a:tcPr marL="5363" marR="5363" marT="5363" marB="0"/>
                </a:tc>
                <a:tc>
                  <a:txBody>
                    <a:bodyPr/>
                    <a:lstStyle/>
                    <a:p>
                      <a:pPr algn="ctr" fontAlgn="t">
                        <a:buNone/>
                      </a:pPr>
                      <a:r>
                        <a:rPr lang="en-US" sz="800" b="1" u="none" strike="noStrike" err="1">
                          <a:effectLst/>
                        </a:rPr>
                        <a:t>qobs_delta</a:t>
                      </a:r>
                      <a:r>
                        <a:rPr lang="en-US" sz="800" b="1" u="none" strike="noStrike">
                          <a:effectLst/>
                        </a:rPr>
                        <a:t> NSE</a:t>
                      </a:r>
                      <a:endParaRPr lang="en-US" sz="800" b="1" i="0" u="none" strike="noStrike">
                        <a:solidFill>
                          <a:srgbClr val="000000"/>
                        </a:solidFill>
                        <a:effectLst/>
                        <a:latin typeface="Calibri" panose="020F0502020204030204" pitchFamily="34" charset="0"/>
                      </a:endParaRPr>
                    </a:p>
                  </a:txBody>
                  <a:tcPr marL="5363" marR="5363" marT="5363" marB="0"/>
                </a:tc>
                <a:tc>
                  <a:txBody>
                    <a:bodyPr/>
                    <a:lstStyle/>
                    <a:p>
                      <a:pPr algn="ctr" fontAlgn="t">
                        <a:buNone/>
                      </a:pPr>
                      <a:r>
                        <a:rPr lang="en-US" sz="800" b="1" u="none" strike="noStrike" err="1">
                          <a:effectLst/>
                        </a:rPr>
                        <a:t>qobs</a:t>
                      </a:r>
                      <a:r>
                        <a:rPr lang="en-US" sz="800" b="1" u="none" strike="noStrike">
                          <a:effectLst/>
                        </a:rPr>
                        <a:t> KGE</a:t>
                      </a:r>
                      <a:endParaRPr lang="en-US" sz="800" b="1" i="0" u="none" strike="noStrike">
                        <a:solidFill>
                          <a:srgbClr val="000000"/>
                        </a:solidFill>
                        <a:effectLst/>
                        <a:latin typeface="Calibri" panose="020F0502020204030204" pitchFamily="34" charset="0"/>
                      </a:endParaRPr>
                    </a:p>
                  </a:txBody>
                  <a:tcPr marL="5363" marR="5363" marT="5363" marB="0"/>
                </a:tc>
                <a:tc>
                  <a:txBody>
                    <a:bodyPr/>
                    <a:lstStyle/>
                    <a:p>
                      <a:pPr algn="ctr" fontAlgn="t">
                        <a:buNone/>
                      </a:pPr>
                      <a:r>
                        <a:rPr lang="en-US" sz="800" b="1" u="none" strike="noStrike" err="1">
                          <a:effectLst/>
                        </a:rPr>
                        <a:t>qobs</a:t>
                      </a:r>
                      <a:r>
                        <a:rPr lang="en-US" sz="800" b="1" u="none" strike="noStrike">
                          <a:effectLst/>
                        </a:rPr>
                        <a:t> RMSE</a:t>
                      </a:r>
                      <a:endParaRPr lang="en-US" sz="800" b="1" i="0" u="none" strike="noStrike">
                        <a:solidFill>
                          <a:srgbClr val="000000"/>
                        </a:solidFill>
                        <a:effectLst/>
                        <a:latin typeface="Calibri" panose="020F0502020204030204" pitchFamily="34" charset="0"/>
                      </a:endParaRPr>
                    </a:p>
                  </a:txBody>
                  <a:tcPr marL="5363" marR="5363" marT="5363" marB="0"/>
                </a:tc>
                <a:tc>
                  <a:txBody>
                    <a:bodyPr/>
                    <a:lstStyle/>
                    <a:p>
                      <a:pPr algn="ctr" fontAlgn="t">
                        <a:buNone/>
                      </a:pPr>
                      <a:r>
                        <a:rPr lang="en-US" sz="800" b="1" u="none" strike="noStrike" err="1">
                          <a:effectLst/>
                        </a:rPr>
                        <a:t>qobs</a:t>
                      </a:r>
                      <a:r>
                        <a:rPr lang="en-US" sz="800" b="1" u="none" strike="noStrike">
                          <a:effectLst/>
                        </a:rPr>
                        <a:t> MAE</a:t>
                      </a:r>
                      <a:endParaRPr lang="en-US" sz="800" b="1" i="0" u="none" strike="noStrike">
                        <a:solidFill>
                          <a:srgbClr val="000000"/>
                        </a:solidFill>
                        <a:effectLst/>
                        <a:latin typeface="Calibri" panose="020F0502020204030204" pitchFamily="34" charset="0"/>
                      </a:endParaRPr>
                    </a:p>
                  </a:txBody>
                  <a:tcPr marL="5363" marR="5363" marT="5363" marB="0"/>
                </a:tc>
                <a:tc>
                  <a:txBody>
                    <a:bodyPr/>
                    <a:lstStyle/>
                    <a:p>
                      <a:pPr algn="ctr" fontAlgn="t">
                        <a:buNone/>
                      </a:pPr>
                      <a:r>
                        <a:rPr lang="en-US" sz="800" b="1" u="none" strike="noStrike" err="1">
                          <a:effectLst/>
                        </a:rPr>
                        <a:t>qobs</a:t>
                      </a:r>
                      <a:r>
                        <a:rPr lang="en-US" sz="800" b="1" u="none" strike="noStrike">
                          <a:effectLst/>
                        </a:rPr>
                        <a:t> NSE</a:t>
                      </a:r>
                      <a:endParaRPr lang="en-US" sz="800" b="1" i="0" u="none" strike="noStrike">
                        <a:solidFill>
                          <a:srgbClr val="000000"/>
                        </a:solidFill>
                        <a:effectLst/>
                        <a:latin typeface="Calibri" panose="020F0502020204030204" pitchFamily="34" charset="0"/>
                      </a:endParaRPr>
                    </a:p>
                  </a:txBody>
                  <a:tcPr marL="5363" marR="5363" marT="5363" marB="0"/>
                </a:tc>
                <a:tc>
                  <a:txBody>
                    <a:bodyPr/>
                    <a:lstStyle/>
                    <a:p>
                      <a:pPr algn="ctr" fontAlgn="t">
                        <a:buNone/>
                      </a:pPr>
                      <a:r>
                        <a:rPr lang="en-US" sz="800" b="1" u="none" strike="noStrike" err="1">
                          <a:effectLst/>
                        </a:rPr>
                        <a:t>qobs</a:t>
                      </a:r>
                      <a:r>
                        <a:rPr lang="en-US" sz="800" b="1" u="none" strike="noStrike">
                          <a:effectLst/>
                        </a:rPr>
                        <a:t> RMSE</a:t>
                      </a:r>
                      <a:endParaRPr lang="en-US" sz="800" b="1" i="0" u="none" strike="noStrike">
                        <a:solidFill>
                          <a:srgbClr val="000000"/>
                        </a:solidFill>
                        <a:effectLst/>
                        <a:latin typeface="Calibri" panose="020F0502020204030204" pitchFamily="34" charset="0"/>
                      </a:endParaRPr>
                    </a:p>
                  </a:txBody>
                  <a:tcPr marL="5363" marR="5363" marT="5363" marB="0"/>
                </a:tc>
                <a:extLst>
                  <a:ext uri="{0D108BD9-81ED-4DB2-BD59-A6C34878D82A}">
                    <a16:rowId xmlns:a16="http://schemas.microsoft.com/office/drawing/2014/main" val="128638135"/>
                  </a:ext>
                </a:extLst>
              </a:tr>
              <a:tr h="189187">
                <a:tc>
                  <a:txBody>
                    <a:bodyPr/>
                    <a:lstStyle/>
                    <a:p>
                      <a:pPr algn="ctr" fontAlgn="b">
                        <a:buNone/>
                      </a:pPr>
                      <a:r>
                        <a:rPr lang="en-US" sz="800" u="none" strike="noStrike">
                          <a:effectLst/>
                        </a:rPr>
                        <a:t>71</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0.724156531</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0.440048003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-0.552982113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b="1" u="none" strike="noStrike">
                          <a:solidFill>
                            <a:srgbClr val="00B050"/>
                          </a:solidFill>
                          <a:effectLst/>
                        </a:rPr>
                        <a:t>0.573091824</a:t>
                      </a:r>
                      <a:endParaRPr lang="en-US" sz="800" b="1" i="0" u="none" strike="noStrike">
                        <a:solidFill>
                          <a:srgbClr val="00B05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4.091928998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3.586236191</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0.637904079</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4.091928998</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3909870663"/>
                  </a:ext>
                </a:extLst>
              </a:tr>
              <a:tr h="189187">
                <a:tc>
                  <a:txBody>
                    <a:bodyPr/>
                    <a:lstStyle/>
                    <a:p>
                      <a:pPr algn="ctr" fontAlgn="b">
                        <a:buNone/>
                      </a:pPr>
                      <a:r>
                        <a:rPr lang="en-US" sz="800" u="none" strike="noStrike">
                          <a:effectLst/>
                        </a:rPr>
                        <a:t>106</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3.736499272</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1.774810504</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0.134677602</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b="1" u="none" strike="noStrike">
                          <a:solidFill>
                            <a:srgbClr val="00B050"/>
                          </a:solidFill>
                          <a:effectLst/>
                        </a:rPr>
                        <a:t>0.759312006</a:t>
                      </a:r>
                      <a:endParaRPr lang="en-US" sz="800" b="1" i="0" u="none" strike="noStrike">
                        <a:solidFill>
                          <a:srgbClr val="00B05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4.963836886</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3.504907169</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0.609245578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4.963836886</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601507535"/>
                  </a:ext>
                </a:extLst>
              </a:tr>
              <a:tr h="189187">
                <a:tc>
                  <a:txBody>
                    <a:bodyPr/>
                    <a:lstStyle/>
                    <a:p>
                      <a:pPr algn="ctr" fontAlgn="b">
                        <a:buNone/>
                      </a:pPr>
                      <a:r>
                        <a:rPr lang="en-US" sz="800" u="none" strike="noStrike">
                          <a:effectLst/>
                        </a:rPr>
                        <a:t>1010</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16.78846325</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8.820559937</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-8.2914E-05</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b="1" u="none" strike="noStrike">
                          <a:solidFill>
                            <a:srgbClr val="00B050"/>
                          </a:solidFill>
                          <a:effectLst/>
                        </a:rPr>
                        <a:t>0.226622846</a:t>
                      </a:r>
                      <a:endParaRPr lang="en-US" sz="800" b="1" i="0" u="none" strike="noStrike">
                        <a:solidFill>
                          <a:srgbClr val="00B05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59.54757113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45.60291971</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0.321795663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dirty="0">
                          <a:effectLst/>
                        </a:rPr>
                        <a:t>59.54757113</a:t>
                      </a:r>
                      <a:endParaRPr lang="en-US" sz="800" b="0" i="0" u="none" strike="noStrike" dirty="0">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3988745991"/>
                  </a:ext>
                </a:extLst>
              </a:tr>
              <a:tr h="189187">
                <a:tc>
                  <a:txBody>
                    <a:bodyPr/>
                    <a:lstStyle/>
                    <a:p>
                      <a:pPr algn="ctr" fontAlgn="b">
                        <a:buNone/>
                      </a:pPr>
                      <a:r>
                        <a:rPr lang="en-US" sz="800" u="none" strike="noStrike">
                          <a:effectLst/>
                        </a:rPr>
                        <a:t>76</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11.87255608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7.010061019</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0.087334933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b="1" u="none" strike="noStrike" dirty="0">
                          <a:solidFill>
                            <a:srgbClr val="00B050"/>
                          </a:solidFill>
                          <a:effectLst/>
                        </a:rPr>
                        <a:t>0.424573253</a:t>
                      </a:r>
                      <a:endParaRPr lang="en-US" sz="800" b="1" i="0" u="none" strike="noStrike" dirty="0">
                        <a:solidFill>
                          <a:srgbClr val="00B05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22.80797021</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15.46078662</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0.308566941</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22.80797021</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2607145641"/>
                  </a:ext>
                </a:extLst>
              </a:tr>
              <a:tr h="189187">
                <a:tc>
                  <a:txBody>
                    <a:bodyPr/>
                    <a:lstStyle/>
                    <a:p>
                      <a:pPr algn="ctr" fontAlgn="b">
                        <a:buNone/>
                      </a:pPr>
                      <a:r>
                        <a:rPr lang="en-US" sz="800" u="none" strike="noStrike">
                          <a:effectLst/>
                        </a:rPr>
                        <a:t>79</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5.549452005</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2.795702103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0.056455459</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b="1" u="none" strike="noStrike" dirty="0">
                          <a:solidFill>
                            <a:srgbClr val="00B050"/>
                          </a:solidFill>
                          <a:effectLst/>
                        </a:rPr>
                        <a:t>0.604865115</a:t>
                      </a:r>
                      <a:endParaRPr lang="en-US" sz="800" b="1" i="0" u="none" strike="noStrike" dirty="0">
                        <a:solidFill>
                          <a:srgbClr val="00B05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9.367610149</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6.785892293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0.073636262</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9.367610149</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3663883577"/>
                  </a:ext>
                </a:extLst>
              </a:tr>
              <a:tr h="189187">
                <a:tc>
                  <a:txBody>
                    <a:bodyPr/>
                    <a:lstStyle/>
                    <a:p>
                      <a:pPr algn="ctr" fontAlgn="b">
                        <a:buNone/>
                      </a:pPr>
                      <a:r>
                        <a:rPr lang="en-US" sz="800" u="none" strike="noStrike">
                          <a:effectLst/>
                        </a:rPr>
                        <a:t>102</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30.68948724</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20.52406504</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0.017003121</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b="0" u="none" strike="noStrike" dirty="0">
                          <a:solidFill>
                            <a:srgbClr val="003779"/>
                          </a:solidFill>
                          <a:effectLst/>
                        </a:rPr>
                        <a:t>0.185167846</a:t>
                      </a:r>
                      <a:endParaRPr lang="en-US" sz="800" b="0" i="0" u="none" strike="noStrike" dirty="0">
                        <a:solidFill>
                          <a:srgbClr val="003779"/>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78.46941935</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55.51249828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-0.022974736</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78.46941935</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1166566356"/>
                  </a:ext>
                </a:extLst>
              </a:tr>
              <a:tr h="189187">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3.686793264</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1.787374053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0.097908075</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b="1" u="none" strike="noStrike" dirty="0">
                          <a:solidFill>
                            <a:srgbClr val="00B050"/>
                          </a:solidFill>
                          <a:effectLst/>
                        </a:rPr>
                        <a:t>0.349808054</a:t>
                      </a:r>
                      <a:endParaRPr lang="en-US" sz="800" b="1" i="0" u="none" strike="noStrike" dirty="0">
                        <a:solidFill>
                          <a:srgbClr val="00B05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6.426316054</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4.77293213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-0.105137686</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6.426316054</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3745428331"/>
                  </a:ext>
                </a:extLst>
              </a:tr>
              <a:tr h="189187">
                <a:tc>
                  <a:txBody>
                    <a:bodyPr/>
                    <a:lstStyle/>
                    <a:p>
                      <a:pPr algn="ctr" fontAlgn="b">
                        <a:buNone/>
                      </a:pPr>
                      <a:r>
                        <a:rPr lang="en-US" sz="800" u="none" strike="noStrike">
                          <a:effectLst/>
                        </a:rPr>
                        <a:t>97</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10.3522755</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6.081003477</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0.093080129</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dirty="0">
                          <a:effectLst/>
                        </a:rPr>
                        <a:t>0.153182006</a:t>
                      </a:r>
                      <a:endParaRPr lang="en-US" sz="800" b="0" i="0" u="none" strike="noStrike" dirty="0">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41.17982861</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32.10118563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-0.232333066</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41.17982861</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3044351056"/>
                  </a:ext>
                </a:extLst>
              </a:tr>
              <a:tr h="189187">
                <a:tc>
                  <a:txBody>
                    <a:bodyPr/>
                    <a:lstStyle/>
                    <a:p>
                      <a:pPr algn="ctr" fontAlgn="b">
                        <a:buNone/>
                      </a:pPr>
                      <a:r>
                        <a:rPr lang="en-US" sz="800" u="none" strike="noStrike">
                          <a:effectLst/>
                        </a:rPr>
                        <a:t>46</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3.353976442</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1.123312218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0.017903323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dirty="0">
                          <a:effectLst/>
                        </a:rPr>
                        <a:t>0.063849176</a:t>
                      </a:r>
                      <a:endParaRPr lang="en-US" sz="800" b="0" i="0" u="none" strike="noStrike" dirty="0">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56.36830326</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36.7399062</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-0.323556268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56.36830326</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3298825764"/>
                  </a:ext>
                </a:extLst>
              </a:tr>
              <a:tr h="189187">
                <a:tc>
                  <a:txBody>
                    <a:bodyPr/>
                    <a:lstStyle/>
                    <a:p>
                      <a:pPr algn="ctr" fontAlgn="b">
                        <a:buNone/>
                      </a:pPr>
                      <a:r>
                        <a:rPr lang="en-US" sz="800" u="none" strike="noStrike">
                          <a:effectLst/>
                        </a:rPr>
                        <a:t>72</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3.820025143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1.400843553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dirty="0">
                          <a:effectLst/>
                        </a:rPr>
                        <a:t>0.028058049</a:t>
                      </a:r>
                      <a:endParaRPr lang="en-US" sz="800" b="0" i="0" u="none" strike="noStrike" dirty="0">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b="1" u="none" strike="noStrike" dirty="0">
                          <a:solidFill>
                            <a:srgbClr val="FF0000"/>
                          </a:solidFill>
                          <a:effectLst/>
                        </a:rPr>
                        <a:t>-0.325621325</a:t>
                      </a:r>
                      <a:endParaRPr lang="en-US" sz="800" b="1" i="0" u="none" strike="noStrike" dirty="0">
                        <a:solidFill>
                          <a:srgbClr val="FF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36.4069812</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21.77282658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-0.414237741</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36.4069812</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514777254"/>
                  </a:ext>
                </a:extLst>
              </a:tr>
              <a:tr h="189187">
                <a:tc>
                  <a:txBody>
                    <a:bodyPr/>
                    <a:lstStyle/>
                    <a:p>
                      <a:pPr algn="ctr" fontAlgn="b">
                        <a:buNone/>
                      </a:pPr>
                      <a:r>
                        <a:rPr lang="en-US" sz="800" u="none" strike="noStrike">
                          <a:effectLst/>
                        </a:rPr>
                        <a:t>70</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dirty="0">
                          <a:effectLst/>
                        </a:rPr>
                        <a:t>2.427604488</a:t>
                      </a:r>
                      <a:endParaRPr lang="en-US" sz="800" b="0" i="0" u="none" strike="noStrike" dirty="0">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1.043160408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dirty="0">
                          <a:effectLst/>
                        </a:rPr>
                        <a:t>-0.015206293</a:t>
                      </a:r>
                      <a:endParaRPr lang="en-US" sz="800" b="0" i="0" u="none" strike="noStrike" dirty="0">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dirty="0">
                          <a:effectLst/>
                        </a:rPr>
                        <a:t>-0.061776714</a:t>
                      </a:r>
                      <a:endParaRPr lang="en-US" sz="800" b="0" i="0" u="none" strike="noStrike" dirty="0">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21.50775464</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dirty="0">
                          <a:effectLst/>
                        </a:rPr>
                        <a:t>18.9559749</a:t>
                      </a:r>
                      <a:endParaRPr lang="en-US" sz="800" b="0" i="0" u="none" strike="noStrike" dirty="0">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-0.591472613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21.50775464</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3303521047"/>
                  </a:ext>
                </a:extLst>
              </a:tr>
              <a:tr h="189187">
                <a:tc>
                  <a:txBody>
                    <a:bodyPr/>
                    <a:lstStyle/>
                    <a:p>
                      <a:pPr algn="ctr" fontAlgn="b">
                        <a:buNone/>
                      </a:pPr>
                      <a:r>
                        <a:rPr lang="en-US" sz="800" u="none" strike="noStrike">
                          <a:effectLst/>
                        </a:rPr>
                        <a:t>45</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7.084524446</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2.84486807</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0.012836448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dirty="0">
                          <a:effectLst/>
                        </a:rPr>
                        <a:t>-0.350310904</a:t>
                      </a:r>
                      <a:endParaRPr lang="en-US" sz="800" b="0" i="0" u="none" strike="noStrike" dirty="0">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143.9704065</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90.81447778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-0.593633282</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143.9704065</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1188948480"/>
                  </a:ext>
                </a:extLst>
              </a:tr>
              <a:tr h="189187">
                <a:tc>
                  <a:txBody>
                    <a:bodyPr/>
                    <a:lstStyle/>
                    <a:p>
                      <a:pPr algn="ctr" fontAlgn="b">
                        <a:buNone/>
                      </a:pPr>
                      <a:r>
                        <a:rPr lang="en-US" sz="800" u="none" strike="noStrike">
                          <a:effectLst/>
                        </a:rPr>
                        <a:t>75</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17.28021651</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10.13051844</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0.067944017</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dirty="0">
                          <a:effectLst/>
                        </a:rPr>
                        <a:t>0.005699623</a:t>
                      </a:r>
                      <a:endParaRPr lang="en-US" sz="800" b="0" i="0" u="none" strike="noStrike" dirty="0">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82.2699736</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62.66240773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-0.645153452</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82.2699736</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4124546351"/>
                  </a:ext>
                </a:extLst>
              </a:tr>
              <a:tr h="189187">
                <a:tc>
                  <a:txBody>
                    <a:bodyPr/>
                    <a:lstStyle/>
                    <a:p>
                      <a:pPr algn="ctr" fontAlgn="b">
                        <a:buNone/>
                      </a:pPr>
                      <a:r>
                        <a:rPr lang="en-US" sz="800" u="none" strike="noStrike">
                          <a:effectLst/>
                        </a:rPr>
                        <a:t>48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4.8855004</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1.51007243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dirty="0">
                          <a:effectLst/>
                        </a:rPr>
                        <a:t>0.028870134</a:t>
                      </a:r>
                      <a:endParaRPr lang="en-US" sz="800" b="0" i="0" u="none" strike="noStrike" dirty="0">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b="1" u="none" strike="noStrike" dirty="0">
                          <a:solidFill>
                            <a:srgbClr val="FF0000"/>
                          </a:solidFill>
                          <a:effectLst/>
                        </a:rPr>
                        <a:t>-0.648505554</a:t>
                      </a:r>
                      <a:endParaRPr lang="en-US" sz="800" b="1" i="0" u="none" strike="noStrike" dirty="0">
                        <a:solidFill>
                          <a:srgbClr val="FF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57.1068702</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38.89911923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-0.7829377</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57.1068702</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2386419436"/>
                  </a:ext>
                </a:extLst>
              </a:tr>
              <a:tr h="189187">
                <a:tc>
                  <a:txBody>
                    <a:bodyPr/>
                    <a:lstStyle/>
                    <a:p>
                      <a:pPr algn="ctr" fontAlgn="b">
                        <a:buNone/>
                      </a:pPr>
                      <a:r>
                        <a:rPr lang="en-US" sz="800" u="none" strike="noStrike">
                          <a:effectLst/>
                        </a:rPr>
                        <a:t>77</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5.57305091</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2.15177858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0.015806315</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b="1" u="none" strike="noStrike" dirty="0">
                          <a:solidFill>
                            <a:srgbClr val="FF0000"/>
                          </a:solidFill>
                          <a:effectLst/>
                        </a:rPr>
                        <a:t>-0.944031965</a:t>
                      </a:r>
                      <a:endParaRPr lang="en-US" sz="800" b="1" i="0" u="none" strike="noStrike" dirty="0">
                        <a:solidFill>
                          <a:srgbClr val="FF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97.10951274</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67.44143634</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-1.082239686</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97.10951274</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617014915"/>
                  </a:ext>
                </a:extLst>
              </a:tr>
              <a:tr h="189187">
                <a:tc>
                  <a:txBody>
                    <a:bodyPr/>
                    <a:lstStyle/>
                    <a:p>
                      <a:pPr algn="ctr" fontAlgn="b">
                        <a:buNone/>
                      </a:pPr>
                      <a:r>
                        <a:rPr lang="en-US" sz="800" u="none" strike="noStrike">
                          <a:effectLst/>
                        </a:rPr>
                        <a:t>93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1.855449231</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0.70736371</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0.094161598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b="1" u="none" strike="noStrike" dirty="0">
                          <a:solidFill>
                            <a:srgbClr val="FF0000"/>
                          </a:solidFill>
                          <a:effectLst/>
                        </a:rPr>
                        <a:t>-0.322916684</a:t>
                      </a:r>
                      <a:endParaRPr lang="en-US" sz="800" b="1" i="0" u="none" strike="noStrike" dirty="0">
                        <a:solidFill>
                          <a:srgbClr val="FF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26.74572783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19.9494763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-1.168794453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26.74572783</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1653816300"/>
                  </a:ext>
                </a:extLst>
              </a:tr>
              <a:tr h="189187">
                <a:tc>
                  <a:txBody>
                    <a:bodyPr/>
                    <a:lstStyle/>
                    <a:p>
                      <a:pPr algn="ctr" fontAlgn="b">
                        <a:buNone/>
                      </a:pPr>
                      <a:r>
                        <a:rPr lang="en-US" sz="800" u="none" strike="noStrike">
                          <a:effectLst/>
                        </a:rPr>
                        <a:t>104</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2.067504534</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0.786910259</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-0.000274279</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b="1" u="none" strike="noStrike" dirty="0">
                          <a:solidFill>
                            <a:srgbClr val="FF0000"/>
                          </a:solidFill>
                          <a:effectLst/>
                        </a:rPr>
                        <a:t>-0.985316198</a:t>
                      </a:r>
                      <a:endParaRPr lang="en-US" sz="800" b="1" i="0" u="none" strike="noStrike" dirty="0">
                        <a:solidFill>
                          <a:srgbClr val="FF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40.89583647</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27.70027664</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-1.455787508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40.89583647</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4219220111"/>
                  </a:ext>
                </a:extLst>
              </a:tr>
              <a:tr h="189187">
                <a:tc>
                  <a:txBody>
                    <a:bodyPr/>
                    <a:lstStyle/>
                    <a:p>
                      <a:pPr algn="ctr" fontAlgn="b">
                        <a:buNone/>
                      </a:pPr>
                      <a:r>
                        <a:rPr lang="en-US" sz="800" u="none" strike="noStrike">
                          <a:effectLst/>
                        </a:rPr>
                        <a:t>86</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7.047994726</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2.58748118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0.055825792</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b="1" u="none" strike="noStrike" dirty="0">
                          <a:solidFill>
                            <a:srgbClr val="FF0000"/>
                          </a:solidFill>
                          <a:effectLst/>
                        </a:rPr>
                        <a:t>-0.250574656</a:t>
                      </a:r>
                      <a:endParaRPr lang="en-US" sz="800" b="1" i="0" u="none" strike="noStrike" dirty="0">
                        <a:solidFill>
                          <a:srgbClr val="FF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72.03847892</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57.63254175</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-1.583549818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72.03847892</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2266884901"/>
                  </a:ext>
                </a:extLst>
              </a:tr>
              <a:tr h="189187">
                <a:tc>
                  <a:txBody>
                    <a:bodyPr/>
                    <a:lstStyle/>
                    <a:p>
                      <a:pPr algn="ctr" fontAlgn="b">
                        <a:buNone/>
                      </a:pPr>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3.139427638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1.063522848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0.029990639</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b="1" u="none" strike="noStrike" dirty="0">
                          <a:solidFill>
                            <a:srgbClr val="FF0000"/>
                          </a:solidFill>
                          <a:effectLst/>
                        </a:rPr>
                        <a:t>-0.879139483</a:t>
                      </a:r>
                      <a:endParaRPr lang="en-US" sz="800" b="1" i="0" u="none" strike="noStrike" dirty="0">
                        <a:solidFill>
                          <a:srgbClr val="FF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50.25243818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35.15239885</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-1.602204931</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50.25243818</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1861258362"/>
                  </a:ext>
                </a:extLst>
              </a:tr>
              <a:tr h="189187">
                <a:tc>
                  <a:txBody>
                    <a:bodyPr/>
                    <a:lstStyle/>
                    <a:p>
                      <a:pPr algn="ctr" fontAlgn="b">
                        <a:buNone/>
                      </a:pPr>
                      <a:r>
                        <a:rPr lang="en-US" sz="800" u="none" strike="noStrike">
                          <a:effectLst/>
                        </a:rPr>
                        <a:t>38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2.650049248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1.099841597</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0.087008105</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dirty="0">
                          <a:effectLst/>
                        </a:rPr>
                        <a:t>-0.022560587</a:t>
                      </a:r>
                      <a:endParaRPr lang="en-US" sz="800" b="0" i="0" u="none" strike="noStrike" dirty="0">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22.36227963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16.69503415</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-1.650456779</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22.36227963</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2724237468"/>
                  </a:ext>
                </a:extLst>
              </a:tr>
              <a:tr h="189187">
                <a:tc>
                  <a:txBody>
                    <a:bodyPr/>
                    <a:lstStyle/>
                    <a:p>
                      <a:pPr algn="ctr" fontAlgn="b">
                        <a:buNone/>
                      </a:pPr>
                      <a:r>
                        <a:rPr lang="en-US" sz="800" u="none" strike="noStrike">
                          <a:effectLst/>
                        </a:rPr>
                        <a:t>36</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5.40416086</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2.115571356</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0.047264529</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b="1" u="none" strike="noStrike" dirty="0">
                          <a:solidFill>
                            <a:srgbClr val="FF0000"/>
                          </a:solidFill>
                          <a:effectLst/>
                        </a:rPr>
                        <a:t>-0.636139527</a:t>
                      </a:r>
                      <a:endParaRPr lang="en-US" sz="800" b="1" i="0" u="none" strike="noStrike" dirty="0">
                        <a:solidFill>
                          <a:srgbClr val="FF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dirty="0">
                          <a:effectLst/>
                        </a:rPr>
                        <a:t>65.13203868</a:t>
                      </a:r>
                      <a:endParaRPr lang="en-US" sz="800" b="0" i="0" u="none" strike="noStrike" dirty="0">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48.60440499</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-1.652520326</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65.13203868</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3872799159"/>
                  </a:ext>
                </a:extLst>
              </a:tr>
              <a:tr h="189187">
                <a:tc>
                  <a:txBody>
                    <a:bodyPr/>
                    <a:lstStyle/>
                    <a:p>
                      <a:pPr algn="ctr" fontAlgn="b">
                        <a:buNone/>
                      </a:pPr>
                      <a:r>
                        <a:rPr lang="en-US" sz="800" u="none" strike="noStrike">
                          <a:effectLst/>
                        </a:rPr>
                        <a:t>37</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3.951432032</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1.358937388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0.07328309</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dirty="0">
                          <a:effectLst/>
                        </a:rPr>
                        <a:t>0.163471083</a:t>
                      </a:r>
                      <a:endParaRPr lang="en-US" sz="800" b="0" i="0" u="none" strike="noStrike" dirty="0">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20.12582759</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16.76084207</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-1.797378254</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20.12582759</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2922918496"/>
                  </a:ext>
                </a:extLst>
              </a:tr>
              <a:tr h="189187">
                <a:tc>
                  <a:txBody>
                    <a:bodyPr/>
                    <a:lstStyle/>
                    <a:p>
                      <a:pPr algn="ctr" fontAlgn="b">
                        <a:buNone/>
                      </a:pPr>
                      <a:r>
                        <a:rPr lang="en-US" sz="800" u="none" strike="noStrike">
                          <a:effectLst/>
                        </a:rPr>
                        <a:t>98</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16.26484643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6.080541242</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0.018054587</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b="1" u="none" strike="noStrike" dirty="0">
                          <a:solidFill>
                            <a:srgbClr val="FF0000"/>
                          </a:solidFill>
                          <a:effectLst/>
                        </a:rPr>
                        <a:t>-0.37460282</a:t>
                      </a:r>
                      <a:endParaRPr lang="en-US" sz="800" b="1" i="0" u="none" strike="noStrike" dirty="0">
                        <a:solidFill>
                          <a:srgbClr val="FF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140.5455574</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114.0341242</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-2.004568447</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140.5455574</a:t>
                      </a:r>
                      <a:endParaRPr lang="en-US" sz="800" b="0" i="0" u="none" strike="noStrike">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3020070621"/>
                  </a:ext>
                </a:extLst>
              </a:tr>
              <a:tr h="189187">
                <a:tc>
                  <a:txBody>
                    <a:bodyPr/>
                    <a:lstStyle/>
                    <a:p>
                      <a:pPr algn="ctr" fontAlgn="b">
                        <a:buNone/>
                      </a:pPr>
                      <a:r>
                        <a:rPr lang="en-US" sz="800" u="none" strike="noStrike">
                          <a:effectLst/>
                        </a:rPr>
                        <a:t>40</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5.721263493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1.958043914</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0.064619583</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dirty="0">
                          <a:effectLst/>
                        </a:rPr>
                        <a:t>-0.434476894</a:t>
                      </a:r>
                      <a:endParaRPr lang="en-US" sz="800" b="0" i="0" u="none" strike="noStrike" dirty="0">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52.93273959</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40.17177221</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a:effectLst/>
                        </a:rPr>
                        <a:t>-2.07038871</a:t>
                      </a:r>
                      <a:endParaRPr lang="en-US" sz="800" b="0" i="0" u="none" strike="noStrike">
                        <a:solidFill>
                          <a:srgbClr val="000000"/>
                        </a:solidFill>
                        <a:effectLst/>
                        <a:latin typeface="Calibri" panose="020F0502020204030204" pitchFamily="34" charset="0"/>
                      </a:endParaRPr>
                    </a:p>
                  </a:txBody>
                  <a:tcPr marL="5363" marR="5363" marT="5363" marB="0" anchor="b"/>
                </a:tc>
                <a:tc>
                  <a:txBody>
                    <a:bodyPr/>
                    <a:lstStyle/>
                    <a:p>
                      <a:pPr algn="ctr" fontAlgn="b">
                        <a:buNone/>
                      </a:pPr>
                      <a:r>
                        <a:rPr lang="en-US" sz="800" u="none" strike="noStrike" dirty="0">
                          <a:effectLst/>
                        </a:rPr>
                        <a:t>52.93273959</a:t>
                      </a:r>
                      <a:endParaRPr lang="en-US" sz="800" b="0" i="0" u="none" strike="noStrike" dirty="0">
                        <a:solidFill>
                          <a:srgbClr val="000000"/>
                        </a:solidFill>
                        <a:effectLst/>
                        <a:latin typeface="Calibri" panose="020F0502020204030204" pitchFamily="34" charset="0"/>
                      </a:endParaRPr>
                    </a:p>
                  </a:txBody>
                  <a:tcPr marL="5363" marR="5363" marT="5363" marB="0" anchor="b"/>
                </a:tc>
                <a:extLst>
                  <a:ext uri="{0D108BD9-81ED-4DB2-BD59-A6C34878D82A}">
                    <a16:rowId xmlns:a16="http://schemas.microsoft.com/office/drawing/2014/main" val="292192693"/>
                  </a:ext>
                </a:extLst>
              </a:tr>
            </a:tbl>
          </a:graphicData>
        </a:graphic>
      </p:graphicFrame>
      <p:sp>
        <p:nvSpPr>
          <p:cNvPr id="4" name="Slide Number Placeholder 3">
            <a:extLst>
              <a:ext uri="{FF2B5EF4-FFF2-40B4-BE49-F238E27FC236}">
                <a16:creationId xmlns:a16="http://schemas.microsoft.com/office/drawing/2014/main" id="{5865D8A5-94F5-7040-B2F8-C42659E80207}"/>
              </a:ext>
            </a:extLst>
          </p:cNvPr>
          <p:cNvSpPr>
            <a:spLocks noGrp="1"/>
          </p:cNvSpPr>
          <p:nvPr>
            <p:ph type="sldNum" sz="quarter" idx="4"/>
          </p:nvPr>
        </p:nvSpPr>
        <p:spPr>
          <a:xfrm>
            <a:off x="8897938" y="5876926"/>
            <a:ext cx="2743200" cy="431800"/>
          </a:xfrm>
        </p:spPr>
        <p:txBody>
          <a:bodyPr/>
          <a:lstStyle/>
          <a:p>
            <a:fld id="{A1C02BF3-6CFC-A548-B91D-73F201674A01}" type="slidenum">
              <a:rPr lang="en-US" smtClean="0"/>
              <a:pPr/>
              <a:t>15</a:t>
            </a:fld>
            <a:endParaRPr lang="en-US"/>
          </a:p>
        </p:txBody>
      </p:sp>
      <p:sp>
        <p:nvSpPr>
          <p:cNvPr id="7" name="Title 6">
            <a:extLst>
              <a:ext uri="{FF2B5EF4-FFF2-40B4-BE49-F238E27FC236}">
                <a16:creationId xmlns:a16="http://schemas.microsoft.com/office/drawing/2014/main" id="{9CC8F48F-5FA3-0C53-9485-DEC2F9FAEBCF}"/>
              </a:ext>
            </a:extLst>
          </p:cNvPr>
          <p:cNvSpPr>
            <a:spLocks noGrp="1"/>
          </p:cNvSpPr>
          <p:nvPr>
            <p:ph type="title"/>
          </p:nvPr>
        </p:nvSpPr>
        <p:spPr>
          <a:xfrm>
            <a:off x="655966" y="318051"/>
            <a:ext cx="11090531" cy="539745"/>
          </a:xfrm>
        </p:spPr>
        <p:txBody>
          <a:bodyPr/>
          <a:lstStyle/>
          <a:p>
            <a:pPr>
              <a:lnSpc>
                <a:spcPct val="100000"/>
              </a:lnSpc>
              <a:spcBef>
                <a:spcPts val="0"/>
              </a:spcBef>
            </a:pPr>
            <a:r>
              <a:rPr lang="en-US" dirty="0">
                <a:cs typeface="Arial"/>
              </a:rPr>
              <a:t>Performance Matrices of 215-day forecasts– per ID</a:t>
            </a:r>
            <a:endParaRPr lang="en-US" b="0" dirty="0">
              <a:solidFill>
                <a:srgbClr val="053C5B"/>
              </a:solidFill>
              <a:cs typeface="Arial"/>
            </a:endParaRPr>
          </a:p>
          <a:p>
            <a:pPr algn="ctr">
              <a:lnSpc>
                <a:spcPct val="100000"/>
              </a:lnSpc>
              <a:spcBef>
                <a:spcPts val="0"/>
              </a:spcBef>
            </a:pPr>
            <a:endParaRPr lang="en-GB" sz="1800" b="0" dirty="0">
              <a:solidFill>
                <a:srgbClr val="053C5B"/>
              </a:solidFill>
              <a:cs typeface="Arial"/>
            </a:endParaRPr>
          </a:p>
          <a:p>
            <a:endParaRPr lang="en-GB" dirty="0">
              <a:cs typeface="Arial"/>
            </a:endParaRPr>
          </a:p>
        </p:txBody>
      </p:sp>
    </p:spTree>
    <p:extLst>
      <p:ext uri="{BB962C8B-B14F-4D97-AF65-F5344CB8AC3E}">
        <p14:creationId xmlns:p14="http://schemas.microsoft.com/office/powerpoint/2010/main" val="3958557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77C3AB6F-8767-6C93-C870-B277C7A8CD3F}"/>
              </a:ext>
            </a:extLst>
          </p:cNvPr>
          <p:cNvSpPr txBox="1"/>
          <p:nvPr/>
        </p:nvSpPr>
        <p:spPr>
          <a:xfrm>
            <a:off x="1027813" y="462699"/>
            <a:ext cx="9188241" cy="2554545"/>
          </a:xfrm>
          <a:prstGeom prst="rect">
            <a:avLst/>
          </a:prstGeom>
          <a:noFill/>
        </p:spPr>
        <p:txBody>
          <a:bodyPr wrap="square" rtlCol="0">
            <a:spAutoFit/>
          </a:bodyPr>
          <a:lstStyle/>
          <a:p>
            <a:r>
              <a:rPr lang="fi-FI" sz="2000" b="1" dirty="0" err="1"/>
              <a:t>Conclusions</a:t>
            </a:r>
            <a:endParaRPr lang="fi-FI" sz="2000" b="1" dirty="0"/>
          </a:p>
          <a:p>
            <a:endParaRPr lang="fi-FI" sz="2000" dirty="0"/>
          </a:p>
          <a:p>
            <a:pPr marL="342900" indent="-342900">
              <a:buFont typeface="Arial" panose="020B0604020202020204" pitchFamily="34" charset="0"/>
              <a:buChar char="•"/>
            </a:pPr>
            <a:r>
              <a:rPr lang="fi-FI" sz="2000" b="1" dirty="0"/>
              <a:t>Universal </a:t>
            </a:r>
            <a:r>
              <a:rPr lang="fi-FI" sz="2000" b="1" dirty="0" err="1"/>
              <a:t>streamflow</a:t>
            </a:r>
            <a:r>
              <a:rPr lang="fi-FI" sz="2000" b="1" dirty="0"/>
              <a:t> </a:t>
            </a:r>
            <a:r>
              <a:rPr lang="fi-FI" sz="2000" b="1" dirty="0" err="1"/>
              <a:t>model</a:t>
            </a:r>
            <a:r>
              <a:rPr lang="fi-FI" sz="2000" dirty="0"/>
              <a:t> is </a:t>
            </a:r>
            <a:r>
              <a:rPr lang="fi-FI" sz="2000" b="1" dirty="0" err="1"/>
              <a:t>feasible</a:t>
            </a:r>
            <a:r>
              <a:rPr lang="fi-FI" sz="2000" dirty="0"/>
              <a:t>, </a:t>
            </a:r>
          </a:p>
          <a:p>
            <a:pPr marL="800100" lvl="1" indent="-342900">
              <a:buFont typeface="Arial" panose="020B0604020202020204" pitchFamily="34" charset="0"/>
              <a:buChar char="•"/>
            </a:pPr>
            <a:r>
              <a:rPr lang="fi-FI" sz="2000" dirty="0"/>
              <a:t>More </a:t>
            </a:r>
            <a:r>
              <a:rPr lang="fi-FI" sz="2000" dirty="0" err="1"/>
              <a:t>complicated</a:t>
            </a:r>
            <a:r>
              <a:rPr lang="fi-FI" sz="2000" dirty="0"/>
              <a:t> </a:t>
            </a:r>
            <a:r>
              <a:rPr lang="fi-FI" sz="2000" dirty="0" err="1"/>
              <a:t>production</a:t>
            </a:r>
            <a:r>
              <a:rPr lang="fi-FI" sz="2000" dirty="0"/>
              <a:t> </a:t>
            </a:r>
            <a:r>
              <a:rPr lang="fi-FI" sz="2000" dirty="0" err="1"/>
              <a:t>with</a:t>
            </a:r>
            <a:r>
              <a:rPr lang="fi-FI" sz="2000" dirty="0"/>
              <a:t> </a:t>
            </a:r>
            <a:r>
              <a:rPr lang="fi-FI" sz="2000" dirty="0" err="1"/>
              <a:t>lags</a:t>
            </a:r>
            <a:r>
              <a:rPr lang="fi-FI" sz="2000" dirty="0"/>
              <a:t> </a:t>
            </a:r>
            <a:r>
              <a:rPr lang="fi-FI" sz="2000" dirty="0" err="1"/>
              <a:t>needed</a:t>
            </a:r>
            <a:r>
              <a:rPr lang="fi-FI" sz="2000" dirty="0"/>
              <a:t>! </a:t>
            </a:r>
          </a:p>
          <a:p>
            <a:pPr marL="1257300" lvl="2" indent="-342900">
              <a:buFont typeface="Arial" panose="020B0604020202020204" pitchFamily="34" charset="0"/>
              <a:buChar char="•"/>
            </a:pPr>
            <a:r>
              <a:rPr lang="fi-FI" sz="2000" b="1" dirty="0" err="1"/>
              <a:t>quality</a:t>
            </a:r>
            <a:r>
              <a:rPr lang="fi-FI" sz="2000" b="1" dirty="0"/>
              <a:t> </a:t>
            </a:r>
            <a:r>
              <a:rPr lang="fi-FI" sz="2000" b="1" dirty="0" err="1"/>
              <a:t>drop</a:t>
            </a:r>
            <a:r>
              <a:rPr lang="fi-FI" sz="2000" b="1" dirty="0"/>
              <a:t> is </a:t>
            </a:r>
            <a:r>
              <a:rPr lang="fi-FI" sz="2000" b="1" dirty="0" err="1"/>
              <a:t>big</a:t>
            </a:r>
            <a:r>
              <a:rPr lang="fi-FI" sz="2000" b="1" dirty="0"/>
              <a:t> </a:t>
            </a:r>
            <a:r>
              <a:rPr lang="fi-FI" sz="2000" b="1" dirty="0" err="1"/>
              <a:t>without</a:t>
            </a:r>
            <a:r>
              <a:rPr lang="fi-FI" sz="2000" b="1" dirty="0"/>
              <a:t> </a:t>
            </a:r>
            <a:r>
              <a:rPr lang="fi-FI" sz="2000" b="1" dirty="0" err="1"/>
              <a:t>lags</a:t>
            </a:r>
            <a:r>
              <a:rPr lang="fi-FI" sz="2000" dirty="0"/>
              <a:t>!</a:t>
            </a:r>
          </a:p>
          <a:p>
            <a:pPr marL="342900" indent="-342900">
              <a:buFont typeface="Arial" panose="020B0604020202020204" pitchFamily="34" charset="0"/>
              <a:buChar char="•"/>
            </a:pPr>
            <a:r>
              <a:rPr lang="fi-FI" sz="2000" dirty="0"/>
              <a:t>Next </a:t>
            </a:r>
            <a:r>
              <a:rPr lang="fi-FI" sz="2000" dirty="0" err="1"/>
              <a:t>steps</a:t>
            </a:r>
            <a:endParaRPr lang="fi-FI" sz="2000" dirty="0"/>
          </a:p>
          <a:p>
            <a:pPr marL="800100" lvl="1" indent="-342900">
              <a:buFont typeface="Arial" panose="020B0604020202020204" pitchFamily="34" charset="0"/>
              <a:buChar char="•"/>
            </a:pPr>
            <a:r>
              <a:rPr lang="fi-FI" sz="2000" dirty="0" err="1"/>
              <a:t>prepare</a:t>
            </a:r>
            <a:r>
              <a:rPr lang="fi-FI" sz="2000" dirty="0"/>
              <a:t> </a:t>
            </a:r>
            <a:r>
              <a:rPr lang="fi-FI" sz="2000" dirty="0" err="1"/>
              <a:t>aggregating</a:t>
            </a:r>
            <a:r>
              <a:rPr lang="fi-FI" sz="2000" dirty="0"/>
              <a:t> ERA5-Land </a:t>
            </a:r>
            <a:r>
              <a:rPr lang="fi-FI" sz="2000" dirty="0" err="1"/>
              <a:t>bias-adjusted</a:t>
            </a:r>
            <a:r>
              <a:rPr lang="fi-FI" sz="2000" dirty="0"/>
              <a:t> </a:t>
            </a:r>
            <a:r>
              <a:rPr lang="fi-FI" sz="2000" dirty="0" err="1"/>
              <a:t>seasonal</a:t>
            </a:r>
            <a:r>
              <a:rPr lang="fi-FI" sz="2000" dirty="0"/>
              <a:t> </a:t>
            </a:r>
            <a:r>
              <a:rPr lang="fi-FI" sz="2000" dirty="0" err="1"/>
              <a:t>forecasts</a:t>
            </a:r>
            <a:r>
              <a:rPr lang="fi-FI" sz="2000" dirty="0"/>
              <a:t> for ML </a:t>
            </a:r>
            <a:r>
              <a:rPr lang="fi-FI" sz="2000" dirty="0" err="1"/>
              <a:t>inference</a:t>
            </a:r>
            <a:r>
              <a:rPr lang="fi-FI" sz="2000" dirty="0"/>
              <a:t> </a:t>
            </a:r>
            <a:r>
              <a:rPr lang="fi-FI" sz="2000" dirty="0" err="1"/>
              <a:t>production</a:t>
            </a:r>
            <a:r>
              <a:rPr lang="fi-FI" sz="2000" dirty="0"/>
              <a:t> -&gt; </a:t>
            </a:r>
            <a:r>
              <a:rPr lang="fi-FI" sz="2000" b="1" dirty="0"/>
              <a:t>6-month </a:t>
            </a:r>
            <a:r>
              <a:rPr lang="fi-FI" sz="2000" b="1" dirty="0" err="1"/>
              <a:t>streamflow</a:t>
            </a:r>
            <a:r>
              <a:rPr lang="fi-FI" sz="2000" b="1" dirty="0"/>
              <a:t> </a:t>
            </a:r>
            <a:r>
              <a:rPr lang="fi-FI" sz="2000" b="1" dirty="0" err="1"/>
              <a:t>probabilities</a:t>
            </a:r>
            <a:endParaRPr lang="fi-FI" sz="2000" b="1" dirty="0"/>
          </a:p>
        </p:txBody>
      </p:sp>
    </p:spTree>
    <p:extLst>
      <p:ext uri="{BB962C8B-B14F-4D97-AF65-F5344CB8AC3E}">
        <p14:creationId xmlns:p14="http://schemas.microsoft.com/office/powerpoint/2010/main" val="1483619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231905" y="980728"/>
            <a:ext cx="7141719" cy="6182780"/>
            <a:chOff x="4751644" y="804531"/>
            <a:chExt cx="7145440" cy="6186002"/>
          </a:xfrm>
        </p:grpSpPr>
        <p:pic>
          <p:nvPicPr>
            <p:cNvPr id="9" name="Picture 8" descr="Íslandskort2.pdf"/>
            <p:cNvPicPr>
              <a:picLocks noChangeAspect="1"/>
            </p:cNvPicPr>
            <p:nvPr/>
          </p:nvPicPr>
          <p:blipFill rotWithShape="1">
            <a:blip r:embed="rId3">
              <a:extLst>
                <a:ext uri="{28A0092B-C50C-407E-A947-70E740481C1C}">
                  <a14:useLocalDpi xmlns:a14="http://schemas.microsoft.com/office/drawing/2010/main" val="0"/>
                </a:ext>
              </a:extLst>
            </a:blip>
            <a:srcRect l="9831" t="12610" r="19244" b="6753"/>
            <a:stretch/>
          </p:blipFill>
          <p:spPr>
            <a:xfrm>
              <a:off x="4751644" y="850574"/>
              <a:ext cx="7121352" cy="5528540"/>
            </a:xfrm>
            <a:prstGeom prst="rect">
              <a:avLst/>
            </a:prstGeom>
          </p:spPr>
        </p:pic>
        <p:pic>
          <p:nvPicPr>
            <p:cNvPr id="10" name="Picture 9" descr="islandskort-raflinukerfi.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7427" y="804531"/>
              <a:ext cx="7129657" cy="5347243"/>
            </a:xfrm>
            <a:prstGeom prst="rect">
              <a:avLst/>
            </a:prstGeom>
          </p:spPr>
        </p:pic>
        <p:grpSp>
          <p:nvGrpSpPr>
            <p:cNvPr id="11" name="Group 10"/>
            <p:cNvGrpSpPr/>
            <p:nvPr/>
          </p:nvGrpSpPr>
          <p:grpSpPr>
            <a:xfrm>
              <a:off x="5677993" y="1598904"/>
              <a:ext cx="5610699" cy="3359139"/>
              <a:chOff x="1938792" y="2032002"/>
              <a:chExt cx="6077355" cy="3638524"/>
            </a:xfrm>
            <a:solidFill>
              <a:srgbClr val="E66E06"/>
            </a:solidFill>
          </p:grpSpPr>
          <p:sp>
            <p:nvSpPr>
              <p:cNvPr id="27" name="Oval 26"/>
              <p:cNvSpPr/>
              <p:nvPr/>
            </p:nvSpPr>
            <p:spPr>
              <a:xfrm>
                <a:off x="1938792" y="5022526"/>
                <a:ext cx="648000" cy="648000"/>
              </a:xfrm>
              <a:prstGeom prst="ellipse">
                <a:avLst/>
              </a:prstGeom>
              <a:grpFill/>
              <a:ln w="9525" cap="flat" cmpd="sng" algn="ctr">
                <a:noFill/>
                <a:prstDash val="solid"/>
              </a:ln>
              <a:effectLst>
                <a:outerShdw blurRad="40000" dist="23000" dir="5400000" rotWithShape="0">
                  <a:srgbClr val="000000">
                    <a:alpha val="35000"/>
                  </a:srgbClr>
                </a:outerShdw>
              </a:effectLst>
            </p:spPr>
            <p:txBody>
              <a:bodyPr lIns="0" tIns="0" rIns="0" bIns="0" rtlCol="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456789" fontAlgn="auto">
                  <a:spcBef>
                    <a:spcPts val="0"/>
                  </a:spcBef>
                  <a:spcAft>
                    <a:spcPts val="0"/>
                  </a:spcAft>
                  <a:defRPr/>
                </a:pPr>
                <a:r>
                  <a:rPr lang="is-IS" sz="1000">
                    <a:solidFill>
                      <a:prstClr val="white"/>
                    </a:solidFill>
                    <a:latin typeface="Calibri"/>
                  </a:rPr>
                  <a:t>175 MW</a:t>
                </a:r>
                <a:endParaRPr lang="en-US" sz="1000">
                  <a:solidFill>
                    <a:prstClr val="white"/>
                  </a:solidFill>
                  <a:latin typeface="Calibri"/>
                </a:endParaRPr>
              </a:p>
            </p:txBody>
          </p:sp>
          <p:sp>
            <p:nvSpPr>
              <p:cNvPr id="28" name="Oval 27"/>
              <p:cNvSpPr/>
              <p:nvPr/>
            </p:nvSpPr>
            <p:spPr>
              <a:xfrm>
                <a:off x="7440147" y="2588764"/>
                <a:ext cx="576000" cy="576000"/>
              </a:xfrm>
              <a:prstGeom prst="ellipse">
                <a:avLst/>
              </a:prstGeom>
              <a:solidFill>
                <a:srgbClr val="007CBA"/>
              </a:solidFill>
              <a:ln w="9525" cap="flat" cmpd="sng" algn="ctr">
                <a:noFill/>
                <a:prstDash val="solid"/>
              </a:ln>
              <a:effectLst>
                <a:outerShdw blurRad="40000" dist="23000" dir="5400000" rotWithShape="0">
                  <a:srgbClr val="000000">
                    <a:alpha val="35000"/>
                  </a:srgbClr>
                </a:outerShdw>
              </a:effectLst>
            </p:spPr>
            <p:txBody>
              <a:bodyPr lIns="0" tIns="0" rIns="0" bIns="0" rtlCol="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456789" fontAlgn="auto">
                  <a:spcBef>
                    <a:spcPts val="0"/>
                  </a:spcBef>
                  <a:spcAft>
                    <a:spcPts val="0"/>
                  </a:spcAft>
                  <a:defRPr/>
                </a:pPr>
                <a:r>
                  <a:rPr lang="is-IS" sz="1000">
                    <a:solidFill>
                      <a:prstClr val="white"/>
                    </a:solidFill>
                    <a:latin typeface="Calibri"/>
                  </a:rPr>
                  <a:t>37 MW</a:t>
                </a:r>
                <a:endParaRPr lang="en-US" sz="1000">
                  <a:solidFill>
                    <a:prstClr val="white"/>
                  </a:solidFill>
                  <a:latin typeface="Calibri"/>
                </a:endParaRPr>
              </a:p>
            </p:txBody>
          </p:sp>
          <p:sp>
            <p:nvSpPr>
              <p:cNvPr id="29" name="Oval 28"/>
              <p:cNvSpPr/>
              <p:nvPr/>
            </p:nvSpPr>
            <p:spPr>
              <a:xfrm>
                <a:off x="4534115" y="2032002"/>
                <a:ext cx="468000" cy="468000"/>
              </a:xfrm>
              <a:prstGeom prst="ellipse">
                <a:avLst/>
              </a:prstGeom>
              <a:solidFill>
                <a:srgbClr val="007CBA"/>
              </a:solidFill>
              <a:ln w="9525" cap="flat" cmpd="sng" algn="ctr">
                <a:noFill/>
                <a:prstDash val="solid"/>
              </a:ln>
              <a:effectLst>
                <a:outerShdw blurRad="40000" dist="23000" dir="5400000" rotWithShape="0">
                  <a:srgbClr val="000000">
                    <a:alpha val="35000"/>
                  </a:srgbClr>
                </a:outerShdw>
              </a:effectLst>
            </p:spPr>
            <p:txBody>
              <a:bodyPr lIns="0" tIns="0" rIns="0" bIns="0" rtlCol="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456789" fontAlgn="auto">
                  <a:spcBef>
                    <a:spcPts val="0"/>
                  </a:spcBef>
                  <a:spcAft>
                    <a:spcPts val="0"/>
                  </a:spcAft>
                  <a:defRPr/>
                </a:pPr>
                <a:r>
                  <a:rPr lang="is-IS" sz="1000">
                    <a:solidFill>
                      <a:prstClr val="white"/>
                    </a:solidFill>
                    <a:latin typeface="Calibri"/>
                  </a:rPr>
                  <a:t>7 MW</a:t>
                </a:r>
                <a:endParaRPr lang="en-US" sz="1000">
                  <a:solidFill>
                    <a:prstClr val="white"/>
                  </a:solidFill>
                  <a:latin typeface="Calibri"/>
                </a:endParaRPr>
              </a:p>
            </p:txBody>
          </p:sp>
          <p:sp>
            <p:nvSpPr>
              <p:cNvPr id="30" name="Oval 29"/>
              <p:cNvSpPr/>
              <p:nvPr/>
            </p:nvSpPr>
            <p:spPr>
              <a:xfrm>
                <a:off x="2574667" y="4704357"/>
                <a:ext cx="756000" cy="756000"/>
              </a:xfrm>
              <a:prstGeom prst="ellipse">
                <a:avLst/>
              </a:prstGeom>
              <a:grpFill/>
              <a:ln w="9525" cap="flat" cmpd="sng" algn="ctr">
                <a:noFill/>
                <a:prstDash val="solid"/>
              </a:ln>
              <a:effectLst>
                <a:outerShdw blurRad="40000" dist="23000" dir="5400000" rotWithShape="0">
                  <a:srgbClr val="000000">
                    <a:alpha val="35000"/>
                  </a:srgbClr>
                </a:outerShdw>
              </a:effectLst>
            </p:spPr>
            <p:txBody>
              <a:bodyPr lIns="0" tIns="0" rIns="0" bIns="0" rtlCol="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456789" fontAlgn="auto">
                  <a:spcBef>
                    <a:spcPts val="0"/>
                  </a:spcBef>
                  <a:spcAft>
                    <a:spcPts val="0"/>
                  </a:spcAft>
                  <a:defRPr/>
                </a:pPr>
                <a:r>
                  <a:rPr lang="is-IS" sz="1100">
                    <a:solidFill>
                      <a:prstClr val="white"/>
                    </a:solidFill>
                    <a:latin typeface="Calibri"/>
                  </a:rPr>
                  <a:t>423 MW</a:t>
                </a:r>
                <a:endParaRPr lang="en-US" sz="1100">
                  <a:solidFill>
                    <a:prstClr val="white"/>
                  </a:solidFill>
                  <a:latin typeface="Calibri"/>
                </a:endParaRPr>
              </a:p>
            </p:txBody>
          </p:sp>
          <p:sp>
            <p:nvSpPr>
              <p:cNvPr id="31" name="Oval 30"/>
              <p:cNvSpPr/>
              <p:nvPr/>
            </p:nvSpPr>
            <p:spPr>
              <a:xfrm>
                <a:off x="1965412" y="2255233"/>
                <a:ext cx="540000" cy="540000"/>
              </a:xfrm>
              <a:prstGeom prst="ellipse">
                <a:avLst/>
              </a:prstGeom>
              <a:solidFill>
                <a:srgbClr val="007CBA"/>
              </a:solidFill>
              <a:ln w="9525" cap="flat" cmpd="sng" algn="ctr">
                <a:noFill/>
                <a:prstDash val="solid"/>
              </a:ln>
              <a:effectLst>
                <a:outerShdw blurRad="40000" dist="23000" dir="5400000" rotWithShape="0">
                  <a:srgbClr val="000000">
                    <a:alpha val="35000"/>
                  </a:srgbClr>
                </a:outerShdw>
              </a:effectLst>
            </p:spPr>
            <p:txBody>
              <a:bodyPr lIns="0" tIns="0" rIns="0" bIns="0" rtlCol="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456789" fontAlgn="auto">
                  <a:spcBef>
                    <a:spcPts val="0"/>
                  </a:spcBef>
                  <a:spcAft>
                    <a:spcPts val="0"/>
                  </a:spcAft>
                  <a:defRPr/>
                </a:pPr>
                <a:r>
                  <a:rPr lang="is-IS" sz="900">
                    <a:solidFill>
                      <a:prstClr val="white"/>
                    </a:solidFill>
                    <a:latin typeface="Calibri"/>
                  </a:rPr>
                  <a:t>14 MW</a:t>
                </a:r>
              </a:p>
            </p:txBody>
          </p:sp>
        </p:grpSp>
        <p:grpSp>
          <p:nvGrpSpPr>
            <p:cNvPr id="12" name="Group 11"/>
            <p:cNvGrpSpPr/>
            <p:nvPr/>
          </p:nvGrpSpPr>
          <p:grpSpPr>
            <a:xfrm>
              <a:off x="7005175" y="1739863"/>
              <a:ext cx="4119321" cy="3349595"/>
              <a:chOff x="3376360" y="2184685"/>
              <a:chExt cx="4461936" cy="3628187"/>
            </a:xfrm>
          </p:grpSpPr>
          <p:sp>
            <p:nvSpPr>
              <p:cNvPr id="21" name="Oval 20"/>
              <p:cNvSpPr/>
              <p:nvPr/>
            </p:nvSpPr>
            <p:spPr>
              <a:xfrm>
                <a:off x="3939372" y="3228108"/>
                <a:ext cx="648000" cy="648000"/>
              </a:xfrm>
              <a:prstGeom prst="ellipse">
                <a:avLst/>
              </a:prstGeom>
              <a:solidFill>
                <a:srgbClr val="007CBA"/>
              </a:solidFill>
              <a:ln w="25400" cap="flat" cmpd="sng" algn="ctr">
                <a:noFill/>
                <a:prstDash val="solid"/>
              </a:ln>
              <a:effectLst>
                <a:outerShdw blurRad="50800" dist="38100" dir="5400000" algn="t" rotWithShape="0">
                  <a:prstClr val="black">
                    <a:alpha val="40000"/>
                  </a:prstClr>
                </a:outerShdw>
              </a:effectLst>
            </p:spPr>
            <p:txBody>
              <a:bodyPr lIns="0" tIns="0" rIns="0" bIns="0" rtlCol="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456789" fontAlgn="auto">
                  <a:spcBef>
                    <a:spcPts val="0"/>
                  </a:spcBef>
                  <a:spcAft>
                    <a:spcPts val="0"/>
                  </a:spcAft>
                  <a:defRPr/>
                </a:pPr>
                <a:r>
                  <a:rPr lang="is-IS" sz="1000">
                    <a:solidFill>
                      <a:prstClr val="white"/>
                    </a:solidFill>
                    <a:latin typeface="Calibri"/>
                  </a:rPr>
                  <a:t>150 MW</a:t>
                </a:r>
                <a:endParaRPr lang="en-US" sz="1000">
                  <a:solidFill>
                    <a:prstClr val="white"/>
                  </a:solidFill>
                  <a:latin typeface="Calibri"/>
                </a:endParaRPr>
              </a:p>
            </p:txBody>
          </p:sp>
          <p:sp>
            <p:nvSpPr>
              <p:cNvPr id="22" name="Oval 21"/>
              <p:cNvSpPr/>
              <p:nvPr/>
            </p:nvSpPr>
            <p:spPr>
              <a:xfrm>
                <a:off x="5675450" y="2184685"/>
                <a:ext cx="576000" cy="576000"/>
              </a:xfrm>
              <a:prstGeom prst="ellipse">
                <a:avLst/>
              </a:prstGeom>
              <a:solidFill>
                <a:srgbClr val="007CBA"/>
              </a:solidFill>
              <a:ln w="25400" cap="flat" cmpd="sng" algn="ctr">
                <a:noFill/>
                <a:prstDash val="solid"/>
              </a:ln>
              <a:effectLst>
                <a:outerShdw blurRad="50800" dist="38100" dir="5400000" algn="t" rotWithShape="0">
                  <a:prstClr val="black">
                    <a:alpha val="40000"/>
                  </a:prstClr>
                </a:outerShdw>
              </a:effectLst>
            </p:spPr>
            <p:txBody>
              <a:bodyPr lIns="0" tIns="0" rIns="0" bIns="0" rtlCol="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456789" fontAlgn="auto">
                  <a:spcBef>
                    <a:spcPts val="0"/>
                  </a:spcBef>
                  <a:spcAft>
                    <a:spcPts val="0"/>
                  </a:spcAft>
                  <a:defRPr/>
                </a:pPr>
                <a:r>
                  <a:rPr lang="is-IS" sz="1000">
                    <a:solidFill>
                      <a:prstClr val="white"/>
                    </a:solidFill>
                    <a:latin typeface="Calibri"/>
                  </a:rPr>
                  <a:t>28 MW</a:t>
                </a:r>
                <a:endParaRPr lang="en-US" sz="1000">
                  <a:solidFill>
                    <a:prstClr val="white"/>
                  </a:solidFill>
                  <a:latin typeface="Calibri"/>
                </a:endParaRPr>
              </a:p>
            </p:txBody>
          </p:sp>
          <p:sp>
            <p:nvSpPr>
              <p:cNvPr id="23" name="Oval 22"/>
              <p:cNvSpPr/>
              <p:nvPr/>
            </p:nvSpPr>
            <p:spPr>
              <a:xfrm>
                <a:off x="6758296" y="3187428"/>
                <a:ext cx="1080000" cy="1080000"/>
              </a:xfrm>
              <a:prstGeom prst="ellipse">
                <a:avLst/>
              </a:prstGeom>
              <a:solidFill>
                <a:srgbClr val="007CBA"/>
              </a:solidFill>
              <a:ln w="25400" cap="flat" cmpd="sng" algn="ctr">
                <a:noFill/>
                <a:prstDash val="solid"/>
              </a:ln>
              <a:effectLst>
                <a:outerShdw blurRad="50800" dist="38100" dir="5400000" algn="t" rotWithShape="0">
                  <a:prstClr val="black">
                    <a:alpha val="40000"/>
                  </a:prstClr>
                </a:outerShdw>
              </a:effectLst>
            </p:spPr>
            <p:txBody>
              <a:bodyPr lIns="0" tIns="0" rIns="0" bIns="0" rtlCol="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456789" fontAlgn="auto">
                  <a:spcBef>
                    <a:spcPts val="0"/>
                  </a:spcBef>
                  <a:spcAft>
                    <a:spcPts val="0"/>
                  </a:spcAft>
                  <a:defRPr/>
                </a:pPr>
                <a:r>
                  <a:rPr lang="is-IS" sz="1697">
                    <a:solidFill>
                      <a:prstClr val="white"/>
                    </a:solidFill>
                    <a:latin typeface="Calibri"/>
                  </a:rPr>
                  <a:t>690 MW</a:t>
                </a:r>
                <a:endParaRPr lang="en-US" sz="1697">
                  <a:solidFill>
                    <a:prstClr val="white"/>
                  </a:solidFill>
                  <a:latin typeface="Calibri"/>
                </a:endParaRPr>
              </a:p>
            </p:txBody>
          </p:sp>
          <p:sp>
            <p:nvSpPr>
              <p:cNvPr id="24" name="Oval 23"/>
              <p:cNvSpPr/>
              <p:nvPr/>
            </p:nvSpPr>
            <p:spPr>
              <a:xfrm>
                <a:off x="3971960" y="4624872"/>
                <a:ext cx="1188000" cy="1188000"/>
              </a:xfrm>
              <a:prstGeom prst="ellipse">
                <a:avLst/>
              </a:prstGeom>
              <a:solidFill>
                <a:srgbClr val="007CBA"/>
              </a:solidFill>
              <a:ln w="25400" cap="flat" cmpd="sng" algn="ctr">
                <a:noFill/>
                <a:prstDash val="solid"/>
              </a:ln>
              <a:effectLst>
                <a:outerShdw blurRad="50800" dist="38100" dir="5400000" algn="t" rotWithShape="0">
                  <a:prstClr val="black">
                    <a:alpha val="40000"/>
                  </a:prstClr>
                </a:outerShdw>
              </a:effectLst>
            </p:spPr>
            <p:txBody>
              <a:bodyPr lIns="0" tIns="0" rIns="0" bIns="0" rtlCol="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456789" fontAlgn="auto">
                  <a:spcBef>
                    <a:spcPts val="0"/>
                  </a:spcBef>
                  <a:spcAft>
                    <a:spcPts val="0"/>
                  </a:spcAft>
                  <a:defRPr/>
                </a:pPr>
                <a:r>
                  <a:rPr lang="is-IS" sz="1697">
                    <a:solidFill>
                      <a:prstClr val="white"/>
                    </a:solidFill>
                    <a:latin typeface="Calibri"/>
                  </a:rPr>
                  <a:t>940 MW</a:t>
                </a:r>
                <a:endParaRPr lang="en-US" sz="1697">
                  <a:solidFill>
                    <a:prstClr val="white"/>
                  </a:solidFill>
                  <a:latin typeface="Calibri"/>
                </a:endParaRPr>
              </a:p>
            </p:txBody>
          </p:sp>
          <p:sp>
            <p:nvSpPr>
              <p:cNvPr id="25" name="Oval 24"/>
              <p:cNvSpPr/>
              <p:nvPr/>
            </p:nvSpPr>
            <p:spPr>
              <a:xfrm>
                <a:off x="3376360" y="5107885"/>
                <a:ext cx="576000" cy="576000"/>
              </a:xfrm>
              <a:prstGeom prst="ellipse">
                <a:avLst/>
              </a:prstGeom>
              <a:solidFill>
                <a:srgbClr val="007CBA"/>
              </a:solidFill>
              <a:ln w="25400" cap="flat" cmpd="sng" algn="ctr">
                <a:noFill/>
                <a:prstDash val="solid"/>
              </a:ln>
              <a:effectLst>
                <a:outerShdw blurRad="50800" dist="38100" dir="5400000" algn="t" rotWithShape="0">
                  <a:prstClr val="black">
                    <a:alpha val="40000"/>
                  </a:prstClr>
                </a:outerShdw>
              </a:effectLst>
            </p:spPr>
            <p:txBody>
              <a:bodyPr lIns="0" tIns="0" rIns="0" bIns="0" rtlCol="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456789" fontAlgn="auto">
                  <a:spcBef>
                    <a:spcPts val="0"/>
                  </a:spcBef>
                  <a:spcAft>
                    <a:spcPts val="0"/>
                  </a:spcAft>
                  <a:defRPr/>
                </a:pPr>
                <a:r>
                  <a:rPr lang="is-IS" sz="1000">
                    <a:solidFill>
                      <a:prstClr val="white"/>
                    </a:solidFill>
                    <a:latin typeface="Calibri"/>
                  </a:rPr>
                  <a:t>89 MW</a:t>
                </a:r>
                <a:endParaRPr lang="en-US" sz="1000">
                  <a:solidFill>
                    <a:prstClr val="white"/>
                  </a:solidFill>
                  <a:latin typeface="Calibri"/>
                </a:endParaRPr>
              </a:p>
            </p:txBody>
          </p:sp>
          <p:sp>
            <p:nvSpPr>
              <p:cNvPr id="26" name="Oval 25"/>
              <p:cNvSpPr/>
              <p:nvPr/>
            </p:nvSpPr>
            <p:spPr>
              <a:xfrm>
                <a:off x="6052660" y="2694247"/>
                <a:ext cx="540000" cy="540001"/>
              </a:xfrm>
              <a:prstGeom prst="ellipse">
                <a:avLst/>
              </a:prstGeom>
              <a:solidFill>
                <a:srgbClr val="E66E06"/>
              </a:solidFill>
              <a:ln w="25400" cap="flat" cmpd="sng" algn="ctr">
                <a:noFill/>
                <a:prstDash val="solid"/>
              </a:ln>
              <a:effectLst>
                <a:outerShdw blurRad="50800" dist="38100" dir="5400000" algn="t" rotWithShape="0">
                  <a:prstClr val="black">
                    <a:alpha val="40000"/>
                  </a:prstClr>
                </a:outerShdw>
              </a:effectLst>
            </p:spPr>
            <p:txBody>
              <a:bodyPr lIns="0" tIns="0" rIns="0" bIns="0" rtlCol="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456789" fontAlgn="auto">
                  <a:spcBef>
                    <a:spcPts val="0"/>
                  </a:spcBef>
                  <a:spcAft>
                    <a:spcPts val="0"/>
                  </a:spcAft>
                  <a:defRPr/>
                </a:pPr>
                <a:r>
                  <a:rPr lang="is-IS" sz="900">
                    <a:solidFill>
                      <a:prstClr val="white"/>
                    </a:solidFill>
                    <a:latin typeface="Calibri"/>
                  </a:rPr>
                  <a:t>63 MW</a:t>
                </a:r>
                <a:endParaRPr lang="en-US" sz="900">
                  <a:solidFill>
                    <a:prstClr val="white"/>
                  </a:solidFill>
                  <a:latin typeface="Calibri"/>
                </a:endParaRPr>
              </a:p>
            </p:txBody>
          </p:sp>
        </p:grpSp>
        <p:sp>
          <p:nvSpPr>
            <p:cNvPr id="13" name="Oval 12"/>
            <p:cNvSpPr/>
            <p:nvPr/>
          </p:nvSpPr>
          <p:spPr>
            <a:xfrm>
              <a:off x="7412645" y="4908459"/>
              <a:ext cx="432063" cy="432065"/>
            </a:xfrm>
            <a:prstGeom prst="ellipse">
              <a:avLst/>
            </a:prstGeom>
            <a:solidFill>
              <a:srgbClr val="609A9A"/>
            </a:solidFill>
            <a:ln w="9525" cap="flat" cmpd="sng" algn="ctr">
              <a:noFill/>
              <a:prstDash val="solid"/>
            </a:ln>
            <a:effectLst>
              <a:outerShdw blurRad="40000" dist="23000" dir="5400000" rotWithShape="0">
                <a:srgbClr val="000000">
                  <a:alpha val="35000"/>
                </a:srgbClr>
              </a:outerShdw>
            </a:effectLst>
          </p:spPr>
          <p:txBody>
            <a:bodyPr lIns="0" tIns="0" rIns="0" bIns="0" rtlCol="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456789" fontAlgn="auto">
                <a:spcBef>
                  <a:spcPts val="0"/>
                </a:spcBef>
                <a:spcAft>
                  <a:spcPts val="0"/>
                </a:spcAft>
                <a:defRPr/>
              </a:pPr>
              <a:r>
                <a:rPr lang="is-IS" sz="1000">
                  <a:solidFill>
                    <a:prstClr val="white"/>
                  </a:solidFill>
                  <a:latin typeface="Calibri"/>
                </a:rPr>
                <a:t>2 MW</a:t>
              </a:r>
              <a:endParaRPr lang="en-US" sz="1000">
                <a:solidFill>
                  <a:prstClr val="white"/>
                </a:solidFill>
                <a:latin typeface="Calibri"/>
              </a:endParaRPr>
            </a:p>
          </p:txBody>
        </p:sp>
        <p:grpSp>
          <p:nvGrpSpPr>
            <p:cNvPr id="14" name="Group 13"/>
            <p:cNvGrpSpPr/>
            <p:nvPr/>
          </p:nvGrpSpPr>
          <p:grpSpPr>
            <a:xfrm>
              <a:off x="9849262" y="4985315"/>
              <a:ext cx="1932308" cy="1316088"/>
              <a:chOff x="10502425" y="4985718"/>
              <a:chExt cx="1932816" cy="1316430"/>
            </a:xfrm>
          </p:grpSpPr>
          <p:cxnSp>
            <p:nvCxnSpPr>
              <p:cNvPr id="16" name="Straight Connector 15"/>
              <p:cNvCxnSpPr/>
              <p:nvPr/>
            </p:nvCxnSpPr>
            <p:spPr>
              <a:xfrm flipV="1">
                <a:off x="10502425" y="6094695"/>
                <a:ext cx="346861" cy="4937"/>
              </a:xfrm>
              <a:prstGeom prst="line">
                <a:avLst/>
              </a:prstGeom>
              <a:noFill/>
              <a:ln w="57150" cap="flat" cmpd="sng" algn="ctr">
                <a:solidFill>
                  <a:srgbClr val="777779"/>
                </a:solidFill>
                <a:prstDash val="solid"/>
              </a:ln>
              <a:effectLst/>
            </p:spPr>
          </p:cxnSp>
          <p:sp>
            <p:nvSpPr>
              <p:cNvPr id="18" name="TextBox 17"/>
              <p:cNvSpPr txBox="1">
                <a:spLocks noChangeAspect="1"/>
              </p:cNvSpPr>
              <p:nvPr/>
            </p:nvSpPr>
            <p:spPr>
              <a:xfrm>
                <a:off x="10897031" y="4985718"/>
                <a:ext cx="1538210" cy="1316430"/>
              </a:xfrm>
              <a:prstGeom prst="rect">
                <a:avLst/>
              </a:prstGeom>
              <a:noFill/>
            </p:spPr>
            <p:txBody>
              <a:bodyPr wrap="square" rtlCol="0">
                <a:spAutoFit/>
              </a:bodyPr>
              <a:lstStyle/>
              <a:p>
                <a:pPr>
                  <a:spcAft>
                    <a:spcPts val="300"/>
                  </a:spcAft>
                </a:pPr>
                <a:r>
                  <a:rPr lang="en-US" sz="1799">
                    <a:solidFill>
                      <a:srgbClr val="D6DBDE">
                        <a:lumMod val="10000"/>
                      </a:srgbClr>
                    </a:solidFill>
                    <a:latin typeface="Calibri"/>
                  </a:rPr>
                  <a:t>Hydro</a:t>
                </a:r>
              </a:p>
              <a:p>
                <a:pPr>
                  <a:spcAft>
                    <a:spcPts val="300"/>
                  </a:spcAft>
                </a:pPr>
                <a:r>
                  <a:rPr lang="en-US" sz="1799">
                    <a:solidFill>
                      <a:srgbClr val="D6DBDE">
                        <a:lumMod val="10000"/>
                      </a:srgbClr>
                    </a:solidFill>
                    <a:latin typeface="Calibri"/>
                  </a:rPr>
                  <a:t>Wind</a:t>
                </a:r>
              </a:p>
              <a:p>
                <a:pPr>
                  <a:spcAft>
                    <a:spcPts val="300"/>
                  </a:spcAft>
                </a:pPr>
                <a:r>
                  <a:rPr lang="en-US" sz="1799">
                    <a:solidFill>
                      <a:srgbClr val="D6DBDE">
                        <a:lumMod val="10000"/>
                      </a:srgbClr>
                    </a:solidFill>
                    <a:latin typeface="Calibri"/>
                  </a:rPr>
                  <a:t>Geothermal</a:t>
                </a:r>
              </a:p>
              <a:p>
                <a:pPr>
                  <a:spcAft>
                    <a:spcPts val="300"/>
                  </a:spcAft>
                </a:pPr>
                <a:r>
                  <a:rPr lang="en-US" sz="1799">
                    <a:solidFill>
                      <a:srgbClr val="D6DBDE">
                        <a:lumMod val="10000"/>
                      </a:srgbClr>
                    </a:solidFill>
                    <a:latin typeface="Calibri"/>
                  </a:rPr>
                  <a:t>Transmission</a:t>
                </a:r>
              </a:p>
            </p:txBody>
          </p:sp>
          <p:sp>
            <p:nvSpPr>
              <p:cNvPr id="19" name="Oval 83"/>
              <p:cNvSpPr>
                <a:spLocks noChangeAspect="1"/>
              </p:cNvSpPr>
              <p:nvPr/>
            </p:nvSpPr>
            <p:spPr>
              <a:xfrm>
                <a:off x="10554499" y="5077877"/>
                <a:ext cx="196552" cy="196552"/>
              </a:xfrm>
              <a:prstGeom prst="ellipse">
                <a:avLst/>
              </a:prstGeom>
              <a:solidFill>
                <a:srgbClr val="007C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s-IS" sz="1797">
                  <a:solidFill>
                    <a:srgbClr val="54534A"/>
                  </a:solidFill>
                  <a:latin typeface="Calibri"/>
                </a:endParaRPr>
              </a:p>
            </p:txBody>
          </p:sp>
        </p:grpSp>
        <p:sp>
          <p:nvSpPr>
            <p:cNvPr id="15" name="TextBox 14"/>
            <p:cNvSpPr txBox="1"/>
            <p:nvPr/>
          </p:nvSpPr>
          <p:spPr>
            <a:xfrm>
              <a:off x="8253293" y="6314434"/>
              <a:ext cx="3191936" cy="676099"/>
            </a:xfrm>
            <a:prstGeom prst="rect">
              <a:avLst/>
            </a:prstGeom>
            <a:noFill/>
          </p:spPr>
          <p:txBody>
            <a:bodyPr wrap="square" lIns="0" tIns="0" rIns="0" bIns="0" rtlCol="0">
              <a:noAutofit/>
            </a:bodyPr>
            <a:lstStyle/>
            <a:p>
              <a:pPr>
                <a:lnSpc>
                  <a:spcPct val="90000"/>
                </a:lnSpc>
              </a:pPr>
              <a:r>
                <a:rPr lang="en-US" sz="1400">
                  <a:solidFill>
                    <a:srgbClr val="E7E6E6">
                      <a:lumMod val="10000"/>
                    </a:srgbClr>
                  </a:solidFill>
                  <a:latin typeface="Calibri"/>
                </a:rPr>
                <a:t>Installed Power 2650 MW</a:t>
              </a:r>
            </a:p>
            <a:p>
              <a:pPr>
                <a:lnSpc>
                  <a:spcPct val="90000"/>
                </a:lnSpc>
              </a:pPr>
              <a:r>
                <a:rPr lang="en-US" sz="1050">
                  <a:solidFill>
                    <a:srgbClr val="E7E6E6">
                      <a:lumMod val="10000"/>
                    </a:srgbClr>
                  </a:solidFill>
                  <a:latin typeface="Calibri"/>
                </a:rPr>
                <a:t>Source </a:t>
              </a:r>
              <a:r>
                <a:rPr lang="en-US" sz="1050" err="1">
                  <a:solidFill>
                    <a:srgbClr val="E7E6E6">
                      <a:lumMod val="10000"/>
                    </a:srgbClr>
                  </a:solidFill>
                  <a:latin typeface="Calibri"/>
                </a:rPr>
                <a:t>Orkustofnun</a:t>
              </a:r>
              <a:r>
                <a:rPr lang="en-US" sz="1050">
                  <a:solidFill>
                    <a:srgbClr val="E7E6E6">
                      <a:lumMod val="10000"/>
                    </a:srgbClr>
                  </a:solidFill>
                  <a:latin typeface="Calibri"/>
                </a:rPr>
                <a:t>, National Energy Authority</a:t>
              </a:r>
            </a:p>
          </p:txBody>
        </p:sp>
      </p:grpSp>
      <p:sp>
        <p:nvSpPr>
          <p:cNvPr id="2" name="Title 1"/>
          <p:cNvSpPr>
            <a:spLocks noGrp="1"/>
          </p:cNvSpPr>
          <p:nvPr>
            <p:ph type="title"/>
          </p:nvPr>
        </p:nvSpPr>
        <p:spPr>
          <a:xfrm>
            <a:off x="611029" y="289561"/>
            <a:ext cx="10726436" cy="858203"/>
          </a:xfrm>
        </p:spPr>
        <p:txBody>
          <a:bodyPr>
            <a:normAutofit fontScale="90000"/>
          </a:bodyPr>
          <a:lstStyle/>
          <a:p>
            <a:r>
              <a:rPr lang="is-IS" dirty="0"/>
              <a:t>Energy system in Iceland …</a:t>
            </a:r>
            <a:br>
              <a:rPr lang="is-IS" dirty="0"/>
            </a:br>
            <a:r>
              <a:rPr lang="is-IS" dirty="0"/>
              <a:t>	…from the perspective of resource forecasting </a:t>
            </a:r>
          </a:p>
        </p:txBody>
      </p:sp>
      <p:sp>
        <p:nvSpPr>
          <p:cNvPr id="3" name="Content Placeholder 2"/>
          <p:cNvSpPr>
            <a:spLocks noGrp="1"/>
          </p:cNvSpPr>
          <p:nvPr>
            <p:ph idx="1"/>
          </p:nvPr>
        </p:nvSpPr>
        <p:spPr>
          <a:xfrm>
            <a:off x="3278067" y="1286419"/>
            <a:ext cx="2868916" cy="4544834"/>
          </a:xfrm>
        </p:spPr>
        <p:txBody>
          <a:bodyPr>
            <a:normAutofit/>
          </a:bodyPr>
          <a:lstStyle/>
          <a:p>
            <a:r>
              <a:rPr lang="en-US" sz="1800" b="1" dirty="0">
                <a:solidFill>
                  <a:schemeClr val="tx1"/>
                </a:solidFill>
              </a:rPr>
              <a:t>100% renewable sources +80% power intensive load</a:t>
            </a:r>
            <a:r>
              <a:rPr lang="en-US" sz="1800" b="1" dirty="0"/>
              <a:t> </a:t>
            </a:r>
            <a:r>
              <a:rPr lang="en-US" sz="1800" b="1" dirty="0">
                <a:solidFill>
                  <a:schemeClr val="tx1"/>
                </a:solidFill>
              </a:rPr>
              <a:t>No interconnections </a:t>
            </a:r>
          </a:p>
          <a:p>
            <a:r>
              <a:rPr lang="en-US" sz="1800" b="1" dirty="0">
                <a:solidFill>
                  <a:schemeClr val="tx1"/>
                </a:solidFill>
              </a:rPr>
              <a:t>Annual variability high +</a:t>
            </a:r>
            <a:r>
              <a:rPr lang="en-US" sz="1800" b="1" dirty="0"/>
              <a:t> </a:t>
            </a:r>
            <a:r>
              <a:rPr lang="en-US" sz="1800" b="1" dirty="0">
                <a:solidFill>
                  <a:schemeClr val="tx1"/>
                </a:solidFill>
              </a:rPr>
              <a:t>Climate in change</a:t>
            </a:r>
          </a:p>
          <a:p>
            <a:pPr marL="285750" indent="-285750">
              <a:buFont typeface="Arial" panose="020B0604020202020204" pitchFamily="34" charset="0"/>
              <a:buChar char="•"/>
            </a:pPr>
            <a:r>
              <a:rPr lang="en-US" sz="1600" dirty="0">
                <a:solidFill>
                  <a:schemeClr val="tx1"/>
                </a:solidFill>
              </a:rPr>
              <a:t>More glacier melt observed since 1995</a:t>
            </a:r>
            <a:endParaRPr lang="en-US" sz="1600" dirty="0"/>
          </a:p>
          <a:p>
            <a:pPr marL="285750" indent="-285750">
              <a:buFont typeface="Arial" panose="020B0604020202020204" pitchFamily="34" charset="0"/>
              <a:buChar char="•"/>
            </a:pPr>
            <a:r>
              <a:rPr lang="en-US" sz="1600" dirty="0">
                <a:solidFill>
                  <a:schemeClr val="tx1"/>
                </a:solidFill>
              </a:rPr>
              <a:t>opportunities for increased production,</a:t>
            </a:r>
          </a:p>
          <a:p>
            <a:pPr marL="285750" indent="-285750">
              <a:buFont typeface="Arial" panose="020B0604020202020204" pitchFamily="34" charset="0"/>
              <a:buChar char="•"/>
            </a:pPr>
            <a:r>
              <a:rPr lang="en-US" sz="1600" dirty="0">
                <a:solidFill>
                  <a:schemeClr val="tx1"/>
                </a:solidFill>
              </a:rPr>
              <a:t>but </a:t>
            </a:r>
            <a:r>
              <a:rPr lang="en-US" sz="1600" dirty="0"/>
              <a:t>l</a:t>
            </a:r>
            <a:r>
              <a:rPr lang="en-US" sz="1600" dirty="0">
                <a:solidFill>
                  <a:schemeClr val="tx1"/>
                </a:solidFill>
              </a:rPr>
              <a:t>ess seasonal snow</a:t>
            </a:r>
            <a:endParaRPr lang="en-US" sz="1600" dirty="0"/>
          </a:p>
          <a:p>
            <a:pPr marL="285750" indent="-285750">
              <a:buFont typeface="Arial" panose="020B0604020202020204" pitchFamily="34" charset="0"/>
              <a:buChar char="•"/>
            </a:pPr>
            <a:r>
              <a:rPr lang="en-US" sz="1600" dirty="0"/>
              <a:t>more challenges</a:t>
            </a:r>
            <a:r>
              <a:rPr lang="en-US" sz="1600" dirty="0">
                <a:solidFill>
                  <a:schemeClr val="tx1"/>
                </a:solidFill>
              </a:rPr>
              <a:t> in timing of water availabili</a:t>
            </a:r>
            <a:r>
              <a:rPr lang="en-US" sz="1600" dirty="0"/>
              <a:t>ty</a:t>
            </a:r>
          </a:p>
          <a:p>
            <a:pPr marL="285750" indent="-285750">
              <a:buFont typeface="Arial" panose="020B0604020202020204" pitchFamily="34" charset="0"/>
              <a:buChar char="•"/>
            </a:pPr>
            <a:r>
              <a:rPr lang="en-US" sz="1600" b="1" dirty="0"/>
              <a:t>Forecasting needs to improve and extend over the winter season</a:t>
            </a:r>
          </a:p>
        </p:txBody>
      </p:sp>
      <p:sp>
        <p:nvSpPr>
          <p:cNvPr id="7" name="Slide Number Placeholder 6"/>
          <p:cNvSpPr>
            <a:spLocks noGrp="1"/>
          </p:cNvSpPr>
          <p:nvPr>
            <p:ph type="sldNum" sz="quarter" idx="12"/>
          </p:nvPr>
        </p:nvSpPr>
        <p:spPr>
          <a:xfrm>
            <a:off x="11640648" y="6453336"/>
            <a:ext cx="288000" cy="144000"/>
          </a:xfrm>
          <a:prstGeom prst="rect">
            <a:avLst/>
          </a:prstGeom>
        </p:spPr>
        <p:txBody>
          <a:bodyPr vert="horz" lIns="0" tIns="0" rIns="0" bIns="0" rtlCol="0" anchor="b" anchorCtr="0">
            <a:noAutofit/>
          </a:bodyPr>
          <a:lstStyle>
            <a:defPPr>
              <a:defRPr lang="de-DE"/>
            </a:defPPr>
            <a:lvl1pPr marL="0" algn="r" defTabSz="914400" rtl="0" eaLnBrk="1" latinLnBrk="0" hangingPunct="1">
              <a:defRPr sz="6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E89A3D-C6C4-4521-AE7D-4749D53E6130}" type="slidenum">
              <a:rPr lang="de-DE" smtClean="0"/>
              <a:pPr/>
              <a:t>2</a:t>
            </a:fld>
            <a:endParaRPr lang="is-IS">
              <a:solidFill>
                <a:srgbClr val="44546A"/>
              </a:solidFill>
              <a:latin typeface="Calibri"/>
            </a:endParaRPr>
          </a:p>
        </p:txBody>
      </p:sp>
      <p:sp>
        <p:nvSpPr>
          <p:cNvPr id="32" name="TextBox 31"/>
          <p:cNvSpPr txBox="1"/>
          <p:nvPr/>
        </p:nvSpPr>
        <p:spPr>
          <a:xfrm>
            <a:off x="7665890" y="3571087"/>
            <a:ext cx="335261" cy="523084"/>
          </a:xfrm>
          <a:prstGeom prst="rect">
            <a:avLst/>
          </a:prstGeom>
          <a:noFill/>
        </p:spPr>
        <p:txBody>
          <a:bodyPr wrap="none" rtlCol="0">
            <a:spAutoFit/>
          </a:bodyPr>
          <a:lstStyle/>
          <a:p>
            <a:r>
              <a:rPr lang="is-IS" sz="2799" b="1">
                <a:solidFill>
                  <a:srgbClr val="E7E6E6">
                    <a:lumMod val="10000"/>
                  </a:srgbClr>
                </a:solidFill>
                <a:latin typeface="Calibri"/>
              </a:rPr>
              <a:t>L</a:t>
            </a:r>
            <a:endParaRPr lang="is-IS" sz="1799" b="1">
              <a:solidFill>
                <a:srgbClr val="E7E6E6">
                  <a:lumMod val="10000"/>
                </a:srgbClr>
              </a:solidFill>
              <a:latin typeface="Calibri"/>
            </a:endParaRPr>
          </a:p>
        </p:txBody>
      </p:sp>
      <p:sp>
        <p:nvSpPr>
          <p:cNvPr id="33" name="TextBox 32"/>
          <p:cNvSpPr txBox="1"/>
          <p:nvPr/>
        </p:nvSpPr>
        <p:spPr>
          <a:xfrm>
            <a:off x="8399451" y="3621115"/>
            <a:ext cx="271068" cy="523092"/>
          </a:xfrm>
          <a:prstGeom prst="rect">
            <a:avLst/>
          </a:prstGeom>
          <a:noFill/>
        </p:spPr>
        <p:txBody>
          <a:bodyPr wrap="square" rtlCol="0">
            <a:spAutoFit/>
          </a:bodyPr>
          <a:lstStyle/>
          <a:p>
            <a:r>
              <a:rPr lang="is-IS" sz="2799" b="1">
                <a:solidFill>
                  <a:srgbClr val="E7E6E6">
                    <a:lumMod val="10000"/>
                  </a:srgbClr>
                </a:solidFill>
                <a:latin typeface="Calibri"/>
              </a:rPr>
              <a:t>H</a:t>
            </a:r>
            <a:endParaRPr lang="is-IS" sz="1799" b="1">
              <a:solidFill>
                <a:srgbClr val="E7E6E6">
                  <a:lumMod val="10000"/>
                </a:srgbClr>
              </a:solidFill>
              <a:latin typeface="Calibri"/>
            </a:endParaRPr>
          </a:p>
        </p:txBody>
      </p:sp>
      <p:sp>
        <p:nvSpPr>
          <p:cNvPr id="34" name="TextBox 33"/>
          <p:cNvSpPr txBox="1"/>
          <p:nvPr/>
        </p:nvSpPr>
        <p:spPr>
          <a:xfrm>
            <a:off x="9802687" y="4410933"/>
            <a:ext cx="396159" cy="523084"/>
          </a:xfrm>
          <a:prstGeom prst="rect">
            <a:avLst/>
          </a:prstGeom>
          <a:noFill/>
        </p:spPr>
        <p:txBody>
          <a:bodyPr wrap="none" rtlCol="0">
            <a:spAutoFit/>
          </a:bodyPr>
          <a:lstStyle/>
          <a:p>
            <a:r>
              <a:rPr lang="is-IS" sz="2799" b="1">
                <a:solidFill>
                  <a:srgbClr val="E7E6E6">
                    <a:lumMod val="10000"/>
                  </a:srgbClr>
                </a:solidFill>
                <a:latin typeface="Calibri"/>
              </a:rPr>
              <a:t>V</a:t>
            </a:r>
            <a:endParaRPr lang="is-IS" sz="1799" b="1">
              <a:solidFill>
                <a:srgbClr val="E7E6E6">
                  <a:lumMod val="10000"/>
                </a:srgbClr>
              </a:solidFill>
              <a:latin typeface="Calibri"/>
            </a:endParaRPr>
          </a:p>
        </p:txBody>
      </p:sp>
      <p:sp>
        <p:nvSpPr>
          <p:cNvPr id="35" name="TextBox 34"/>
          <p:cNvSpPr txBox="1"/>
          <p:nvPr/>
        </p:nvSpPr>
        <p:spPr>
          <a:xfrm>
            <a:off x="6240436" y="5577737"/>
            <a:ext cx="1509572" cy="923090"/>
          </a:xfrm>
          <a:prstGeom prst="rect">
            <a:avLst/>
          </a:prstGeom>
          <a:noFill/>
        </p:spPr>
        <p:txBody>
          <a:bodyPr wrap="none" rtlCol="0">
            <a:spAutoFit/>
          </a:bodyPr>
          <a:lstStyle/>
          <a:p>
            <a:r>
              <a:rPr lang="is-IS" sz="1799">
                <a:solidFill>
                  <a:srgbClr val="E7E6E6">
                    <a:lumMod val="10000"/>
                  </a:srgbClr>
                </a:solidFill>
                <a:latin typeface="Calibri"/>
              </a:rPr>
              <a:t>L: Langjökull</a:t>
            </a:r>
          </a:p>
          <a:p>
            <a:r>
              <a:rPr lang="is-IS" sz="1799">
                <a:solidFill>
                  <a:srgbClr val="E7E6E6">
                    <a:lumMod val="10000"/>
                  </a:srgbClr>
                </a:solidFill>
                <a:latin typeface="Calibri"/>
              </a:rPr>
              <a:t>H: Hofsjökull</a:t>
            </a:r>
          </a:p>
          <a:p>
            <a:r>
              <a:rPr lang="is-IS" sz="1799">
                <a:solidFill>
                  <a:srgbClr val="E7E6E6">
                    <a:lumMod val="10000"/>
                  </a:srgbClr>
                </a:solidFill>
                <a:latin typeface="Calibri"/>
              </a:rPr>
              <a:t>V: Vatnajökull</a:t>
            </a:r>
            <a:endParaRPr lang="is-IS" sz="1200">
              <a:solidFill>
                <a:srgbClr val="E7E6E6">
                  <a:lumMod val="10000"/>
                </a:srgbClr>
              </a:solidFill>
              <a:latin typeface="Calibri"/>
            </a:endParaRPr>
          </a:p>
        </p:txBody>
      </p:sp>
      <p:sp>
        <p:nvSpPr>
          <p:cNvPr id="36" name="Oval 83"/>
          <p:cNvSpPr>
            <a:spLocks noChangeAspect="1"/>
          </p:cNvSpPr>
          <p:nvPr/>
        </p:nvSpPr>
        <p:spPr>
          <a:xfrm>
            <a:off x="10388017" y="5555025"/>
            <a:ext cx="196398" cy="196399"/>
          </a:xfrm>
          <a:prstGeom prst="ellipse">
            <a:avLst/>
          </a:prstGeom>
          <a:solidFill>
            <a:srgbClr val="609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s-IS" sz="1797">
              <a:solidFill>
                <a:srgbClr val="54534A"/>
              </a:solidFill>
              <a:latin typeface="Calibri"/>
            </a:endParaRPr>
          </a:p>
        </p:txBody>
      </p:sp>
      <p:sp>
        <p:nvSpPr>
          <p:cNvPr id="37" name="Oval 83"/>
          <p:cNvSpPr>
            <a:spLocks noChangeAspect="1"/>
          </p:cNvSpPr>
          <p:nvPr/>
        </p:nvSpPr>
        <p:spPr>
          <a:xfrm>
            <a:off x="10388016" y="5865927"/>
            <a:ext cx="196398" cy="196399"/>
          </a:xfrm>
          <a:prstGeom prst="ellipse">
            <a:avLst/>
          </a:prstGeom>
          <a:solidFill>
            <a:srgbClr val="E66E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s-IS" sz="1797">
              <a:solidFill>
                <a:srgbClr val="54534A"/>
              </a:solidFill>
              <a:latin typeface="Calibri"/>
            </a:endParaRPr>
          </a:p>
        </p:txBody>
      </p:sp>
      <p:cxnSp>
        <p:nvCxnSpPr>
          <p:cNvPr id="5" name="Straight Connector 4">
            <a:extLst>
              <a:ext uri="{FF2B5EF4-FFF2-40B4-BE49-F238E27FC236}">
                <a16:creationId xmlns:a16="http://schemas.microsoft.com/office/drawing/2014/main" id="{F0E833B6-DCD8-3358-4731-CD51F81DBFD0}"/>
              </a:ext>
            </a:extLst>
          </p:cNvPr>
          <p:cNvCxnSpPr>
            <a:cxnSpLocks/>
          </p:cNvCxnSpPr>
          <p:nvPr/>
        </p:nvCxnSpPr>
        <p:spPr>
          <a:xfrm>
            <a:off x="7484262" y="1301350"/>
            <a:ext cx="3488538" cy="3857984"/>
          </a:xfrm>
          <a:prstGeom prst="line">
            <a:avLst/>
          </a:prstGeom>
          <a:ln w="5715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81A20A0-21D9-F3EE-DCC3-4AE060BA6419}"/>
              </a:ext>
            </a:extLst>
          </p:cNvPr>
          <p:cNvSpPr txBox="1"/>
          <p:nvPr/>
        </p:nvSpPr>
        <p:spPr>
          <a:xfrm rot="2965072">
            <a:off x="8653626" y="3294569"/>
            <a:ext cx="1056700" cy="523092"/>
          </a:xfrm>
          <a:prstGeom prst="rect">
            <a:avLst/>
          </a:prstGeom>
          <a:noFill/>
        </p:spPr>
        <p:txBody>
          <a:bodyPr wrap="none" rtlCol="0">
            <a:spAutoFit/>
          </a:bodyPr>
          <a:lstStyle/>
          <a:p>
            <a:r>
              <a:rPr lang="is-IS" sz="2799" b="1">
                <a:solidFill>
                  <a:srgbClr val="E7E6E6">
                    <a:lumMod val="10000"/>
                  </a:srgbClr>
                </a:solidFill>
                <a:latin typeface="Calibri"/>
              </a:rPr>
              <a:t>South</a:t>
            </a:r>
            <a:endParaRPr lang="is-IS" sz="1799" b="1">
              <a:solidFill>
                <a:srgbClr val="E7E6E6">
                  <a:lumMod val="10000"/>
                </a:srgbClr>
              </a:solidFill>
              <a:latin typeface="Calibri"/>
            </a:endParaRPr>
          </a:p>
        </p:txBody>
      </p:sp>
      <p:sp>
        <p:nvSpPr>
          <p:cNvPr id="38" name="TextBox 37">
            <a:extLst>
              <a:ext uri="{FF2B5EF4-FFF2-40B4-BE49-F238E27FC236}">
                <a16:creationId xmlns:a16="http://schemas.microsoft.com/office/drawing/2014/main" id="{1AB832D5-1F14-C357-AB05-65F1D2E5F558}"/>
              </a:ext>
            </a:extLst>
          </p:cNvPr>
          <p:cNvSpPr txBox="1"/>
          <p:nvPr/>
        </p:nvSpPr>
        <p:spPr>
          <a:xfrm rot="2965072">
            <a:off x="9362247" y="3057011"/>
            <a:ext cx="796244" cy="523092"/>
          </a:xfrm>
          <a:prstGeom prst="rect">
            <a:avLst/>
          </a:prstGeom>
          <a:noFill/>
        </p:spPr>
        <p:txBody>
          <a:bodyPr wrap="none" rtlCol="0">
            <a:spAutoFit/>
          </a:bodyPr>
          <a:lstStyle/>
          <a:p>
            <a:r>
              <a:rPr lang="is-IS" sz="2799" b="1">
                <a:solidFill>
                  <a:srgbClr val="E7E6E6">
                    <a:lumMod val="10000"/>
                  </a:srgbClr>
                </a:solidFill>
                <a:latin typeface="Calibri"/>
              </a:rPr>
              <a:t>East</a:t>
            </a:r>
            <a:endParaRPr lang="is-IS" sz="1799" b="1">
              <a:solidFill>
                <a:srgbClr val="E7E6E6">
                  <a:lumMod val="10000"/>
                </a:srgbClr>
              </a:solidFill>
              <a:latin typeface="Calibri"/>
            </a:endParaRPr>
          </a:p>
        </p:txBody>
      </p:sp>
      <p:grpSp>
        <p:nvGrpSpPr>
          <p:cNvPr id="4" name="Group 3">
            <a:extLst>
              <a:ext uri="{FF2B5EF4-FFF2-40B4-BE49-F238E27FC236}">
                <a16:creationId xmlns:a16="http://schemas.microsoft.com/office/drawing/2014/main" id="{0C78705D-FA13-A317-8A8E-A0C60F79C795}"/>
              </a:ext>
            </a:extLst>
          </p:cNvPr>
          <p:cNvGrpSpPr/>
          <p:nvPr/>
        </p:nvGrpSpPr>
        <p:grpSpPr>
          <a:xfrm>
            <a:off x="-207270" y="1248141"/>
            <a:ext cx="3739557" cy="3987542"/>
            <a:chOff x="-563310" y="870300"/>
            <a:chExt cx="8128000" cy="5563215"/>
          </a:xfrm>
        </p:grpSpPr>
        <p:graphicFrame>
          <p:nvGraphicFramePr>
            <p:cNvPr id="6" name="Diagram 5">
              <a:extLst>
                <a:ext uri="{FF2B5EF4-FFF2-40B4-BE49-F238E27FC236}">
                  <a16:creationId xmlns:a16="http://schemas.microsoft.com/office/drawing/2014/main" id="{B9765728-66E8-DF38-F02B-0858AA14A538}"/>
                </a:ext>
              </a:extLst>
            </p:cNvPr>
            <p:cNvGraphicFramePr/>
            <p:nvPr/>
          </p:nvGraphicFramePr>
          <p:xfrm>
            <a:off x="-563310" y="870300"/>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TextBox 16">
              <a:extLst>
                <a:ext uri="{FF2B5EF4-FFF2-40B4-BE49-F238E27FC236}">
                  <a16:creationId xmlns:a16="http://schemas.microsoft.com/office/drawing/2014/main" id="{5AA56E6A-9431-0725-FA32-EB9864AB693D}"/>
                </a:ext>
              </a:extLst>
            </p:cNvPr>
            <p:cNvSpPr txBox="1"/>
            <p:nvPr/>
          </p:nvSpPr>
          <p:spPr>
            <a:xfrm>
              <a:off x="116884" y="1275275"/>
              <a:ext cx="2810967" cy="901728"/>
            </a:xfrm>
            <a:prstGeom prst="rect">
              <a:avLst/>
            </a:prstGeom>
            <a:noFill/>
          </p:spPr>
          <p:txBody>
            <a:bodyPr wrap="square">
              <a:spAutoFit/>
            </a:bodyPr>
            <a:lstStyle/>
            <a:p>
              <a:pPr algn="ctr"/>
              <a:r>
                <a:rPr lang="en-US" sz="1800" b="1" dirty="0">
                  <a:solidFill>
                    <a:schemeClr val="tx1"/>
                  </a:solidFill>
                </a:rPr>
                <a:t>Climate</a:t>
              </a:r>
              <a:br>
                <a:rPr lang="en-US" sz="1800" b="1" dirty="0">
                  <a:solidFill>
                    <a:schemeClr val="tx1"/>
                  </a:solidFill>
                </a:rPr>
              </a:br>
              <a:r>
                <a:rPr lang="en-US" sz="1800" b="1" dirty="0">
                  <a:solidFill>
                    <a:schemeClr val="tx1"/>
                  </a:solidFill>
                </a:rPr>
                <a:t>data</a:t>
              </a:r>
              <a:endParaRPr lang="en-US" dirty="0"/>
            </a:p>
          </p:txBody>
        </p:sp>
        <p:sp>
          <p:nvSpPr>
            <p:cNvPr id="39" name="TextBox 38">
              <a:extLst>
                <a:ext uri="{FF2B5EF4-FFF2-40B4-BE49-F238E27FC236}">
                  <a16:creationId xmlns:a16="http://schemas.microsoft.com/office/drawing/2014/main" id="{6EDA78A1-AD8F-69B2-7BD0-31734CA40148}"/>
                </a:ext>
              </a:extLst>
            </p:cNvPr>
            <p:cNvSpPr txBox="1"/>
            <p:nvPr/>
          </p:nvSpPr>
          <p:spPr>
            <a:xfrm>
              <a:off x="5148475" y="2796888"/>
              <a:ext cx="1891112" cy="901728"/>
            </a:xfrm>
            <a:prstGeom prst="rect">
              <a:avLst/>
            </a:prstGeom>
            <a:noFill/>
          </p:spPr>
          <p:txBody>
            <a:bodyPr wrap="square">
              <a:spAutoFit/>
            </a:bodyPr>
            <a:lstStyle/>
            <a:p>
              <a:pPr algn="ctr"/>
              <a:r>
                <a:rPr lang="en-US" sz="1800" b="1" dirty="0">
                  <a:solidFill>
                    <a:schemeClr val="tx1"/>
                  </a:solidFill>
                </a:rPr>
                <a:t>Inflow </a:t>
              </a:r>
              <a:br>
                <a:rPr lang="en-US" sz="1800" b="1" dirty="0">
                  <a:solidFill>
                    <a:schemeClr val="tx1"/>
                  </a:solidFill>
                </a:rPr>
              </a:br>
              <a:r>
                <a:rPr lang="en-US" sz="1800" b="1" dirty="0">
                  <a:solidFill>
                    <a:schemeClr val="tx1"/>
                  </a:solidFill>
                </a:rPr>
                <a:t>data</a:t>
              </a:r>
              <a:endParaRPr lang="en-US" dirty="0"/>
            </a:p>
          </p:txBody>
        </p:sp>
        <p:sp>
          <p:nvSpPr>
            <p:cNvPr id="40" name="TextBox 39">
              <a:extLst>
                <a:ext uri="{FF2B5EF4-FFF2-40B4-BE49-F238E27FC236}">
                  <a16:creationId xmlns:a16="http://schemas.microsoft.com/office/drawing/2014/main" id="{C5E08153-93B6-DC20-3BBD-4B8F6D48EA81}"/>
                </a:ext>
              </a:extLst>
            </p:cNvPr>
            <p:cNvSpPr txBox="1"/>
            <p:nvPr/>
          </p:nvSpPr>
          <p:spPr>
            <a:xfrm>
              <a:off x="-112805" y="3978921"/>
              <a:ext cx="3066643" cy="901728"/>
            </a:xfrm>
            <a:prstGeom prst="rect">
              <a:avLst/>
            </a:prstGeom>
            <a:noFill/>
          </p:spPr>
          <p:txBody>
            <a:bodyPr wrap="square">
              <a:spAutoFit/>
            </a:bodyPr>
            <a:lstStyle/>
            <a:p>
              <a:pPr algn="ctr"/>
              <a:r>
                <a:rPr lang="en-US" sz="1800" b="1" dirty="0">
                  <a:solidFill>
                    <a:schemeClr val="tx1"/>
                  </a:solidFill>
                </a:rPr>
                <a:t>Generation data</a:t>
              </a:r>
              <a:endParaRPr lang="en-US" dirty="0"/>
            </a:p>
          </p:txBody>
        </p:sp>
        <p:sp>
          <p:nvSpPr>
            <p:cNvPr id="41" name="TextBox 40">
              <a:extLst>
                <a:ext uri="{FF2B5EF4-FFF2-40B4-BE49-F238E27FC236}">
                  <a16:creationId xmlns:a16="http://schemas.microsoft.com/office/drawing/2014/main" id="{1E2208A8-875B-A9DA-4F08-375FA5DE9859}"/>
                </a:ext>
              </a:extLst>
            </p:cNvPr>
            <p:cNvSpPr txBox="1"/>
            <p:nvPr/>
          </p:nvSpPr>
          <p:spPr>
            <a:xfrm>
              <a:off x="-162746" y="5531787"/>
              <a:ext cx="2898686" cy="901728"/>
            </a:xfrm>
            <a:prstGeom prst="rect">
              <a:avLst/>
            </a:prstGeom>
            <a:noFill/>
          </p:spPr>
          <p:txBody>
            <a:bodyPr wrap="square">
              <a:spAutoFit/>
            </a:bodyPr>
            <a:lstStyle/>
            <a:p>
              <a:pPr algn="ctr"/>
              <a:r>
                <a:rPr lang="en-US" sz="1800" b="1" dirty="0">
                  <a:solidFill>
                    <a:schemeClr val="tx1"/>
                  </a:solidFill>
                </a:rPr>
                <a:t>Economic figures</a:t>
              </a:r>
              <a:endParaRPr lang="en-US" dirty="0"/>
            </a:p>
          </p:txBody>
        </p:sp>
      </p:grpSp>
    </p:spTree>
    <p:extLst>
      <p:ext uri="{BB962C8B-B14F-4D97-AF65-F5344CB8AC3E}">
        <p14:creationId xmlns:p14="http://schemas.microsoft.com/office/powerpoint/2010/main" val="105205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AF59B383-E1DC-0B09-E072-8FBABE7F4F6C}"/>
              </a:ext>
            </a:extLst>
          </p:cNvPr>
          <p:cNvSpPr txBox="1"/>
          <p:nvPr/>
        </p:nvSpPr>
        <p:spPr>
          <a:xfrm>
            <a:off x="5143922" y="6302907"/>
            <a:ext cx="6568751" cy="276999"/>
          </a:xfrm>
          <a:prstGeom prst="rect">
            <a:avLst/>
          </a:prstGeom>
          <a:noFill/>
        </p:spPr>
        <p:txBody>
          <a:bodyPr wrap="square" rtlCol="0">
            <a:spAutoFit/>
          </a:bodyPr>
          <a:lstStyle/>
          <a:p>
            <a:r>
              <a:rPr lang="en-GB" sz="600" dirty="0"/>
              <a:t>© Mikko Strahlendorff</a:t>
            </a:r>
          </a:p>
          <a:p>
            <a:r>
              <a:rPr lang="en-GB" sz="600" dirty="0"/>
              <a:t>Picture credit </a:t>
            </a:r>
            <a:r>
              <a:rPr lang="en-GB" sz="600" dirty="0" err="1"/>
              <a:t>Landsvirkjun</a:t>
            </a:r>
            <a:endParaRPr lang="en-US" sz="600" dirty="0"/>
          </a:p>
        </p:txBody>
      </p:sp>
      <p:sp>
        <p:nvSpPr>
          <p:cNvPr id="22" name="Otsikko 21">
            <a:extLst>
              <a:ext uri="{FF2B5EF4-FFF2-40B4-BE49-F238E27FC236}">
                <a16:creationId xmlns:a16="http://schemas.microsoft.com/office/drawing/2014/main" id="{F151DEB6-15C3-4AEF-BEC8-8E6247A42516}"/>
              </a:ext>
            </a:extLst>
          </p:cNvPr>
          <p:cNvSpPr>
            <a:spLocks noGrp="1"/>
          </p:cNvSpPr>
          <p:nvPr>
            <p:ph type="title"/>
          </p:nvPr>
        </p:nvSpPr>
        <p:spPr>
          <a:xfrm>
            <a:off x="533691" y="270235"/>
            <a:ext cx="5545137" cy="539745"/>
          </a:xfrm>
        </p:spPr>
        <p:txBody>
          <a:bodyPr/>
          <a:lstStyle/>
          <a:p>
            <a:r>
              <a:rPr lang="en-US" noProof="0" dirty="0"/>
              <a:t>Seasonal forecast flow</a:t>
            </a:r>
          </a:p>
        </p:txBody>
      </p:sp>
      <p:pic>
        <p:nvPicPr>
          <p:cNvPr id="26" name="Kuvan paikkamerkki 25" descr="Kuva, joka sisältää kohteen maalaus, maisema, piirros, puu&#10;&#10;Tekoälyllä luotu sisältö voi olla virheellistä.">
            <a:extLst>
              <a:ext uri="{FF2B5EF4-FFF2-40B4-BE49-F238E27FC236}">
                <a16:creationId xmlns:a16="http://schemas.microsoft.com/office/drawing/2014/main" id="{B27EFDF2-95EA-01A6-507C-61B654B7C0D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7396" r="7396"/>
          <a:stretch>
            <a:fillRect/>
          </a:stretch>
        </p:blipFill>
        <p:spPr/>
      </p:pic>
      <p:grpSp>
        <p:nvGrpSpPr>
          <p:cNvPr id="4" name="Ryhmä 24">
            <a:extLst>
              <a:ext uri="{FF2B5EF4-FFF2-40B4-BE49-F238E27FC236}">
                <a16:creationId xmlns:a16="http://schemas.microsoft.com/office/drawing/2014/main" id="{8A302F7D-B7DD-5454-4E17-006F6241DFCA}"/>
              </a:ext>
            </a:extLst>
          </p:cNvPr>
          <p:cNvGrpSpPr/>
          <p:nvPr/>
        </p:nvGrpSpPr>
        <p:grpSpPr>
          <a:xfrm>
            <a:off x="951420" y="939224"/>
            <a:ext cx="7850736" cy="5142686"/>
            <a:chOff x="254221" y="938421"/>
            <a:chExt cx="7850736" cy="5142686"/>
          </a:xfrm>
        </p:grpSpPr>
        <p:sp>
          <p:nvSpPr>
            <p:cNvPr id="5" name="Suorakulmio: Pyöristetyt kulmat 1">
              <a:extLst>
                <a:ext uri="{FF2B5EF4-FFF2-40B4-BE49-F238E27FC236}">
                  <a16:creationId xmlns:a16="http://schemas.microsoft.com/office/drawing/2014/main" id="{A2BFF553-6FEB-14FE-CEAE-903DD9A7956C}"/>
                </a:ext>
              </a:extLst>
            </p:cNvPr>
            <p:cNvSpPr/>
            <p:nvPr/>
          </p:nvSpPr>
          <p:spPr>
            <a:xfrm>
              <a:off x="534229" y="938421"/>
              <a:ext cx="1980553" cy="136965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D37158"/>
            </a:solidFill>
            <a:ln w="12701" cap="flat">
              <a:solidFill>
                <a:srgbClr val="582C20"/>
              </a:solidFill>
              <a:prstDash val="solid"/>
              <a:miter/>
            </a:ln>
          </p:spPr>
          <p:txBody>
            <a:bodyPr vert="horz" wrap="square" lIns="91440" tIns="45720" rIns="91440" bIns="45720" anchor="ctr" anchorCtr="1" compatLnSpc="1">
              <a:noAutofit/>
            </a:bodyPr>
            <a:lstStyle>
              <a:defPPr>
                <a:defRPr kern="0"/>
              </a:def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dirty="0" err="1">
                  <a:solidFill>
                    <a:srgbClr val="E9F7FE"/>
                  </a:solidFill>
                  <a:latin typeface="Arial"/>
                </a:rPr>
                <a:t>Obs</a:t>
              </a:r>
              <a:r>
                <a:rPr lang="en-US" dirty="0">
                  <a:solidFill>
                    <a:srgbClr val="E9F7FE"/>
                  </a:solidFill>
                  <a:latin typeface="Arial"/>
                </a:rPr>
                <a:t> timeseries</a:t>
              </a:r>
              <a:br>
                <a:rPr lang="en-US" sz="1800" b="0" i="0" u="none" strike="noStrike" kern="1200" cap="none" spc="0" baseline="0" dirty="0">
                  <a:solidFill>
                    <a:srgbClr val="E9F7FE"/>
                  </a:solidFill>
                  <a:uFillTx/>
                  <a:latin typeface="Arial"/>
                </a:rPr>
              </a:br>
              <a:r>
                <a:rPr lang="en-US" sz="1800" b="0" i="0" u="none" strike="noStrike" kern="1200" cap="none" spc="0" baseline="0" dirty="0">
                  <a:solidFill>
                    <a:srgbClr val="E9F7FE"/>
                  </a:solidFill>
                  <a:uFillTx/>
                  <a:latin typeface="Arial"/>
                </a:rPr>
                <a:t>Machine Learning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E9F7FE"/>
                  </a:solidFill>
                  <a:uFillTx/>
                  <a:latin typeface="Arial"/>
                </a:rPr>
                <a:t>(XGBoost)</a:t>
              </a:r>
            </a:p>
          </p:txBody>
        </p:sp>
        <p:sp>
          <p:nvSpPr>
            <p:cNvPr id="6" name="Suorakulmio: Pyöristetyt kulmat 2">
              <a:extLst>
                <a:ext uri="{FF2B5EF4-FFF2-40B4-BE49-F238E27FC236}">
                  <a16:creationId xmlns:a16="http://schemas.microsoft.com/office/drawing/2014/main" id="{A93E04FA-04AD-299D-153A-060BD6CF7326}"/>
                </a:ext>
              </a:extLst>
            </p:cNvPr>
            <p:cNvSpPr/>
            <p:nvPr/>
          </p:nvSpPr>
          <p:spPr>
            <a:xfrm>
              <a:off x="534229" y="2824938"/>
              <a:ext cx="1980553" cy="160571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D37158"/>
            </a:solidFill>
            <a:ln w="12701" cap="flat">
              <a:solidFill>
                <a:srgbClr val="582C20"/>
              </a:solidFill>
              <a:prstDash val="solid"/>
              <a:miter/>
            </a:ln>
          </p:spPr>
          <p:txBody>
            <a:bodyPr vert="horz" wrap="square" lIns="91440" tIns="45720" rIns="91440" bIns="45720" anchor="ctr" anchorCtr="1" compatLnSpc="1">
              <a:noAutofit/>
            </a:bodyPr>
            <a:lstStyle>
              <a:defPPr>
                <a:defRPr kern="0"/>
              </a:def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E9F7FE"/>
                  </a:solidFill>
                  <a:uFillTx/>
                  <a:latin typeface="Arial"/>
                </a:rPr>
                <a:t>Daily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E9F7FE"/>
                  </a:solidFill>
                  <a:uFillTx/>
                  <a:latin typeface="Arial"/>
                </a:rPr>
                <a:t>ERA5/-land,</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E9F7FE"/>
                  </a:solidFill>
                  <a:uFillTx/>
                  <a:latin typeface="Arial"/>
                </a:rPr>
                <a:t>EO, EO stats &amp;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E9F7FE"/>
                  </a:solidFill>
                  <a:uFillTx/>
                  <a:latin typeface="Arial"/>
                </a:rPr>
                <a:t>model parameters</a:t>
              </a:r>
            </a:p>
          </p:txBody>
        </p:sp>
        <p:sp>
          <p:nvSpPr>
            <p:cNvPr id="7" name="Suorakulmio: Pyöristetyt kulmat 3">
              <a:extLst>
                <a:ext uri="{FF2B5EF4-FFF2-40B4-BE49-F238E27FC236}">
                  <a16:creationId xmlns:a16="http://schemas.microsoft.com/office/drawing/2014/main" id="{B2CB0DE1-B7D9-8441-7191-2298D80EAD74}"/>
                </a:ext>
              </a:extLst>
            </p:cNvPr>
            <p:cNvSpPr/>
            <p:nvPr/>
          </p:nvSpPr>
          <p:spPr>
            <a:xfrm>
              <a:off x="3322179" y="2824938"/>
              <a:ext cx="1980553" cy="136965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D37158"/>
            </a:solidFill>
            <a:ln w="12701" cap="flat">
              <a:solidFill>
                <a:srgbClr val="582C20"/>
              </a:solidFill>
              <a:prstDash val="solid"/>
              <a:miter/>
            </a:ln>
          </p:spPr>
          <p:txBody>
            <a:bodyPr vert="horz" wrap="square" lIns="91440" tIns="45720" rIns="91440" bIns="45720" anchor="ctr" anchorCtr="1" compatLnSpc="1">
              <a:noAutofit/>
            </a:bodyPr>
            <a:lstStyle>
              <a:defPPr>
                <a:defRPr kern="0"/>
              </a:def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E9F7FE"/>
                  </a:solidFill>
                  <a:uFillTx/>
                  <a:latin typeface="Arial"/>
                </a:rPr>
                <a:t>Bias-adjusted seasonal forecasts</a:t>
              </a:r>
            </a:p>
          </p:txBody>
        </p:sp>
        <p:sp>
          <p:nvSpPr>
            <p:cNvPr id="8" name="Suorakulmio: Pyöristetyt kulmat 4">
              <a:extLst>
                <a:ext uri="{FF2B5EF4-FFF2-40B4-BE49-F238E27FC236}">
                  <a16:creationId xmlns:a16="http://schemas.microsoft.com/office/drawing/2014/main" id="{64682622-1CCB-5EAF-21A6-3B95A88AECF7}"/>
                </a:ext>
              </a:extLst>
            </p:cNvPr>
            <p:cNvSpPr/>
            <p:nvPr/>
          </p:nvSpPr>
          <p:spPr>
            <a:xfrm>
              <a:off x="3322179" y="938421"/>
              <a:ext cx="1980553" cy="136965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D37158"/>
            </a:solidFill>
            <a:ln w="12701" cap="flat">
              <a:solidFill>
                <a:srgbClr val="582C20"/>
              </a:solidFill>
              <a:prstDash val="solid"/>
              <a:miter/>
            </a:ln>
          </p:spPr>
          <p:txBody>
            <a:bodyPr vert="horz" wrap="square" lIns="91440" tIns="45720" rIns="91440" bIns="45720" anchor="ctr" anchorCtr="1" compatLnSpc="1">
              <a:noAutofit/>
            </a:bodyPr>
            <a:lstStyle>
              <a:defPPr>
                <a:defRPr kern="0"/>
              </a:def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E9F7FE"/>
                  </a:solidFill>
                  <a:uFillTx/>
                  <a:latin typeface="Arial"/>
                </a:rPr>
                <a:t>ML-</a:t>
              </a:r>
              <a:r>
                <a:rPr lang="en-US" sz="1800" b="0" i="0" u="none" strike="noStrike" kern="1200" cap="none" spc="0" baseline="0" dirty="0" err="1">
                  <a:solidFill>
                    <a:srgbClr val="E9F7FE"/>
                  </a:solidFill>
                  <a:uFillTx/>
                  <a:latin typeface="Arial"/>
                </a:rPr>
                <a:t>downscaler</a:t>
              </a:r>
              <a:endParaRPr lang="en-US" sz="1800" b="0" i="0" u="none" strike="noStrike" kern="1200" cap="none" spc="0" baseline="0" dirty="0">
                <a:solidFill>
                  <a:srgbClr val="E9F7FE"/>
                </a:solidFill>
                <a:uFillTx/>
                <a:latin typeface="Arial"/>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dirty="0">
                  <a:solidFill>
                    <a:srgbClr val="E9F7FE"/>
                  </a:solidFill>
                  <a:latin typeface="Arial"/>
                </a:rPr>
                <a:t>(here inflow location)</a:t>
              </a:r>
              <a:endParaRPr lang="en-US" sz="1800" b="0" i="0" u="none" strike="noStrike" kern="1200" cap="none" spc="0" baseline="0" dirty="0">
                <a:solidFill>
                  <a:srgbClr val="E9F7FE"/>
                </a:solidFill>
                <a:uFillTx/>
                <a:latin typeface="Arial"/>
              </a:endParaRPr>
            </a:p>
          </p:txBody>
        </p:sp>
        <p:sp>
          <p:nvSpPr>
            <p:cNvPr id="9" name="Suorakulmio: Pyöristetyt kulmat 5">
              <a:extLst>
                <a:ext uri="{FF2B5EF4-FFF2-40B4-BE49-F238E27FC236}">
                  <a16:creationId xmlns:a16="http://schemas.microsoft.com/office/drawing/2014/main" id="{14DC515E-7B66-BEE6-CF2F-96168C3B7449}"/>
                </a:ext>
              </a:extLst>
            </p:cNvPr>
            <p:cNvSpPr/>
            <p:nvPr/>
          </p:nvSpPr>
          <p:spPr>
            <a:xfrm>
              <a:off x="3322179" y="4711455"/>
              <a:ext cx="1980553" cy="136965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D37158"/>
            </a:solidFill>
            <a:ln w="12701" cap="flat">
              <a:solidFill>
                <a:srgbClr val="582C20"/>
              </a:solidFill>
              <a:prstDash val="solid"/>
              <a:miter/>
            </a:ln>
          </p:spPr>
          <p:txBody>
            <a:bodyPr vert="horz" wrap="square" lIns="91440" tIns="45720" rIns="91440" bIns="45720" anchor="ctr" anchorCtr="1" compatLnSpc="1">
              <a:noAutofit/>
            </a:bodyPr>
            <a:lstStyle>
              <a:defPPr>
                <a:defRPr kern="0"/>
              </a:def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E9F7FE"/>
                  </a:solidFill>
                  <a:uFillTx/>
                  <a:latin typeface="Arial"/>
                </a:rPr>
                <a:t>Seasonal forecasts daily data monthly updated</a:t>
              </a:r>
            </a:p>
          </p:txBody>
        </p:sp>
        <p:pic>
          <p:nvPicPr>
            <p:cNvPr id="10" name="Kuva 7" descr="Kuva, joka sisältää kohteen Fontti, Grafiikka, graafinen suunnittelu, logo&#10;&#10;Tekoälyn generoima sisältö voi olla virheellistä.">
              <a:extLst>
                <a:ext uri="{FF2B5EF4-FFF2-40B4-BE49-F238E27FC236}">
                  <a16:creationId xmlns:a16="http://schemas.microsoft.com/office/drawing/2014/main" id="{BDF73864-8788-54B0-39CC-A7FD16FC529B}"/>
                </a:ext>
              </a:extLst>
            </p:cNvPr>
            <p:cNvPicPr>
              <a:picLocks noChangeAspect="1"/>
            </p:cNvPicPr>
            <p:nvPr/>
          </p:nvPicPr>
          <p:blipFill>
            <a:blip r:embed="rId3"/>
            <a:stretch>
              <a:fillRect/>
            </a:stretch>
          </p:blipFill>
          <p:spPr>
            <a:xfrm>
              <a:off x="254221" y="4951677"/>
              <a:ext cx="2540578" cy="889199"/>
            </a:xfrm>
            <a:prstGeom prst="rect">
              <a:avLst/>
            </a:prstGeom>
            <a:noFill/>
            <a:ln cap="flat">
              <a:noFill/>
            </a:ln>
          </p:spPr>
        </p:pic>
        <p:sp>
          <p:nvSpPr>
            <p:cNvPr id="11" name="Suorakulmio: Pyöristetyt kulmat 12">
              <a:extLst>
                <a:ext uri="{FF2B5EF4-FFF2-40B4-BE49-F238E27FC236}">
                  <a16:creationId xmlns:a16="http://schemas.microsoft.com/office/drawing/2014/main" id="{C4B482D8-439A-65F6-5837-E3CE12ACE8EA}"/>
                </a:ext>
              </a:extLst>
            </p:cNvPr>
            <p:cNvSpPr/>
            <p:nvPr/>
          </p:nvSpPr>
          <p:spPr>
            <a:xfrm>
              <a:off x="6124404" y="938421"/>
              <a:ext cx="1980553" cy="136965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D37158"/>
            </a:solidFill>
            <a:ln w="12701" cap="flat">
              <a:solidFill>
                <a:srgbClr val="582C20"/>
              </a:solidFill>
              <a:prstDash val="solid"/>
              <a:miter/>
            </a:ln>
          </p:spPr>
          <p:txBody>
            <a:bodyPr vert="horz" wrap="square" lIns="91440" tIns="45720" rIns="91440" bIns="45720" anchor="ctr" anchorCtr="1" compatLnSpc="1">
              <a:noAutofit/>
            </a:bodyPr>
            <a:lstStyle>
              <a:defPPr>
                <a:defRPr kern="0"/>
              </a:def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E9F7FE"/>
                  </a:solidFill>
                  <a:uFillTx/>
                  <a:latin typeface="Arial"/>
                </a:rPr>
                <a:t>Higher resolution ML-forecasts</a:t>
              </a:r>
            </a:p>
          </p:txBody>
        </p:sp>
        <p:sp>
          <p:nvSpPr>
            <p:cNvPr id="12" name="Nuoli: Oikea 13">
              <a:extLst>
                <a:ext uri="{FF2B5EF4-FFF2-40B4-BE49-F238E27FC236}">
                  <a16:creationId xmlns:a16="http://schemas.microsoft.com/office/drawing/2014/main" id="{78C2FC73-1155-5815-06D6-1894168B1322}"/>
                </a:ext>
              </a:extLst>
            </p:cNvPr>
            <p:cNvSpPr/>
            <p:nvPr/>
          </p:nvSpPr>
          <p:spPr>
            <a:xfrm>
              <a:off x="2643192" y="1450092"/>
              <a:ext cx="584319" cy="346301"/>
            </a:xfrm>
            <a:custGeom>
              <a:avLst>
                <a:gd name="f0" fmla="val 15199"/>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FFC000"/>
            </a:solidFill>
            <a:ln w="12701" cap="flat">
              <a:solidFill>
                <a:srgbClr val="582C20"/>
              </a:solidFill>
              <a:prstDash val="solid"/>
              <a:miter/>
            </a:ln>
          </p:spPr>
          <p:txBody>
            <a:bodyPr vert="horz" wrap="square" lIns="91440" tIns="45720" rIns="91440" bIns="45720" anchor="ctr" anchorCtr="1" compatLnSpc="1">
              <a:noAutofit/>
            </a:bodyPr>
            <a:lstStyle>
              <a:defPPr>
                <a:defRPr kern="0"/>
              </a:def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9F7FE"/>
                </a:solidFill>
                <a:uFillTx/>
                <a:latin typeface="Arial"/>
              </a:endParaRPr>
            </a:p>
          </p:txBody>
        </p:sp>
        <p:sp>
          <p:nvSpPr>
            <p:cNvPr id="13" name="Nuoli: Oikea 14">
              <a:extLst>
                <a:ext uri="{FF2B5EF4-FFF2-40B4-BE49-F238E27FC236}">
                  <a16:creationId xmlns:a16="http://schemas.microsoft.com/office/drawing/2014/main" id="{C4440333-8353-46B6-B5EA-A551CF01F5B8}"/>
                </a:ext>
              </a:extLst>
            </p:cNvPr>
            <p:cNvSpPr/>
            <p:nvPr/>
          </p:nvSpPr>
          <p:spPr>
            <a:xfrm>
              <a:off x="2643192" y="3336609"/>
              <a:ext cx="584319" cy="346301"/>
            </a:xfrm>
            <a:custGeom>
              <a:avLst>
                <a:gd name="f0" fmla="val 15199"/>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FFC000"/>
            </a:solidFill>
            <a:ln w="12701" cap="flat">
              <a:solidFill>
                <a:srgbClr val="582C20"/>
              </a:solidFill>
              <a:prstDash val="solid"/>
              <a:miter/>
            </a:ln>
          </p:spPr>
          <p:txBody>
            <a:bodyPr vert="horz" wrap="square" lIns="91440" tIns="45720" rIns="91440" bIns="45720" anchor="ctr" anchorCtr="1" compatLnSpc="1">
              <a:noAutofit/>
            </a:bodyPr>
            <a:lstStyle>
              <a:defPPr>
                <a:defRPr kern="0"/>
              </a:def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9F7FE"/>
                </a:solidFill>
                <a:uFillTx/>
                <a:latin typeface="Arial"/>
              </a:endParaRPr>
            </a:p>
          </p:txBody>
        </p:sp>
        <p:sp>
          <p:nvSpPr>
            <p:cNvPr id="14" name="Nuoli: Oikea 15">
              <a:extLst>
                <a:ext uri="{FF2B5EF4-FFF2-40B4-BE49-F238E27FC236}">
                  <a16:creationId xmlns:a16="http://schemas.microsoft.com/office/drawing/2014/main" id="{B035E0A7-BB0F-213B-5A48-E2A7648D69B1}"/>
                </a:ext>
              </a:extLst>
            </p:cNvPr>
            <p:cNvSpPr/>
            <p:nvPr/>
          </p:nvSpPr>
          <p:spPr>
            <a:xfrm>
              <a:off x="2643192" y="5223125"/>
              <a:ext cx="584319" cy="346301"/>
            </a:xfrm>
            <a:custGeom>
              <a:avLst>
                <a:gd name="f0" fmla="val 15199"/>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FFC000"/>
            </a:solidFill>
            <a:ln w="12701" cap="flat">
              <a:solidFill>
                <a:srgbClr val="582C20"/>
              </a:solidFill>
              <a:prstDash val="solid"/>
              <a:miter/>
            </a:ln>
          </p:spPr>
          <p:txBody>
            <a:bodyPr vert="horz" wrap="square" lIns="91440" tIns="45720" rIns="91440" bIns="45720" anchor="ctr" anchorCtr="1" compatLnSpc="1">
              <a:noAutofit/>
            </a:bodyPr>
            <a:lstStyle>
              <a:defPPr>
                <a:defRPr kern="0"/>
              </a:def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9F7FE"/>
                </a:solidFill>
                <a:uFillTx/>
                <a:latin typeface="Arial"/>
              </a:endParaRPr>
            </a:p>
          </p:txBody>
        </p:sp>
        <p:sp>
          <p:nvSpPr>
            <p:cNvPr id="15" name="Nuoli: Oikea 16">
              <a:extLst>
                <a:ext uri="{FF2B5EF4-FFF2-40B4-BE49-F238E27FC236}">
                  <a16:creationId xmlns:a16="http://schemas.microsoft.com/office/drawing/2014/main" id="{430313A4-B825-4161-A080-EC0936331CF7}"/>
                </a:ext>
              </a:extLst>
            </p:cNvPr>
            <p:cNvSpPr/>
            <p:nvPr/>
          </p:nvSpPr>
          <p:spPr>
            <a:xfrm>
              <a:off x="5421386" y="1450092"/>
              <a:ext cx="584319" cy="346301"/>
            </a:xfrm>
            <a:custGeom>
              <a:avLst>
                <a:gd name="f0" fmla="val 15199"/>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FFC000"/>
            </a:solidFill>
            <a:ln w="12701" cap="flat">
              <a:solidFill>
                <a:srgbClr val="582C20"/>
              </a:solidFill>
              <a:prstDash val="solid"/>
              <a:miter/>
            </a:ln>
          </p:spPr>
          <p:txBody>
            <a:bodyPr vert="horz" wrap="square" lIns="91440" tIns="45720" rIns="91440" bIns="45720" anchor="ctr" anchorCtr="1" compatLnSpc="1">
              <a:noAutofit/>
            </a:bodyPr>
            <a:lstStyle>
              <a:defPPr>
                <a:defRPr kern="0"/>
              </a:def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9F7FE"/>
                </a:solidFill>
                <a:uFillTx/>
                <a:latin typeface="Arial"/>
              </a:endParaRPr>
            </a:p>
          </p:txBody>
        </p:sp>
        <p:sp>
          <p:nvSpPr>
            <p:cNvPr id="16" name="Nuoli: Oikea 17">
              <a:extLst>
                <a:ext uri="{FF2B5EF4-FFF2-40B4-BE49-F238E27FC236}">
                  <a16:creationId xmlns:a16="http://schemas.microsoft.com/office/drawing/2014/main" id="{5945462A-7602-4E18-13ED-B3D913DC7C1B}"/>
                </a:ext>
              </a:extLst>
            </p:cNvPr>
            <p:cNvSpPr/>
            <p:nvPr/>
          </p:nvSpPr>
          <p:spPr>
            <a:xfrm rot="16200004">
              <a:off x="1344868" y="2391270"/>
              <a:ext cx="359276" cy="346301"/>
            </a:xfrm>
            <a:custGeom>
              <a:avLst>
                <a:gd name="f0" fmla="val 1119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FFC000"/>
            </a:solidFill>
            <a:ln w="12701" cap="flat">
              <a:solidFill>
                <a:srgbClr val="582C20"/>
              </a:solidFill>
              <a:prstDash val="solid"/>
              <a:miter/>
            </a:ln>
          </p:spPr>
          <p:txBody>
            <a:bodyPr vert="horz" wrap="square" lIns="91440" tIns="45720" rIns="91440" bIns="45720" anchor="ctr" anchorCtr="1" compatLnSpc="1">
              <a:noAutofit/>
            </a:bodyPr>
            <a:lstStyle>
              <a:defPPr>
                <a:defRPr kern="0"/>
              </a:def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9F7FE"/>
                </a:solidFill>
                <a:uFillTx/>
                <a:latin typeface="Arial"/>
              </a:endParaRPr>
            </a:p>
          </p:txBody>
        </p:sp>
        <p:sp>
          <p:nvSpPr>
            <p:cNvPr id="17" name="Nuoli: Oikea 19">
              <a:extLst>
                <a:ext uri="{FF2B5EF4-FFF2-40B4-BE49-F238E27FC236}">
                  <a16:creationId xmlns:a16="http://schemas.microsoft.com/office/drawing/2014/main" id="{29B5BAA4-FF5C-BF7E-1D24-0EEE0E9411D7}"/>
                </a:ext>
              </a:extLst>
            </p:cNvPr>
            <p:cNvSpPr/>
            <p:nvPr/>
          </p:nvSpPr>
          <p:spPr>
            <a:xfrm rot="16200004">
              <a:off x="1344868" y="4594718"/>
              <a:ext cx="359276" cy="346301"/>
            </a:xfrm>
            <a:custGeom>
              <a:avLst>
                <a:gd name="f0" fmla="val 1119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FFC000"/>
            </a:solidFill>
            <a:ln w="12701" cap="flat">
              <a:solidFill>
                <a:srgbClr val="582C20"/>
              </a:solidFill>
              <a:prstDash val="solid"/>
              <a:miter/>
            </a:ln>
          </p:spPr>
          <p:txBody>
            <a:bodyPr vert="horz" wrap="square" lIns="91440" tIns="45720" rIns="91440" bIns="45720" anchor="ctr" anchorCtr="1" compatLnSpc="1">
              <a:noAutofit/>
            </a:bodyPr>
            <a:lstStyle>
              <a:defPPr>
                <a:defRPr kern="0"/>
              </a:def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9F7FE"/>
                </a:solidFill>
                <a:uFillTx/>
                <a:latin typeface="Arial"/>
              </a:endParaRPr>
            </a:p>
          </p:txBody>
        </p:sp>
        <p:sp>
          <p:nvSpPr>
            <p:cNvPr id="18" name="Nuoli: Oikea 20">
              <a:extLst>
                <a:ext uri="{FF2B5EF4-FFF2-40B4-BE49-F238E27FC236}">
                  <a16:creationId xmlns:a16="http://schemas.microsoft.com/office/drawing/2014/main" id="{D9A8BBCA-F7A5-17F1-90FB-A2D9052114BE}"/>
                </a:ext>
              </a:extLst>
            </p:cNvPr>
            <p:cNvSpPr/>
            <p:nvPr/>
          </p:nvSpPr>
          <p:spPr>
            <a:xfrm rot="16200004">
              <a:off x="4132819" y="4257497"/>
              <a:ext cx="359276" cy="346301"/>
            </a:xfrm>
            <a:custGeom>
              <a:avLst>
                <a:gd name="f0" fmla="val 1119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FFC000"/>
            </a:solidFill>
            <a:ln w="12701" cap="flat">
              <a:solidFill>
                <a:srgbClr val="582C20"/>
              </a:solidFill>
              <a:prstDash val="solid"/>
              <a:miter/>
            </a:ln>
          </p:spPr>
          <p:txBody>
            <a:bodyPr vert="horz" wrap="square" lIns="91440" tIns="45720" rIns="91440" bIns="45720" anchor="ctr" anchorCtr="1" compatLnSpc="1">
              <a:noAutofit/>
            </a:bodyPr>
            <a:lstStyle>
              <a:defPPr>
                <a:defRPr kern="0"/>
              </a:def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9F7FE"/>
                </a:solidFill>
                <a:uFillTx/>
                <a:latin typeface="Arial"/>
              </a:endParaRPr>
            </a:p>
          </p:txBody>
        </p:sp>
        <p:sp>
          <p:nvSpPr>
            <p:cNvPr id="19" name="Nuoli: Oikea 21">
              <a:extLst>
                <a:ext uri="{FF2B5EF4-FFF2-40B4-BE49-F238E27FC236}">
                  <a16:creationId xmlns:a16="http://schemas.microsoft.com/office/drawing/2014/main" id="{94BF0E98-0991-AC2D-4681-2A9C5D505F8C}"/>
                </a:ext>
              </a:extLst>
            </p:cNvPr>
            <p:cNvSpPr/>
            <p:nvPr/>
          </p:nvSpPr>
          <p:spPr>
            <a:xfrm rot="16200004">
              <a:off x="4132819" y="2391270"/>
              <a:ext cx="359276" cy="346301"/>
            </a:xfrm>
            <a:custGeom>
              <a:avLst>
                <a:gd name="f0" fmla="val 1119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FFC000"/>
            </a:solidFill>
            <a:ln w="12701" cap="flat">
              <a:solidFill>
                <a:srgbClr val="582C20"/>
              </a:solidFill>
              <a:prstDash val="solid"/>
              <a:miter/>
            </a:ln>
          </p:spPr>
          <p:txBody>
            <a:bodyPr vert="horz" wrap="square" lIns="91440" tIns="45720" rIns="91440" bIns="45720" anchor="ctr" anchorCtr="1" compatLnSpc="1">
              <a:noAutofit/>
            </a:bodyPr>
            <a:lstStyle>
              <a:defPPr>
                <a:defRPr kern="0"/>
              </a:def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9F7FE"/>
                </a:solidFill>
                <a:uFillTx/>
                <a:latin typeface="Arial"/>
              </a:endParaRPr>
            </a:p>
          </p:txBody>
        </p:sp>
      </p:grpSp>
    </p:spTree>
    <p:extLst>
      <p:ext uri="{BB962C8B-B14F-4D97-AF65-F5344CB8AC3E}">
        <p14:creationId xmlns:p14="http://schemas.microsoft.com/office/powerpoint/2010/main" val="4161931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Ryhmä 24">
            <a:extLst>
              <a:ext uri="{FF2B5EF4-FFF2-40B4-BE49-F238E27FC236}">
                <a16:creationId xmlns:a16="http://schemas.microsoft.com/office/drawing/2014/main" id="{8A302F7D-B7DD-5454-4E17-006F6241DFCA}"/>
              </a:ext>
            </a:extLst>
          </p:cNvPr>
          <p:cNvGrpSpPr/>
          <p:nvPr/>
        </p:nvGrpSpPr>
        <p:grpSpPr>
          <a:xfrm>
            <a:off x="-70310" y="80626"/>
            <a:ext cx="2540578" cy="4902455"/>
            <a:chOff x="254221" y="938421"/>
            <a:chExt cx="2540578" cy="4902455"/>
          </a:xfrm>
        </p:grpSpPr>
        <p:sp>
          <p:nvSpPr>
            <p:cNvPr id="21" name="Suorakulmio: Pyöristetyt kulmat 1">
              <a:extLst>
                <a:ext uri="{FF2B5EF4-FFF2-40B4-BE49-F238E27FC236}">
                  <a16:creationId xmlns:a16="http://schemas.microsoft.com/office/drawing/2014/main" id="{A2BFF553-6FEB-14FE-CEAE-903DD9A7956C}"/>
                </a:ext>
              </a:extLst>
            </p:cNvPr>
            <p:cNvSpPr/>
            <p:nvPr/>
          </p:nvSpPr>
          <p:spPr>
            <a:xfrm>
              <a:off x="534229" y="938421"/>
              <a:ext cx="1980553" cy="136965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D37158"/>
            </a:solidFill>
            <a:ln w="12701" cap="flat">
              <a:solidFill>
                <a:srgbClr val="582C20"/>
              </a:solidFill>
              <a:prstDash val="solid"/>
              <a:miter/>
            </a:ln>
          </p:spPr>
          <p:txBody>
            <a:bodyPr vert="horz" wrap="square" lIns="91440" tIns="45720" rIns="91440" bIns="45720" anchor="ctr" anchorCtr="1" compatLnSpc="1">
              <a:noAutofit/>
            </a:bodyPr>
            <a:lstStyle>
              <a:defPPr>
                <a:defRPr kern="0"/>
              </a:def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err="1">
                  <a:solidFill>
                    <a:srgbClr val="E9F7FE"/>
                  </a:solidFill>
                  <a:latin typeface="Arial"/>
                </a:rPr>
                <a:t>Obs</a:t>
              </a:r>
              <a:r>
                <a:rPr lang="en-US">
                  <a:solidFill>
                    <a:srgbClr val="E9F7FE"/>
                  </a:solidFill>
                  <a:latin typeface="Arial"/>
                </a:rPr>
                <a:t> timeseries</a:t>
              </a:r>
              <a:br>
                <a:rPr lang="en-US" sz="1800" b="0" i="0" u="none" strike="noStrike" kern="1200" cap="none" spc="0" baseline="0">
                  <a:solidFill>
                    <a:srgbClr val="E9F7FE"/>
                  </a:solidFill>
                  <a:uFillTx/>
                  <a:latin typeface="Arial"/>
                </a:rPr>
              </a:br>
              <a:r>
                <a:rPr lang="en-US" sz="1800" b="0" i="0" u="none" strike="noStrike" kern="1200" cap="none" spc="0" baseline="0">
                  <a:solidFill>
                    <a:srgbClr val="E9F7FE"/>
                  </a:solidFill>
                  <a:uFillTx/>
                  <a:latin typeface="Arial"/>
                </a:rPr>
                <a:t>Machine Learning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E9F7FE"/>
                  </a:solidFill>
                  <a:uFillTx/>
                  <a:latin typeface="Arial"/>
                </a:rPr>
                <a:t>(XGBoost)</a:t>
              </a:r>
            </a:p>
          </p:txBody>
        </p:sp>
        <p:sp>
          <p:nvSpPr>
            <p:cNvPr id="22" name="Suorakulmio: Pyöristetyt kulmat 2">
              <a:extLst>
                <a:ext uri="{FF2B5EF4-FFF2-40B4-BE49-F238E27FC236}">
                  <a16:creationId xmlns:a16="http://schemas.microsoft.com/office/drawing/2014/main" id="{A93E04FA-04AD-299D-153A-060BD6CF7326}"/>
                </a:ext>
              </a:extLst>
            </p:cNvPr>
            <p:cNvSpPr/>
            <p:nvPr/>
          </p:nvSpPr>
          <p:spPr>
            <a:xfrm>
              <a:off x="534229" y="2824938"/>
              <a:ext cx="1980553" cy="160571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D37158"/>
            </a:solidFill>
            <a:ln w="12701" cap="flat">
              <a:solidFill>
                <a:srgbClr val="582C20"/>
              </a:solidFill>
              <a:prstDash val="solid"/>
              <a:miter/>
            </a:ln>
          </p:spPr>
          <p:txBody>
            <a:bodyPr vert="horz" wrap="square" lIns="91440" tIns="45720" rIns="91440" bIns="45720" anchor="ctr" anchorCtr="1" compatLnSpc="1">
              <a:noAutofit/>
            </a:bodyPr>
            <a:lstStyle>
              <a:defPPr>
                <a:defRPr kern="0"/>
              </a:def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E9F7FE"/>
                  </a:solidFill>
                  <a:uFillTx/>
                  <a:latin typeface="Arial"/>
                </a:rPr>
                <a:t>Daily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E9F7FE"/>
                  </a:solidFill>
                  <a:uFillTx/>
                  <a:latin typeface="Arial"/>
                </a:rPr>
                <a:t>ERA5/-land,</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E9F7FE"/>
                  </a:solidFill>
                  <a:uFillTx/>
                  <a:latin typeface="Arial"/>
                </a:rPr>
                <a:t>EO, EO stats &amp;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E9F7FE"/>
                  </a:solidFill>
                  <a:uFillTx/>
                  <a:latin typeface="Arial"/>
                </a:rPr>
                <a:t>model parameters</a:t>
              </a:r>
            </a:p>
          </p:txBody>
        </p:sp>
        <p:pic>
          <p:nvPicPr>
            <p:cNvPr id="26" name="Kuva 7" descr="Kuva, joka sisältää kohteen Fontti, Grafiikka, graafinen suunnittelu, logo&#10;&#10;Tekoälyn generoima sisältö voi olla virheellistä.">
              <a:extLst>
                <a:ext uri="{FF2B5EF4-FFF2-40B4-BE49-F238E27FC236}">
                  <a16:creationId xmlns:a16="http://schemas.microsoft.com/office/drawing/2014/main" id="{BDF73864-8788-54B0-39CC-A7FD16FC529B}"/>
                </a:ext>
              </a:extLst>
            </p:cNvPr>
            <p:cNvPicPr>
              <a:picLocks noChangeAspect="1"/>
            </p:cNvPicPr>
            <p:nvPr/>
          </p:nvPicPr>
          <p:blipFill>
            <a:blip r:embed="rId2"/>
            <a:stretch>
              <a:fillRect/>
            </a:stretch>
          </p:blipFill>
          <p:spPr>
            <a:xfrm>
              <a:off x="254221" y="4951677"/>
              <a:ext cx="2540578" cy="889199"/>
            </a:xfrm>
            <a:prstGeom prst="rect">
              <a:avLst/>
            </a:prstGeom>
            <a:noFill/>
            <a:ln cap="flat">
              <a:noFill/>
            </a:ln>
          </p:spPr>
        </p:pic>
        <p:sp>
          <p:nvSpPr>
            <p:cNvPr id="32" name="Nuoli: Oikea 17">
              <a:extLst>
                <a:ext uri="{FF2B5EF4-FFF2-40B4-BE49-F238E27FC236}">
                  <a16:creationId xmlns:a16="http://schemas.microsoft.com/office/drawing/2014/main" id="{5945462A-7602-4E18-13ED-B3D913DC7C1B}"/>
                </a:ext>
              </a:extLst>
            </p:cNvPr>
            <p:cNvSpPr/>
            <p:nvPr/>
          </p:nvSpPr>
          <p:spPr>
            <a:xfrm rot="16200004">
              <a:off x="1344868" y="2391270"/>
              <a:ext cx="359276" cy="346301"/>
            </a:xfrm>
            <a:custGeom>
              <a:avLst>
                <a:gd name="f0" fmla="val 1119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FFC000"/>
            </a:solidFill>
            <a:ln w="12701" cap="flat">
              <a:solidFill>
                <a:srgbClr val="582C20"/>
              </a:solidFill>
              <a:prstDash val="solid"/>
              <a:miter/>
            </a:ln>
          </p:spPr>
          <p:txBody>
            <a:bodyPr vert="horz" wrap="square" lIns="91440" tIns="45720" rIns="91440" bIns="45720" anchor="ctr" anchorCtr="1" compatLnSpc="1">
              <a:noAutofit/>
            </a:bodyPr>
            <a:lstStyle>
              <a:defPPr>
                <a:defRPr kern="0"/>
              </a:def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9F7FE"/>
                </a:solidFill>
                <a:uFillTx/>
                <a:latin typeface="Arial"/>
              </a:endParaRPr>
            </a:p>
          </p:txBody>
        </p:sp>
        <p:sp>
          <p:nvSpPr>
            <p:cNvPr id="33" name="Nuoli: Oikea 19">
              <a:extLst>
                <a:ext uri="{FF2B5EF4-FFF2-40B4-BE49-F238E27FC236}">
                  <a16:creationId xmlns:a16="http://schemas.microsoft.com/office/drawing/2014/main" id="{29B5BAA4-FF5C-BF7E-1D24-0EEE0E9411D7}"/>
                </a:ext>
              </a:extLst>
            </p:cNvPr>
            <p:cNvSpPr/>
            <p:nvPr/>
          </p:nvSpPr>
          <p:spPr>
            <a:xfrm rot="16200004">
              <a:off x="1344868" y="4594718"/>
              <a:ext cx="359276" cy="346301"/>
            </a:xfrm>
            <a:custGeom>
              <a:avLst>
                <a:gd name="f0" fmla="val 1119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FFC000"/>
            </a:solidFill>
            <a:ln w="12701" cap="flat">
              <a:solidFill>
                <a:srgbClr val="582C20"/>
              </a:solidFill>
              <a:prstDash val="solid"/>
              <a:miter/>
            </a:ln>
          </p:spPr>
          <p:txBody>
            <a:bodyPr vert="horz" wrap="square" lIns="91440" tIns="45720" rIns="91440" bIns="45720" anchor="ctr" anchorCtr="1" compatLnSpc="1">
              <a:noAutofit/>
            </a:bodyPr>
            <a:lstStyle>
              <a:defPPr>
                <a:defRPr kern="0"/>
              </a:def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9F7FE"/>
                </a:solidFill>
                <a:uFillTx/>
                <a:latin typeface="Arial"/>
              </a:endParaRPr>
            </a:p>
          </p:txBody>
        </p:sp>
      </p:grpSp>
      <p:sp>
        <p:nvSpPr>
          <p:cNvPr id="52" name="Nuoli: Oikea 19">
            <a:extLst>
              <a:ext uri="{FF2B5EF4-FFF2-40B4-BE49-F238E27FC236}">
                <a16:creationId xmlns:a16="http://schemas.microsoft.com/office/drawing/2014/main" id="{4C17BB9E-5D7A-554F-582C-B39F5EEC5A79}"/>
              </a:ext>
            </a:extLst>
          </p:cNvPr>
          <p:cNvSpPr/>
          <p:nvPr/>
        </p:nvSpPr>
        <p:spPr>
          <a:xfrm>
            <a:off x="2546812" y="1274658"/>
            <a:ext cx="359276" cy="346301"/>
          </a:xfrm>
          <a:custGeom>
            <a:avLst>
              <a:gd name="f0" fmla="val 1119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FFFF00"/>
          </a:solidFill>
          <a:ln w="12701" cap="flat">
            <a:solidFill>
              <a:srgbClr val="582C20"/>
            </a:solidFill>
            <a:prstDash val="solid"/>
            <a:miter/>
          </a:ln>
        </p:spPr>
        <p:txBody>
          <a:bodyPr vert="horz" wrap="square" lIns="91440" tIns="45720" rIns="91440" bIns="45720" anchor="ctr" anchorCtr="1" compatLnSpc="1">
            <a:noAutofit/>
          </a:bodyPr>
          <a:lstStyle>
            <a:defPPr>
              <a:defRPr kern="0"/>
            </a:defP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E9F7FE"/>
              </a:solidFill>
              <a:uFillTx/>
              <a:latin typeface="Arial"/>
            </a:endParaRPr>
          </a:p>
        </p:txBody>
      </p:sp>
      <p:pic>
        <p:nvPicPr>
          <p:cNvPr id="6" name="Kuvan paikkamerkki 5">
            <a:extLst>
              <a:ext uri="{FF2B5EF4-FFF2-40B4-BE49-F238E27FC236}">
                <a16:creationId xmlns:a16="http://schemas.microsoft.com/office/drawing/2014/main" id="{FF75C0A7-ADFE-3C26-AC22-8E1D436D53E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9886" r="19886"/>
          <a:stretch>
            <a:fillRect/>
          </a:stretch>
        </p:blipFill>
        <p:spPr/>
      </p:pic>
      <p:graphicFrame>
        <p:nvGraphicFramePr>
          <p:cNvPr id="48" name="Table 47">
            <a:extLst>
              <a:ext uri="{FF2B5EF4-FFF2-40B4-BE49-F238E27FC236}">
                <a16:creationId xmlns:a16="http://schemas.microsoft.com/office/drawing/2014/main" id="{1800372A-6E29-56AD-4448-B72A1826F130}"/>
              </a:ext>
            </a:extLst>
          </p:cNvPr>
          <p:cNvGraphicFramePr>
            <a:graphicFrameLocks noGrp="1"/>
          </p:cNvGraphicFramePr>
          <p:nvPr>
            <p:extLst>
              <p:ext uri="{D42A27DB-BD31-4B8C-83A1-F6EECF244321}">
                <p14:modId xmlns:p14="http://schemas.microsoft.com/office/powerpoint/2010/main" val="178584034"/>
              </p:ext>
            </p:extLst>
          </p:nvPr>
        </p:nvGraphicFramePr>
        <p:xfrm>
          <a:off x="3421676" y="135609"/>
          <a:ext cx="2633898" cy="2225040"/>
        </p:xfrm>
        <a:graphic>
          <a:graphicData uri="http://schemas.openxmlformats.org/drawingml/2006/table">
            <a:tbl>
              <a:tblPr firstRow="1" bandRow="1">
                <a:tableStyleId>{5C22544A-7EE6-4342-B048-85BDC9FD1C3A}</a:tableStyleId>
              </a:tblPr>
              <a:tblGrid>
                <a:gridCol w="2633898">
                  <a:extLst>
                    <a:ext uri="{9D8B030D-6E8A-4147-A177-3AD203B41FA5}">
                      <a16:colId xmlns:a16="http://schemas.microsoft.com/office/drawing/2014/main" val="748545424"/>
                    </a:ext>
                  </a:extLst>
                </a:gridCol>
              </a:tblGrid>
              <a:tr h="21518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kern="1200" dirty="0" err="1">
                          <a:solidFill>
                            <a:schemeClr val="tx1"/>
                          </a:solidFill>
                          <a:effectLst/>
                          <a:latin typeface="+mn-lt"/>
                          <a:ea typeface="+mn-ea"/>
                          <a:cs typeface="+mn-cs"/>
                        </a:rPr>
                        <a:t>LamaH</a:t>
                      </a:r>
                      <a:r>
                        <a:rPr lang="en-US" sz="2000" b="1" i="0" kern="1200" dirty="0">
                          <a:solidFill>
                            <a:schemeClr val="tx1"/>
                          </a:solidFill>
                          <a:effectLst/>
                          <a:latin typeface="+mn-lt"/>
                          <a:ea typeface="+mn-ea"/>
                          <a:cs typeface="+mn-cs"/>
                        </a:rPr>
                        <a:t>-Ice: </a:t>
                      </a:r>
                      <a:r>
                        <a:rPr lang="en-US" sz="2000" b="1" i="0" kern="1200" dirty="0" err="1">
                          <a:solidFill>
                            <a:schemeClr val="tx1"/>
                          </a:solidFill>
                          <a:effectLst/>
                          <a:latin typeface="+mn-lt"/>
                          <a:ea typeface="+mn-ea"/>
                          <a:cs typeface="+mn-cs"/>
                        </a:rPr>
                        <a:t>LArge-SaMple</a:t>
                      </a:r>
                      <a:r>
                        <a:rPr lang="en-US" sz="2000" b="1" i="0" kern="1200" dirty="0">
                          <a:solidFill>
                            <a:schemeClr val="tx1"/>
                          </a:solidFill>
                          <a:effectLst/>
                          <a:latin typeface="+mn-lt"/>
                          <a:ea typeface="+mn-ea"/>
                          <a:cs typeface="+mn-cs"/>
                        </a:rPr>
                        <a:t> </a:t>
                      </a:r>
                      <a:r>
                        <a:rPr lang="en-US" sz="2000" b="1" i="0" kern="1200" dirty="0" err="1">
                          <a:solidFill>
                            <a:schemeClr val="tx1"/>
                          </a:solidFill>
                          <a:effectLst/>
                          <a:latin typeface="+mn-lt"/>
                          <a:ea typeface="+mn-ea"/>
                          <a:cs typeface="+mn-cs"/>
                        </a:rPr>
                        <a:t>DAta</a:t>
                      </a:r>
                      <a:r>
                        <a:rPr lang="en-US" sz="2000" b="1" i="0" kern="1200" dirty="0">
                          <a:solidFill>
                            <a:schemeClr val="tx1"/>
                          </a:solidFill>
                          <a:effectLst/>
                          <a:latin typeface="+mn-lt"/>
                          <a:ea typeface="+mn-ea"/>
                          <a:cs typeface="+mn-cs"/>
                        </a:rPr>
                        <a:t> for Hydrology and Environmental Sciences for Iceland (Dataset used)</a:t>
                      </a:r>
                    </a:p>
                  </a:txBody>
                  <a:tcPr>
                    <a:solidFill>
                      <a:schemeClr val="bg1"/>
                    </a:solidFill>
                  </a:tcPr>
                </a:tc>
                <a:extLst>
                  <a:ext uri="{0D108BD9-81ED-4DB2-BD59-A6C34878D82A}">
                    <a16:rowId xmlns:a16="http://schemas.microsoft.com/office/drawing/2014/main" val="3469460536"/>
                  </a:ext>
                </a:extLst>
              </a:tr>
            </a:tbl>
          </a:graphicData>
        </a:graphic>
      </p:graphicFrame>
      <p:sp>
        <p:nvSpPr>
          <p:cNvPr id="7" name="Tekstiruutu 6">
            <a:extLst>
              <a:ext uri="{FF2B5EF4-FFF2-40B4-BE49-F238E27FC236}">
                <a16:creationId xmlns:a16="http://schemas.microsoft.com/office/drawing/2014/main" id="{980A8271-4F09-11E5-DB24-8F097CA66505}"/>
              </a:ext>
            </a:extLst>
          </p:cNvPr>
          <p:cNvSpPr txBox="1"/>
          <p:nvPr/>
        </p:nvSpPr>
        <p:spPr>
          <a:xfrm>
            <a:off x="2402406" y="3311387"/>
            <a:ext cx="4013870" cy="2585323"/>
          </a:xfrm>
          <a:prstGeom prst="rect">
            <a:avLst/>
          </a:prstGeom>
          <a:noFill/>
        </p:spPr>
        <p:txBody>
          <a:bodyPr wrap="square" rtlCol="0">
            <a:spAutoFit/>
          </a:bodyPr>
          <a:lstStyle/>
          <a:p>
            <a:r>
              <a:rPr lang="en-US" dirty="0"/>
              <a:t>Research paper/data- </a:t>
            </a:r>
            <a:r>
              <a:rPr lang="en-US" dirty="0" err="1">
                <a:solidFill>
                  <a:schemeClr val="accent3">
                    <a:lumMod val="60000"/>
                    <a:lumOff val="40000"/>
                  </a:schemeClr>
                </a:solidFill>
                <a:hlinkClick r:id="rId4"/>
              </a:rPr>
              <a:t>LamaH</a:t>
            </a:r>
            <a:r>
              <a:rPr lang="en-US" dirty="0">
                <a:solidFill>
                  <a:schemeClr val="accent3">
                    <a:lumMod val="60000"/>
                    <a:lumOff val="40000"/>
                  </a:schemeClr>
                </a:solidFill>
                <a:hlinkClick r:id="rId4"/>
              </a:rPr>
              <a:t>-Ice</a:t>
            </a:r>
            <a:r>
              <a:rPr lang="en-US" dirty="0">
                <a:solidFill>
                  <a:schemeClr val="accent3">
                    <a:lumMod val="60000"/>
                    <a:lumOff val="40000"/>
                  </a:schemeClr>
                </a:solidFill>
              </a:rPr>
              <a:t> </a:t>
            </a:r>
            <a:endParaRPr lang="en-US" dirty="0"/>
          </a:p>
          <a:p>
            <a:r>
              <a:rPr lang="en-US" dirty="0"/>
              <a:t>“Cold-region watersheds, glacierized ones, are poorly represented in large-sample hydrology (LSH) datasets” </a:t>
            </a:r>
          </a:p>
          <a:p>
            <a:r>
              <a:rPr lang="en-US" dirty="0"/>
              <a:t>- Watershed characteristics</a:t>
            </a:r>
          </a:p>
          <a:p>
            <a:pPr marL="285750" indent="-285750">
              <a:buFontTx/>
              <a:buChar char="-"/>
            </a:pPr>
            <a:r>
              <a:rPr lang="en-US" dirty="0"/>
              <a:t>Daily and hourly hydro-meteor. timeseries (incl. ERA5-Land) </a:t>
            </a:r>
          </a:p>
          <a:p>
            <a:pPr marL="285750" indent="-285750">
              <a:buFontTx/>
              <a:buChar char="-"/>
            </a:pPr>
            <a:r>
              <a:rPr lang="en-US" b="1" dirty="0"/>
              <a:t>target</a:t>
            </a:r>
            <a:r>
              <a:rPr lang="en-US" dirty="0"/>
              <a:t>: daily observed streamflow (</a:t>
            </a:r>
            <a:r>
              <a:rPr lang="en-US" dirty="0" err="1"/>
              <a:t>qobs</a:t>
            </a:r>
            <a:r>
              <a:rPr lang="en-US" dirty="0"/>
              <a:t>) from 107 river basins</a:t>
            </a:r>
          </a:p>
        </p:txBody>
      </p:sp>
      <p:sp>
        <p:nvSpPr>
          <p:cNvPr id="8" name="Title 1">
            <a:extLst>
              <a:ext uri="{FF2B5EF4-FFF2-40B4-BE49-F238E27FC236}">
                <a16:creationId xmlns:a16="http://schemas.microsoft.com/office/drawing/2014/main" id="{0725F027-1248-1032-8421-4BD8EA3C09DC}"/>
              </a:ext>
            </a:extLst>
          </p:cNvPr>
          <p:cNvSpPr>
            <a:spLocks noGrp="1"/>
          </p:cNvSpPr>
          <p:nvPr>
            <p:ph type="title"/>
          </p:nvPr>
        </p:nvSpPr>
        <p:spPr>
          <a:xfrm>
            <a:off x="2402406" y="2430639"/>
            <a:ext cx="3878191" cy="539745"/>
          </a:xfrm>
        </p:spPr>
        <p:txBody>
          <a:bodyPr/>
          <a:lstStyle/>
          <a:p>
            <a:r>
              <a:rPr lang="en-US" sz="3200" dirty="0"/>
              <a:t>Dataset</a:t>
            </a:r>
            <a:r>
              <a:rPr lang="en-GB" sz="3200" dirty="0"/>
              <a:t> for Iceland:</a:t>
            </a:r>
            <a:br>
              <a:rPr lang="en-GB" sz="3200" dirty="0"/>
            </a:br>
            <a:r>
              <a:rPr lang="en-GB" sz="3200" dirty="0"/>
              <a:t>ML-training ready!</a:t>
            </a:r>
            <a:endParaRPr lang="en-US" sz="3200" dirty="0"/>
          </a:p>
        </p:txBody>
      </p:sp>
    </p:spTree>
    <p:extLst>
      <p:ext uri="{BB962C8B-B14F-4D97-AF65-F5344CB8AC3E}">
        <p14:creationId xmlns:p14="http://schemas.microsoft.com/office/powerpoint/2010/main" val="2826767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02C2E2DA-0DBB-51B4-17F1-8A8645A8C6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 t="-1653" r="-3" b="1672"/>
          <a:stretch>
            <a:fillRect/>
          </a:stretch>
        </p:blipFill>
        <p:spPr bwMode="auto">
          <a:xfrm>
            <a:off x="20" y="-94411"/>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1E2B25-A1A8-9C8A-8FA3-5584C1302DFF}"/>
              </a:ext>
            </a:extLst>
          </p:cNvPr>
          <p:cNvSpPr txBox="1"/>
          <p:nvPr/>
        </p:nvSpPr>
        <p:spPr>
          <a:xfrm>
            <a:off x="548640" y="447040"/>
            <a:ext cx="3972560" cy="369332"/>
          </a:xfrm>
          <a:prstGeom prst="rect">
            <a:avLst/>
          </a:prstGeom>
          <a:noFill/>
        </p:spPr>
        <p:txBody>
          <a:bodyPr wrap="square" rtlCol="0">
            <a:spAutoFit/>
          </a:bodyPr>
          <a:lstStyle/>
          <a:p>
            <a:r>
              <a:rPr lang="en-GB" dirty="0">
                <a:solidFill>
                  <a:schemeClr val="bg1"/>
                </a:solidFill>
              </a:rPr>
              <a:t>Copied from Research Paper</a:t>
            </a:r>
            <a:endParaRPr lang="en-US" dirty="0">
              <a:solidFill>
                <a:schemeClr val="bg1"/>
              </a:solidFill>
            </a:endParaRPr>
          </a:p>
        </p:txBody>
      </p:sp>
    </p:spTree>
    <p:extLst>
      <p:ext uri="{BB962C8B-B14F-4D97-AF65-F5344CB8AC3E}">
        <p14:creationId xmlns:p14="http://schemas.microsoft.com/office/powerpoint/2010/main" val="2179622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25323-C3AD-E5C6-D931-18E53F0A6008}"/>
              </a:ext>
            </a:extLst>
          </p:cNvPr>
          <p:cNvSpPr>
            <a:spLocks noGrp="1"/>
          </p:cNvSpPr>
          <p:nvPr>
            <p:ph type="title"/>
          </p:nvPr>
        </p:nvSpPr>
        <p:spPr>
          <a:xfrm>
            <a:off x="631723" y="365125"/>
            <a:ext cx="10515600" cy="1325563"/>
          </a:xfrm>
        </p:spPr>
        <p:txBody>
          <a:bodyPr/>
          <a:lstStyle/>
          <a:p>
            <a:r>
              <a:rPr lang="en-GB" dirty="0"/>
              <a:t>Streamflow Training data generation</a:t>
            </a:r>
            <a:endParaRPr lang="en-US" dirty="0"/>
          </a:p>
        </p:txBody>
      </p:sp>
      <p:sp>
        <p:nvSpPr>
          <p:cNvPr id="3" name="Content Placeholder 2">
            <a:extLst>
              <a:ext uri="{FF2B5EF4-FFF2-40B4-BE49-F238E27FC236}">
                <a16:creationId xmlns:a16="http://schemas.microsoft.com/office/drawing/2014/main" id="{81A8AEE7-4031-AAD4-DD0A-3675D8F9C72A}"/>
              </a:ext>
            </a:extLst>
          </p:cNvPr>
          <p:cNvSpPr>
            <a:spLocks noGrp="1"/>
          </p:cNvSpPr>
          <p:nvPr>
            <p:ph idx="1"/>
          </p:nvPr>
        </p:nvSpPr>
        <p:spPr>
          <a:xfrm>
            <a:off x="631723" y="1825625"/>
            <a:ext cx="10515600" cy="4351338"/>
          </a:xfrm>
        </p:spPr>
        <p:txBody>
          <a:bodyPr/>
          <a:lstStyle/>
          <a:p>
            <a:pPr marL="0" indent="0">
              <a:buNone/>
            </a:pPr>
            <a:r>
              <a:rPr lang="en-GB" dirty="0"/>
              <a:t>Data preprocessing</a:t>
            </a:r>
          </a:p>
        </p:txBody>
      </p:sp>
      <p:graphicFrame>
        <p:nvGraphicFramePr>
          <p:cNvPr id="8" name="Table 7">
            <a:extLst>
              <a:ext uri="{FF2B5EF4-FFF2-40B4-BE49-F238E27FC236}">
                <a16:creationId xmlns:a16="http://schemas.microsoft.com/office/drawing/2014/main" id="{842AAF5B-F63D-D3C9-BAEF-440D930749D1}"/>
              </a:ext>
            </a:extLst>
          </p:cNvPr>
          <p:cNvGraphicFramePr>
            <a:graphicFrameLocks noGrp="1"/>
          </p:cNvGraphicFramePr>
          <p:nvPr>
            <p:extLst>
              <p:ext uri="{D42A27DB-BD31-4B8C-83A1-F6EECF244321}">
                <p14:modId xmlns:p14="http://schemas.microsoft.com/office/powerpoint/2010/main" val="873579630"/>
              </p:ext>
            </p:extLst>
          </p:nvPr>
        </p:nvGraphicFramePr>
        <p:xfrm>
          <a:off x="883474" y="2477294"/>
          <a:ext cx="5612647" cy="3048000"/>
        </p:xfrm>
        <a:graphic>
          <a:graphicData uri="http://schemas.openxmlformats.org/drawingml/2006/table">
            <a:tbl>
              <a:tblPr firstRow="1" bandRow="1">
                <a:tableStyleId>{5C22544A-7EE6-4342-B048-85BDC9FD1C3A}</a:tableStyleId>
              </a:tblPr>
              <a:tblGrid>
                <a:gridCol w="5612647">
                  <a:extLst>
                    <a:ext uri="{9D8B030D-6E8A-4147-A177-3AD203B41FA5}">
                      <a16:colId xmlns:a16="http://schemas.microsoft.com/office/drawing/2014/main" val="3499806137"/>
                    </a:ext>
                  </a:extLst>
                </a:gridCol>
              </a:tblGrid>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0" dirty="0" err="1">
                          <a:solidFill>
                            <a:schemeClr val="tx1"/>
                          </a:solidFill>
                        </a:rPr>
                        <a:t>qobs</a:t>
                      </a:r>
                      <a:r>
                        <a:rPr lang="en-GB" sz="2400" b="0" dirty="0">
                          <a:solidFill>
                            <a:schemeClr val="tx1"/>
                          </a:solidFill>
                        </a:rPr>
                        <a:t> – target name for streamflow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dirty="0">
                          <a:solidFill>
                            <a:schemeClr val="tx1"/>
                          </a:solidFill>
                        </a:rPr>
                        <a:t>feature engineering produces columns like q_lag1, q_up_lag1 (previous days discharge</a:t>
                      </a:r>
                      <a:r>
                        <a:rPr lang="en-US" sz="2400" b="0">
                          <a:solidFill>
                            <a:schemeClr val="tx1"/>
                          </a:solidFill>
                        </a:rPr>
                        <a:t>, upstream) </a:t>
                      </a:r>
                      <a:endParaRPr lang="en-GB" sz="2400" b="0"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0" dirty="0">
                          <a:solidFill>
                            <a:schemeClr val="tx1"/>
                          </a:solidFill>
                        </a:rPr>
                        <a:t>Saved as CSV for time series for each gauge ID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3200" b="0" dirty="0">
                        <a:solidFill>
                          <a:schemeClr val="tx1"/>
                        </a:solidFill>
                      </a:endParaRPr>
                    </a:p>
                    <a:p>
                      <a:endParaRPr lang="en-US" b="0" dirty="0">
                        <a:solidFill>
                          <a:schemeClr val="tx1"/>
                        </a:solidFill>
                      </a:endParaRPr>
                    </a:p>
                  </a:txBody>
                  <a:tcPr>
                    <a:solidFill>
                      <a:schemeClr val="bg1"/>
                    </a:solidFill>
                  </a:tcPr>
                </a:tc>
                <a:extLst>
                  <a:ext uri="{0D108BD9-81ED-4DB2-BD59-A6C34878D82A}">
                    <a16:rowId xmlns:a16="http://schemas.microsoft.com/office/drawing/2014/main" val="1934973166"/>
                  </a:ext>
                </a:extLst>
              </a:tr>
            </a:tbl>
          </a:graphicData>
        </a:graphic>
      </p:graphicFrame>
      <p:pic>
        <p:nvPicPr>
          <p:cNvPr id="10" name="Picture 9" descr="A diagram of a network&#10;&#10;AI-generated content may be incorrect.">
            <a:extLst>
              <a:ext uri="{FF2B5EF4-FFF2-40B4-BE49-F238E27FC236}">
                <a16:creationId xmlns:a16="http://schemas.microsoft.com/office/drawing/2014/main" id="{F2350CC7-E9A4-2EBC-01F4-4CEA79126A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6046" y="1285171"/>
            <a:ext cx="5234709" cy="5432245"/>
          </a:xfrm>
          <a:prstGeom prst="rect">
            <a:avLst/>
          </a:prstGeom>
        </p:spPr>
      </p:pic>
    </p:spTree>
    <p:extLst>
      <p:ext uri="{BB962C8B-B14F-4D97-AF65-F5344CB8AC3E}">
        <p14:creationId xmlns:p14="http://schemas.microsoft.com/office/powerpoint/2010/main" val="4242116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A749E-A232-D2CE-E025-A149C76497DC}"/>
            </a:ext>
          </a:extLst>
        </p:cNvPr>
        <p:cNvGrpSpPr/>
        <p:nvPr/>
      </p:nvGrpSpPr>
      <p:grpSpPr>
        <a:xfrm>
          <a:off x="0" y="0"/>
          <a:ext cx="0" cy="0"/>
          <a:chOff x="0" y="0"/>
          <a:chExt cx="0" cy="0"/>
        </a:xfrm>
      </p:grpSpPr>
      <p:pic>
        <p:nvPicPr>
          <p:cNvPr id="9" name="Content Placeholder 8" descr="A graph with a curved line&#10;&#10;AI-generated content may be incorrect.">
            <a:extLst>
              <a:ext uri="{FF2B5EF4-FFF2-40B4-BE49-F238E27FC236}">
                <a16:creationId xmlns:a16="http://schemas.microsoft.com/office/drawing/2014/main" id="{42527A25-4BA7-06E3-5B48-B88DDA15022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66000"/>
                    </a14:imgEffect>
                    <a14:imgEffect>
                      <a14:brightnessContrast contrast="49000"/>
                    </a14:imgEffect>
                  </a14:imgLayer>
                </a14:imgProps>
              </a:ext>
              <a:ext uri="{28A0092B-C50C-407E-A947-70E740481C1C}">
                <a14:useLocalDpi xmlns:a14="http://schemas.microsoft.com/office/drawing/2010/main" val="0"/>
              </a:ext>
            </a:extLst>
          </a:blip>
          <a:srcRect r="678"/>
          <a:stretch>
            <a:fillRect/>
          </a:stretch>
        </p:blipFill>
        <p:spPr>
          <a:xfrm>
            <a:off x="28308" y="37772"/>
            <a:ext cx="8873954" cy="6797762"/>
          </a:xfrm>
          <a:prstGeom prst="rect">
            <a:avLst/>
          </a:prstGeom>
        </p:spPr>
      </p:pic>
      <p:sp>
        <p:nvSpPr>
          <p:cNvPr id="2" name="Title 1">
            <a:extLst>
              <a:ext uri="{FF2B5EF4-FFF2-40B4-BE49-F238E27FC236}">
                <a16:creationId xmlns:a16="http://schemas.microsoft.com/office/drawing/2014/main" id="{DC4DFB8D-242C-0C29-A33C-80894C233A47}"/>
              </a:ext>
            </a:extLst>
          </p:cNvPr>
          <p:cNvSpPr>
            <a:spLocks noGrp="1"/>
          </p:cNvSpPr>
          <p:nvPr>
            <p:ph type="title"/>
          </p:nvPr>
        </p:nvSpPr>
        <p:spPr>
          <a:xfrm>
            <a:off x="5759669" y="748974"/>
            <a:ext cx="5545394" cy="539745"/>
          </a:xfrm>
        </p:spPr>
        <p:txBody>
          <a:bodyPr/>
          <a:lstStyle/>
          <a:p>
            <a:r>
              <a:rPr lang="en-GB" dirty="0"/>
              <a:t>Training</a:t>
            </a:r>
            <a:endParaRPr lang="en-US" dirty="0"/>
          </a:p>
        </p:txBody>
      </p:sp>
      <p:sp>
        <p:nvSpPr>
          <p:cNvPr id="3" name="Content Placeholder 2">
            <a:extLst>
              <a:ext uri="{FF2B5EF4-FFF2-40B4-BE49-F238E27FC236}">
                <a16:creationId xmlns:a16="http://schemas.microsoft.com/office/drawing/2014/main" id="{E275BDFE-E8E3-BA73-0023-DB955CA939C4}"/>
              </a:ext>
            </a:extLst>
          </p:cNvPr>
          <p:cNvSpPr>
            <a:spLocks noGrp="1"/>
          </p:cNvSpPr>
          <p:nvPr>
            <p:ph idx="1"/>
          </p:nvPr>
        </p:nvSpPr>
        <p:spPr>
          <a:xfrm>
            <a:off x="4603660" y="1577569"/>
            <a:ext cx="6944836" cy="4760872"/>
          </a:xfrm>
        </p:spPr>
        <p:txBody>
          <a:bodyPr>
            <a:normAutofit/>
          </a:bodyPr>
          <a:lstStyle/>
          <a:p>
            <a:pPr marL="285750" indent="-285750">
              <a:buFont typeface="Arial" panose="020B0604020202020204" pitchFamily="34" charset="0"/>
              <a:buChar char="•"/>
            </a:pPr>
            <a:r>
              <a:rPr lang="en-GB" sz="1800" dirty="0"/>
              <a:t>Training data assembly</a:t>
            </a:r>
          </a:p>
          <a:p>
            <a:pPr marL="742950" lvl="1" indent="-285750">
              <a:buFont typeface="Arial" panose="020B0604020202020204" pitchFamily="34" charset="0"/>
              <a:buChar char="•"/>
            </a:pPr>
            <a:r>
              <a:rPr lang="en-GB" sz="1800" dirty="0"/>
              <a:t>Loads all data per ID CSVs</a:t>
            </a:r>
          </a:p>
          <a:p>
            <a:pPr marL="742950" lvl="1" indent="-285750">
              <a:buFont typeface="Arial" panose="020B0604020202020204" pitchFamily="34" charset="0"/>
              <a:buChar char="•"/>
            </a:pPr>
            <a:r>
              <a:rPr lang="en-US" sz="1800" dirty="0"/>
              <a:t>Splits rows into train/validation periods vs 2014‑2018</a:t>
            </a:r>
          </a:p>
          <a:p>
            <a:pPr marL="1200150" lvl="2" indent="-285750">
              <a:buFont typeface="Arial" panose="020B0604020202020204" pitchFamily="34" charset="0"/>
              <a:buChar char="•"/>
            </a:pPr>
            <a:r>
              <a:rPr lang="en-US" sz="1800" dirty="0"/>
              <a:t>Train data period: 2000‑2013</a:t>
            </a:r>
          </a:p>
          <a:p>
            <a:pPr marL="1200150" lvl="2" indent="-285750">
              <a:buFont typeface="Arial" panose="020B0604020202020204" pitchFamily="34" charset="0"/>
              <a:buChar char="•"/>
            </a:pPr>
            <a:r>
              <a:rPr lang="en-US" sz="1800" dirty="0"/>
              <a:t>Validation period: 2014‑2018</a:t>
            </a:r>
          </a:p>
          <a:p>
            <a:pPr marL="742950" lvl="1" indent="-285750">
              <a:buFont typeface="Arial" panose="020B0604020202020204" pitchFamily="34" charset="0"/>
              <a:buChar char="•"/>
            </a:pPr>
            <a:r>
              <a:rPr lang="en-US" sz="1800" dirty="0"/>
              <a:t>separates predictors from labels.</a:t>
            </a:r>
          </a:p>
          <a:p>
            <a:pPr marL="742950" lvl="1" indent="-285750">
              <a:buFont typeface="Arial" panose="020B0604020202020204" pitchFamily="34" charset="0"/>
              <a:buChar char="•"/>
            </a:pPr>
            <a:r>
              <a:rPr lang="en-US" sz="1800" dirty="0"/>
              <a:t>Cleans both train and eval data: </a:t>
            </a:r>
          </a:p>
          <a:p>
            <a:pPr marL="1200150" lvl="2" indent="-285750">
              <a:buFont typeface="Arial" panose="020B0604020202020204" pitchFamily="34" charset="0"/>
              <a:buChar char="•"/>
            </a:pPr>
            <a:r>
              <a:rPr lang="en-US" sz="1800" dirty="0"/>
              <a:t>removes datetime columns</a:t>
            </a:r>
          </a:p>
          <a:p>
            <a:pPr marL="1200150" lvl="2" indent="-285750">
              <a:buFont typeface="Arial" panose="020B0604020202020204" pitchFamily="34" charset="0"/>
              <a:buChar char="•"/>
            </a:pPr>
            <a:r>
              <a:rPr lang="en-US" sz="1800" dirty="0"/>
              <a:t>replaces inf </a:t>
            </a:r>
          </a:p>
          <a:p>
            <a:pPr marL="1200150" lvl="2" indent="-285750">
              <a:buFont typeface="Arial" panose="020B0604020202020204" pitchFamily="34" charset="0"/>
              <a:buChar char="•"/>
            </a:pPr>
            <a:r>
              <a:rPr lang="en-US" sz="1800" dirty="0"/>
              <a:t>enforces numeric labels</a:t>
            </a:r>
          </a:p>
          <a:p>
            <a:pPr marL="1200150" lvl="2" indent="-285750">
              <a:buFont typeface="Arial" panose="020B0604020202020204" pitchFamily="34" charset="0"/>
              <a:buChar char="•"/>
            </a:pPr>
            <a:r>
              <a:rPr lang="en-US" sz="1800" dirty="0"/>
              <a:t>and drops rows without valid features</a:t>
            </a:r>
          </a:p>
          <a:p>
            <a:pPr marL="742950" lvl="1" indent="-285750">
              <a:buFont typeface="Arial" panose="020B0604020202020204" pitchFamily="34" charset="0"/>
              <a:buChar char="•"/>
            </a:pPr>
            <a:r>
              <a:rPr lang="en-US" sz="1800" dirty="0"/>
              <a:t>Fits </a:t>
            </a:r>
            <a:r>
              <a:rPr lang="en-US" sz="1800" dirty="0" err="1"/>
              <a:t>xgb.XGBRegressor</a:t>
            </a:r>
            <a:r>
              <a:rPr lang="en-US" sz="1800" dirty="0"/>
              <a:t> with Optuna tuned hyperparameters, using the cleaned train set and eval set.</a:t>
            </a:r>
          </a:p>
        </p:txBody>
      </p:sp>
      <p:sp>
        <p:nvSpPr>
          <p:cNvPr id="4" name="Title 1">
            <a:extLst>
              <a:ext uri="{FF2B5EF4-FFF2-40B4-BE49-F238E27FC236}">
                <a16:creationId xmlns:a16="http://schemas.microsoft.com/office/drawing/2014/main" id="{A5B3A1EA-6B55-996B-0A7D-FBDBA36E5520}"/>
              </a:ext>
            </a:extLst>
          </p:cNvPr>
          <p:cNvSpPr txBox="1">
            <a:spLocks/>
          </p:cNvSpPr>
          <p:nvPr/>
        </p:nvSpPr>
        <p:spPr>
          <a:xfrm>
            <a:off x="785221" y="5116862"/>
            <a:ext cx="4575802" cy="53974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b="1" i="0" kern="1200" cap="none" baseline="0">
                <a:solidFill>
                  <a:schemeClr val="tx2"/>
                </a:solidFill>
                <a:latin typeface="+mn-lt"/>
                <a:ea typeface="+mj-ea"/>
                <a:cs typeface="+mj-cs"/>
              </a:defRPr>
            </a:lvl1pPr>
          </a:lstStyle>
          <a:p>
            <a:r>
              <a:rPr lang="en-GB" sz="2000" dirty="0"/>
              <a:t>Runoff range (by ID)</a:t>
            </a:r>
            <a:endParaRPr lang="en-US" sz="2000" dirty="0"/>
          </a:p>
        </p:txBody>
      </p:sp>
    </p:spTree>
    <p:extLst>
      <p:ext uri="{BB962C8B-B14F-4D97-AF65-F5344CB8AC3E}">
        <p14:creationId xmlns:p14="http://schemas.microsoft.com/office/powerpoint/2010/main" val="2258832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3831F7-F891-9050-2332-6048B0614E65}"/>
              </a:ext>
            </a:extLst>
          </p:cNvPr>
          <p:cNvSpPr>
            <a:spLocks noGrp="1"/>
          </p:cNvSpPr>
          <p:nvPr>
            <p:ph idx="1"/>
          </p:nvPr>
        </p:nvSpPr>
        <p:spPr>
          <a:xfrm>
            <a:off x="471119" y="899447"/>
            <a:ext cx="6036007" cy="4640115"/>
          </a:xfrm>
        </p:spPr>
        <p:txBody>
          <a:bodyPr>
            <a:noAutofit/>
          </a:bodyPr>
          <a:lstStyle/>
          <a:p>
            <a:pPr marL="285750" indent="-285750">
              <a:buFont typeface="Arial" panose="020B0604020202020204" pitchFamily="34" charset="0"/>
              <a:buChar char="•"/>
            </a:pPr>
            <a:r>
              <a:rPr lang="en-GB" sz="1800" dirty="0"/>
              <a:t>Testing</a:t>
            </a:r>
          </a:p>
          <a:p>
            <a:pPr marL="285750" indent="-285750">
              <a:buFont typeface="Arial" panose="020B0604020202020204" pitchFamily="34" charset="0"/>
              <a:buChar char="•"/>
            </a:pPr>
            <a:r>
              <a:rPr lang="en-GB" sz="1800" dirty="0"/>
              <a:t>Generates predictions for train and test periods.</a:t>
            </a:r>
          </a:p>
          <a:p>
            <a:pPr marL="285750" indent="-285750">
              <a:buFont typeface="Arial" panose="020B0604020202020204" pitchFamily="34" charset="0"/>
              <a:buChar char="•"/>
            </a:pPr>
            <a:r>
              <a:rPr lang="en-US" sz="1800" dirty="0"/>
              <a:t>Plots feature importance (XGBoost) with SHAP &gt;&gt;&gt; diagnostics for deeper explainability &amp; feature selection.</a:t>
            </a:r>
            <a:endParaRPr lang="en-GB" sz="1800" dirty="0"/>
          </a:p>
          <a:p>
            <a:pPr marL="285750" indent="-285750">
              <a:buFont typeface="Arial" panose="020B0604020202020204" pitchFamily="34" charset="0"/>
              <a:buChar char="•"/>
            </a:pPr>
            <a:r>
              <a:rPr lang="en-GB" sz="1800" dirty="0"/>
              <a:t>Error matrices :</a:t>
            </a:r>
          </a:p>
          <a:p>
            <a:pPr marL="742950" lvl="1" indent="-285750">
              <a:buFont typeface="Arial" panose="020B0604020202020204" pitchFamily="34" charset="0"/>
              <a:buChar char="•"/>
            </a:pPr>
            <a:r>
              <a:rPr lang="en-US" sz="1800" dirty="0"/>
              <a:t>RMSE Root mean squared error</a:t>
            </a:r>
          </a:p>
          <a:p>
            <a:pPr marL="742950" lvl="1" indent="-285750">
              <a:buFont typeface="Arial" panose="020B0604020202020204" pitchFamily="34" charset="0"/>
              <a:buChar char="•"/>
            </a:pPr>
            <a:r>
              <a:rPr lang="en-US" sz="1800" dirty="0"/>
              <a:t>MAE Mean </a:t>
            </a:r>
            <a:r>
              <a:rPr lang="en-US" sz="1800" dirty="0" err="1"/>
              <a:t>absolut</a:t>
            </a:r>
            <a:r>
              <a:rPr lang="en-US" sz="1800" dirty="0"/>
              <a:t> </a:t>
            </a:r>
            <a:r>
              <a:rPr lang="en-US" sz="1800" dirty="0" err="1"/>
              <a:t>errot</a:t>
            </a:r>
            <a:endParaRPr lang="en-US" sz="1800" dirty="0"/>
          </a:p>
          <a:p>
            <a:pPr marL="742950" lvl="1" indent="-285750">
              <a:buFont typeface="Arial" panose="020B0604020202020204" pitchFamily="34" charset="0"/>
              <a:buChar char="•"/>
            </a:pPr>
            <a:r>
              <a:rPr lang="en-US" sz="1800" dirty="0"/>
              <a:t>relative errors</a:t>
            </a:r>
          </a:p>
          <a:p>
            <a:pPr marL="742950" lvl="1" indent="-285750">
              <a:buFont typeface="Arial" panose="020B0604020202020204" pitchFamily="34" charset="0"/>
              <a:buChar char="•"/>
            </a:pPr>
            <a:r>
              <a:rPr lang="en-US" sz="1800" dirty="0"/>
              <a:t>bias (%)</a:t>
            </a:r>
          </a:p>
          <a:p>
            <a:pPr marL="742950" lvl="1" indent="-285750">
              <a:buFont typeface="Arial" panose="020B0604020202020204" pitchFamily="34" charset="0"/>
              <a:buChar char="•"/>
            </a:pPr>
            <a:r>
              <a:rPr lang="en-US" sz="1800" dirty="0"/>
              <a:t>R² Pearsons correlation</a:t>
            </a:r>
          </a:p>
          <a:p>
            <a:pPr marL="742950" lvl="1" indent="-285750">
              <a:buFont typeface="Arial" panose="020B0604020202020204" pitchFamily="34" charset="0"/>
              <a:buChar char="•"/>
            </a:pPr>
            <a:r>
              <a:rPr lang="en-US" sz="1800" dirty="0"/>
              <a:t>NSE Nash-Sutcliffe Efficiency</a:t>
            </a:r>
          </a:p>
          <a:p>
            <a:pPr marL="742950" lvl="1" indent="-285750">
              <a:buFont typeface="Arial" panose="020B0604020202020204" pitchFamily="34" charset="0"/>
              <a:buChar char="•"/>
            </a:pPr>
            <a:r>
              <a:rPr lang="en-US" sz="1800" dirty="0"/>
              <a:t>KGE Kling-Gupta Efficiency</a:t>
            </a:r>
            <a:endParaRPr lang="en-GB" sz="1800" dirty="0"/>
          </a:p>
          <a:p>
            <a:pPr marL="285750" indent="-285750">
              <a:buFont typeface="Arial" panose="020B0604020202020204" pitchFamily="34" charset="0"/>
              <a:buChar char="•"/>
            </a:pPr>
            <a:r>
              <a:rPr lang="en-US" sz="1800" dirty="0"/>
              <a:t>Calculated performance for aggregate and per-gauge</a:t>
            </a:r>
          </a:p>
          <a:p>
            <a:pPr marL="285750" indent="-285750">
              <a:buFont typeface="Arial" panose="020B0604020202020204" pitchFamily="34" charset="0"/>
              <a:buChar char="•"/>
            </a:pPr>
            <a:r>
              <a:rPr lang="en-US" sz="1800" dirty="0"/>
              <a:t>Overall results are below</a:t>
            </a:r>
          </a:p>
        </p:txBody>
      </p:sp>
      <p:pic>
        <p:nvPicPr>
          <p:cNvPr id="9" name="Content Placeholder 8" descr="A screen shot of a computer&#10;&#10;AI-generated content may be incorrect.">
            <a:extLst>
              <a:ext uri="{FF2B5EF4-FFF2-40B4-BE49-F238E27FC236}">
                <a16:creationId xmlns:a16="http://schemas.microsoft.com/office/drawing/2014/main" id="{DE9E0A65-A316-00C7-6075-B2AC0830D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6948" y="-19505"/>
            <a:ext cx="5175053" cy="6819026"/>
          </a:xfrm>
          <a:prstGeom prst="rect">
            <a:avLst/>
          </a:prstGeom>
        </p:spPr>
      </p:pic>
      <p:sp>
        <p:nvSpPr>
          <p:cNvPr id="2" name="Title 1">
            <a:extLst>
              <a:ext uri="{FF2B5EF4-FFF2-40B4-BE49-F238E27FC236}">
                <a16:creationId xmlns:a16="http://schemas.microsoft.com/office/drawing/2014/main" id="{337B8769-CBFC-9999-B737-840072345845}"/>
              </a:ext>
            </a:extLst>
          </p:cNvPr>
          <p:cNvSpPr>
            <a:spLocks noGrp="1"/>
          </p:cNvSpPr>
          <p:nvPr>
            <p:ph type="title"/>
          </p:nvPr>
        </p:nvSpPr>
        <p:spPr>
          <a:xfrm>
            <a:off x="327579" y="310046"/>
            <a:ext cx="11090531" cy="539745"/>
          </a:xfrm>
        </p:spPr>
        <p:txBody>
          <a:bodyPr/>
          <a:lstStyle/>
          <a:p>
            <a:r>
              <a:rPr lang="en-US" dirty="0"/>
              <a:t>Evaluation/Performance matrices</a:t>
            </a:r>
          </a:p>
        </p:txBody>
      </p:sp>
      <p:graphicFrame>
        <p:nvGraphicFramePr>
          <p:cNvPr id="4" name="Table 3">
            <a:extLst>
              <a:ext uri="{FF2B5EF4-FFF2-40B4-BE49-F238E27FC236}">
                <a16:creationId xmlns:a16="http://schemas.microsoft.com/office/drawing/2014/main" id="{83B3FEB2-DCBF-F453-2204-336A7ADB47C3}"/>
              </a:ext>
            </a:extLst>
          </p:cNvPr>
          <p:cNvGraphicFramePr>
            <a:graphicFrameLocks noGrp="1"/>
          </p:cNvGraphicFramePr>
          <p:nvPr>
            <p:extLst>
              <p:ext uri="{D42A27DB-BD31-4B8C-83A1-F6EECF244321}">
                <p14:modId xmlns:p14="http://schemas.microsoft.com/office/powerpoint/2010/main" val="3969896794"/>
              </p:ext>
            </p:extLst>
          </p:nvPr>
        </p:nvGraphicFramePr>
        <p:xfrm>
          <a:off x="104673" y="6365074"/>
          <a:ext cx="8252514" cy="441960"/>
        </p:xfrm>
        <a:graphic>
          <a:graphicData uri="http://schemas.openxmlformats.org/drawingml/2006/table">
            <a:tbl>
              <a:tblPr>
                <a:tableStyleId>{5C22544A-7EE6-4342-B048-85BDC9FD1C3A}</a:tableStyleId>
              </a:tblPr>
              <a:tblGrid>
                <a:gridCol w="916946">
                  <a:extLst>
                    <a:ext uri="{9D8B030D-6E8A-4147-A177-3AD203B41FA5}">
                      <a16:colId xmlns:a16="http://schemas.microsoft.com/office/drawing/2014/main" val="1457501286"/>
                    </a:ext>
                  </a:extLst>
                </a:gridCol>
                <a:gridCol w="916946">
                  <a:extLst>
                    <a:ext uri="{9D8B030D-6E8A-4147-A177-3AD203B41FA5}">
                      <a16:colId xmlns:a16="http://schemas.microsoft.com/office/drawing/2014/main" val="1286264458"/>
                    </a:ext>
                  </a:extLst>
                </a:gridCol>
                <a:gridCol w="916946">
                  <a:extLst>
                    <a:ext uri="{9D8B030D-6E8A-4147-A177-3AD203B41FA5}">
                      <a16:colId xmlns:a16="http://schemas.microsoft.com/office/drawing/2014/main" val="3256394749"/>
                    </a:ext>
                  </a:extLst>
                </a:gridCol>
                <a:gridCol w="916946">
                  <a:extLst>
                    <a:ext uri="{9D8B030D-6E8A-4147-A177-3AD203B41FA5}">
                      <a16:colId xmlns:a16="http://schemas.microsoft.com/office/drawing/2014/main" val="55380539"/>
                    </a:ext>
                  </a:extLst>
                </a:gridCol>
                <a:gridCol w="916946">
                  <a:extLst>
                    <a:ext uri="{9D8B030D-6E8A-4147-A177-3AD203B41FA5}">
                      <a16:colId xmlns:a16="http://schemas.microsoft.com/office/drawing/2014/main" val="2477173584"/>
                    </a:ext>
                  </a:extLst>
                </a:gridCol>
                <a:gridCol w="916946">
                  <a:extLst>
                    <a:ext uri="{9D8B030D-6E8A-4147-A177-3AD203B41FA5}">
                      <a16:colId xmlns:a16="http://schemas.microsoft.com/office/drawing/2014/main" val="3631039217"/>
                    </a:ext>
                  </a:extLst>
                </a:gridCol>
                <a:gridCol w="916946">
                  <a:extLst>
                    <a:ext uri="{9D8B030D-6E8A-4147-A177-3AD203B41FA5}">
                      <a16:colId xmlns:a16="http://schemas.microsoft.com/office/drawing/2014/main" val="2611228680"/>
                    </a:ext>
                  </a:extLst>
                </a:gridCol>
                <a:gridCol w="916946">
                  <a:extLst>
                    <a:ext uri="{9D8B030D-6E8A-4147-A177-3AD203B41FA5}">
                      <a16:colId xmlns:a16="http://schemas.microsoft.com/office/drawing/2014/main" val="104492575"/>
                    </a:ext>
                  </a:extLst>
                </a:gridCol>
                <a:gridCol w="916946">
                  <a:extLst>
                    <a:ext uri="{9D8B030D-6E8A-4147-A177-3AD203B41FA5}">
                      <a16:colId xmlns:a16="http://schemas.microsoft.com/office/drawing/2014/main" val="1342779490"/>
                    </a:ext>
                  </a:extLst>
                </a:gridCol>
              </a:tblGrid>
              <a:tr h="177352">
                <a:tc>
                  <a:txBody>
                    <a:bodyPr/>
                    <a:lstStyle/>
                    <a:p>
                      <a:pPr algn="ctr" fontAlgn="t">
                        <a:buNone/>
                      </a:pPr>
                      <a:r>
                        <a:rPr lang="en-US" sz="1400" u="none" strike="noStrike">
                          <a:effectLst/>
                        </a:rPr>
                        <a:t>rmse</a:t>
                      </a:r>
                      <a:endParaRPr lang="en-US" sz="1400" b="1" i="0" u="none" strike="noStrike">
                        <a:solidFill>
                          <a:srgbClr val="000000"/>
                        </a:solidFill>
                        <a:effectLst/>
                        <a:latin typeface="Calibri" panose="020F0502020204030204" pitchFamily="34" charset="0"/>
                      </a:endParaRPr>
                    </a:p>
                  </a:txBody>
                  <a:tcPr marL="7620" marR="7620" marT="7620" marB="0"/>
                </a:tc>
                <a:tc>
                  <a:txBody>
                    <a:bodyPr/>
                    <a:lstStyle/>
                    <a:p>
                      <a:pPr algn="ctr" fontAlgn="t">
                        <a:buNone/>
                      </a:pPr>
                      <a:r>
                        <a:rPr lang="en-US" sz="1400" u="none" strike="noStrike">
                          <a:effectLst/>
                        </a:rPr>
                        <a:t>rel_rmse</a:t>
                      </a:r>
                      <a:endParaRPr lang="en-US" sz="1400" b="1" i="0" u="none" strike="noStrike">
                        <a:solidFill>
                          <a:srgbClr val="000000"/>
                        </a:solidFill>
                        <a:effectLst/>
                        <a:latin typeface="Calibri" panose="020F0502020204030204" pitchFamily="34" charset="0"/>
                      </a:endParaRPr>
                    </a:p>
                  </a:txBody>
                  <a:tcPr marL="7620" marR="7620" marT="7620" marB="0"/>
                </a:tc>
                <a:tc>
                  <a:txBody>
                    <a:bodyPr/>
                    <a:lstStyle/>
                    <a:p>
                      <a:pPr algn="ctr" fontAlgn="t">
                        <a:buNone/>
                      </a:pPr>
                      <a:r>
                        <a:rPr lang="en-US" sz="1400" u="none" strike="noStrike" dirty="0">
                          <a:effectLst/>
                        </a:rPr>
                        <a:t>Mae</a:t>
                      </a:r>
                      <a:endParaRPr lang="en-US" sz="1400" b="1" i="0" u="none" strike="noStrike" dirty="0">
                        <a:solidFill>
                          <a:srgbClr val="000000"/>
                        </a:solidFill>
                        <a:effectLst/>
                        <a:latin typeface="Calibri" panose="020F0502020204030204" pitchFamily="34" charset="0"/>
                      </a:endParaRPr>
                    </a:p>
                  </a:txBody>
                  <a:tcPr marL="7620" marR="7620" marT="7620" marB="0"/>
                </a:tc>
                <a:tc>
                  <a:txBody>
                    <a:bodyPr/>
                    <a:lstStyle/>
                    <a:p>
                      <a:pPr algn="ctr" fontAlgn="t">
                        <a:buNone/>
                      </a:pPr>
                      <a:r>
                        <a:rPr lang="en-US" sz="1400" u="none" strike="noStrike">
                          <a:effectLst/>
                        </a:rPr>
                        <a:t>rel_mae</a:t>
                      </a:r>
                      <a:endParaRPr lang="en-US" sz="1400" b="1" i="0" u="none" strike="noStrike">
                        <a:solidFill>
                          <a:srgbClr val="000000"/>
                        </a:solidFill>
                        <a:effectLst/>
                        <a:latin typeface="Calibri" panose="020F0502020204030204" pitchFamily="34" charset="0"/>
                      </a:endParaRPr>
                    </a:p>
                  </a:txBody>
                  <a:tcPr marL="7620" marR="7620" marT="7620" marB="0"/>
                </a:tc>
                <a:tc>
                  <a:txBody>
                    <a:bodyPr/>
                    <a:lstStyle/>
                    <a:p>
                      <a:pPr algn="ctr" fontAlgn="t">
                        <a:buNone/>
                      </a:pPr>
                      <a:r>
                        <a:rPr lang="en-US" sz="1400" u="none" strike="noStrike">
                          <a:effectLst/>
                        </a:rPr>
                        <a:t>mape_pct</a:t>
                      </a:r>
                      <a:endParaRPr lang="en-US" sz="1400" b="1" i="0" u="none" strike="noStrike">
                        <a:solidFill>
                          <a:srgbClr val="000000"/>
                        </a:solidFill>
                        <a:effectLst/>
                        <a:latin typeface="Calibri" panose="020F0502020204030204" pitchFamily="34" charset="0"/>
                      </a:endParaRPr>
                    </a:p>
                  </a:txBody>
                  <a:tcPr marL="7620" marR="7620" marT="7620" marB="0"/>
                </a:tc>
                <a:tc>
                  <a:txBody>
                    <a:bodyPr/>
                    <a:lstStyle/>
                    <a:p>
                      <a:pPr algn="ctr" fontAlgn="t">
                        <a:buNone/>
                      </a:pPr>
                      <a:r>
                        <a:rPr lang="en-US" sz="1400" u="none" strike="noStrike" dirty="0" err="1">
                          <a:effectLst/>
                        </a:rPr>
                        <a:t>bias_pct</a:t>
                      </a:r>
                      <a:endParaRPr lang="en-US" sz="1400" b="1" i="0" u="none" strike="noStrike" dirty="0">
                        <a:solidFill>
                          <a:srgbClr val="000000"/>
                        </a:solidFill>
                        <a:effectLst/>
                        <a:latin typeface="Calibri" panose="020F0502020204030204" pitchFamily="34" charset="0"/>
                      </a:endParaRPr>
                    </a:p>
                  </a:txBody>
                  <a:tcPr marL="7620" marR="7620" marT="7620" marB="0"/>
                </a:tc>
                <a:tc>
                  <a:txBody>
                    <a:bodyPr/>
                    <a:lstStyle/>
                    <a:p>
                      <a:pPr algn="ctr" fontAlgn="t">
                        <a:buNone/>
                      </a:pPr>
                      <a:r>
                        <a:rPr lang="en-US" sz="1400" u="none" strike="noStrike" dirty="0">
                          <a:effectLst/>
                        </a:rPr>
                        <a:t>R2</a:t>
                      </a:r>
                      <a:endParaRPr lang="en-US" sz="1400" b="1" i="0" u="none" strike="noStrike" dirty="0">
                        <a:solidFill>
                          <a:srgbClr val="000000"/>
                        </a:solidFill>
                        <a:effectLst/>
                        <a:latin typeface="Calibri" panose="020F0502020204030204" pitchFamily="34" charset="0"/>
                      </a:endParaRPr>
                    </a:p>
                  </a:txBody>
                  <a:tcPr marL="7620" marR="7620" marT="7620" marB="0"/>
                </a:tc>
                <a:tc>
                  <a:txBody>
                    <a:bodyPr/>
                    <a:lstStyle/>
                    <a:p>
                      <a:pPr algn="ctr" fontAlgn="t">
                        <a:buNone/>
                      </a:pPr>
                      <a:r>
                        <a:rPr lang="en-US" sz="1400" u="none" strike="noStrike">
                          <a:effectLst/>
                        </a:rPr>
                        <a:t>nse</a:t>
                      </a:r>
                      <a:endParaRPr lang="en-US" sz="1400" b="1" i="0" u="none" strike="noStrike">
                        <a:solidFill>
                          <a:srgbClr val="000000"/>
                        </a:solidFill>
                        <a:effectLst/>
                        <a:latin typeface="Calibri" panose="020F0502020204030204" pitchFamily="34" charset="0"/>
                      </a:endParaRPr>
                    </a:p>
                  </a:txBody>
                  <a:tcPr marL="7620" marR="7620" marT="7620" marB="0"/>
                </a:tc>
                <a:tc>
                  <a:txBody>
                    <a:bodyPr/>
                    <a:lstStyle/>
                    <a:p>
                      <a:pPr algn="ctr" fontAlgn="t">
                        <a:buNone/>
                      </a:pPr>
                      <a:r>
                        <a:rPr lang="en-US" sz="1400" u="none" strike="noStrike">
                          <a:effectLst/>
                        </a:rPr>
                        <a:t>kge</a:t>
                      </a:r>
                      <a:endParaRPr lang="en-US" sz="1400" b="1"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976437138"/>
                  </a:ext>
                </a:extLst>
              </a:tr>
              <a:tr h="177352">
                <a:tc>
                  <a:txBody>
                    <a:bodyPr/>
                    <a:lstStyle/>
                    <a:p>
                      <a:pPr algn="r" fontAlgn="b">
                        <a:buNone/>
                      </a:pPr>
                      <a:r>
                        <a:rPr lang="en-US" sz="1400" u="none" strike="noStrike">
                          <a:effectLst/>
                        </a:rPr>
                        <a:t>7.313103</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400" u="none" strike="noStrike" dirty="0">
                          <a:effectLst/>
                        </a:rPr>
                        <a:t>0.190114</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400" b="1" u="none" strike="noStrike" dirty="0">
                          <a:effectLst/>
                        </a:rPr>
                        <a:t>1.777477</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400" u="none" strike="noStrike" dirty="0">
                          <a:effectLst/>
                        </a:rPr>
                        <a:t>0.046208</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400" u="none" strike="noStrike" dirty="0">
                          <a:effectLst/>
                        </a:rPr>
                        <a:t>15090995</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400" u="none" strike="noStrike" dirty="0">
                          <a:effectLst/>
                        </a:rPr>
                        <a:t>0.33517</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400" b="1" u="none" strike="noStrike" dirty="0">
                          <a:effectLst/>
                        </a:rPr>
                        <a:t>0.988485</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400" u="none" strike="noStrike">
                          <a:effectLst/>
                        </a:rPr>
                        <a:t>0.988485</a:t>
                      </a:r>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buNone/>
                      </a:pPr>
                      <a:r>
                        <a:rPr lang="en-US" sz="1400" u="none" strike="noStrike" dirty="0">
                          <a:effectLst/>
                        </a:rPr>
                        <a:t>0.993258</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55891236"/>
                  </a:ext>
                </a:extLst>
              </a:tr>
            </a:tbl>
          </a:graphicData>
        </a:graphic>
      </p:graphicFrame>
    </p:spTree>
    <p:extLst>
      <p:ext uri="{BB962C8B-B14F-4D97-AF65-F5344CB8AC3E}">
        <p14:creationId xmlns:p14="http://schemas.microsoft.com/office/powerpoint/2010/main" val="3684644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CB9D1-9A2A-9BEC-1136-4A07ADF96136}"/>
              </a:ext>
            </a:extLst>
          </p:cNvPr>
          <p:cNvSpPr>
            <a:spLocks noGrp="1"/>
          </p:cNvSpPr>
          <p:nvPr>
            <p:ph type="title"/>
          </p:nvPr>
        </p:nvSpPr>
        <p:spPr>
          <a:xfrm>
            <a:off x="118734" y="86763"/>
            <a:ext cx="2941932" cy="1226358"/>
          </a:xfrm>
        </p:spPr>
        <p:txBody>
          <a:bodyPr/>
          <a:lstStyle/>
          <a:p>
            <a:r>
              <a:rPr lang="en-GB" dirty="0"/>
              <a:t>Performance Matrices result</a:t>
            </a:r>
            <a:endParaRPr lang="en-US" dirty="0"/>
          </a:p>
        </p:txBody>
      </p:sp>
      <p:sp>
        <p:nvSpPr>
          <p:cNvPr id="3" name="Content Placeholder 2">
            <a:extLst>
              <a:ext uri="{FF2B5EF4-FFF2-40B4-BE49-F238E27FC236}">
                <a16:creationId xmlns:a16="http://schemas.microsoft.com/office/drawing/2014/main" id="{B8B413EF-5A84-209A-3B7D-B9F23B2266F5}"/>
              </a:ext>
            </a:extLst>
          </p:cNvPr>
          <p:cNvSpPr>
            <a:spLocks noGrp="1"/>
          </p:cNvSpPr>
          <p:nvPr>
            <p:ph idx="1"/>
          </p:nvPr>
        </p:nvSpPr>
        <p:spPr>
          <a:xfrm>
            <a:off x="232140" y="1748810"/>
            <a:ext cx="10515600" cy="4351338"/>
          </a:xfrm>
        </p:spPr>
        <p:txBody>
          <a:bodyPr/>
          <a:lstStyle/>
          <a:p>
            <a:r>
              <a:rPr lang="en-GB" dirty="0"/>
              <a:t>BY ID </a:t>
            </a:r>
          </a:p>
          <a:p>
            <a:endParaRPr lang="en-US" dirty="0"/>
          </a:p>
        </p:txBody>
      </p:sp>
      <p:graphicFrame>
        <p:nvGraphicFramePr>
          <p:cNvPr id="6" name="Table 5">
            <a:extLst>
              <a:ext uri="{FF2B5EF4-FFF2-40B4-BE49-F238E27FC236}">
                <a16:creationId xmlns:a16="http://schemas.microsoft.com/office/drawing/2014/main" id="{D7B102CA-9C65-8C14-0BA9-CF73BBC5E5F5}"/>
              </a:ext>
            </a:extLst>
          </p:cNvPr>
          <p:cNvGraphicFramePr>
            <a:graphicFrameLocks noGrp="1"/>
          </p:cNvGraphicFramePr>
          <p:nvPr>
            <p:extLst>
              <p:ext uri="{D42A27DB-BD31-4B8C-83A1-F6EECF244321}">
                <p14:modId xmlns:p14="http://schemas.microsoft.com/office/powerpoint/2010/main" val="3655133568"/>
              </p:ext>
            </p:extLst>
          </p:nvPr>
        </p:nvGraphicFramePr>
        <p:xfrm>
          <a:off x="3429000" y="86763"/>
          <a:ext cx="8644267" cy="6533120"/>
        </p:xfrm>
        <a:graphic>
          <a:graphicData uri="http://schemas.openxmlformats.org/drawingml/2006/table">
            <a:tbl>
              <a:tblPr>
                <a:tableStyleId>{5C22544A-7EE6-4342-B048-85BDC9FD1C3A}</a:tableStyleId>
              </a:tblPr>
              <a:tblGrid>
                <a:gridCol w="647195">
                  <a:extLst>
                    <a:ext uri="{9D8B030D-6E8A-4147-A177-3AD203B41FA5}">
                      <a16:colId xmlns:a16="http://schemas.microsoft.com/office/drawing/2014/main" val="2748624267"/>
                    </a:ext>
                  </a:extLst>
                </a:gridCol>
                <a:gridCol w="903679">
                  <a:extLst>
                    <a:ext uri="{9D8B030D-6E8A-4147-A177-3AD203B41FA5}">
                      <a16:colId xmlns:a16="http://schemas.microsoft.com/office/drawing/2014/main" val="4147556681"/>
                    </a:ext>
                  </a:extLst>
                </a:gridCol>
                <a:gridCol w="738490">
                  <a:extLst>
                    <a:ext uri="{9D8B030D-6E8A-4147-A177-3AD203B41FA5}">
                      <a16:colId xmlns:a16="http://schemas.microsoft.com/office/drawing/2014/main" val="4221073891"/>
                    </a:ext>
                  </a:extLst>
                </a:gridCol>
                <a:gridCol w="893962">
                  <a:extLst>
                    <a:ext uri="{9D8B030D-6E8A-4147-A177-3AD203B41FA5}">
                      <a16:colId xmlns:a16="http://schemas.microsoft.com/office/drawing/2014/main" val="881101023"/>
                    </a:ext>
                  </a:extLst>
                </a:gridCol>
                <a:gridCol w="845377">
                  <a:extLst>
                    <a:ext uri="{9D8B030D-6E8A-4147-A177-3AD203B41FA5}">
                      <a16:colId xmlns:a16="http://schemas.microsoft.com/office/drawing/2014/main" val="2503908629"/>
                    </a:ext>
                  </a:extLst>
                </a:gridCol>
                <a:gridCol w="952264">
                  <a:extLst>
                    <a:ext uri="{9D8B030D-6E8A-4147-A177-3AD203B41FA5}">
                      <a16:colId xmlns:a16="http://schemas.microsoft.com/office/drawing/2014/main" val="1843688419"/>
                    </a:ext>
                  </a:extLst>
                </a:gridCol>
                <a:gridCol w="884245">
                  <a:extLst>
                    <a:ext uri="{9D8B030D-6E8A-4147-A177-3AD203B41FA5}">
                      <a16:colId xmlns:a16="http://schemas.microsoft.com/office/drawing/2014/main" val="229114334"/>
                    </a:ext>
                  </a:extLst>
                </a:gridCol>
                <a:gridCol w="767641">
                  <a:extLst>
                    <a:ext uri="{9D8B030D-6E8A-4147-A177-3AD203B41FA5}">
                      <a16:colId xmlns:a16="http://schemas.microsoft.com/office/drawing/2014/main" val="4033510134"/>
                    </a:ext>
                  </a:extLst>
                </a:gridCol>
                <a:gridCol w="1049433">
                  <a:extLst>
                    <a:ext uri="{9D8B030D-6E8A-4147-A177-3AD203B41FA5}">
                      <a16:colId xmlns:a16="http://schemas.microsoft.com/office/drawing/2014/main" val="462785531"/>
                    </a:ext>
                  </a:extLst>
                </a:gridCol>
                <a:gridCol w="961981">
                  <a:extLst>
                    <a:ext uri="{9D8B030D-6E8A-4147-A177-3AD203B41FA5}">
                      <a16:colId xmlns:a16="http://schemas.microsoft.com/office/drawing/2014/main" val="1551254256"/>
                    </a:ext>
                  </a:extLst>
                </a:gridCol>
              </a:tblGrid>
              <a:tr h="204160">
                <a:tc>
                  <a:txBody>
                    <a:bodyPr/>
                    <a:lstStyle/>
                    <a:p>
                      <a:pPr algn="ctr" fontAlgn="t">
                        <a:buNone/>
                      </a:pPr>
                      <a:r>
                        <a:rPr lang="en-US" sz="800" u="none" strike="noStrike" dirty="0">
                          <a:effectLst/>
                        </a:rPr>
                        <a:t>ID</a:t>
                      </a:r>
                      <a:endParaRPr lang="en-US" sz="8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800" u="none" strike="noStrike" dirty="0" err="1">
                          <a:effectLst/>
                        </a:rPr>
                        <a:t>rmse</a:t>
                      </a:r>
                      <a:endParaRPr lang="en-US" sz="8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800" u="none" strike="noStrike" dirty="0" err="1">
                          <a:effectLst/>
                        </a:rPr>
                        <a:t>rel_rmse</a:t>
                      </a:r>
                      <a:endParaRPr lang="en-US" sz="8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800" u="none" strike="noStrike" dirty="0" err="1">
                          <a:effectLst/>
                        </a:rPr>
                        <a:t>mae</a:t>
                      </a:r>
                      <a:endParaRPr lang="en-US" sz="8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800" u="none" strike="noStrike" dirty="0" err="1">
                          <a:effectLst/>
                        </a:rPr>
                        <a:t>rel_mae</a:t>
                      </a:r>
                      <a:endParaRPr lang="en-US" sz="8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800" u="none" strike="noStrike" dirty="0" err="1">
                          <a:effectLst/>
                        </a:rPr>
                        <a:t>mape_pct</a:t>
                      </a:r>
                      <a:endParaRPr lang="en-US" sz="8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800" u="none" strike="noStrike" dirty="0" err="1">
                          <a:effectLst/>
                        </a:rPr>
                        <a:t>bias_pct</a:t>
                      </a:r>
                      <a:endParaRPr lang="en-US" sz="8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800" u="none" strike="noStrike" dirty="0">
                          <a:effectLst/>
                        </a:rPr>
                        <a:t>r2</a:t>
                      </a:r>
                      <a:endParaRPr lang="en-US" sz="8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800" u="none" strike="noStrike" dirty="0" err="1">
                          <a:effectLst/>
                        </a:rPr>
                        <a:t>nse</a:t>
                      </a:r>
                      <a:endParaRPr lang="en-US" sz="800" b="1" i="0" u="none" strike="noStrike" dirty="0">
                        <a:solidFill>
                          <a:srgbClr val="000000"/>
                        </a:solidFill>
                        <a:effectLst/>
                        <a:latin typeface="Calibri" panose="020F0502020204030204" pitchFamily="34" charset="0"/>
                      </a:endParaRPr>
                    </a:p>
                  </a:txBody>
                  <a:tcPr marL="5666" marR="5666" marT="5666" marB="0"/>
                </a:tc>
                <a:tc>
                  <a:txBody>
                    <a:bodyPr/>
                    <a:lstStyle/>
                    <a:p>
                      <a:pPr algn="ctr" fontAlgn="t">
                        <a:buNone/>
                      </a:pPr>
                      <a:r>
                        <a:rPr lang="en-US" sz="800" u="none" strike="noStrike" dirty="0" err="1">
                          <a:effectLst/>
                        </a:rPr>
                        <a:t>kge</a:t>
                      </a:r>
                      <a:endParaRPr lang="en-US" sz="800" b="1" i="0" u="none" strike="noStrike" dirty="0">
                        <a:solidFill>
                          <a:srgbClr val="000000"/>
                        </a:solidFill>
                        <a:effectLst/>
                        <a:latin typeface="Calibri" panose="020F0502020204030204" pitchFamily="34" charset="0"/>
                      </a:endParaRPr>
                    </a:p>
                  </a:txBody>
                  <a:tcPr marL="5666" marR="5666" marT="5666" marB="0"/>
                </a:tc>
                <a:extLst>
                  <a:ext uri="{0D108BD9-81ED-4DB2-BD59-A6C34878D82A}">
                    <a16:rowId xmlns:a16="http://schemas.microsoft.com/office/drawing/2014/main" val="2556516454"/>
                  </a:ext>
                </a:extLst>
              </a:tr>
              <a:tr h="204160">
                <a:tc>
                  <a:txBody>
                    <a:bodyPr/>
                    <a:lstStyle/>
                    <a:p>
                      <a:pPr algn="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4.943578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0.478842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2.383007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0.230821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24.65996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2.455732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1000" u="none" strike="noStrike" dirty="0">
                          <a:solidFill>
                            <a:srgbClr val="FF0000"/>
                          </a:solidFill>
                          <a:effectLst/>
                        </a:rPr>
                        <a:t>0.704257</a:t>
                      </a:r>
                      <a:endParaRPr lang="en-US" sz="1000" b="0" i="0" u="none" strike="noStrike" dirty="0">
                        <a:solidFill>
                          <a:srgbClr val="FF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0.704257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dirty="0">
                          <a:effectLst/>
                        </a:rPr>
                        <a:t>0.820153</a:t>
                      </a:r>
                      <a:endParaRPr lang="en-US" sz="800" b="0"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2397573385"/>
                  </a:ext>
                </a:extLst>
              </a:tr>
              <a:tr h="204160">
                <a:tc>
                  <a:txBody>
                    <a:bodyPr/>
                    <a:lstStyle/>
                    <a:p>
                      <a:pPr algn="r" fontAlgn="b">
                        <a:buNone/>
                      </a:pPr>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3.062786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0.095051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1.425469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0.044238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4.546479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0.614403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0.953923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0.953923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900" b="1" u="none" strike="noStrike" dirty="0">
                          <a:effectLst/>
                        </a:rPr>
                        <a:t>0.974753</a:t>
                      </a:r>
                      <a:endParaRPr lang="en-US" sz="900" b="1"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1011439544"/>
                  </a:ext>
                </a:extLst>
              </a:tr>
              <a:tr h="204160">
                <a:tc>
                  <a:txBody>
                    <a:bodyPr/>
                    <a:lstStyle/>
                    <a:p>
                      <a:pPr algn="r" fontAlgn="b">
                        <a:buNone/>
                      </a:pPr>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3.508553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0.081576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1.233635</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0.028683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2.555821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-0.34841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0.97688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0.97688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900" b="1" u="none" strike="noStrike" dirty="0">
                          <a:effectLst/>
                        </a:rPr>
                        <a:t>0.983766</a:t>
                      </a:r>
                      <a:endParaRPr lang="en-US" sz="900" b="1"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1904434934"/>
                  </a:ext>
                </a:extLst>
              </a:tr>
              <a:tr h="204160">
                <a:tc>
                  <a:txBody>
                    <a:bodyPr/>
                    <a:lstStyle/>
                    <a:p>
                      <a:pPr algn="r" fontAlgn="b">
                        <a:buNone/>
                      </a:pPr>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2.258064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0.102675</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1.237325</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0.056261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5.806046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2.834391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0.944909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0.944909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900" b="1" u="none" strike="noStrike" dirty="0">
                          <a:effectLst/>
                        </a:rPr>
                        <a:t>0.956087</a:t>
                      </a:r>
                      <a:endParaRPr lang="en-US" sz="900" b="1"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979533321"/>
                  </a:ext>
                </a:extLst>
              </a:tr>
              <a:tr h="204160">
                <a:tc>
                  <a:txBody>
                    <a:bodyPr/>
                    <a:lstStyle/>
                    <a:p>
                      <a:pPr algn="r" fontAlgn="b">
                        <a:buNone/>
                      </a:pPr>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2.099874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0.318539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0.951717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0.14437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31.50396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8.727093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0.830352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0.830352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dirty="0">
                          <a:effectLst/>
                        </a:rPr>
                        <a:t>0.881128</a:t>
                      </a:r>
                      <a:endParaRPr lang="en-US" sz="800" b="0"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3369950941"/>
                  </a:ext>
                </a:extLst>
              </a:tr>
              <a:tr h="204160">
                <a:tc>
                  <a:txBody>
                    <a:bodyPr/>
                    <a:lstStyle/>
                    <a:p>
                      <a:pPr algn="r" fontAlgn="b">
                        <a:buNone/>
                      </a:pPr>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4.500814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0.107675</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2.926494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0.070012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7.08917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0.061531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0.810558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0.810558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dirty="0">
                          <a:effectLst/>
                        </a:rPr>
                        <a:t>0.886358</a:t>
                      </a:r>
                      <a:endParaRPr lang="en-US" sz="800" b="0"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546598049"/>
                  </a:ext>
                </a:extLst>
              </a:tr>
              <a:tr h="204160">
                <a:tc>
                  <a:txBody>
                    <a:bodyPr/>
                    <a:lstStyle/>
                    <a:p>
                      <a:pPr algn="r" fontAlgn="b">
                        <a:buNone/>
                      </a:pPr>
                      <a:r>
                        <a:rPr lang="en-US" sz="800" u="none" strike="noStrike">
                          <a:effectLst/>
                        </a:rPr>
                        <a:t>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1.944407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0.029005</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1.033499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0.015417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1.468228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-0.07364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0.968927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0.968927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900" b="1" u="none" strike="noStrike" dirty="0">
                          <a:effectLst/>
                        </a:rPr>
                        <a:t>0.982177</a:t>
                      </a:r>
                      <a:endParaRPr lang="en-US" sz="900" b="1"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3323791212"/>
                  </a:ext>
                </a:extLst>
              </a:tr>
              <a:tr h="204160">
                <a:tc>
                  <a:txBody>
                    <a:bodyPr/>
                    <a:lstStyle/>
                    <a:p>
                      <a:pPr algn="r" fontAlgn="b">
                        <a:buNone/>
                      </a:pPr>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0.50548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0.240806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0.21843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0.104058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15.8928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4.739337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0.957092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0.957092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dirty="0">
                          <a:effectLst/>
                        </a:rPr>
                        <a:t>0.922544</a:t>
                      </a:r>
                      <a:endParaRPr lang="en-US" sz="800" b="0"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2316430948"/>
                  </a:ext>
                </a:extLst>
              </a:tr>
              <a:tr h="204160">
                <a:tc>
                  <a:txBody>
                    <a:bodyPr/>
                    <a:lstStyle/>
                    <a:p>
                      <a:pPr algn="r" fontAlgn="b">
                        <a:buNone/>
                      </a:pPr>
                      <a:r>
                        <a:rPr lang="en-US" sz="800" u="none" strike="noStrike">
                          <a:effectLst/>
                        </a:rPr>
                        <a:t>11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7.315949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0.236722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2.120813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0.068623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6.530228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0.42541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0.935302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0.935302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900" b="1" u="none" strike="noStrike" dirty="0">
                          <a:effectLst/>
                        </a:rPr>
                        <a:t>0.962623</a:t>
                      </a:r>
                      <a:endParaRPr lang="en-US" sz="900" b="1"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2904028712"/>
                  </a:ext>
                </a:extLst>
              </a:tr>
              <a:tr h="204160">
                <a:tc>
                  <a:txBody>
                    <a:bodyPr/>
                    <a:lstStyle/>
                    <a:p>
                      <a:pPr algn="r" fontAlgn="b">
                        <a:buNone/>
                      </a:pPr>
                      <a:r>
                        <a:rPr lang="en-US" sz="800" u="none" strike="noStrike">
                          <a:effectLst/>
                        </a:rPr>
                        <a:t>12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0.903546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0.241267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0.313753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0.083779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9.349457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1.25302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0.869718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0.869718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dirty="0">
                          <a:effectLst/>
                        </a:rPr>
                        <a:t>0.889964</a:t>
                      </a:r>
                      <a:endParaRPr lang="en-US" sz="800" b="0"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652520654"/>
                  </a:ext>
                </a:extLst>
              </a:tr>
              <a:tr h="204160">
                <a:tc>
                  <a:txBody>
                    <a:bodyPr/>
                    <a:lstStyle/>
                    <a:p>
                      <a:pPr algn="r" fontAlgn="b">
                        <a:buNone/>
                      </a:pPr>
                      <a:r>
                        <a:rPr lang="en-US" sz="800" u="none" strike="noStrike">
                          <a:effectLst/>
                        </a:rPr>
                        <a:t>13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1.672062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0.331809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0.651737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0.129333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14.86895</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2.353922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1000" u="none" strike="noStrike" dirty="0">
                          <a:solidFill>
                            <a:srgbClr val="FF0000"/>
                          </a:solidFill>
                          <a:effectLst/>
                        </a:rPr>
                        <a:t>0.738671</a:t>
                      </a:r>
                      <a:endParaRPr lang="en-US" sz="1000" b="0" i="0" u="none" strike="noStrike" dirty="0">
                        <a:solidFill>
                          <a:srgbClr val="FF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dirty="0">
                          <a:effectLst/>
                        </a:rPr>
                        <a:t>0.738671</a:t>
                      </a:r>
                      <a:endParaRPr lang="en-US" sz="800" b="0" i="0" u="none" strike="noStrike" dirty="0">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0.840688</a:t>
                      </a:r>
                      <a:endParaRPr lang="en-US" sz="800" b="0" i="0" u="none" strike="noStrike">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309846874"/>
                  </a:ext>
                </a:extLst>
              </a:tr>
              <a:tr h="204160">
                <a:tc>
                  <a:txBody>
                    <a:bodyPr/>
                    <a:lstStyle/>
                    <a:p>
                      <a:pPr algn="r" fontAlgn="b">
                        <a:buNone/>
                      </a:pPr>
                      <a:r>
                        <a:rPr lang="en-US" sz="800" u="none" strike="noStrike">
                          <a:effectLst/>
                        </a:rPr>
                        <a:t>14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2.242231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0.104057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1.011165</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0.046926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4.528107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0.708444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0.835954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0.835954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0.868769</a:t>
                      </a:r>
                      <a:endParaRPr lang="en-US" sz="800" b="0" i="0" u="none" strike="noStrike">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786265393"/>
                  </a:ext>
                </a:extLst>
              </a:tr>
              <a:tr h="204160">
                <a:tc>
                  <a:txBody>
                    <a:bodyPr/>
                    <a:lstStyle/>
                    <a:p>
                      <a:pPr algn="r" fontAlgn="b">
                        <a:buNone/>
                      </a:pPr>
                      <a:r>
                        <a:rPr lang="en-US" sz="800" u="none" strike="noStrike">
                          <a:effectLst/>
                        </a:rPr>
                        <a:t>15</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3.273231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0.308349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1.02733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0.096778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17.55627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-0.10224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0.93894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0.93894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900" b="1" u="none" strike="noStrike" dirty="0">
                          <a:effectLst/>
                        </a:rPr>
                        <a:t>0.961272</a:t>
                      </a:r>
                      <a:endParaRPr lang="en-US" sz="900" b="1"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1280045355"/>
                  </a:ext>
                </a:extLst>
              </a:tr>
              <a:tr h="204160">
                <a:tc>
                  <a:txBody>
                    <a:bodyPr/>
                    <a:lstStyle/>
                    <a:p>
                      <a:pPr algn="r" fontAlgn="b">
                        <a:buNone/>
                      </a:pPr>
                      <a:r>
                        <a:rPr lang="en-US" sz="800" u="none" strike="noStrike">
                          <a:effectLst/>
                        </a:rPr>
                        <a:t>17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1.283286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0.225566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0.461308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0.081085</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7.957392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-0.8566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0.928436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0.928436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900" b="1" u="none" strike="noStrike" dirty="0">
                          <a:effectLst/>
                        </a:rPr>
                        <a:t>0.953539</a:t>
                      </a:r>
                      <a:endParaRPr lang="en-US" sz="900" b="1"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3455501597"/>
                  </a:ext>
                </a:extLst>
              </a:tr>
              <a:tr h="204160">
                <a:tc>
                  <a:txBody>
                    <a:bodyPr/>
                    <a:lstStyle/>
                    <a:p>
                      <a:pPr algn="r" fontAlgn="b">
                        <a:buNone/>
                      </a:pPr>
                      <a:r>
                        <a:rPr lang="en-US" sz="800" u="none" strike="noStrike">
                          <a:effectLst/>
                        </a:rPr>
                        <a:t>18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5.627633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0.116401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1.723614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0.035651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2.900838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-0.76119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0.985912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0.985912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900" b="1" u="none" strike="noStrike" dirty="0">
                          <a:effectLst/>
                        </a:rPr>
                        <a:t>0.965114</a:t>
                      </a:r>
                      <a:endParaRPr lang="en-US" sz="900" b="1"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2777822705"/>
                  </a:ext>
                </a:extLst>
              </a:tr>
              <a:tr h="204160">
                <a:tc>
                  <a:txBody>
                    <a:bodyPr/>
                    <a:lstStyle/>
                    <a:p>
                      <a:pPr algn="r" fontAlgn="b">
                        <a:buNone/>
                      </a:pPr>
                      <a:r>
                        <a:rPr lang="en-US" sz="800" u="none" strike="noStrike">
                          <a:effectLst/>
                        </a:rPr>
                        <a:t>20</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1.767282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0.162622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0.697852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0.064215</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6.189387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0.251808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0.948439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0.948439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900" b="1" u="none" strike="noStrike" dirty="0">
                          <a:effectLst/>
                        </a:rPr>
                        <a:t>0.968809</a:t>
                      </a:r>
                      <a:endParaRPr lang="en-US" sz="900" b="1"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644546625"/>
                  </a:ext>
                </a:extLst>
              </a:tr>
              <a:tr h="204160">
                <a:tc>
                  <a:txBody>
                    <a:bodyPr/>
                    <a:lstStyle/>
                    <a:p>
                      <a:pPr algn="r" fontAlgn="b">
                        <a:buNone/>
                      </a:pPr>
                      <a:r>
                        <a:rPr lang="en-US" sz="800" u="none" strike="noStrike">
                          <a:effectLst/>
                        </a:rPr>
                        <a:t>21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5.342066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0.442214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1.526758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0.126384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14.00264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-0.47153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0.907664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0.907664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0.926751</a:t>
                      </a:r>
                      <a:endParaRPr lang="en-US" sz="800" b="0" i="0" u="none" strike="noStrike">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960239415"/>
                  </a:ext>
                </a:extLst>
              </a:tr>
              <a:tr h="204160">
                <a:tc>
                  <a:txBody>
                    <a:bodyPr/>
                    <a:lstStyle/>
                    <a:p>
                      <a:pPr algn="r" fontAlgn="b">
                        <a:buNone/>
                      </a:pPr>
                      <a:r>
                        <a:rPr lang="en-US" sz="800" u="none" strike="noStrike">
                          <a:effectLst/>
                        </a:rPr>
                        <a:t>23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3.354205</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0.249577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1.265759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0.094181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7.851876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-0.51951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0.925854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0.925854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900" b="1" u="none" strike="noStrike" dirty="0">
                          <a:effectLst/>
                        </a:rPr>
                        <a:t>0.951828</a:t>
                      </a:r>
                      <a:endParaRPr lang="en-US" sz="900" b="1"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4157268492"/>
                  </a:ext>
                </a:extLst>
              </a:tr>
              <a:tr h="204160">
                <a:tc>
                  <a:txBody>
                    <a:bodyPr/>
                    <a:lstStyle/>
                    <a:p>
                      <a:pPr algn="r" fontAlgn="b">
                        <a:buNone/>
                      </a:pPr>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8.409282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0.393922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2.335899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0.109422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10.87729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0.363438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0.896262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0.896262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dirty="0">
                          <a:effectLst/>
                        </a:rPr>
                        <a:t>0.936163</a:t>
                      </a:r>
                      <a:endParaRPr lang="en-US" sz="800" b="0"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134063590"/>
                  </a:ext>
                </a:extLst>
              </a:tr>
              <a:tr h="204160">
                <a:tc>
                  <a:txBody>
                    <a:bodyPr/>
                    <a:lstStyle/>
                    <a:p>
                      <a:pPr algn="r" fontAlgn="b">
                        <a:buNone/>
                      </a:pPr>
                      <a:r>
                        <a:rPr lang="en-US" sz="800" u="none" strike="noStrike">
                          <a:effectLst/>
                        </a:rPr>
                        <a:t>26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0.627073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0.107905</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0.286206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0.04925</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4.808454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-0.21798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0.801869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0.801869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0.825983</a:t>
                      </a:r>
                      <a:endParaRPr lang="en-US" sz="800" b="0" i="0" u="none" strike="noStrike">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2681932695"/>
                  </a:ext>
                </a:extLst>
              </a:tr>
              <a:tr h="204160">
                <a:tc>
                  <a:txBody>
                    <a:bodyPr/>
                    <a:lstStyle/>
                    <a:p>
                      <a:pPr algn="r" fontAlgn="b">
                        <a:buNone/>
                      </a:pPr>
                      <a:r>
                        <a:rPr lang="en-US" sz="800" u="none" strike="noStrike">
                          <a:effectLst/>
                        </a:rPr>
                        <a:t>27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2.684464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0.208218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0.860464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0.066741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5.318481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-1.38875</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0.927089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0.927089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0.939071</a:t>
                      </a:r>
                      <a:endParaRPr lang="en-US" sz="800" b="0" i="0" u="none" strike="noStrike">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2774984528"/>
                  </a:ext>
                </a:extLst>
              </a:tr>
              <a:tr h="204160">
                <a:tc>
                  <a:txBody>
                    <a:bodyPr/>
                    <a:lstStyle/>
                    <a:p>
                      <a:pPr algn="r" fontAlgn="b">
                        <a:buNone/>
                      </a:pPr>
                      <a:r>
                        <a:rPr lang="en-US" sz="800" u="none" strike="noStrike">
                          <a:effectLst/>
                        </a:rPr>
                        <a:t>28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2.804662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0.195144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1.073315</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0.07468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7.586524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1.243648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0.932099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0.932099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900" b="1" u="none" strike="noStrike" dirty="0">
                          <a:effectLst/>
                        </a:rPr>
                        <a:t>0.963991</a:t>
                      </a:r>
                      <a:endParaRPr lang="en-US" sz="900" b="1"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2874467104"/>
                  </a:ext>
                </a:extLst>
              </a:tr>
              <a:tr h="204160">
                <a:tc>
                  <a:txBody>
                    <a:bodyPr/>
                    <a:lstStyle/>
                    <a:p>
                      <a:pPr algn="r" fontAlgn="b">
                        <a:buNone/>
                      </a:pPr>
                      <a:r>
                        <a:rPr lang="en-US" sz="800" u="none" strike="noStrike">
                          <a:effectLst/>
                        </a:rPr>
                        <a:t>30</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1.897947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0.245409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0.645189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0.083424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7.992184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-0.57501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0.915266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0.915266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0.941155</a:t>
                      </a:r>
                      <a:endParaRPr lang="en-US" sz="800" b="0" i="0" u="none" strike="noStrike">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3917860875"/>
                  </a:ext>
                </a:extLst>
              </a:tr>
              <a:tr h="204160">
                <a:tc>
                  <a:txBody>
                    <a:bodyPr/>
                    <a:lstStyle/>
                    <a:p>
                      <a:pPr algn="r" fontAlgn="b">
                        <a:buNone/>
                      </a:pPr>
                      <a:r>
                        <a:rPr lang="en-US" sz="800" u="none" strike="noStrike">
                          <a:effectLst/>
                        </a:rPr>
                        <a:t>31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1.741684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0.128777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0.746873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0.055222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5.371693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0.950407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0.971117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0.971117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900" b="1" u="none" strike="noStrike" dirty="0">
                          <a:effectLst/>
                        </a:rPr>
                        <a:t>0.979921</a:t>
                      </a:r>
                      <a:endParaRPr lang="en-US" sz="900" b="1"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300510995"/>
                  </a:ext>
                </a:extLst>
              </a:tr>
              <a:tr h="204160">
                <a:tc>
                  <a:txBody>
                    <a:bodyPr/>
                    <a:lstStyle/>
                    <a:p>
                      <a:pPr algn="r" fontAlgn="b">
                        <a:buNone/>
                      </a:pPr>
                      <a:r>
                        <a:rPr lang="en-US" sz="800" u="none" strike="noStrike">
                          <a:effectLst/>
                        </a:rPr>
                        <a:t>32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1.350711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0.133751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0.539146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0.053388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4.899309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0.756548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0.952043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0.952043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900" b="1" u="none" strike="noStrike" dirty="0">
                          <a:effectLst/>
                        </a:rPr>
                        <a:t>0.974226</a:t>
                      </a:r>
                      <a:endParaRPr lang="en-US" sz="900" b="1"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4180662845"/>
                  </a:ext>
                </a:extLst>
              </a:tr>
              <a:tr h="204160">
                <a:tc>
                  <a:txBody>
                    <a:bodyPr/>
                    <a:lstStyle/>
                    <a:p>
                      <a:pPr algn="r" fontAlgn="b">
                        <a:buNone/>
                      </a:pPr>
                      <a:r>
                        <a:rPr lang="en-US" sz="800" u="none" strike="noStrike">
                          <a:effectLst/>
                        </a:rPr>
                        <a:t>33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2.085744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0.276834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0.780983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0.103658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14.5553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3.73313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0.947993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0.947993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900" b="1" u="none" strike="noStrike" dirty="0">
                          <a:effectLst/>
                        </a:rPr>
                        <a:t>0.954769</a:t>
                      </a:r>
                      <a:endParaRPr lang="en-US" sz="900" b="1"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3635631651"/>
                  </a:ext>
                </a:extLst>
              </a:tr>
              <a:tr h="204160">
                <a:tc>
                  <a:txBody>
                    <a:bodyPr/>
                    <a:lstStyle/>
                    <a:p>
                      <a:pPr algn="r" fontAlgn="b">
                        <a:buNone/>
                      </a:pPr>
                      <a:r>
                        <a:rPr lang="en-US" sz="800" u="none" strike="noStrike">
                          <a:effectLst/>
                        </a:rPr>
                        <a:t>34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6.519778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0.2871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1.947449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0.085756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9.060705</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-1.17124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0.941379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0.941379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dirty="0">
                          <a:effectLst/>
                        </a:rPr>
                        <a:t>0.929476</a:t>
                      </a:r>
                      <a:endParaRPr lang="en-US" sz="800" b="0"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2562744859"/>
                  </a:ext>
                </a:extLst>
              </a:tr>
              <a:tr h="204160">
                <a:tc>
                  <a:txBody>
                    <a:bodyPr/>
                    <a:lstStyle/>
                    <a:p>
                      <a:pPr algn="r" fontAlgn="b">
                        <a:buNone/>
                      </a:pPr>
                      <a:r>
                        <a:rPr lang="en-US" sz="800" u="none" strike="noStrike">
                          <a:effectLst/>
                        </a:rPr>
                        <a:t>36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6.268414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0.070897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2.82503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0.031952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3.176296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0.785483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0.961643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0.961643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900" b="1" u="none" strike="noStrike" dirty="0">
                          <a:effectLst/>
                        </a:rPr>
                        <a:t>0.97782</a:t>
                      </a:r>
                      <a:endParaRPr lang="en-US" sz="900" b="1"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3059211670"/>
                  </a:ext>
                </a:extLst>
              </a:tr>
              <a:tr h="204160">
                <a:tc>
                  <a:txBody>
                    <a:bodyPr/>
                    <a:lstStyle/>
                    <a:p>
                      <a:pPr algn="r" fontAlgn="b">
                        <a:buNone/>
                      </a:pPr>
                      <a:r>
                        <a:rPr lang="en-US" sz="800" u="none" strike="noStrike">
                          <a:effectLst/>
                        </a:rPr>
                        <a:t>37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4.415686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0.05326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1.794577</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0.021645</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1.982931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0.437238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0.912428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0.912428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900" b="1" u="none" strike="noStrike" dirty="0">
                          <a:effectLst/>
                        </a:rPr>
                        <a:t>0.955374</a:t>
                      </a:r>
                      <a:endParaRPr lang="en-US" sz="900" b="1"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2778857817"/>
                  </a:ext>
                </a:extLst>
              </a:tr>
              <a:tr h="204160">
                <a:tc>
                  <a:txBody>
                    <a:bodyPr/>
                    <a:lstStyle/>
                    <a:p>
                      <a:pPr algn="r" fontAlgn="b">
                        <a:buNone/>
                      </a:pPr>
                      <a:r>
                        <a:rPr lang="en-US" sz="800" u="none" strike="noStrike">
                          <a:effectLst/>
                        </a:rPr>
                        <a:t>38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3.16125</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0.084704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1.394274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0.037359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3.491022</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0.499119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0.954783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0.954783</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900" b="1" u="none" strike="noStrike" dirty="0">
                          <a:effectLst/>
                        </a:rPr>
                        <a:t>0.965375</a:t>
                      </a:r>
                      <a:endParaRPr lang="en-US" sz="900" b="1"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405853494"/>
                  </a:ext>
                </a:extLst>
              </a:tr>
              <a:tr h="204160">
                <a:tc>
                  <a:txBody>
                    <a:bodyPr/>
                    <a:lstStyle/>
                    <a:p>
                      <a:pPr algn="r" fontAlgn="b">
                        <a:buNone/>
                      </a:pPr>
                      <a:r>
                        <a:rPr lang="en-US" sz="800" u="none" strike="noStrike">
                          <a:effectLst/>
                        </a:rPr>
                        <a:t>39</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0.966205</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0.332461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0.278841</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0.095946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11.18834</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3.988056</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0.870458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a:effectLst/>
                        </a:rPr>
                        <a:t>0.870458</a:t>
                      </a:r>
                      <a:endParaRPr lang="en-US" sz="800" b="0" i="0" u="none" strike="noStrike">
                        <a:solidFill>
                          <a:srgbClr val="000000"/>
                        </a:solidFill>
                        <a:effectLst/>
                        <a:latin typeface="Calibri" panose="020F0502020204030204" pitchFamily="34" charset="0"/>
                      </a:endParaRPr>
                    </a:p>
                  </a:txBody>
                  <a:tcPr marL="5666" marR="5666" marT="5666" marB="0" anchor="b"/>
                </a:tc>
                <a:tc>
                  <a:txBody>
                    <a:bodyPr/>
                    <a:lstStyle/>
                    <a:p>
                      <a:pPr algn="r" fontAlgn="b">
                        <a:buNone/>
                      </a:pPr>
                      <a:r>
                        <a:rPr lang="en-US" sz="800" u="none" strike="noStrike" dirty="0">
                          <a:effectLst/>
                        </a:rPr>
                        <a:t>0.896151</a:t>
                      </a:r>
                      <a:endParaRPr lang="en-US" sz="800" b="0" i="0" u="none" strike="noStrike" dirty="0">
                        <a:solidFill>
                          <a:srgbClr val="000000"/>
                        </a:solidFill>
                        <a:effectLst/>
                        <a:latin typeface="Calibri" panose="020F0502020204030204" pitchFamily="34" charset="0"/>
                      </a:endParaRPr>
                    </a:p>
                  </a:txBody>
                  <a:tcPr marL="5666" marR="5666" marT="5666" marB="0" anchor="b"/>
                </a:tc>
                <a:extLst>
                  <a:ext uri="{0D108BD9-81ED-4DB2-BD59-A6C34878D82A}">
                    <a16:rowId xmlns:a16="http://schemas.microsoft.com/office/drawing/2014/main" val="1175118602"/>
                  </a:ext>
                </a:extLst>
              </a:tr>
            </a:tbl>
          </a:graphicData>
        </a:graphic>
      </p:graphicFrame>
    </p:spTree>
    <p:extLst>
      <p:ext uri="{BB962C8B-B14F-4D97-AF65-F5344CB8AC3E}">
        <p14:creationId xmlns:p14="http://schemas.microsoft.com/office/powerpoint/2010/main" val="4254528215"/>
      </p:ext>
    </p:extLst>
  </p:cSld>
  <p:clrMapOvr>
    <a:masterClrMapping/>
  </p:clrMapOvr>
</p:sld>
</file>

<file path=ppt/theme/theme1.xml><?xml version="1.0" encoding="utf-8"?>
<a:theme xmlns:a="http://schemas.openxmlformats.org/drawingml/2006/main" name="light">
  <a:themeElements>
    <a:clrScheme name="CryoSCOPE">
      <a:dk1>
        <a:srgbClr val="053C5B"/>
      </a:dk1>
      <a:lt1>
        <a:srgbClr val="E9F7FE"/>
      </a:lt1>
      <a:dk2>
        <a:srgbClr val="1D5C8C"/>
      </a:dk2>
      <a:lt2>
        <a:srgbClr val="FFFFFF"/>
      </a:lt2>
      <a:accent1>
        <a:srgbClr val="D37158"/>
      </a:accent1>
      <a:accent2>
        <a:srgbClr val="B2D3E0"/>
      </a:accent2>
      <a:accent3>
        <a:srgbClr val="3F9086"/>
      </a:accent3>
      <a:accent4>
        <a:srgbClr val="F8DA7F"/>
      </a:accent4>
      <a:accent5>
        <a:srgbClr val="8ECFAE"/>
      </a:accent5>
      <a:accent6>
        <a:srgbClr val="1D5C8C"/>
      </a:accent6>
      <a:hlink>
        <a:srgbClr val="D37158"/>
      </a:hlink>
      <a:folHlink>
        <a:srgbClr val="D371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9CA578C-63E7-499E-89CF-E3B529C18D62}">
  <we:reference id="wa200005566" version="3.0.0.3" store="en-US" storeType="OMEX"/>
  <we:alternateReferences>
    <we:reference id="WA200005566" version="3.0.0.3"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CryoSCOPE-presentation template-V1 (2)</Template>
  <TotalTime>1758</TotalTime>
  <Words>1952</Words>
  <Application>Microsoft Office PowerPoint</Application>
  <PresentationFormat>Laajakuva</PresentationFormat>
  <Paragraphs>1246</Paragraphs>
  <Slides>16</Slides>
  <Notes>2</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16</vt:i4>
      </vt:variant>
    </vt:vector>
  </HeadingPairs>
  <TitlesOfParts>
    <vt:vector size="20" baseType="lpstr">
      <vt:lpstr>Aptos</vt:lpstr>
      <vt:lpstr>Arial</vt:lpstr>
      <vt:lpstr>Calibri</vt:lpstr>
      <vt:lpstr>light</vt:lpstr>
      <vt:lpstr>Streamflow prediction - Iceland</vt:lpstr>
      <vt:lpstr>Energy system in Iceland …  …from the perspective of resource forecasting </vt:lpstr>
      <vt:lpstr>Seasonal forecast flow</vt:lpstr>
      <vt:lpstr>Dataset for Iceland: ML-training ready!</vt:lpstr>
      <vt:lpstr>PowerPoint-esitys</vt:lpstr>
      <vt:lpstr>Streamflow Training data generation</vt:lpstr>
      <vt:lpstr>Training</vt:lpstr>
      <vt:lpstr>Evaluation/Performance matrices</vt:lpstr>
      <vt:lpstr>Performance Matrices result</vt:lpstr>
      <vt:lpstr>Performance Matrices result</vt:lpstr>
      <vt:lpstr>Performance Matrices result</vt:lpstr>
      <vt:lpstr>Streamflow delta training for simpler production</vt:lpstr>
      <vt:lpstr>Feature importance q_delta</vt:lpstr>
      <vt:lpstr>Evaluation/Performance matrices 215-day forecast</vt:lpstr>
      <vt:lpstr>Performance Matrices of 215-day forecasts– per ID  </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Marthandavilakom Prakasam Golda (FMI)</dc:creator>
  <cp:lastModifiedBy>Strahlendorff Mikko (FMI)</cp:lastModifiedBy>
  <cp:revision>83</cp:revision>
  <dcterms:created xsi:type="dcterms:W3CDTF">2025-11-27T09:54:09Z</dcterms:created>
  <dcterms:modified xsi:type="dcterms:W3CDTF">2026-05-04T07:26:26Z</dcterms:modified>
</cp:coreProperties>
</file>