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35999738" cy="35999738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25" d="100"/>
          <a:sy n="25" d="100"/>
        </p:scale>
        <p:origin x="-332" y="-52"/>
      </p:cViewPr>
      <p:guideLst>
        <p:guide orient="horz" pos="11338"/>
        <p:guide pos="113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yoti Mishra" userId="0b4a7a39-8b0e-4b0b-b0e7-04e9062310a4" providerId="ADAL" clId="{D248464A-9D70-4DCC-A9A0-7BB5A6E64028}"/>
    <pc:docChg chg="modSld">
      <pc:chgData name="Jyoti Mishra" userId="0b4a7a39-8b0e-4b0b-b0e7-04e9062310a4" providerId="ADAL" clId="{D248464A-9D70-4DCC-A9A0-7BB5A6E64028}" dt="2024-02-13T12:45:25.711" v="8" actId="255"/>
      <pc:docMkLst>
        <pc:docMk/>
      </pc:docMkLst>
      <pc:sldChg chg="modSp">
        <pc:chgData name="Jyoti Mishra" userId="0b4a7a39-8b0e-4b0b-b0e7-04e9062310a4" providerId="ADAL" clId="{D248464A-9D70-4DCC-A9A0-7BB5A6E64028}" dt="2024-02-13T12:45:25.711" v="8" actId="255"/>
        <pc:sldMkLst>
          <pc:docMk/>
          <pc:sldMk cId="2018863251" sldId="256"/>
        </pc:sldMkLst>
        <pc:spChg chg="mod">
          <ac:chgData name="Jyoti Mishra" userId="0b4a7a39-8b0e-4b0b-b0e7-04e9062310a4" providerId="ADAL" clId="{D248464A-9D70-4DCC-A9A0-7BB5A6E64028}" dt="2024-02-13T12:35:56.816" v="0" actId="1076"/>
          <ac:spMkLst>
            <pc:docMk/>
            <pc:sldMk cId="2018863251" sldId="256"/>
            <ac:spMk id="2" creationId="{2A28964A-BA1E-4D92-B5B4-488F2DDEEA77}"/>
          </ac:spMkLst>
        </pc:spChg>
        <pc:spChg chg="mod">
          <ac:chgData name="Jyoti Mishra" userId="0b4a7a39-8b0e-4b0b-b0e7-04e9062310a4" providerId="ADAL" clId="{D248464A-9D70-4DCC-A9A0-7BB5A6E64028}" dt="2024-02-13T12:45:25.711" v="8" actId="255"/>
          <ac:spMkLst>
            <pc:docMk/>
            <pc:sldMk cId="2018863251" sldId="256"/>
            <ac:spMk id="61" creationId="{D1FF18CD-61D1-4AC3-8470-813AD61AE5A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C881E-63F6-4FAA-8A98-2D8FB5CDCE77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A9BEA-EF7C-4396-A65F-6D53D1CFA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91FA6-1A97-4D7D-996D-3BF172400C70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62125" y="696913"/>
            <a:ext cx="34861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D149B-53B8-4E76-89FA-D26CC5C45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D149B-53B8-4E76-89FA-D26CC5C45D8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981" y="5891626"/>
            <a:ext cx="30599777" cy="12533242"/>
          </a:xfrm>
        </p:spPr>
        <p:txBody>
          <a:bodyPr anchor="b"/>
          <a:lstStyle>
            <a:lvl1pPr algn="ctr">
              <a:defRPr sz="23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67" y="18908198"/>
            <a:ext cx="26999804" cy="8691601"/>
          </a:xfrm>
        </p:spPr>
        <p:txBody>
          <a:bodyPr/>
          <a:lstStyle>
            <a:lvl1pPr marL="0" indent="0" algn="ctr">
              <a:buNone/>
              <a:defRPr sz="9449"/>
            </a:lvl1pPr>
            <a:lvl2pPr marL="1799996" indent="0" algn="ctr">
              <a:buNone/>
              <a:defRPr sz="7874"/>
            </a:lvl2pPr>
            <a:lvl3pPr marL="3599993" indent="0" algn="ctr">
              <a:buNone/>
              <a:defRPr sz="7087"/>
            </a:lvl3pPr>
            <a:lvl4pPr marL="5399989" indent="0" algn="ctr">
              <a:buNone/>
              <a:defRPr sz="6299"/>
            </a:lvl4pPr>
            <a:lvl5pPr marL="7199986" indent="0" algn="ctr">
              <a:buNone/>
              <a:defRPr sz="6299"/>
            </a:lvl5pPr>
            <a:lvl6pPr marL="8999982" indent="0" algn="ctr">
              <a:buNone/>
              <a:defRPr sz="6299"/>
            </a:lvl6pPr>
            <a:lvl7pPr marL="10799978" indent="0" algn="ctr">
              <a:buNone/>
              <a:defRPr sz="6299"/>
            </a:lvl7pPr>
            <a:lvl8pPr marL="12599975" indent="0" algn="ctr">
              <a:buNone/>
              <a:defRPr sz="6299"/>
            </a:lvl8pPr>
            <a:lvl9pPr marL="14399971" indent="0" algn="ctr">
              <a:buNone/>
              <a:defRPr sz="62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4F2-3FBF-42B4-A548-F8F21CCD49BA}" type="datetimeFigureOut">
              <a:rPr lang="en-IN" smtClean="0"/>
              <a:pPr/>
              <a:t>29-04-2026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451C-0AD9-4CD9-A7F4-6CB6371D8B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5868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4F2-3FBF-42B4-A548-F8F21CCD49BA}" type="datetimeFigureOut">
              <a:rPr lang="en-IN" smtClean="0"/>
              <a:pPr/>
              <a:t>29-04-2026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451C-0AD9-4CD9-A7F4-6CB6371D8B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6614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2314" y="1916653"/>
            <a:ext cx="7762444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4" y="1916653"/>
            <a:ext cx="22837334" cy="305081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4F2-3FBF-42B4-A548-F8F21CCD49BA}" type="datetimeFigureOut">
              <a:rPr lang="en-IN" smtClean="0"/>
              <a:pPr/>
              <a:t>29-04-2026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451C-0AD9-4CD9-A7F4-6CB6371D8B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6961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4F2-3FBF-42B4-A548-F8F21CCD49BA}" type="datetimeFigureOut">
              <a:rPr lang="en-IN" smtClean="0"/>
              <a:pPr/>
              <a:t>29-04-2026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451C-0AD9-4CD9-A7F4-6CB6371D8B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1416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34" y="8974945"/>
            <a:ext cx="31049774" cy="14974888"/>
          </a:xfrm>
        </p:spPr>
        <p:txBody>
          <a:bodyPr anchor="b"/>
          <a:lstStyle>
            <a:lvl1pPr>
              <a:defRPr sz="23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234" y="24091502"/>
            <a:ext cx="31049774" cy="7874940"/>
          </a:xfrm>
        </p:spPr>
        <p:txBody>
          <a:bodyPr/>
          <a:lstStyle>
            <a:lvl1pPr marL="0" indent="0">
              <a:buNone/>
              <a:defRPr sz="9449">
                <a:solidFill>
                  <a:schemeClr val="tx1"/>
                </a:solidFill>
              </a:defRPr>
            </a:lvl1pPr>
            <a:lvl2pPr marL="1799996" indent="0">
              <a:buNone/>
              <a:defRPr sz="7874">
                <a:solidFill>
                  <a:schemeClr val="tx1">
                    <a:tint val="75000"/>
                  </a:schemeClr>
                </a:solidFill>
              </a:defRPr>
            </a:lvl2pPr>
            <a:lvl3pPr marL="3599993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3pPr>
            <a:lvl4pPr marL="5399989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4pPr>
            <a:lvl5pPr marL="7199986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5pPr>
            <a:lvl6pPr marL="8999982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6pPr>
            <a:lvl7pPr marL="10799978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7pPr>
            <a:lvl8pPr marL="12599975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8pPr>
            <a:lvl9pPr marL="1439997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4F2-3FBF-42B4-A548-F8F21CCD49BA}" type="datetimeFigureOut">
              <a:rPr lang="en-IN" smtClean="0"/>
              <a:pPr/>
              <a:t>29-04-2026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451C-0AD9-4CD9-A7F4-6CB6371D8B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5308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982" y="9583264"/>
            <a:ext cx="15299889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4867" y="9583264"/>
            <a:ext cx="15299889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4F2-3FBF-42B4-A548-F8F21CCD49BA}" type="datetimeFigureOut">
              <a:rPr lang="en-IN" smtClean="0"/>
              <a:pPr/>
              <a:t>29-04-2026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451C-0AD9-4CD9-A7F4-6CB6371D8B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3503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1916661"/>
            <a:ext cx="31049774" cy="695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675" y="8824938"/>
            <a:ext cx="15229574" cy="4324966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675" y="13149904"/>
            <a:ext cx="15229574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4869" y="8824938"/>
            <a:ext cx="15304578" cy="4324966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4869" y="13149904"/>
            <a:ext cx="15304578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4F2-3FBF-42B4-A548-F8F21CCD49BA}" type="datetimeFigureOut">
              <a:rPr lang="en-IN" smtClean="0"/>
              <a:pPr/>
              <a:t>29-04-2026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451C-0AD9-4CD9-A7F4-6CB6371D8B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8202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4F2-3FBF-42B4-A548-F8F21CCD49BA}" type="datetimeFigureOut">
              <a:rPr lang="en-IN" smtClean="0"/>
              <a:pPr/>
              <a:t>29-04-2026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451C-0AD9-4CD9-A7F4-6CB6371D8B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6984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4F2-3FBF-42B4-A548-F8F21CCD49BA}" type="datetimeFigureOut">
              <a:rPr lang="en-IN" smtClean="0"/>
              <a:pPr/>
              <a:t>29-04-2026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451C-0AD9-4CD9-A7F4-6CB6371D8B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1546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399982"/>
            <a:ext cx="11610853" cy="839993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578" y="5183304"/>
            <a:ext cx="18224867" cy="25583147"/>
          </a:xfrm>
        </p:spPr>
        <p:txBody>
          <a:bodyPr/>
          <a:lstStyle>
            <a:lvl1pPr>
              <a:defRPr sz="12598"/>
            </a:lvl1pPr>
            <a:lvl2pPr>
              <a:defRPr sz="11024"/>
            </a:lvl2pPr>
            <a:lvl3pPr>
              <a:defRPr sz="9449"/>
            </a:lvl3pPr>
            <a:lvl4pPr>
              <a:defRPr sz="7874"/>
            </a:lvl4pPr>
            <a:lvl5pPr>
              <a:defRPr sz="7874"/>
            </a:lvl5pPr>
            <a:lvl6pPr>
              <a:defRPr sz="7874"/>
            </a:lvl6pPr>
            <a:lvl7pPr>
              <a:defRPr sz="7874"/>
            </a:lvl7pPr>
            <a:lvl8pPr>
              <a:defRPr sz="7874"/>
            </a:lvl8pPr>
            <a:lvl9pPr>
              <a:defRPr sz="78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0799922"/>
            <a:ext cx="11610853" cy="20008190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4F2-3FBF-42B4-A548-F8F21CCD49BA}" type="datetimeFigureOut">
              <a:rPr lang="en-IN" smtClean="0"/>
              <a:pPr/>
              <a:t>29-04-2026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451C-0AD9-4CD9-A7F4-6CB6371D8B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7894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399982"/>
            <a:ext cx="11610853" cy="839993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4578" y="5183304"/>
            <a:ext cx="18224867" cy="25583147"/>
          </a:xfrm>
        </p:spPr>
        <p:txBody>
          <a:bodyPr anchor="t"/>
          <a:lstStyle>
            <a:lvl1pPr marL="0" indent="0">
              <a:buNone/>
              <a:defRPr sz="12598"/>
            </a:lvl1pPr>
            <a:lvl2pPr marL="1799996" indent="0">
              <a:buNone/>
              <a:defRPr sz="11024"/>
            </a:lvl2pPr>
            <a:lvl3pPr marL="3599993" indent="0">
              <a:buNone/>
              <a:defRPr sz="9449"/>
            </a:lvl3pPr>
            <a:lvl4pPr marL="5399989" indent="0">
              <a:buNone/>
              <a:defRPr sz="7874"/>
            </a:lvl4pPr>
            <a:lvl5pPr marL="7199986" indent="0">
              <a:buNone/>
              <a:defRPr sz="7874"/>
            </a:lvl5pPr>
            <a:lvl6pPr marL="8999982" indent="0">
              <a:buNone/>
              <a:defRPr sz="7874"/>
            </a:lvl6pPr>
            <a:lvl7pPr marL="10799978" indent="0">
              <a:buNone/>
              <a:defRPr sz="7874"/>
            </a:lvl7pPr>
            <a:lvl8pPr marL="12599975" indent="0">
              <a:buNone/>
              <a:defRPr sz="7874"/>
            </a:lvl8pPr>
            <a:lvl9pPr marL="14399971" indent="0">
              <a:buNone/>
              <a:defRPr sz="787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0799922"/>
            <a:ext cx="11610853" cy="20008190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4F2-3FBF-42B4-A548-F8F21CCD49BA}" type="datetimeFigureOut">
              <a:rPr lang="en-IN" smtClean="0"/>
              <a:pPr/>
              <a:t>29-04-2026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451C-0AD9-4CD9-A7F4-6CB6371D8B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8644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982" y="1916661"/>
            <a:ext cx="31049774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982" y="9583264"/>
            <a:ext cx="31049774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4982" y="33366432"/>
            <a:ext cx="8099941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074F2-3FBF-42B4-A548-F8F21CCD49BA}" type="datetimeFigureOut">
              <a:rPr lang="en-IN" smtClean="0"/>
              <a:pPr/>
              <a:t>29-04-2026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4913" y="33366432"/>
            <a:ext cx="1214991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4815" y="33366432"/>
            <a:ext cx="8099941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C451C-0AD9-4CD9-A7F4-6CB6371D8B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8004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>
                <a:tint val="66000"/>
                <a:satMod val="160000"/>
                <a:alpha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789366" y="22769410"/>
            <a:ext cx="34334352" cy="7032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39610BCD-1D84-40C2-AC1D-014B48ED8EE4}"/>
              </a:ext>
            </a:extLst>
          </p:cNvPr>
          <p:cNvSpPr/>
          <p:nvPr/>
        </p:nvSpPr>
        <p:spPr>
          <a:xfrm>
            <a:off x="376504" y="4608488"/>
            <a:ext cx="35177506" cy="3092611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1FF18CD-61D1-4AC3-8470-813AD61AE5A7}"/>
              </a:ext>
            </a:extLst>
          </p:cNvPr>
          <p:cNvSpPr txBox="1"/>
          <p:nvPr/>
        </p:nvSpPr>
        <p:spPr>
          <a:xfrm>
            <a:off x="1889583" y="679510"/>
            <a:ext cx="32220572" cy="318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 smtClean="0"/>
              <a:t>Meteorological Modulation of Diurnal PM</a:t>
            </a:r>
            <a:r>
              <a:rPr lang="en-GB" sz="5000" b="1" baseline="-25000" dirty="0" smtClean="0"/>
              <a:t>2.5</a:t>
            </a:r>
            <a:r>
              <a:rPr lang="en-GB" sz="5000" b="1" dirty="0" smtClean="0"/>
              <a:t> Variability: Performance of Low-Cost Sensors</a:t>
            </a:r>
          </a:p>
          <a:p>
            <a:pPr algn="ctr"/>
            <a:r>
              <a:rPr lang="en-GB" sz="5000" b="1" dirty="0" smtClean="0"/>
              <a:t> at an Urban Background Site in Mumbai</a:t>
            </a:r>
            <a:endParaRPr lang="en-US" sz="5000" dirty="0" smtClean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500" b="1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Mansi</a:t>
            </a:r>
            <a:r>
              <a:rPr lang="en-IN" sz="35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Pathak</a:t>
            </a:r>
            <a:r>
              <a:rPr lang="en-IN" sz="3500" b="1" i="1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N" sz="35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and Harish C. Phuleria</a:t>
            </a:r>
            <a:r>
              <a:rPr lang="en-IN" sz="3500" b="1" i="1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</a:p>
          <a:p>
            <a:pPr algn="ctr">
              <a:spcAft>
                <a:spcPts val="800"/>
              </a:spcAft>
            </a:pPr>
            <a:r>
              <a:rPr lang="en-IN" sz="2500" i="1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N" sz="25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Environmental Science and Engineering Department, Indian Institute of Technology Bombay, Mumbai−400 076, India </a:t>
            </a:r>
          </a:p>
          <a:p>
            <a:pPr algn="ctr">
              <a:spcAft>
                <a:spcPts val="800"/>
              </a:spcAft>
            </a:pPr>
            <a:r>
              <a:rPr lang="en-IN" sz="2500" i="1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N" sz="25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Centre for Climate Studies, Indian Institute of Technology Bombay, Mumbai−400 076, India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92173" y="533400"/>
            <a:ext cx="3691627" cy="361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 descr="F:\IITBombay work\MANSI BC AND BrC STUDY\Figures\Figure 3 n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48078" y="22777448"/>
            <a:ext cx="11583465" cy="698667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96329" y="11189497"/>
            <a:ext cx="17584271" cy="582606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6" name="Rounded Rectangle 25"/>
          <p:cNvSpPr/>
          <p:nvPr/>
        </p:nvSpPr>
        <p:spPr>
          <a:xfrm>
            <a:off x="666376" y="4698908"/>
            <a:ext cx="16662400" cy="554168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320825" y="4787808"/>
            <a:ext cx="375019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/>
              <a:t>1. Introduction</a:t>
            </a:r>
            <a:endParaRPr lang="en-US" sz="45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65305" y="5690255"/>
            <a:ext cx="158764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3200" dirty="0" smtClean="0"/>
              <a:t>  Urban air pollution monitoring networks often have </a:t>
            </a:r>
            <a:r>
              <a:rPr lang="en-US" sz="3200" b="1" dirty="0" smtClean="0"/>
              <a:t>limited spatial coverage</a:t>
            </a:r>
            <a:r>
              <a:rPr lang="en-US" sz="3200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3200" b="1" dirty="0" smtClean="0"/>
              <a:t>  Low-cost sensors (LCS)</a:t>
            </a:r>
            <a:r>
              <a:rPr lang="en-US" sz="3200" dirty="0" smtClean="0"/>
              <a:t> enable </a:t>
            </a:r>
            <a:r>
              <a:rPr lang="en-US" sz="3200" b="1" dirty="0" smtClean="0"/>
              <a:t>high-resolution monitoring</a:t>
            </a:r>
            <a:r>
              <a:rPr lang="en-US" sz="3200" dirty="0" smtClean="0"/>
              <a:t> but are influenced by </a:t>
            </a:r>
            <a:r>
              <a:rPr lang="en-US" sz="3200" b="1" dirty="0" smtClean="0"/>
              <a:t>meteorological conditions</a:t>
            </a:r>
            <a:r>
              <a:rPr lang="en-US" sz="3200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3200" dirty="0" smtClean="0"/>
              <a:t>  Optical PM sensors are particularly sensitive to </a:t>
            </a:r>
            <a:r>
              <a:rPr lang="en-US" sz="3200" b="1" dirty="0" smtClean="0"/>
              <a:t>relative humidity and temperature</a:t>
            </a:r>
            <a:r>
              <a:rPr lang="en-US" sz="3200" dirty="0" smtClean="0"/>
              <a:t> due to </a:t>
            </a:r>
            <a:r>
              <a:rPr lang="en-US" sz="3200" b="1" dirty="0" smtClean="0"/>
              <a:t>hygroscopic particle growth</a:t>
            </a:r>
            <a:r>
              <a:rPr lang="en-US" sz="3200" dirty="0" smtClean="0"/>
              <a:t>.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b="1" dirty="0" smtClean="0"/>
              <a:t>Need of this study:</a:t>
            </a:r>
            <a:r>
              <a:rPr lang="en-US" sz="3200" dirty="0" smtClean="0"/>
              <a:t> Field evaluation of LCS performance under real urban micro-environment conditions.</a:t>
            </a:r>
          </a:p>
          <a:p>
            <a:pPr algn="just"/>
            <a:endParaRPr lang="en-US" sz="3200" dirty="0"/>
          </a:p>
        </p:txBody>
      </p:sp>
      <p:sp>
        <p:nvSpPr>
          <p:cNvPr id="31" name="Rounded Rectangle 30"/>
          <p:cNvSpPr/>
          <p:nvPr/>
        </p:nvSpPr>
        <p:spPr>
          <a:xfrm>
            <a:off x="651436" y="10568150"/>
            <a:ext cx="16696764" cy="729244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26909" y="10754914"/>
            <a:ext cx="337938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/>
              <a:t>2. Study Area</a:t>
            </a:r>
            <a:endParaRPr lang="en-US" sz="45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14401" y="11612192"/>
            <a:ext cx="16103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GB" sz="3200" dirty="0" smtClean="0"/>
              <a:t>  Mumbai, India's financial capital and economic hub, located on the west coast is home to a population of over 20 million.</a:t>
            </a:r>
          </a:p>
          <a:p>
            <a:pPr algn="just">
              <a:buFont typeface="Wingdings" pitchFamily="2" charset="2"/>
              <a:buChar char="§"/>
            </a:pPr>
            <a:r>
              <a:rPr lang="en-GB" sz="3200" dirty="0" smtClean="0"/>
              <a:t>  City area of 603 km</a:t>
            </a:r>
            <a:r>
              <a:rPr lang="en-GB" sz="3200" baseline="30000" dirty="0" smtClean="0"/>
              <a:t>2</a:t>
            </a:r>
            <a:r>
              <a:rPr lang="en-GB" sz="3200" dirty="0" smtClean="0"/>
              <a:t> and is ranked the fifth most polluted city in the world (World Air Quality Index Ranking/</a:t>
            </a:r>
            <a:r>
              <a:rPr lang="en-GB" sz="3200" dirty="0" err="1" smtClean="0"/>
              <a:t>IQAir</a:t>
            </a:r>
            <a:r>
              <a:rPr lang="en-GB" sz="3200" dirty="0" smtClean="0"/>
              <a:t>). </a:t>
            </a:r>
          </a:p>
          <a:p>
            <a:pPr algn="just">
              <a:buFont typeface="Wingdings" pitchFamily="2" charset="2"/>
              <a:buChar char="§"/>
            </a:pPr>
            <a:r>
              <a:rPr lang="en-GB" sz="3200" dirty="0" smtClean="0"/>
              <a:t>  The climate of the city is tropical, with elevated humidity levels and substantial rainfall during the southwest monsoon season: June to September, followed by Winters: December to February; Summers: March to May; Post monsoon: October and November.</a:t>
            </a:r>
            <a:endParaRPr lang="en-US" sz="32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3200" dirty="0" smtClean="0"/>
              <a:t>  Urban background site at </a:t>
            </a:r>
            <a:r>
              <a:rPr lang="en-US" sz="3200" b="1" dirty="0" smtClean="0"/>
              <a:t>IIT Bombay CAAQMS</a:t>
            </a:r>
            <a:endParaRPr lang="en-US" sz="3200" dirty="0" smtClean="0"/>
          </a:p>
          <a:p>
            <a:pPr algn="just"/>
            <a:r>
              <a:rPr lang="en-US" sz="3200" dirty="0" smtClean="0"/>
              <a:t>     Influenced by:</a:t>
            </a:r>
          </a:p>
          <a:p>
            <a:pPr lvl="1" algn="just"/>
            <a:r>
              <a:rPr lang="en-US" sz="3200" dirty="0" smtClean="0"/>
              <a:t>Nearby </a:t>
            </a:r>
            <a:r>
              <a:rPr lang="en-US" sz="3200" b="1" dirty="0" smtClean="0"/>
              <a:t>traffic emissions</a:t>
            </a:r>
            <a:endParaRPr lang="en-US" sz="3200" dirty="0" smtClean="0"/>
          </a:p>
          <a:p>
            <a:pPr lvl="1" algn="just"/>
            <a:r>
              <a:rPr lang="en-US" sz="3200" b="1" dirty="0" smtClean="0"/>
              <a:t>Lake-induced humidity variability</a:t>
            </a:r>
            <a:endParaRPr lang="en-US" sz="3200" dirty="0" smtClean="0"/>
          </a:p>
          <a:p>
            <a:pPr lvl="1" algn="just"/>
            <a:r>
              <a:rPr lang="en-US" sz="3200" dirty="0" smtClean="0"/>
              <a:t>Complex </a:t>
            </a:r>
            <a:r>
              <a:rPr lang="en-US" sz="3200" b="1" dirty="0" smtClean="0"/>
              <a:t>urban boundary layer dynamics (</a:t>
            </a:r>
            <a:r>
              <a:rPr lang="en-US" sz="3200" dirty="0" err="1" smtClean="0"/>
              <a:t>Korhale</a:t>
            </a:r>
            <a:r>
              <a:rPr lang="en-US" sz="3200" dirty="0" smtClean="0"/>
              <a:t> et al., 2023</a:t>
            </a:r>
            <a:r>
              <a:rPr lang="en-US" sz="3200" b="1" dirty="0" smtClean="0"/>
              <a:t> 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7669436" y="4700750"/>
            <a:ext cx="17560364" cy="6178472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8444909" y="4811314"/>
            <a:ext cx="39926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/>
              <a:t>3. Methodology</a:t>
            </a:r>
            <a:endParaRPr lang="en-US" sz="45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7932401" y="5668592"/>
            <a:ext cx="16103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3200" dirty="0" smtClean="0"/>
              <a:t>  Six </a:t>
            </a:r>
            <a:r>
              <a:rPr lang="en-US" sz="3200" b="1" dirty="0" smtClean="0"/>
              <a:t>co-located ATMOS sensors</a:t>
            </a:r>
            <a:r>
              <a:rPr lang="en-US" sz="3200" dirty="0" smtClean="0"/>
              <a:t> deployed for </a:t>
            </a:r>
            <a:r>
              <a:rPr lang="en-US" sz="3200" b="1" dirty="0" smtClean="0"/>
              <a:t>27 days during November and December</a:t>
            </a:r>
            <a:r>
              <a:rPr lang="en-US" sz="3200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3200" dirty="0" smtClean="0"/>
              <a:t>  Continuous monitoring of:</a:t>
            </a:r>
          </a:p>
          <a:p>
            <a:r>
              <a:rPr lang="en-US" sz="3200" dirty="0" smtClean="0"/>
              <a:t>     PM</a:t>
            </a:r>
            <a:r>
              <a:rPr lang="en-US" sz="3200" baseline="-25000" dirty="0" smtClean="0"/>
              <a:t>2.5</a:t>
            </a:r>
            <a:endParaRPr lang="en-US" sz="3200" dirty="0" smtClean="0"/>
          </a:p>
          <a:p>
            <a:r>
              <a:rPr lang="en-US" sz="3200" dirty="0" smtClean="0"/>
              <a:t>     Temperature</a:t>
            </a:r>
          </a:p>
          <a:p>
            <a:r>
              <a:rPr lang="en-US" sz="3200" dirty="0" smtClean="0"/>
              <a:t>     Relative humidity, from LCS and BAM (CAAQMS reference station)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 Data analysis included:</a:t>
            </a:r>
          </a:p>
          <a:p>
            <a:r>
              <a:rPr lang="en-US" sz="3200" b="1" dirty="0" smtClean="0"/>
              <a:t>    </a:t>
            </a:r>
            <a:r>
              <a:rPr lang="en-US" sz="3200" dirty="0" smtClean="0"/>
              <a:t>Precision analysis</a:t>
            </a:r>
          </a:p>
          <a:p>
            <a:r>
              <a:rPr lang="en-US" sz="3200" dirty="0" smtClean="0"/>
              <a:t>    Day </a:t>
            </a:r>
            <a:r>
              <a:rPr lang="en-US" sz="3200" dirty="0" err="1" smtClean="0"/>
              <a:t>vs</a:t>
            </a:r>
            <a:r>
              <a:rPr lang="en-US" sz="3200" dirty="0" smtClean="0"/>
              <a:t> Night comparison</a:t>
            </a:r>
          </a:p>
          <a:p>
            <a:r>
              <a:rPr lang="en-US" sz="3200" dirty="0" smtClean="0"/>
              <a:t>    Meteorological regime classification</a:t>
            </a:r>
          </a:p>
          <a:p>
            <a:r>
              <a:rPr lang="en-US" sz="3200" dirty="0" smtClean="0"/>
              <a:t>    Bias evaluation (LCS – BAM)</a:t>
            </a:r>
          </a:p>
          <a:p>
            <a:pPr algn="just">
              <a:buFont typeface="Wingdings" pitchFamily="2" charset="2"/>
              <a:buChar char="§"/>
            </a:pPr>
            <a:endParaRPr lang="en-US" sz="3200" b="1" dirty="0" smtClean="0"/>
          </a:p>
        </p:txBody>
      </p:sp>
      <p:sp>
        <p:nvSpPr>
          <p:cNvPr id="38" name="Rounded Rectangle 37"/>
          <p:cNvSpPr/>
          <p:nvPr/>
        </p:nvSpPr>
        <p:spPr>
          <a:xfrm>
            <a:off x="750048" y="18067422"/>
            <a:ext cx="34479752" cy="448683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271459" y="18164210"/>
            <a:ext cx="592296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/>
              <a:t>4. Result and Discussion</a:t>
            </a:r>
            <a:endParaRPr lang="en-US" sz="45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7703800" y="17178422"/>
            <a:ext cx="146558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i="1" dirty="0" smtClean="0"/>
              <a:t>Figure 1. Study Area Map of the CAAQMS site in Mumbai. </a:t>
            </a:r>
            <a:endParaRPr lang="en-US" sz="31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1098917" y="29885897"/>
            <a:ext cx="89535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 i="1" dirty="0" smtClean="0"/>
              <a:t>Figure 2. Precision among 6 co-located LCS during 19 November-14 December, 2026 at CAAQMS, IIT Bombay. </a:t>
            </a:r>
            <a:endParaRPr lang="en-US" sz="31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11182717" y="29841447"/>
            <a:ext cx="1167765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 i="1" dirty="0" smtClean="0">
                <a:cs typeface="Arial" pitchFamily="34" charset="0"/>
              </a:rPr>
              <a:t>Figure 3. Scatter plot between Day </a:t>
            </a:r>
            <a:r>
              <a:rPr lang="en-US" sz="3100" i="1" dirty="0" err="1" smtClean="0">
                <a:cs typeface="Arial" pitchFamily="34" charset="0"/>
              </a:rPr>
              <a:t>vs</a:t>
            </a:r>
            <a:r>
              <a:rPr lang="en-US" sz="3100" i="1" dirty="0" smtClean="0">
                <a:cs typeface="Arial" pitchFamily="34" charset="0"/>
              </a:rPr>
              <a:t> Night, meteorologically segregated  PM</a:t>
            </a:r>
            <a:r>
              <a:rPr lang="en-US" sz="3100" i="1" baseline="-25000" dirty="0" smtClean="0">
                <a:cs typeface="Arial" pitchFamily="34" charset="0"/>
              </a:rPr>
              <a:t>2.5 </a:t>
            </a:r>
            <a:r>
              <a:rPr lang="en-US" sz="3100" i="1" dirty="0" smtClean="0">
                <a:cs typeface="Arial" pitchFamily="34" charset="0"/>
              </a:rPr>
              <a:t>from LCS and BAM during 19 November-14 December, 2026 at CAAQMS, IIT Bombay. </a:t>
            </a:r>
            <a:endParaRPr lang="en-US" sz="3100" i="1" dirty="0"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933517" y="29796997"/>
            <a:ext cx="110490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 i="1" dirty="0" smtClean="0"/>
              <a:t>Figure 4. Diurnal heat map of PM</a:t>
            </a:r>
            <a:r>
              <a:rPr lang="en-US" sz="3100" i="1" baseline="-25000" dirty="0" smtClean="0"/>
              <a:t>2.5</a:t>
            </a:r>
            <a:r>
              <a:rPr lang="en-US" sz="3100" i="1" dirty="0" smtClean="0"/>
              <a:t>, temperature and humidity from LCS during 19 November-14 December, 2026 at CAAQMS, IIT Bombay. </a:t>
            </a:r>
            <a:endParaRPr lang="en-US" sz="3100" i="1" dirty="0"/>
          </a:p>
        </p:txBody>
      </p:sp>
      <p:sp>
        <p:nvSpPr>
          <p:cNvPr id="45" name="Rounded Rectangle 44"/>
          <p:cNvSpPr/>
          <p:nvPr/>
        </p:nvSpPr>
        <p:spPr>
          <a:xfrm>
            <a:off x="764986" y="31580222"/>
            <a:ext cx="14729013" cy="377657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F:\IITBombay work\MANSI BC AND BrC STUDY\Figures\LCS pm2.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5584" y="22759449"/>
            <a:ext cx="9234645" cy="6966574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0578503" y="22891357"/>
            <a:ext cx="12478714" cy="6892939"/>
            <a:chOff x="530547" y="729241"/>
            <a:chExt cx="8327733" cy="4557147"/>
          </a:xfrm>
        </p:grpSpPr>
        <p:pic>
          <p:nvPicPr>
            <p:cNvPr id="18" name="Picture 3" descr="F:\IITBombay work\MANSI BC AND BrC STUDY\Figures\1_subplot.png"/>
            <p:cNvPicPr>
              <a:picLocks noChangeAspect="1" noChangeArrowheads="1"/>
            </p:cNvPicPr>
            <p:nvPr/>
          </p:nvPicPr>
          <p:blipFill>
            <a:blip r:embed="rId7" cstate="print"/>
            <a:srcRect l="1693" t="6560" r="50468" b="4876"/>
            <a:stretch>
              <a:fillRect/>
            </a:stretch>
          </p:blipFill>
          <p:spPr bwMode="auto">
            <a:xfrm>
              <a:off x="5786446" y="792742"/>
              <a:ext cx="3057440" cy="2136790"/>
            </a:xfrm>
            <a:prstGeom prst="rect">
              <a:avLst/>
            </a:prstGeom>
            <a:noFill/>
          </p:spPr>
        </p:pic>
        <p:pic>
          <p:nvPicPr>
            <p:cNvPr id="19" name="Picture 3" descr="F:\IITBombay work\MANSI BC AND BrC STUDY\Figures\1_subplot.png"/>
            <p:cNvPicPr>
              <a:picLocks noChangeAspect="1" noChangeArrowheads="1"/>
            </p:cNvPicPr>
            <p:nvPr/>
          </p:nvPicPr>
          <p:blipFill>
            <a:blip r:embed="rId8" cstate="print"/>
            <a:srcRect l="52049" t="6122"/>
            <a:stretch>
              <a:fillRect/>
            </a:stretch>
          </p:blipFill>
          <p:spPr bwMode="auto">
            <a:xfrm>
              <a:off x="5786446" y="2882862"/>
              <a:ext cx="3071834" cy="2170760"/>
            </a:xfrm>
            <a:prstGeom prst="rect">
              <a:avLst/>
            </a:prstGeom>
            <a:noFill/>
          </p:spPr>
        </p:pic>
        <p:pic>
          <p:nvPicPr>
            <p:cNvPr id="20" name="Picture 2" descr="F:\IITBombay work\MANSI BC AND BrC STUDY\Figures\1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0547" y="729241"/>
              <a:ext cx="5085968" cy="4557147"/>
            </a:xfrm>
            <a:prstGeom prst="rect">
              <a:avLst/>
            </a:prstGeom>
            <a:noFill/>
          </p:spPr>
        </p:pic>
        <p:pic>
          <p:nvPicPr>
            <p:cNvPr id="21" name="Picture 3" descr="F:\IITBombay work\MANSI BC AND BrC STUDY\Figures\1_subplot.png"/>
            <p:cNvPicPr>
              <a:picLocks noChangeAspect="1" noChangeArrowheads="1"/>
            </p:cNvPicPr>
            <p:nvPr/>
          </p:nvPicPr>
          <p:blipFill>
            <a:blip r:embed="rId7" cstate="print"/>
            <a:srcRect l="18574" r="65328" b="93440"/>
            <a:stretch>
              <a:fillRect/>
            </a:stretch>
          </p:blipFill>
          <p:spPr bwMode="auto">
            <a:xfrm>
              <a:off x="7745752" y="2581074"/>
              <a:ext cx="1000132" cy="153866"/>
            </a:xfrm>
            <a:prstGeom prst="rect">
              <a:avLst/>
            </a:prstGeom>
            <a:noFill/>
          </p:spPr>
        </p:pic>
        <p:pic>
          <p:nvPicPr>
            <p:cNvPr id="22" name="Picture 3" descr="F:\IITBombay work\MANSI BC AND BrC STUDY\Figures\1_subplot.png"/>
            <p:cNvPicPr>
              <a:picLocks noChangeAspect="1" noChangeArrowheads="1"/>
            </p:cNvPicPr>
            <p:nvPr/>
          </p:nvPicPr>
          <p:blipFill>
            <a:blip r:embed="rId8" cstate="print"/>
            <a:srcRect l="66881" t="-408" r="12562" b="94286"/>
            <a:stretch>
              <a:fillRect/>
            </a:stretch>
          </p:blipFill>
          <p:spPr bwMode="auto">
            <a:xfrm>
              <a:off x="7500958" y="4602488"/>
              <a:ext cx="1285884" cy="142876"/>
            </a:xfrm>
            <a:prstGeom prst="rect">
              <a:avLst/>
            </a:prstGeom>
            <a:noFill/>
          </p:spPr>
        </p:pic>
        <p:pic>
          <p:nvPicPr>
            <p:cNvPr id="23" name="Picture 3" descr="F:\IITBombay work\MANSI BC AND BrC STUDY\Figures\1_subplot.png"/>
            <p:cNvPicPr>
              <a:picLocks noChangeAspect="1" noChangeArrowheads="1"/>
            </p:cNvPicPr>
            <p:nvPr/>
          </p:nvPicPr>
          <p:blipFill>
            <a:blip r:embed="rId8" cstate="print"/>
            <a:srcRect l="49750" t="40106" r="48020" b="47536"/>
            <a:stretch>
              <a:fillRect/>
            </a:stretch>
          </p:blipFill>
          <p:spPr bwMode="auto">
            <a:xfrm>
              <a:off x="5643570" y="2571744"/>
              <a:ext cx="142876" cy="285752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>
              <a:off x="5740408" y="1643050"/>
              <a:ext cx="71438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911412" y="18956148"/>
            <a:ext cx="379789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 ATMOS low-cost sensors showed </a:t>
            </a:r>
            <a:r>
              <a:rPr lang="en-US" sz="3200" b="1" dirty="0" smtClean="0"/>
              <a:t>strong agreement with BAM for meteorological parameters</a:t>
            </a:r>
            <a:r>
              <a:rPr lang="en-US" sz="3200" dirty="0" smtClean="0"/>
              <a:t>, with Pearson correlation coefficients of </a:t>
            </a:r>
            <a:r>
              <a:rPr lang="en-US" sz="3200" b="1" dirty="0" smtClean="0"/>
              <a:t>0.89 for temperature</a:t>
            </a:r>
            <a:r>
              <a:rPr lang="en-US" sz="3200" dirty="0" smtClean="0"/>
              <a:t> and </a:t>
            </a:r>
            <a:r>
              <a:rPr lang="en-US" sz="3200" b="1" dirty="0" smtClean="0"/>
              <a:t>0.96 for relative humidity</a:t>
            </a:r>
            <a:r>
              <a:rPr lang="en-US" sz="32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 For PM</a:t>
            </a:r>
            <a:r>
              <a:rPr lang="en-US" sz="3200" baseline="-25000" dirty="0" smtClean="0"/>
              <a:t>2.5</a:t>
            </a:r>
            <a:r>
              <a:rPr lang="en-US" sz="3200" b="1" dirty="0" smtClean="0"/>
              <a:t>, the day time </a:t>
            </a:r>
            <a:r>
              <a:rPr lang="en-US" sz="3200" dirty="0" smtClean="0"/>
              <a:t>correlation coefficients: </a:t>
            </a:r>
            <a:r>
              <a:rPr lang="en-US" sz="3200" b="1" dirty="0" smtClean="0"/>
              <a:t> 0.87 and night-time </a:t>
            </a:r>
            <a:r>
              <a:rPr lang="en-US" sz="3200" dirty="0" smtClean="0"/>
              <a:t>correlation coefficients:</a:t>
            </a:r>
            <a:r>
              <a:rPr lang="en-US" sz="3200" b="1" dirty="0" smtClean="0"/>
              <a:t> 0.91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 smtClean="0"/>
              <a:t>  Systematic bias was observed in PM</a:t>
            </a:r>
            <a:r>
              <a:rPr lang="en-US" sz="3200" b="1" baseline="-25000" dirty="0" smtClean="0"/>
              <a:t>2.5</a:t>
            </a:r>
            <a:r>
              <a:rPr lang="en-US" sz="3200" b="1" dirty="0" smtClean="0"/>
              <a:t> measurements</a:t>
            </a:r>
            <a:r>
              <a:rPr lang="en-US" sz="3200" dirty="0" smtClean="0"/>
              <a:t> from LCS under varying </a:t>
            </a:r>
            <a:r>
              <a:rPr lang="en-US" sz="3200" b="1" dirty="0" smtClean="0"/>
              <a:t>temperature–humidity regimes</a:t>
            </a:r>
            <a:r>
              <a:rPr lang="en-US" sz="32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 During </a:t>
            </a:r>
            <a:r>
              <a:rPr lang="en-US" sz="3200" b="1" dirty="0" smtClean="0"/>
              <a:t>daytime conditions (06:00–18:00 LT)</a:t>
            </a:r>
            <a:r>
              <a:rPr lang="en-US" sz="3200" dirty="0" smtClean="0"/>
              <a:t> characterized by </a:t>
            </a:r>
            <a:r>
              <a:rPr lang="en-US" sz="3200" b="1" dirty="0" smtClean="0"/>
              <a:t>lower relative humidity (≤70%) and higher temperatures (&gt;20°C)</a:t>
            </a:r>
            <a:r>
              <a:rPr lang="en-US" sz="3200" dirty="0" smtClean="0"/>
              <a:t>, LCS </a:t>
            </a:r>
            <a:r>
              <a:rPr lang="en-US" sz="3200" b="1" dirty="0" smtClean="0"/>
              <a:t>consistently underestimated PM</a:t>
            </a:r>
            <a:r>
              <a:rPr lang="en-US" sz="3200" b="1" baseline="-25000" dirty="0" smtClean="0"/>
              <a:t>2.5</a:t>
            </a:r>
            <a:r>
              <a:rPr lang="en-US" sz="3200" b="1" dirty="0" smtClean="0"/>
              <a:t> concentrations</a:t>
            </a:r>
            <a:r>
              <a:rPr lang="en-US" sz="3200" dirty="0" smtClean="0"/>
              <a:t> compared to BAM.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 Under </a:t>
            </a:r>
            <a:r>
              <a:rPr lang="en-US" sz="3200" b="1" dirty="0" smtClean="0"/>
              <a:t>nighttime conditions (18:00–06:00 LT)</a:t>
            </a:r>
            <a:r>
              <a:rPr lang="en-US" sz="3200" dirty="0" smtClean="0"/>
              <a:t> with </a:t>
            </a:r>
            <a:r>
              <a:rPr lang="en-US" sz="3200" b="1" dirty="0" smtClean="0"/>
              <a:t>elevated relative humidity (&gt;70%) and lower temperatures (&lt;20°C)</a:t>
            </a:r>
            <a:r>
              <a:rPr lang="en-US" sz="3200" dirty="0" smtClean="0"/>
              <a:t>, LCS </a:t>
            </a:r>
            <a:r>
              <a:rPr lang="en-US" sz="3200" b="1" dirty="0" smtClean="0"/>
              <a:t>overestimated PM</a:t>
            </a:r>
            <a:r>
              <a:rPr lang="en-US" sz="3200" b="1" baseline="-25000" dirty="0" smtClean="0"/>
              <a:t>2.5</a:t>
            </a:r>
            <a:r>
              <a:rPr lang="en-US" sz="3200" b="1" dirty="0" smtClean="0"/>
              <a:t> levels</a:t>
            </a:r>
            <a:r>
              <a:rPr lang="en-US" sz="32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 smtClean="0"/>
              <a:t>  Optimal agreement between LCS and BAM</a:t>
            </a:r>
            <a:r>
              <a:rPr lang="en-US" sz="3200" dirty="0" smtClean="0"/>
              <a:t> was observed within a </a:t>
            </a:r>
            <a:r>
              <a:rPr lang="en-US" sz="3200" b="1" dirty="0" smtClean="0"/>
              <a:t>temperature range of 15–25°C</a:t>
            </a:r>
            <a:r>
              <a:rPr lang="en-US" sz="3200" dirty="0" smtClean="0"/>
              <a:t> and </a:t>
            </a:r>
            <a:r>
              <a:rPr lang="en-US" sz="3200" b="1" dirty="0" smtClean="0"/>
              <a:t>relative humidity range of 30–60%</a:t>
            </a:r>
            <a:r>
              <a:rPr lang="en-US" sz="32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 Hourly PM</a:t>
            </a:r>
            <a:r>
              <a:rPr lang="en-US" sz="3200" baseline="-25000" dirty="0" smtClean="0"/>
              <a:t>2.5</a:t>
            </a:r>
            <a:r>
              <a:rPr lang="en-US" sz="3200" dirty="0" smtClean="0"/>
              <a:t> time series from LCS indicated </a:t>
            </a:r>
            <a:r>
              <a:rPr lang="en-US" sz="3200" b="1" dirty="0" smtClean="0"/>
              <a:t>episodic daytime enhancements (100–130 µg m⁻³)</a:t>
            </a:r>
            <a:r>
              <a:rPr lang="en-US" sz="3200" dirty="0" smtClean="0"/>
              <a:t> on certain days, coinciding with </a:t>
            </a:r>
            <a:r>
              <a:rPr lang="en-US" sz="3200" b="1" dirty="0" smtClean="0"/>
              <a:t>very high relative humidity (&gt;80%)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pPr algn="just"/>
            <a:endParaRPr lang="en-US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965200" y="32520022"/>
            <a:ext cx="14325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500" dirty="0" smtClean="0"/>
              <a:t>  Meteorological conditions significantly influence </a:t>
            </a:r>
            <a:r>
              <a:rPr lang="en-US" sz="3500" b="1" dirty="0" smtClean="0"/>
              <a:t>LCS PM</a:t>
            </a:r>
            <a:r>
              <a:rPr lang="en-US" sz="3500" b="1" baseline="-25000" dirty="0" smtClean="0"/>
              <a:t>2.5</a:t>
            </a:r>
            <a:r>
              <a:rPr lang="en-US" sz="3500" b="1" dirty="0" smtClean="0"/>
              <a:t> measurements</a:t>
            </a:r>
            <a:r>
              <a:rPr lang="en-US" sz="35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500" b="1" dirty="0" smtClean="0"/>
              <a:t>  Humidity effects dominate temperature effects.</a:t>
            </a:r>
            <a:endParaRPr lang="en-US" sz="3500" dirty="0" smtClean="0"/>
          </a:p>
          <a:p>
            <a:pPr>
              <a:buFont typeface="Wingdings" pitchFamily="2" charset="2"/>
              <a:buChar char="Ø"/>
            </a:pPr>
            <a:r>
              <a:rPr lang="en-US" sz="3500" dirty="0" smtClean="0"/>
              <a:t>  Regime-specific calibration improves </a:t>
            </a:r>
            <a:r>
              <a:rPr lang="en-US" sz="3500" b="1" dirty="0" smtClean="0"/>
              <a:t>sensor reliability</a:t>
            </a:r>
            <a:r>
              <a:rPr lang="en-US" sz="35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/>
              <a:t>  LCS are suitable for </a:t>
            </a:r>
            <a:r>
              <a:rPr lang="en-US" sz="3500" b="1" dirty="0" smtClean="0"/>
              <a:t>dense monitoring networks and exposure studies</a:t>
            </a:r>
            <a:r>
              <a:rPr lang="en-US" sz="3500" dirty="0" smtClean="0"/>
              <a:t>.</a:t>
            </a:r>
          </a:p>
          <a:p>
            <a:endParaRPr lang="en-US" sz="3500" dirty="0"/>
          </a:p>
        </p:txBody>
      </p:sp>
      <p:sp>
        <p:nvSpPr>
          <p:cNvPr id="49" name="TextBox 48"/>
          <p:cNvSpPr txBox="1"/>
          <p:nvPr/>
        </p:nvSpPr>
        <p:spPr>
          <a:xfrm>
            <a:off x="1093659" y="31753210"/>
            <a:ext cx="360226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/>
              <a:t>5. Conclusions</a:t>
            </a:r>
            <a:endParaRPr lang="en-US" sz="4500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15838018" y="33332822"/>
            <a:ext cx="19404482" cy="2023978"/>
          </a:xfrm>
          <a:prstGeom prst="roundRect">
            <a:avLst/>
          </a:prstGeom>
          <a:solidFill>
            <a:schemeClr val="bg2">
              <a:lumMod val="75000"/>
              <a:alpha val="23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6021050" y="33955122"/>
            <a:ext cx="1899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/>
              <a:t> Kang, Ye, et al. "Performance evaluation of low-cost air quality sensors: A review." </a:t>
            </a:r>
            <a:r>
              <a:rPr lang="en-US" sz="2500" i="1" dirty="0" smtClean="0"/>
              <a:t>Science of The Total Environment</a:t>
            </a:r>
            <a:r>
              <a:rPr lang="en-US" sz="2500" dirty="0" smtClean="0"/>
              <a:t> 818 (2022): 151769.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 </a:t>
            </a:r>
            <a:r>
              <a:rPr lang="en-US" sz="2500" dirty="0" err="1" smtClean="0"/>
              <a:t>Korhale</a:t>
            </a:r>
            <a:r>
              <a:rPr lang="en-US" sz="2500" dirty="0" smtClean="0"/>
              <a:t>, Nikhil, et al. "Multi-year observations of particulate matter and gases over Mumbai: </a:t>
            </a:r>
            <a:r>
              <a:rPr lang="en-US" sz="2500" dirty="0" err="1" smtClean="0"/>
              <a:t>Spatio</a:t>
            </a:r>
            <a:r>
              <a:rPr lang="en-US" sz="2500" dirty="0" smtClean="0"/>
              <a:t>-temporal variation, oxidation ratios, and secondary aerosols." Atmospheric Pollution Research 14.12 (2023): 101917.</a:t>
            </a:r>
          </a:p>
          <a:p>
            <a:endParaRPr lang="en-US" sz="2500" dirty="0"/>
          </a:p>
        </p:txBody>
      </p:sp>
      <p:sp>
        <p:nvSpPr>
          <p:cNvPr id="52" name="Rounded Rectangle 51"/>
          <p:cNvSpPr/>
          <p:nvPr/>
        </p:nvSpPr>
        <p:spPr>
          <a:xfrm>
            <a:off x="15875000" y="31427822"/>
            <a:ext cx="19291300" cy="172719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6078200" y="32088222"/>
            <a:ext cx="1905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thank my Supervisor, Prof. Harish C. </a:t>
            </a:r>
            <a:r>
              <a:rPr lang="en-US" sz="3200" dirty="0" err="1" smtClean="0"/>
              <a:t>Phuleria</a:t>
            </a:r>
            <a:r>
              <a:rPr lang="en-US" sz="3200" dirty="0" smtClean="0"/>
              <a:t> for his constructive feedback and comments and my </a:t>
            </a:r>
            <a:r>
              <a:rPr lang="en-US" sz="3200" dirty="0" err="1" smtClean="0"/>
              <a:t>labmates</a:t>
            </a:r>
            <a:r>
              <a:rPr lang="en-US" sz="3200" dirty="0" smtClean="0"/>
              <a:t>. I acknowledge IITB for providing IPDF fellowship, EGU2026 for providing opportunity to present this work.</a:t>
            </a:r>
          </a:p>
          <a:p>
            <a:endParaRPr lang="en-US" sz="3200" dirty="0"/>
          </a:p>
        </p:txBody>
      </p:sp>
      <p:sp>
        <p:nvSpPr>
          <p:cNvPr id="54" name="TextBox 53"/>
          <p:cNvSpPr txBox="1"/>
          <p:nvPr/>
        </p:nvSpPr>
        <p:spPr>
          <a:xfrm>
            <a:off x="15978059" y="31372210"/>
            <a:ext cx="547149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/>
              <a:t>6. Acknowledgements</a:t>
            </a:r>
            <a:endParaRPr lang="en-US" sz="45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6054259" y="33277210"/>
            <a:ext cx="338701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/>
              <a:t>7. References</a:t>
            </a:r>
            <a:endParaRPr lang="en-US" sz="4500" b="1" dirty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0">
            <a:lum bright="5000" contrast="2000"/>
          </a:blip>
          <a:srcRect l="12016" t="25564" r="11687" b="29394"/>
          <a:stretch>
            <a:fillRect/>
          </a:stretch>
        </p:blipFill>
        <p:spPr bwMode="auto">
          <a:xfrm>
            <a:off x="423636" y="558801"/>
            <a:ext cx="4437279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2" descr="https://www.egu26.eu/EGU22-sharing-is-not-permitte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03459" y="1760620"/>
            <a:ext cx="1688239" cy="237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88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A948310828324B951D3437BB887896" ma:contentTypeVersion="11" ma:contentTypeDescription="Create a new document." ma:contentTypeScope="" ma:versionID="37d6ce68b0dddc3e1d1ba63edc589e6c">
  <xsd:schema xmlns:xsd="http://www.w3.org/2001/XMLSchema" xmlns:xs="http://www.w3.org/2001/XMLSchema" xmlns:p="http://schemas.microsoft.com/office/2006/metadata/properties" xmlns:ns3="e8c701c8-f90c-4fc6-82f4-3b9fa697a5ea" targetNamespace="http://schemas.microsoft.com/office/2006/metadata/properties" ma:root="true" ma:fieldsID="4ec765af9af3c2ab2ead08e3e3c35618" ns3:_="">
    <xsd:import namespace="e8c701c8-f90c-4fc6-82f4-3b9fa697a5ea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701c8-f90c-4fc6-82f4-3b9fa697a5e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8C16ED-26C0-47F0-87BC-BAB594BB7B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c701c8-f90c-4fc6-82f4-3b9fa697a5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650ACC-00C3-4D9B-AAF5-6F532A8794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DBB4F7-4225-4DCB-B831-AE9FA40A72A9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e8c701c8-f90c-4fc6-82f4-3b9fa697a5ea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1737</TotalTime>
  <Words>590</Words>
  <Application>Microsoft Office PowerPoint</Application>
  <PresentationFormat>Custom</PresentationFormat>
  <Paragraphs>54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Jyoti Mishra</dc:creator>
  <cp:lastModifiedBy>hp</cp:lastModifiedBy>
  <cp:revision>64</cp:revision>
  <cp:lastPrinted>2024-02-11T11:15:46Z</cp:lastPrinted>
  <dcterms:created xsi:type="dcterms:W3CDTF">2024-02-09T06:02:37Z</dcterms:created>
  <dcterms:modified xsi:type="dcterms:W3CDTF">2026-04-29T07:47:59Z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0x01010095A948310828324B951D3437BB887896</vt:lpwstr>
  </property>
</Properties>
</file>