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8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uba Daniel" userId="889a107f-cd4d-4912-b11e-8ccebbd71fa2" providerId="ADAL" clId="{53455303-2EEC-40DC-BF02-31B6A5335BFB}"/>
    <pc:docChg chg="custSel modSld">
      <pc:chgData name="Paluba Daniel" userId="889a107f-cd4d-4912-b11e-8ccebbd71fa2" providerId="ADAL" clId="{53455303-2EEC-40DC-BF02-31B6A5335BFB}" dt="2026-05-07T05:50:33.512" v="29" actId="20577"/>
      <pc:docMkLst>
        <pc:docMk/>
      </pc:docMkLst>
      <pc:sldChg chg="modSp mod">
        <pc:chgData name="Paluba Daniel" userId="889a107f-cd4d-4912-b11e-8ccebbd71fa2" providerId="ADAL" clId="{53455303-2EEC-40DC-BF02-31B6A5335BFB}" dt="2026-05-07T05:45:23.382" v="25" actId="166"/>
        <pc:sldMkLst>
          <pc:docMk/>
          <pc:sldMk cId="0" sldId="260"/>
        </pc:sldMkLst>
        <pc:spChg chg="ord">
          <ac:chgData name="Paluba Daniel" userId="889a107f-cd4d-4912-b11e-8ccebbd71fa2" providerId="ADAL" clId="{53455303-2EEC-40DC-BF02-31B6A5335BFB}" dt="2026-05-07T05:45:23.382" v="25" actId="166"/>
          <ac:spMkLst>
            <pc:docMk/>
            <pc:sldMk cId="0" sldId="260"/>
            <ac:spMk id="115" creationId="{00000000-0000-0000-0000-000000000000}"/>
          </ac:spMkLst>
        </pc:spChg>
        <pc:picChg chg="mod">
          <ac:chgData name="Paluba Daniel" userId="889a107f-cd4d-4912-b11e-8ccebbd71fa2" providerId="ADAL" clId="{53455303-2EEC-40DC-BF02-31B6A5335BFB}" dt="2026-05-07T05:45:09.060" v="24" actId="1076"/>
          <ac:picMkLst>
            <pc:docMk/>
            <pc:sldMk cId="0" sldId="260"/>
            <ac:picMk id="121" creationId="{00000000-0000-0000-0000-000000000000}"/>
          </ac:picMkLst>
        </pc:picChg>
      </pc:sldChg>
      <pc:sldChg chg="modSp mod">
        <pc:chgData name="Paluba Daniel" userId="889a107f-cd4d-4912-b11e-8ccebbd71fa2" providerId="ADAL" clId="{53455303-2EEC-40DC-BF02-31B6A5335BFB}" dt="2026-05-07T05:44:50.951" v="22" actId="1036"/>
        <pc:sldMkLst>
          <pc:docMk/>
          <pc:sldMk cId="0" sldId="261"/>
        </pc:sldMkLst>
        <pc:spChg chg="mod">
          <ac:chgData name="Paluba Daniel" userId="889a107f-cd4d-4912-b11e-8ccebbd71fa2" providerId="ADAL" clId="{53455303-2EEC-40DC-BF02-31B6A5335BFB}" dt="2026-05-07T05:44:50.951" v="22" actId="1036"/>
          <ac:spMkLst>
            <pc:docMk/>
            <pc:sldMk cId="0" sldId="261"/>
            <ac:spMk id="131" creationId="{00000000-0000-0000-0000-000000000000}"/>
          </ac:spMkLst>
        </pc:spChg>
        <pc:spChg chg="mod">
          <ac:chgData name="Paluba Daniel" userId="889a107f-cd4d-4912-b11e-8ccebbd71fa2" providerId="ADAL" clId="{53455303-2EEC-40DC-BF02-31B6A5335BFB}" dt="2026-05-07T05:44:28.372" v="3" actId="1035"/>
          <ac:spMkLst>
            <pc:docMk/>
            <pc:sldMk cId="0" sldId="261"/>
            <ac:spMk id="133" creationId="{00000000-0000-0000-0000-000000000000}"/>
          </ac:spMkLst>
        </pc:spChg>
        <pc:spChg chg="mod">
          <ac:chgData name="Paluba Daniel" userId="889a107f-cd4d-4912-b11e-8ccebbd71fa2" providerId="ADAL" clId="{53455303-2EEC-40DC-BF02-31B6A5335BFB}" dt="2026-05-07T05:44:46.052" v="11" actId="1076"/>
          <ac:spMkLst>
            <pc:docMk/>
            <pc:sldMk cId="0" sldId="261"/>
            <ac:spMk id="137" creationId="{00000000-0000-0000-0000-000000000000}"/>
          </ac:spMkLst>
        </pc:spChg>
      </pc:sldChg>
      <pc:sldChg chg="modSp mod">
        <pc:chgData name="Paluba Daniel" userId="889a107f-cd4d-4912-b11e-8ccebbd71fa2" providerId="ADAL" clId="{53455303-2EEC-40DC-BF02-31B6A5335BFB}" dt="2026-05-07T05:50:33.512" v="29" actId="20577"/>
        <pc:sldMkLst>
          <pc:docMk/>
          <pc:sldMk cId="0" sldId="266"/>
        </pc:sldMkLst>
        <pc:spChg chg="mod">
          <ac:chgData name="Paluba Daniel" userId="889a107f-cd4d-4912-b11e-8ccebbd71fa2" providerId="ADAL" clId="{53455303-2EEC-40DC-BF02-31B6A5335BFB}" dt="2026-05-07T05:50:33.512" v="29" actId="20577"/>
          <ac:spMkLst>
            <pc:docMk/>
            <pc:sldMk cId="0" sldId="266"/>
            <ac:spMk id="17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db1d79f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3ddb1d79f1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g3ddb1d79f1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db1d79f19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db1d79f19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db1d79f19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db1d79f19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db1d79f19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db1d79f19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db1d79f19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ddb1d79f19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3ddb1d79f19_0_4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db1d79f19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db1d79f19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db1d79f19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db1d79f19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db1d79f1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ddb1d79f1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db1d79f1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db1d79f1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db1d79f1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db1d79f1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ddb1d79f1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ddb1d79f1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db1d79f19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db1d79f19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db1d79f1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db1d79f1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doi.org/10.5194/egusphere-2026-1401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gee-community-catalog.org/projects/gem_forest/" TargetMode="External"/><Relationship Id="rId4" Type="http://schemas.openxmlformats.org/officeDocument/2006/relationships/hyperlink" Target="https://doi.org/10.5281/zenodo.18921586" TargetMode="Externa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 amt="32000"/>
          </a:blip>
          <a:srcRect t="27963" b="-297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91388" y="529888"/>
            <a:ext cx="8761200" cy="29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2321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400" b="1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321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GB" sz="26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Global forest, non-forest and tree crop mapping </a:t>
            </a:r>
            <a:br>
              <a:rPr lang="en-GB" sz="26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2600" b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at 10 m resolution using satellite embeddings</a:t>
            </a:r>
            <a:endParaRPr sz="2600" b="1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321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GB" sz="1500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  <a:t>EGU26, 8th May 2026, Vienna, Austria</a:t>
            </a:r>
            <a:endParaRPr sz="17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321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700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3214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800"/>
              <a:buFont typeface="Arial"/>
              <a:buNone/>
            </a:pPr>
            <a:br>
              <a:rPr lang="en-GB" sz="1800" i="1">
                <a:solidFill>
                  <a:srgbClr val="21212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200" i="1">
              <a:solidFill>
                <a:srgbClr val="21212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0214" y="4364764"/>
            <a:ext cx="544492" cy="5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914527" y="4392005"/>
            <a:ext cx="17880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EO4Landscape research team</a:t>
            </a:r>
            <a:endParaRPr sz="700" i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662" y="4264425"/>
            <a:ext cx="2777425" cy="82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t="81745"/>
          <a:stretch/>
        </p:blipFill>
        <p:spPr>
          <a:xfrm>
            <a:off x="-19" y="4205926"/>
            <a:ext cx="9144038" cy="93892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360040" y="4377033"/>
            <a:ext cx="2929200" cy="656700"/>
          </a:xfrm>
          <a:prstGeom prst="rect">
            <a:avLst/>
          </a:prstGeom>
          <a:solidFill>
            <a:srgbClr val="FFFFFF"/>
          </a:solidFill>
          <a:ln w="7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508" y="4239084"/>
            <a:ext cx="3040688" cy="8998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775958" y="3071953"/>
            <a:ext cx="75921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208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Daniel Paluba</a:t>
            </a:r>
            <a:r>
              <a:rPr lang="en-GB" sz="228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68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(CUNI)</a:t>
            </a:r>
            <a:endParaRPr sz="148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8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Adam Hastie (CUNI), Yarin T. Puerta Quintana (CUNI), </a:t>
            </a:r>
            <a:endParaRPr sz="168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GB" sz="168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Valerio Marsocci (ESA) &amp; Katarína Onačillová (UPJŠ)</a:t>
            </a:r>
            <a:endParaRPr sz="112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1305" y="4364775"/>
            <a:ext cx="1530220" cy="5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1127" y="4294412"/>
            <a:ext cx="825611" cy="82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5675" y="4377013"/>
            <a:ext cx="656700" cy="6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7260" y="4380243"/>
            <a:ext cx="596102" cy="65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 title="template_egu26_log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57934" y="70550"/>
            <a:ext cx="1420065" cy="6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1">
            <a:alphaModFix/>
          </a:blip>
          <a:srcRect l="49200"/>
          <a:stretch/>
        </p:blipFill>
        <p:spPr>
          <a:xfrm>
            <a:off x="7641516" y="4294413"/>
            <a:ext cx="1261409" cy="8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 title="Bark beetle Czechia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594" y="921022"/>
            <a:ext cx="7460520" cy="41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61600" y="82270"/>
            <a:ext cx="90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Temporal transferability test - bark beetle disturbance </a:t>
            </a:r>
            <a:br>
              <a:rPr lang="en-GB" sz="26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26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in Czechia (Vysočina region) between 2017 and 2024</a:t>
            </a:r>
            <a:endParaRPr sz="26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Summary</a:t>
            </a:r>
            <a:endParaRPr sz="3000"/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Our results on Google Alpha Earth Foundation’s Satellite embeddings: 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three classes globally</a:t>
            </a: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: forest, non-forest, (selected) tree crops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○"/>
            </a:pP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no coffee or cocoa in v1.0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simple, </a:t>
            </a: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resource-efficient linear ML</a:t>
            </a: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 approaches with AEF can produce highly accurate global F/</a:t>
            </a:r>
            <a:r>
              <a:rPr lang="en-GB" sz="2100" dirty="0" err="1">
                <a:latin typeface="Roboto"/>
                <a:ea typeface="Roboto"/>
                <a:cs typeface="Roboto"/>
                <a:sym typeface="Roboto"/>
              </a:rPr>
              <a:t>nF</a:t>
            </a: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 maps, </a:t>
            </a: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often outperforming more complex algorithms</a:t>
            </a:r>
            <a:endParaRPr sz="21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Char char="●"/>
            </a:pP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2nd best F/</a:t>
            </a:r>
            <a:r>
              <a:rPr lang="en-GB" sz="2100" b="1" dirty="0" err="1">
                <a:latin typeface="Roboto"/>
                <a:ea typeface="Roboto"/>
                <a:cs typeface="Roboto"/>
                <a:sym typeface="Roboto"/>
              </a:rPr>
              <a:t>nF</a:t>
            </a: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 dataset for 2020</a:t>
            </a: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 based on global validation </a:t>
            </a:r>
            <a:br>
              <a:rPr lang="en-GB" sz="2100" dirty="0">
                <a:latin typeface="Roboto"/>
                <a:ea typeface="Roboto"/>
                <a:cs typeface="Roboto"/>
                <a:sym typeface="Roboto"/>
              </a:rPr>
            </a:b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→ strong </a:t>
            </a:r>
            <a:r>
              <a:rPr lang="en-GB" sz="2100" b="1" dirty="0">
                <a:latin typeface="Roboto"/>
                <a:ea typeface="Roboto"/>
                <a:cs typeface="Roboto"/>
                <a:sym typeface="Roboto"/>
              </a:rPr>
              <a:t>transferability and reproducibility </a:t>
            </a:r>
            <a:r>
              <a:rPr lang="en-GB" sz="2100" dirty="0">
                <a:latin typeface="Roboto"/>
                <a:ea typeface="Roboto"/>
                <a:cs typeface="Roboto"/>
                <a:sym typeface="Roboto"/>
              </a:rPr>
              <a:t>potential for 2017-2025 → yearly change detection &amp; support in policies, like </a:t>
            </a:r>
            <a:r>
              <a:rPr lang="en-GB" sz="2100">
                <a:latin typeface="Roboto"/>
                <a:ea typeface="Roboto"/>
                <a:cs typeface="Roboto"/>
                <a:sym typeface="Roboto"/>
              </a:rPr>
              <a:t>the EUDR</a:t>
            </a:r>
            <a:endParaRPr sz="21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Materials and data availability</a:t>
            </a:r>
            <a:endParaRPr sz="3000"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744100" cy="4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Preprint Paluba et al. (2026): GEM-Forest: A Global satellite </a:t>
            </a:r>
            <a:br>
              <a:rPr lang="en-GB"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latin typeface="Roboto"/>
                <a:ea typeface="Roboto"/>
                <a:cs typeface="Roboto"/>
                <a:sym typeface="Roboto"/>
              </a:rPr>
              <a:t>EMbedding–based map of forests and tree crops for 2020 </a:t>
            </a: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https://doi.org/10.5194/egusphere-2026-1401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preprint v2 is coming soon!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Zenodo repository with 5x5° Cloud-optimized GeoTIFFs in 30°x30° bundles (WGS84) + training and validation data + trained model weights</a:t>
            </a:r>
            <a:br>
              <a:rPr lang="en-GB">
                <a:latin typeface="Roboto"/>
                <a:ea typeface="Roboto"/>
                <a:cs typeface="Roboto"/>
                <a:sym typeface="Roboto"/>
              </a:rPr>
            </a:b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https://doi.org/10.5281/zenodo.18921586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GEM-Forest GEE data explorer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GEE Asset and part of the </a:t>
            </a: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Awesome GEE Community Catalog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In Desktop GIS via ArcGIS REST Service (like a WMS)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5" title="clane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4725" y="93650"/>
            <a:ext cx="1728724" cy="17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 title="ZENODO GEM-Fores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6338" y="2854100"/>
            <a:ext cx="1627100" cy="16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6322200" y="111289"/>
            <a:ext cx="114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Preprint:</a:t>
            </a:r>
            <a:endParaRPr/>
          </a:p>
        </p:txBody>
      </p:sp>
      <p:sp>
        <p:nvSpPr>
          <p:cNvPr id="189" name="Google Shape;189;p25"/>
          <p:cNvSpPr txBox="1"/>
          <p:nvPr/>
        </p:nvSpPr>
        <p:spPr>
          <a:xfrm>
            <a:off x="7178400" y="4340100"/>
            <a:ext cx="198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Zenodo with data &amp; other links</a:t>
            </a: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7675" y="3381300"/>
            <a:ext cx="46823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9">
            <a:alphaModFix/>
          </a:blip>
          <a:srcRect t="15019" b="14334"/>
          <a:stretch/>
        </p:blipFill>
        <p:spPr>
          <a:xfrm>
            <a:off x="5126879" y="3381300"/>
            <a:ext cx="1440796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grpSp>
        <p:nvGrpSpPr>
          <p:cNvPr id="198" name="Google Shape;198;p2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99" name="Google Shape;199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6"/>
            <p:cNvPicPr preferRelativeResize="0"/>
            <p:nvPr/>
          </p:nvPicPr>
          <p:blipFill rotWithShape="1">
            <a:blip r:embed="rId4">
              <a:alphaModFix/>
            </a:blip>
            <a:srcRect b="82654"/>
            <a:stretch/>
          </p:blipFill>
          <p:spPr>
            <a:xfrm>
              <a:off x="3852825" y="2349675"/>
              <a:ext cx="4817725" cy="734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644" y="4735907"/>
            <a:ext cx="273825" cy="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/>
          <p:nvPr/>
        </p:nvSpPr>
        <p:spPr>
          <a:xfrm>
            <a:off x="2872012" y="4758195"/>
            <a:ext cx="240900" cy="251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5479" y="4735919"/>
            <a:ext cx="273825" cy="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1166442" y="4672167"/>
            <a:ext cx="151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@daniel-paluba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3001233" y="4667222"/>
            <a:ext cx="120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@palubad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6" name="Google Shape;206;p26"/>
          <p:cNvGrpSpPr/>
          <p:nvPr/>
        </p:nvGrpSpPr>
        <p:grpSpPr>
          <a:xfrm>
            <a:off x="0" y="113250"/>
            <a:ext cx="9144000" cy="2953687"/>
            <a:chOff x="0" y="2349675"/>
            <a:chExt cx="12192000" cy="3938250"/>
          </a:xfrm>
        </p:grpSpPr>
        <p:pic>
          <p:nvPicPr>
            <p:cNvPr id="207" name="Google Shape;207;p26"/>
            <p:cNvPicPr preferRelativeResize="0"/>
            <p:nvPr/>
          </p:nvPicPr>
          <p:blipFill rotWithShape="1">
            <a:blip r:embed="rId4">
              <a:alphaModFix/>
            </a:blip>
            <a:srcRect t="60041" b="8313"/>
            <a:stretch/>
          </p:blipFill>
          <p:spPr>
            <a:xfrm>
              <a:off x="0" y="4117724"/>
              <a:ext cx="12192000" cy="2170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6"/>
            <p:cNvPicPr preferRelativeResize="0"/>
            <p:nvPr/>
          </p:nvPicPr>
          <p:blipFill rotWithShape="1">
            <a:blip r:embed="rId4">
              <a:alphaModFix/>
            </a:blip>
            <a:srcRect b="82654"/>
            <a:stretch/>
          </p:blipFill>
          <p:spPr>
            <a:xfrm>
              <a:off x="3852825" y="2349675"/>
              <a:ext cx="4817725" cy="734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26"/>
          <p:cNvSpPr txBox="1"/>
          <p:nvPr/>
        </p:nvSpPr>
        <p:spPr>
          <a:xfrm>
            <a:off x="2511339" y="2050790"/>
            <a:ext cx="4121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 </a:t>
            </a:r>
            <a:endParaRPr sz="30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 your attention</a:t>
            </a:r>
            <a:endParaRPr sz="30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-9" y="3257138"/>
            <a:ext cx="4524468" cy="1455525"/>
            <a:chOff x="3804988" y="4039900"/>
            <a:chExt cx="6032625" cy="1940700"/>
          </a:xfrm>
        </p:grpSpPr>
        <p:grpSp>
          <p:nvGrpSpPr>
            <p:cNvPr id="211" name="Google Shape;211;p26"/>
            <p:cNvGrpSpPr/>
            <p:nvPr/>
          </p:nvGrpSpPr>
          <p:grpSpPr>
            <a:xfrm>
              <a:off x="3804988" y="4039900"/>
              <a:ext cx="6032625" cy="1940700"/>
              <a:chOff x="2900975" y="2198675"/>
              <a:chExt cx="6032625" cy="1940700"/>
            </a:xfrm>
          </p:grpSpPr>
          <p:pic>
            <p:nvPicPr>
              <p:cNvPr id="212" name="Google Shape;212;p26"/>
              <p:cNvPicPr preferRelativeResize="0"/>
              <p:nvPr/>
            </p:nvPicPr>
            <p:blipFill rotWithShape="1">
              <a:blip r:embed="rId4">
                <a:alphaModFix/>
              </a:blip>
              <a:srcRect l="23790" t="32061" r="26729" b="39639"/>
              <a:stretch/>
            </p:blipFill>
            <p:spPr>
              <a:xfrm>
                <a:off x="2900975" y="2198675"/>
                <a:ext cx="6032625" cy="1940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3" name="Google Shape;213;p26"/>
              <p:cNvPicPr preferRelativeResize="0"/>
              <p:nvPr/>
            </p:nvPicPr>
            <p:blipFill rotWithShape="1">
              <a:blip r:embed="rId4">
                <a:alphaModFix/>
              </a:blip>
              <a:srcRect b="82654"/>
              <a:stretch/>
            </p:blipFill>
            <p:spPr>
              <a:xfrm>
                <a:off x="3852825" y="2349675"/>
                <a:ext cx="4817725" cy="7341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4" name="Google Shape;214;p26"/>
            <p:cNvSpPr txBox="1"/>
            <p:nvPr/>
          </p:nvSpPr>
          <p:spPr>
            <a:xfrm>
              <a:off x="4880263" y="4372725"/>
              <a:ext cx="41217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daniel.paluba@natur.cuni.cz </a:t>
              </a:r>
              <a:endPara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Google Shape;215;p26"/>
          <p:cNvSpPr txBox="1"/>
          <p:nvPr/>
        </p:nvSpPr>
        <p:spPr>
          <a:xfrm>
            <a:off x="684500" y="1266735"/>
            <a:ext cx="777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research was supported by the Johannes Amos Comenius Programme (P JAC),</a:t>
            </a:r>
            <a:endParaRPr sz="13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i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project No. CZ.02.01.01/00/22_008/0004605, Natural and anthropogenic georisks.</a:t>
            </a:r>
            <a:endParaRPr sz="1300" i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p26" title="clanek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33400" y="3954350"/>
            <a:ext cx="1087124" cy="108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6431536" y="4618456"/>
            <a:ext cx="151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More details: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8" name="Google Shape;218;p26" title="EU+MSMT_en_barevne_negativn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24" y="213062"/>
            <a:ext cx="8338575" cy="108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The importance of this work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One third of the Earth’s land surface; 35% of Europe’s land, but dynamically changing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New 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challenges 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&amp; 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opportunities 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with new policies, e.g. the 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EUDR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EO-based forest products are being used as a baseline for various applications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540000" lvl="0" indent="-278130" algn="l" rtl="0">
              <a:spcBef>
                <a:spcPts val="1200"/>
              </a:spcBef>
              <a:spcAft>
                <a:spcPts val="0"/>
              </a:spcAft>
              <a:buSzPct val="100000"/>
              <a:buFont typeface="Roboto"/>
              <a:buChar char="-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differing accuracies, spatial resolutions, </a:t>
            </a:r>
            <a:br>
              <a:rPr lang="en-GB">
                <a:latin typeface="Roboto"/>
                <a:ea typeface="Roboto"/>
                <a:cs typeface="Roboto"/>
                <a:sym typeface="Roboto"/>
              </a:rPr>
            </a:br>
            <a:r>
              <a:rPr lang="en-GB" b="1">
                <a:latin typeface="Roboto"/>
                <a:ea typeface="Roboto"/>
                <a:cs typeface="Roboto"/>
                <a:sym typeface="Roboto"/>
              </a:rPr>
              <a:t>temporal and spatial availability or transferability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Frequent confusion between forests and agricultural tree crops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b="1">
                <a:latin typeface="Roboto"/>
                <a:ea typeface="Roboto"/>
                <a:cs typeface="Roboto"/>
                <a:sym typeface="Roboto"/>
              </a:rPr>
              <a:t>Goals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: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Roboto"/>
              <a:buAutoNum type="arabicPeriod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Create a global forest/non-forest (F/nF) map with a tree crop sub-class </a:t>
            </a:r>
            <a:br>
              <a:rPr lang="en-GB"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latin typeface="Roboto"/>
                <a:ea typeface="Roboto"/>
                <a:cs typeface="Roboto"/>
                <a:sym typeface="Roboto"/>
              </a:rPr>
              <a:t>&amp; build a methodology for automatic forest cover classification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2575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"/>
              <a:buAutoNum type="arabicPeriod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Test and validate the usability of satellite embeddings for this task with different machine learning approaches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550" y="3726401"/>
            <a:ext cx="1615396" cy="14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275" y="576451"/>
            <a:ext cx="5886725" cy="2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t="6004" r="29438" b="34373"/>
          <a:stretch/>
        </p:blipFill>
        <p:spPr>
          <a:xfrm>
            <a:off x="589887" y="158320"/>
            <a:ext cx="2266500" cy="230559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257275" y="3386650"/>
            <a:ext cx="57963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Distribution of 100x100 km training areas (red squares) over the world's biomes based on the RESOLVE ecoregions.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Methodological framework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75" y="3292825"/>
            <a:ext cx="327954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5" y="2671413"/>
            <a:ext cx="909709" cy="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2100" y="2684558"/>
            <a:ext cx="2808926" cy="63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700000">
            <a:off x="2783575" y="2407900"/>
            <a:ext cx="340100" cy="1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54100" y="663900"/>
            <a:ext cx="5589898" cy="320163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3440075" y="2024775"/>
            <a:ext cx="5589900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250 random F/nF points, 1000 tree crops / training area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-GB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42,684 training samples: ~14,000 forest ~27,000 non-forest &amp; ~1,300 tree crop points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11">
            <a:alphaModFix/>
          </a:blip>
          <a:srcRect t="8104" b="12132"/>
          <a:stretch/>
        </p:blipFill>
        <p:spPr>
          <a:xfrm>
            <a:off x="2768492" y="513279"/>
            <a:ext cx="1615401" cy="211309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2545400" y="4247700"/>
            <a:ext cx="25416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Included tree crops</a:t>
            </a: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oil palm, rubber, coconut, other palms, olives &amp; fruit trees (Europe)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5632175" y="4355100"/>
            <a:ext cx="2374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Details in our preprint</a:t>
            </a:r>
            <a:b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Paluba et al. (2026):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00" name="Google Shape;100;p16" title="clanek.png"/>
          <p:cNvPicPr preferRelativeResize="0"/>
          <p:nvPr/>
        </p:nvPicPr>
        <p:blipFill rotWithShape="1">
          <a:blip r:embed="rId12">
            <a:alphaModFix/>
          </a:blip>
          <a:srcRect t="3633"/>
          <a:stretch/>
        </p:blipFill>
        <p:spPr>
          <a:xfrm>
            <a:off x="7673490" y="3742100"/>
            <a:ext cx="1470508" cy="141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5276400" y="2546700"/>
            <a:ext cx="340100" cy="1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/>
        </p:nvSpPr>
        <p:spPr>
          <a:xfrm>
            <a:off x="-42925" y="3965200"/>
            <a:ext cx="10185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FAO </a:t>
            </a:r>
            <a:b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forest definition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04153" y="1784675"/>
            <a:ext cx="28089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AEF </a:t>
            </a:r>
            <a:b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Satellite </a:t>
            </a:r>
            <a:b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Embeddings v1 for 2020 (64D)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311700" y="767182"/>
            <a:ext cx="817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>
                <a:latin typeface="Roboto"/>
                <a:ea typeface="Roboto"/>
                <a:cs typeface="Roboto"/>
                <a:sym typeface="Roboto"/>
              </a:rPr>
              <a:t>Validation dataset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 for the global map of forest cover 2020, v.2 from JRC (Colditz et al. 2025) - 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21k samples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 across the entire land area of the globe (except Antarctica). Prepared for JRC’s GFC2020 (Bourgoin et al. 2026).</a:t>
            </a:r>
            <a:br>
              <a:rPr lang="en-GB" sz="1600">
                <a:latin typeface="Roboto"/>
                <a:ea typeface="Roboto"/>
                <a:cs typeface="Roboto"/>
                <a:sym typeface="Roboto"/>
              </a:rPr>
            </a:br>
            <a:br>
              <a:rPr lang="en-GB" sz="800">
                <a:latin typeface="Roboto"/>
                <a:ea typeface="Roboto"/>
                <a:cs typeface="Roboto"/>
                <a:sym typeface="Roboto"/>
              </a:rPr>
            </a:br>
            <a:r>
              <a:rPr lang="en-GB">
                <a:latin typeface="Roboto"/>
                <a:ea typeface="Roboto"/>
                <a:cs typeface="Roboto"/>
                <a:sym typeface="Roboto"/>
              </a:rPr>
              <a:t>35%/65% distribution for F/nF → representing the forest cover share over land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The main forest/non-forest validation dataset for 2020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00" y="2322863"/>
            <a:ext cx="7090449" cy="27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r="51319" b="21863"/>
          <a:stretch/>
        </p:blipFill>
        <p:spPr>
          <a:xfrm>
            <a:off x="6258525" y="33288"/>
            <a:ext cx="2821276" cy="22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l="48681" b="21863"/>
          <a:stretch/>
        </p:blipFill>
        <p:spPr>
          <a:xfrm>
            <a:off x="6320288" y="2571754"/>
            <a:ext cx="2926426" cy="226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6423000" y="2178267"/>
            <a:ext cx="2721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t-SNE plot on training data</a:t>
            </a:r>
            <a:endParaRPr sz="1300"/>
          </a:p>
        </p:txBody>
      </p:sp>
      <p:sp>
        <p:nvSpPr>
          <p:cNvPr id="119" name="Google Shape;119;p18"/>
          <p:cNvSpPr txBox="1"/>
          <p:nvPr/>
        </p:nvSpPr>
        <p:spPr>
          <a:xfrm>
            <a:off x="6323326" y="4712400"/>
            <a:ext cx="2923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t-SNE plot on validation data</a:t>
            </a:r>
            <a:endParaRPr sz="1300"/>
          </a:p>
        </p:txBody>
      </p:sp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235500" y="368825"/>
            <a:ext cx="879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Results: Comparison of ML approaches</a:t>
            </a:r>
            <a:endParaRPr sz="2356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188" y="4712400"/>
            <a:ext cx="1771165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0" y="941525"/>
            <a:ext cx="6423000" cy="4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284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"/>
              <a:buChar char="●"/>
            </a:pP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Consistently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high performance</a:t>
            </a: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all models </a:t>
            </a: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&gt;90% overall accuracy (weighted F1 ~0.91–0.92), similar results for forest omission and commission errors (14-19%, 11-14%)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84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"/>
              <a:buChar char="●"/>
            </a:pP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Non-linear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more complex models</a:t>
            </a: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 (RF, XGB, MLP)  </a:t>
            </a:r>
            <a:br>
              <a:rPr lang="en-GB" sz="1700" dirty="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lang="en-GB" sz="1700" b="1" dirty="0" err="1">
                <a:latin typeface="Roboto"/>
                <a:ea typeface="Roboto"/>
                <a:cs typeface="Roboto"/>
                <a:sym typeface="Roboto"/>
              </a:rPr>
              <a:t>signif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. improvement over linear models, often worse</a:t>
            </a:r>
            <a:endParaRPr sz="17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→ AEF patterns are predominantly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linearly well separable</a:t>
            </a:r>
            <a:endParaRPr sz="1700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→  Errors from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semantic (class) similarity</a:t>
            </a: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, especially tree crops vs forests, transitional &amp; sparse forests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8454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Roboto"/>
              <a:buChar char="●"/>
            </a:pP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Final selection → </a:t>
            </a:r>
            <a:r>
              <a:rPr lang="en-GB" sz="1700" b="1" dirty="0">
                <a:latin typeface="Roboto"/>
                <a:ea typeface="Roboto"/>
                <a:cs typeface="Roboto"/>
                <a:sym typeface="Roboto"/>
              </a:rPr>
              <a:t>linear SVM</a:t>
            </a: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 with a simple </a:t>
            </a:r>
            <a:br>
              <a:rPr lang="en-GB" sz="1700" dirty="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 dirty="0">
                <a:latin typeface="Roboto"/>
                <a:ea typeface="Roboto"/>
                <a:cs typeface="Roboto"/>
                <a:sym typeface="Roboto"/>
              </a:rPr>
              <a:t>re-implementation of weights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9"/>
          <p:cNvGrpSpPr/>
          <p:nvPr/>
        </p:nvGrpSpPr>
        <p:grpSpPr>
          <a:xfrm>
            <a:off x="419675" y="993800"/>
            <a:ext cx="8253324" cy="4151701"/>
            <a:chOff x="419675" y="993800"/>
            <a:chExt cx="8253324" cy="4151701"/>
          </a:xfrm>
        </p:grpSpPr>
        <p:pic>
          <p:nvPicPr>
            <p:cNvPr id="127" name="Google Shape;12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9675" y="993800"/>
              <a:ext cx="8253324" cy="4100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9"/>
            <p:cNvSpPr txBox="1"/>
            <p:nvPr/>
          </p:nvSpPr>
          <p:spPr>
            <a:xfrm>
              <a:off x="5638150" y="4866600"/>
              <a:ext cx="643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GFC2020 v2</a:t>
              </a:r>
              <a:endParaRPr sz="500"/>
            </a:p>
          </p:txBody>
        </p:sp>
        <p:sp>
          <p:nvSpPr>
            <p:cNvPr id="129" name="Google Shape;129;p19"/>
            <p:cNvSpPr txBox="1"/>
            <p:nvPr/>
          </p:nvSpPr>
          <p:spPr>
            <a:xfrm>
              <a:off x="6511183" y="4868601"/>
              <a:ext cx="643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dk1"/>
                  </a:solidFill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GFC2020 v3</a:t>
              </a:r>
              <a:endParaRPr sz="500"/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1216795" y="3115586"/>
              <a:ext cx="643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highlight>
                    <a:schemeClr val="lt1"/>
                  </a:highlight>
                </a:rPr>
                <a:t> 84.24</a:t>
              </a:r>
              <a:endParaRPr sz="800"/>
            </a:p>
          </p:txBody>
        </p:sp>
        <p:sp>
          <p:nvSpPr>
            <p:cNvPr id="131" name="Google Shape;131;p19"/>
            <p:cNvSpPr txBox="1"/>
            <p:nvPr/>
          </p:nvSpPr>
          <p:spPr>
            <a:xfrm>
              <a:off x="2110032" y="2697835"/>
              <a:ext cx="643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highlight>
                    <a:schemeClr val="lt1"/>
                  </a:highlight>
                </a:rPr>
                <a:t> 86.76</a:t>
              </a:r>
              <a:endParaRPr sz="800" dirty="0"/>
            </a:p>
          </p:txBody>
        </p:sp>
        <p:sp>
          <p:nvSpPr>
            <p:cNvPr id="132" name="Google Shape;132;p19"/>
            <p:cNvSpPr txBox="1"/>
            <p:nvPr/>
          </p:nvSpPr>
          <p:spPr>
            <a:xfrm>
              <a:off x="3928807" y="3349692"/>
              <a:ext cx="643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highlight>
                    <a:schemeClr val="lt1"/>
                  </a:highlight>
                </a:rPr>
                <a:t> 82.80</a:t>
              </a:r>
              <a:endParaRPr sz="800" dirty="0"/>
            </a:p>
          </p:txBody>
        </p:sp>
        <p:sp>
          <p:nvSpPr>
            <p:cNvPr id="133" name="Google Shape;133;p19"/>
            <p:cNvSpPr txBox="1"/>
            <p:nvPr/>
          </p:nvSpPr>
          <p:spPr>
            <a:xfrm>
              <a:off x="4506643" y="2406783"/>
              <a:ext cx="643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highlight>
                    <a:schemeClr val="lt1"/>
                  </a:highlight>
                </a:rPr>
                <a:t> 88.55</a:t>
              </a:r>
              <a:endParaRPr sz="800" dirty="0"/>
            </a:p>
          </p:txBody>
        </p:sp>
      </p:grp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1700" y="13591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Global validation: Comparison to other global forest/tree cover datasets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7246900" y="1672050"/>
            <a:ext cx="986100" cy="34224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Our dataset</a:t>
            </a: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GB" sz="1500" baseline="300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nd</a:t>
            </a:r>
            <a:r>
              <a:rPr lang="en-GB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place</a:t>
            </a: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5430650" y="1672275"/>
            <a:ext cx="1747200" cy="342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Best-performing forest global products</a:t>
            </a: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217589" y="2329833"/>
            <a:ext cx="163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body" idx="1"/>
          </p:nvPr>
        </p:nvSpPr>
        <p:spPr>
          <a:xfrm>
            <a:off x="311700" y="661342"/>
            <a:ext cx="8638200" cy="42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Oil palm:</a:t>
            </a:r>
            <a:endParaRPr sz="14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1,905 points for 2021 (1,374 industrial, 531 smallholders) – Descals, 2024a v1.2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164 points unchanged between 2019–2021, Ecuador – Fundación EcoCiencia, 2025 v1.0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Rubber:</a:t>
            </a:r>
            <a:endParaRPr sz="14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217 monoculture points, SE Asia, 2021 – Descals, 2024b; Sheil et al., 2025 v1.1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Coconut and other palms:</a:t>
            </a:r>
            <a:endParaRPr sz="14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327 globally distributed points of closed and open plantations, 2020 – Descals, 2023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Expanded to include other palm species (non-coconut) for 2020 – Descals, 2023; 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4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European olive groves and fruit orchards:</a:t>
            </a:r>
            <a:endParaRPr sz="14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Roboto"/>
              <a:buChar char="●"/>
            </a:pPr>
            <a:r>
              <a:rPr lang="en-GB"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 validation dataset created based on CORINE Land Cover 2018 data, with subsequent validation using high-resolution imagery in Google Earth Pro.</a:t>
            </a:r>
            <a:endParaRPr sz="1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Share with us your regional/global tree crop dataset. </a:t>
            </a:r>
            <a:endParaRPr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We would be happy to test it on GEM-Forest!</a:t>
            </a:r>
            <a:endParaRPr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Validation of the tree crop sub-class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1405917" y="4318025"/>
            <a:ext cx="6438000" cy="7902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275" y="1237625"/>
            <a:ext cx="7727445" cy="38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5820775" y="4858675"/>
            <a:ext cx="1034100" cy="169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8167700" y="4034150"/>
            <a:ext cx="154500" cy="355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7266225" y="4048025"/>
            <a:ext cx="154500" cy="342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6364750" y="4093900"/>
            <a:ext cx="154500" cy="296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5442050" y="4136925"/>
            <a:ext cx="154500" cy="252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4547650" y="4220375"/>
            <a:ext cx="154500" cy="169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3647105" y="3904100"/>
            <a:ext cx="154500" cy="485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1829075" y="4256975"/>
            <a:ext cx="154500" cy="132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2730550" y="4306950"/>
            <a:ext cx="154500" cy="83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/>
          </p:nvPr>
        </p:nvSpPr>
        <p:spPr>
          <a:xfrm>
            <a:off x="83850" y="240604"/>
            <a:ext cx="879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Percentage of tree crops classified as forests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56" i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Comparison to other global forest/tree cover layers </a:t>
            </a:r>
            <a:endParaRPr sz="2556" i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043"/>
              <a:buFont typeface="Arial"/>
              <a:buNone/>
            </a:pPr>
            <a:r>
              <a:rPr lang="en-GB" sz="2556" i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          </a:t>
            </a:r>
            <a:r>
              <a:rPr lang="en-GB" sz="2222" i="1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(&gt;85% PA for most tree crops)</a:t>
            </a:r>
            <a:endParaRPr sz="2222" i="1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59079" y="368825"/>
            <a:ext cx="907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GEM-Forest vs FAO FRA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472C4"/>
                </a:solidFill>
                <a:latin typeface="Roboto"/>
                <a:ea typeface="Roboto"/>
                <a:cs typeface="Roboto"/>
                <a:sym typeface="Roboto"/>
              </a:rPr>
              <a:t>forest extents</a:t>
            </a:r>
            <a:endParaRPr sz="3000">
              <a:solidFill>
                <a:srgbClr val="4472C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73269" y="1284300"/>
            <a:ext cx="9079800" cy="3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b="1">
                <a:latin typeface="Roboto"/>
                <a:ea typeface="Roboto"/>
                <a:cs typeface="Roboto"/>
                <a:sym typeface="Roboto"/>
              </a:rPr>
              <a:t>FAO FRA 2020</a:t>
            </a: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 (2025 report)</a:t>
            </a:r>
            <a:br>
              <a:rPr lang="en-GB" sz="170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4,164 millions ha (Mha)</a:t>
            </a:r>
            <a:endParaRPr sz="17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 b="1">
                <a:latin typeface="Roboto"/>
                <a:ea typeface="Roboto"/>
                <a:cs typeface="Roboto"/>
                <a:sym typeface="Roboto"/>
              </a:rPr>
              <a:t>GEM-Forest</a:t>
            </a:r>
            <a:br>
              <a:rPr lang="en-GB" sz="170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Mapped: 3,919 Mha (–5.9% underest.)</a:t>
            </a:r>
            <a:br>
              <a:rPr lang="en-GB" sz="170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Sample-based: 4,021 ± 48 Mha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700" b="1">
                <a:latin typeface="Roboto"/>
                <a:ea typeface="Roboto"/>
                <a:cs typeface="Roboto"/>
                <a:sym typeface="Roboto"/>
              </a:rPr>
              <a:t>JRC’s GFC2020 v2</a:t>
            </a: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: </a:t>
            </a:r>
            <a:br>
              <a:rPr lang="en-GB" sz="170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Mapped: 4,562 Mha (+9.5% overest.)</a:t>
            </a:r>
            <a:br>
              <a:rPr lang="en-GB" sz="1700">
                <a:latin typeface="Roboto"/>
                <a:ea typeface="Roboto"/>
                <a:cs typeface="Roboto"/>
                <a:sym typeface="Roboto"/>
              </a:rPr>
            </a:br>
            <a:r>
              <a:rPr lang="en-GB" sz="1700">
                <a:latin typeface="Roboto"/>
                <a:ea typeface="Roboto"/>
                <a:cs typeface="Roboto"/>
                <a:sym typeface="Roboto"/>
              </a:rPr>
              <a:t>Sample-based: 4,021 ± 83 Mha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22" title="Forest_GEM_vs_FAO_a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065" y="91587"/>
            <a:ext cx="5296302" cy="46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3847700" y="4728437"/>
            <a:ext cx="5296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0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Country- and continent-level GEM-Forest vs FAO FRA 2020 forest extent comparison</a:t>
            </a:r>
            <a:endParaRPr sz="10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On-screen Show (16:9)</PresentationFormat>
  <Paragraphs>115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Roboto</vt:lpstr>
      <vt:lpstr>Calibri</vt:lpstr>
      <vt:lpstr>Simple Light</vt:lpstr>
      <vt:lpstr> Global forest, non-forest and tree crop mapping  at 10 m resolution using satellite embeddings EGU26, 8th May 2026, Vienna, Austria   </vt:lpstr>
      <vt:lpstr>The importance of this work</vt:lpstr>
      <vt:lpstr>Methodological framework</vt:lpstr>
      <vt:lpstr>The main forest/non-forest validation dataset for 2020</vt:lpstr>
      <vt:lpstr>Results: Comparison of ML approaches</vt:lpstr>
      <vt:lpstr>Global validation: Comparison to other global forest/tree cover datasets</vt:lpstr>
      <vt:lpstr>Validation of the tree crop sub-class</vt:lpstr>
      <vt:lpstr>Percentage of tree crops classified as forests Comparison to other global forest/tree cover layers            (&gt;85% PA for most tree crops) </vt:lpstr>
      <vt:lpstr>GEM-Forest vs FAO FRA forest extents</vt:lpstr>
      <vt:lpstr>Temporal transferability test - bark beetle disturbance  in Czechia (Vysočina region) between 2017 and 2024 </vt:lpstr>
      <vt:lpstr>Summary</vt:lpstr>
      <vt:lpstr>Materials and data availability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Paluba Daniel</cp:lastModifiedBy>
  <cp:revision>1</cp:revision>
  <dcterms:modified xsi:type="dcterms:W3CDTF">2026-05-07T05:50:34Z</dcterms:modified>
</cp:coreProperties>
</file>