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</p:sldIdLst>
  <p:sldSz cx="50399950" cy="306006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38" userDrawn="1">
          <p15:clr>
            <a:srgbClr val="A4A3A4"/>
          </p15:clr>
        </p15:guide>
        <p15:guide id="2" pos="158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29A"/>
    <a:srgbClr val="FFCCFF"/>
    <a:srgbClr val="9999FF"/>
    <a:srgbClr val="ABFFFF"/>
    <a:srgbClr val="66FFFF"/>
    <a:srgbClr val="FFCCCC"/>
    <a:srgbClr val="001F5D"/>
    <a:srgbClr val="9DC3E6"/>
    <a:srgbClr val="A90703"/>
    <a:srgbClr val="0B3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8" d="100"/>
          <a:sy n="18" d="100"/>
        </p:scale>
        <p:origin x="1003" y="77"/>
      </p:cViewPr>
      <p:guideLst>
        <p:guide orient="horz" pos="9638"/>
        <p:guide pos="158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exra\GWPZ\area_calculation(%25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1"/>
        </a:solidFill>
        <a:ln w="12700">
          <a:solidFill>
            <a:schemeClr val="tx1"/>
          </a:solidFill>
        </a:ln>
        <a:effectLst/>
        <a:sp3d contourW="12700">
          <a:contourClr>
            <a:schemeClr val="tx1"/>
          </a:contourClr>
        </a:sp3d>
      </c:spPr>
    </c:floor>
    <c:sideWall>
      <c:thickness val="0"/>
      <c:spPr>
        <a:solidFill>
          <a:schemeClr val="bg1">
            <a:lumMod val="95000"/>
          </a:schemeClr>
        </a:solidFill>
        <a:ln w="25400">
          <a:noFill/>
        </a:ln>
        <a:effectLst/>
        <a:sp3d/>
      </c:spPr>
    </c:sideWall>
    <c:backWall>
      <c:thickness val="0"/>
      <c:spPr>
        <a:solidFill>
          <a:schemeClr val="bg1">
            <a:lumMod val="95000"/>
          </a:schemeClr>
        </a:solidFill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201709595556275"/>
          <c:y val="6.2692508907648353E-2"/>
          <c:w val="0.76626278526591685"/>
          <c:h val="0.796094432729631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Sheet1!$N$2</c:f>
              <c:strCache>
                <c:ptCount val="1"/>
                <c:pt idx="0">
                  <c:v>Low Potential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Sheet1!$O$1:$S$1</c:f>
              <c:strCache>
                <c:ptCount val="5"/>
                <c:pt idx="0">
                  <c:v>AHP</c:v>
                </c:pt>
                <c:pt idx="1">
                  <c:v>FAHP</c:v>
                </c:pt>
                <c:pt idx="2">
                  <c:v>Entropy</c:v>
                </c:pt>
                <c:pt idx="3">
                  <c:v>FR</c:v>
                </c:pt>
                <c:pt idx="4">
                  <c:v>WoE</c:v>
                </c:pt>
              </c:strCache>
            </c:strRef>
          </c:cat>
          <c:val>
            <c:numRef>
              <c:f>Sheet1!$O$2:$S$2</c:f>
              <c:numCache>
                <c:formatCode>0.000</c:formatCode>
                <c:ptCount val="5"/>
                <c:pt idx="0">
                  <c:v>25.465375195523102</c:v>
                </c:pt>
                <c:pt idx="1">
                  <c:v>19.652000000000001</c:v>
                </c:pt>
                <c:pt idx="2">
                  <c:v>35.871000000000002</c:v>
                </c:pt>
                <c:pt idx="3">
                  <c:v>72.818219794841639</c:v>
                </c:pt>
                <c:pt idx="4">
                  <c:v>68.252970259127707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4E-4348-B49C-DD8610AC684C}"/>
            </c:ext>
          </c:extLst>
        </c:ser>
        <c:ser>
          <c:idx val="1"/>
          <c:order val="1"/>
          <c:tx>
            <c:strRef>
              <c:f>Sheet1!$N$3</c:f>
              <c:strCache>
                <c:ptCount val="1"/>
                <c:pt idx="0">
                  <c:v>Moderate Potential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cat>
            <c:strRef>
              <c:f>Sheet1!$O$1:$S$1</c:f>
              <c:strCache>
                <c:ptCount val="5"/>
                <c:pt idx="0">
                  <c:v>AHP</c:v>
                </c:pt>
                <c:pt idx="1">
                  <c:v>FAHP</c:v>
                </c:pt>
                <c:pt idx="2">
                  <c:v>Entropy</c:v>
                </c:pt>
                <c:pt idx="3">
                  <c:v>FR</c:v>
                </c:pt>
                <c:pt idx="4">
                  <c:v>WoE</c:v>
                </c:pt>
              </c:strCache>
            </c:strRef>
          </c:cat>
          <c:val>
            <c:numRef>
              <c:f>Sheet1!$O$3:$S$3</c:f>
              <c:numCache>
                <c:formatCode>0.000</c:formatCode>
                <c:ptCount val="5"/>
                <c:pt idx="0">
                  <c:v>55.610999999999997</c:v>
                </c:pt>
                <c:pt idx="1">
                  <c:v>59.418810861123298</c:v>
                </c:pt>
                <c:pt idx="2">
                  <c:v>49.889606772863999</c:v>
                </c:pt>
                <c:pt idx="3">
                  <c:v>24.968823975368618</c:v>
                </c:pt>
                <c:pt idx="4">
                  <c:v>28.7382962548789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4E-4348-B49C-DD8610AC684C}"/>
            </c:ext>
          </c:extLst>
        </c:ser>
        <c:ser>
          <c:idx val="2"/>
          <c:order val="2"/>
          <c:tx>
            <c:strRef>
              <c:f>Sheet1!$N$4</c:f>
              <c:strCache>
                <c:ptCount val="1"/>
                <c:pt idx="0">
                  <c:v>High Potential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Sheet1!$O$1:$S$1</c:f>
              <c:strCache>
                <c:ptCount val="5"/>
                <c:pt idx="0">
                  <c:v>AHP</c:v>
                </c:pt>
                <c:pt idx="1">
                  <c:v>FAHP</c:v>
                </c:pt>
                <c:pt idx="2">
                  <c:v>Entropy</c:v>
                </c:pt>
                <c:pt idx="3">
                  <c:v>FR</c:v>
                </c:pt>
                <c:pt idx="4">
                  <c:v>WoE</c:v>
                </c:pt>
              </c:strCache>
            </c:strRef>
          </c:cat>
          <c:val>
            <c:numRef>
              <c:f>Sheet1!$O$4:$S$4</c:f>
              <c:numCache>
                <c:formatCode>0.000</c:formatCode>
                <c:ptCount val="5"/>
                <c:pt idx="0">
                  <c:v>18.9242770479451</c:v>
                </c:pt>
                <c:pt idx="1">
                  <c:v>20.928603024143801</c:v>
                </c:pt>
                <c:pt idx="2">
                  <c:v>14.2388758927135</c:v>
                </c:pt>
                <c:pt idx="3">
                  <c:v>2.2129562297897358</c:v>
                </c:pt>
                <c:pt idx="4">
                  <c:v>3.0087334859934005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4E-4348-B49C-DD8610AC68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73385279"/>
        <c:axId val="673385759"/>
        <c:axId val="0"/>
      </c:bar3DChart>
      <c:catAx>
        <c:axId val="673385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385759"/>
        <c:crosses val="autoZero"/>
        <c:auto val="1"/>
        <c:lblAlgn val="ctr"/>
        <c:lblOffset val="100"/>
        <c:noMultiLvlLbl val="0"/>
      </c:catAx>
      <c:valAx>
        <c:axId val="673385759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defRPr>
                </a:pPr>
                <a:r>
                  <a:rPr lang="en-IN" sz="2400" b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Area</a:t>
                </a:r>
                <a:r>
                  <a:rPr lang="en-IN" sz="2400" b="1" baseline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(%) of GWPZ</a:t>
                </a:r>
                <a:endParaRPr lang="en-IN" sz="2400" b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9.1988065508526728E-2"/>
              <c:y val="0.294368942128739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defRPr>
              </a:pPr>
              <a:endParaRPr lang="en-IN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385279"/>
        <c:crosses val="autoZero"/>
        <c:crossBetween val="between"/>
        <c:majorUnit val="20"/>
        <c:minorUnit val="5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pPr>
            <a:endParaRPr lang="en-US"/>
          </a:p>
        </c:txPr>
      </c:dTable>
      <c:spPr>
        <a:solidFill>
          <a:sysClr val="window" lastClr="FFFFFF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9994" y="5008025"/>
            <a:ext cx="37799963" cy="10653560"/>
          </a:xfrm>
        </p:spPr>
        <p:txBody>
          <a:bodyPr anchor="b"/>
          <a:lstStyle>
            <a:lvl1pPr algn="ctr">
              <a:defRPr sz="24803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9994" y="16072427"/>
            <a:ext cx="37799963" cy="7388071"/>
          </a:xfrm>
        </p:spPr>
        <p:txBody>
          <a:bodyPr/>
          <a:lstStyle>
            <a:lvl1pPr marL="0" indent="0" algn="ctr">
              <a:buNone/>
              <a:defRPr sz="9921"/>
            </a:lvl1pPr>
            <a:lvl2pPr marL="1890019" indent="0" algn="ctr">
              <a:buNone/>
              <a:defRPr sz="8268"/>
            </a:lvl2pPr>
            <a:lvl3pPr marL="3780038" indent="0" algn="ctr">
              <a:buNone/>
              <a:defRPr sz="7441"/>
            </a:lvl3pPr>
            <a:lvl4pPr marL="5670057" indent="0" algn="ctr">
              <a:buNone/>
              <a:defRPr sz="6614"/>
            </a:lvl4pPr>
            <a:lvl5pPr marL="7560076" indent="0" algn="ctr">
              <a:buNone/>
              <a:defRPr sz="6614"/>
            </a:lvl5pPr>
            <a:lvl6pPr marL="9450095" indent="0" algn="ctr">
              <a:buNone/>
              <a:defRPr sz="6614"/>
            </a:lvl6pPr>
            <a:lvl7pPr marL="11340114" indent="0" algn="ctr">
              <a:buNone/>
              <a:defRPr sz="6614"/>
            </a:lvl7pPr>
            <a:lvl8pPr marL="13230134" indent="0" algn="ctr">
              <a:buNone/>
              <a:defRPr sz="6614"/>
            </a:lvl8pPr>
            <a:lvl9pPr marL="15120153" indent="0" algn="ctr">
              <a:buNone/>
              <a:defRPr sz="6614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D64-3FEF-40D5-8F6F-253F33E78074}" type="datetimeFigureOut">
              <a:rPr lang="en-IN" smtClean="0"/>
              <a:t>04-30-2026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8AA8-450F-4E60-9127-98181FA25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804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D64-3FEF-40D5-8F6F-253F33E78074}" type="datetimeFigureOut">
              <a:rPr lang="en-IN" smtClean="0"/>
              <a:t>04-30-2026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8AA8-450F-4E60-9127-98181FA25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5884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067464" y="1629201"/>
            <a:ext cx="10867489" cy="259326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4997" y="1629201"/>
            <a:ext cx="31972468" cy="2593263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D64-3FEF-40D5-8F6F-253F33E78074}" type="datetimeFigureOut">
              <a:rPr lang="en-IN" smtClean="0"/>
              <a:t>04-30-2026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8AA8-450F-4E60-9127-98181FA25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195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D64-3FEF-40D5-8F6F-253F33E78074}" type="datetimeFigureOut">
              <a:rPr lang="en-IN" smtClean="0"/>
              <a:t>04-30-2026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8AA8-450F-4E60-9127-98181FA25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96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747" y="7628917"/>
            <a:ext cx="43469957" cy="12729018"/>
          </a:xfrm>
        </p:spPr>
        <p:txBody>
          <a:bodyPr anchor="b"/>
          <a:lstStyle>
            <a:lvl1pPr>
              <a:defRPr sz="24803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8747" y="20478356"/>
            <a:ext cx="43469957" cy="6693890"/>
          </a:xfrm>
        </p:spPr>
        <p:txBody>
          <a:bodyPr/>
          <a:lstStyle>
            <a:lvl1pPr marL="0" indent="0">
              <a:buNone/>
              <a:defRPr sz="9921">
                <a:solidFill>
                  <a:schemeClr val="tx1">
                    <a:tint val="75000"/>
                  </a:schemeClr>
                </a:solidFill>
              </a:defRPr>
            </a:lvl1pPr>
            <a:lvl2pPr marL="1890019" indent="0">
              <a:buNone/>
              <a:defRPr sz="8268">
                <a:solidFill>
                  <a:schemeClr val="tx1">
                    <a:tint val="75000"/>
                  </a:schemeClr>
                </a:solidFill>
              </a:defRPr>
            </a:lvl2pPr>
            <a:lvl3pPr marL="3780038" indent="0">
              <a:buNone/>
              <a:defRPr sz="7441">
                <a:solidFill>
                  <a:schemeClr val="tx1">
                    <a:tint val="75000"/>
                  </a:schemeClr>
                </a:solidFill>
              </a:defRPr>
            </a:lvl3pPr>
            <a:lvl4pPr marL="5670057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4pPr>
            <a:lvl5pPr marL="7560076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5pPr>
            <a:lvl6pPr marL="9450095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6pPr>
            <a:lvl7pPr marL="11340114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7pPr>
            <a:lvl8pPr marL="13230134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8pPr>
            <a:lvl9pPr marL="15120153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D64-3FEF-40D5-8F6F-253F33E78074}" type="datetimeFigureOut">
              <a:rPr lang="en-IN" smtClean="0"/>
              <a:t>04-30-2026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8AA8-450F-4E60-9127-98181FA25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021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4996" y="8146007"/>
            <a:ext cx="21419979" cy="194158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14975" y="8146007"/>
            <a:ext cx="21419979" cy="194158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D64-3FEF-40D5-8F6F-253F33E78074}" type="datetimeFigureOut">
              <a:rPr lang="en-IN" smtClean="0"/>
              <a:t>04-30-2026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8AA8-450F-4E60-9127-98181FA25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738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561" y="1629204"/>
            <a:ext cx="43469957" cy="59147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1563" y="7501412"/>
            <a:ext cx="21321539" cy="3676326"/>
          </a:xfrm>
        </p:spPr>
        <p:txBody>
          <a:bodyPr anchor="b"/>
          <a:lstStyle>
            <a:lvl1pPr marL="0" indent="0">
              <a:buNone/>
              <a:defRPr sz="9921" b="1"/>
            </a:lvl1pPr>
            <a:lvl2pPr marL="1890019" indent="0">
              <a:buNone/>
              <a:defRPr sz="8268" b="1"/>
            </a:lvl2pPr>
            <a:lvl3pPr marL="3780038" indent="0">
              <a:buNone/>
              <a:defRPr sz="7441" b="1"/>
            </a:lvl3pPr>
            <a:lvl4pPr marL="5670057" indent="0">
              <a:buNone/>
              <a:defRPr sz="6614" b="1"/>
            </a:lvl4pPr>
            <a:lvl5pPr marL="7560076" indent="0">
              <a:buNone/>
              <a:defRPr sz="6614" b="1"/>
            </a:lvl5pPr>
            <a:lvl6pPr marL="9450095" indent="0">
              <a:buNone/>
              <a:defRPr sz="6614" b="1"/>
            </a:lvl6pPr>
            <a:lvl7pPr marL="11340114" indent="0">
              <a:buNone/>
              <a:defRPr sz="6614" b="1"/>
            </a:lvl7pPr>
            <a:lvl8pPr marL="13230134" indent="0">
              <a:buNone/>
              <a:defRPr sz="6614" b="1"/>
            </a:lvl8pPr>
            <a:lvl9pPr marL="15120153" indent="0">
              <a:buNone/>
              <a:defRPr sz="661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563" y="11177737"/>
            <a:ext cx="21321539" cy="164407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514975" y="7501412"/>
            <a:ext cx="21426543" cy="3676326"/>
          </a:xfrm>
        </p:spPr>
        <p:txBody>
          <a:bodyPr anchor="b"/>
          <a:lstStyle>
            <a:lvl1pPr marL="0" indent="0">
              <a:buNone/>
              <a:defRPr sz="9921" b="1"/>
            </a:lvl1pPr>
            <a:lvl2pPr marL="1890019" indent="0">
              <a:buNone/>
              <a:defRPr sz="8268" b="1"/>
            </a:lvl2pPr>
            <a:lvl3pPr marL="3780038" indent="0">
              <a:buNone/>
              <a:defRPr sz="7441" b="1"/>
            </a:lvl3pPr>
            <a:lvl4pPr marL="5670057" indent="0">
              <a:buNone/>
              <a:defRPr sz="6614" b="1"/>
            </a:lvl4pPr>
            <a:lvl5pPr marL="7560076" indent="0">
              <a:buNone/>
              <a:defRPr sz="6614" b="1"/>
            </a:lvl5pPr>
            <a:lvl6pPr marL="9450095" indent="0">
              <a:buNone/>
              <a:defRPr sz="6614" b="1"/>
            </a:lvl6pPr>
            <a:lvl7pPr marL="11340114" indent="0">
              <a:buNone/>
              <a:defRPr sz="6614" b="1"/>
            </a:lvl7pPr>
            <a:lvl8pPr marL="13230134" indent="0">
              <a:buNone/>
              <a:defRPr sz="6614" b="1"/>
            </a:lvl8pPr>
            <a:lvl9pPr marL="15120153" indent="0">
              <a:buNone/>
              <a:defRPr sz="661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514975" y="11177737"/>
            <a:ext cx="21426543" cy="164407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D64-3FEF-40D5-8F6F-253F33E78074}" type="datetimeFigureOut">
              <a:rPr lang="en-IN" smtClean="0"/>
              <a:t>04-30-2026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8AA8-450F-4E60-9127-98181FA25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185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D64-3FEF-40D5-8F6F-253F33E78074}" type="datetimeFigureOut">
              <a:rPr lang="en-IN" smtClean="0"/>
              <a:t>04-30-2026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8AA8-450F-4E60-9127-98181FA25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4703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D64-3FEF-40D5-8F6F-253F33E78074}" type="datetimeFigureOut">
              <a:rPr lang="en-IN" smtClean="0"/>
              <a:t>04-30-2026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8AA8-450F-4E60-9127-98181FA25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957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563" y="2040043"/>
            <a:ext cx="16255294" cy="7140152"/>
          </a:xfrm>
        </p:spPr>
        <p:txBody>
          <a:bodyPr anchor="b"/>
          <a:lstStyle>
            <a:lvl1pPr>
              <a:defRPr sz="13228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6543" y="4405929"/>
            <a:ext cx="25514975" cy="21746295"/>
          </a:xfrm>
        </p:spPr>
        <p:txBody>
          <a:bodyPr/>
          <a:lstStyle>
            <a:lvl1pPr>
              <a:defRPr sz="13228"/>
            </a:lvl1pPr>
            <a:lvl2pPr>
              <a:defRPr sz="11575"/>
            </a:lvl2pPr>
            <a:lvl3pPr>
              <a:defRPr sz="9921"/>
            </a:lvl3pPr>
            <a:lvl4pPr>
              <a:defRPr sz="8268"/>
            </a:lvl4pPr>
            <a:lvl5pPr>
              <a:defRPr sz="8268"/>
            </a:lvl5pPr>
            <a:lvl6pPr>
              <a:defRPr sz="8268"/>
            </a:lvl6pPr>
            <a:lvl7pPr>
              <a:defRPr sz="8268"/>
            </a:lvl7pPr>
            <a:lvl8pPr>
              <a:defRPr sz="8268"/>
            </a:lvl8pPr>
            <a:lvl9pPr>
              <a:defRPr sz="826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1563" y="9180195"/>
            <a:ext cx="16255294" cy="17007447"/>
          </a:xfrm>
        </p:spPr>
        <p:txBody>
          <a:bodyPr/>
          <a:lstStyle>
            <a:lvl1pPr marL="0" indent="0">
              <a:buNone/>
              <a:defRPr sz="6614"/>
            </a:lvl1pPr>
            <a:lvl2pPr marL="1890019" indent="0">
              <a:buNone/>
              <a:defRPr sz="5787"/>
            </a:lvl2pPr>
            <a:lvl3pPr marL="3780038" indent="0">
              <a:buNone/>
              <a:defRPr sz="4961"/>
            </a:lvl3pPr>
            <a:lvl4pPr marL="5670057" indent="0">
              <a:buNone/>
              <a:defRPr sz="4134"/>
            </a:lvl4pPr>
            <a:lvl5pPr marL="7560076" indent="0">
              <a:buNone/>
              <a:defRPr sz="4134"/>
            </a:lvl5pPr>
            <a:lvl6pPr marL="9450095" indent="0">
              <a:buNone/>
              <a:defRPr sz="4134"/>
            </a:lvl6pPr>
            <a:lvl7pPr marL="11340114" indent="0">
              <a:buNone/>
              <a:defRPr sz="4134"/>
            </a:lvl7pPr>
            <a:lvl8pPr marL="13230134" indent="0">
              <a:buNone/>
              <a:defRPr sz="4134"/>
            </a:lvl8pPr>
            <a:lvl9pPr marL="15120153" indent="0">
              <a:buNone/>
              <a:defRPr sz="413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D64-3FEF-40D5-8F6F-253F33E78074}" type="datetimeFigureOut">
              <a:rPr lang="en-IN" smtClean="0"/>
              <a:t>04-30-2026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8AA8-450F-4E60-9127-98181FA25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9214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563" y="2040043"/>
            <a:ext cx="16255294" cy="7140152"/>
          </a:xfrm>
        </p:spPr>
        <p:txBody>
          <a:bodyPr anchor="b"/>
          <a:lstStyle>
            <a:lvl1pPr>
              <a:defRPr sz="13228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6543" y="4405929"/>
            <a:ext cx="25514975" cy="21746295"/>
          </a:xfrm>
        </p:spPr>
        <p:txBody>
          <a:bodyPr/>
          <a:lstStyle>
            <a:lvl1pPr marL="0" indent="0">
              <a:buNone/>
              <a:defRPr sz="13228"/>
            </a:lvl1pPr>
            <a:lvl2pPr marL="1890019" indent="0">
              <a:buNone/>
              <a:defRPr sz="11575"/>
            </a:lvl2pPr>
            <a:lvl3pPr marL="3780038" indent="0">
              <a:buNone/>
              <a:defRPr sz="9921"/>
            </a:lvl3pPr>
            <a:lvl4pPr marL="5670057" indent="0">
              <a:buNone/>
              <a:defRPr sz="8268"/>
            </a:lvl4pPr>
            <a:lvl5pPr marL="7560076" indent="0">
              <a:buNone/>
              <a:defRPr sz="8268"/>
            </a:lvl5pPr>
            <a:lvl6pPr marL="9450095" indent="0">
              <a:buNone/>
              <a:defRPr sz="8268"/>
            </a:lvl6pPr>
            <a:lvl7pPr marL="11340114" indent="0">
              <a:buNone/>
              <a:defRPr sz="8268"/>
            </a:lvl7pPr>
            <a:lvl8pPr marL="13230134" indent="0">
              <a:buNone/>
              <a:defRPr sz="8268"/>
            </a:lvl8pPr>
            <a:lvl9pPr marL="15120153" indent="0">
              <a:buNone/>
              <a:defRPr sz="8268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1563" y="9180195"/>
            <a:ext cx="16255294" cy="17007447"/>
          </a:xfrm>
        </p:spPr>
        <p:txBody>
          <a:bodyPr/>
          <a:lstStyle>
            <a:lvl1pPr marL="0" indent="0">
              <a:buNone/>
              <a:defRPr sz="6614"/>
            </a:lvl1pPr>
            <a:lvl2pPr marL="1890019" indent="0">
              <a:buNone/>
              <a:defRPr sz="5787"/>
            </a:lvl2pPr>
            <a:lvl3pPr marL="3780038" indent="0">
              <a:buNone/>
              <a:defRPr sz="4961"/>
            </a:lvl3pPr>
            <a:lvl4pPr marL="5670057" indent="0">
              <a:buNone/>
              <a:defRPr sz="4134"/>
            </a:lvl4pPr>
            <a:lvl5pPr marL="7560076" indent="0">
              <a:buNone/>
              <a:defRPr sz="4134"/>
            </a:lvl5pPr>
            <a:lvl6pPr marL="9450095" indent="0">
              <a:buNone/>
              <a:defRPr sz="4134"/>
            </a:lvl6pPr>
            <a:lvl7pPr marL="11340114" indent="0">
              <a:buNone/>
              <a:defRPr sz="4134"/>
            </a:lvl7pPr>
            <a:lvl8pPr marL="13230134" indent="0">
              <a:buNone/>
              <a:defRPr sz="4134"/>
            </a:lvl8pPr>
            <a:lvl9pPr marL="15120153" indent="0">
              <a:buNone/>
              <a:defRPr sz="413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0D64-3FEF-40D5-8F6F-253F33E78074}" type="datetimeFigureOut">
              <a:rPr lang="en-IN" smtClean="0"/>
              <a:t>04-30-2026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8AA8-450F-4E60-9127-98181FA25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228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4997" y="1629204"/>
            <a:ext cx="43469957" cy="5914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4997" y="8146007"/>
            <a:ext cx="43469957" cy="19415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64996" y="28362271"/>
            <a:ext cx="11339989" cy="162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9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90D64-3FEF-40D5-8F6F-253F33E78074}" type="datetimeFigureOut">
              <a:rPr lang="en-IN" smtClean="0"/>
              <a:t>04-30-2026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694984" y="28362271"/>
            <a:ext cx="17009983" cy="162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9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594965" y="28362271"/>
            <a:ext cx="11339989" cy="162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9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78AA8-450F-4E60-9127-98181FA251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261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3780038" rtl="0" eaLnBrk="1" latinLnBrk="0" hangingPunct="1">
        <a:lnSpc>
          <a:spcPct val="90000"/>
        </a:lnSpc>
        <a:spcBef>
          <a:spcPct val="0"/>
        </a:spcBef>
        <a:buNone/>
        <a:defRPr sz="181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45010" indent="-945010" algn="l" defTabSz="3780038" rtl="0" eaLnBrk="1" latinLnBrk="0" hangingPunct="1">
        <a:lnSpc>
          <a:spcPct val="90000"/>
        </a:lnSpc>
        <a:spcBef>
          <a:spcPts val="4134"/>
        </a:spcBef>
        <a:buFont typeface="Arial" panose="020B0604020202020204" pitchFamily="34" charset="0"/>
        <a:buChar char="•"/>
        <a:defRPr sz="11575" kern="1200">
          <a:solidFill>
            <a:schemeClr val="tx1"/>
          </a:solidFill>
          <a:latin typeface="+mn-lt"/>
          <a:ea typeface="+mn-ea"/>
          <a:cs typeface="+mn-cs"/>
        </a:defRPr>
      </a:lvl1pPr>
      <a:lvl2pPr marL="2835029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2pPr>
      <a:lvl3pPr marL="4725048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8268" kern="1200">
          <a:solidFill>
            <a:schemeClr val="tx1"/>
          </a:solidFill>
          <a:latin typeface="+mn-lt"/>
          <a:ea typeface="+mn-ea"/>
          <a:cs typeface="+mn-cs"/>
        </a:defRPr>
      </a:lvl3pPr>
      <a:lvl4pPr marL="6615067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4pPr>
      <a:lvl5pPr marL="8505086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5pPr>
      <a:lvl6pPr marL="10395105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6pPr>
      <a:lvl7pPr marL="12285124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7pPr>
      <a:lvl8pPr marL="14175143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8pPr>
      <a:lvl9pPr marL="16065162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1pPr>
      <a:lvl2pPr marL="1890019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2pPr>
      <a:lvl3pPr marL="3780038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3pPr>
      <a:lvl4pPr marL="5670057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4pPr>
      <a:lvl5pPr marL="7560076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5pPr>
      <a:lvl6pPr marL="9450095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6pPr>
      <a:lvl7pPr marL="11340114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7pPr>
      <a:lvl8pPr marL="13230134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8pPr>
      <a:lvl9pPr marL="15120153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g"/><Relationship Id="rId18" Type="http://schemas.openxmlformats.org/officeDocument/2006/relationships/chart" Target="../charts/chart1.xml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hyperlink" Target="https://earthexplorer.usgs.gov/" TargetMode="External"/><Relationship Id="rId12" Type="http://schemas.openxmlformats.org/officeDocument/2006/relationships/image" Target="../media/image8.jpeg"/><Relationship Id="rId17" Type="http://schemas.openxmlformats.org/officeDocument/2006/relationships/image" Target="../media/image13.jp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huvan-app1.nrsc.gov.in/thematic/thematic/index.php" TargetMode="External"/><Relationship Id="rId11" Type="http://schemas.openxmlformats.org/officeDocument/2006/relationships/image" Target="../media/image7.jpeg"/><Relationship Id="rId5" Type="http://schemas.openxmlformats.org/officeDocument/2006/relationships/hyperlink" Target="https://bhukosh.gsi.gov.in/Bhukosh/MapViewer.aspx" TargetMode="External"/><Relationship Id="rId15" Type="http://schemas.openxmlformats.org/officeDocument/2006/relationships/image" Target="../media/image11.jpg"/><Relationship Id="rId23" Type="http://schemas.openxmlformats.org/officeDocument/2006/relationships/image" Target="../media/image18.png"/><Relationship Id="rId10" Type="http://schemas.openxmlformats.org/officeDocument/2006/relationships/image" Target="../media/image6.jpeg"/><Relationship Id="rId19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5.jpeg"/><Relationship Id="rId14" Type="http://schemas.openxmlformats.org/officeDocument/2006/relationships/image" Target="../media/image10.jpe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418BC8-BED7-E87A-6C75-E4AFD5A35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DBB4437D-9F05-B42E-FE79-56A721AA812B}"/>
              </a:ext>
            </a:extLst>
          </p:cNvPr>
          <p:cNvGrpSpPr/>
          <p:nvPr/>
        </p:nvGrpSpPr>
        <p:grpSpPr>
          <a:xfrm>
            <a:off x="0" y="-328016"/>
            <a:ext cx="50407395" cy="30871966"/>
            <a:chOff x="0" y="-461665"/>
            <a:chExt cx="50407395" cy="3087196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A29D60C-1F36-5C99-2901-3C457958D47E}"/>
                </a:ext>
              </a:extLst>
            </p:cNvPr>
            <p:cNvGrpSpPr/>
            <p:nvPr/>
          </p:nvGrpSpPr>
          <p:grpSpPr>
            <a:xfrm>
              <a:off x="7445" y="-96341"/>
              <a:ext cx="50399950" cy="30506642"/>
              <a:chOff x="7445" y="-96341"/>
              <a:chExt cx="50399950" cy="3050664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C09EC85-6F80-D528-D50A-3A84EE49DD1B}"/>
                  </a:ext>
                </a:extLst>
              </p:cNvPr>
              <p:cNvSpPr/>
              <p:nvPr/>
            </p:nvSpPr>
            <p:spPr>
              <a:xfrm>
                <a:off x="7445" y="3221205"/>
                <a:ext cx="15800660" cy="2718909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53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3A1A9E5-6920-FFCF-E26F-E70F9169E07A}"/>
                  </a:ext>
                </a:extLst>
              </p:cNvPr>
              <p:cNvSpPr/>
              <p:nvPr/>
            </p:nvSpPr>
            <p:spPr>
              <a:xfrm>
                <a:off x="7445" y="-96341"/>
                <a:ext cx="50399950" cy="3288476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53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ED0AB05-17CC-1AEC-9C71-E50BDDECC1F7}"/>
                  </a:ext>
                </a:extLst>
              </p:cNvPr>
              <p:cNvSpPr/>
              <p:nvPr/>
            </p:nvSpPr>
            <p:spPr>
              <a:xfrm>
                <a:off x="42371" y="-66991"/>
                <a:ext cx="2760952" cy="311842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53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IIT Kharagpur - Wikipedia">
                <a:extLst>
                  <a:ext uri="{FF2B5EF4-FFF2-40B4-BE49-F238E27FC236}">
                    <a16:creationId xmlns:a16="http://schemas.microsoft.com/office/drawing/2014/main" id="{CF4C83C8-9AE7-A305-3BE3-7FE1A7EC94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42" y="-31170"/>
                <a:ext cx="2844000" cy="31852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4337546-ACBC-5A17-377D-F7AEDE32EBAD}"/>
                  </a:ext>
                </a:extLst>
              </p:cNvPr>
              <p:cNvSpPr/>
              <p:nvPr/>
            </p:nvSpPr>
            <p:spPr>
              <a:xfrm>
                <a:off x="2917374" y="-75350"/>
                <a:ext cx="45037782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Comparative Evaluation of Multi-Criteria Decision Analysis Techniques for Groundwater Potential Mapping in a Coastal Alluvial Basin of Eastern India 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7873C6-923A-96C6-3CE6-7AEAF63F2E00}"/>
                  </a:ext>
                </a:extLst>
              </p:cNvPr>
              <p:cNvSpPr/>
              <p:nvPr/>
            </p:nvSpPr>
            <p:spPr>
              <a:xfrm>
                <a:off x="2860431" y="1629658"/>
                <a:ext cx="45016615" cy="14885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</a:pPr>
                <a:r>
                  <a:rPr lang="en-US" sz="44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Afrin Naz</a:t>
                </a:r>
                <a:r>
                  <a:rPr lang="en-US" sz="4400" baseline="300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</a:t>
                </a:r>
                <a:r>
                  <a:rPr lang="en-US" sz="44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, Subhankar Ghosh</a:t>
                </a:r>
                <a:r>
                  <a:rPr lang="en-US" sz="4400" baseline="300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</a:t>
                </a:r>
                <a:r>
                  <a:rPr lang="en-US" sz="44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and Madan Kumar Jha</a:t>
                </a:r>
                <a:r>
                  <a:rPr lang="en-US" sz="4400" baseline="300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1</a:t>
                </a:r>
                <a:endParaRPr lang="en-IN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IN" sz="4400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Indian Institute of Technology Kharagpur, West Bengal–721302, India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948D1F-2384-0786-DB46-74265298C75A}"/>
                  </a:ext>
                </a:extLst>
              </p:cNvPr>
              <p:cNvSpPr txBox="1"/>
              <p:nvPr/>
            </p:nvSpPr>
            <p:spPr>
              <a:xfrm>
                <a:off x="73634" y="3340324"/>
                <a:ext cx="15697234" cy="877163"/>
              </a:xfrm>
              <a:prstGeom prst="rect">
                <a:avLst/>
              </a:prstGeom>
              <a:solidFill>
                <a:srgbClr val="001F5D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1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Background and Motivation</a:t>
                </a:r>
                <a:endParaRPr lang="en-IN" sz="51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44D28A-2D19-861E-6CAF-6A81FFB65A00}"/>
                  </a:ext>
                </a:extLst>
              </p:cNvPr>
              <p:cNvSpPr txBox="1"/>
              <p:nvPr/>
            </p:nvSpPr>
            <p:spPr>
              <a:xfrm>
                <a:off x="34296" y="4358819"/>
                <a:ext cx="15701122" cy="615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82930" indent="-582930" algn="just">
                  <a:buFont typeface="Wingdings" panose="05000000000000000000" pitchFamily="2" charset="2"/>
                  <a:buChar char="Ø"/>
                </a:pPr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Groundwater is a vital freshwater resource, but overexploitation has caused a significant decline in its levels worldwide, including in India. </a:t>
                </a:r>
              </a:p>
              <a:p>
                <a:pPr marL="582930" indent="-58293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4200" dirty="0"/>
                  <a:t>A</a:t>
                </a:r>
                <a:r>
                  <a:rPr lang="en-US" sz="4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 per </a:t>
                </a:r>
                <a:r>
                  <a:rPr lang="en-US" sz="42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CGWB (2019</a:t>
                </a:r>
                <a:r>
                  <a:rPr lang="en-US" sz="4200" b="1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), </a:t>
                </a:r>
                <a:r>
                  <a:rPr lang="en-US" sz="4200">
                    <a:latin typeface="Cambria" panose="02040503050406030204" pitchFamily="18" charset="0"/>
                    <a:ea typeface="Cambria" panose="02040503050406030204" pitchFamily="18" charset="0"/>
                  </a:rPr>
                  <a:t>West </a:t>
                </a:r>
                <a:r>
                  <a:rPr lang="en-US" sz="4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Bengal has a net groundwater potential of 39.64 km³ with 19.94 km³ annual extraction and </a:t>
                </a:r>
                <a:r>
                  <a:rPr lang="en-US" sz="4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50.29% stage of development</a:t>
                </a:r>
                <a:r>
                  <a:rPr lang="en-US" sz="4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:r>
                  <a:rPr lang="en-US" sz="4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72 blocks </a:t>
                </a:r>
                <a:r>
                  <a:rPr lang="en-US" sz="4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are critical or semi-critical.</a:t>
                </a:r>
              </a:p>
              <a:p>
                <a:pPr marL="582930" indent="-582930" algn="just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4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Per capita freshwater availability is projected to decline from </a:t>
                </a:r>
                <a:r>
                  <a:rPr lang="en-US" sz="4200" b="1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1820 m³</a:t>
                </a:r>
                <a:r>
                  <a:rPr lang="en-US" sz="4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</a:t>
                </a:r>
                <a:r>
                  <a:rPr lang="en-US" sz="4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2001 to </a:t>
                </a:r>
                <a:r>
                  <a:rPr lang="en-US" sz="4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1140 m³  </a:t>
                </a:r>
                <a:r>
                  <a:rPr lang="en-US" sz="4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</a:t>
                </a:r>
                <a:r>
                  <a:rPr lang="en-US" sz="4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2050.</a:t>
                </a:r>
                <a:endParaRPr lang="en-IN" sz="4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EBD07E-16A8-1558-2E99-480DF2C91F81}"/>
                  </a:ext>
                </a:extLst>
              </p:cNvPr>
              <p:cNvSpPr txBox="1"/>
              <p:nvPr/>
            </p:nvSpPr>
            <p:spPr>
              <a:xfrm>
                <a:off x="40503" y="14569134"/>
                <a:ext cx="15710991" cy="877163"/>
              </a:xfrm>
              <a:prstGeom prst="rect">
                <a:avLst/>
              </a:prstGeom>
              <a:solidFill>
                <a:srgbClr val="001F5D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1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Materials and Methods</a:t>
                </a:r>
                <a:endParaRPr lang="en-IN" sz="51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3C8007-E615-F2B4-569C-199779DBD2C7}"/>
                  </a:ext>
                </a:extLst>
              </p:cNvPr>
              <p:cNvSpPr txBox="1"/>
              <p:nvPr/>
            </p:nvSpPr>
            <p:spPr>
              <a:xfrm>
                <a:off x="76859" y="15405806"/>
                <a:ext cx="15702901" cy="273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2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The study area is located in the inter-basin of Haldi-Kansabati-Subarnarekha rivers in the southern coastal region of West Bengal, eastern India, and has an area of 6358 km</a:t>
                </a:r>
                <a:r>
                  <a:rPr lang="en-US" sz="4200" baseline="300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2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 It lies within 21˚32΄44˝N−22˚29΄32˝N and 87˚00</a:t>
                </a:r>
                <a:r>
                  <a:rPr lang="el-GR" sz="42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΄57˝</a:t>
                </a:r>
                <a:r>
                  <a:rPr lang="en-US" sz="42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l-GR" sz="42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−88</a:t>
                </a:r>
                <a:r>
                  <a:rPr lang="en-US" sz="42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˚02</a:t>
                </a:r>
                <a:r>
                  <a:rPr lang="el-GR" sz="42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΄54˝</a:t>
                </a:r>
                <a:r>
                  <a:rPr lang="en-US" sz="4200" dirty="0"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E.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42214F7-427C-A00B-A4B9-429A8CAB2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56888" y="0"/>
                <a:ext cx="2334880" cy="3110291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DDEA5A2-66E3-274F-73C7-7DCEAD51D1B1}"/>
                  </a:ext>
                </a:extLst>
              </p:cNvPr>
              <p:cNvSpPr txBox="1"/>
              <p:nvPr/>
            </p:nvSpPr>
            <p:spPr>
              <a:xfrm>
                <a:off x="15961223" y="15051278"/>
                <a:ext cx="18239487" cy="877163"/>
              </a:xfrm>
              <a:prstGeom prst="rect">
                <a:avLst/>
              </a:prstGeom>
              <a:solidFill>
                <a:srgbClr val="001F5D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1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Results and Discussion</a:t>
                </a:r>
                <a:endParaRPr lang="en-IN" sz="51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A6EC85E-5D51-9B6B-20A4-DF4C4F943A4B}"/>
                  </a:ext>
                </a:extLst>
              </p:cNvPr>
              <p:cNvSpPr txBox="1"/>
              <p:nvPr/>
            </p:nvSpPr>
            <p:spPr>
              <a:xfrm>
                <a:off x="34288223" y="11903793"/>
                <a:ext cx="16056000" cy="880083"/>
              </a:xfrm>
              <a:prstGeom prst="rect">
                <a:avLst/>
              </a:prstGeom>
              <a:solidFill>
                <a:srgbClr val="001F5D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1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Conclusions</a:t>
                </a:r>
                <a:endParaRPr lang="en-IN" sz="51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2D9D84-C233-FA5A-ED6C-467FE333701B}"/>
                  </a:ext>
                </a:extLst>
              </p:cNvPr>
              <p:cNvSpPr txBox="1"/>
              <p:nvPr/>
            </p:nvSpPr>
            <p:spPr>
              <a:xfrm>
                <a:off x="36051925" y="13284723"/>
                <a:ext cx="13761764" cy="74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42888" indent="-242888" algn="just">
                  <a:buFontTx/>
                  <a:buChar char="-"/>
                </a:pPr>
                <a:endParaRPr lang="en-IN" sz="425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9BAF773-5046-8F9D-1B55-DD5027D751F8}"/>
                  </a:ext>
                </a:extLst>
              </p:cNvPr>
              <p:cNvSpPr/>
              <p:nvPr/>
            </p:nvSpPr>
            <p:spPr>
              <a:xfrm>
                <a:off x="34047593" y="13905952"/>
                <a:ext cx="15103560" cy="7965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82930" indent="-582930" algn="just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IN" sz="4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8E1FF517-FFA7-BC4F-4265-ED80E47E1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5440" y="9217075"/>
                <a:ext cx="18473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br>
                  <a:rPr kumimoji="0" lang="en-US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9A7D836-B059-6C57-8209-58B833BB7144}"/>
                  </a:ext>
                </a:extLst>
              </p:cNvPr>
              <p:cNvSpPr txBox="1"/>
              <p:nvPr/>
            </p:nvSpPr>
            <p:spPr>
              <a:xfrm>
                <a:off x="34334211" y="22427872"/>
                <a:ext cx="15984000" cy="900000"/>
              </a:xfrm>
              <a:prstGeom prst="rect">
                <a:avLst/>
              </a:prstGeom>
              <a:solidFill>
                <a:srgbClr val="001F5D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1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References</a:t>
                </a:r>
                <a:endParaRPr lang="en-IN" sz="51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BB46ECB-CA39-1649-93A5-CD70BAB67C80}"/>
                  </a:ext>
                </a:extLst>
              </p:cNvPr>
              <p:cNvSpPr/>
              <p:nvPr/>
            </p:nvSpPr>
            <p:spPr>
              <a:xfrm>
                <a:off x="34318126" y="22834394"/>
                <a:ext cx="1587307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buFont typeface="Arial" panose="020B0604020202020204" pitchFamily="34" charset="0"/>
                  <a:buChar char="•"/>
                </a:pPr>
                <a:endParaRPr lang="en-IN" sz="42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Rectangle 3">
              <a:extLst>
                <a:ext uri="{FF2B5EF4-FFF2-40B4-BE49-F238E27FC236}">
                  <a16:creationId xmlns:a16="http://schemas.microsoft.com/office/drawing/2014/main" id="{E862150F-F19B-C50C-13E3-266BDCF0C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461665"/>
              <a:ext cx="284052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b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</a:br>
              <a:br>
                <a: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</a:b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328624D-D18C-8341-F9EB-317DD96BA893}"/>
                </a:ext>
              </a:extLst>
            </p:cNvPr>
            <p:cNvSpPr/>
            <p:nvPr/>
          </p:nvSpPr>
          <p:spPr>
            <a:xfrm>
              <a:off x="34441902" y="16665714"/>
              <a:ext cx="15110028" cy="7965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endParaRPr lang="en-US" sz="4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93FE0A4-2C23-3BF2-7303-75B2A84D14DC}"/>
              </a:ext>
            </a:extLst>
          </p:cNvPr>
          <p:cNvSpPr txBox="1"/>
          <p:nvPr/>
        </p:nvSpPr>
        <p:spPr>
          <a:xfrm>
            <a:off x="57943" y="10712015"/>
            <a:ext cx="15697234" cy="877163"/>
          </a:xfrm>
          <a:prstGeom prst="rect">
            <a:avLst/>
          </a:prstGeom>
          <a:solidFill>
            <a:srgbClr val="001F5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1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Objectives</a:t>
            </a:r>
            <a:endParaRPr lang="en-IN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F639F7C-536E-7F7C-5BD0-BC6587D5DEC1}"/>
              </a:ext>
            </a:extLst>
          </p:cNvPr>
          <p:cNvSpPr/>
          <p:nvPr/>
        </p:nvSpPr>
        <p:spPr>
          <a:xfrm>
            <a:off x="15885632" y="3365931"/>
            <a:ext cx="18356687" cy="2718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53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A7080B-3105-0964-5CE8-747FF7E9E112}"/>
              </a:ext>
            </a:extLst>
          </p:cNvPr>
          <p:cNvSpPr/>
          <p:nvPr/>
        </p:nvSpPr>
        <p:spPr>
          <a:xfrm>
            <a:off x="34242319" y="3365931"/>
            <a:ext cx="16140202" cy="2718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53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B10C975-2F15-3D68-A889-4584B03057E9}"/>
              </a:ext>
            </a:extLst>
          </p:cNvPr>
          <p:cNvSpPr txBox="1"/>
          <p:nvPr/>
        </p:nvSpPr>
        <p:spPr>
          <a:xfrm>
            <a:off x="34315311" y="27684786"/>
            <a:ext cx="16020000" cy="877163"/>
          </a:xfrm>
          <a:prstGeom prst="rect">
            <a:avLst/>
          </a:prstGeom>
          <a:solidFill>
            <a:srgbClr val="001F5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1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Acknowledgements</a:t>
            </a:r>
            <a:endParaRPr lang="en-IN" sz="51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86826AA-547C-F58E-739B-A87033DEA072}"/>
              </a:ext>
            </a:extLst>
          </p:cNvPr>
          <p:cNvSpPr/>
          <p:nvPr/>
        </p:nvSpPr>
        <p:spPr>
          <a:xfrm>
            <a:off x="34334212" y="28869616"/>
            <a:ext cx="160010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Afrin Naz is thankful to CGWB, GWS&amp;I and WRIDD for data support, and Ministry of Education, Govt. of India for providing MHRD Fellowship. </a:t>
            </a:r>
            <a:endParaRPr lang="en-IN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AAA2BE9-1949-428C-EA34-CF8BBAC798A7}"/>
              </a:ext>
            </a:extLst>
          </p:cNvPr>
          <p:cNvSpPr txBox="1"/>
          <p:nvPr/>
        </p:nvSpPr>
        <p:spPr>
          <a:xfrm>
            <a:off x="11047772" y="22542601"/>
            <a:ext cx="4707404" cy="234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Fig. 1</a:t>
            </a:r>
            <a:r>
              <a:rPr lang="en-US" sz="4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Location map of the study area.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EA1AE-A617-D9A6-C40D-D75AF1F3CF5F}"/>
              </a:ext>
            </a:extLst>
          </p:cNvPr>
          <p:cNvSpPr txBox="1"/>
          <p:nvPr/>
        </p:nvSpPr>
        <p:spPr>
          <a:xfrm>
            <a:off x="17429" y="11548737"/>
            <a:ext cx="1569090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7576" indent="-477576" algn="just">
              <a:buFont typeface="+mj-lt"/>
              <a:buAutoNum type="arabicPeriod"/>
            </a:pP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 delineate groundwater potential zones </a:t>
            </a:r>
            <a:r>
              <a:rPr lang="en-IN" sz="4200" dirty="0">
                <a:latin typeface="Cambria" panose="02040503050406030204" pitchFamily="18" charset="0"/>
                <a:ea typeface="Cambria" panose="02040503050406030204" pitchFamily="18" charset="0"/>
              </a:rPr>
              <a:t>using multiple techniques, viz., AHP, FAHP, Entropy, Frequency ratio and WoE.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77576" indent="-477576" algn="just">
              <a:spcBef>
                <a:spcPts val="1200"/>
              </a:spcBef>
              <a:buFont typeface="+mj-lt"/>
              <a:buAutoNum type="arabicPeriod"/>
            </a:pP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 validate and compare MCDA </a:t>
            </a:r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techniques using the ROC-AUC plot to identify the most reliable approach for the GWP zones.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C82970F-ED68-0D02-D2FE-F434555AF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" y="18300774"/>
            <a:ext cx="10080782" cy="707384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0D81CE3-1EB5-3EC7-2BCD-3A8F2051C353}"/>
              </a:ext>
            </a:extLst>
          </p:cNvPr>
          <p:cNvCxnSpPr>
            <a:cxnSpLocks/>
          </p:cNvCxnSpPr>
          <p:nvPr/>
        </p:nvCxnSpPr>
        <p:spPr>
          <a:xfrm>
            <a:off x="7884857" y="23930507"/>
            <a:ext cx="720689" cy="0"/>
          </a:xfrm>
          <a:prstGeom prst="straightConnector1">
            <a:avLst/>
          </a:prstGeom>
          <a:ln w="19050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BE9D7CF1-E36D-DE0F-4637-B2486E742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77263"/>
              </p:ext>
            </p:extLst>
          </p:nvPr>
        </p:nvGraphicFramePr>
        <p:xfrm>
          <a:off x="770480" y="26168984"/>
          <a:ext cx="14292000" cy="432295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480289">
                  <a:extLst>
                    <a:ext uri="{9D8B030D-6E8A-4147-A177-3AD203B41FA5}">
                      <a16:colId xmlns:a16="http://schemas.microsoft.com/office/drawing/2014/main" val="2618728455"/>
                    </a:ext>
                  </a:extLst>
                </a:gridCol>
                <a:gridCol w="1945005">
                  <a:extLst>
                    <a:ext uri="{9D8B030D-6E8A-4147-A177-3AD203B41FA5}">
                      <a16:colId xmlns:a16="http://schemas.microsoft.com/office/drawing/2014/main" val="824390251"/>
                    </a:ext>
                  </a:extLst>
                </a:gridCol>
                <a:gridCol w="3739801">
                  <a:extLst>
                    <a:ext uri="{9D8B030D-6E8A-4147-A177-3AD203B41FA5}">
                      <a16:colId xmlns:a16="http://schemas.microsoft.com/office/drawing/2014/main" val="338283107"/>
                    </a:ext>
                  </a:extLst>
                </a:gridCol>
                <a:gridCol w="6126905">
                  <a:extLst>
                    <a:ext uri="{9D8B030D-6E8A-4147-A177-3AD203B41FA5}">
                      <a16:colId xmlns:a16="http://schemas.microsoft.com/office/drawing/2014/main" val="3329502630"/>
                    </a:ext>
                  </a:extLst>
                </a:gridCol>
              </a:tblGrid>
              <a:tr h="481906">
                <a:tc>
                  <a:txBody>
                    <a:bodyPr/>
                    <a:lstStyle/>
                    <a:p>
                      <a:pPr marL="247650" indent="-228600"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Data Type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Data Interval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Period / Sites  Resolution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Data Source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/>
                </a:tc>
                <a:extLst>
                  <a:ext uri="{0D108BD9-81ED-4DB2-BD59-A6C34878D82A}">
                    <a16:rowId xmlns:a16="http://schemas.microsoft.com/office/drawing/2014/main" val="2151504456"/>
                  </a:ext>
                </a:extLst>
              </a:tr>
              <a:tr h="37344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Rainfall 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Daily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1995–2024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IMD (Pune, GoI), and DDA (GoWB)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62695"/>
                  </a:ext>
                </a:extLst>
              </a:tr>
              <a:tr h="37130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Geomorphology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–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: 50,000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u="sng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https://bhukosh.gsi.gov.in/Bhukosh/MapViewer.aspx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916684"/>
                  </a:ext>
                </a:extLst>
              </a:tr>
              <a:tr h="37130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Soil Map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–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: 5,00,000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NBSSLUP (Kolkata, GoI)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746314"/>
                  </a:ext>
                </a:extLst>
              </a:tr>
              <a:tr h="77139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Land-Use/Land-Cover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–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2018–2023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(1 : 10,000)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u="sng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https://bhuvan-app1.nrsc.gov.in/thematic/thematic/index.php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222391"/>
                  </a:ext>
                </a:extLst>
              </a:tr>
              <a:tr h="77139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SRTM DEM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–</a:t>
                      </a:r>
                      <a:endParaRPr lang="en-IN" sz="2200" b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2014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(30m×30m)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u="sng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https://earthexplorer.usgs.gov/</a:t>
                      </a: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897170"/>
                  </a:ext>
                </a:extLst>
              </a:tr>
              <a:tr h="78585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2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Groundwater Observation Wells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Quarterly 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2001–2022</a:t>
                      </a:r>
                    </a:p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[256 sites]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sz="22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CGWB (GoI, Kolkata), SWID (GoWB, Kolkata), and GWS&amp;I (GoOD, Bhubaneswar)</a:t>
                      </a:r>
                      <a:endParaRPr lang="en-IN" sz="22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ahoma" panose="020B0604030504040204" pitchFamily="34" charset="0"/>
                      </a:endParaRPr>
                    </a:p>
                  </a:txBody>
                  <a:tcPr marL="68581" marR="6858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714385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77681A50-1DD4-3B6A-9F0C-42D053EEB154}"/>
              </a:ext>
            </a:extLst>
          </p:cNvPr>
          <p:cNvSpPr txBox="1"/>
          <p:nvPr/>
        </p:nvSpPr>
        <p:spPr>
          <a:xfrm>
            <a:off x="0" y="25438635"/>
            <a:ext cx="156503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Table 1</a:t>
            </a:r>
            <a:r>
              <a:rPr lang="en-US" sz="4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Data used in this study</a:t>
            </a:r>
            <a:endParaRPr lang="en-IN" sz="4200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E8D202-9BA7-2E42-896F-6B30C8CBD918}"/>
              </a:ext>
            </a:extLst>
          </p:cNvPr>
          <p:cNvGrpSpPr/>
          <p:nvPr/>
        </p:nvGrpSpPr>
        <p:grpSpPr>
          <a:xfrm>
            <a:off x="16045284" y="3530918"/>
            <a:ext cx="18049154" cy="10609656"/>
            <a:chOff x="1066801" y="147320"/>
            <a:chExt cx="10105929" cy="656336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862E09D-7C9B-5798-8EC5-43CEB679D1B9}"/>
                </a:ext>
              </a:extLst>
            </p:cNvPr>
            <p:cNvGrpSpPr/>
            <p:nvPr/>
          </p:nvGrpSpPr>
          <p:grpSpPr>
            <a:xfrm>
              <a:off x="1066801" y="147320"/>
              <a:ext cx="10105929" cy="6563360"/>
              <a:chOff x="1244602" y="40640"/>
              <a:chExt cx="10105929" cy="6563360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25B3056-BE14-C76A-D452-826D4856E287}"/>
                  </a:ext>
                </a:extLst>
              </p:cNvPr>
              <p:cNvSpPr/>
              <p:nvPr/>
            </p:nvSpPr>
            <p:spPr>
              <a:xfrm>
                <a:off x="1244602" y="254000"/>
                <a:ext cx="4750085" cy="29972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 sz="200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ADA5C07-B176-CA62-AFAA-DA7B7DCCE51A}"/>
                  </a:ext>
                </a:extLst>
              </p:cNvPr>
              <p:cNvSpPr/>
              <p:nvPr/>
            </p:nvSpPr>
            <p:spPr>
              <a:xfrm>
                <a:off x="1244602" y="3606800"/>
                <a:ext cx="4736583" cy="2997200"/>
              </a:xfrm>
              <a:prstGeom prst="rect">
                <a:avLst/>
              </a:prstGeom>
              <a:solidFill>
                <a:srgbClr val="9999FF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 sz="200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C6DEE79A-3E5C-D316-50BD-C82B798AA4BE}"/>
                  </a:ext>
                </a:extLst>
              </p:cNvPr>
              <p:cNvSpPr/>
              <p:nvPr/>
            </p:nvSpPr>
            <p:spPr>
              <a:xfrm>
                <a:off x="6573522" y="3606800"/>
                <a:ext cx="4729478" cy="2997200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 sz="200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9E8F7D6-6701-DC5F-2DD3-CFCC86FB039E}"/>
                  </a:ext>
                </a:extLst>
              </p:cNvPr>
              <p:cNvSpPr/>
              <p:nvPr/>
            </p:nvSpPr>
            <p:spPr>
              <a:xfrm>
                <a:off x="6573522" y="254000"/>
                <a:ext cx="4777009" cy="2997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2C49BE9-5B77-8A48-1930-A6F8F177BC0B}"/>
                  </a:ext>
                </a:extLst>
              </p:cNvPr>
              <p:cNvSpPr/>
              <p:nvPr/>
            </p:nvSpPr>
            <p:spPr>
              <a:xfrm>
                <a:off x="1706882" y="81280"/>
                <a:ext cx="3688078" cy="51816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STEP 1: Generation of Thematic Layers</a:t>
                </a: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41FA112C-D143-78CB-74D0-25B8AAB4E570}"/>
                  </a:ext>
                </a:extLst>
              </p:cNvPr>
              <p:cNvSpPr/>
              <p:nvPr/>
            </p:nvSpPr>
            <p:spPr>
              <a:xfrm>
                <a:off x="7225975" y="3429000"/>
                <a:ext cx="3558325" cy="58911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STEP 3: 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Evaluation of five GIS-based MCDA Techniques in GWPZ</a:t>
                </a:r>
                <a:endParaRPr lang="en-IN" sz="2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729A7062-0D0D-5328-826C-F1298947A356}"/>
                  </a:ext>
                </a:extLst>
              </p:cNvPr>
              <p:cNvSpPr/>
              <p:nvPr/>
            </p:nvSpPr>
            <p:spPr>
              <a:xfrm>
                <a:off x="7152642" y="40640"/>
                <a:ext cx="3688078" cy="51816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STEP 2: Calculation of Weights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434EF73-AE21-B8EF-7A9B-5EF859958ECF}"/>
                  </a:ext>
                </a:extLst>
              </p:cNvPr>
              <p:cNvSpPr/>
              <p:nvPr/>
            </p:nvSpPr>
            <p:spPr>
              <a:xfrm>
                <a:off x="1706882" y="3451860"/>
                <a:ext cx="3688078" cy="47244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STEP 4: Validation of GWPZ Maps</a:t>
                </a:r>
                <a:endParaRPr lang="en-IN" sz="2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CFCED88C-5895-62ED-6F58-9252FBBDAF50}"/>
                  </a:ext>
                </a:extLst>
              </p:cNvPr>
              <p:cNvGrpSpPr/>
              <p:nvPr/>
            </p:nvGrpSpPr>
            <p:grpSpPr>
              <a:xfrm>
                <a:off x="1290056" y="629062"/>
                <a:ext cx="4673013" cy="2461491"/>
                <a:chOff x="1299925" y="635036"/>
                <a:chExt cx="4673013" cy="2461491"/>
              </a:xfrm>
            </p:grpSpPr>
            <p:cxnSp>
              <p:nvCxnSpPr>
                <p:cNvPr id="1041" name="AutoShape 32">
                  <a:extLst>
                    <a:ext uri="{FF2B5EF4-FFF2-40B4-BE49-F238E27FC236}">
                      <a16:creationId xmlns:a16="http://schemas.microsoft.com/office/drawing/2014/main" id="{94082EBA-2C6D-5502-E59F-36A24DD2646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884501" y="1845498"/>
                  <a:ext cx="0" cy="864000"/>
                </a:xfrm>
                <a:prstGeom prst="straightConnector1">
                  <a:avLst/>
                </a:prstGeom>
                <a:solidFill>
                  <a:srgbClr val="FFCCFF"/>
                </a:solidFill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</p:cxnSp>
            <p:grpSp>
              <p:nvGrpSpPr>
                <p:cNvPr id="1042" name="Group 1041">
                  <a:extLst>
                    <a:ext uri="{FF2B5EF4-FFF2-40B4-BE49-F238E27FC236}">
                      <a16:creationId xmlns:a16="http://schemas.microsoft.com/office/drawing/2014/main" id="{FE4A4ACB-A49F-74DD-1722-9572433190FE}"/>
                    </a:ext>
                  </a:extLst>
                </p:cNvPr>
                <p:cNvGrpSpPr/>
                <p:nvPr/>
              </p:nvGrpSpPr>
              <p:grpSpPr>
                <a:xfrm>
                  <a:off x="1299925" y="635036"/>
                  <a:ext cx="4673013" cy="2461491"/>
                  <a:chOff x="1308695" y="640330"/>
                  <a:chExt cx="4673013" cy="2461491"/>
                </a:xfrm>
              </p:grpSpPr>
              <p:grpSp>
                <p:nvGrpSpPr>
                  <p:cNvPr id="1043" name="Group 1042">
                    <a:extLst>
                      <a:ext uri="{FF2B5EF4-FFF2-40B4-BE49-F238E27FC236}">
                        <a16:creationId xmlns:a16="http://schemas.microsoft.com/office/drawing/2014/main" id="{0158DEF3-96AB-DBCF-838C-8885AC053FE3}"/>
                      </a:ext>
                    </a:extLst>
                  </p:cNvPr>
                  <p:cNvGrpSpPr/>
                  <p:nvPr/>
                </p:nvGrpSpPr>
                <p:grpSpPr>
                  <a:xfrm>
                    <a:off x="1308695" y="640330"/>
                    <a:ext cx="4673013" cy="2461491"/>
                    <a:chOff x="517020" y="589101"/>
                    <a:chExt cx="8164935" cy="2066913"/>
                  </a:xfrm>
                  <a:solidFill>
                    <a:schemeClr val="bg1"/>
                  </a:solidFill>
                </p:grpSpPr>
                <p:sp>
                  <p:nvSpPr>
                    <p:cNvPr id="1045" name="Text Box 75">
                      <a:extLst>
                        <a:ext uri="{FF2B5EF4-FFF2-40B4-BE49-F238E27FC236}">
                          <a16:creationId xmlns:a16="http://schemas.microsoft.com/office/drawing/2014/main" id="{838EBBD9-9618-31A8-37E6-99D077686EDB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52294" y="2332219"/>
                      <a:ext cx="7313040" cy="32379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>
                        <a:spcAft>
                          <a:spcPts val="563"/>
                        </a:spcAft>
                        <a:defRPr/>
                      </a:pPr>
                      <a:r>
                        <a:rPr lang="en-IN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Generation of Thematic Layers in GIS</a:t>
                      </a:r>
                    </a:p>
                  </p:txBody>
                </p:sp>
                <p:cxnSp>
                  <p:nvCxnSpPr>
                    <p:cNvPr id="1046" name="AutoShape 32">
                      <a:extLst>
                        <a:ext uri="{FF2B5EF4-FFF2-40B4-BE49-F238E27FC236}">
                          <a16:creationId xmlns:a16="http://schemas.microsoft.com/office/drawing/2014/main" id="{17048FB1-2B28-A6D5-3DE6-0B8D9F2900F1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284990" y="1608571"/>
                      <a:ext cx="0" cy="725501"/>
                    </a:xfrm>
                    <a:prstGeom prst="straightConnector1">
                      <a:avLst/>
                    </a:prstGeom>
                    <a:grp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</p:cxnSp>
                <p:sp>
                  <p:nvSpPr>
                    <p:cNvPr id="1047" name="Text Box 22">
                      <a:extLst>
                        <a:ext uri="{FF2B5EF4-FFF2-40B4-BE49-F238E27FC236}">
                          <a16:creationId xmlns:a16="http://schemas.microsoft.com/office/drawing/2014/main" id="{07EFC849-80FA-F665-5ABA-D9BE0319CA1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53260" y="629787"/>
                      <a:ext cx="1628695" cy="703467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>
                        <a:spcAft>
                          <a:spcPts val="563"/>
                        </a:spcAft>
                        <a:defRPr/>
                      </a:pPr>
                      <a:r>
                        <a:rPr lang="en-IN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Runoff Coefficient</a:t>
                      </a:r>
                      <a:r>
                        <a:rPr lang="en-IN" sz="2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(SCS –CN method)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48" name="Text Box 23">
                      <a:extLst>
                        <a:ext uri="{FF2B5EF4-FFF2-40B4-BE49-F238E27FC236}">
                          <a16:creationId xmlns:a16="http://schemas.microsoft.com/office/drawing/2014/main" id="{2991F177-C455-B28A-1C17-282E82539EAA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497779" y="1315216"/>
                      <a:ext cx="1009528" cy="28494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>
                        <a:spcAft>
                          <a:spcPts val="563"/>
                        </a:spcAft>
                        <a:defRPr/>
                      </a:pPr>
                      <a:r>
                        <a:rPr lang="en-IN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Slope 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49" name="Text Box 24">
                      <a:extLst>
                        <a:ext uri="{FF2B5EF4-FFF2-40B4-BE49-F238E27FC236}">
                          <a16:creationId xmlns:a16="http://schemas.microsoft.com/office/drawing/2014/main" id="{0CE7B1F6-50A4-6C44-A00B-8828964C74F7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614541" y="1330137"/>
                      <a:ext cx="1393423" cy="4394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>
                        <a:defRPr/>
                      </a:pPr>
                      <a:r>
                        <a:rPr lang="en-IN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Drainage Density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p:txBody>
                </p:sp>
                <p:cxnSp>
                  <p:nvCxnSpPr>
                    <p:cNvPr id="1050" name="AutoShape 27">
                      <a:extLst>
                        <a:ext uri="{FF2B5EF4-FFF2-40B4-BE49-F238E27FC236}">
                          <a16:creationId xmlns:a16="http://schemas.microsoft.com/office/drawing/2014/main" id="{01AC187C-7791-C09E-D6F6-B100A346B0DC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032929" y="848428"/>
                      <a:ext cx="0" cy="467511"/>
                    </a:xfrm>
                    <a:prstGeom prst="straightConnector1">
                      <a:avLst/>
                    </a:prstGeom>
                    <a:grp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</p:cxnSp>
                <p:cxnSp>
                  <p:nvCxnSpPr>
                    <p:cNvPr id="1051" name="AutoShape 30">
                      <a:extLst>
                        <a:ext uri="{FF2B5EF4-FFF2-40B4-BE49-F238E27FC236}">
                          <a16:creationId xmlns:a16="http://schemas.microsoft.com/office/drawing/2014/main" id="{C8F99B4D-42FF-47F9-B621-BD538BD706D9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436594" y="984012"/>
                      <a:ext cx="0" cy="346125"/>
                    </a:xfrm>
                    <a:prstGeom prst="straightConnector1">
                      <a:avLst/>
                    </a:prstGeom>
                    <a:grp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</p:cxnSp>
                <p:cxnSp>
                  <p:nvCxnSpPr>
                    <p:cNvPr id="1052" name="AutoShape 33">
                      <a:extLst>
                        <a:ext uri="{FF2B5EF4-FFF2-40B4-BE49-F238E27FC236}">
                          <a16:creationId xmlns:a16="http://schemas.microsoft.com/office/drawing/2014/main" id="{B49F8AAB-3007-C20F-329F-632C93482DB2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784207" y="1330447"/>
                      <a:ext cx="0" cy="991122"/>
                    </a:xfrm>
                    <a:prstGeom prst="straightConnector1">
                      <a:avLst/>
                    </a:prstGeom>
                    <a:grp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</p:cxnSp>
                <p:cxnSp>
                  <p:nvCxnSpPr>
                    <p:cNvPr id="1053" name="AutoShape 42">
                      <a:extLst>
                        <a:ext uri="{FF2B5EF4-FFF2-40B4-BE49-F238E27FC236}">
                          <a16:creationId xmlns:a16="http://schemas.microsoft.com/office/drawing/2014/main" id="{1C12B696-D53B-519B-749D-E208F65AD014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032929" y="984012"/>
                      <a:ext cx="1400529" cy="0"/>
                    </a:xfrm>
                    <a:prstGeom prst="straightConnector1">
                      <a:avLst/>
                    </a:prstGeom>
                    <a:grp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</p:cxnSp>
                <p:sp>
                  <p:nvSpPr>
                    <p:cNvPr id="1054" name="Text Box 43">
                      <a:extLst>
                        <a:ext uri="{FF2B5EF4-FFF2-40B4-BE49-F238E27FC236}">
                          <a16:creationId xmlns:a16="http://schemas.microsoft.com/office/drawing/2014/main" id="{DA7F3CB0-C94C-D666-1FFC-44E74026152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44532" y="589101"/>
                      <a:ext cx="1714626" cy="296974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1" hangingPunct="1">
                        <a:defRPr/>
                      </a:pPr>
                      <a:r>
                        <a:rPr lang="en-IN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SRTM DEM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p:txBody>
                </p:sp>
                <p:cxnSp>
                  <p:nvCxnSpPr>
                    <p:cNvPr id="1055" name="AutoShape 45">
                      <a:extLst>
                        <a:ext uri="{FF2B5EF4-FFF2-40B4-BE49-F238E27FC236}">
                          <a16:creationId xmlns:a16="http://schemas.microsoft.com/office/drawing/2014/main" id="{411B75E5-5326-C464-1954-1E8F7DFF1680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271535" y="1206965"/>
                      <a:ext cx="0" cy="1117690"/>
                    </a:xfrm>
                    <a:prstGeom prst="straightConnector1">
                      <a:avLst/>
                    </a:prstGeom>
                    <a:grp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</p:spPr>
                </p:cxnSp>
                <p:sp>
                  <p:nvSpPr>
                    <p:cNvPr id="1056" name="Text Box 47">
                      <a:extLst>
                        <a:ext uri="{FF2B5EF4-FFF2-40B4-BE49-F238E27FC236}">
                          <a16:creationId xmlns:a16="http://schemas.microsoft.com/office/drawing/2014/main" id="{9DCC3903-1107-C769-BF16-C553B85C904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17020" y="732721"/>
                      <a:ext cx="1474592" cy="860729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>
                        <a:spcAft>
                          <a:spcPts val="563"/>
                        </a:spcAft>
                        <a:defRPr/>
                      </a:pPr>
                      <a:r>
                        <a:rPr lang="en-GB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Proximity to Surface Water Bodies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057" name="Text Box 48">
                      <a:extLst>
                        <a:ext uri="{FF2B5EF4-FFF2-40B4-BE49-F238E27FC236}">
                          <a16:creationId xmlns:a16="http://schemas.microsoft.com/office/drawing/2014/main" id="{961530D8-9923-C015-F02C-54A6EA67B6E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059554" y="1302603"/>
                      <a:ext cx="2242072" cy="262842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>
                        <a:spcAft>
                          <a:spcPts val="563"/>
                        </a:spcAft>
                        <a:defRPr/>
                      </a:pPr>
                      <a:r>
                        <a:rPr lang="en-IN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Geomorphology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cxnSp>
                <p:nvCxnSpPr>
                  <p:cNvPr id="1044" name="AutoShape 25">
                    <a:extLst>
                      <a:ext uri="{FF2B5EF4-FFF2-40B4-BE49-F238E27FC236}">
                        <a16:creationId xmlns:a16="http://schemas.microsoft.com/office/drawing/2014/main" id="{DE73A52F-63EF-8BD4-187E-87E275D0606B}"/>
                      </a:ext>
                    </a:extLst>
                  </p:cNvPr>
                  <p:cNvCxnSpPr>
                    <a:cxnSpLocks noChangeShapeType="1"/>
                    <a:stCxn id="1057" idx="2"/>
                  </p:cNvCxnSpPr>
                  <p:nvPr/>
                </p:nvCxnSpPr>
                <p:spPr bwMode="auto">
                  <a:xfrm flipH="1">
                    <a:off x="2750354" y="1803060"/>
                    <a:ext cx="0" cy="920561"/>
                  </a:xfrm>
                  <a:prstGeom prst="straightConnector1">
                    <a:avLst/>
                  </a:prstGeom>
                  <a:solidFill>
                    <a:srgbClr val="FFCCFF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</p:cxnSp>
            </p:grp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DE387709-B603-793E-76D3-76B4DD4EC27C}"/>
                  </a:ext>
                </a:extLst>
              </p:cNvPr>
              <p:cNvGrpSpPr/>
              <p:nvPr/>
            </p:nvGrpSpPr>
            <p:grpSpPr>
              <a:xfrm>
                <a:off x="6648973" y="653887"/>
                <a:ext cx="4648880" cy="1193327"/>
                <a:chOff x="6650198" y="690589"/>
                <a:chExt cx="4648880" cy="759146"/>
              </a:xfrm>
            </p:grpSpPr>
            <p:sp>
              <p:nvSpPr>
                <p:cNvPr id="1034" name="Rectangle 1033">
                  <a:extLst>
                    <a:ext uri="{FF2B5EF4-FFF2-40B4-BE49-F238E27FC236}">
                      <a16:creationId xmlns:a16="http://schemas.microsoft.com/office/drawing/2014/main" id="{A03E7165-7A84-81B8-110D-BB1E0F12743F}"/>
                    </a:ext>
                  </a:extLst>
                </p:cNvPr>
                <p:cNvSpPr/>
                <p:nvPr/>
              </p:nvSpPr>
              <p:spPr>
                <a:xfrm>
                  <a:off x="6650198" y="700572"/>
                  <a:ext cx="1451346" cy="3577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sz="24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Expert based techniques </a:t>
                  </a:r>
                </a:p>
              </p:txBody>
            </p:sp>
            <p:sp>
              <p:nvSpPr>
                <p:cNvPr id="1035" name="Rectangle 1034">
                  <a:extLst>
                    <a:ext uri="{FF2B5EF4-FFF2-40B4-BE49-F238E27FC236}">
                      <a16:creationId xmlns:a16="http://schemas.microsoft.com/office/drawing/2014/main" id="{4FEFB4A0-100D-39E5-4969-549A2347F73D}"/>
                    </a:ext>
                  </a:extLst>
                </p:cNvPr>
                <p:cNvSpPr/>
                <p:nvPr/>
              </p:nvSpPr>
              <p:spPr>
                <a:xfrm>
                  <a:off x="6650199" y="1219073"/>
                  <a:ext cx="648444" cy="2306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sz="24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AHP</a:t>
                  </a:r>
                </a:p>
              </p:txBody>
            </p:sp>
            <p:sp>
              <p:nvSpPr>
                <p:cNvPr id="1036" name="Rectangle 1035">
                  <a:extLst>
                    <a:ext uri="{FF2B5EF4-FFF2-40B4-BE49-F238E27FC236}">
                      <a16:creationId xmlns:a16="http://schemas.microsoft.com/office/drawing/2014/main" id="{FFCF5403-883A-A43C-FE77-3989B90D1856}"/>
                    </a:ext>
                  </a:extLst>
                </p:cNvPr>
                <p:cNvSpPr/>
                <p:nvPr/>
              </p:nvSpPr>
              <p:spPr>
                <a:xfrm>
                  <a:off x="7436600" y="1214182"/>
                  <a:ext cx="691984" cy="2306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sz="24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FAHP</a:t>
                  </a:r>
                </a:p>
              </p:txBody>
            </p:sp>
            <p:sp>
              <p:nvSpPr>
                <p:cNvPr id="1037" name="Rectangle 1036">
                  <a:extLst>
                    <a:ext uri="{FF2B5EF4-FFF2-40B4-BE49-F238E27FC236}">
                      <a16:creationId xmlns:a16="http://schemas.microsoft.com/office/drawing/2014/main" id="{982AD976-305B-B4C1-5207-A65C898E2C94}"/>
                    </a:ext>
                  </a:extLst>
                </p:cNvPr>
                <p:cNvSpPr/>
                <p:nvPr/>
              </p:nvSpPr>
              <p:spPr>
                <a:xfrm>
                  <a:off x="8188296" y="700572"/>
                  <a:ext cx="1497064" cy="4423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Entropy Technique</a:t>
                  </a:r>
                </a:p>
                <a:p>
                  <a:pPr algn="ctr"/>
                  <a:r>
                    <a:rPr lang="en-US" sz="2400" dirty="0">
                      <a:latin typeface="Cambria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((</a:t>
                  </a:r>
                  <a:r>
                    <a:rPr lang="en-US" sz="2400" dirty="0">
                      <a:solidFill>
                        <a:srgbClr val="0000FF"/>
                      </a:solidFill>
                      <a:latin typeface="Cambria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Singh et al., 2017)</a:t>
                  </a:r>
                  <a:endParaRPr lang="en-US" sz="2400" dirty="0"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38" name="Rectangle 1037">
                  <a:extLst>
                    <a:ext uri="{FF2B5EF4-FFF2-40B4-BE49-F238E27FC236}">
                      <a16:creationId xmlns:a16="http://schemas.microsoft.com/office/drawing/2014/main" id="{6C5905BB-9B9B-0F40-A849-EAB10A5603C0}"/>
                    </a:ext>
                  </a:extLst>
                </p:cNvPr>
                <p:cNvSpPr/>
                <p:nvPr/>
              </p:nvSpPr>
              <p:spPr>
                <a:xfrm>
                  <a:off x="9751482" y="690589"/>
                  <a:ext cx="1547596" cy="4486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sz="24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Probabilistic Techniques </a:t>
                  </a:r>
                </a:p>
                <a:p>
                  <a:pPr algn="ctr"/>
                  <a:r>
                    <a:rPr lang="en-US" sz="2400" dirty="0">
                      <a:solidFill>
                        <a:srgbClr val="0000FF"/>
                      </a:solidFill>
                      <a:latin typeface="Cambria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(Sahoo et al., 2015)</a:t>
                  </a:r>
                  <a:endParaRPr lang="en-US" sz="2400" dirty="0"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39" name="Rectangle 1038">
                  <a:extLst>
                    <a:ext uri="{FF2B5EF4-FFF2-40B4-BE49-F238E27FC236}">
                      <a16:creationId xmlns:a16="http://schemas.microsoft.com/office/drawing/2014/main" id="{99FCF16D-2A91-41F1-33F6-1CC0CE5427E3}"/>
                    </a:ext>
                  </a:extLst>
                </p:cNvPr>
                <p:cNvSpPr/>
                <p:nvPr/>
              </p:nvSpPr>
              <p:spPr>
                <a:xfrm>
                  <a:off x="9764662" y="1252042"/>
                  <a:ext cx="559555" cy="1836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sz="24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FR</a:t>
                  </a:r>
                </a:p>
              </p:txBody>
            </p:sp>
            <p:sp>
              <p:nvSpPr>
                <p:cNvPr id="1040" name="Rectangle 1039">
                  <a:extLst>
                    <a:ext uri="{FF2B5EF4-FFF2-40B4-BE49-F238E27FC236}">
                      <a16:creationId xmlns:a16="http://schemas.microsoft.com/office/drawing/2014/main" id="{71C13CA7-A659-F547-F591-9E4B703640AB}"/>
                    </a:ext>
                  </a:extLst>
                </p:cNvPr>
                <p:cNvSpPr/>
                <p:nvPr/>
              </p:nvSpPr>
              <p:spPr>
                <a:xfrm>
                  <a:off x="10612170" y="1239459"/>
                  <a:ext cx="549998" cy="205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IN" sz="24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WoE</a:t>
                  </a:r>
                </a:p>
              </p:txBody>
            </p:sp>
          </p:grpSp>
          <p:cxnSp>
            <p:nvCxnSpPr>
              <p:cNvPr id="117" name="AutoShape 25">
                <a:extLst>
                  <a:ext uri="{FF2B5EF4-FFF2-40B4-BE49-F238E27FC236}">
                    <a16:creationId xmlns:a16="http://schemas.microsoft.com/office/drawing/2014/main" id="{D54DAD24-52AA-AA67-CACE-F125FA3EAF0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941051" y="1239852"/>
                <a:ext cx="0" cy="252000"/>
              </a:xfrm>
              <a:prstGeom prst="straightConnector1">
                <a:avLst/>
              </a:prstGeom>
              <a:solidFill>
                <a:srgbClr val="FFCCFF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18" name="AutoShape 25">
                <a:extLst>
                  <a:ext uri="{FF2B5EF4-FFF2-40B4-BE49-F238E27FC236}">
                    <a16:creationId xmlns:a16="http://schemas.microsoft.com/office/drawing/2014/main" id="{6C5D637B-DF0D-2407-8F8B-618CC6C0077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970638" y="1354503"/>
                <a:ext cx="0" cy="645841"/>
              </a:xfrm>
              <a:prstGeom prst="straightConnector1">
                <a:avLst/>
              </a:prstGeom>
              <a:solidFill>
                <a:srgbClr val="FFCCFF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19" name="AutoShape 25">
                <a:extLst>
                  <a:ext uri="{FF2B5EF4-FFF2-40B4-BE49-F238E27FC236}">
                    <a16:creationId xmlns:a16="http://schemas.microsoft.com/office/drawing/2014/main" id="{87A38FC5-CA20-15FE-3546-44EC5857375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896859" y="1231926"/>
                <a:ext cx="0" cy="252000"/>
              </a:xfrm>
              <a:prstGeom prst="straightConnector1">
                <a:avLst/>
              </a:prstGeom>
              <a:solidFill>
                <a:srgbClr val="FFCCFF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20" name="AutoShape 25">
                <a:extLst>
                  <a:ext uri="{FF2B5EF4-FFF2-40B4-BE49-F238E27FC236}">
                    <a16:creationId xmlns:a16="http://schemas.microsoft.com/office/drawing/2014/main" id="{F583E4F3-0468-675E-906A-AD00AD8B9DB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858432" y="1354379"/>
                <a:ext cx="0" cy="171306"/>
              </a:xfrm>
              <a:prstGeom prst="straightConnector1">
                <a:avLst/>
              </a:prstGeom>
              <a:solidFill>
                <a:srgbClr val="FFCCFF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21" name="AutoShape 25">
                <a:extLst>
                  <a:ext uri="{FF2B5EF4-FFF2-40B4-BE49-F238E27FC236}">
                    <a16:creationId xmlns:a16="http://schemas.microsoft.com/office/drawing/2014/main" id="{07CBDD5D-251A-A0DE-6544-013D9AE6D90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060385" y="1361473"/>
                <a:ext cx="0" cy="186908"/>
              </a:xfrm>
              <a:prstGeom prst="straightConnector1">
                <a:avLst/>
              </a:prstGeom>
              <a:solidFill>
                <a:srgbClr val="FFCCFF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1F69630A-FC1C-7F9B-1494-5472ECAD3B58}"/>
                  </a:ext>
                </a:extLst>
              </p:cNvPr>
              <p:cNvSpPr/>
              <p:nvPr/>
            </p:nvSpPr>
            <p:spPr>
              <a:xfrm>
                <a:off x="6675671" y="2078277"/>
                <a:ext cx="1424648" cy="451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Pair wise comparison</a:t>
                </a: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78D3C059-0CF3-286B-1691-D2538178D1CA}"/>
                  </a:ext>
                </a:extLst>
              </p:cNvPr>
              <p:cNvSpPr/>
              <p:nvPr/>
            </p:nvSpPr>
            <p:spPr>
              <a:xfrm>
                <a:off x="6648973" y="2662756"/>
                <a:ext cx="1451346" cy="451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Normalization of weights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A8C1C85-FFD4-4DFC-94D6-3D1641C4CD52}"/>
                  </a:ext>
                </a:extLst>
              </p:cNvPr>
              <p:cNvSpPr/>
              <p:nvPr/>
            </p:nvSpPr>
            <p:spPr>
              <a:xfrm>
                <a:off x="8175770" y="2632829"/>
                <a:ext cx="1541660" cy="4776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Estimation of Entropy Values</a:t>
                </a:r>
                <a:endParaRPr lang="en-IN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E9C5FEA-3C4E-8D51-F847-9819D97FBD77}"/>
                  </a:ext>
                </a:extLst>
              </p:cNvPr>
              <p:cNvSpPr/>
              <p:nvPr/>
            </p:nvSpPr>
            <p:spPr>
              <a:xfrm>
                <a:off x="8165927" y="1993618"/>
                <a:ext cx="1597510" cy="5362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Standardization of Weights</a:t>
                </a:r>
                <a:endParaRPr lang="en-IN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887B7656-48C1-2E33-5E9E-113BD0B80545}"/>
                  </a:ext>
                </a:extLst>
              </p:cNvPr>
              <p:cNvSpPr/>
              <p:nvPr/>
            </p:nvSpPr>
            <p:spPr>
              <a:xfrm>
                <a:off x="9792882" y="2658911"/>
                <a:ext cx="1460812" cy="451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Calculation of FR and WoP</a:t>
                </a: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A45D129-A367-2586-3968-B24B6DBC59C7}"/>
                  </a:ext>
                </a:extLst>
              </p:cNvPr>
              <p:cNvSpPr/>
              <p:nvPr/>
            </p:nvSpPr>
            <p:spPr>
              <a:xfrm>
                <a:off x="9829045" y="2074128"/>
                <a:ext cx="1424648" cy="4440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Overlay of well map</a:t>
                </a:r>
              </a:p>
            </p:txBody>
          </p:sp>
          <p:cxnSp>
            <p:nvCxnSpPr>
              <p:cNvPr id="1024" name="AutoShape 25">
                <a:extLst>
                  <a:ext uri="{FF2B5EF4-FFF2-40B4-BE49-F238E27FC236}">
                    <a16:creationId xmlns:a16="http://schemas.microsoft.com/office/drawing/2014/main" id="{4EC0D2AC-651F-D244-C393-BB0FBD8424E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051006" y="1835559"/>
                <a:ext cx="0" cy="238569"/>
              </a:xfrm>
              <a:prstGeom prst="straightConnector1">
                <a:avLst/>
              </a:prstGeom>
              <a:solidFill>
                <a:srgbClr val="FFCCFF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025" name="AutoShape 25">
                <a:extLst>
                  <a:ext uri="{FF2B5EF4-FFF2-40B4-BE49-F238E27FC236}">
                    <a16:creationId xmlns:a16="http://schemas.microsoft.com/office/drawing/2014/main" id="{8FF7A26D-FE4E-F663-38B7-6838AE79CD0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848815" y="1846217"/>
                <a:ext cx="0" cy="238569"/>
              </a:xfrm>
              <a:prstGeom prst="straightConnector1">
                <a:avLst/>
              </a:prstGeom>
              <a:solidFill>
                <a:srgbClr val="FFCCFF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027" name="AutoShape 25">
                <a:extLst>
                  <a:ext uri="{FF2B5EF4-FFF2-40B4-BE49-F238E27FC236}">
                    <a16:creationId xmlns:a16="http://schemas.microsoft.com/office/drawing/2014/main" id="{A597EED2-D919-DD26-FBDC-2EB9B930BA8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931886" y="1846217"/>
                <a:ext cx="0" cy="238569"/>
              </a:xfrm>
              <a:prstGeom prst="straightConnector1">
                <a:avLst/>
              </a:prstGeom>
              <a:solidFill>
                <a:srgbClr val="FFCCFF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028" name="AutoShape 25">
                <a:extLst>
                  <a:ext uri="{FF2B5EF4-FFF2-40B4-BE49-F238E27FC236}">
                    <a16:creationId xmlns:a16="http://schemas.microsoft.com/office/drawing/2014/main" id="{94758562-3D34-04D5-0C25-C9ECF4F2CF7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889465" y="1846217"/>
                <a:ext cx="0" cy="238569"/>
              </a:xfrm>
              <a:prstGeom prst="straightConnector1">
                <a:avLst/>
              </a:prstGeom>
              <a:solidFill>
                <a:srgbClr val="FFCCFF"/>
              </a:solidFill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029" name="Rectangle 1028">
                <a:extLst>
                  <a:ext uri="{FF2B5EF4-FFF2-40B4-BE49-F238E27FC236}">
                    <a16:creationId xmlns:a16="http://schemas.microsoft.com/office/drawing/2014/main" id="{2CE2F27D-363E-B836-3099-01D4ED3F3BD4}"/>
                  </a:ext>
                </a:extLst>
              </p:cNvPr>
              <p:cNvSpPr/>
              <p:nvPr/>
            </p:nvSpPr>
            <p:spPr>
              <a:xfrm>
                <a:off x="6931886" y="4104172"/>
                <a:ext cx="4132354" cy="5778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Integration of Thematic Layers in GIS</a:t>
                </a:r>
                <a:endParaRPr lang="en-IN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0" name="Rectangle 1029">
                <a:extLst>
                  <a:ext uri="{FF2B5EF4-FFF2-40B4-BE49-F238E27FC236}">
                    <a16:creationId xmlns:a16="http://schemas.microsoft.com/office/drawing/2014/main" id="{506184A8-1376-6816-962F-903721EDA633}"/>
                  </a:ext>
                </a:extLst>
              </p:cNvPr>
              <p:cNvSpPr/>
              <p:nvPr/>
            </p:nvSpPr>
            <p:spPr>
              <a:xfrm>
                <a:off x="6941723" y="5675891"/>
                <a:ext cx="4132354" cy="6080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Generation of Groundwater Potential Maps</a:t>
                </a:r>
                <a:b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</a:b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(AHP, FAHP, Entropy, FR, and WoE)</a:t>
                </a:r>
                <a:endParaRPr lang="en-IN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1" name="Rectangle 1030">
                <a:extLst>
                  <a:ext uri="{FF2B5EF4-FFF2-40B4-BE49-F238E27FC236}">
                    <a16:creationId xmlns:a16="http://schemas.microsoft.com/office/drawing/2014/main" id="{09BE3D62-B35E-CBB5-E5EC-E1511C916DA0}"/>
                  </a:ext>
                </a:extLst>
              </p:cNvPr>
              <p:cNvSpPr/>
              <p:nvPr/>
            </p:nvSpPr>
            <p:spPr>
              <a:xfrm>
                <a:off x="6941723" y="4882291"/>
                <a:ext cx="4132354" cy="593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Calculation of Groundwater Potential Zones (GWPZ)</a:t>
                </a:r>
                <a:endParaRPr lang="en-IN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2" name="Rectangle 1031">
                <a:extLst>
                  <a:ext uri="{FF2B5EF4-FFF2-40B4-BE49-F238E27FC236}">
                    <a16:creationId xmlns:a16="http://schemas.microsoft.com/office/drawing/2014/main" id="{77CBD9BB-BABE-7C0E-9F52-44538A9CE1CB}"/>
                  </a:ext>
                </a:extLst>
              </p:cNvPr>
              <p:cNvSpPr/>
              <p:nvPr/>
            </p:nvSpPr>
            <p:spPr>
              <a:xfrm>
                <a:off x="1538470" y="4991440"/>
                <a:ext cx="4141741" cy="12643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Validation of  GWPZ map 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AHP, Fuzzy-AHP, Entropy, Frequency Ratio, 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Weight of Evidence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results, using Area Under the 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ROC Curve (AUC)</a:t>
                </a:r>
              </a:p>
            </p:txBody>
          </p:sp>
          <p:sp>
            <p:nvSpPr>
              <p:cNvPr id="1033" name="Rectangle 1032">
                <a:extLst>
                  <a:ext uri="{FF2B5EF4-FFF2-40B4-BE49-F238E27FC236}">
                    <a16:creationId xmlns:a16="http://schemas.microsoft.com/office/drawing/2014/main" id="{881D8C01-952A-F205-7D97-E93E161F998D}"/>
                  </a:ext>
                </a:extLst>
              </p:cNvPr>
              <p:cNvSpPr/>
              <p:nvPr/>
            </p:nvSpPr>
            <p:spPr>
              <a:xfrm>
                <a:off x="1910080" y="4104172"/>
                <a:ext cx="3494302" cy="5778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Observed Groundwater well location data</a:t>
                </a:r>
                <a:endParaRPr lang="en-IN" sz="2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4" name="Arrow: Left 103">
              <a:extLst>
                <a:ext uri="{FF2B5EF4-FFF2-40B4-BE49-F238E27FC236}">
                  <a16:creationId xmlns:a16="http://schemas.microsoft.com/office/drawing/2014/main" id="{131773E6-B6E2-F4DB-FCA6-1D2F3998DB44}"/>
                </a:ext>
              </a:extLst>
            </p:cNvPr>
            <p:cNvSpPr/>
            <p:nvPr/>
          </p:nvSpPr>
          <p:spPr>
            <a:xfrm>
              <a:off x="5830843" y="4666535"/>
              <a:ext cx="492761" cy="593171"/>
            </a:xfrm>
            <a:prstGeom prst="leftArrow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2000"/>
            </a:p>
          </p:txBody>
        </p:sp>
        <p:sp>
          <p:nvSpPr>
            <p:cNvPr id="105" name="Arrow: Right 104">
              <a:extLst>
                <a:ext uri="{FF2B5EF4-FFF2-40B4-BE49-F238E27FC236}">
                  <a16:creationId xmlns:a16="http://schemas.microsoft.com/office/drawing/2014/main" id="{8B2F0834-E6E1-3DAF-D8CB-D3DBA9955FDF}"/>
                </a:ext>
              </a:extLst>
            </p:cNvPr>
            <p:cNvSpPr/>
            <p:nvPr/>
          </p:nvSpPr>
          <p:spPr>
            <a:xfrm>
              <a:off x="5851123" y="1548420"/>
              <a:ext cx="477994" cy="593171"/>
            </a:xfrm>
            <a:prstGeom prst="rightArrow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 dirty="0"/>
            </a:p>
          </p:txBody>
        </p:sp>
      </p:grpSp>
      <p:sp>
        <p:nvSpPr>
          <p:cNvPr id="1058" name="TextBox 1057">
            <a:extLst>
              <a:ext uri="{FF2B5EF4-FFF2-40B4-BE49-F238E27FC236}">
                <a16:creationId xmlns:a16="http://schemas.microsoft.com/office/drawing/2014/main" id="{957A3EF6-70BB-6F54-DAB5-D74935A3E1ED}"/>
              </a:ext>
            </a:extLst>
          </p:cNvPr>
          <p:cNvSpPr txBox="1"/>
          <p:nvPr/>
        </p:nvSpPr>
        <p:spPr>
          <a:xfrm>
            <a:off x="15885075" y="14140574"/>
            <a:ext cx="183566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Fig. 2</a:t>
            </a:r>
            <a:r>
              <a:rPr lang="en-US" sz="4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Flowchart for GWPZ using AHP, FAHP, Entropy, FR, and WoE techniques.</a:t>
            </a:r>
            <a:endParaRPr lang="en-IN" sz="4200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9" name="TextBox 1088">
            <a:extLst>
              <a:ext uri="{FF2B5EF4-FFF2-40B4-BE49-F238E27FC236}">
                <a16:creationId xmlns:a16="http://schemas.microsoft.com/office/drawing/2014/main" id="{CA7FBB56-7302-61B0-691B-25DB6C3F858B}"/>
              </a:ext>
            </a:extLst>
          </p:cNvPr>
          <p:cNvSpPr txBox="1"/>
          <p:nvPr/>
        </p:nvSpPr>
        <p:spPr>
          <a:xfrm>
            <a:off x="20426457" y="26694790"/>
            <a:ext cx="4195936" cy="306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760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Fig.3(a –e). T</a:t>
            </a:r>
            <a:r>
              <a:rPr lang="en-IN" sz="276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hematic layers: land slope(%), drainage density, proximity to surface water bodies, geomorphology, and Runoff  Coefficient of the study area.</a:t>
            </a:r>
          </a:p>
        </p:txBody>
      </p:sp>
      <p:grpSp>
        <p:nvGrpSpPr>
          <p:cNvPr id="1104" name="Group 1103">
            <a:extLst>
              <a:ext uri="{FF2B5EF4-FFF2-40B4-BE49-F238E27FC236}">
                <a16:creationId xmlns:a16="http://schemas.microsoft.com/office/drawing/2014/main" id="{AFDE44DE-AF2E-A93F-C197-129BF22C0C3A}"/>
              </a:ext>
            </a:extLst>
          </p:cNvPr>
          <p:cNvGrpSpPr/>
          <p:nvPr/>
        </p:nvGrpSpPr>
        <p:grpSpPr>
          <a:xfrm>
            <a:off x="25247218" y="16373320"/>
            <a:ext cx="8416027" cy="14054956"/>
            <a:chOff x="18645805" y="10978038"/>
            <a:chExt cx="7692660" cy="12781598"/>
          </a:xfrm>
        </p:grpSpPr>
        <p:pic>
          <p:nvPicPr>
            <p:cNvPr id="1105" name="Picture 1104">
              <a:extLst>
                <a:ext uri="{FF2B5EF4-FFF2-40B4-BE49-F238E27FC236}">
                  <a16:creationId xmlns:a16="http://schemas.microsoft.com/office/drawing/2014/main" id="{35E75013-850B-44BA-9438-A273B3C1B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643153" y="15240552"/>
              <a:ext cx="3665650" cy="4030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06" name="Picture 1105">
              <a:extLst>
                <a:ext uri="{FF2B5EF4-FFF2-40B4-BE49-F238E27FC236}">
                  <a16:creationId xmlns:a16="http://schemas.microsoft.com/office/drawing/2014/main" id="{52BC115B-0486-9188-6BB5-C217607E1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701753" y="19567461"/>
              <a:ext cx="3860371" cy="41921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07" name="Picture 1106">
              <a:extLst>
                <a:ext uri="{FF2B5EF4-FFF2-40B4-BE49-F238E27FC236}">
                  <a16:creationId xmlns:a16="http://schemas.microsoft.com/office/drawing/2014/main" id="{E4514CC4-87AD-6B25-4E8C-B63BF43CB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48564" y="10979033"/>
              <a:ext cx="3833424" cy="40175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08" name="Picture 1107">
              <a:extLst>
                <a:ext uri="{FF2B5EF4-FFF2-40B4-BE49-F238E27FC236}">
                  <a16:creationId xmlns:a16="http://schemas.microsoft.com/office/drawing/2014/main" id="{AD3F1C6E-1758-1EAD-B869-65FF553CA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45805" y="15272749"/>
              <a:ext cx="3835290" cy="40175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09" name="Picture 1108">
              <a:extLst>
                <a:ext uri="{FF2B5EF4-FFF2-40B4-BE49-F238E27FC236}">
                  <a16:creationId xmlns:a16="http://schemas.microsoft.com/office/drawing/2014/main" id="{6FD8D4A6-BC1D-0C8A-3315-0903409BC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18866" y="10978038"/>
              <a:ext cx="3819599" cy="40175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111" name="Group 1110">
            <a:extLst>
              <a:ext uri="{FF2B5EF4-FFF2-40B4-BE49-F238E27FC236}">
                <a16:creationId xmlns:a16="http://schemas.microsoft.com/office/drawing/2014/main" id="{1183149E-F27D-B383-82CB-24ACC499DAA3}"/>
              </a:ext>
            </a:extLst>
          </p:cNvPr>
          <p:cNvGrpSpPr/>
          <p:nvPr/>
        </p:nvGrpSpPr>
        <p:grpSpPr>
          <a:xfrm>
            <a:off x="16073434" y="16373321"/>
            <a:ext cx="8931815" cy="13968248"/>
            <a:chOff x="18079494" y="5904088"/>
            <a:chExt cx="8293496" cy="13371365"/>
          </a:xfrm>
        </p:grpSpPr>
        <p:grpSp>
          <p:nvGrpSpPr>
            <p:cNvPr id="1112" name="Group 1111">
              <a:extLst>
                <a:ext uri="{FF2B5EF4-FFF2-40B4-BE49-F238E27FC236}">
                  <a16:creationId xmlns:a16="http://schemas.microsoft.com/office/drawing/2014/main" id="{90B5B5F4-A75C-00AC-E94A-0691CBD2956F}"/>
                </a:ext>
              </a:extLst>
            </p:cNvPr>
            <p:cNvGrpSpPr/>
            <p:nvPr/>
          </p:nvGrpSpPr>
          <p:grpSpPr>
            <a:xfrm>
              <a:off x="18079494" y="5904088"/>
              <a:ext cx="8293496" cy="13371365"/>
              <a:chOff x="17955972" y="5953125"/>
              <a:chExt cx="7866950" cy="13447185"/>
            </a:xfrm>
          </p:grpSpPr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737FD9A4-7897-E575-9051-FC1DF37F66BD}"/>
                  </a:ext>
                </a:extLst>
              </p:cNvPr>
              <p:cNvGrpSpPr/>
              <p:nvPr/>
            </p:nvGrpSpPr>
            <p:grpSpPr>
              <a:xfrm>
                <a:off x="17955972" y="5953125"/>
                <a:ext cx="7866950" cy="13447185"/>
                <a:chOff x="18615764" y="5954126"/>
                <a:chExt cx="7866950" cy="13447185"/>
              </a:xfrm>
            </p:grpSpPr>
            <p:pic>
              <p:nvPicPr>
                <p:cNvPr id="1120" name="Picture 1119">
                  <a:extLst>
                    <a:ext uri="{FF2B5EF4-FFF2-40B4-BE49-F238E27FC236}">
                      <a16:creationId xmlns:a16="http://schemas.microsoft.com/office/drawing/2014/main" id="{FAF6E09D-D014-BFC4-4D12-F94BDB45DAB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rcRect/>
                <a:stretch/>
              </p:blipFill>
              <p:spPr>
                <a:xfrm>
                  <a:off x="18655373" y="10488339"/>
                  <a:ext cx="3819600" cy="44136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121" name="Picture 1120">
                  <a:extLst>
                    <a:ext uri="{FF2B5EF4-FFF2-40B4-BE49-F238E27FC236}">
                      <a16:creationId xmlns:a16="http://schemas.microsoft.com/office/drawing/2014/main" id="{C2D9869B-A803-D87A-5AE9-D69D59843F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8661036" y="15162907"/>
                  <a:ext cx="3819600" cy="4238404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122" name="Picture 1121">
                  <a:extLst>
                    <a:ext uri="{FF2B5EF4-FFF2-40B4-BE49-F238E27FC236}">
                      <a16:creationId xmlns:a16="http://schemas.microsoft.com/office/drawing/2014/main" id="{F51728ED-63DC-5D0B-64E2-164AD226609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615764" y="5954126"/>
                  <a:ext cx="3819600" cy="44100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123" name="Picture 1122">
                  <a:extLst>
                    <a:ext uri="{FF2B5EF4-FFF2-40B4-BE49-F238E27FC236}">
                      <a16:creationId xmlns:a16="http://schemas.microsoft.com/office/drawing/2014/main" id="{417DA140-93E4-B76E-AB6E-B58AFA02543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2518866" y="5954126"/>
                  <a:ext cx="3963848" cy="441360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119" name="Picture 1118">
                <a:extLst>
                  <a:ext uri="{FF2B5EF4-FFF2-40B4-BE49-F238E27FC236}">
                    <a16:creationId xmlns:a16="http://schemas.microsoft.com/office/drawing/2014/main" id="{39F10BCD-5D0E-8673-0F69-50A1DA9D7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rcRect/>
              <a:stretch/>
            </p:blipFill>
            <p:spPr>
              <a:xfrm>
                <a:off x="21981838" y="10518247"/>
                <a:ext cx="3819600" cy="426504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113" name="TextBox 1112">
              <a:extLst>
                <a:ext uri="{FF2B5EF4-FFF2-40B4-BE49-F238E27FC236}">
                  <a16:creationId xmlns:a16="http://schemas.microsoft.com/office/drawing/2014/main" id="{6690A5D7-EA13-2722-8442-23BAD22EB792}"/>
                </a:ext>
              </a:extLst>
            </p:cNvPr>
            <p:cNvSpPr txBox="1"/>
            <p:nvPr/>
          </p:nvSpPr>
          <p:spPr>
            <a:xfrm>
              <a:off x="18356137" y="6145258"/>
              <a:ext cx="706055" cy="520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78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(a)</a:t>
              </a:r>
            </a:p>
          </p:txBody>
        </p:sp>
        <p:sp>
          <p:nvSpPr>
            <p:cNvPr id="1114" name="TextBox 1113">
              <a:extLst>
                <a:ext uri="{FF2B5EF4-FFF2-40B4-BE49-F238E27FC236}">
                  <a16:creationId xmlns:a16="http://schemas.microsoft.com/office/drawing/2014/main" id="{D7C88621-1749-A96E-46AF-DB3DEC1ABE26}"/>
                </a:ext>
              </a:extLst>
            </p:cNvPr>
            <p:cNvSpPr txBox="1"/>
            <p:nvPr/>
          </p:nvSpPr>
          <p:spPr>
            <a:xfrm>
              <a:off x="22341720" y="6116473"/>
              <a:ext cx="706055" cy="520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78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</a:p>
          </p:txBody>
        </p:sp>
        <p:sp>
          <p:nvSpPr>
            <p:cNvPr id="1115" name="TextBox 1114">
              <a:extLst>
                <a:ext uri="{FF2B5EF4-FFF2-40B4-BE49-F238E27FC236}">
                  <a16:creationId xmlns:a16="http://schemas.microsoft.com/office/drawing/2014/main" id="{A75DB70D-2AEB-8475-E283-C8CF55B5A423}"/>
                </a:ext>
              </a:extLst>
            </p:cNvPr>
            <p:cNvSpPr txBox="1"/>
            <p:nvPr/>
          </p:nvSpPr>
          <p:spPr>
            <a:xfrm>
              <a:off x="18356136" y="10614821"/>
              <a:ext cx="706055" cy="520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78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(c)</a:t>
              </a:r>
            </a:p>
          </p:txBody>
        </p:sp>
        <p:sp>
          <p:nvSpPr>
            <p:cNvPr id="1116" name="TextBox 1115">
              <a:extLst>
                <a:ext uri="{FF2B5EF4-FFF2-40B4-BE49-F238E27FC236}">
                  <a16:creationId xmlns:a16="http://schemas.microsoft.com/office/drawing/2014/main" id="{DB8BD4FF-7077-0CEB-60E0-67E2E26E868D}"/>
                </a:ext>
              </a:extLst>
            </p:cNvPr>
            <p:cNvSpPr txBox="1"/>
            <p:nvPr/>
          </p:nvSpPr>
          <p:spPr>
            <a:xfrm>
              <a:off x="18333891" y="15289128"/>
              <a:ext cx="706055" cy="520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78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(e)</a:t>
              </a:r>
            </a:p>
          </p:txBody>
        </p:sp>
        <p:sp>
          <p:nvSpPr>
            <p:cNvPr id="1117" name="TextBox 1116">
              <a:extLst>
                <a:ext uri="{FF2B5EF4-FFF2-40B4-BE49-F238E27FC236}">
                  <a16:creationId xmlns:a16="http://schemas.microsoft.com/office/drawing/2014/main" id="{E106E727-79D0-46FA-9808-68D1581500FC}"/>
                </a:ext>
              </a:extLst>
            </p:cNvPr>
            <p:cNvSpPr txBox="1"/>
            <p:nvPr/>
          </p:nvSpPr>
          <p:spPr>
            <a:xfrm>
              <a:off x="22592969" y="10614821"/>
              <a:ext cx="706055" cy="520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78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(d)</a:t>
              </a:r>
            </a:p>
          </p:txBody>
        </p:sp>
      </p:grpSp>
      <p:sp>
        <p:nvSpPr>
          <p:cNvPr id="1124" name="TextBox 1123">
            <a:extLst>
              <a:ext uri="{FF2B5EF4-FFF2-40B4-BE49-F238E27FC236}">
                <a16:creationId xmlns:a16="http://schemas.microsoft.com/office/drawing/2014/main" id="{F0A992FF-AA1B-8D2B-41F0-3F378768C73C}"/>
              </a:ext>
            </a:extLst>
          </p:cNvPr>
          <p:cNvSpPr txBox="1"/>
          <p:nvPr/>
        </p:nvSpPr>
        <p:spPr>
          <a:xfrm>
            <a:off x="29662257" y="27433309"/>
            <a:ext cx="3750369" cy="179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7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Fig. 4(a-e). </a:t>
            </a:r>
            <a:r>
              <a:rPr lang="en-US" sz="277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GWP Zones map using AHP, Fuzzy-AHP, Entropy, FR, and WoE techniques.</a:t>
            </a:r>
            <a:endParaRPr lang="en-IN" sz="2770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34" name="Chart 1133">
            <a:extLst>
              <a:ext uri="{FF2B5EF4-FFF2-40B4-BE49-F238E27FC236}">
                <a16:creationId xmlns:a16="http://schemas.microsoft.com/office/drawing/2014/main" id="{010814A6-F15F-1178-9074-77BC737553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580938"/>
              </p:ext>
            </p:extLst>
          </p:nvPr>
        </p:nvGraphicFramePr>
        <p:xfrm>
          <a:off x="34372775" y="3432334"/>
          <a:ext cx="8782253" cy="6571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1135" name="TextBox 1134">
            <a:extLst>
              <a:ext uri="{FF2B5EF4-FFF2-40B4-BE49-F238E27FC236}">
                <a16:creationId xmlns:a16="http://schemas.microsoft.com/office/drawing/2014/main" id="{408D6150-FE1F-1DA8-88C1-A65CD03AFAA7}"/>
              </a:ext>
            </a:extLst>
          </p:cNvPr>
          <p:cNvSpPr txBox="1"/>
          <p:nvPr/>
        </p:nvSpPr>
        <p:spPr>
          <a:xfrm>
            <a:off x="34477559" y="10004509"/>
            <a:ext cx="8195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Fig. 5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Areas predicted by the AHP, FAHP, Entropy, FR, and WoE methods under different GWPZ classes.</a:t>
            </a:r>
            <a:endParaRPr lang="en-IN" sz="4000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36" name="Picture 1135">
            <a:extLst>
              <a:ext uri="{FF2B5EF4-FFF2-40B4-BE49-F238E27FC236}">
                <a16:creationId xmlns:a16="http://schemas.microsoft.com/office/drawing/2014/main" id="{72761538-F0E2-DBAA-D1FE-456DE4E763A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676479" y="3473850"/>
            <a:ext cx="6514721" cy="62932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37" name="TextBox 1136">
            <a:extLst>
              <a:ext uri="{FF2B5EF4-FFF2-40B4-BE49-F238E27FC236}">
                <a16:creationId xmlns:a16="http://schemas.microsoft.com/office/drawing/2014/main" id="{9483CEA4-D484-3522-2C0E-63AB5D846B91}"/>
              </a:ext>
            </a:extLst>
          </p:cNvPr>
          <p:cNvSpPr txBox="1"/>
          <p:nvPr/>
        </p:nvSpPr>
        <p:spPr>
          <a:xfrm>
            <a:off x="43390268" y="9850754"/>
            <a:ext cx="66383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Fig. 6. 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Validation of AHP, FAHP, Entropy, FR, and WoE techniques using the ROC plot</a:t>
            </a:r>
            <a:endParaRPr lang="en-IN" sz="4000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8" name="TextBox 1137">
            <a:extLst>
              <a:ext uri="{FF2B5EF4-FFF2-40B4-BE49-F238E27FC236}">
                <a16:creationId xmlns:a16="http://schemas.microsoft.com/office/drawing/2014/main" id="{564E1910-CBA8-7F22-C4F7-D64DB42D2648}"/>
              </a:ext>
            </a:extLst>
          </p:cNvPr>
          <p:cNvSpPr txBox="1"/>
          <p:nvPr/>
        </p:nvSpPr>
        <p:spPr>
          <a:xfrm>
            <a:off x="34295857" y="12905960"/>
            <a:ext cx="1587588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08148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The comparative evaluation indicates that the 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Fuzzy-AHP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technique showed the highest proportion of GWPZ with a combined Moderate and High potential area of 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85.35%,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followed by 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AHP (77.53%)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Entropy (64.13%).</a:t>
            </a:r>
          </a:p>
          <a:p>
            <a:pPr marL="708148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In contrast,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WoE (31.75%)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 (27.18%)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classify substantially lower areas under favourable potential categories.</a:t>
            </a:r>
            <a:endParaRPr lang="en-IN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08148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ROC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plot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shows that the 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Fuzzy-AHP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technique achieved the highest predictive accuracy 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(0.893),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outperforming 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AHP (0.860), 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Entropy (0.752),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WoE (0.694), 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FR (0.672).</a:t>
            </a:r>
          </a:p>
        </p:txBody>
      </p:sp>
      <p:sp>
        <p:nvSpPr>
          <p:cNvPr id="1139" name="TextBox 1138">
            <a:extLst>
              <a:ext uri="{FF2B5EF4-FFF2-40B4-BE49-F238E27FC236}">
                <a16:creationId xmlns:a16="http://schemas.microsoft.com/office/drawing/2014/main" id="{AD36CE04-EF14-1292-15F1-E0A444BF9D9E}"/>
              </a:ext>
            </a:extLst>
          </p:cNvPr>
          <p:cNvSpPr txBox="1"/>
          <p:nvPr/>
        </p:nvSpPr>
        <p:spPr>
          <a:xfrm>
            <a:off x="34173986" y="23478507"/>
            <a:ext cx="15968180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IN" sz="36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Sahoo, S., Jha, M.K., Kumar, N., Chowdary, V.M. (2015). Evaluation of GIS-based multicriteria decision analysis and probabilistic modelling for exploring groundwater prospect. Environmental Earth Sciences, 74(3): 2223-2246.</a:t>
            </a:r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IN" sz="3600" dirty="0">
                <a:latin typeface="Cambria" panose="02040503050406030204" pitchFamily="18" charset="0"/>
                <a:ea typeface="Cambria" panose="02040503050406030204" pitchFamily="18" charset="0"/>
              </a:rPr>
              <a:t>Singh LK, Jha MK, Chowdary VM. Multi-criteria analysis and GIS modelling for identifying prospective water harvesting and artificial recharge sites for sustainable water supply. Journal of Cleaner Production. 2017 Jan 20; 142:1436-56.</a:t>
            </a:r>
            <a:endParaRPr lang="en-IN" sz="36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0" name="TextBox 1139">
            <a:extLst>
              <a:ext uri="{FF2B5EF4-FFF2-40B4-BE49-F238E27FC236}">
                <a16:creationId xmlns:a16="http://schemas.microsoft.com/office/drawing/2014/main" id="{FEAF2EC3-9FF2-E7F6-1D8B-FDC49EEB38A0}"/>
              </a:ext>
            </a:extLst>
          </p:cNvPr>
          <p:cNvSpPr txBox="1"/>
          <p:nvPr/>
        </p:nvSpPr>
        <p:spPr>
          <a:xfrm>
            <a:off x="34318971" y="18894180"/>
            <a:ext cx="16020000" cy="877163"/>
          </a:xfrm>
          <a:prstGeom prst="rect">
            <a:avLst/>
          </a:prstGeom>
          <a:solidFill>
            <a:srgbClr val="001F5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1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Recommendation</a:t>
            </a:r>
          </a:p>
        </p:txBody>
      </p:sp>
      <p:sp>
        <p:nvSpPr>
          <p:cNvPr id="1141" name="Rectangle 1140">
            <a:extLst>
              <a:ext uri="{FF2B5EF4-FFF2-40B4-BE49-F238E27FC236}">
                <a16:creationId xmlns:a16="http://schemas.microsoft.com/office/drawing/2014/main" id="{95D6FB16-6DA5-8288-7925-B106267B24F9}"/>
              </a:ext>
            </a:extLst>
          </p:cNvPr>
          <p:cNvSpPr/>
          <p:nvPr/>
        </p:nvSpPr>
        <p:spPr>
          <a:xfrm>
            <a:off x="34266277" y="19771130"/>
            <a:ext cx="16072694" cy="2732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Field Validation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is recommended to verify high-potential zones and improve model reliability.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Integrating hydro-climatic variables and hybrid 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MCDA–ML approaches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can enhance prediction accuracy.</a:t>
            </a:r>
            <a:endParaRPr lang="en-IN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3" name="Picture 1142">
            <a:extLst>
              <a:ext uri="{FF2B5EF4-FFF2-40B4-BE49-F238E27FC236}">
                <a16:creationId xmlns:a16="http://schemas.microsoft.com/office/drawing/2014/main" id="{BE2EB559-35E9-4BE8-0D95-5C2B928DF806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6605" t="21645" r="5940" b="23160"/>
          <a:stretch>
            <a:fillRect/>
          </a:stretch>
        </p:blipFill>
        <p:spPr>
          <a:xfrm>
            <a:off x="43676479" y="1148734"/>
            <a:ext cx="4085914" cy="1934023"/>
          </a:xfrm>
          <a:prstGeom prst="rect">
            <a:avLst/>
          </a:prstGeom>
          <a:ln>
            <a:noFill/>
          </a:ln>
        </p:spPr>
      </p:pic>
      <p:sp>
        <p:nvSpPr>
          <p:cNvPr id="1146" name="Rectangle 1145">
            <a:extLst>
              <a:ext uri="{FF2B5EF4-FFF2-40B4-BE49-F238E27FC236}">
                <a16:creationId xmlns:a16="http://schemas.microsoft.com/office/drawing/2014/main" id="{F7C907DB-535B-72D2-3EE9-444B0EB8BBCE}"/>
              </a:ext>
            </a:extLst>
          </p:cNvPr>
          <p:cNvSpPr/>
          <p:nvPr/>
        </p:nvSpPr>
        <p:spPr>
          <a:xfrm>
            <a:off x="16371369" y="26168984"/>
            <a:ext cx="1561463" cy="165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148" name="Straight Connector 1147">
            <a:extLst>
              <a:ext uri="{FF2B5EF4-FFF2-40B4-BE49-F238E27FC236}">
                <a16:creationId xmlns:a16="http://schemas.microsoft.com/office/drawing/2014/main" id="{5F1FFE99-9E50-3223-4C3A-4C0E271841DD}"/>
              </a:ext>
            </a:extLst>
          </p:cNvPr>
          <p:cNvCxnSpPr>
            <a:cxnSpLocks/>
          </p:cNvCxnSpPr>
          <p:nvPr/>
        </p:nvCxnSpPr>
        <p:spPr>
          <a:xfrm flipH="1">
            <a:off x="25086353" y="16162306"/>
            <a:ext cx="23957" cy="1435977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88A3EC8-E0DC-BE93-2B91-A16A2E27190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5086" y="1381949"/>
            <a:ext cx="1743775" cy="17404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D2429F-05C1-501E-A8CD-65EFC9446A0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725" y="1381949"/>
            <a:ext cx="1754005" cy="17404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BC91AD-BBB9-3FFE-0C38-A2D21695E15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99" y="1245540"/>
            <a:ext cx="1772572" cy="174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26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1554</TotalTime>
  <Words>936</Words>
  <Application>Microsoft Office PowerPoint</Application>
  <PresentationFormat>Custom</PresentationFormat>
  <Paragraphs>102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Afrin naz</dc:creator>
  <cp:lastModifiedBy>Afrin Naz</cp:lastModifiedBy>
  <cp:revision>117</cp:revision>
  <dcterms:created xsi:type="dcterms:W3CDTF">2024-04-13T11:01:51Z</dcterms:created>
  <dcterms:modified xsi:type="dcterms:W3CDTF">2026-04-30T16:53:41Z</dcterms:modified>
</cp:coreProperties>
</file>