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21"/>
  </p:notesMasterIdLst>
  <p:sldIdLst>
    <p:sldId id="1280" r:id="rId2"/>
    <p:sldId id="1267" r:id="rId3"/>
    <p:sldId id="1208" r:id="rId4"/>
    <p:sldId id="1210" r:id="rId5"/>
    <p:sldId id="1271" r:id="rId6"/>
    <p:sldId id="1275" r:id="rId7"/>
    <p:sldId id="1168" r:id="rId8"/>
    <p:sldId id="280" r:id="rId9"/>
    <p:sldId id="1205" r:id="rId10"/>
    <p:sldId id="1276" r:id="rId11"/>
    <p:sldId id="576" r:id="rId12"/>
    <p:sldId id="1206" r:id="rId13"/>
    <p:sldId id="1277" r:id="rId14"/>
    <p:sldId id="1211" r:id="rId15"/>
    <p:sldId id="1278" r:id="rId16"/>
    <p:sldId id="1264" r:id="rId17"/>
    <p:sldId id="640" r:id="rId18"/>
    <p:sldId id="1279" r:id="rId19"/>
    <p:sldId id="1281"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D73C0B2-A873-C311-66F8-7218DB8F918D}" name="Janet Barlow" initials="JB" userId="S::sws99jfb@reading.ac.uk::8ae6ccf2-9446-4453-935b-ea5ae7a9354e"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1675" autoAdjust="0"/>
  </p:normalViewPr>
  <p:slideViewPr>
    <p:cSldViewPr snapToGrid="0">
      <p:cViewPr varScale="1">
        <p:scale>
          <a:sx n="59" d="100"/>
          <a:sy n="59" d="100"/>
        </p:scale>
        <p:origin x="1392"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8/10/relationships/authors" Target="author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54B015-99FB-4D17-96F7-2786B0299EF6}" type="datetimeFigureOut">
              <a:rPr lang="en-GB" smtClean="0"/>
              <a:t>03/05/2026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63B344-C571-4FB5-8F57-F1DDFAD86E9E}" type="slidenum">
              <a:rPr lang="en-GB" smtClean="0"/>
              <a:t>‹#›</a:t>
            </a:fld>
            <a:endParaRPr lang="en-GB"/>
          </a:p>
        </p:txBody>
      </p:sp>
    </p:spTree>
    <p:extLst>
      <p:ext uri="{BB962C8B-B14F-4D97-AF65-F5344CB8AC3E}">
        <p14:creationId xmlns:p14="http://schemas.microsoft.com/office/powerpoint/2010/main" val="11420031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ED04A2-CE0A-5EAF-78C4-B001EED554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63713A-DBA9-DB73-9E55-9C082C483B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F138B6-E004-199F-D74A-2148FD08B660}"/>
              </a:ext>
            </a:extLst>
          </p:cNvPr>
          <p:cNvSpPr>
            <a:spLocks noGrp="1"/>
          </p:cNvSpPr>
          <p:nvPr>
            <p:ph type="body" idx="1"/>
          </p:nvPr>
        </p:nvSpPr>
        <p:spPr/>
        <p:txBody>
          <a:bodyPr/>
          <a:lstStyle/>
          <a:p>
            <a:pPr marL="0" indent="0">
              <a:buFontTx/>
              <a:buNone/>
            </a:pPr>
            <a:r>
              <a:rPr lang="en-GB" dirty="0"/>
              <a:t>[00:30] </a:t>
            </a:r>
          </a:p>
          <a:p>
            <a:pPr marL="171450" indent="-171450">
              <a:buFontTx/>
              <a:buChar char="-"/>
            </a:pPr>
            <a:r>
              <a:rPr lang="en-GB" dirty="0"/>
              <a:t>Thank co-authors</a:t>
            </a:r>
          </a:p>
        </p:txBody>
      </p:sp>
      <p:sp>
        <p:nvSpPr>
          <p:cNvPr id="4" name="Slide Number Placeholder 3">
            <a:extLst>
              <a:ext uri="{FF2B5EF4-FFF2-40B4-BE49-F238E27FC236}">
                <a16:creationId xmlns:a16="http://schemas.microsoft.com/office/drawing/2014/main" id="{4EB5385A-804B-C294-F02C-3A630E26A113}"/>
              </a:ext>
            </a:extLst>
          </p:cNvPr>
          <p:cNvSpPr>
            <a:spLocks noGrp="1"/>
          </p:cNvSpPr>
          <p:nvPr>
            <p:ph type="sldNum" sz="quarter" idx="5"/>
          </p:nvPr>
        </p:nvSpPr>
        <p:spPr/>
        <p:txBody>
          <a:bodyPr/>
          <a:lstStyle/>
          <a:p>
            <a:fld id="{0063B344-C571-4FB5-8F57-F1DDFAD86E9E}" type="slidenum">
              <a:rPr lang="en-GB" smtClean="0"/>
              <a:t>1</a:t>
            </a:fld>
            <a:endParaRPr lang="en-GB"/>
          </a:p>
        </p:txBody>
      </p:sp>
    </p:spTree>
    <p:extLst>
      <p:ext uri="{BB962C8B-B14F-4D97-AF65-F5344CB8AC3E}">
        <p14:creationId xmlns:p14="http://schemas.microsoft.com/office/powerpoint/2010/main" val="4115101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DD3FE6-6B51-E662-51EE-859D448CEE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DAFF51-ECB8-C6DD-7376-22AAC55062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CE4A22-9D7F-E904-72B8-4055C9C5F288}"/>
              </a:ext>
            </a:extLst>
          </p:cNvPr>
          <p:cNvSpPr>
            <a:spLocks noGrp="1"/>
          </p:cNvSpPr>
          <p:nvPr>
            <p:ph type="body" idx="1"/>
          </p:nvPr>
        </p:nvSpPr>
        <p:spPr/>
        <p:txBody>
          <a:bodyPr/>
          <a:lstStyle/>
          <a:p>
            <a:r>
              <a:rPr lang="en-GB" dirty="0"/>
              <a:t>[07:15]</a:t>
            </a:r>
          </a:p>
          <a:p>
            <a:r>
              <a:rPr lang="en-GB" dirty="0"/>
              <a:t>- Our second question is…</a:t>
            </a:r>
          </a:p>
        </p:txBody>
      </p:sp>
      <p:sp>
        <p:nvSpPr>
          <p:cNvPr id="4" name="Slide Number Placeholder 3">
            <a:extLst>
              <a:ext uri="{FF2B5EF4-FFF2-40B4-BE49-F238E27FC236}">
                <a16:creationId xmlns:a16="http://schemas.microsoft.com/office/drawing/2014/main" id="{57B22815-160F-5D75-8CFD-BAF11162912E}"/>
              </a:ext>
            </a:extLst>
          </p:cNvPr>
          <p:cNvSpPr>
            <a:spLocks noGrp="1"/>
          </p:cNvSpPr>
          <p:nvPr>
            <p:ph type="sldNum" sz="quarter" idx="5"/>
          </p:nvPr>
        </p:nvSpPr>
        <p:spPr/>
        <p:txBody>
          <a:bodyPr/>
          <a:lstStyle/>
          <a:p>
            <a:fld id="{0063B344-C571-4FB5-8F57-F1DDFAD86E9E}" type="slidenum">
              <a:rPr lang="en-GB" smtClean="0"/>
              <a:t>10</a:t>
            </a:fld>
            <a:endParaRPr lang="en-GB"/>
          </a:p>
        </p:txBody>
      </p:sp>
    </p:spTree>
    <p:extLst>
      <p:ext uri="{BB962C8B-B14F-4D97-AF65-F5344CB8AC3E}">
        <p14:creationId xmlns:p14="http://schemas.microsoft.com/office/powerpoint/2010/main" val="16985160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[08:15]</a:t>
            </a:r>
          </a:p>
          <a:p>
            <a:pPr marL="171450" indent="-171450">
              <a:buFontTx/>
              <a:buChar char="-"/>
            </a:pPr>
            <a:r>
              <a:rPr lang="en-GB" dirty="0"/>
              <a:t>The first scale of topographic heterogeneity we are studying is the Avon Gorge – approximately 100m high, and 200m wide. This is definitely not resolved in mesoscale model simulations, thus the Uni of Southampton have done 5m resolution LES – right side, northerly wind, a plane just under the height of the Bridge</a:t>
            </a:r>
          </a:p>
          <a:p>
            <a:pPr marL="171450" indent="-171450">
              <a:buFontTx/>
              <a:buChar char="-"/>
            </a:pPr>
            <a:r>
              <a:rPr lang="en-GB" dirty="0"/>
              <a:t>It can be seen that the Gorge channels flow, causing a jet to a distance of around 1.5km; this is a feature that is difficult to parametrise in NWP at typical 1.5km resolution</a:t>
            </a:r>
          </a:p>
          <a:p>
            <a:pPr marL="171450" indent="-171450">
              <a:buFontTx/>
              <a:buChar char="-"/>
            </a:pPr>
            <a:r>
              <a:rPr lang="en-GB" dirty="0"/>
              <a:t>LES gives us insights into spatial flow patterns at different incident wind angles, which helps to interpret observations; </a:t>
            </a:r>
          </a:p>
          <a:p>
            <a:pPr marL="171450" indent="-171450">
              <a:buFontTx/>
              <a:buChar char="-"/>
            </a:pPr>
            <a:r>
              <a:rPr lang="en-GB" dirty="0"/>
              <a:t>(CLICK) in partnership, we have access to long-term weather station data, 2 AWS on either side of bridge; the wind roses show here for instance that the channelled flow is not uniform across the Gorge.</a:t>
            </a:r>
          </a:p>
        </p:txBody>
      </p:sp>
      <p:sp>
        <p:nvSpPr>
          <p:cNvPr id="4" name="Slide Number Placeholder 3"/>
          <p:cNvSpPr>
            <a:spLocks noGrp="1"/>
          </p:cNvSpPr>
          <p:nvPr>
            <p:ph type="sldNum" sz="quarter" idx="5"/>
          </p:nvPr>
        </p:nvSpPr>
        <p:spPr/>
        <p:txBody>
          <a:bodyPr/>
          <a:lstStyle/>
          <a:p>
            <a:fld id="{0063B344-C571-4FB5-8F57-F1DDFAD86E9E}" type="slidenum">
              <a:rPr lang="en-GB" smtClean="0"/>
              <a:t>11</a:t>
            </a:fld>
            <a:endParaRPr lang="en-GB"/>
          </a:p>
        </p:txBody>
      </p:sp>
    </p:spTree>
    <p:extLst>
      <p:ext uri="{BB962C8B-B14F-4D97-AF65-F5344CB8AC3E}">
        <p14:creationId xmlns:p14="http://schemas.microsoft.com/office/powerpoint/2010/main" val="25837824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[09:15]</a:t>
            </a:r>
          </a:p>
          <a:p>
            <a:pPr marL="171450" indent="-171450">
              <a:buFontTx/>
              <a:buChar char="-"/>
            </a:pPr>
            <a:r>
              <a:rPr lang="en-GB" dirty="0"/>
              <a:t>The second scale of orographic heterogeneity is that of the valley in which Bristol city centre sits, you can see this clearly in this beautiful topographic map – here’s the Gorge, city centre. </a:t>
            </a:r>
          </a:p>
          <a:p>
            <a:pPr marL="171450" indent="-171450">
              <a:buFontTx/>
              <a:buChar char="-"/>
            </a:pPr>
            <a:r>
              <a:rPr lang="en-GB" dirty="0"/>
              <a:t>We installed a transect of remote sensing sites in line with the prevailing SW wind, ceilometers and DWLs for more than one year, a couple are still installed</a:t>
            </a:r>
          </a:p>
          <a:p>
            <a:pPr marL="171450" indent="-171450">
              <a:buFontTx/>
              <a:buChar char="-"/>
            </a:pPr>
            <a:r>
              <a:rPr lang="en-GB" dirty="0"/>
              <a:t>JC has recently joined us and is working on this dataset – he is talking about his analysis of DWL data from Paris on Thursday, and will be doing similar analyses for Bristol. </a:t>
            </a:r>
          </a:p>
          <a:p>
            <a:pPr marL="171450" indent="-171450">
              <a:buFontTx/>
              <a:buChar char="-"/>
            </a:pPr>
            <a:r>
              <a:rPr lang="en-GB" dirty="0"/>
              <a:t>The heterogeneity of the flow challenges some of the assumptions used in using DWLs to measure wind profiles – VER has been simulating a VDL using LES – essentially a forward model for the instrument. She has been exploring a range of scan types and sampling times at each site, to select the most accurate approach. Here are the wind profiles at different sites, influenced by the topography – this will inform the analysis JC does of the field data. She is giving a poster on Thursday too.  </a:t>
            </a:r>
          </a:p>
          <a:p>
            <a:endParaRPr lang="en-GB" dirty="0"/>
          </a:p>
        </p:txBody>
      </p:sp>
      <p:sp>
        <p:nvSpPr>
          <p:cNvPr id="4" name="Slide Number Placeholder 3"/>
          <p:cNvSpPr>
            <a:spLocks noGrp="1"/>
          </p:cNvSpPr>
          <p:nvPr>
            <p:ph type="sldNum" sz="quarter" idx="5"/>
          </p:nvPr>
        </p:nvSpPr>
        <p:spPr/>
        <p:txBody>
          <a:bodyPr/>
          <a:lstStyle/>
          <a:p>
            <a:fld id="{0063B344-C571-4FB5-8F57-F1DDFAD86E9E}" type="slidenum">
              <a:rPr lang="en-GB" smtClean="0"/>
              <a:t>12</a:t>
            </a:fld>
            <a:endParaRPr lang="en-GB"/>
          </a:p>
        </p:txBody>
      </p:sp>
    </p:spTree>
    <p:extLst>
      <p:ext uri="{BB962C8B-B14F-4D97-AF65-F5344CB8AC3E}">
        <p14:creationId xmlns:p14="http://schemas.microsoft.com/office/powerpoint/2010/main" val="39022166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D4FBC6-54FF-F5DE-5763-2997F385CB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DA3457-9207-00A9-E46E-6D48C058D3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E34B33-C7A5-C88B-9991-1C0510857100}"/>
              </a:ext>
            </a:extLst>
          </p:cNvPr>
          <p:cNvSpPr>
            <a:spLocks noGrp="1"/>
          </p:cNvSpPr>
          <p:nvPr>
            <p:ph type="body" idx="1"/>
          </p:nvPr>
        </p:nvSpPr>
        <p:spPr/>
        <p:txBody>
          <a:bodyPr/>
          <a:lstStyle/>
          <a:p>
            <a:r>
              <a:rPr lang="en-GB" dirty="0"/>
              <a:t>[09:30] Finally, our third question is…</a:t>
            </a:r>
          </a:p>
        </p:txBody>
      </p:sp>
      <p:sp>
        <p:nvSpPr>
          <p:cNvPr id="4" name="Slide Number Placeholder 3">
            <a:extLst>
              <a:ext uri="{FF2B5EF4-FFF2-40B4-BE49-F238E27FC236}">
                <a16:creationId xmlns:a16="http://schemas.microsoft.com/office/drawing/2014/main" id="{2C52D4C8-80BE-A567-08DD-E7BC1764B6BF}"/>
              </a:ext>
            </a:extLst>
          </p:cNvPr>
          <p:cNvSpPr>
            <a:spLocks noGrp="1"/>
          </p:cNvSpPr>
          <p:nvPr>
            <p:ph type="sldNum" sz="quarter" idx="5"/>
          </p:nvPr>
        </p:nvSpPr>
        <p:spPr/>
        <p:txBody>
          <a:bodyPr/>
          <a:lstStyle/>
          <a:p>
            <a:fld id="{0063B344-C571-4FB5-8F57-F1DDFAD86E9E}" type="slidenum">
              <a:rPr lang="en-GB" smtClean="0"/>
              <a:t>13</a:t>
            </a:fld>
            <a:endParaRPr lang="en-GB"/>
          </a:p>
        </p:txBody>
      </p:sp>
    </p:spTree>
    <p:extLst>
      <p:ext uri="{BB962C8B-B14F-4D97-AF65-F5344CB8AC3E}">
        <p14:creationId xmlns:p14="http://schemas.microsoft.com/office/powerpoint/2010/main" val="17889911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[10:15]</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dirty="0"/>
              <a:t>To tackle this question, we selected the campus of our academic partner the Uni of Bristol.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dirty="0"/>
              <a:t>(CLICK) this line forms a boundary between the larger…and smaller…(CLICK, CLICK) – it could be seen as a rough to smooth transition which will influence pollution dispersion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dirty="0"/>
              <a:t>(CLICK) in doing the experiment here we take advantage of the pre-existing SPHERE house…</a:t>
            </a:r>
          </a:p>
          <a:p>
            <a:endParaRPr lang="en-GB" dirty="0"/>
          </a:p>
        </p:txBody>
      </p:sp>
      <p:sp>
        <p:nvSpPr>
          <p:cNvPr id="4" name="Slide Number Placeholder 3"/>
          <p:cNvSpPr>
            <a:spLocks noGrp="1"/>
          </p:cNvSpPr>
          <p:nvPr>
            <p:ph type="sldNum" sz="quarter" idx="5"/>
          </p:nvPr>
        </p:nvSpPr>
        <p:spPr/>
        <p:txBody>
          <a:bodyPr/>
          <a:lstStyle/>
          <a:p>
            <a:fld id="{0063B344-C571-4FB5-8F57-F1DDFAD86E9E}" type="slidenum">
              <a:rPr lang="en-GB" smtClean="0"/>
              <a:t>14</a:t>
            </a:fld>
            <a:endParaRPr lang="en-GB"/>
          </a:p>
        </p:txBody>
      </p:sp>
    </p:spTree>
    <p:extLst>
      <p:ext uri="{BB962C8B-B14F-4D97-AF65-F5344CB8AC3E}">
        <p14:creationId xmlns:p14="http://schemas.microsoft.com/office/powerpoint/2010/main" val="12497295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[11:00]</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dirty="0"/>
              <a:t>So James Matthews of Uni of Bristol has taken the lead in designing and executing tracer gas dispersion experiments – this shows the set-up for an experiment with SE flow across that rough-to-smooth transition….(go through elements)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dirty="0"/>
              <a:t>He will go through some of the results of this and other Bristol tracer experiments on </a:t>
            </a:r>
            <a:r>
              <a:rPr lang="en-GB" dirty="0" err="1"/>
              <a:t>friday</a:t>
            </a:r>
            <a:endParaRPr lang="en-GB" dirty="0"/>
          </a:p>
          <a:p>
            <a:endParaRPr lang="en-GB" dirty="0"/>
          </a:p>
        </p:txBody>
      </p:sp>
      <p:sp>
        <p:nvSpPr>
          <p:cNvPr id="4" name="Slide Number Placeholder 3"/>
          <p:cNvSpPr>
            <a:spLocks noGrp="1"/>
          </p:cNvSpPr>
          <p:nvPr>
            <p:ph type="sldNum" sz="quarter" idx="5"/>
          </p:nvPr>
        </p:nvSpPr>
        <p:spPr/>
        <p:txBody>
          <a:bodyPr/>
          <a:lstStyle/>
          <a:p>
            <a:fld id="{0063B344-C571-4FB5-8F57-F1DDFAD86E9E}" type="slidenum">
              <a:rPr lang="en-GB" smtClean="0"/>
              <a:t>15</a:t>
            </a:fld>
            <a:endParaRPr lang="en-GB"/>
          </a:p>
        </p:txBody>
      </p:sp>
    </p:spTree>
    <p:extLst>
      <p:ext uri="{BB962C8B-B14F-4D97-AF65-F5344CB8AC3E}">
        <p14:creationId xmlns:p14="http://schemas.microsoft.com/office/powerpoint/2010/main" val="8854834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[11:45]</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dirty="0"/>
              <a:t>Our colleagues in Southampton are helping us again in interpreting the field measurements using Large Eddy Simulation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dirty="0"/>
              <a:t>Changchang Wang will be giving a talk on this on Wednesday – she simulated a </a:t>
            </a:r>
            <a:r>
              <a:rPr lang="en-GB" dirty="0" err="1"/>
              <a:t>SE’ly</a:t>
            </a:r>
            <a:r>
              <a:rPr lang="en-GB" dirty="0"/>
              <a:t> flow and here are cross-sections of the u, C*, showing how the buildings, particularly the larger ones, can influence the lofting or trapping of the pollution; the decrease in building height across the transition can be seen here in black. She is working on finding more general formulations for the decay of pollution with distance, amongst other things</a:t>
            </a:r>
          </a:p>
          <a:p>
            <a:endParaRPr lang="en-GB" dirty="0"/>
          </a:p>
        </p:txBody>
      </p:sp>
      <p:sp>
        <p:nvSpPr>
          <p:cNvPr id="4" name="Slide Number Placeholder 3"/>
          <p:cNvSpPr>
            <a:spLocks noGrp="1"/>
          </p:cNvSpPr>
          <p:nvPr>
            <p:ph type="sldNum" sz="quarter" idx="5"/>
          </p:nvPr>
        </p:nvSpPr>
        <p:spPr/>
        <p:txBody>
          <a:bodyPr/>
          <a:lstStyle/>
          <a:p>
            <a:fld id="{0063B344-C571-4FB5-8F57-F1DDFAD86E9E}" type="slidenum">
              <a:rPr lang="en-GB" smtClean="0"/>
              <a:t>16</a:t>
            </a:fld>
            <a:endParaRPr lang="en-GB"/>
          </a:p>
        </p:txBody>
      </p:sp>
    </p:spTree>
    <p:extLst>
      <p:ext uri="{BB962C8B-B14F-4D97-AF65-F5344CB8AC3E}">
        <p14:creationId xmlns:p14="http://schemas.microsoft.com/office/powerpoint/2010/main" val="7704033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[12:15]</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dirty="0"/>
              <a:t>And finally, Matteo C of the Uni of Surrey </a:t>
            </a:r>
            <a:r>
              <a:rPr lang="en-GB" dirty="0" err="1"/>
              <a:t>EnFlo</a:t>
            </a:r>
            <a:r>
              <a:rPr lang="en-GB" dirty="0"/>
              <a:t> lab will be talking on Friday about the </a:t>
            </a:r>
            <a:r>
              <a:rPr lang="en-GB" dirty="0" err="1"/>
              <a:t>windtunnel</a:t>
            </a:r>
            <a:r>
              <a:rPr lang="en-GB" dirty="0"/>
              <a:t> modelling of the same site – you can see the model on the right with its upstream ABL generation and simplified buildings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dirty="0"/>
              <a:t>The team, principally Dianfang Bi, have investigated the impact on the plume extent by small changes in source location and wind direction; left, slight change in source location (CLICK), particularly large buildings having an influence. </a:t>
            </a:r>
          </a:p>
          <a:p>
            <a:endParaRPr lang="en-GB" dirty="0"/>
          </a:p>
        </p:txBody>
      </p:sp>
      <p:sp>
        <p:nvSpPr>
          <p:cNvPr id="4" name="Slide Number Placeholder 3"/>
          <p:cNvSpPr>
            <a:spLocks noGrp="1"/>
          </p:cNvSpPr>
          <p:nvPr>
            <p:ph type="sldNum" sz="quarter" idx="5"/>
          </p:nvPr>
        </p:nvSpPr>
        <p:spPr/>
        <p:txBody>
          <a:bodyPr/>
          <a:lstStyle/>
          <a:p>
            <a:fld id="{0063B344-C571-4FB5-8F57-F1DDFAD86E9E}" type="slidenum">
              <a:rPr lang="en-GB" smtClean="0"/>
              <a:t>17</a:t>
            </a:fld>
            <a:endParaRPr lang="en-GB"/>
          </a:p>
        </p:txBody>
      </p:sp>
    </p:spTree>
    <p:extLst>
      <p:ext uri="{BB962C8B-B14F-4D97-AF65-F5344CB8AC3E}">
        <p14:creationId xmlns:p14="http://schemas.microsoft.com/office/powerpoint/2010/main" val="14585497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1CE7D4-142B-A2F6-534A-7440DD2C94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D9D8C1-14D5-687B-B7A1-5CD795E495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90C98E-ADEE-53D4-0F9F-00A631B61D02}"/>
              </a:ext>
            </a:extLst>
          </p:cNvPr>
          <p:cNvSpPr>
            <a:spLocks noGrp="1"/>
          </p:cNvSpPr>
          <p:nvPr>
            <p:ph type="body" idx="1"/>
          </p:nvPr>
        </p:nvSpPr>
        <p:spPr/>
        <p:txBody>
          <a:bodyPr/>
          <a:lstStyle/>
          <a:p>
            <a:r>
              <a:rPr lang="en-GB" dirty="0"/>
              <a:t>[13:00]</a:t>
            </a:r>
          </a:p>
          <a:p>
            <a:pPr marL="171450" indent="-171450">
              <a:buFontTx/>
              <a:buChar char="-"/>
            </a:pPr>
            <a:r>
              <a:rPr lang="en-GB" dirty="0"/>
              <a:t>so, not many conclusions at this stage – apart from the general: </a:t>
            </a:r>
          </a:p>
          <a:p>
            <a:pPr marL="171450" indent="-171450">
              <a:buFontTx/>
              <a:buChar char="-"/>
            </a:pPr>
            <a:r>
              <a:rPr lang="en-GB" dirty="0"/>
              <a:t>The modelling work comes next – how might we param this? Jingzi is working on this, and will be talking later about his approach, applied to London </a:t>
            </a:r>
          </a:p>
          <a:p>
            <a:pPr marL="171450" indent="-171450">
              <a:buFontTx/>
              <a:buChar char="-"/>
            </a:pPr>
            <a:r>
              <a:rPr lang="en-GB" dirty="0"/>
              <a:t>Including Anthro; and of course further integration of observations I haven’t had time to describe today</a:t>
            </a:r>
          </a:p>
          <a:p>
            <a:pPr marL="171450" indent="-171450">
              <a:buFontTx/>
              <a:buChar char="-"/>
            </a:pPr>
            <a:r>
              <a:rPr lang="en-GB" dirty="0"/>
              <a:t>Of course, many thanks to the many people who made the field work happen – I will single out Dana Looschelders who made an impressive contribution in getting equipment from Germany to the UK and back again, not an easy task. </a:t>
            </a:r>
          </a:p>
        </p:txBody>
      </p:sp>
      <p:sp>
        <p:nvSpPr>
          <p:cNvPr id="4" name="Slide Number Placeholder 3">
            <a:extLst>
              <a:ext uri="{FF2B5EF4-FFF2-40B4-BE49-F238E27FC236}">
                <a16:creationId xmlns:a16="http://schemas.microsoft.com/office/drawing/2014/main" id="{3A3D6D93-AC66-9CFC-7A96-D3649F29B1A3}"/>
              </a:ext>
            </a:extLst>
          </p:cNvPr>
          <p:cNvSpPr>
            <a:spLocks noGrp="1"/>
          </p:cNvSpPr>
          <p:nvPr>
            <p:ph type="sldNum" sz="quarter" idx="5"/>
          </p:nvPr>
        </p:nvSpPr>
        <p:spPr/>
        <p:txBody>
          <a:bodyPr/>
          <a:lstStyle/>
          <a:p>
            <a:fld id="{0063B344-C571-4FB5-8F57-F1DDFAD86E9E}" type="slidenum">
              <a:rPr lang="en-GB" smtClean="0"/>
              <a:t>18</a:t>
            </a:fld>
            <a:endParaRPr lang="en-GB"/>
          </a:p>
        </p:txBody>
      </p:sp>
    </p:spTree>
    <p:extLst>
      <p:ext uri="{BB962C8B-B14F-4D97-AF65-F5344CB8AC3E}">
        <p14:creationId xmlns:p14="http://schemas.microsoft.com/office/powerpoint/2010/main" val="3177482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94AE4F-277A-17D3-D327-C0F328C087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6A9945-A269-4AA7-36E7-65CA0424931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B858009-7E08-C6E3-A733-5A9F52573F69}"/>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D115E7F-6240-866C-2CCC-355F23350F1C}"/>
              </a:ext>
            </a:extLst>
          </p:cNvPr>
          <p:cNvSpPr>
            <a:spLocks noGrp="1"/>
          </p:cNvSpPr>
          <p:nvPr>
            <p:ph type="sldNum" sz="quarter" idx="5"/>
          </p:nvPr>
        </p:nvSpPr>
        <p:spPr/>
        <p:txBody>
          <a:bodyPr/>
          <a:lstStyle/>
          <a:p>
            <a:fld id="{0063B344-C571-4FB5-8F57-F1DDFAD86E9E}" type="slidenum">
              <a:rPr lang="en-GB" smtClean="0"/>
              <a:t>19</a:t>
            </a:fld>
            <a:endParaRPr lang="en-GB"/>
          </a:p>
        </p:txBody>
      </p:sp>
    </p:spTree>
    <p:extLst>
      <p:ext uri="{BB962C8B-B14F-4D97-AF65-F5344CB8AC3E}">
        <p14:creationId xmlns:p14="http://schemas.microsoft.com/office/powerpoint/2010/main" val="16683969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C38BF4-1537-6974-9F3C-45ECC14A5E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8C43E6-2A44-4494-F837-8D1340D29F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A82423-0C49-5233-1D8D-08AEBD7E891F}"/>
              </a:ext>
            </a:extLst>
          </p:cNvPr>
          <p:cNvSpPr>
            <a:spLocks noGrp="1"/>
          </p:cNvSpPr>
          <p:nvPr>
            <p:ph type="body" idx="1"/>
          </p:nvPr>
        </p:nvSpPr>
        <p:spPr/>
        <p:txBody>
          <a:bodyPr/>
          <a:lstStyle/>
          <a:p>
            <a:pPr marL="0" indent="0">
              <a:buFontTx/>
              <a:buNone/>
            </a:pPr>
            <a:r>
              <a:rPr lang="en-GB" dirty="0"/>
              <a:t>[01:30]</a:t>
            </a:r>
          </a:p>
          <a:p>
            <a:pPr marL="171450" indent="-171450">
              <a:buFontTx/>
              <a:buChar char="-"/>
            </a:pPr>
            <a:r>
              <a:rPr lang="en-GB" dirty="0"/>
              <a:t>We are all familiar with simple conceptual models of urban areas and their impact on the atmosphere – the street canyon, the homogeneous neighbourhood, Monin-Obukhov theory, the flat city. However, our own lived experience is that cities are not like that – they are messy, complex, and definitely not always flat. Human activities add more messiness to the picture</a:t>
            </a:r>
          </a:p>
          <a:p>
            <a:pPr marL="171450" indent="-171450">
              <a:buFontTx/>
              <a:buChar char="-"/>
            </a:pPr>
            <a:r>
              <a:rPr lang="en-GB" dirty="0"/>
              <a:t>Q1 so how does heterogeneity of form and/or function affect urban climate?</a:t>
            </a:r>
          </a:p>
          <a:p>
            <a:pPr marL="171450" indent="-171450">
              <a:buFontTx/>
              <a:buChar char="-"/>
            </a:pPr>
            <a:r>
              <a:rPr lang="en-GB" dirty="0"/>
              <a:t>This heterogeneity exists on all scales, from house to house, street to street, and vertically. It challenges our established methodologies of measurement and modelling. </a:t>
            </a:r>
          </a:p>
          <a:p>
            <a:pPr marL="171450" indent="-171450">
              <a:buFontTx/>
              <a:buChar char="-"/>
            </a:pPr>
            <a:r>
              <a:rPr lang="en-GB" dirty="0"/>
              <a:t>For instance, this picture is Bristol in the UK, and this urban scene is within one </a:t>
            </a:r>
            <a:r>
              <a:rPr lang="en-GB" dirty="0" err="1"/>
              <a:t>gridbox</a:t>
            </a:r>
            <a:r>
              <a:rPr lang="en-GB" dirty="0"/>
              <a:t> of a weather forecast model.  </a:t>
            </a:r>
          </a:p>
          <a:p>
            <a:pPr marL="171450" indent="-171450">
              <a:buFontTx/>
              <a:buChar char="-"/>
            </a:pPr>
            <a:r>
              <a:rPr lang="en-GB" dirty="0"/>
              <a:t>Q2 Even if we can model temperature, how do we measure it to evaluate the model?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dirty="0"/>
              <a:t>These questions led us to the project I shall describe today</a:t>
            </a:r>
          </a:p>
          <a:p>
            <a:endParaRPr lang="en-GB" dirty="0"/>
          </a:p>
          <a:p>
            <a:r>
              <a:rPr lang="en-GB" dirty="0"/>
              <a:t>Picture credit: Getty Images</a:t>
            </a:r>
          </a:p>
          <a:p>
            <a:r>
              <a:rPr lang="en-GB" dirty="0"/>
              <a:t>https://www.thetimes.com/travel/destinations/uk-travel/england/best-things-to-do-bristol-ld50x6k2c</a:t>
            </a:r>
          </a:p>
        </p:txBody>
      </p:sp>
      <p:sp>
        <p:nvSpPr>
          <p:cNvPr id="4" name="Slide Number Placeholder 3">
            <a:extLst>
              <a:ext uri="{FF2B5EF4-FFF2-40B4-BE49-F238E27FC236}">
                <a16:creationId xmlns:a16="http://schemas.microsoft.com/office/drawing/2014/main" id="{5BA156C2-203D-1CB6-7B0F-D21C36942A76}"/>
              </a:ext>
            </a:extLst>
          </p:cNvPr>
          <p:cNvSpPr>
            <a:spLocks noGrp="1"/>
          </p:cNvSpPr>
          <p:nvPr>
            <p:ph type="sldNum" sz="quarter" idx="5"/>
          </p:nvPr>
        </p:nvSpPr>
        <p:spPr/>
        <p:txBody>
          <a:bodyPr/>
          <a:lstStyle/>
          <a:p>
            <a:fld id="{0063B344-C571-4FB5-8F57-F1DDFAD86E9E}" type="slidenum">
              <a:rPr lang="en-GB" smtClean="0"/>
              <a:t>2</a:t>
            </a:fld>
            <a:endParaRPr lang="en-GB"/>
          </a:p>
        </p:txBody>
      </p:sp>
    </p:spTree>
    <p:extLst>
      <p:ext uri="{BB962C8B-B14F-4D97-AF65-F5344CB8AC3E}">
        <p14:creationId xmlns:p14="http://schemas.microsoft.com/office/powerpoint/2010/main" val="37998460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9FCADF-31C7-F847-F004-A104D5D4F6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33F893-2496-B895-A360-B83A2CA948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34B82B-14F1-EE0C-88D0-1C2320AB0E83}"/>
              </a:ext>
            </a:extLst>
          </p:cNvPr>
          <p:cNvSpPr>
            <a:spLocks noGrp="1"/>
          </p:cNvSpPr>
          <p:nvPr>
            <p:ph type="body" idx="1"/>
          </p:nvPr>
        </p:nvSpPr>
        <p:spPr/>
        <p:txBody>
          <a:bodyPr/>
          <a:lstStyle/>
          <a:p>
            <a:r>
              <a:rPr lang="en-GB" dirty="0"/>
              <a:t>[02:00]</a:t>
            </a:r>
          </a:p>
          <a:p>
            <a:pPr marL="171450" indent="-171450">
              <a:buFontTx/>
              <a:buChar char="-"/>
            </a:pPr>
            <a:r>
              <a:rPr lang="en-GB" dirty="0"/>
              <a:t>This was the motivation for the ASSURE project, funded by the UKRI. The work is done in collaboration with the </a:t>
            </a:r>
            <a:r>
              <a:rPr lang="en-GB" dirty="0" err="1"/>
              <a:t>urbisphere</a:t>
            </a:r>
            <a:r>
              <a:rPr lang="en-GB" dirty="0"/>
              <a:t> project, funded by ERC</a:t>
            </a:r>
          </a:p>
          <a:p>
            <a:pPr marL="171450" indent="-171450">
              <a:buFontTx/>
              <a:buChar char="-"/>
            </a:pPr>
            <a:r>
              <a:rPr lang="en-GB" dirty="0"/>
              <a:t>We chose to combine a range of methodologies to tackle two areas of heterogeneity: urban </a:t>
            </a:r>
            <a:r>
              <a:rPr lang="en-GB" dirty="0" err="1"/>
              <a:t>landuse</a:t>
            </a:r>
            <a:r>
              <a:rPr lang="en-GB" dirty="0"/>
              <a:t>, and topography</a:t>
            </a:r>
          </a:p>
          <a:p>
            <a:pPr marL="171450" indent="-171450">
              <a:buFontTx/>
              <a:buChar char="-"/>
            </a:pPr>
            <a:r>
              <a:rPr lang="en-GB" dirty="0"/>
              <a:t>We are about halfway through, with a few talks and posters at this conference – this is my focus today, mesoscale modelling will be reported at a future meeting</a:t>
            </a:r>
          </a:p>
        </p:txBody>
      </p:sp>
      <p:sp>
        <p:nvSpPr>
          <p:cNvPr id="4" name="Slide Number Placeholder 3">
            <a:extLst>
              <a:ext uri="{FF2B5EF4-FFF2-40B4-BE49-F238E27FC236}">
                <a16:creationId xmlns:a16="http://schemas.microsoft.com/office/drawing/2014/main" id="{5BFCA2CD-A27B-67E3-5670-4B7B716FC930}"/>
              </a:ext>
            </a:extLst>
          </p:cNvPr>
          <p:cNvSpPr>
            <a:spLocks noGrp="1"/>
          </p:cNvSpPr>
          <p:nvPr>
            <p:ph type="sldNum" sz="quarter" idx="5"/>
          </p:nvPr>
        </p:nvSpPr>
        <p:spPr/>
        <p:txBody>
          <a:bodyPr/>
          <a:lstStyle/>
          <a:p>
            <a:fld id="{0063B344-C571-4FB5-8F57-F1DDFAD86E9E}" type="slidenum">
              <a:rPr lang="en-GB" smtClean="0"/>
              <a:t>3</a:t>
            </a:fld>
            <a:endParaRPr lang="en-GB"/>
          </a:p>
        </p:txBody>
      </p:sp>
    </p:spTree>
    <p:extLst>
      <p:ext uri="{BB962C8B-B14F-4D97-AF65-F5344CB8AC3E}">
        <p14:creationId xmlns:p14="http://schemas.microsoft.com/office/powerpoint/2010/main" val="22453387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1938BF-CBAF-8113-DE40-CB9246DC45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554777-906D-3949-933D-C1B14900A1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3AD39B-EB53-7156-4926-33BFFFD7A9AC}"/>
              </a:ext>
            </a:extLst>
          </p:cNvPr>
          <p:cNvSpPr>
            <a:spLocks noGrp="1"/>
          </p:cNvSpPr>
          <p:nvPr>
            <p:ph type="body" idx="1"/>
          </p:nvPr>
        </p:nvSpPr>
        <p:spPr/>
        <p:txBody>
          <a:bodyPr/>
          <a:lstStyle/>
          <a:p>
            <a:r>
              <a:rPr lang="en-GB" dirty="0"/>
              <a:t>[03:00]</a:t>
            </a:r>
          </a:p>
          <a:p>
            <a:pPr marL="171450" indent="-171450">
              <a:buFontTx/>
              <a:buChar char="-"/>
            </a:pPr>
            <a:r>
              <a:rPr lang="en-GB" dirty="0"/>
              <a:t>Let me take you to Bristol!...(map1), (map2) – it is near the coast</a:t>
            </a:r>
          </a:p>
          <a:p>
            <a:pPr marL="171450" indent="-171450">
              <a:buFontTx/>
              <a:buChar char="-"/>
            </a:pPr>
            <a:r>
              <a:rPr lang="en-GB" dirty="0"/>
              <a:t>(map 3) it has residential neighbourhoods, very typical urban form in UK, terraced houses – this work by Denise Hertwig shows the height distribution, higher in the city centre – you can catch her at her poster today - and many water surfaces to add to the heterogeneity</a:t>
            </a:r>
          </a:p>
          <a:p>
            <a:pPr marL="171450" indent="-171450">
              <a:buFontTx/>
              <a:buChar char="-"/>
            </a:pPr>
            <a:r>
              <a:rPr lang="en-GB" dirty="0"/>
              <a:t>So – this is why Bristol was chosen as a study site (see box)</a:t>
            </a:r>
          </a:p>
        </p:txBody>
      </p:sp>
    </p:spTree>
    <p:extLst>
      <p:ext uri="{BB962C8B-B14F-4D97-AF65-F5344CB8AC3E}">
        <p14:creationId xmlns:p14="http://schemas.microsoft.com/office/powerpoint/2010/main" val="2496036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F6F7EA-A8FE-8E96-0DCD-77B0772C47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4F4E7A-AA29-2704-246B-0C428C1E19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CEB814-2F44-C904-FB4E-758C3B6DA9E9}"/>
              </a:ext>
            </a:extLst>
          </p:cNvPr>
          <p:cNvSpPr>
            <a:spLocks noGrp="1"/>
          </p:cNvSpPr>
          <p:nvPr>
            <p:ph type="body" idx="1"/>
          </p:nvPr>
        </p:nvSpPr>
        <p:spPr/>
        <p:txBody>
          <a:bodyPr/>
          <a:lstStyle/>
          <a:p>
            <a:r>
              <a:rPr lang="en-GB" dirty="0"/>
              <a:t>[03:30]</a:t>
            </a:r>
          </a:p>
          <a:p>
            <a:r>
              <a:rPr lang="en-GB" dirty="0"/>
              <a:t>- And just to point out that the first photo you saw is here, Avon Gorge, around 100 m deep on the edge of the city centre, which is in a valley</a:t>
            </a:r>
          </a:p>
        </p:txBody>
      </p:sp>
    </p:spTree>
    <p:extLst>
      <p:ext uri="{BB962C8B-B14F-4D97-AF65-F5344CB8AC3E}">
        <p14:creationId xmlns:p14="http://schemas.microsoft.com/office/powerpoint/2010/main" val="322150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8AE6A2-F639-7A28-AB0C-9397916E34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A19594-E426-A172-584C-7C7E43F811E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B32CB3-5905-B983-5842-6D458F44B679}"/>
              </a:ext>
            </a:extLst>
          </p:cNvPr>
          <p:cNvSpPr>
            <a:spLocks noGrp="1"/>
          </p:cNvSpPr>
          <p:nvPr>
            <p:ph type="body" idx="1"/>
          </p:nvPr>
        </p:nvSpPr>
        <p:spPr/>
        <p:txBody>
          <a:bodyPr/>
          <a:lstStyle/>
          <a:p>
            <a:r>
              <a:rPr lang="en-GB" dirty="0"/>
              <a:t>[04:15]</a:t>
            </a:r>
          </a:p>
          <a:p>
            <a:pPr marL="171450" indent="-171450">
              <a:buFontTx/>
              <a:buChar char="-"/>
            </a:pPr>
            <a:r>
              <a:rPr lang="en-GB" dirty="0"/>
              <a:t>I will now highlight some of our activities using three questions – and some progress towards the answers</a:t>
            </a:r>
          </a:p>
          <a:p>
            <a:pPr marL="171450" indent="-171450">
              <a:buFontTx/>
              <a:buChar char="-"/>
            </a:pPr>
            <a:r>
              <a:rPr lang="en-GB" dirty="0"/>
              <a:t>(1) Firstly, how do orography, etc……temperature differences?</a:t>
            </a:r>
          </a:p>
        </p:txBody>
      </p:sp>
      <p:sp>
        <p:nvSpPr>
          <p:cNvPr id="4" name="Slide Number Placeholder 3">
            <a:extLst>
              <a:ext uri="{FF2B5EF4-FFF2-40B4-BE49-F238E27FC236}">
                <a16:creationId xmlns:a16="http://schemas.microsoft.com/office/drawing/2014/main" id="{65110781-B163-88AC-5736-83ADE1F7DD86}"/>
              </a:ext>
            </a:extLst>
          </p:cNvPr>
          <p:cNvSpPr>
            <a:spLocks noGrp="1"/>
          </p:cNvSpPr>
          <p:nvPr>
            <p:ph type="sldNum" sz="quarter" idx="5"/>
          </p:nvPr>
        </p:nvSpPr>
        <p:spPr/>
        <p:txBody>
          <a:bodyPr/>
          <a:lstStyle/>
          <a:p>
            <a:fld id="{0063B344-C571-4FB5-8F57-F1DDFAD86E9E}" type="slidenum">
              <a:rPr lang="en-GB" smtClean="0"/>
              <a:t>6</a:t>
            </a:fld>
            <a:endParaRPr lang="en-GB"/>
          </a:p>
        </p:txBody>
      </p:sp>
    </p:spTree>
    <p:extLst>
      <p:ext uri="{BB962C8B-B14F-4D97-AF65-F5344CB8AC3E}">
        <p14:creationId xmlns:p14="http://schemas.microsoft.com/office/powerpoint/2010/main" val="24316470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[05:15]</a:t>
            </a:r>
          </a:p>
          <a:p>
            <a:r>
              <a:rPr lang="en-GB" dirty="0"/>
              <a:t>- Our partner, BCC, did some work prior to the project on planning for future heatwaves…they collaborated with the MO, who provided climate projections like this (left side)…this shows “tropical night” &gt;20degC</a:t>
            </a:r>
          </a:p>
          <a:p>
            <a:pPr marL="171450" indent="-171450">
              <a:buFontTx/>
              <a:buChar char="-"/>
            </a:pPr>
            <a:r>
              <a:rPr lang="en-GB" dirty="0"/>
              <a:t>Topography influence the night temps, being at the coast is not necessarily cooler…</a:t>
            </a:r>
          </a:p>
          <a:p>
            <a:pPr marL="171450" indent="-171450">
              <a:buFontTx/>
              <a:buChar char="-"/>
            </a:pPr>
            <a:r>
              <a:rPr lang="en-GB" dirty="0"/>
              <a:t>Fairly high resolution for climate projections!</a:t>
            </a:r>
          </a:p>
          <a:p>
            <a:pPr marL="171450" indent="-171450">
              <a:buFontTx/>
              <a:buChar char="-"/>
            </a:pPr>
            <a:r>
              <a:rPr lang="en-GB" dirty="0"/>
              <a:t>The council combined this data with other risk factors to give (right side) a heat vulnerability index…you can access other scenarios on their website</a:t>
            </a:r>
          </a:p>
          <a:p>
            <a:pPr marL="0" indent="0">
              <a:buFontTx/>
              <a:buNone/>
            </a:pPr>
            <a:endParaRPr lang="en-GB" dirty="0"/>
          </a:p>
        </p:txBody>
      </p:sp>
      <p:sp>
        <p:nvSpPr>
          <p:cNvPr id="4" name="Slide Number Placeholder 3"/>
          <p:cNvSpPr>
            <a:spLocks noGrp="1"/>
          </p:cNvSpPr>
          <p:nvPr>
            <p:ph type="sldNum" sz="quarter" idx="5"/>
          </p:nvPr>
        </p:nvSpPr>
        <p:spPr/>
        <p:txBody>
          <a:bodyPr/>
          <a:lstStyle/>
          <a:p>
            <a:fld id="{0063B344-C571-4FB5-8F57-F1DDFAD86E9E}" type="slidenum">
              <a:rPr lang="en-GB" smtClean="0"/>
              <a:t>7</a:t>
            </a:fld>
            <a:endParaRPr lang="en-GB"/>
          </a:p>
        </p:txBody>
      </p:sp>
    </p:spTree>
    <p:extLst>
      <p:ext uri="{BB962C8B-B14F-4D97-AF65-F5344CB8AC3E}">
        <p14:creationId xmlns:p14="http://schemas.microsoft.com/office/powerpoint/2010/main" val="9629789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[06:00]</a:t>
            </a:r>
          </a:p>
          <a:p>
            <a:pPr marL="171450" indent="-171450">
              <a:buFontTx/>
              <a:buChar char="-"/>
            </a:pPr>
            <a:r>
              <a:rPr lang="en-GB" dirty="0"/>
              <a:t>One of the modelling aims is to do high resolution simulations with the MO Unified Model - here is an example of Bristol’s heat island, on the right 2.2km same as the climate projections – and a 300m resolution ensemble run as part of a Testbed in 2023, on the left, that we are analysing. </a:t>
            </a:r>
          </a:p>
          <a:p>
            <a:pPr marL="171450" indent="-171450">
              <a:buFontTx/>
              <a:buChar char="-"/>
            </a:pPr>
            <a:r>
              <a:rPr lang="en-GB" dirty="0"/>
              <a:t>It is clear that more scales of heterogeneity in the temperature field are resolvable, including higher temperatures. </a:t>
            </a:r>
          </a:p>
          <a:p>
            <a:pPr marL="171450" indent="-171450">
              <a:buFontTx/>
              <a:buChar char="-"/>
            </a:pPr>
            <a:r>
              <a:rPr lang="en-GB" dirty="0"/>
              <a:t>Russel will be talking later today about similar work he has done for Berlin, and will do for Bristol  </a:t>
            </a:r>
          </a:p>
          <a:p>
            <a:endParaRPr lang="en-GB" dirty="0"/>
          </a:p>
          <a:p>
            <a:r>
              <a:rPr lang="en-GB" dirty="0"/>
              <a:t>Met Office Global and Regional Ensemble Prediction System (MOGREPS)</a:t>
            </a:r>
          </a:p>
        </p:txBody>
      </p:sp>
      <p:sp>
        <p:nvSpPr>
          <p:cNvPr id="4" name="Slide Number Placeholder 3"/>
          <p:cNvSpPr>
            <a:spLocks noGrp="1"/>
          </p:cNvSpPr>
          <p:nvPr>
            <p:ph type="sldNum" sz="quarter" idx="5"/>
          </p:nvPr>
        </p:nvSpPr>
        <p:spPr/>
        <p:txBody>
          <a:bodyPr/>
          <a:lstStyle/>
          <a:p>
            <a:fld id="{9CCE80C1-49B6-C340-9A06-23624447E19B}" type="slidenum">
              <a:rPr lang="en-GB" smtClean="0"/>
              <a:t>8</a:t>
            </a:fld>
            <a:endParaRPr lang="en-GB"/>
          </a:p>
        </p:txBody>
      </p:sp>
    </p:spTree>
    <p:extLst>
      <p:ext uri="{BB962C8B-B14F-4D97-AF65-F5344CB8AC3E}">
        <p14:creationId xmlns:p14="http://schemas.microsoft.com/office/powerpoint/2010/main" val="18607539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[07:00]</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dirty="0"/>
              <a:t>How can we evaluate such simulations? Well we established a sensor network in Bristol, led by Andreas Christen at </a:t>
            </a:r>
            <a:r>
              <a:rPr lang="en-GB" dirty="0" err="1"/>
              <a:t>UoF</a:t>
            </a:r>
            <a:r>
              <a:rPr lang="en-GB" dirty="0"/>
              <a:t>. Lampposts, sensors…we already heard from Matthias Zeeman about it at the conference.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dirty="0"/>
              <a:t>Right side, example of a “tropical night” in the recent heatwave, red is &gt;20 </a:t>
            </a:r>
            <a:r>
              <a:rPr lang="en-GB" dirty="0" err="1"/>
              <a:t>Tmin</a:t>
            </a:r>
            <a:r>
              <a:rPr lang="en-GB" dirty="0"/>
              <a:t> – orography plays a stronger role in cooling the air than proximity to the sea.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dirty="0"/>
              <a:t>You can meet Andreas at his poster later today, to see other examples from the year of data so far</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GB" dirty="0"/>
          </a:p>
          <a:p>
            <a:endParaRPr lang="en-GB" dirty="0"/>
          </a:p>
        </p:txBody>
      </p:sp>
      <p:sp>
        <p:nvSpPr>
          <p:cNvPr id="4" name="Slide Number Placeholder 3"/>
          <p:cNvSpPr>
            <a:spLocks noGrp="1"/>
          </p:cNvSpPr>
          <p:nvPr>
            <p:ph type="sldNum" sz="quarter" idx="5"/>
          </p:nvPr>
        </p:nvSpPr>
        <p:spPr/>
        <p:txBody>
          <a:bodyPr/>
          <a:lstStyle/>
          <a:p>
            <a:fld id="{0063B344-C571-4FB5-8F57-F1DDFAD86E9E}" type="slidenum">
              <a:rPr lang="en-GB" smtClean="0"/>
              <a:t>9</a:t>
            </a:fld>
            <a:endParaRPr lang="en-GB"/>
          </a:p>
        </p:txBody>
      </p:sp>
    </p:spTree>
    <p:extLst>
      <p:ext uri="{BB962C8B-B14F-4D97-AF65-F5344CB8AC3E}">
        <p14:creationId xmlns:p14="http://schemas.microsoft.com/office/powerpoint/2010/main" val="4348523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3A5729-C116-1F75-CA10-645A86831CD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6C8A770-C01D-66BD-6295-94E5B63C909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50EDA53-A2E2-8A0A-469C-1B23CD9B97C4}"/>
              </a:ext>
            </a:extLst>
          </p:cNvPr>
          <p:cNvSpPr>
            <a:spLocks noGrp="1"/>
          </p:cNvSpPr>
          <p:nvPr>
            <p:ph type="dt" sz="half" idx="10"/>
          </p:nvPr>
        </p:nvSpPr>
        <p:spPr/>
        <p:txBody>
          <a:bodyPr/>
          <a:lstStyle/>
          <a:p>
            <a:fld id="{C8A2BCDA-5D75-4121-93E7-DEB975165833}" type="datetimeFigureOut">
              <a:rPr lang="en-GB" smtClean="0"/>
              <a:t>03/05/2026</a:t>
            </a:fld>
            <a:endParaRPr lang="en-GB"/>
          </a:p>
        </p:txBody>
      </p:sp>
      <p:sp>
        <p:nvSpPr>
          <p:cNvPr id="5" name="Footer Placeholder 4">
            <a:extLst>
              <a:ext uri="{FF2B5EF4-FFF2-40B4-BE49-F238E27FC236}">
                <a16:creationId xmlns:a16="http://schemas.microsoft.com/office/drawing/2014/main" id="{6B0DA7A0-E68F-F445-D034-066CE5F3F4E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FC14D4B-1879-C98A-3E1E-A8F10E5D4D78}"/>
              </a:ext>
            </a:extLst>
          </p:cNvPr>
          <p:cNvSpPr>
            <a:spLocks noGrp="1"/>
          </p:cNvSpPr>
          <p:nvPr>
            <p:ph type="sldNum" sz="quarter" idx="12"/>
          </p:nvPr>
        </p:nvSpPr>
        <p:spPr/>
        <p:txBody>
          <a:bodyPr/>
          <a:lstStyle/>
          <a:p>
            <a:fld id="{3F708ED3-921D-468C-BF7E-33E771C132D0}" type="slidenum">
              <a:rPr lang="en-GB" smtClean="0"/>
              <a:t>‹#›</a:t>
            </a:fld>
            <a:endParaRPr lang="en-GB"/>
          </a:p>
        </p:txBody>
      </p:sp>
    </p:spTree>
    <p:extLst>
      <p:ext uri="{BB962C8B-B14F-4D97-AF65-F5344CB8AC3E}">
        <p14:creationId xmlns:p14="http://schemas.microsoft.com/office/powerpoint/2010/main" val="14555072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EDE5B-2C09-8BC8-5A50-52BB5734BCD5}"/>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B9F7FC7-2A32-6687-59B9-B3B15D4E755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4FA9DCE-56F1-E03E-912B-C69BAC2511F0}"/>
              </a:ext>
            </a:extLst>
          </p:cNvPr>
          <p:cNvSpPr>
            <a:spLocks noGrp="1"/>
          </p:cNvSpPr>
          <p:nvPr>
            <p:ph type="dt" sz="half" idx="10"/>
          </p:nvPr>
        </p:nvSpPr>
        <p:spPr/>
        <p:txBody>
          <a:bodyPr/>
          <a:lstStyle/>
          <a:p>
            <a:fld id="{C8A2BCDA-5D75-4121-93E7-DEB975165833}" type="datetimeFigureOut">
              <a:rPr lang="en-GB" smtClean="0"/>
              <a:t>03/05/2026</a:t>
            </a:fld>
            <a:endParaRPr lang="en-GB"/>
          </a:p>
        </p:txBody>
      </p:sp>
      <p:sp>
        <p:nvSpPr>
          <p:cNvPr id="5" name="Footer Placeholder 4">
            <a:extLst>
              <a:ext uri="{FF2B5EF4-FFF2-40B4-BE49-F238E27FC236}">
                <a16:creationId xmlns:a16="http://schemas.microsoft.com/office/drawing/2014/main" id="{BAF7BA7F-EF4B-1F80-E403-BDA7A8CF4DA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87ADD3D-C8DE-AE05-00F1-65DBDE3A3DF0}"/>
              </a:ext>
            </a:extLst>
          </p:cNvPr>
          <p:cNvSpPr>
            <a:spLocks noGrp="1"/>
          </p:cNvSpPr>
          <p:nvPr>
            <p:ph type="sldNum" sz="quarter" idx="12"/>
          </p:nvPr>
        </p:nvSpPr>
        <p:spPr/>
        <p:txBody>
          <a:bodyPr/>
          <a:lstStyle/>
          <a:p>
            <a:fld id="{3F708ED3-921D-468C-BF7E-33E771C132D0}" type="slidenum">
              <a:rPr lang="en-GB" smtClean="0"/>
              <a:t>‹#›</a:t>
            </a:fld>
            <a:endParaRPr lang="en-GB"/>
          </a:p>
        </p:txBody>
      </p:sp>
    </p:spTree>
    <p:extLst>
      <p:ext uri="{BB962C8B-B14F-4D97-AF65-F5344CB8AC3E}">
        <p14:creationId xmlns:p14="http://schemas.microsoft.com/office/powerpoint/2010/main" val="2762204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3A8BB4A-D8CD-833E-AED9-A1BC55CB693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9A12EB7-78C8-F1BB-5FE5-F61958525FE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67D4A40-8209-2C71-CFEB-F903091C62E6}"/>
              </a:ext>
            </a:extLst>
          </p:cNvPr>
          <p:cNvSpPr>
            <a:spLocks noGrp="1"/>
          </p:cNvSpPr>
          <p:nvPr>
            <p:ph type="dt" sz="half" idx="10"/>
          </p:nvPr>
        </p:nvSpPr>
        <p:spPr/>
        <p:txBody>
          <a:bodyPr/>
          <a:lstStyle/>
          <a:p>
            <a:fld id="{C8A2BCDA-5D75-4121-93E7-DEB975165833}" type="datetimeFigureOut">
              <a:rPr lang="en-GB" smtClean="0"/>
              <a:t>03/05/2026</a:t>
            </a:fld>
            <a:endParaRPr lang="en-GB"/>
          </a:p>
        </p:txBody>
      </p:sp>
      <p:sp>
        <p:nvSpPr>
          <p:cNvPr id="5" name="Footer Placeholder 4">
            <a:extLst>
              <a:ext uri="{FF2B5EF4-FFF2-40B4-BE49-F238E27FC236}">
                <a16:creationId xmlns:a16="http://schemas.microsoft.com/office/drawing/2014/main" id="{38CE9E5B-29DC-1C7F-B2A0-A96717EE4C9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6073A09-3D86-D2BB-5BFC-ECB29CF096FD}"/>
              </a:ext>
            </a:extLst>
          </p:cNvPr>
          <p:cNvSpPr>
            <a:spLocks noGrp="1"/>
          </p:cNvSpPr>
          <p:nvPr>
            <p:ph type="sldNum" sz="quarter" idx="12"/>
          </p:nvPr>
        </p:nvSpPr>
        <p:spPr/>
        <p:txBody>
          <a:bodyPr/>
          <a:lstStyle/>
          <a:p>
            <a:fld id="{3F708ED3-921D-468C-BF7E-33E771C132D0}" type="slidenum">
              <a:rPr lang="en-GB" smtClean="0"/>
              <a:t>‹#›</a:t>
            </a:fld>
            <a:endParaRPr lang="en-GB"/>
          </a:p>
        </p:txBody>
      </p:sp>
    </p:spTree>
    <p:extLst>
      <p:ext uri="{BB962C8B-B14F-4D97-AF65-F5344CB8AC3E}">
        <p14:creationId xmlns:p14="http://schemas.microsoft.com/office/powerpoint/2010/main" val="34258277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420CB-489A-C464-7AD8-9207DD710F7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048B2A8-91DF-F3BE-C744-4D726D7590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67B9497-B035-8467-0B65-4B30984C91B4}"/>
              </a:ext>
            </a:extLst>
          </p:cNvPr>
          <p:cNvSpPr>
            <a:spLocks noGrp="1"/>
          </p:cNvSpPr>
          <p:nvPr>
            <p:ph type="dt" sz="half" idx="10"/>
          </p:nvPr>
        </p:nvSpPr>
        <p:spPr/>
        <p:txBody>
          <a:bodyPr/>
          <a:lstStyle/>
          <a:p>
            <a:fld id="{C8A2BCDA-5D75-4121-93E7-DEB975165833}" type="datetimeFigureOut">
              <a:rPr lang="en-GB" smtClean="0"/>
              <a:t>03/05/2026</a:t>
            </a:fld>
            <a:endParaRPr lang="en-GB"/>
          </a:p>
        </p:txBody>
      </p:sp>
      <p:sp>
        <p:nvSpPr>
          <p:cNvPr id="5" name="Footer Placeholder 4">
            <a:extLst>
              <a:ext uri="{FF2B5EF4-FFF2-40B4-BE49-F238E27FC236}">
                <a16:creationId xmlns:a16="http://schemas.microsoft.com/office/drawing/2014/main" id="{1BD61F8F-5A5B-744C-28B4-A4694A5117B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EE62051-402F-7286-6B9E-E76D3AD0A7F6}"/>
              </a:ext>
            </a:extLst>
          </p:cNvPr>
          <p:cNvSpPr>
            <a:spLocks noGrp="1"/>
          </p:cNvSpPr>
          <p:nvPr>
            <p:ph type="sldNum" sz="quarter" idx="12"/>
          </p:nvPr>
        </p:nvSpPr>
        <p:spPr/>
        <p:txBody>
          <a:bodyPr/>
          <a:lstStyle/>
          <a:p>
            <a:fld id="{3F708ED3-921D-468C-BF7E-33E771C132D0}" type="slidenum">
              <a:rPr lang="en-GB" smtClean="0"/>
              <a:t>‹#›</a:t>
            </a:fld>
            <a:endParaRPr lang="en-GB"/>
          </a:p>
        </p:txBody>
      </p:sp>
    </p:spTree>
    <p:extLst>
      <p:ext uri="{BB962C8B-B14F-4D97-AF65-F5344CB8AC3E}">
        <p14:creationId xmlns:p14="http://schemas.microsoft.com/office/powerpoint/2010/main" val="20260033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B7EF1-90FA-DFEB-1D04-A4C700316C9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4A973EFC-A899-F4F3-E657-93C391E0159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B3D33F2-27B7-9EEA-30CA-4F7ADE0D7285}"/>
              </a:ext>
            </a:extLst>
          </p:cNvPr>
          <p:cNvSpPr>
            <a:spLocks noGrp="1"/>
          </p:cNvSpPr>
          <p:nvPr>
            <p:ph type="dt" sz="half" idx="10"/>
          </p:nvPr>
        </p:nvSpPr>
        <p:spPr/>
        <p:txBody>
          <a:bodyPr/>
          <a:lstStyle/>
          <a:p>
            <a:fld id="{C8A2BCDA-5D75-4121-93E7-DEB975165833}" type="datetimeFigureOut">
              <a:rPr lang="en-GB" smtClean="0"/>
              <a:t>03/05/2026</a:t>
            </a:fld>
            <a:endParaRPr lang="en-GB"/>
          </a:p>
        </p:txBody>
      </p:sp>
      <p:sp>
        <p:nvSpPr>
          <p:cNvPr id="5" name="Footer Placeholder 4">
            <a:extLst>
              <a:ext uri="{FF2B5EF4-FFF2-40B4-BE49-F238E27FC236}">
                <a16:creationId xmlns:a16="http://schemas.microsoft.com/office/drawing/2014/main" id="{8AAAE3A5-28C7-29C3-8F6A-5B4FE31ACE8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FADD171-8DE8-81CB-2971-5F296CEF74A9}"/>
              </a:ext>
            </a:extLst>
          </p:cNvPr>
          <p:cNvSpPr>
            <a:spLocks noGrp="1"/>
          </p:cNvSpPr>
          <p:nvPr>
            <p:ph type="sldNum" sz="quarter" idx="12"/>
          </p:nvPr>
        </p:nvSpPr>
        <p:spPr/>
        <p:txBody>
          <a:bodyPr/>
          <a:lstStyle/>
          <a:p>
            <a:fld id="{3F708ED3-921D-468C-BF7E-33E771C132D0}" type="slidenum">
              <a:rPr lang="en-GB" smtClean="0"/>
              <a:t>‹#›</a:t>
            </a:fld>
            <a:endParaRPr lang="en-GB"/>
          </a:p>
        </p:txBody>
      </p:sp>
    </p:spTree>
    <p:extLst>
      <p:ext uri="{BB962C8B-B14F-4D97-AF65-F5344CB8AC3E}">
        <p14:creationId xmlns:p14="http://schemas.microsoft.com/office/powerpoint/2010/main" val="38573699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B9548-D21E-111E-3F1D-B22DD41198D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300980F-3EF3-8B17-0BD9-381CC188E25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346C6D0-B041-5B73-52A0-2E3707793CA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6242099-E1E4-8C56-6EB4-18EAA49F1BB3}"/>
              </a:ext>
            </a:extLst>
          </p:cNvPr>
          <p:cNvSpPr>
            <a:spLocks noGrp="1"/>
          </p:cNvSpPr>
          <p:nvPr>
            <p:ph type="dt" sz="half" idx="10"/>
          </p:nvPr>
        </p:nvSpPr>
        <p:spPr/>
        <p:txBody>
          <a:bodyPr/>
          <a:lstStyle/>
          <a:p>
            <a:fld id="{C8A2BCDA-5D75-4121-93E7-DEB975165833}" type="datetimeFigureOut">
              <a:rPr lang="en-GB" smtClean="0"/>
              <a:t>03/05/2026</a:t>
            </a:fld>
            <a:endParaRPr lang="en-GB"/>
          </a:p>
        </p:txBody>
      </p:sp>
      <p:sp>
        <p:nvSpPr>
          <p:cNvPr id="6" name="Footer Placeholder 5">
            <a:extLst>
              <a:ext uri="{FF2B5EF4-FFF2-40B4-BE49-F238E27FC236}">
                <a16:creationId xmlns:a16="http://schemas.microsoft.com/office/drawing/2014/main" id="{151CB792-AB74-5783-473C-D9F276D60FC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6C6B15F-B0F2-5962-7A89-99BEA550EA04}"/>
              </a:ext>
            </a:extLst>
          </p:cNvPr>
          <p:cNvSpPr>
            <a:spLocks noGrp="1"/>
          </p:cNvSpPr>
          <p:nvPr>
            <p:ph type="sldNum" sz="quarter" idx="12"/>
          </p:nvPr>
        </p:nvSpPr>
        <p:spPr/>
        <p:txBody>
          <a:bodyPr/>
          <a:lstStyle/>
          <a:p>
            <a:fld id="{3F708ED3-921D-468C-BF7E-33E771C132D0}" type="slidenum">
              <a:rPr lang="en-GB" smtClean="0"/>
              <a:t>‹#›</a:t>
            </a:fld>
            <a:endParaRPr lang="en-GB"/>
          </a:p>
        </p:txBody>
      </p:sp>
    </p:spTree>
    <p:extLst>
      <p:ext uri="{BB962C8B-B14F-4D97-AF65-F5344CB8AC3E}">
        <p14:creationId xmlns:p14="http://schemas.microsoft.com/office/powerpoint/2010/main" val="23941663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47280-AE16-C5A8-5068-6FC85B2A89E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FAE2EDA-37B1-6D09-F498-47F6016445E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936FB7E-0529-AF49-6911-66214FA915F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2F6305A9-B6DA-5C54-0B9A-4FE765D6D89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3D62783-D79A-4AB6-E943-64FC635F530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68AEDEC-C021-DA96-E433-0651ECCE9762}"/>
              </a:ext>
            </a:extLst>
          </p:cNvPr>
          <p:cNvSpPr>
            <a:spLocks noGrp="1"/>
          </p:cNvSpPr>
          <p:nvPr>
            <p:ph type="dt" sz="half" idx="10"/>
          </p:nvPr>
        </p:nvSpPr>
        <p:spPr/>
        <p:txBody>
          <a:bodyPr/>
          <a:lstStyle/>
          <a:p>
            <a:fld id="{C8A2BCDA-5D75-4121-93E7-DEB975165833}" type="datetimeFigureOut">
              <a:rPr lang="en-GB" smtClean="0"/>
              <a:t>03/05/2026</a:t>
            </a:fld>
            <a:endParaRPr lang="en-GB"/>
          </a:p>
        </p:txBody>
      </p:sp>
      <p:sp>
        <p:nvSpPr>
          <p:cNvPr id="8" name="Footer Placeholder 7">
            <a:extLst>
              <a:ext uri="{FF2B5EF4-FFF2-40B4-BE49-F238E27FC236}">
                <a16:creationId xmlns:a16="http://schemas.microsoft.com/office/drawing/2014/main" id="{693A0D54-3DCF-CB81-756D-F58FE1C442B0}"/>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6C5465E-E8C2-F0E1-439D-1EE024D44C68}"/>
              </a:ext>
            </a:extLst>
          </p:cNvPr>
          <p:cNvSpPr>
            <a:spLocks noGrp="1"/>
          </p:cNvSpPr>
          <p:nvPr>
            <p:ph type="sldNum" sz="quarter" idx="12"/>
          </p:nvPr>
        </p:nvSpPr>
        <p:spPr/>
        <p:txBody>
          <a:bodyPr/>
          <a:lstStyle/>
          <a:p>
            <a:fld id="{3F708ED3-921D-468C-BF7E-33E771C132D0}" type="slidenum">
              <a:rPr lang="en-GB" smtClean="0"/>
              <a:t>‹#›</a:t>
            </a:fld>
            <a:endParaRPr lang="en-GB"/>
          </a:p>
        </p:txBody>
      </p:sp>
    </p:spTree>
    <p:extLst>
      <p:ext uri="{BB962C8B-B14F-4D97-AF65-F5344CB8AC3E}">
        <p14:creationId xmlns:p14="http://schemas.microsoft.com/office/powerpoint/2010/main" val="20865622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06C68-61FB-0FEF-50B7-BB1B4253DBC9}"/>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A69F099-4897-077C-E11F-E83E7DDFC7B3}"/>
              </a:ext>
            </a:extLst>
          </p:cNvPr>
          <p:cNvSpPr>
            <a:spLocks noGrp="1"/>
          </p:cNvSpPr>
          <p:nvPr>
            <p:ph type="dt" sz="half" idx="10"/>
          </p:nvPr>
        </p:nvSpPr>
        <p:spPr/>
        <p:txBody>
          <a:bodyPr/>
          <a:lstStyle/>
          <a:p>
            <a:fld id="{C8A2BCDA-5D75-4121-93E7-DEB975165833}" type="datetimeFigureOut">
              <a:rPr lang="en-GB" smtClean="0"/>
              <a:t>03/05/2026</a:t>
            </a:fld>
            <a:endParaRPr lang="en-GB"/>
          </a:p>
        </p:txBody>
      </p:sp>
      <p:sp>
        <p:nvSpPr>
          <p:cNvPr id="4" name="Footer Placeholder 3">
            <a:extLst>
              <a:ext uri="{FF2B5EF4-FFF2-40B4-BE49-F238E27FC236}">
                <a16:creationId xmlns:a16="http://schemas.microsoft.com/office/drawing/2014/main" id="{8E9FB1FF-6043-5D48-1855-0CD848F50D7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6E2A10A-47B2-69A9-7861-58D4E1340624}"/>
              </a:ext>
            </a:extLst>
          </p:cNvPr>
          <p:cNvSpPr>
            <a:spLocks noGrp="1"/>
          </p:cNvSpPr>
          <p:nvPr>
            <p:ph type="sldNum" sz="quarter" idx="12"/>
          </p:nvPr>
        </p:nvSpPr>
        <p:spPr/>
        <p:txBody>
          <a:bodyPr/>
          <a:lstStyle/>
          <a:p>
            <a:fld id="{3F708ED3-921D-468C-BF7E-33E771C132D0}" type="slidenum">
              <a:rPr lang="en-GB" smtClean="0"/>
              <a:t>‹#›</a:t>
            </a:fld>
            <a:endParaRPr lang="en-GB"/>
          </a:p>
        </p:txBody>
      </p:sp>
    </p:spTree>
    <p:extLst>
      <p:ext uri="{BB962C8B-B14F-4D97-AF65-F5344CB8AC3E}">
        <p14:creationId xmlns:p14="http://schemas.microsoft.com/office/powerpoint/2010/main" val="39285505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5862E46-3C3D-5279-5E08-AC352FA7BA96}"/>
              </a:ext>
            </a:extLst>
          </p:cNvPr>
          <p:cNvSpPr>
            <a:spLocks noGrp="1"/>
          </p:cNvSpPr>
          <p:nvPr>
            <p:ph type="dt" sz="half" idx="10"/>
          </p:nvPr>
        </p:nvSpPr>
        <p:spPr/>
        <p:txBody>
          <a:bodyPr/>
          <a:lstStyle/>
          <a:p>
            <a:fld id="{C8A2BCDA-5D75-4121-93E7-DEB975165833}" type="datetimeFigureOut">
              <a:rPr lang="en-GB" smtClean="0"/>
              <a:t>03/05/2026</a:t>
            </a:fld>
            <a:endParaRPr lang="en-GB"/>
          </a:p>
        </p:txBody>
      </p:sp>
      <p:sp>
        <p:nvSpPr>
          <p:cNvPr id="3" name="Footer Placeholder 2">
            <a:extLst>
              <a:ext uri="{FF2B5EF4-FFF2-40B4-BE49-F238E27FC236}">
                <a16:creationId xmlns:a16="http://schemas.microsoft.com/office/drawing/2014/main" id="{31063AC8-BC9D-3057-C5E6-2642F9B8D1C4}"/>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1C33A913-2C58-0E5B-9430-3F467A619C71}"/>
              </a:ext>
            </a:extLst>
          </p:cNvPr>
          <p:cNvSpPr>
            <a:spLocks noGrp="1"/>
          </p:cNvSpPr>
          <p:nvPr>
            <p:ph type="sldNum" sz="quarter" idx="12"/>
          </p:nvPr>
        </p:nvSpPr>
        <p:spPr/>
        <p:txBody>
          <a:bodyPr/>
          <a:lstStyle/>
          <a:p>
            <a:fld id="{3F708ED3-921D-468C-BF7E-33E771C132D0}" type="slidenum">
              <a:rPr lang="en-GB" smtClean="0"/>
              <a:t>‹#›</a:t>
            </a:fld>
            <a:endParaRPr lang="en-GB"/>
          </a:p>
        </p:txBody>
      </p:sp>
    </p:spTree>
    <p:extLst>
      <p:ext uri="{BB962C8B-B14F-4D97-AF65-F5344CB8AC3E}">
        <p14:creationId xmlns:p14="http://schemas.microsoft.com/office/powerpoint/2010/main" val="22535699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A19B8-CC25-EE47-A1EF-2BD15ECBA71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E2B8FE3-0DDE-AC86-4700-25EE730B8AC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BE179687-31EC-8439-3939-546153B4E3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F7B922-015B-0921-582D-C6ADD3B16644}"/>
              </a:ext>
            </a:extLst>
          </p:cNvPr>
          <p:cNvSpPr>
            <a:spLocks noGrp="1"/>
          </p:cNvSpPr>
          <p:nvPr>
            <p:ph type="dt" sz="half" idx="10"/>
          </p:nvPr>
        </p:nvSpPr>
        <p:spPr/>
        <p:txBody>
          <a:bodyPr/>
          <a:lstStyle/>
          <a:p>
            <a:fld id="{C8A2BCDA-5D75-4121-93E7-DEB975165833}" type="datetimeFigureOut">
              <a:rPr lang="en-GB" smtClean="0"/>
              <a:t>03/05/2026</a:t>
            </a:fld>
            <a:endParaRPr lang="en-GB"/>
          </a:p>
        </p:txBody>
      </p:sp>
      <p:sp>
        <p:nvSpPr>
          <p:cNvPr id="6" name="Footer Placeholder 5">
            <a:extLst>
              <a:ext uri="{FF2B5EF4-FFF2-40B4-BE49-F238E27FC236}">
                <a16:creationId xmlns:a16="http://schemas.microsoft.com/office/drawing/2014/main" id="{7686E41E-F890-EDAC-50C6-8CC49031A4C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E9DC659-39FF-D9B0-D722-3DC7DA59AD72}"/>
              </a:ext>
            </a:extLst>
          </p:cNvPr>
          <p:cNvSpPr>
            <a:spLocks noGrp="1"/>
          </p:cNvSpPr>
          <p:nvPr>
            <p:ph type="sldNum" sz="quarter" idx="12"/>
          </p:nvPr>
        </p:nvSpPr>
        <p:spPr/>
        <p:txBody>
          <a:bodyPr/>
          <a:lstStyle/>
          <a:p>
            <a:fld id="{3F708ED3-921D-468C-BF7E-33E771C132D0}" type="slidenum">
              <a:rPr lang="en-GB" smtClean="0"/>
              <a:t>‹#›</a:t>
            </a:fld>
            <a:endParaRPr lang="en-GB"/>
          </a:p>
        </p:txBody>
      </p:sp>
    </p:spTree>
    <p:extLst>
      <p:ext uri="{BB962C8B-B14F-4D97-AF65-F5344CB8AC3E}">
        <p14:creationId xmlns:p14="http://schemas.microsoft.com/office/powerpoint/2010/main" val="8840687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41CC2F-4CE7-886C-A3F7-73806D5BE16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1EFC1B9B-70CF-2469-1724-9998233CC69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62F9D83-5DCC-9E12-ECE1-117404DC95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0D2BAB6-F1AA-1196-D0E1-F380C5418A6F}"/>
              </a:ext>
            </a:extLst>
          </p:cNvPr>
          <p:cNvSpPr>
            <a:spLocks noGrp="1"/>
          </p:cNvSpPr>
          <p:nvPr>
            <p:ph type="dt" sz="half" idx="10"/>
          </p:nvPr>
        </p:nvSpPr>
        <p:spPr/>
        <p:txBody>
          <a:bodyPr/>
          <a:lstStyle/>
          <a:p>
            <a:fld id="{C8A2BCDA-5D75-4121-93E7-DEB975165833}" type="datetimeFigureOut">
              <a:rPr lang="en-GB" smtClean="0"/>
              <a:t>03/05/2026</a:t>
            </a:fld>
            <a:endParaRPr lang="en-GB"/>
          </a:p>
        </p:txBody>
      </p:sp>
      <p:sp>
        <p:nvSpPr>
          <p:cNvPr id="6" name="Footer Placeholder 5">
            <a:extLst>
              <a:ext uri="{FF2B5EF4-FFF2-40B4-BE49-F238E27FC236}">
                <a16:creationId xmlns:a16="http://schemas.microsoft.com/office/drawing/2014/main" id="{BD3CB538-FE25-3D55-EF61-2E6AA63F094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1A9223E-3F3B-01FD-42A4-D1F49C2DD772}"/>
              </a:ext>
            </a:extLst>
          </p:cNvPr>
          <p:cNvSpPr>
            <a:spLocks noGrp="1"/>
          </p:cNvSpPr>
          <p:nvPr>
            <p:ph type="sldNum" sz="quarter" idx="12"/>
          </p:nvPr>
        </p:nvSpPr>
        <p:spPr/>
        <p:txBody>
          <a:bodyPr/>
          <a:lstStyle/>
          <a:p>
            <a:fld id="{3F708ED3-921D-468C-BF7E-33E771C132D0}" type="slidenum">
              <a:rPr lang="en-GB" smtClean="0"/>
              <a:t>‹#›</a:t>
            </a:fld>
            <a:endParaRPr lang="en-GB"/>
          </a:p>
        </p:txBody>
      </p:sp>
    </p:spTree>
    <p:extLst>
      <p:ext uri="{BB962C8B-B14F-4D97-AF65-F5344CB8AC3E}">
        <p14:creationId xmlns:p14="http://schemas.microsoft.com/office/powerpoint/2010/main" val="10913985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773750D-C012-42CF-5EF2-7149D61B1EB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066D199-46AB-3B8E-0055-6DBB0024D9A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F02C67A-6ADC-81ED-6610-26BB9D7ADF0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A2BCDA-5D75-4121-93E7-DEB975165833}" type="datetimeFigureOut">
              <a:rPr lang="en-GB" smtClean="0"/>
              <a:t>03/05/2026</a:t>
            </a:fld>
            <a:endParaRPr lang="en-GB"/>
          </a:p>
        </p:txBody>
      </p:sp>
      <p:sp>
        <p:nvSpPr>
          <p:cNvPr id="5" name="Footer Placeholder 4">
            <a:extLst>
              <a:ext uri="{FF2B5EF4-FFF2-40B4-BE49-F238E27FC236}">
                <a16:creationId xmlns:a16="http://schemas.microsoft.com/office/drawing/2014/main" id="{2079AFDB-F5B9-7815-4878-5C44208A3FF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8ED26890-93DE-56A2-4F33-4D8992D5185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708ED3-921D-468C-BF7E-33E771C132D0}" type="slidenum">
              <a:rPr lang="en-GB" smtClean="0"/>
              <a:t>‹#›</a:t>
            </a:fld>
            <a:endParaRPr lang="en-GB"/>
          </a:p>
        </p:txBody>
      </p:sp>
    </p:spTree>
    <p:extLst>
      <p:ext uri="{BB962C8B-B14F-4D97-AF65-F5344CB8AC3E}">
        <p14:creationId xmlns:p14="http://schemas.microsoft.com/office/powerpoint/2010/main" val="35413022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jpeg"/><Relationship Id="rId7" Type="http://schemas.openxmlformats.org/officeDocument/2006/relationships/image" Target="../media/image44.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3.jpeg"/><Relationship Id="rId11" Type="http://schemas.openxmlformats.org/officeDocument/2006/relationships/image" Target="../media/image48.png"/><Relationship Id="rId5" Type="http://schemas.openxmlformats.org/officeDocument/2006/relationships/image" Target="../media/image42.png"/><Relationship Id="rId10" Type="http://schemas.openxmlformats.org/officeDocument/2006/relationships/image" Target="../media/image47.jpeg"/><Relationship Id="rId4" Type="http://schemas.openxmlformats.org/officeDocument/2006/relationships/image" Target="../media/image41.png"/><Relationship Id="rId9" Type="http://schemas.openxmlformats.org/officeDocument/2006/relationships/image" Target="../media/image46.jpe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jpeg"/></Relationships>
</file>

<file path=ppt/slides/_rels/slide1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50.jpeg"/><Relationship Id="rId4" Type="http://schemas.openxmlformats.org/officeDocument/2006/relationships/image" Target="../media/image52.png"/></Relationships>
</file>

<file path=ppt/slides/_rels/slide16.xml.rels><?xml version="1.0" encoding="UTF-8" standalone="yes"?>
<Relationships xmlns="http://schemas.openxmlformats.org/package/2006/relationships"><Relationship Id="rId3" Type="http://schemas.openxmlformats.org/officeDocument/2006/relationships/image" Target="../media/image53.tiff"/><Relationship Id="rId7"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6.tiff"/><Relationship Id="rId5" Type="http://schemas.openxmlformats.org/officeDocument/2006/relationships/image" Target="../media/image55.tiff"/><Relationship Id="rId4" Type="http://schemas.openxmlformats.org/officeDocument/2006/relationships/image" Target="../media/image54.tiff"/></Relationships>
</file>

<file path=ppt/slides/_rels/slide1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59.svg"/><Relationship Id="rId5" Type="http://schemas.openxmlformats.org/officeDocument/2006/relationships/image" Target="../media/image58.svg"/><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hyperlink" Target="mailto:J.f.barlow@reading.ac.uk" TargetMode="External"/></Relationships>
</file>

<file path=ppt/slides/_rels/slide19.xml.rels><?xml version="1.0" encoding="UTF-8" standalone="yes"?>
<Relationships xmlns="http://schemas.openxmlformats.org/package/2006/relationships"><Relationship Id="rId8" Type="http://schemas.openxmlformats.org/officeDocument/2006/relationships/hyperlink" Target="https://doi.org/10.1017/jfm.2025.10293" TargetMode="External"/><Relationship Id="rId3" Type="http://schemas.openxmlformats.org/officeDocument/2006/relationships/image" Target="../media/image60.png"/><Relationship Id="rId7" Type="http://schemas.openxmlformats.org/officeDocument/2006/relationships/hyperlink" Target="https://doi.org/10.1017/jfm.2024.329"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hyperlink" Target="https://doi.org/10.1007/s00348-023-03626-7" TargetMode="External"/><Relationship Id="rId5" Type="http://schemas.openxmlformats.org/officeDocument/2006/relationships/hyperlink" Target="https://doi.org/10.1016/j.buildenv.2025.113491" TargetMode="External"/><Relationship Id="rId10" Type="http://schemas.openxmlformats.org/officeDocument/2006/relationships/hyperlink" Target="mailto:J.f.barlow@reading.ac.uk" TargetMode="External"/><Relationship Id="rId4" Type="http://schemas.openxmlformats.org/officeDocument/2006/relationships/hyperlink" Target="https://doi.org/10.1007/s10546-025-00941-w" TargetMode="External"/><Relationship Id="rId9" Type="http://schemas.openxmlformats.org/officeDocument/2006/relationships/hyperlink" Target="https://doi.org/10.1088/1361-6501/ad9046"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hyperlink" Target="https://bcc.maps.arcgis.com/apps/instant/portfolio/index.html?appid=986e3531099f48d393052fab91ceff51" TargetMode="External"/><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pn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CE9516-8E13-5FA5-6DB8-5B5381DCE02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9E328A4-A0D9-846F-C62A-AD4106878001}"/>
              </a:ext>
            </a:extLst>
          </p:cNvPr>
          <p:cNvSpPr>
            <a:spLocks noGrp="1"/>
          </p:cNvSpPr>
          <p:nvPr>
            <p:ph type="ctrTitle"/>
          </p:nvPr>
        </p:nvSpPr>
        <p:spPr/>
        <p:txBody>
          <a:bodyPr>
            <a:noAutofit/>
          </a:bodyPr>
          <a:lstStyle/>
          <a:p>
            <a:r>
              <a:rPr lang="en-GB" sz="4400" dirty="0" err="1"/>
              <a:t>urbisphere</a:t>
            </a:r>
            <a:r>
              <a:rPr lang="en-GB" sz="4400" dirty="0"/>
              <a:t> - ASSURE (Bristol): Across-Scale </a:t>
            </a:r>
            <a:r>
              <a:rPr lang="en-GB" sz="4400" dirty="0" err="1"/>
              <a:t>processeS</a:t>
            </a:r>
            <a:r>
              <a:rPr lang="en-GB" sz="4400" dirty="0"/>
              <a:t> in </a:t>
            </a:r>
            <a:r>
              <a:rPr lang="en-GB" sz="4400" dirty="0" err="1"/>
              <a:t>URban</a:t>
            </a:r>
            <a:r>
              <a:rPr lang="en-GB" sz="4400" dirty="0"/>
              <a:t> Environments </a:t>
            </a:r>
            <a:br>
              <a:rPr lang="en-GB" sz="4400" dirty="0"/>
            </a:br>
            <a:r>
              <a:rPr lang="en-GB" sz="4400" dirty="0"/>
              <a:t>Supplementary Material</a:t>
            </a:r>
            <a:br>
              <a:rPr lang="en-GB" sz="4400" dirty="0"/>
            </a:br>
            <a:r>
              <a:rPr lang="en-GB" sz="3600" dirty="0"/>
              <a:t>(based on another overview talk given at International Conference on Urban Climate 12, Rotterdam, 7-11 July 2025. Includes notes.)</a:t>
            </a:r>
            <a:endParaRPr lang="en-GB" sz="4400" dirty="0"/>
          </a:p>
        </p:txBody>
      </p:sp>
      <p:pic>
        <p:nvPicPr>
          <p:cNvPr id="5" name="Picture 4">
            <a:extLst>
              <a:ext uri="{FF2B5EF4-FFF2-40B4-BE49-F238E27FC236}">
                <a16:creationId xmlns:a16="http://schemas.microsoft.com/office/drawing/2014/main" id="{79B6B44B-6AB4-B03A-AFAF-86DA9D904BF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462436" y="5347215"/>
            <a:ext cx="1415407" cy="1292812"/>
          </a:xfrm>
          <a:prstGeom prst="rect">
            <a:avLst/>
          </a:prstGeom>
        </p:spPr>
      </p:pic>
      <p:pic>
        <p:nvPicPr>
          <p:cNvPr id="11" name="Picture 10">
            <a:extLst>
              <a:ext uri="{FF2B5EF4-FFF2-40B4-BE49-F238E27FC236}">
                <a16:creationId xmlns:a16="http://schemas.microsoft.com/office/drawing/2014/main" id="{6FBC6EAA-6D31-CF46-ACD6-32351D52EF14}"/>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5766"/>
          <a:stretch/>
        </p:blipFill>
        <p:spPr>
          <a:xfrm>
            <a:off x="8534588" y="5230299"/>
            <a:ext cx="1816527" cy="1057940"/>
          </a:xfrm>
          <a:prstGeom prst="rect">
            <a:avLst/>
          </a:prstGeom>
        </p:spPr>
      </p:pic>
      <p:pic>
        <p:nvPicPr>
          <p:cNvPr id="13" name="Picture 12">
            <a:extLst>
              <a:ext uri="{FF2B5EF4-FFF2-40B4-BE49-F238E27FC236}">
                <a16:creationId xmlns:a16="http://schemas.microsoft.com/office/drawing/2014/main" id="{E0D94C07-42AF-E635-90AD-D48EFB941AD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92865" y="5735637"/>
            <a:ext cx="3221191" cy="771682"/>
          </a:xfrm>
          <a:prstGeom prst="rect">
            <a:avLst/>
          </a:prstGeom>
        </p:spPr>
      </p:pic>
      <p:pic>
        <p:nvPicPr>
          <p:cNvPr id="15" name="Picture 14">
            <a:extLst>
              <a:ext uri="{FF2B5EF4-FFF2-40B4-BE49-F238E27FC236}">
                <a16:creationId xmlns:a16="http://schemas.microsoft.com/office/drawing/2014/main" id="{330BAF40-345C-5FDF-7C1E-0B2CF8487038}"/>
              </a:ext>
            </a:extLst>
          </p:cNvPr>
          <p:cNvPicPr>
            <a:picLocks noChangeAspect="1"/>
          </p:cNvPicPr>
          <p:nvPr/>
        </p:nvPicPr>
        <p:blipFill>
          <a:blip r:embed="rId6"/>
          <a:stretch>
            <a:fillRect/>
          </a:stretch>
        </p:blipFill>
        <p:spPr>
          <a:xfrm>
            <a:off x="4575069" y="5707107"/>
            <a:ext cx="1305107" cy="800212"/>
          </a:xfrm>
          <a:prstGeom prst="rect">
            <a:avLst/>
          </a:prstGeom>
        </p:spPr>
      </p:pic>
      <p:pic>
        <p:nvPicPr>
          <p:cNvPr id="16" name="Picture 15">
            <a:extLst>
              <a:ext uri="{FF2B5EF4-FFF2-40B4-BE49-F238E27FC236}">
                <a16:creationId xmlns:a16="http://schemas.microsoft.com/office/drawing/2014/main" id="{68C0C567-EB4D-F81E-4620-B7AF873CE0C3}"/>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b="-13916"/>
          <a:stretch/>
        </p:blipFill>
        <p:spPr>
          <a:xfrm>
            <a:off x="352277" y="5383135"/>
            <a:ext cx="788713" cy="1139456"/>
          </a:xfrm>
          <a:prstGeom prst="rect">
            <a:avLst/>
          </a:prstGeom>
        </p:spPr>
      </p:pic>
      <p:sp>
        <p:nvSpPr>
          <p:cNvPr id="6" name="Subtitle 5">
            <a:extLst>
              <a:ext uri="{FF2B5EF4-FFF2-40B4-BE49-F238E27FC236}">
                <a16:creationId xmlns:a16="http://schemas.microsoft.com/office/drawing/2014/main" id="{1CA17222-6F85-0BE7-4110-88E6A41A290A}"/>
              </a:ext>
            </a:extLst>
          </p:cNvPr>
          <p:cNvSpPr>
            <a:spLocks noGrp="1"/>
          </p:cNvSpPr>
          <p:nvPr>
            <p:ph type="subTitle" idx="1"/>
          </p:nvPr>
        </p:nvSpPr>
        <p:spPr/>
        <p:txBody>
          <a:bodyPr>
            <a:normAutofit/>
          </a:bodyPr>
          <a:lstStyle/>
          <a:p>
            <a:r>
              <a:rPr lang="en-GB" b="1" dirty="0"/>
              <a:t>Janet Barlow, </a:t>
            </a:r>
            <a:r>
              <a:rPr lang="en-GB" dirty="0"/>
              <a:t>Sue Grimmond, Joern Birkmann, Matteo Carpentieri, Andreas Christen, Nek Chrysoulakis, Omduth Coceal, James Matthews, Marco Placidi, Alan Robins, Dudley Shallcross, Stefan Thor Smith, Maarten van Reeuwijk, and Zheng-Tong Xie</a:t>
            </a:r>
          </a:p>
        </p:txBody>
      </p:sp>
      <p:pic>
        <p:nvPicPr>
          <p:cNvPr id="7" name="Picture 6">
            <a:extLst>
              <a:ext uri="{FF2B5EF4-FFF2-40B4-BE49-F238E27FC236}">
                <a16:creationId xmlns:a16="http://schemas.microsoft.com/office/drawing/2014/main" id="{A56964B3-DA21-D990-6B6F-5A4324FC8C6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896091" y="5154458"/>
            <a:ext cx="1437115" cy="462648"/>
          </a:xfrm>
          <a:prstGeom prst="rect">
            <a:avLst/>
          </a:prstGeom>
        </p:spPr>
      </p:pic>
      <p:pic>
        <p:nvPicPr>
          <p:cNvPr id="9" name="Picture 8">
            <a:extLst>
              <a:ext uri="{FF2B5EF4-FFF2-40B4-BE49-F238E27FC236}">
                <a16:creationId xmlns:a16="http://schemas.microsoft.com/office/drawing/2014/main" id="{AEA37F73-16D3-30D3-C650-1BFF3EFEB54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229984" y="6188300"/>
            <a:ext cx="2339716" cy="503629"/>
          </a:xfrm>
          <a:prstGeom prst="rect">
            <a:avLst/>
          </a:prstGeom>
        </p:spPr>
      </p:pic>
      <p:pic>
        <p:nvPicPr>
          <p:cNvPr id="12" name="Picture 11">
            <a:extLst>
              <a:ext uri="{FF2B5EF4-FFF2-40B4-BE49-F238E27FC236}">
                <a16:creationId xmlns:a16="http://schemas.microsoft.com/office/drawing/2014/main" id="{5CB9E8BF-3BD3-E892-BF03-74E2158ED5A7}"/>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927360" y="5560721"/>
            <a:ext cx="1675416" cy="462648"/>
          </a:xfrm>
          <a:prstGeom prst="rect">
            <a:avLst/>
          </a:prstGeom>
        </p:spPr>
      </p:pic>
      <p:pic>
        <p:nvPicPr>
          <p:cNvPr id="17" name="Picture 16">
            <a:extLst>
              <a:ext uri="{FF2B5EF4-FFF2-40B4-BE49-F238E27FC236}">
                <a16:creationId xmlns:a16="http://schemas.microsoft.com/office/drawing/2014/main" id="{585AC934-1226-C9D5-E0F8-907610B6BC87}"/>
              </a:ext>
            </a:extLst>
          </p:cNvPr>
          <p:cNvPicPr>
            <a:picLocks noChangeAspect="1"/>
          </p:cNvPicPr>
          <p:nvPr/>
        </p:nvPicPr>
        <p:blipFill>
          <a:blip r:embed="rId11"/>
          <a:stretch>
            <a:fillRect/>
          </a:stretch>
        </p:blipFill>
        <p:spPr>
          <a:xfrm>
            <a:off x="6333074" y="6039603"/>
            <a:ext cx="1865142" cy="600423"/>
          </a:xfrm>
          <a:prstGeom prst="rect">
            <a:avLst/>
          </a:prstGeom>
        </p:spPr>
      </p:pic>
    </p:spTree>
    <p:extLst>
      <p:ext uri="{BB962C8B-B14F-4D97-AF65-F5344CB8AC3E}">
        <p14:creationId xmlns:p14="http://schemas.microsoft.com/office/powerpoint/2010/main" val="14896810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156D8C-F3C1-6456-385D-1F8313296D10}"/>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295B7C87-505F-A85E-B941-AACD9CA1CA68}"/>
              </a:ext>
            </a:extLst>
          </p:cNvPr>
          <p:cNvPicPr>
            <a:picLocks noChangeAspect="1"/>
          </p:cNvPicPr>
          <p:nvPr/>
        </p:nvPicPr>
        <p:blipFill>
          <a:blip r:embed="rId3" cstate="print">
            <a:extLst>
              <a:ext uri="{28A0092B-C50C-407E-A947-70E740481C1C}">
                <a14:useLocalDpi xmlns:a14="http://schemas.microsoft.com/office/drawing/2010/main"/>
              </a:ext>
            </a:extLst>
          </a:blip>
          <a:srcRect l="75"/>
          <a:stretch>
            <a:fillRect/>
          </a:stretch>
        </p:blipFill>
        <p:spPr>
          <a:xfrm>
            <a:off x="0" y="0"/>
            <a:ext cx="12182856" cy="6858000"/>
          </a:xfrm>
          <a:prstGeom prst="rect">
            <a:avLst/>
          </a:prstGeom>
        </p:spPr>
      </p:pic>
      <p:sp>
        <p:nvSpPr>
          <p:cNvPr id="5" name="TextBox 4">
            <a:extLst>
              <a:ext uri="{FF2B5EF4-FFF2-40B4-BE49-F238E27FC236}">
                <a16:creationId xmlns:a16="http://schemas.microsoft.com/office/drawing/2014/main" id="{8F4CD2FB-1C87-D26D-66E4-0EB69FABDB4B}"/>
              </a:ext>
            </a:extLst>
          </p:cNvPr>
          <p:cNvSpPr txBox="1"/>
          <p:nvPr/>
        </p:nvSpPr>
        <p:spPr>
          <a:xfrm>
            <a:off x="11098399" y="4780630"/>
            <a:ext cx="962537" cy="584775"/>
          </a:xfrm>
          <a:prstGeom prst="rect">
            <a:avLst/>
          </a:prstGeom>
          <a:noFill/>
        </p:spPr>
        <p:txBody>
          <a:bodyPr wrap="square" rtlCol="0">
            <a:spAutoFit/>
          </a:bodyPr>
          <a:lstStyle/>
          <a:p>
            <a:r>
              <a:rPr lang="en-GB" sz="1600" b="1" dirty="0">
                <a:solidFill>
                  <a:schemeClr val="bg1"/>
                </a:solidFill>
              </a:rPr>
              <a:t>GETTY IMAGES</a:t>
            </a:r>
          </a:p>
        </p:txBody>
      </p:sp>
      <p:sp>
        <p:nvSpPr>
          <p:cNvPr id="2" name="TextBox 1">
            <a:extLst>
              <a:ext uri="{FF2B5EF4-FFF2-40B4-BE49-F238E27FC236}">
                <a16:creationId xmlns:a16="http://schemas.microsoft.com/office/drawing/2014/main" id="{3513CC96-0755-193D-06D8-225FCF796E9E}"/>
              </a:ext>
            </a:extLst>
          </p:cNvPr>
          <p:cNvSpPr txBox="1"/>
          <p:nvPr/>
        </p:nvSpPr>
        <p:spPr>
          <a:xfrm>
            <a:off x="275897" y="128700"/>
            <a:ext cx="4469524" cy="646331"/>
          </a:xfrm>
          <a:prstGeom prst="rect">
            <a:avLst/>
          </a:prstGeom>
          <a:noFill/>
        </p:spPr>
        <p:txBody>
          <a:bodyPr wrap="square" rtlCol="0">
            <a:spAutoFit/>
          </a:bodyPr>
          <a:lstStyle/>
          <a:p>
            <a:r>
              <a:rPr lang="en-GB" b="1" dirty="0"/>
              <a:t>2. How does boundary layer structure evolve across the city?</a:t>
            </a:r>
          </a:p>
        </p:txBody>
      </p:sp>
    </p:spTree>
    <p:extLst>
      <p:ext uri="{BB962C8B-B14F-4D97-AF65-F5344CB8AC3E}">
        <p14:creationId xmlns:p14="http://schemas.microsoft.com/office/powerpoint/2010/main" val="3331214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2C91293B-9A76-C1A5-8794-8AD72E9CEA48}"/>
              </a:ext>
            </a:extLst>
          </p:cNvPr>
          <p:cNvGrpSpPr/>
          <p:nvPr/>
        </p:nvGrpSpPr>
        <p:grpSpPr>
          <a:xfrm>
            <a:off x="6360574" y="328087"/>
            <a:ext cx="5455750" cy="6015877"/>
            <a:chOff x="6360574" y="129619"/>
            <a:chExt cx="5455750" cy="6015877"/>
          </a:xfrm>
        </p:grpSpPr>
        <p:pic>
          <p:nvPicPr>
            <p:cNvPr id="4" name="Picture 3" descr="A map of different colors&#10;&#10;AI-generated content may be incorrect.">
              <a:extLst>
                <a:ext uri="{FF2B5EF4-FFF2-40B4-BE49-F238E27FC236}">
                  <a16:creationId xmlns:a16="http://schemas.microsoft.com/office/drawing/2014/main" id="{12F97372-53BB-1129-F089-4355D25ABBF5}"/>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rot="5400000">
              <a:off x="6080510" y="409683"/>
              <a:ext cx="6015877" cy="5455750"/>
            </a:xfrm>
            <a:prstGeom prst="rect">
              <a:avLst/>
            </a:prstGeom>
          </p:spPr>
        </p:pic>
        <p:sp>
          <p:nvSpPr>
            <p:cNvPr id="8" name="Oval 7">
              <a:extLst>
                <a:ext uri="{FF2B5EF4-FFF2-40B4-BE49-F238E27FC236}">
                  <a16:creationId xmlns:a16="http://schemas.microsoft.com/office/drawing/2014/main" id="{D071F118-8395-EDA8-3E0E-13E4FD4C6CA6}"/>
                </a:ext>
              </a:extLst>
            </p:cNvPr>
            <p:cNvSpPr/>
            <p:nvPr/>
          </p:nvSpPr>
          <p:spPr>
            <a:xfrm rot="4202560">
              <a:off x="7660194" y="3433479"/>
              <a:ext cx="3707655" cy="1104567"/>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2" name="Straight Arrow Connector 11">
              <a:extLst>
                <a:ext uri="{FF2B5EF4-FFF2-40B4-BE49-F238E27FC236}">
                  <a16:creationId xmlns:a16="http://schemas.microsoft.com/office/drawing/2014/main" id="{7BF257EC-B1F8-C864-4857-611F40CB8CC6}"/>
                </a:ext>
              </a:extLst>
            </p:cNvPr>
            <p:cNvCxnSpPr>
              <a:cxnSpLocks/>
            </p:cNvCxnSpPr>
            <p:nvPr/>
          </p:nvCxnSpPr>
          <p:spPr>
            <a:xfrm flipH="1">
              <a:off x="8740556" y="2386960"/>
              <a:ext cx="690068" cy="294085"/>
            </a:xfrm>
            <a:prstGeom prst="straightConnector1">
              <a:avLst/>
            </a:prstGeom>
            <a:ln w="44450">
              <a:solidFill>
                <a:schemeClr val="bg1"/>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sp>
        <p:nvSpPr>
          <p:cNvPr id="2" name="TextBox 1">
            <a:extLst>
              <a:ext uri="{FF2B5EF4-FFF2-40B4-BE49-F238E27FC236}">
                <a16:creationId xmlns:a16="http://schemas.microsoft.com/office/drawing/2014/main" id="{300C891B-731D-B292-B4D8-1E6ED13812D0}"/>
              </a:ext>
            </a:extLst>
          </p:cNvPr>
          <p:cNvSpPr txBox="1"/>
          <p:nvPr/>
        </p:nvSpPr>
        <p:spPr>
          <a:xfrm>
            <a:off x="7446336" y="6086799"/>
            <a:ext cx="3724161" cy="369332"/>
          </a:xfrm>
          <a:prstGeom prst="rect">
            <a:avLst/>
          </a:prstGeom>
          <a:noFill/>
        </p:spPr>
        <p:txBody>
          <a:bodyPr wrap="none" rtlCol="0">
            <a:spAutoFit/>
          </a:bodyPr>
          <a:lstStyle/>
          <a:p>
            <a:r>
              <a:rPr lang="en-GB" dirty="0"/>
              <a:t>Instantaneous u component @70.5 m</a:t>
            </a:r>
          </a:p>
        </p:txBody>
      </p:sp>
      <p:sp>
        <p:nvSpPr>
          <p:cNvPr id="6" name="TextBox 5">
            <a:extLst>
              <a:ext uri="{FF2B5EF4-FFF2-40B4-BE49-F238E27FC236}">
                <a16:creationId xmlns:a16="http://schemas.microsoft.com/office/drawing/2014/main" id="{AE3F7FE8-E14F-7CF0-A76A-CEF970CE4F58}"/>
              </a:ext>
            </a:extLst>
          </p:cNvPr>
          <p:cNvSpPr txBox="1"/>
          <p:nvPr/>
        </p:nvSpPr>
        <p:spPr>
          <a:xfrm>
            <a:off x="7916174" y="2704123"/>
            <a:ext cx="906138" cy="369332"/>
          </a:xfrm>
          <a:prstGeom prst="rect">
            <a:avLst/>
          </a:prstGeom>
          <a:noFill/>
        </p:spPr>
        <p:txBody>
          <a:bodyPr wrap="square" rtlCol="0">
            <a:spAutoFit/>
          </a:bodyPr>
          <a:lstStyle/>
          <a:p>
            <a:r>
              <a:rPr lang="en-GB" b="1" dirty="0">
                <a:solidFill>
                  <a:schemeClr val="bg1"/>
                </a:solidFill>
              </a:rPr>
              <a:t>Bridge</a:t>
            </a:r>
          </a:p>
        </p:txBody>
      </p:sp>
      <p:cxnSp>
        <p:nvCxnSpPr>
          <p:cNvPr id="7" name="Straight Arrow Connector 6">
            <a:extLst>
              <a:ext uri="{FF2B5EF4-FFF2-40B4-BE49-F238E27FC236}">
                <a16:creationId xmlns:a16="http://schemas.microsoft.com/office/drawing/2014/main" id="{D561F27F-778B-6F7F-4B24-C83306F3CCBB}"/>
              </a:ext>
            </a:extLst>
          </p:cNvPr>
          <p:cNvCxnSpPr>
            <a:cxnSpLocks/>
          </p:cNvCxnSpPr>
          <p:nvPr/>
        </p:nvCxnSpPr>
        <p:spPr>
          <a:xfrm>
            <a:off x="5983638" y="1162046"/>
            <a:ext cx="0" cy="980149"/>
          </a:xfrm>
          <a:prstGeom prst="straightConnector1">
            <a:avLst/>
          </a:prstGeom>
          <a:ln w="85725">
            <a:solidFill>
              <a:srgbClr val="FF0000"/>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pic>
        <p:nvPicPr>
          <p:cNvPr id="3" name="Picture 2">
            <a:extLst>
              <a:ext uri="{FF2B5EF4-FFF2-40B4-BE49-F238E27FC236}">
                <a16:creationId xmlns:a16="http://schemas.microsoft.com/office/drawing/2014/main" id="{4A4AD661-43D6-A0AE-740A-D292E29ECCA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75491" y="1111780"/>
            <a:ext cx="4405342" cy="2942769"/>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a:extLst>
              <a:ext uri="{FF2B5EF4-FFF2-40B4-BE49-F238E27FC236}">
                <a16:creationId xmlns:a16="http://schemas.microsoft.com/office/drawing/2014/main" id="{56324562-E43A-F722-EFC1-1B6C857FC8D6}"/>
              </a:ext>
            </a:extLst>
          </p:cNvPr>
          <p:cNvSpPr txBox="1">
            <a:spLocks/>
          </p:cNvSpPr>
          <p:nvPr/>
        </p:nvSpPr>
        <p:spPr>
          <a:xfrm>
            <a:off x="249080" y="283089"/>
            <a:ext cx="10515600" cy="67522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dirty="0"/>
              <a:t>Gorge channels flow – LES and observations </a:t>
            </a:r>
          </a:p>
        </p:txBody>
      </p:sp>
      <p:pic>
        <p:nvPicPr>
          <p:cNvPr id="14" name="Picture 13">
            <a:extLst>
              <a:ext uri="{FF2B5EF4-FFF2-40B4-BE49-F238E27FC236}">
                <a16:creationId xmlns:a16="http://schemas.microsoft.com/office/drawing/2014/main" id="{59A3B2EF-7782-F389-0519-458AE9C5C4CC}"/>
              </a:ext>
            </a:extLst>
          </p:cNvPr>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a:xfrm>
            <a:off x="249080" y="4087669"/>
            <a:ext cx="2562583" cy="2487242"/>
          </a:xfrm>
          <a:prstGeom prst="rect">
            <a:avLst/>
          </a:prstGeom>
        </p:spPr>
      </p:pic>
      <p:pic>
        <p:nvPicPr>
          <p:cNvPr id="15" name="Picture 14">
            <a:extLst>
              <a:ext uri="{FF2B5EF4-FFF2-40B4-BE49-F238E27FC236}">
                <a16:creationId xmlns:a16="http://schemas.microsoft.com/office/drawing/2014/main" id="{2E204B0D-5970-79C3-07C9-9030636F574C}"/>
              </a:ext>
            </a:extLst>
          </p:cNvPr>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a:xfrm>
            <a:off x="3262137" y="4158556"/>
            <a:ext cx="2629267" cy="2416352"/>
          </a:xfrm>
          <a:prstGeom prst="rect">
            <a:avLst/>
          </a:prstGeom>
        </p:spPr>
      </p:pic>
      <p:sp>
        <p:nvSpPr>
          <p:cNvPr id="16" name="TextBox 15">
            <a:extLst>
              <a:ext uri="{FF2B5EF4-FFF2-40B4-BE49-F238E27FC236}">
                <a16:creationId xmlns:a16="http://schemas.microsoft.com/office/drawing/2014/main" id="{BF2BD144-3625-A12D-4030-A2A12E195E8C}"/>
              </a:ext>
            </a:extLst>
          </p:cNvPr>
          <p:cNvSpPr txBox="1"/>
          <p:nvPr/>
        </p:nvSpPr>
        <p:spPr>
          <a:xfrm>
            <a:off x="2034359" y="1779182"/>
            <a:ext cx="389850" cy="584775"/>
          </a:xfrm>
          <a:prstGeom prst="rect">
            <a:avLst/>
          </a:prstGeom>
          <a:noFill/>
        </p:spPr>
        <p:txBody>
          <a:bodyPr wrap="none" rtlCol="0">
            <a:spAutoFit/>
          </a:bodyPr>
          <a:lstStyle/>
          <a:p>
            <a:r>
              <a:rPr lang="en-GB" sz="3200" b="1" dirty="0">
                <a:solidFill>
                  <a:srgbClr val="FF0000"/>
                </a:solidFill>
              </a:rPr>
              <a:t>×</a:t>
            </a:r>
          </a:p>
        </p:txBody>
      </p:sp>
      <p:sp>
        <p:nvSpPr>
          <p:cNvPr id="17" name="TextBox 16">
            <a:extLst>
              <a:ext uri="{FF2B5EF4-FFF2-40B4-BE49-F238E27FC236}">
                <a16:creationId xmlns:a16="http://schemas.microsoft.com/office/drawing/2014/main" id="{5FB2C992-B4A9-15C4-055A-977B7F9A0515}"/>
              </a:ext>
            </a:extLst>
          </p:cNvPr>
          <p:cNvSpPr txBox="1"/>
          <p:nvPr/>
        </p:nvSpPr>
        <p:spPr>
          <a:xfrm>
            <a:off x="3817083" y="1779181"/>
            <a:ext cx="389850" cy="584775"/>
          </a:xfrm>
          <a:prstGeom prst="rect">
            <a:avLst/>
          </a:prstGeom>
          <a:noFill/>
        </p:spPr>
        <p:txBody>
          <a:bodyPr wrap="none" rtlCol="0">
            <a:spAutoFit/>
          </a:bodyPr>
          <a:lstStyle/>
          <a:p>
            <a:r>
              <a:rPr lang="en-GB" sz="3200" b="1" dirty="0">
                <a:solidFill>
                  <a:srgbClr val="FF0000"/>
                </a:solidFill>
              </a:rPr>
              <a:t>×</a:t>
            </a:r>
          </a:p>
        </p:txBody>
      </p:sp>
      <p:cxnSp>
        <p:nvCxnSpPr>
          <p:cNvPr id="18" name="Straight Arrow Connector 17">
            <a:extLst>
              <a:ext uri="{FF2B5EF4-FFF2-40B4-BE49-F238E27FC236}">
                <a16:creationId xmlns:a16="http://schemas.microsoft.com/office/drawing/2014/main" id="{B7F6F536-021F-E209-A5E7-95687DCE00B7}"/>
              </a:ext>
            </a:extLst>
          </p:cNvPr>
          <p:cNvCxnSpPr>
            <a:cxnSpLocks/>
          </p:cNvCxnSpPr>
          <p:nvPr/>
        </p:nvCxnSpPr>
        <p:spPr>
          <a:xfrm flipH="1">
            <a:off x="897721" y="2209539"/>
            <a:ext cx="4383112" cy="0"/>
          </a:xfrm>
          <a:prstGeom prst="straightConnector1">
            <a:avLst/>
          </a:prstGeom>
          <a:ln w="38100">
            <a:solidFill>
              <a:srgbClr val="FF0000"/>
            </a:solidFill>
            <a:prstDash val="dash"/>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3" name="TextBox 22">
            <a:extLst>
              <a:ext uri="{FF2B5EF4-FFF2-40B4-BE49-F238E27FC236}">
                <a16:creationId xmlns:a16="http://schemas.microsoft.com/office/drawing/2014/main" id="{782EA724-7099-26AD-52DE-80C393D7453B}"/>
              </a:ext>
            </a:extLst>
          </p:cNvPr>
          <p:cNvSpPr txBox="1"/>
          <p:nvPr/>
        </p:nvSpPr>
        <p:spPr>
          <a:xfrm>
            <a:off x="7117523" y="6446689"/>
            <a:ext cx="4978992" cy="369332"/>
          </a:xfrm>
          <a:prstGeom prst="rect">
            <a:avLst/>
          </a:prstGeom>
          <a:noFill/>
        </p:spPr>
        <p:txBody>
          <a:bodyPr wrap="none" rtlCol="0">
            <a:spAutoFit/>
          </a:bodyPr>
          <a:lstStyle/>
          <a:p>
            <a:r>
              <a:rPr lang="en-GB" dirty="0"/>
              <a:t>Thanks to </a:t>
            </a:r>
            <a:r>
              <a:rPr lang="en-GB" dirty="0" err="1"/>
              <a:t>ChangChang</a:t>
            </a:r>
            <a:r>
              <a:rPr lang="en-GB" dirty="0"/>
              <a:t> Wang, Uni of Southampton</a:t>
            </a:r>
          </a:p>
        </p:txBody>
      </p:sp>
      <p:sp>
        <p:nvSpPr>
          <p:cNvPr id="24" name="TextBox 23">
            <a:extLst>
              <a:ext uri="{FF2B5EF4-FFF2-40B4-BE49-F238E27FC236}">
                <a16:creationId xmlns:a16="http://schemas.microsoft.com/office/drawing/2014/main" id="{D543F694-44E3-4544-1A1E-785ACAAB8B8C}"/>
              </a:ext>
            </a:extLst>
          </p:cNvPr>
          <p:cNvSpPr txBox="1"/>
          <p:nvPr/>
        </p:nvSpPr>
        <p:spPr>
          <a:xfrm>
            <a:off x="95485" y="6446689"/>
            <a:ext cx="4051365" cy="369332"/>
          </a:xfrm>
          <a:prstGeom prst="rect">
            <a:avLst/>
          </a:prstGeom>
          <a:noFill/>
        </p:spPr>
        <p:txBody>
          <a:bodyPr wrap="none" rtlCol="0">
            <a:spAutoFit/>
          </a:bodyPr>
          <a:lstStyle/>
          <a:p>
            <a:r>
              <a:rPr lang="en-GB" dirty="0"/>
              <a:t>Thanks to Clifton Suspension Bridge Trust</a:t>
            </a:r>
          </a:p>
        </p:txBody>
      </p:sp>
      <p:sp>
        <p:nvSpPr>
          <p:cNvPr id="25" name="TextBox 24">
            <a:extLst>
              <a:ext uri="{FF2B5EF4-FFF2-40B4-BE49-F238E27FC236}">
                <a16:creationId xmlns:a16="http://schemas.microsoft.com/office/drawing/2014/main" id="{DF350FE0-C980-19A0-A148-DF1EA4490CB8}"/>
              </a:ext>
            </a:extLst>
          </p:cNvPr>
          <p:cNvSpPr txBox="1"/>
          <p:nvPr/>
        </p:nvSpPr>
        <p:spPr>
          <a:xfrm>
            <a:off x="5380136" y="2108392"/>
            <a:ext cx="1293571" cy="369332"/>
          </a:xfrm>
          <a:prstGeom prst="rect">
            <a:avLst/>
          </a:prstGeom>
          <a:noFill/>
        </p:spPr>
        <p:txBody>
          <a:bodyPr wrap="square">
            <a:spAutoFit/>
          </a:bodyPr>
          <a:lstStyle/>
          <a:p>
            <a:r>
              <a:rPr lang="en-GB" b="1" dirty="0">
                <a:solidFill>
                  <a:srgbClr val="FF0000"/>
                </a:solidFill>
              </a:rPr>
              <a:t>North wind</a:t>
            </a:r>
            <a:endParaRPr lang="en-GB" dirty="0">
              <a:solidFill>
                <a:srgbClr val="FF0000"/>
              </a:solidFill>
            </a:endParaRPr>
          </a:p>
        </p:txBody>
      </p:sp>
      <p:pic>
        <p:nvPicPr>
          <p:cNvPr id="5" name="Picture 4">
            <a:extLst>
              <a:ext uri="{FF2B5EF4-FFF2-40B4-BE49-F238E27FC236}">
                <a16:creationId xmlns:a16="http://schemas.microsoft.com/office/drawing/2014/main" id="{C6747856-31A2-D366-6C39-DA3B691874A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717420" y="99663"/>
            <a:ext cx="2339716" cy="503629"/>
          </a:xfrm>
          <a:prstGeom prst="rect">
            <a:avLst/>
          </a:prstGeom>
        </p:spPr>
      </p:pic>
    </p:spTree>
    <p:extLst>
      <p:ext uri="{BB962C8B-B14F-4D97-AF65-F5344CB8AC3E}">
        <p14:creationId xmlns:p14="http://schemas.microsoft.com/office/powerpoint/2010/main" val="1815735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2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FFA4BE-627F-A9E8-1035-3450F1C67F47}"/>
            </a:ext>
          </a:extLst>
        </p:cNvPr>
        <p:cNvGrpSpPr/>
        <p:nvPr/>
      </p:nvGrpSpPr>
      <p:grpSpPr>
        <a:xfrm>
          <a:off x="0" y="0"/>
          <a:ext cx="0" cy="0"/>
          <a:chOff x="0" y="0"/>
          <a:chExt cx="0" cy="0"/>
        </a:xfrm>
      </p:grpSpPr>
      <p:pic>
        <p:nvPicPr>
          <p:cNvPr id="7" name="Picture 6" descr="A graph of different types of wind speed&#10;&#10;AI-generated content may be incorrect.">
            <a:extLst>
              <a:ext uri="{FF2B5EF4-FFF2-40B4-BE49-F238E27FC236}">
                <a16:creationId xmlns:a16="http://schemas.microsoft.com/office/drawing/2014/main" id="{1A7E2E72-FFDC-E404-455A-1497B4F076C4}"/>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5999951" y="2346702"/>
            <a:ext cx="3302342" cy="2902849"/>
          </a:xfrm>
          <a:prstGeom prst="rect">
            <a:avLst/>
          </a:prstGeom>
        </p:spPr>
      </p:pic>
      <p:sp>
        <p:nvSpPr>
          <p:cNvPr id="2" name="Title 1">
            <a:extLst>
              <a:ext uri="{FF2B5EF4-FFF2-40B4-BE49-F238E27FC236}">
                <a16:creationId xmlns:a16="http://schemas.microsoft.com/office/drawing/2014/main" id="{3614A4EE-45CB-C85B-6E00-90DDEC5C048D}"/>
              </a:ext>
            </a:extLst>
          </p:cNvPr>
          <p:cNvSpPr txBox="1">
            <a:spLocks/>
          </p:cNvSpPr>
          <p:nvPr/>
        </p:nvSpPr>
        <p:spPr>
          <a:xfrm>
            <a:off x="249079" y="283090"/>
            <a:ext cx="6469773" cy="61503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dirty="0"/>
              <a:t>Remote sensing network &gt; 1 year</a:t>
            </a:r>
          </a:p>
        </p:txBody>
      </p:sp>
      <p:pic>
        <p:nvPicPr>
          <p:cNvPr id="3" name="Imagen 2" descr="Mapa&#10;&#10;El contenido generado por IA puede ser incorrecto.">
            <a:extLst>
              <a:ext uri="{FF2B5EF4-FFF2-40B4-BE49-F238E27FC236}">
                <a16:creationId xmlns:a16="http://schemas.microsoft.com/office/drawing/2014/main" id="{FEF39F3D-20C8-CC7E-D37D-BFF5F6F9F85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81643" y="898119"/>
            <a:ext cx="5587944" cy="4918874"/>
          </a:xfrm>
          <a:prstGeom prst="rect">
            <a:avLst/>
          </a:prstGeom>
          <a:ln>
            <a:noFill/>
          </a:ln>
        </p:spPr>
      </p:pic>
      <p:sp>
        <p:nvSpPr>
          <p:cNvPr id="8" name="TextBox 7">
            <a:extLst>
              <a:ext uri="{FF2B5EF4-FFF2-40B4-BE49-F238E27FC236}">
                <a16:creationId xmlns:a16="http://schemas.microsoft.com/office/drawing/2014/main" id="{25DA546C-8353-2266-EC3E-D832602313D5}"/>
              </a:ext>
            </a:extLst>
          </p:cNvPr>
          <p:cNvSpPr txBox="1"/>
          <p:nvPr/>
        </p:nvSpPr>
        <p:spPr>
          <a:xfrm>
            <a:off x="7758737" y="6039355"/>
            <a:ext cx="4223657" cy="923330"/>
          </a:xfrm>
          <a:prstGeom prst="rect">
            <a:avLst/>
          </a:prstGeom>
          <a:noFill/>
        </p:spPr>
        <p:txBody>
          <a:bodyPr wrap="none" rtlCol="0">
            <a:spAutoFit/>
          </a:bodyPr>
          <a:lstStyle/>
          <a:p>
            <a:r>
              <a:rPr lang="en-GB" b="1" dirty="0">
                <a:solidFill>
                  <a:srgbClr val="FF0000"/>
                </a:solidFill>
              </a:rPr>
              <a:t>THURSDAY </a:t>
            </a:r>
          </a:p>
          <a:p>
            <a:r>
              <a:rPr lang="en-GB" b="1" dirty="0">
                <a:solidFill>
                  <a:srgbClr val="FF0000"/>
                </a:solidFill>
              </a:rPr>
              <a:t>Vero ESCOBAR-RUIZ, 774, poster B5, 18:00</a:t>
            </a:r>
          </a:p>
          <a:p>
            <a:endParaRPr lang="en-GB" b="1" dirty="0">
              <a:solidFill>
                <a:srgbClr val="FF0000"/>
              </a:solidFill>
            </a:endParaRPr>
          </a:p>
        </p:txBody>
      </p:sp>
      <p:sp>
        <p:nvSpPr>
          <p:cNvPr id="9" name="Content Placeholder 4">
            <a:extLst>
              <a:ext uri="{FF2B5EF4-FFF2-40B4-BE49-F238E27FC236}">
                <a16:creationId xmlns:a16="http://schemas.microsoft.com/office/drawing/2014/main" id="{55CA9676-DE65-986F-20D5-FCC7FA6E825D}"/>
              </a:ext>
            </a:extLst>
          </p:cNvPr>
          <p:cNvSpPr>
            <a:spLocks noGrp="1"/>
          </p:cNvSpPr>
          <p:nvPr>
            <p:ph idx="1"/>
          </p:nvPr>
        </p:nvSpPr>
        <p:spPr>
          <a:xfrm>
            <a:off x="6370484" y="1239417"/>
            <a:ext cx="5606408" cy="4171923"/>
          </a:xfrm>
        </p:spPr>
        <p:txBody>
          <a:bodyPr>
            <a:normAutofit/>
          </a:bodyPr>
          <a:lstStyle/>
          <a:p>
            <a:pPr marL="0" indent="0">
              <a:buNone/>
            </a:pPr>
            <a:r>
              <a:rPr lang="en-GB" sz="2000" b="1" dirty="0"/>
              <a:t>Virtual Doppler Lidar </a:t>
            </a:r>
            <a:r>
              <a:rPr lang="en-GB" sz="2000" dirty="0"/>
              <a:t>– using LES to optimise measurements:</a:t>
            </a:r>
          </a:p>
          <a:p>
            <a:pPr marL="457200" lvl="1" indent="0">
              <a:buNone/>
            </a:pPr>
            <a:endParaRPr lang="en-GB" sz="2000" dirty="0"/>
          </a:p>
        </p:txBody>
      </p:sp>
      <p:sp>
        <p:nvSpPr>
          <p:cNvPr id="10" name="TextBox 9">
            <a:extLst>
              <a:ext uri="{FF2B5EF4-FFF2-40B4-BE49-F238E27FC236}">
                <a16:creationId xmlns:a16="http://schemas.microsoft.com/office/drawing/2014/main" id="{DF005011-9A49-59BF-1C1A-1F47F516586D}"/>
              </a:ext>
            </a:extLst>
          </p:cNvPr>
          <p:cNvSpPr txBox="1"/>
          <p:nvPr/>
        </p:nvSpPr>
        <p:spPr>
          <a:xfrm>
            <a:off x="209606" y="6039355"/>
            <a:ext cx="4700016" cy="923330"/>
          </a:xfrm>
          <a:prstGeom prst="rect">
            <a:avLst/>
          </a:prstGeom>
          <a:noFill/>
        </p:spPr>
        <p:txBody>
          <a:bodyPr wrap="square" rtlCol="0">
            <a:spAutoFit/>
          </a:bodyPr>
          <a:lstStyle/>
          <a:p>
            <a:r>
              <a:rPr lang="en-GB" b="1" dirty="0">
                <a:solidFill>
                  <a:srgbClr val="FF0000"/>
                </a:solidFill>
              </a:rPr>
              <a:t>THURSDAY </a:t>
            </a:r>
          </a:p>
          <a:p>
            <a:r>
              <a:rPr lang="en-GB" b="1" dirty="0">
                <a:solidFill>
                  <a:srgbClr val="FF0000"/>
                </a:solidFill>
              </a:rPr>
              <a:t>Jonnathan CESPEDES, 902, talk, 15:15</a:t>
            </a:r>
          </a:p>
          <a:p>
            <a:endParaRPr lang="en-GB" b="1" dirty="0">
              <a:solidFill>
                <a:srgbClr val="FF0000"/>
              </a:solidFill>
            </a:endParaRPr>
          </a:p>
        </p:txBody>
      </p:sp>
      <p:pic>
        <p:nvPicPr>
          <p:cNvPr id="12" name="Picture 11">
            <a:extLst>
              <a:ext uri="{FF2B5EF4-FFF2-40B4-BE49-F238E27FC236}">
                <a16:creationId xmlns:a16="http://schemas.microsoft.com/office/drawing/2014/main" id="{2B8D4609-9C05-3DC9-86BA-8B94FD89D3A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343164" y="223674"/>
            <a:ext cx="1672055" cy="400564"/>
          </a:xfrm>
          <a:prstGeom prst="rect">
            <a:avLst/>
          </a:prstGeom>
        </p:spPr>
      </p:pic>
      <p:sp>
        <p:nvSpPr>
          <p:cNvPr id="13" name="TextBox 12">
            <a:extLst>
              <a:ext uri="{FF2B5EF4-FFF2-40B4-BE49-F238E27FC236}">
                <a16:creationId xmlns:a16="http://schemas.microsoft.com/office/drawing/2014/main" id="{D2A8D78B-87D8-B535-1E66-D698145F05BE}"/>
              </a:ext>
            </a:extLst>
          </p:cNvPr>
          <p:cNvSpPr txBox="1"/>
          <p:nvPr/>
        </p:nvSpPr>
        <p:spPr>
          <a:xfrm>
            <a:off x="2673472" y="1290640"/>
            <a:ext cx="2145625" cy="923330"/>
          </a:xfrm>
          <a:prstGeom prst="rect">
            <a:avLst/>
          </a:prstGeom>
          <a:solidFill>
            <a:schemeClr val="bg1"/>
          </a:solidFill>
        </p:spPr>
        <p:txBody>
          <a:bodyPr wrap="square" rtlCol="0">
            <a:spAutoFit/>
          </a:bodyPr>
          <a:lstStyle/>
          <a:p>
            <a:r>
              <a:rPr lang="en-GB" b="1" dirty="0"/>
              <a:t>5x CL61 ceilometers, Halo Photonics Doppler lidars</a:t>
            </a:r>
          </a:p>
        </p:txBody>
      </p:sp>
      <p:grpSp>
        <p:nvGrpSpPr>
          <p:cNvPr id="14" name="Group 13">
            <a:extLst>
              <a:ext uri="{FF2B5EF4-FFF2-40B4-BE49-F238E27FC236}">
                <a16:creationId xmlns:a16="http://schemas.microsoft.com/office/drawing/2014/main" id="{AF39B1C6-71BE-0A2F-9847-F18000DB0F18}"/>
              </a:ext>
            </a:extLst>
          </p:cNvPr>
          <p:cNvGrpSpPr/>
          <p:nvPr/>
        </p:nvGrpSpPr>
        <p:grpSpPr>
          <a:xfrm>
            <a:off x="9749862" y="1827302"/>
            <a:ext cx="1984377" cy="3483218"/>
            <a:chOff x="12661296" y="5383811"/>
            <a:chExt cx="1984377" cy="3483218"/>
          </a:xfrm>
        </p:grpSpPr>
        <p:sp>
          <p:nvSpPr>
            <p:cNvPr id="15" name="Isosceles Triangle 14">
              <a:extLst>
                <a:ext uri="{FF2B5EF4-FFF2-40B4-BE49-F238E27FC236}">
                  <a16:creationId xmlns:a16="http://schemas.microsoft.com/office/drawing/2014/main" id="{E28E128D-F815-F810-FECC-D4A0E86FD198}"/>
                </a:ext>
              </a:extLst>
            </p:cNvPr>
            <p:cNvSpPr/>
            <p:nvPr/>
          </p:nvSpPr>
          <p:spPr>
            <a:xfrm rot="10800000">
              <a:off x="12661296" y="5563256"/>
              <a:ext cx="1984377" cy="1245459"/>
            </a:xfrm>
            <a:prstGeom prst="triangle">
              <a:avLst>
                <a:gd name="adj" fmla="val 50545"/>
              </a:avLst>
            </a:prstGeom>
            <a:solidFill>
              <a:srgbClr val="EAB275">
                <a:alpha val="43000"/>
              </a:srgbClr>
            </a:solidFill>
            <a:ln>
              <a:solidFill>
                <a:srgbClr val="EAB2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dirty="0"/>
            </a:p>
          </p:txBody>
        </p:sp>
        <p:pic>
          <p:nvPicPr>
            <p:cNvPr id="16" name="Picture 15" descr="A white box on a gravel surface&#10;&#10;AI-generated content may be incorrect.">
              <a:extLst>
                <a:ext uri="{FF2B5EF4-FFF2-40B4-BE49-F238E27FC236}">
                  <a16:creationId xmlns:a16="http://schemas.microsoft.com/office/drawing/2014/main" id="{613B5D22-1A61-6722-A19B-CB3C36D5A1F0}"/>
                </a:ext>
              </a:extLst>
            </p:cNvPr>
            <p:cNvPicPr>
              <a:picLocks noChangeAspect="1"/>
            </p:cNvPicPr>
            <p:nvPr/>
          </p:nvPicPr>
          <p:blipFill>
            <a:blip r:embed="rId6" cstate="print">
              <a:extLst>
                <a:ext uri="{28A0092B-C50C-407E-A947-70E740481C1C}">
                  <a14:useLocalDpi xmlns:a14="http://schemas.microsoft.com/office/drawing/2010/main"/>
                </a:ext>
              </a:extLst>
            </a:blip>
            <a:srcRect/>
            <a:stretch/>
          </p:blipFill>
          <p:spPr>
            <a:xfrm>
              <a:off x="12730451" y="6816520"/>
              <a:ext cx="1865279" cy="2050509"/>
            </a:xfrm>
            <a:prstGeom prst="rect">
              <a:avLst/>
            </a:prstGeom>
          </p:spPr>
        </p:pic>
        <p:sp>
          <p:nvSpPr>
            <p:cNvPr id="17" name="Oval 16">
              <a:extLst>
                <a:ext uri="{FF2B5EF4-FFF2-40B4-BE49-F238E27FC236}">
                  <a16:creationId xmlns:a16="http://schemas.microsoft.com/office/drawing/2014/main" id="{928BE61C-AFD4-3321-5C1C-1107F5AACB31}"/>
                </a:ext>
              </a:extLst>
            </p:cNvPr>
            <p:cNvSpPr/>
            <p:nvPr/>
          </p:nvSpPr>
          <p:spPr>
            <a:xfrm>
              <a:off x="12661296" y="5383811"/>
              <a:ext cx="1984377" cy="383500"/>
            </a:xfrm>
            <a:prstGeom prst="ellipse">
              <a:avLst/>
            </a:prstGeom>
            <a:solidFill>
              <a:srgbClr val="EAB275"/>
            </a:solidFill>
            <a:ln>
              <a:noFill/>
            </a:ln>
          </p:spPr>
          <p:style>
            <a:lnRef idx="3">
              <a:schemeClr val="lt1"/>
            </a:lnRef>
            <a:fillRef idx="1">
              <a:schemeClr val="accent6"/>
            </a:fillRef>
            <a:effectRef idx="1">
              <a:schemeClr val="accent6"/>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GB" sz="1400" dirty="0"/>
                <a:t>Scanning Cone</a:t>
              </a:r>
            </a:p>
          </p:txBody>
        </p:sp>
        <p:cxnSp>
          <p:nvCxnSpPr>
            <p:cNvPr id="18" name="Straight Connector 17">
              <a:extLst>
                <a:ext uri="{FF2B5EF4-FFF2-40B4-BE49-F238E27FC236}">
                  <a16:creationId xmlns:a16="http://schemas.microsoft.com/office/drawing/2014/main" id="{663A2152-73EF-5C3D-2756-FFA69BE59230}"/>
                </a:ext>
              </a:extLst>
            </p:cNvPr>
            <p:cNvCxnSpPr>
              <a:cxnSpLocks/>
              <a:stCxn id="16" idx="0"/>
              <a:endCxn id="17" idx="6"/>
            </p:cNvCxnSpPr>
            <p:nvPr/>
          </p:nvCxnSpPr>
          <p:spPr>
            <a:xfrm flipV="1">
              <a:off x="13663091" y="5575561"/>
              <a:ext cx="982582" cy="1240959"/>
            </a:xfrm>
            <a:prstGeom prst="line">
              <a:avLst/>
            </a:prstGeom>
            <a:ln w="28575">
              <a:solidFill>
                <a:srgbClr val="F08A3A"/>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5D4734FE-0A72-0A5F-1BB5-C37529EDFE72}"/>
                </a:ext>
              </a:extLst>
            </p:cNvPr>
            <p:cNvCxnSpPr>
              <a:cxnSpLocks/>
              <a:stCxn id="16" idx="0"/>
              <a:endCxn id="17" idx="2"/>
            </p:cNvCxnSpPr>
            <p:nvPr/>
          </p:nvCxnSpPr>
          <p:spPr>
            <a:xfrm flipH="1" flipV="1">
              <a:off x="12661296" y="5575561"/>
              <a:ext cx="1001795" cy="1240959"/>
            </a:xfrm>
            <a:prstGeom prst="line">
              <a:avLst/>
            </a:prstGeom>
            <a:ln w="28575">
              <a:solidFill>
                <a:srgbClr val="F08A3A"/>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grpSp>
      <p:pic>
        <p:nvPicPr>
          <p:cNvPr id="20" name="Picture 6" descr="About us - Met Office">
            <a:extLst>
              <a:ext uri="{FF2B5EF4-FFF2-40B4-BE49-F238E27FC236}">
                <a16:creationId xmlns:a16="http://schemas.microsoft.com/office/drawing/2014/main" id="{E537D4EE-BFBD-917A-C46E-C6C9E92B4228}"/>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9698797" y="604420"/>
            <a:ext cx="482872" cy="482872"/>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AMOF">
            <a:extLst>
              <a:ext uri="{FF2B5EF4-FFF2-40B4-BE49-F238E27FC236}">
                <a16:creationId xmlns:a16="http://schemas.microsoft.com/office/drawing/2014/main" id="{53D2FB10-4D5C-69D7-5E9F-BAF983C4A171}"/>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9253031" y="216962"/>
            <a:ext cx="997728" cy="31040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A graph of different types of wind speed&#10;&#10;AI-generated content may be incorrect.">
            <a:extLst>
              <a:ext uri="{FF2B5EF4-FFF2-40B4-BE49-F238E27FC236}">
                <a16:creationId xmlns:a16="http://schemas.microsoft.com/office/drawing/2014/main" id="{7EC4D06D-8A1D-A330-8E04-C255194447A7}"/>
              </a:ext>
            </a:extLst>
          </p:cNvPr>
          <p:cNvPicPr>
            <a:picLocks noChangeAspect="1"/>
          </p:cNvPicPr>
          <p:nvPr/>
        </p:nvPicPr>
        <p:blipFill>
          <a:blip r:embed="rId9" cstate="print">
            <a:extLst>
              <a:ext uri="{28A0092B-C50C-407E-A947-70E740481C1C}">
                <a14:useLocalDpi xmlns:a14="http://schemas.microsoft.com/office/drawing/2010/main"/>
              </a:ext>
            </a:extLst>
          </a:blip>
          <a:srcRect/>
          <a:stretch>
            <a:fillRect/>
          </a:stretch>
        </p:blipFill>
        <p:spPr>
          <a:xfrm>
            <a:off x="6913247" y="5342651"/>
            <a:ext cx="1995778" cy="222635"/>
          </a:xfrm>
          <a:prstGeom prst="rect">
            <a:avLst/>
          </a:prstGeom>
        </p:spPr>
      </p:pic>
      <p:pic>
        <p:nvPicPr>
          <p:cNvPr id="22" name="Picture 21" descr="A graph of different types of wind speed&#10;&#10;AI-generated content may be incorrect.">
            <a:extLst>
              <a:ext uri="{FF2B5EF4-FFF2-40B4-BE49-F238E27FC236}">
                <a16:creationId xmlns:a16="http://schemas.microsoft.com/office/drawing/2014/main" id="{3C78EAE3-30B9-658A-3787-D804A97BA3C1}"/>
              </a:ext>
            </a:extLst>
          </p:cNvPr>
          <p:cNvPicPr>
            <a:picLocks noChangeAspect="1"/>
          </p:cNvPicPr>
          <p:nvPr/>
        </p:nvPicPr>
        <p:blipFill>
          <a:blip r:embed="rId10" cstate="print">
            <a:extLst>
              <a:ext uri="{28A0092B-C50C-407E-A947-70E740481C1C}">
                <a14:useLocalDpi xmlns:a14="http://schemas.microsoft.com/office/drawing/2010/main"/>
              </a:ext>
            </a:extLst>
          </a:blip>
          <a:srcRect/>
          <a:stretch>
            <a:fillRect/>
          </a:stretch>
        </p:blipFill>
        <p:spPr>
          <a:xfrm>
            <a:off x="6240120" y="2061327"/>
            <a:ext cx="3188473" cy="176375"/>
          </a:xfrm>
          <a:prstGeom prst="rect">
            <a:avLst/>
          </a:prstGeom>
        </p:spPr>
      </p:pic>
      <p:pic>
        <p:nvPicPr>
          <p:cNvPr id="23" name="Picture 22">
            <a:extLst>
              <a:ext uri="{FF2B5EF4-FFF2-40B4-BE49-F238E27FC236}">
                <a16:creationId xmlns:a16="http://schemas.microsoft.com/office/drawing/2014/main" id="{01FFFD08-C7D3-99EB-246E-A002EC623135}"/>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b="-9230"/>
          <a:stretch>
            <a:fillRect/>
          </a:stretch>
        </p:blipFill>
        <p:spPr>
          <a:xfrm>
            <a:off x="10231847" y="616378"/>
            <a:ext cx="1663130" cy="624929"/>
          </a:xfrm>
          <a:prstGeom prst="rect">
            <a:avLst/>
          </a:prstGeom>
        </p:spPr>
      </p:pic>
    </p:spTree>
    <p:extLst>
      <p:ext uri="{BB962C8B-B14F-4D97-AF65-F5344CB8AC3E}">
        <p14:creationId xmlns:p14="http://schemas.microsoft.com/office/powerpoint/2010/main" val="2632754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A77AF6-0379-097E-696A-16AEF1E5E24E}"/>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10F8B6E4-1DF6-A043-3E79-08FA8DCCBE04}"/>
              </a:ext>
            </a:extLst>
          </p:cNvPr>
          <p:cNvPicPr>
            <a:picLocks noChangeAspect="1"/>
          </p:cNvPicPr>
          <p:nvPr/>
        </p:nvPicPr>
        <p:blipFill>
          <a:blip r:embed="rId3" cstate="print">
            <a:extLst>
              <a:ext uri="{28A0092B-C50C-407E-A947-70E740481C1C}">
                <a14:useLocalDpi xmlns:a14="http://schemas.microsoft.com/office/drawing/2010/main"/>
              </a:ext>
            </a:extLst>
          </a:blip>
          <a:srcRect l="75"/>
          <a:stretch>
            <a:fillRect/>
          </a:stretch>
        </p:blipFill>
        <p:spPr>
          <a:xfrm>
            <a:off x="0" y="0"/>
            <a:ext cx="12182856" cy="6858000"/>
          </a:xfrm>
          <a:prstGeom prst="rect">
            <a:avLst/>
          </a:prstGeom>
        </p:spPr>
      </p:pic>
      <p:sp>
        <p:nvSpPr>
          <p:cNvPr id="5" name="TextBox 4">
            <a:extLst>
              <a:ext uri="{FF2B5EF4-FFF2-40B4-BE49-F238E27FC236}">
                <a16:creationId xmlns:a16="http://schemas.microsoft.com/office/drawing/2014/main" id="{B19C1342-DCF9-DC4C-D25A-4C0A6D92C6FF}"/>
              </a:ext>
            </a:extLst>
          </p:cNvPr>
          <p:cNvSpPr txBox="1"/>
          <p:nvPr/>
        </p:nvSpPr>
        <p:spPr>
          <a:xfrm>
            <a:off x="11098399" y="4780630"/>
            <a:ext cx="962537" cy="584775"/>
          </a:xfrm>
          <a:prstGeom prst="rect">
            <a:avLst/>
          </a:prstGeom>
          <a:noFill/>
        </p:spPr>
        <p:txBody>
          <a:bodyPr wrap="square" rtlCol="0">
            <a:spAutoFit/>
          </a:bodyPr>
          <a:lstStyle/>
          <a:p>
            <a:r>
              <a:rPr lang="en-GB" sz="1600" b="1" dirty="0">
                <a:solidFill>
                  <a:schemeClr val="bg1"/>
                </a:solidFill>
              </a:rPr>
              <a:t>GETTY IMAGES</a:t>
            </a:r>
          </a:p>
        </p:txBody>
      </p:sp>
      <p:sp>
        <p:nvSpPr>
          <p:cNvPr id="3" name="TextBox 2">
            <a:extLst>
              <a:ext uri="{FF2B5EF4-FFF2-40B4-BE49-F238E27FC236}">
                <a16:creationId xmlns:a16="http://schemas.microsoft.com/office/drawing/2014/main" id="{82CDE9E8-EB96-001B-5096-9070497B0E43}"/>
              </a:ext>
            </a:extLst>
          </p:cNvPr>
          <p:cNvSpPr txBox="1"/>
          <p:nvPr/>
        </p:nvSpPr>
        <p:spPr>
          <a:xfrm>
            <a:off x="275897" y="128700"/>
            <a:ext cx="4469524" cy="646331"/>
          </a:xfrm>
          <a:prstGeom prst="rect">
            <a:avLst/>
          </a:prstGeom>
          <a:noFill/>
        </p:spPr>
        <p:txBody>
          <a:bodyPr wrap="square" rtlCol="0">
            <a:spAutoFit/>
          </a:bodyPr>
          <a:lstStyle/>
          <a:p>
            <a:r>
              <a:rPr lang="en-GB" b="1" dirty="0"/>
              <a:t>3. How does building heterogeneity affect pollution dispersion?</a:t>
            </a:r>
          </a:p>
        </p:txBody>
      </p:sp>
    </p:spTree>
    <p:extLst>
      <p:ext uri="{BB962C8B-B14F-4D97-AF65-F5344CB8AC3E}">
        <p14:creationId xmlns:p14="http://schemas.microsoft.com/office/powerpoint/2010/main" val="358318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E4FAF93-A954-9D78-DA00-0E6A34F223AE}"/>
              </a:ext>
            </a:extLst>
          </p:cNvPr>
          <p:cNvPicPr>
            <a:picLocks noChangeAspect="1"/>
          </p:cNvPicPr>
          <p:nvPr/>
        </p:nvPicPr>
        <p:blipFill>
          <a:blip r:embed="rId3"/>
          <a:stretch>
            <a:fillRect/>
          </a:stretch>
        </p:blipFill>
        <p:spPr>
          <a:xfrm>
            <a:off x="2374790" y="0"/>
            <a:ext cx="7470960" cy="6884298"/>
          </a:xfrm>
          <a:prstGeom prst="rect">
            <a:avLst/>
          </a:prstGeom>
        </p:spPr>
      </p:pic>
      <p:sp>
        <p:nvSpPr>
          <p:cNvPr id="6" name="TextBox 5">
            <a:extLst>
              <a:ext uri="{FF2B5EF4-FFF2-40B4-BE49-F238E27FC236}">
                <a16:creationId xmlns:a16="http://schemas.microsoft.com/office/drawing/2014/main" id="{44324AB0-1C40-460E-A4D0-4392CBE632E8}"/>
              </a:ext>
            </a:extLst>
          </p:cNvPr>
          <p:cNvSpPr txBox="1"/>
          <p:nvPr/>
        </p:nvSpPr>
        <p:spPr>
          <a:xfrm>
            <a:off x="9845750" y="2272858"/>
            <a:ext cx="2263440" cy="646331"/>
          </a:xfrm>
          <a:prstGeom prst="rect">
            <a:avLst/>
          </a:prstGeom>
          <a:noFill/>
        </p:spPr>
        <p:txBody>
          <a:bodyPr wrap="none" rtlCol="0">
            <a:spAutoFit/>
          </a:bodyPr>
          <a:lstStyle/>
          <a:p>
            <a:r>
              <a:rPr lang="en-GB" dirty="0"/>
              <a:t>SPHERE house</a:t>
            </a:r>
          </a:p>
          <a:p>
            <a:r>
              <a:rPr lang="en-GB" dirty="0"/>
              <a:t>Indoor measurements</a:t>
            </a:r>
          </a:p>
        </p:txBody>
      </p:sp>
      <p:sp>
        <p:nvSpPr>
          <p:cNvPr id="10" name="Free-form: Shape 9">
            <a:extLst>
              <a:ext uri="{FF2B5EF4-FFF2-40B4-BE49-F238E27FC236}">
                <a16:creationId xmlns:a16="http://schemas.microsoft.com/office/drawing/2014/main" id="{434EC9FD-D61C-5F09-D5DA-319FD415E05A}"/>
              </a:ext>
            </a:extLst>
          </p:cNvPr>
          <p:cNvSpPr/>
          <p:nvPr/>
        </p:nvSpPr>
        <p:spPr>
          <a:xfrm>
            <a:off x="2374605" y="1850067"/>
            <a:ext cx="7456967" cy="2828261"/>
          </a:xfrm>
          <a:custGeom>
            <a:avLst/>
            <a:gdLst>
              <a:gd name="connsiteX0" fmla="*/ 0 w 7456967"/>
              <a:gd name="connsiteY0" fmla="*/ 2828261 h 2828261"/>
              <a:gd name="connsiteX1" fmla="*/ 1176669 w 7456967"/>
              <a:gd name="connsiteY1" fmla="*/ 2034363 h 2828261"/>
              <a:gd name="connsiteX2" fmla="*/ 1722474 w 7456967"/>
              <a:gd name="connsiteY2" fmla="*/ 1679945 h 2828261"/>
              <a:gd name="connsiteX3" fmla="*/ 1970567 w 7456967"/>
              <a:gd name="connsiteY3" fmla="*/ 1687033 h 2828261"/>
              <a:gd name="connsiteX4" fmla="*/ 2204483 w 7456967"/>
              <a:gd name="connsiteY4" fmla="*/ 1623238 h 2828261"/>
              <a:gd name="connsiteX5" fmla="*/ 2452576 w 7456967"/>
              <a:gd name="connsiteY5" fmla="*/ 1481470 h 2828261"/>
              <a:gd name="connsiteX6" fmla="*/ 2665228 w 7456967"/>
              <a:gd name="connsiteY6" fmla="*/ 1247554 h 2828261"/>
              <a:gd name="connsiteX7" fmla="*/ 2814083 w 7456967"/>
              <a:gd name="connsiteY7" fmla="*/ 928577 h 2828261"/>
              <a:gd name="connsiteX8" fmla="*/ 2934586 w 7456967"/>
              <a:gd name="connsiteY8" fmla="*/ 524540 h 2828261"/>
              <a:gd name="connsiteX9" fmla="*/ 5493488 w 7456967"/>
              <a:gd name="connsiteY9" fmla="*/ 297712 h 2828261"/>
              <a:gd name="connsiteX10" fmla="*/ 5699051 w 7456967"/>
              <a:gd name="connsiteY10" fmla="*/ 375684 h 2828261"/>
              <a:gd name="connsiteX11" fmla="*/ 6110176 w 7456967"/>
              <a:gd name="connsiteY11" fmla="*/ 389861 h 2828261"/>
              <a:gd name="connsiteX12" fmla="*/ 6492948 w 7456967"/>
              <a:gd name="connsiteY12" fmla="*/ 333154 h 2828261"/>
              <a:gd name="connsiteX13" fmla="*/ 6896986 w 7456967"/>
              <a:gd name="connsiteY13" fmla="*/ 141768 h 2828261"/>
              <a:gd name="connsiteX14" fmla="*/ 7308111 w 7456967"/>
              <a:gd name="connsiteY14" fmla="*/ 63796 h 2828261"/>
              <a:gd name="connsiteX15" fmla="*/ 7456967 w 7456967"/>
              <a:gd name="connsiteY15" fmla="*/ 0 h 2828261"/>
              <a:gd name="connsiteX16" fmla="*/ 7456967 w 7456967"/>
              <a:gd name="connsiteY16" fmla="*/ 0 h 2828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456967" h="2828261">
                <a:moveTo>
                  <a:pt x="0" y="2828261"/>
                </a:moveTo>
                <a:lnTo>
                  <a:pt x="1176669" y="2034363"/>
                </a:lnTo>
                <a:cubicBezTo>
                  <a:pt x="1463748" y="1842977"/>
                  <a:pt x="1590158" y="1737833"/>
                  <a:pt x="1722474" y="1679945"/>
                </a:cubicBezTo>
                <a:cubicBezTo>
                  <a:pt x="1854790" y="1622057"/>
                  <a:pt x="1890232" y="1696484"/>
                  <a:pt x="1970567" y="1687033"/>
                </a:cubicBezTo>
                <a:cubicBezTo>
                  <a:pt x="2050902" y="1677582"/>
                  <a:pt x="2124148" y="1657498"/>
                  <a:pt x="2204483" y="1623238"/>
                </a:cubicBezTo>
                <a:cubicBezTo>
                  <a:pt x="2284818" y="1588978"/>
                  <a:pt x="2375785" y="1544084"/>
                  <a:pt x="2452576" y="1481470"/>
                </a:cubicBezTo>
                <a:cubicBezTo>
                  <a:pt x="2529367" y="1418856"/>
                  <a:pt x="2604977" y="1339703"/>
                  <a:pt x="2665228" y="1247554"/>
                </a:cubicBezTo>
                <a:cubicBezTo>
                  <a:pt x="2725479" y="1155405"/>
                  <a:pt x="2769190" y="1049079"/>
                  <a:pt x="2814083" y="928577"/>
                </a:cubicBezTo>
                <a:cubicBezTo>
                  <a:pt x="2858976" y="808075"/>
                  <a:pt x="2488019" y="629684"/>
                  <a:pt x="2934586" y="524540"/>
                </a:cubicBezTo>
                <a:cubicBezTo>
                  <a:pt x="3381153" y="419396"/>
                  <a:pt x="5032744" y="322521"/>
                  <a:pt x="5493488" y="297712"/>
                </a:cubicBezTo>
                <a:cubicBezTo>
                  <a:pt x="5954232" y="272903"/>
                  <a:pt x="5596270" y="360326"/>
                  <a:pt x="5699051" y="375684"/>
                </a:cubicBezTo>
                <a:cubicBezTo>
                  <a:pt x="5801832" y="391042"/>
                  <a:pt x="5977860" y="396949"/>
                  <a:pt x="6110176" y="389861"/>
                </a:cubicBezTo>
                <a:cubicBezTo>
                  <a:pt x="6242492" y="382773"/>
                  <a:pt x="6361813" y="374503"/>
                  <a:pt x="6492948" y="333154"/>
                </a:cubicBezTo>
                <a:cubicBezTo>
                  <a:pt x="6624083" y="291805"/>
                  <a:pt x="6761125" y="186661"/>
                  <a:pt x="6896986" y="141768"/>
                </a:cubicBezTo>
                <a:cubicBezTo>
                  <a:pt x="7032847" y="96875"/>
                  <a:pt x="7214781" y="87424"/>
                  <a:pt x="7308111" y="63796"/>
                </a:cubicBezTo>
                <a:cubicBezTo>
                  <a:pt x="7401441" y="40168"/>
                  <a:pt x="7456967" y="0"/>
                  <a:pt x="7456967" y="0"/>
                </a:cubicBezTo>
                <a:lnTo>
                  <a:pt x="7456967" y="0"/>
                </a:lnTo>
              </a:path>
            </a:pathLst>
          </a:custGeom>
          <a:noFill/>
          <a:ln w="666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02F08183-2196-508F-DE47-0F430C65FD1B}"/>
              </a:ext>
            </a:extLst>
          </p:cNvPr>
          <p:cNvSpPr txBox="1"/>
          <p:nvPr/>
        </p:nvSpPr>
        <p:spPr>
          <a:xfrm>
            <a:off x="22987" y="5324402"/>
            <a:ext cx="2021900" cy="646331"/>
          </a:xfrm>
          <a:prstGeom prst="rect">
            <a:avLst/>
          </a:prstGeom>
          <a:noFill/>
        </p:spPr>
        <p:txBody>
          <a:bodyPr wrap="none" rtlCol="0">
            <a:spAutoFit/>
          </a:bodyPr>
          <a:lstStyle/>
          <a:p>
            <a:r>
              <a:rPr lang="en-GB" dirty="0"/>
              <a:t>Larger, taller </a:t>
            </a:r>
          </a:p>
          <a:p>
            <a:r>
              <a:rPr lang="en-GB" dirty="0"/>
              <a:t>University buildings</a:t>
            </a:r>
          </a:p>
        </p:txBody>
      </p:sp>
      <p:sp>
        <p:nvSpPr>
          <p:cNvPr id="12" name="TextBox 11">
            <a:extLst>
              <a:ext uri="{FF2B5EF4-FFF2-40B4-BE49-F238E27FC236}">
                <a16:creationId xmlns:a16="http://schemas.microsoft.com/office/drawing/2014/main" id="{AA249ECD-83D8-53EC-B46F-E3774943BC77}"/>
              </a:ext>
            </a:extLst>
          </p:cNvPr>
          <p:cNvSpPr txBox="1"/>
          <p:nvPr/>
        </p:nvSpPr>
        <p:spPr>
          <a:xfrm>
            <a:off x="0" y="787293"/>
            <a:ext cx="2067874" cy="923330"/>
          </a:xfrm>
          <a:prstGeom prst="rect">
            <a:avLst/>
          </a:prstGeom>
          <a:noFill/>
        </p:spPr>
        <p:txBody>
          <a:bodyPr wrap="none" rtlCol="0">
            <a:spAutoFit/>
          </a:bodyPr>
          <a:lstStyle/>
          <a:p>
            <a:r>
              <a:rPr lang="en-GB" dirty="0"/>
              <a:t>Smaller, shorter </a:t>
            </a:r>
          </a:p>
          <a:p>
            <a:r>
              <a:rPr lang="en-GB" dirty="0"/>
              <a:t>residential buildings</a:t>
            </a:r>
          </a:p>
          <a:p>
            <a:endParaRPr lang="en-GB" dirty="0"/>
          </a:p>
        </p:txBody>
      </p:sp>
      <p:grpSp>
        <p:nvGrpSpPr>
          <p:cNvPr id="25" name="Group 24">
            <a:extLst>
              <a:ext uri="{FF2B5EF4-FFF2-40B4-BE49-F238E27FC236}">
                <a16:creationId xmlns:a16="http://schemas.microsoft.com/office/drawing/2014/main" id="{6BEB6841-0372-CA6E-19C1-8EB188DF76E7}"/>
              </a:ext>
            </a:extLst>
          </p:cNvPr>
          <p:cNvGrpSpPr/>
          <p:nvPr/>
        </p:nvGrpSpPr>
        <p:grpSpPr>
          <a:xfrm>
            <a:off x="9996556" y="198475"/>
            <a:ext cx="1538115" cy="2023735"/>
            <a:chOff x="9996556" y="198475"/>
            <a:chExt cx="1538115" cy="2023735"/>
          </a:xfrm>
        </p:grpSpPr>
        <p:pic>
          <p:nvPicPr>
            <p:cNvPr id="2050" name="Picture 2" descr="The SPHERE House front aspect.">
              <a:extLst>
                <a:ext uri="{FF2B5EF4-FFF2-40B4-BE49-F238E27FC236}">
                  <a16:creationId xmlns:a16="http://schemas.microsoft.com/office/drawing/2014/main" id="{81A70592-4849-1D4B-6498-528DC2679098}"/>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9996556" y="198475"/>
              <a:ext cx="1538115" cy="2018968"/>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DB314034-5C1F-298B-8A4F-E248BEC0E39C}"/>
                </a:ext>
              </a:extLst>
            </p:cNvPr>
            <p:cNvSpPr/>
            <p:nvPr/>
          </p:nvSpPr>
          <p:spPr>
            <a:xfrm>
              <a:off x="9998160" y="198476"/>
              <a:ext cx="1536511" cy="2023734"/>
            </a:xfrm>
            <a:prstGeom prst="rect">
              <a:avLst/>
            </a:prstGeom>
            <a:noFill/>
            <a:ln w="317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4" name="TextBox 23">
            <a:extLst>
              <a:ext uri="{FF2B5EF4-FFF2-40B4-BE49-F238E27FC236}">
                <a16:creationId xmlns:a16="http://schemas.microsoft.com/office/drawing/2014/main" id="{08AF7BCA-7DE0-4966-315F-373187B75DD3}"/>
              </a:ext>
            </a:extLst>
          </p:cNvPr>
          <p:cNvSpPr txBox="1"/>
          <p:nvPr/>
        </p:nvSpPr>
        <p:spPr>
          <a:xfrm>
            <a:off x="38987" y="2634359"/>
            <a:ext cx="2183208" cy="923330"/>
          </a:xfrm>
          <a:prstGeom prst="rect">
            <a:avLst/>
          </a:prstGeom>
          <a:noFill/>
        </p:spPr>
        <p:txBody>
          <a:bodyPr wrap="square" rtlCol="0">
            <a:spAutoFit/>
          </a:bodyPr>
          <a:lstStyle/>
          <a:p>
            <a:r>
              <a:rPr lang="en-GB" b="1" dirty="0"/>
              <a:t>How does urban heterogeneity affect pollution dispersion?</a:t>
            </a:r>
          </a:p>
        </p:txBody>
      </p:sp>
      <p:pic>
        <p:nvPicPr>
          <p:cNvPr id="2" name="Picture 1">
            <a:extLst>
              <a:ext uri="{FF2B5EF4-FFF2-40B4-BE49-F238E27FC236}">
                <a16:creationId xmlns:a16="http://schemas.microsoft.com/office/drawing/2014/main" id="{99C162F2-F713-3318-B73C-807EBA00B285}"/>
              </a:ext>
            </a:extLst>
          </p:cNvPr>
          <p:cNvPicPr>
            <a:picLocks noChangeAspect="1"/>
          </p:cNvPicPr>
          <p:nvPr/>
        </p:nvPicPr>
        <p:blipFill>
          <a:blip r:embed="rId5"/>
          <a:stretch>
            <a:fillRect/>
          </a:stretch>
        </p:blipFill>
        <p:spPr>
          <a:xfrm>
            <a:off x="9911161" y="2957266"/>
            <a:ext cx="1865142" cy="600423"/>
          </a:xfrm>
          <a:prstGeom prst="rect">
            <a:avLst/>
          </a:prstGeom>
        </p:spPr>
      </p:pic>
    </p:spTree>
    <p:extLst>
      <p:ext uri="{BB962C8B-B14F-4D97-AF65-F5344CB8AC3E}">
        <p14:creationId xmlns:p14="http://schemas.microsoft.com/office/powerpoint/2010/main" val="3442376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24"/>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25"/>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animBg="1"/>
      <p:bldP spid="11" grpId="0"/>
      <p:bldP spid="12" grpId="0"/>
      <p:bldP spid="2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E245F4-3AD2-A380-532B-BCCFBE4106AA}"/>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FDF6F736-C122-BA8D-79EC-89554B7EC2E3}"/>
              </a:ext>
            </a:extLst>
          </p:cNvPr>
          <p:cNvPicPr>
            <a:picLocks noChangeAspect="1"/>
          </p:cNvPicPr>
          <p:nvPr/>
        </p:nvPicPr>
        <p:blipFill>
          <a:blip r:embed="rId3"/>
          <a:stretch>
            <a:fillRect/>
          </a:stretch>
        </p:blipFill>
        <p:spPr>
          <a:xfrm>
            <a:off x="2374790" y="0"/>
            <a:ext cx="7470960" cy="6884298"/>
          </a:xfrm>
          <a:prstGeom prst="rect">
            <a:avLst/>
          </a:prstGeom>
        </p:spPr>
      </p:pic>
      <p:sp>
        <p:nvSpPr>
          <p:cNvPr id="11" name="TextBox 10">
            <a:extLst>
              <a:ext uri="{FF2B5EF4-FFF2-40B4-BE49-F238E27FC236}">
                <a16:creationId xmlns:a16="http://schemas.microsoft.com/office/drawing/2014/main" id="{2AC588E3-4474-F331-FEEA-45B3E40C6CD3}"/>
              </a:ext>
            </a:extLst>
          </p:cNvPr>
          <p:cNvSpPr txBox="1"/>
          <p:nvPr/>
        </p:nvSpPr>
        <p:spPr>
          <a:xfrm>
            <a:off x="902179" y="5146780"/>
            <a:ext cx="1552143" cy="923330"/>
          </a:xfrm>
          <a:prstGeom prst="rect">
            <a:avLst/>
          </a:prstGeom>
          <a:noFill/>
        </p:spPr>
        <p:txBody>
          <a:bodyPr wrap="square" rtlCol="0">
            <a:spAutoFit/>
          </a:bodyPr>
          <a:lstStyle/>
          <a:p>
            <a:r>
              <a:rPr lang="en-GB" dirty="0" err="1"/>
              <a:t>Tethersondes</a:t>
            </a:r>
            <a:endParaRPr lang="en-GB" dirty="0"/>
          </a:p>
          <a:p>
            <a:r>
              <a:rPr lang="en-GB" dirty="0"/>
              <a:t>(wind vector, temperature)</a:t>
            </a:r>
          </a:p>
        </p:txBody>
      </p:sp>
      <p:sp>
        <p:nvSpPr>
          <p:cNvPr id="24" name="TextBox 23">
            <a:extLst>
              <a:ext uri="{FF2B5EF4-FFF2-40B4-BE49-F238E27FC236}">
                <a16:creationId xmlns:a16="http://schemas.microsoft.com/office/drawing/2014/main" id="{40108EE3-5F0A-9817-51DB-595F09D925D8}"/>
              </a:ext>
            </a:extLst>
          </p:cNvPr>
          <p:cNvSpPr txBox="1"/>
          <p:nvPr/>
        </p:nvSpPr>
        <p:spPr>
          <a:xfrm>
            <a:off x="73018" y="0"/>
            <a:ext cx="2183208" cy="954107"/>
          </a:xfrm>
          <a:prstGeom prst="rect">
            <a:avLst/>
          </a:prstGeom>
          <a:noFill/>
        </p:spPr>
        <p:txBody>
          <a:bodyPr wrap="square" rtlCol="0">
            <a:spAutoFit/>
          </a:bodyPr>
          <a:lstStyle/>
          <a:p>
            <a:r>
              <a:rPr lang="en-GB" sz="2800" dirty="0">
                <a:latin typeface="+mj-lt"/>
              </a:rPr>
              <a:t>Tracer release experiments</a:t>
            </a:r>
          </a:p>
        </p:txBody>
      </p:sp>
      <p:cxnSp>
        <p:nvCxnSpPr>
          <p:cNvPr id="2" name="Straight Arrow Connector 1">
            <a:extLst>
              <a:ext uri="{FF2B5EF4-FFF2-40B4-BE49-F238E27FC236}">
                <a16:creationId xmlns:a16="http://schemas.microsoft.com/office/drawing/2014/main" id="{E41B9AB2-79F7-CEF2-2E9F-85A00BB01E3E}"/>
              </a:ext>
            </a:extLst>
          </p:cNvPr>
          <p:cNvCxnSpPr>
            <a:cxnSpLocks/>
          </p:cNvCxnSpPr>
          <p:nvPr/>
        </p:nvCxnSpPr>
        <p:spPr>
          <a:xfrm flipH="1" flipV="1">
            <a:off x="3978602" y="4824945"/>
            <a:ext cx="342030" cy="795773"/>
          </a:xfrm>
          <a:prstGeom prst="straightConnector1">
            <a:avLst/>
          </a:prstGeom>
          <a:ln w="76200">
            <a:solidFill>
              <a:srgbClr val="FFFF00"/>
            </a:solidFill>
            <a:tailEnd type="triangle"/>
          </a:ln>
        </p:spPr>
        <p:style>
          <a:lnRef idx="2">
            <a:schemeClr val="accent1"/>
          </a:lnRef>
          <a:fillRef idx="0">
            <a:schemeClr val="accent1"/>
          </a:fillRef>
          <a:effectRef idx="1">
            <a:schemeClr val="accent1"/>
          </a:effectRef>
          <a:fontRef idx="minor">
            <a:schemeClr val="tx1"/>
          </a:fontRef>
        </p:style>
      </p:cxnSp>
      <p:sp>
        <p:nvSpPr>
          <p:cNvPr id="3" name="Oval 2">
            <a:extLst>
              <a:ext uri="{FF2B5EF4-FFF2-40B4-BE49-F238E27FC236}">
                <a16:creationId xmlns:a16="http://schemas.microsoft.com/office/drawing/2014/main" id="{B309043F-6240-B0FC-4049-99AF598BBFAD}"/>
              </a:ext>
            </a:extLst>
          </p:cNvPr>
          <p:cNvSpPr/>
          <p:nvPr/>
        </p:nvSpPr>
        <p:spPr>
          <a:xfrm>
            <a:off x="4249908" y="5578578"/>
            <a:ext cx="148472" cy="161198"/>
          </a:xfrm>
          <a:prstGeom prst="ellips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00">
              <a:solidFill>
                <a:srgbClr val="FFFF00"/>
              </a:solidFill>
            </a:endParaRPr>
          </a:p>
        </p:txBody>
      </p:sp>
      <p:sp>
        <p:nvSpPr>
          <p:cNvPr id="4" name="TextBox 3">
            <a:extLst>
              <a:ext uri="{FF2B5EF4-FFF2-40B4-BE49-F238E27FC236}">
                <a16:creationId xmlns:a16="http://schemas.microsoft.com/office/drawing/2014/main" id="{9C969452-6F55-A85D-7757-601CA4AC12BE}"/>
              </a:ext>
            </a:extLst>
          </p:cNvPr>
          <p:cNvSpPr txBox="1"/>
          <p:nvPr/>
        </p:nvSpPr>
        <p:spPr>
          <a:xfrm>
            <a:off x="6745720" y="5146471"/>
            <a:ext cx="357309" cy="184666"/>
          </a:xfrm>
          <a:prstGeom prst="rect">
            <a:avLst/>
          </a:prstGeom>
          <a:noFill/>
        </p:spPr>
        <p:txBody>
          <a:bodyPr wrap="square" rtlCol="0">
            <a:spAutoFit/>
          </a:bodyPr>
          <a:lstStyle/>
          <a:p>
            <a:r>
              <a:rPr lang="en-GB" sz="600" dirty="0">
                <a:solidFill>
                  <a:srgbClr val="FFFF00"/>
                </a:solidFill>
              </a:rPr>
              <a:t>SE</a:t>
            </a:r>
          </a:p>
        </p:txBody>
      </p:sp>
      <p:sp>
        <p:nvSpPr>
          <p:cNvPr id="7" name="Oval 6">
            <a:extLst>
              <a:ext uri="{FF2B5EF4-FFF2-40B4-BE49-F238E27FC236}">
                <a16:creationId xmlns:a16="http://schemas.microsoft.com/office/drawing/2014/main" id="{DF7A46D4-3F41-B1AA-7621-4BAAA371A178}"/>
              </a:ext>
            </a:extLst>
          </p:cNvPr>
          <p:cNvSpPr/>
          <p:nvPr/>
        </p:nvSpPr>
        <p:spPr>
          <a:xfrm>
            <a:off x="9547146" y="5238804"/>
            <a:ext cx="148472" cy="161198"/>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00">
              <a:solidFill>
                <a:srgbClr val="FFFF00"/>
              </a:solidFill>
            </a:endParaRPr>
          </a:p>
        </p:txBody>
      </p:sp>
      <p:cxnSp>
        <p:nvCxnSpPr>
          <p:cNvPr id="8" name="Straight Arrow Connector 7">
            <a:extLst>
              <a:ext uri="{FF2B5EF4-FFF2-40B4-BE49-F238E27FC236}">
                <a16:creationId xmlns:a16="http://schemas.microsoft.com/office/drawing/2014/main" id="{1B0DC39E-188B-7684-F9EC-17E4A0E950EC}"/>
              </a:ext>
            </a:extLst>
          </p:cNvPr>
          <p:cNvCxnSpPr>
            <a:cxnSpLocks/>
          </p:cNvCxnSpPr>
          <p:nvPr/>
        </p:nvCxnSpPr>
        <p:spPr>
          <a:xfrm flipH="1" flipV="1">
            <a:off x="9028350" y="4422006"/>
            <a:ext cx="555082" cy="822560"/>
          </a:xfrm>
          <a:prstGeom prst="straightConnector1">
            <a:avLst/>
          </a:prstGeom>
          <a:ln w="76200">
            <a:solidFill>
              <a:srgbClr val="00B0F0"/>
            </a:solidFill>
            <a:tailEnd type="triangle"/>
          </a:ln>
        </p:spPr>
        <p:style>
          <a:lnRef idx="2">
            <a:schemeClr val="accent1"/>
          </a:lnRef>
          <a:fillRef idx="0">
            <a:schemeClr val="accent1"/>
          </a:fillRef>
          <a:effectRef idx="1">
            <a:schemeClr val="accent1"/>
          </a:effectRef>
          <a:fontRef idx="minor">
            <a:schemeClr val="tx1"/>
          </a:fontRef>
        </p:style>
      </p:cxnSp>
      <p:pic>
        <p:nvPicPr>
          <p:cNvPr id="30" name="Picture 29">
            <a:extLst>
              <a:ext uri="{FF2B5EF4-FFF2-40B4-BE49-F238E27FC236}">
                <a16:creationId xmlns:a16="http://schemas.microsoft.com/office/drawing/2014/main" id="{3EFE1B60-4D1B-1675-6F56-ADE745C9B49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11725" y="3227372"/>
            <a:ext cx="1439420" cy="1904464"/>
          </a:xfrm>
          <a:prstGeom prst="rect">
            <a:avLst/>
          </a:prstGeom>
        </p:spPr>
      </p:pic>
      <p:sp>
        <p:nvSpPr>
          <p:cNvPr id="33" name="Oval 32">
            <a:extLst>
              <a:ext uri="{FF2B5EF4-FFF2-40B4-BE49-F238E27FC236}">
                <a16:creationId xmlns:a16="http://schemas.microsoft.com/office/drawing/2014/main" id="{756DA09F-C4BE-22D8-7E7C-153216D46F79}"/>
              </a:ext>
            </a:extLst>
          </p:cNvPr>
          <p:cNvSpPr/>
          <p:nvPr/>
        </p:nvSpPr>
        <p:spPr>
          <a:xfrm>
            <a:off x="267131" y="2117825"/>
            <a:ext cx="148472" cy="161198"/>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00">
              <a:solidFill>
                <a:srgbClr val="FFFF00"/>
              </a:solidFill>
            </a:endParaRPr>
          </a:p>
        </p:txBody>
      </p:sp>
      <p:sp>
        <p:nvSpPr>
          <p:cNvPr id="34" name="TextBox 33">
            <a:extLst>
              <a:ext uri="{FF2B5EF4-FFF2-40B4-BE49-F238E27FC236}">
                <a16:creationId xmlns:a16="http://schemas.microsoft.com/office/drawing/2014/main" id="{F8671FBE-7289-17BB-032B-79A7D9ED1608}"/>
              </a:ext>
            </a:extLst>
          </p:cNvPr>
          <p:cNvSpPr txBox="1"/>
          <p:nvPr/>
        </p:nvSpPr>
        <p:spPr>
          <a:xfrm>
            <a:off x="461870" y="1304918"/>
            <a:ext cx="2058105" cy="369332"/>
          </a:xfrm>
          <a:prstGeom prst="rect">
            <a:avLst/>
          </a:prstGeom>
          <a:noFill/>
        </p:spPr>
        <p:txBody>
          <a:bodyPr wrap="square" rtlCol="0">
            <a:spAutoFit/>
          </a:bodyPr>
          <a:lstStyle/>
          <a:p>
            <a:r>
              <a:rPr lang="en-GB" dirty="0"/>
              <a:t>sample</a:t>
            </a:r>
          </a:p>
        </p:txBody>
      </p:sp>
      <p:sp>
        <p:nvSpPr>
          <p:cNvPr id="35" name="TextBox 34">
            <a:extLst>
              <a:ext uri="{FF2B5EF4-FFF2-40B4-BE49-F238E27FC236}">
                <a16:creationId xmlns:a16="http://schemas.microsoft.com/office/drawing/2014/main" id="{8F0FF62D-644A-132A-2678-A704CDEF160D}"/>
              </a:ext>
            </a:extLst>
          </p:cNvPr>
          <p:cNvSpPr txBox="1"/>
          <p:nvPr/>
        </p:nvSpPr>
        <p:spPr>
          <a:xfrm>
            <a:off x="481760" y="1709069"/>
            <a:ext cx="1020976" cy="369332"/>
          </a:xfrm>
          <a:prstGeom prst="rect">
            <a:avLst/>
          </a:prstGeom>
          <a:noFill/>
        </p:spPr>
        <p:txBody>
          <a:bodyPr wrap="square" rtlCol="0">
            <a:spAutoFit/>
          </a:bodyPr>
          <a:lstStyle/>
          <a:p>
            <a:r>
              <a:rPr lang="en-GB" dirty="0"/>
              <a:t>source 1</a:t>
            </a:r>
          </a:p>
        </p:txBody>
      </p:sp>
      <p:sp>
        <p:nvSpPr>
          <p:cNvPr id="36" name="TextBox 35">
            <a:extLst>
              <a:ext uri="{FF2B5EF4-FFF2-40B4-BE49-F238E27FC236}">
                <a16:creationId xmlns:a16="http://schemas.microsoft.com/office/drawing/2014/main" id="{DFC65F1C-0BC0-BEBB-7F7E-39DD59264BFD}"/>
              </a:ext>
            </a:extLst>
          </p:cNvPr>
          <p:cNvSpPr txBox="1"/>
          <p:nvPr/>
        </p:nvSpPr>
        <p:spPr>
          <a:xfrm>
            <a:off x="490222" y="2010174"/>
            <a:ext cx="1020976" cy="369332"/>
          </a:xfrm>
          <a:prstGeom prst="rect">
            <a:avLst/>
          </a:prstGeom>
          <a:noFill/>
        </p:spPr>
        <p:txBody>
          <a:bodyPr wrap="square" rtlCol="0">
            <a:spAutoFit/>
          </a:bodyPr>
          <a:lstStyle/>
          <a:p>
            <a:r>
              <a:rPr lang="en-GB" dirty="0"/>
              <a:t>source 2</a:t>
            </a:r>
          </a:p>
        </p:txBody>
      </p:sp>
      <p:sp>
        <p:nvSpPr>
          <p:cNvPr id="37" name="Rectangle 36">
            <a:extLst>
              <a:ext uri="{FF2B5EF4-FFF2-40B4-BE49-F238E27FC236}">
                <a16:creationId xmlns:a16="http://schemas.microsoft.com/office/drawing/2014/main" id="{A00F6D0D-28E7-FBAE-9B29-7BB4E05DEC5A}"/>
              </a:ext>
            </a:extLst>
          </p:cNvPr>
          <p:cNvSpPr/>
          <p:nvPr/>
        </p:nvSpPr>
        <p:spPr>
          <a:xfrm>
            <a:off x="8729330" y="2634359"/>
            <a:ext cx="241005" cy="213680"/>
          </a:xfrm>
          <a:prstGeom prst="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37">
            <a:extLst>
              <a:ext uri="{FF2B5EF4-FFF2-40B4-BE49-F238E27FC236}">
                <a16:creationId xmlns:a16="http://schemas.microsoft.com/office/drawing/2014/main" id="{E960AF93-603F-E1C4-2142-37442E48EDE6}"/>
              </a:ext>
            </a:extLst>
          </p:cNvPr>
          <p:cNvSpPr/>
          <p:nvPr/>
        </p:nvSpPr>
        <p:spPr>
          <a:xfrm>
            <a:off x="6532418" y="2158695"/>
            <a:ext cx="241005" cy="213680"/>
          </a:xfrm>
          <a:prstGeom prst="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38">
            <a:extLst>
              <a:ext uri="{FF2B5EF4-FFF2-40B4-BE49-F238E27FC236}">
                <a16:creationId xmlns:a16="http://schemas.microsoft.com/office/drawing/2014/main" id="{AF831BB4-B8A5-A6FC-6AD3-C95AFC8C7302}"/>
              </a:ext>
            </a:extLst>
          </p:cNvPr>
          <p:cNvSpPr/>
          <p:nvPr/>
        </p:nvSpPr>
        <p:spPr>
          <a:xfrm>
            <a:off x="6925590" y="1898990"/>
            <a:ext cx="241005" cy="213680"/>
          </a:xfrm>
          <a:prstGeom prst="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39">
            <a:extLst>
              <a:ext uri="{FF2B5EF4-FFF2-40B4-BE49-F238E27FC236}">
                <a16:creationId xmlns:a16="http://schemas.microsoft.com/office/drawing/2014/main" id="{2AC639F3-4983-012B-2E94-F63D6117396A}"/>
              </a:ext>
            </a:extLst>
          </p:cNvPr>
          <p:cNvSpPr/>
          <p:nvPr/>
        </p:nvSpPr>
        <p:spPr>
          <a:xfrm>
            <a:off x="6285863" y="2437699"/>
            <a:ext cx="241005" cy="213680"/>
          </a:xfrm>
          <a:prstGeom prst="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40">
            <a:extLst>
              <a:ext uri="{FF2B5EF4-FFF2-40B4-BE49-F238E27FC236}">
                <a16:creationId xmlns:a16="http://schemas.microsoft.com/office/drawing/2014/main" id="{F5797BE4-CD5F-C2C4-8D18-319B848F70BF}"/>
              </a:ext>
            </a:extLst>
          </p:cNvPr>
          <p:cNvSpPr/>
          <p:nvPr/>
        </p:nvSpPr>
        <p:spPr>
          <a:xfrm>
            <a:off x="5338552" y="1228008"/>
            <a:ext cx="241005" cy="213680"/>
          </a:xfrm>
          <a:prstGeom prst="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41">
            <a:extLst>
              <a:ext uri="{FF2B5EF4-FFF2-40B4-BE49-F238E27FC236}">
                <a16:creationId xmlns:a16="http://schemas.microsoft.com/office/drawing/2014/main" id="{546A6FE7-2466-FA6F-62EA-4282963F44DC}"/>
              </a:ext>
            </a:extLst>
          </p:cNvPr>
          <p:cNvSpPr/>
          <p:nvPr/>
        </p:nvSpPr>
        <p:spPr>
          <a:xfrm>
            <a:off x="5105595" y="2190754"/>
            <a:ext cx="241005" cy="213680"/>
          </a:xfrm>
          <a:prstGeom prst="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ctangle 42">
            <a:extLst>
              <a:ext uri="{FF2B5EF4-FFF2-40B4-BE49-F238E27FC236}">
                <a16:creationId xmlns:a16="http://schemas.microsoft.com/office/drawing/2014/main" id="{FA2B7CAE-0DB2-A847-EBE0-122414B0527D}"/>
              </a:ext>
            </a:extLst>
          </p:cNvPr>
          <p:cNvSpPr/>
          <p:nvPr/>
        </p:nvSpPr>
        <p:spPr>
          <a:xfrm>
            <a:off x="235040" y="1399492"/>
            <a:ext cx="241005" cy="213680"/>
          </a:xfrm>
          <a:prstGeom prst="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43">
            <a:extLst>
              <a:ext uri="{FF2B5EF4-FFF2-40B4-BE49-F238E27FC236}">
                <a16:creationId xmlns:a16="http://schemas.microsoft.com/office/drawing/2014/main" id="{C56DF846-E617-58EC-EF29-57A1F6CE0EAB}"/>
              </a:ext>
            </a:extLst>
          </p:cNvPr>
          <p:cNvSpPr/>
          <p:nvPr/>
        </p:nvSpPr>
        <p:spPr>
          <a:xfrm>
            <a:off x="5820191" y="3842523"/>
            <a:ext cx="241005" cy="213680"/>
          </a:xfrm>
          <a:prstGeom prst="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Oval 44">
            <a:extLst>
              <a:ext uri="{FF2B5EF4-FFF2-40B4-BE49-F238E27FC236}">
                <a16:creationId xmlns:a16="http://schemas.microsoft.com/office/drawing/2014/main" id="{EF4A3170-EFD7-05A4-9F6B-E61E26A06BD0}"/>
              </a:ext>
            </a:extLst>
          </p:cNvPr>
          <p:cNvSpPr/>
          <p:nvPr/>
        </p:nvSpPr>
        <p:spPr>
          <a:xfrm>
            <a:off x="267131" y="1823195"/>
            <a:ext cx="148472" cy="161198"/>
          </a:xfrm>
          <a:prstGeom prst="ellips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00">
              <a:solidFill>
                <a:srgbClr val="FFFF00"/>
              </a:solidFill>
            </a:endParaRPr>
          </a:p>
        </p:txBody>
      </p:sp>
      <p:grpSp>
        <p:nvGrpSpPr>
          <p:cNvPr id="50" name="Group 49">
            <a:extLst>
              <a:ext uri="{FF2B5EF4-FFF2-40B4-BE49-F238E27FC236}">
                <a16:creationId xmlns:a16="http://schemas.microsoft.com/office/drawing/2014/main" id="{3F38B9E9-633F-5248-F68F-FB719436B11C}"/>
              </a:ext>
            </a:extLst>
          </p:cNvPr>
          <p:cNvGrpSpPr/>
          <p:nvPr/>
        </p:nvGrpSpPr>
        <p:grpSpPr>
          <a:xfrm>
            <a:off x="5499358" y="3107782"/>
            <a:ext cx="316051" cy="1025583"/>
            <a:chOff x="1781030" y="2416566"/>
            <a:chExt cx="316051" cy="1025583"/>
          </a:xfrm>
        </p:grpSpPr>
        <p:sp>
          <p:nvSpPr>
            <p:cNvPr id="46" name="Oval 45">
              <a:extLst>
                <a:ext uri="{FF2B5EF4-FFF2-40B4-BE49-F238E27FC236}">
                  <a16:creationId xmlns:a16="http://schemas.microsoft.com/office/drawing/2014/main" id="{B46DDEF8-1090-CDDD-F1E3-DF47CA11F736}"/>
                </a:ext>
              </a:extLst>
            </p:cNvPr>
            <p:cNvSpPr/>
            <p:nvPr/>
          </p:nvSpPr>
          <p:spPr>
            <a:xfrm>
              <a:off x="1781030" y="2416566"/>
              <a:ext cx="148472" cy="161198"/>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00">
                <a:solidFill>
                  <a:srgbClr val="FFFF00"/>
                </a:solidFill>
              </a:endParaRPr>
            </a:p>
          </p:txBody>
        </p:sp>
        <p:cxnSp>
          <p:nvCxnSpPr>
            <p:cNvPr id="48" name="Straight Connector 47">
              <a:extLst>
                <a:ext uri="{FF2B5EF4-FFF2-40B4-BE49-F238E27FC236}">
                  <a16:creationId xmlns:a16="http://schemas.microsoft.com/office/drawing/2014/main" id="{2A63AECD-5BB8-41A1-5143-2321B281DA4E}"/>
                </a:ext>
              </a:extLst>
            </p:cNvPr>
            <p:cNvCxnSpPr>
              <a:cxnSpLocks/>
            </p:cNvCxnSpPr>
            <p:nvPr/>
          </p:nvCxnSpPr>
          <p:spPr>
            <a:xfrm>
              <a:off x="1871687" y="2539695"/>
              <a:ext cx="225394" cy="902454"/>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51" name="Group 50">
            <a:extLst>
              <a:ext uri="{FF2B5EF4-FFF2-40B4-BE49-F238E27FC236}">
                <a16:creationId xmlns:a16="http://schemas.microsoft.com/office/drawing/2014/main" id="{AA8FB8F8-4022-29D0-4D75-42F188CFE689}"/>
              </a:ext>
            </a:extLst>
          </p:cNvPr>
          <p:cNvGrpSpPr/>
          <p:nvPr/>
        </p:nvGrpSpPr>
        <p:grpSpPr>
          <a:xfrm>
            <a:off x="4715405" y="3609506"/>
            <a:ext cx="316051" cy="1025583"/>
            <a:chOff x="1781030" y="2416566"/>
            <a:chExt cx="316051" cy="1025583"/>
          </a:xfrm>
        </p:grpSpPr>
        <p:sp>
          <p:nvSpPr>
            <p:cNvPr id="52" name="Oval 51">
              <a:extLst>
                <a:ext uri="{FF2B5EF4-FFF2-40B4-BE49-F238E27FC236}">
                  <a16:creationId xmlns:a16="http://schemas.microsoft.com/office/drawing/2014/main" id="{59D38A1C-832A-30E9-34B8-FA472B0CF16D}"/>
                </a:ext>
              </a:extLst>
            </p:cNvPr>
            <p:cNvSpPr/>
            <p:nvPr/>
          </p:nvSpPr>
          <p:spPr>
            <a:xfrm>
              <a:off x="1781030" y="2416566"/>
              <a:ext cx="148472" cy="161198"/>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00">
                <a:solidFill>
                  <a:srgbClr val="FFFF00"/>
                </a:solidFill>
              </a:endParaRPr>
            </a:p>
          </p:txBody>
        </p:sp>
        <p:cxnSp>
          <p:nvCxnSpPr>
            <p:cNvPr id="53" name="Straight Connector 52">
              <a:extLst>
                <a:ext uri="{FF2B5EF4-FFF2-40B4-BE49-F238E27FC236}">
                  <a16:creationId xmlns:a16="http://schemas.microsoft.com/office/drawing/2014/main" id="{6C024EEE-1384-57D9-32F8-E2260F427518}"/>
                </a:ext>
              </a:extLst>
            </p:cNvPr>
            <p:cNvCxnSpPr>
              <a:cxnSpLocks/>
            </p:cNvCxnSpPr>
            <p:nvPr/>
          </p:nvCxnSpPr>
          <p:spPr>
            <a:xfrm>
              <a:off x="1871687" y="2539695"/>
              <a:ext cx="225394" cy="902454"/>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54" name="Group 53">
            <a:extLst>
              <a:ext uri="{FF2B5EF4-FFF2-40B4-BE49-F238E27FC236}">
                <a16:creationId xmlns:a16="http://schemas.microsoft.com/office/drawing/2014/main" id="{A9E7C479-7323-570A-3D75-7844C591419A}"/>
              </a:ext>
            </a:extLst>
          </p:cNvPr>
          <p:cNvGrpSpPr/>
          <p:nvPr/>
        </p:nvGrpSpPr>
        <p:grpSpPr>
          <a:xfrm>
            <a:off x="9996556" y="198475"/>
            <a:ext cx="1538115" cy="2023735"/>
            <a:chOff x="9996556" y="198475"/>
            <a:chExt cx="1538115" cy="2023735"/>
          </a:xfrm>
        </p:grpSpPr>
        <p:pic>
          <p:nvPicPr>
            <p:cNvPr id="55" name="Picture 2" descr="The SPHERE House front aspect.">
              <a:extLst>
                <a:ext uri="{FF2B5EF4-FFF2-40B4-BE49-F238E27FC236}">
                  <a16:creationId xmlns:a16="http://schemas.microsoft.com/office/drawing/2014/main" id="{1403EF29-6D71-5602-17A2-672FBCCF666C}"/>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9996556" y="198475"/>
              <a:ext cx="1538115" cy="2018968"/>
            </a:xfrm>
            <a:prstGeom prst="rect">
              <a:avLst/>
            </a:prstGeom>
            <a:noFill/>
            <a:extLst>
              <a:ext uri="{909E8E84-426E-40DD-AFC4-6F175D3DCCD1}">
                <a14:hiddenFill xmlns:a14="http://schemas.microsoft.com/office/drawing/2010/main">
                  <a:solidFill>
                    <a:srgbClr val="FFFFFF"/>
                  </a:solidFill>
                </a14:hiddenFill>
              </a:ext>
            </a:extLst>
          </p:spPr>
        </p:pic>
        <p:sp>
          <p:nvSpPr>
            <p:cNvPr id="56" name="Rectangle 55">
              <a:extLst>
                <a:ext uri="{FF2B5EF4-FFF2-40B4-BE49-F238E27FC236}">
                  <a16:creationId xmlns:a16="http://schemas.microsoft.com/office/drawing/2014/main" id="{77B4A057-8CC2-D298-E752-C01605867B5C}"/>
                </a:ext>
              </a:extLst>
            </p:cNvPr>
            <p:cNvSpPr/>
            <p:nvPr/>
          </p:nvSpPr>
          <p:spPr>
            <a:xfrm>
              <a:off x="9998160" y="198476"/>
              <a:ext cx="1536511" cy="2023734"/>
            </a:xfrm>
            <a:prstGeom prst="rect">
              <a:avLst/>
            </a:prstGeom>
            <a:noFill/>
            <a:ln w="317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62" name="Straight Arrow Connector 61">
            <a:extLst>
              <a:ext uri="{FF2B5EF4-FFF2-40B4-BE49-F238E27FC236}">
                <a16:creationId xmlns:a16="http://schemas.microsoft.com/office/drawing/2014/main" id="{84CEB279-B5EB-5252-5727-E03997DE5EE3}"/>
              </a:ext>
            </a:extLst>
          </p:cNvPr>
          <p:cNvCxnSpPr>
            <a:cxnSpLocks/>
          </p:cNvCxnSpPr>
          <p:nvPr/>
        </p:nvCxnSpPr>
        <p:spPr>
          <a:xfrm flipH="1" flipV="1">
            <a:off x="7088899" y="3638682"/>
            <a:ext cx="555082" cy="822560"/>
          </a:xfrm>
          <a:prstGeom prst="straightConnector1">
            <a:avLst/>
          </a:prstGeom>
          <a:ln w="76200">
            <a:solidFill>
              <a:schemeClr val="accent2">
                <a:lumMod val="40000"/>
                <a:lumOff val="6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63" name="Straight Arrow Connector 62">
            <a:extLst>
              <a:ext uri="{FF2B5EF4-FFF2-40B4-BE49-F238E27FC236}">
                <a16:creationId xmlns:a16="http://schemas.microsoft.com/office/drawing/2014/main" id="{B3B0C11E-D3AC-D9AB-568B-46DFCC3CA0EA}"/>
              </a:ext>
            </a:extLst>
          </p:cNvPr>
          <p:cNvCxnSpPr>
            <a:cxnSpLocks/>
          </p:cNvCxnSpPr>
          <p:nvPr/>
        </p:nvCxnSpPr>
        <p:spPr>
          <a:xfrm flipH="1" flipV="1">
            <a:off x="350866" y="2484470"/>
            <a:ext cx="254601" cy="575100"/>
          </a:xfrm>
          <a:prstGeom prst="straightConnector1">
            <a:avLst/>
          </a:prstGeom>
          <a:ln w="762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049" name="TextBox 2048">
            <a:extLst>
              <a:ext uri="{FF2B5EF4-FFF2-40B4-BE49-F238E27FC236}">
                <a16:creationId xmlns:a16="http://schemas.microsoft.com/office/drawing/2014/main" id="{E2D310AE-B670-3A01-18C8-ABC9C49D3A76}"/>
              </a:ext>
            </a:extLst>
          </p:cNvPr>
          <p:cNvSpPr txBox="1"/>
          <p:nvPr/>
        </p:nvSpPr>
        <p:spPr>
          <a:xfrm>
            <a:off x="649673" y="2515027"/>
            <a:ext cx="1020976" cy="369332"/>
          </a:xfrm>
          <a:prstGeom prst="rect">
            <a:avLst/>
          </a:prstGeom>
          <a:noFill/>
        </p:spPr>
        <p:txBody>
          <a:bodyPr wrap="square" rtlCol="0">
            <a:spAutoFit/>
          </a:bodyPr>
          <a:lstStyle/>
          <a:p>
            <a:r>
              <a:rPr lang="en-GB" dirty="0"/>
              <a:t>velocity</a:t>
            </a:r>
          </a:p>
        </p:txBody>
      </p:sp>
      <p:sp>
        <p:nvSpPr>
          <p:cNvPr id="2051" name="Isosceles Triangle 2050">
            <a:extLst>
              <a:ext uri="{FF2B5EF4-FFF2-40B4-BE49-F238E27FC236}">
                <a16:creationId xmlns:a16="http://schemas.microsoft.com/office/drawing/2014/main" id="{9EA572FE-D73E-E66D-213E-68BCFC47217C}"/>
              </a:ext>
            </a:extLst>
          </p:cNvPr>
          <p:cNvSpPr/>
          <p:nvPr/>
        </p:nvSpPr>
        <p:spPr>
          <a:xfrm rot="10800000">
            <a:off x="6285947" y="1227428"/>
            <a:ext cx="494613" cy="1565492"/>
          </a:xfrm>
          <a:prstGeom prst="triangle">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52" name="Isosceles Triangle 2051">
            <a:extLst>
              <a:ext uri="{FF2B5EF4-FFF2-40B4-BE49-F238E27FC236}">
                <a16:creationId xmlns:a16="http://schemas.microsoft.com/office/drawing/2014/main" id="{E7FBA3AA-634F-91F9-D7DF-2E5DD20CD220}"/>
              </a:ext>
            </a:extLst>
          </p:cNvPr>
          <p:cNvSpPr/>
          <p:nvPr/>
        </p:nvSpPr>
        <p:spPr>
          <a:xfrm rot="10800000">
            <a:off x="10063686" y="2659403"/>
            <a:ext cx="494613" cy="1565492"/>
          </a:xfrm>
          <a:prstGeom prst="triangle">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53" name="TextBox 2052">
            <a:extLst>
              <a:ext uri="{FF2B5EF4-FFF2-40B4-BE49-F238E27FC236}">
                <a16:creationId xmlns:a16="http://schemas.microsoft.com/office/drawing/2014/main" id="{E6DE7CEC-A4EF-1893-5320-7807D5CA5F25}"/>
              </a:ext>
            </a:extLst>
          </p:cNvPr>
          <p:cNvSpPr txBox="1"/>
          <p:nvPr/>
        </p:nvSpPr>
        <p:spPr>
          <a:xfrm>
            <a:off x="10515070" y="3018620"/>
            <a:ext cx="1020976" cy="1200329"/>
          </a:xfrm>
          <a:prstGeom prst="rect">
            <a:avLst/>
          </a:prstGeom>
          <a:noFill/>
        </p:spPr>
        <p:txBody>
          <a:bodyPr wrap="square" rtlCol="0">
            <a:spAutoFit/>
          </a:bodyPr>
          <a:lstStyle/>
          <a:p>
            <a:r>
              <a:rPr lang="en-GB" dirty="0"/>
              <a:t>Doppler wind lidar</a:t>
            </a:r>
          </a:p>
          <a:p>
            <a:r>
              <a:rPr lang="en-GB" dirty="0"/>
              <a:t>BRPHYS</a:t>
            </a:r>
          </a:p>
        </p:txBody>
      </p:sp>
      <p:grpSp>
        <p:nvGrpSpPr>
          <p:cNvPr id="2054" name="Group 2053">
            <a:extLst>
              <a:ext uri="{FF2B5EF4-FFF2-40B4-BE49-F238E27FC236}">
                <a16:creationId xmlns:a16="http://schemas.microsoft.com/office/drawing/2014/main" id="{4BDE001D-AB7E-9853-9D4B-FEDD0F1966CE}"/>
              </a:ext>
            </a:extLst>
          </p:cNvPr>
          <p:cNvGrpSpPr/>
          <p:nvPr/>
        </p:nvGrpSpPr>
        <p:grpSpPr>
          <a:xfrm>
            <a:off x="425826" y="3570625"/>
            <a:ext cx="316051" cy="1025583"/>
            <a:chOff x="1781030" y="2416566"/>
            <a:chExt cx="316051" cy="1025583"/>
          </a:xfrm>
        </p:grpSpPr>
        <p:sp>
          <p:nvSpPr>
            <p:cNvPr id="2055" name="Oval 2054">
              <a:extLst>
                <a:ext uri="{FF2B5EF4-FFF2-40B4-BE49-F238E27FC236}">
                  <a16:creationId xmlns:a16="http://schemas.microsoft.com/office/drawing/2014/main" id="{87BE637C-8851-90C2-1D12-6D92750E8BBA}"/>
                </a:ext>
              </a:extLst>
            </p:cNvPr>
            <p:cNvSpPr/>
            <p:nvPr/>
          </p:nvSpPr>
          <p:spPr>
            <a:xfrm>
              <a:off x="1781030" y="2416566"/>
              <a:ext cx="148472" cy="161198"/>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00">
                <a:solidFill>
                  <a:srgbClr val="FFFF00"/>
                </a:solidFill>
              </a:endParaRPr>
            </a:p>
          </p:txBody>
        </p:sp>
        <p:cxnSp>
          <p:nvCxnSpPr>
            <p:cNvPr id="2056" name="Straight Connector 2055">
              <a:extLst>
                <a:ext uri="{FF2B5EF4-FFF2-40B4-BE49-F238E27FC236}">
                  <a16:creationId xmlns:a16="http://schemas.microsoft.com/office/drawing/2014/main" id="{F2A4FD04-3DD2-E1F3-723A-7B386DABCC0B}"/>
                </a:ext>
              </a:extLst>
            </p:cNvPr>
            <p:cNvCxnSpPr>
              <a:cxnSpLocks/>
            </p:cNvCxnSpPr>
            <p:nvPr/>
          </p:nvCxnSpPr>
          <p:spPr>
            <a:xfrm>
              <a:off x="1871687" y="2539695"/>
              <a:ext cx="225394" cy="902454"/>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057" name="TextBox 2056">
            <a:extLst>
              <a:ext uri="{FF2B5EF4-FFF2-40B4-BE49-F238E27FC236}">
                <a16:creationId xmlns:a16="http://schemas.microsoft.com/office/drawing/2014/main" id="{C07CB6CC-2783-3D04-1AD4-26EA3161BFAA}"/>
              </a:ext>
            </a:extLst>
          </p:cNvPr>
          <p:cNvSpPr txBox="1"/>
          <p:nvPr/>
        </p:nvSpPr>
        <p:spPr>
          <a:xfrm>
            <a:off x="9904260" y="5828003"/>
            <a:ext cx="2193251" cy="923330"/>
          </a:xfrm>
          <a:prstGeom prst="rect">
            <a:avLst/>
          </a:prstGeom>
          <a:noFill/>
        </p:spPr>
        <p:txBody>
          <a:bodyPr wrap="square" rtlCol="0">
            <a:spAutoFit/>
          </a:bodyPr>
          <a:lstStyle/>
          <a:p>
            <a:r>
              <a:rPr lang="en-GB" b="1" dirty="0">
                <a:solidFill>
                  <a:srgbClr val="FF0000"/>
                </a:solidFill>
              </a:rPr>
              <a:t>FRIDAY </a:t>
            </a:r>
          </a:p>
          <a:p>
            <a:r>
              <a:rPr lang="en-GB" b="1" dirty="0">
                <a:solidFill>
                  <a:srgbClr val="FF0000"/>
                </a:solidFill>
              </a:rPr>
              <a:t>James Matthews,</a:t>
            </a:r>
          </a:p>
          <a:p>
            <a:r>
              <a:rPr lang="en-GB" b="1" dirty="0">
                <a:solidFill>
                  <a:srgbClr val="FF0000"/>
                </a:solidFill>
              </a:rPr>
              <a:t>720, talk, 12:15</a:t>
            </a:r>
          </a:p>
        </p:txBody>
      </p:sp>
    </p:spTree>
    <p:extLst>
      <p:ext uri="{BB962C8B-B14F-4D97-AF65-F5344CB8AC3E}">
        <p14:creationId xmlns:p14="http://schemas.microsoft.com/office/powerpoint/2010/main" val="36982023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6A345-E4AE-2736-2E77-9A57F50391AC}"/>
              </a:ext>
            </a:extLst>
          </p:cNvPr>
          <p:cNvSpPr>
            <a:spLocks noGrp="1"/>
          </p:cNvSpPr>
          <p:nvPr>
            <p:ph type="title"/>
          </p:nvPr>
        </p:nvSpPr>
        <p:spPr>
          <a:xfrm>
            <a:off x="272806" y="136473"/>
            <a:ext cx="5204450" cy="709473"/>
          </a:xfrm>
        </p:spPr>
        <p:txBody>
          <a:bodyPr>
            <a:normAutofit/>
          </a:bodyPr>
          <a:lstStyle/>
          <a:p>
            <a:r>
              <a:rPr lang="en-GB" sz="3600" dirty="0"/>
              <a:t>LES of flow and dispersion</a:t>
            </a:r>
          </a:p>
        </p:txBody>
      </p:sp>
      <p:grpSp>
        <p:nvGrpSpPr>
          <p:cNvPr id="162" name="Group 161">
            <a:extLst>
              <a:ext uri="{FF2B5EF4-FFF2-40B4-BE49-F238E27FC236}">
                <a16:creationId xmlns:a16="http://schemas.microsoft.com/office/drawing/2014/main" id="{4463AC4D-40C4-4208-371B-CDB3E627E999}"/>
              </a:ext>
            </a:extLst>
          </p:cNvPr>
          <p:cNvGrpSpPr>
            <a:grpSpLocks noChangeAspect="1"/>
          </p:cNvGrpSpPr>
          <p:nvPr/>
        </p:nvGrpSpPr>
        <p:grpSpPr>
          <a:xfrm>
            <a:off x="-11281" y="2128512"/>
            <a:ext cx="12335918" cy="3765706"/>
            <a:chOff x="736844" y="415588"/>
            <a:chExt cx="9074761" cy="2770191"/>
          </a:xfrm>
        </p:grpSpPr>
        <p:grpSp>
          <p:nvGrpSpPr>
            <p:cNvPr id="83" name="Group 82">
              <a:extLst>
                <a:ext uri="{FF2B5EF4-FFF2-40B4-BE49-F238E27FC236}">
                  <a16:creationId xmlns:a16="http://schemas.microsoft.com/office/drawing/2014/main" id="{BB66D95F-E29C-CCE9-FA41-83BD74E33EDE}"/>
                </a:ext>
              </a:extLst>
            </p:cNvPr>
            <p:cNvGrpSpPr/>
            <p:nvPr/>
          </p:nvGrpSpPr>
          <p:grpSpPr>
            <a:xfrm>
              <a:off x="1019839" y="2290463"/>
              <a:ext cx="8791766" cy="895316"/>
              <a:chOff x="11739702" y="6956198"/>
              <a:chExt cx="10470745" cy="1066301"/>
            </a:xfrm>
          </p:grpSpPr>
          <p:grpSp>
            <p:nvGrpSpPr>
              <p:cNvPr id="84" name="Group 83">
                <a:extLst>
                  <a:ext uri="{FF2B5EF4-FFF2-40B4-BE49-F238E27FC236}">
                    <a16:creationId xmlns:a16="http://schemas.microsoft.com/office/drawing/2014/main" id="{212D03F6-3AFD-3FD5-8C24-7E58205E1041}"/>
                  </a:ext>
                </a:extLst>
              </p:cNvPr>
              <p:cNvGrpSpPr/>
              <p:nvPr/>
            </p:nvGrpSpPr>
            <p:grpSpPr>
              <a:xfrm>
                <a:off x="11739702" y="6956198"/>
                <a:ext cx="8239538" cy="1066301"/>
                <a:chOff x="11739702" y="7330848"/>
                <a:chExt cx="8239538" cy="1066301"/>
              </a:xfrm>
            </p:grpSpPr>
            <p:grpSp>
              <p:nvGrpSpPr>
                <p:cNvPr id="89" name="Group 88">
                  <a:extLst>
                    <a:ext uri="{FF2B5EF4-FFF2-40B4-BE49-F238E27FC236}">
                      <a16:creationId xmlns:a16="http://schemas.microsoft.com/office/drawing/2014/main" id="{BBD9EA0A-EA02-C119-A556-1E6E36A339CA}"/>
                    </a:ext>
                  </a:extLst>
                </p:cNvPr>
                <p:cNvGrpSpPr/>
                <p:nvPr/>
              </p:nvGrpSpPr>
              <p:grpSpPr>
                <a:xfrm>
                  <a:off x="12933558" y="8002307"/>
                  <a:ext cx="7045682" cy="394842"/>
                  <a:chOff x="12933558" y="6967257"/>
                  <a:chExt cx="7045682" cy="394842"/>
                </a:xfrm>
              </p:grpSpPr>
              <p:sp>
                <p:nvSpPr>
                  <p:cNvPr id="97" name="TextBox 96">
                    <a:extLst>
                      <a:ext uri="{FF2B5EF4-FFF2-40B4-BE49-F238E27FC236}">
                        <a16:creationId xmlns:a16="http://schemas.microsoft.com/office/drawing/2014/main" id="{0F75C28B-4B5D-33F2-2824-993E11C38A00}"/>
                      </a:ext>
                    </a:extLst>
                  </p:cNvPr>
                  <p:cNvSpPr txBox="1"/>
                  <p:nvPr/>
                </p:nvSpPr>
                <p:spPr>
                  <a:xfrm>
                    <a:off x="14953725" y="6991873"/>
                    <a:ext cx="294209" cy="366355"/>
                  </a:xfrm>
                  <a:prstGeom prst="rect">
                    <a:avLst/>
                  </a:prstGeom>
                  <a:noFill/>
                </p:spPr>
                <p:txBody>
                  <a:bodyPr wrap="none" rtlCol="0">
                    <a:spAutoFit/>
                  </a:bodyPr>
                  <a:lstStyle/>
                  <a:p>
                    <a:r>
                      <a:rPr lang="en-GB" sz="1867" dirty="0">
                        <a:latin typeface="Times New Roman" panose="02020603050405020304" pitchFamily="18" charset="0"/>
                        <a:cs typeface="Times New Roman" panose="02020603050405020304" pitchFamily="18" charset="0"/>
                      </a:rPr>
                      <a:t>0</a:t>
                    </a:r>
                  </a:p>
                </p:txBody>
              </p:sp>
              <p:sp>
                <p:nvSpPr>
                  <p:cNvPr id="98" name="TextBox 97">
                    <a:extLst>
                      <a:ext uri="{FF2B5EF4-FFF2-40B4-BE49-F238E27FC236}">
                        <a16:creationId xmlns:a16="http://schemas.microsoft.com/office/drawing/2014/main" id="{F75006F3-F2D5-DDD7-1197-F5DCD8378185}"/>
                      </a:ext>
                    </a:extLst>
                  </p:cNvPr>
                  <p:cNvSpPr txBox="1"/>
                  <p:nvPr/>
                </p:nvSpPr>
                <p:spPr>
                  <a:xfrm>
                    <a:off x="13876175" y="6991873"/>
                    <a:ext cx="544796" cy="366355"/>
                  </a:xfrm>
                  <a:prstGeom prst="rect">
                    <a:avLst/>
                  </a:prstGeom>
                  <a:noFill/>
                </p:spPr>
                <p:txBody>
                  <a:bodyPr wrap="none" rtlCol="0">
                    <a:spAutoFit/>
                  </a:bodyPr>
                  <a:lstStyle/>
                  <a:p>
                    <a:r>
                      <a:rPr lang="en-GB" sz="1867" dirty="0">
                        <a:latin typeface="Times New Roman" panose="02020603050405020304" pitchFamily="18" charset="0"/>
                        <a:cs typeface="Times New Roman" panose="02020603050405020304" pitchFamily="18" charset="0"/>
                      </a:rPr>
                      <a:t>-0.5</a:t>
                    </a:r>
                  </a:p>
                </p:txBody>
              </p:sp>
              <p:sp>
                <p:nvSpPr>
                  <p:cNvPr id="99" name="TextBox 98">
                    <a:extLst>
                      <a:ext uri="{FF2B5EF4-FFF2-40B4-BE49-F238E27FC236}">
                        <a16:creationId xmlns:a16="http://schemas.microsoft.com/office/drawing/2014/main" id="{3B3FDF83-C833-17C9-2E18-23FD8A46D4F9}"/>
                      </a:ext>
                    </a:extLst>
                  </p:cNvPr>
                  <p:cNvSpPr txBox="1"/>
                  <p:nvPr/>
                </p:nvSpPr>
                <p:spPr>
                  <a:xfrm>
                    <a:off x="12933558" y="6990710"/>
                    <a:ext cx="544796" cy="366355"/>
                  </a:xfrm>
                  <a:prstGeom prst="rect">
                    <a:avLst/>
                  </a:prstGeom>
                  <a:noFill/>
                </p:spPr>
                <p:txBody>
                  <a:bodyPr wrap="none" rtlCol="0">
                    <a:spAutoFit/>
                  </a:bodyPr>
                  <a:lstStyle/>
                  <a:p>
                    <a:r>
                      <a:rPr lang="en-GB" sz="1867" dirty="0">
                        <a:latin typeface="Times New Roman" panose="02020603050405020304" pitchFamily="18" charset="0"/>
                        <a:cs typeface="Times New Roman" panose="02020603050405020304" pitchFamily="18" charset="0"/>
                      </a:rPr>
                      <a:t>-1.0</a:t>
                    </a:r>
                  </a:p>
                </p:txBody>
              </p:sp>
              <p:sp>
                <p:nvSpPr>
                  <p:cNvPr id="100" name="TextBox 99">
                    <a:extLst>
                      <a:ext uri="{FF2B5EF4-FFF2-40B4-BE49-F238E27FC236}">
                        <a16:creationId xmlns:a16="http://schemas.microsoft.com/office/drawing/2014/main" id="{894B7356-78AC-6485-DFF2-8B636215641C}"/>
                      </a:ext>
                    </a:extLst>
                  </p:cNvPr>
                  <p:cNvSpPr txBox="1"/>
                  <p:nvPr/>
                </p:nvSpPr>
                <p:spPr>
                  <a:xfrm>
                    <a:off x="15802780" y="6991873"/>
                    <a:ext cx="467455" cy="366355"/>
                  </a:xfrm>
                  <a:prstGeom prst="rect">
                    <a:avLst/>
                  </a:prstGeom>
                  <a:noFill/>
                </p:spPr>
                <p:txBody>
                  <a:bodyPr wrap="none" rtlCol="0">
                    <a:spAutoFit/>
                  </a:bodyPr>
                  <a:lstStyle/>
                  <a:p>
                    <a:r>
                      <a:rPr lang="en-GB" sz="1867" dirty="0">
                        <a:latin typeface="Times New Roman" panose="02020603050405020304" pitchFamily="18" charset="0"/>
                        <a:cs typeface="Times New Roman" panose="02020603050405020304" pitchFamily="18" charset="0"/>
                      </a:rPr>
                      <a:t>0.5</a:t>
                    </a:r>
                  </a:p>
                </p:txBody>
              </p:sp>
              <p:sp>
                <p:nvSpPr>
                  <p:cNvPr id="101" name="TextBox 100">
                    <a:extLst>
                      <a:ext uri="{FF2B5EF4-FFF2-40B4-BE49-F238E27FC236}">
                        <a16:creationId xmlns:a16="http://schemas.microsoft.com/office/drawing/2014/main" id="{22E28BC0-95B7-33CE-6806-7C047946B144}"/>
                      </a:ext>
                    </a:extLst>
                  </p:cNvPr>
                  <p:cNvSpPr txBox="1"/>
                  <p:nvPr/>
                </p:nvSpPr>
                <p:spPr>
                  <a:xfrm>
                    <a:off x="16729390" y="6995744"/>
                    <a:ext cx="467455" cy="366355"/>
                  </a:xfrm>
                  <a:prstGeom prst="rect">
                    <a:avLst/>
                  </a:prstGeom>
                  <a:noFill/>
                </p:spPr>
                <p:txBody>
                  <a:bodyPr wrap="none" rtlCol="0">
                    <a:spAutoFit/>
                  </a:bodyPr>
                  <a:lstStyle/>
                  <a:p>
                    <a:r>
                      <a:rPr lang="en-GB" sz="1867" dirty="0">
                        <a:latin typeface="Times New Roman" panose="02020603050405020304" pitchFamily="18" charset="0"/>
                        <a:cs typeface="Times New Roman" panose="02020603050405020304" pitchFamily="18" charset="0"/>
                      </a:rPr>
                      <a:t>1.0</a:t>
                    </a:r>
                  </a:p>
                </p:txBody>
              </p:sp>
              <p:sp>
                <p:nvSpPr>
                  <p:cNvPr id="102" name="TextBox 101">
                    <a:extLst>
                      <a:ext uri="{FF2B5EF4-FFF2-40B4-BE49-F238E27FC236}">
                        <a16:creationId xmlns:a16="http://schemas.microsoft.com/office/drawing/2014/main" id="{653F45F3-0AF5-283A-982D-21F087ABC543}"/>
                      </a:ext>
                    </a:extLst>
                  </p:cNvPr>
                  <p:cNvSpPr txBox="1"/>
                  <p:nvPr/>
                </p:nvSpPr>
                <p:spPr>
                  <a:xfrm>
                    <a:off x="17652833" y="6986841"/>
                    <a:ext cx="467455" cy="366355"/>
                  </a:xfrm>
                  <a:prstGeom prst="rect">
                    <a:avLst/>
                  </a:prstGeom>
                  <a:noFill/>
                </p:spPr>
                <p:txBody>
                  <a:bodyPr wrap="none" rtlCol="0">
                    <a:spAutoFit/>
                  </a:bodyPr>
                  <a:lstStyle/>
                  <a:p>
                    <a:r>
                      <a:rPr lang="en-GB" sz="1867" dirty="0">
                        <a:latin typeface="Times New Roman" panose="02020603050405020304" pitchFamily="18" charset="0"/>
                        <a:cs typeface="Times New Roman" panose="02020603050405020304" pitchFamily="18" charset="0"/>
                      </a:rPr>
                      <a:t>1.5</a:t>
                    </a:r>
                  </a:p>
                </p:txBody>
              </p:sp>
              <p:sp>
                <p:nvSpPr>
                  <p:cNvPr id="103" name="TextBox 102">
                    <a:extLst>
                      <a:ext uri="{FF2B5EF4-FFF2-40B4-BE49-F238E27FC236}">
                        <a16:creationId xmlns:a16="http://schemas.microsoft.com/office/drawing/2014/main" id="{C6E29DA0-0BEE-B135-8CE9-BE16625E3A8A}"/>
                      </a:ext>
                    </a:extLst>
                  </p:cNvPr>
                  <p:cNvSpPr txBox="1"/>
                  <p:nvPr/>
                </p:nvSpPr>
                <p:spPr>
                  <a:xfrm>
                    <a:off x="18597928" y="6991873"/>
                    <a:ext cx="467455" cy="366355"/>
                  </a:xfrm>
                  <a:prstGeom prst="rect">
                    <a:avLst/>
                  </a:prstGeom>
                  <a:noFill/>
                </p:spPr>
                <p:txBody>
                  <a:bodyPr wrap="none" rtlCol="0">
                    <a:spAutoFit/>
                  </a:bodyPr>
                  <a:lstStyle/>
                  <a:p>
                    <a:r>
                      <a:rPr lang="en-GB" sz="1867" dirty="0">
                        <a:latin typeface="Times New Roman" panose="02020603050405020304" pitchFamily="18" charset="0"/>
                        <a:cs typeface="Times New Roman" panose="02020603050405020304" pitchFamily="18" charset="0"/>
                      </a:rPr>
                      <a:t>2.0</a:t>
                    </a:r>
                  </a:p>
                </p:txBody>
              </p:sp>
              <p:sp>
                <p:nvSpPr>
                  <p:cNvPr id="104" name="TextBox 103">
                    <a:extLst>
                      <a:ext uri="{FF2B5EF4-FFF2-40B4-BE49-F238E27FC236}">
                        <a16:creationId xmlns:a16="http://schemas.microsoft.com/office/drawing/2014/main" id="{CBDDA8F9-FCD2-9CDC-3B92-355BC52C7144}"/>
                      </a:ext>
                    </a:extLst>
                  </p:cNvPr>
                  <p:cNvSpPr txBox="1"/>
                  <p:nvPr/>
                </p:nvSpPr>
                <p:spPr>
                  <a:xfrm>
                    <a:off x="19203966" y="6967257"/>
                    <a:ext cx="775274" cy="366355"/>
                  </a:xfrm>
                  <a:prstGeom prst="rect">
                    <a:avLst/>
                  </a:prstGeom>
                  <a:noFill/>
                </p:spPr>
                <p:txBody>
                  <a:bodyPr wrap="none" rtlCol="0">
                    <a:spAutoFit/>
                  </a:bodyPr>
                  <a:lstStyle/>
                  <a:p>
                    <a:r>
                      <a:rPr lang="en-GB" sz="1867" i="1" dirty="0">
                        <a:latin typeface="Times New Roman" panose="02020603050405020304" pitchFamily="18" charset="0"/>
                        <a:cs typeface="Times New Roman" panose="02020603050405020304" pitchFamily="18" charset="0"/>
                      </a:rPr>
                      <a:t>x</a:t>
                    </a:r>
                    <a:r>
                      <a:rPr lang="en-GB" sz="1867" dirty="0">
                        <a:latin typeface="Times New Roman" panose="02020603050405020304" pitchFamily="18" charset="0"/>
                        <a:cs typeface="Times New Roman" panose="02020603050405020304" pitchFamily="18" charset="0"/>
                      </a:rPr>
                      <a:t>/</a:t>
                    </a:r>
                    <a:r>
                      <a:rPr lang="en-GB" sz="1867" i="1" dirty="0" err="1">
                        <a:latin typeface="Times New Roman" panose="02020603050405020304" pitchFamily="18" charset="0"/>
                        <a:cs typeface="Times New Roman" panose="02020603050405020304" pitchFamily="18" charset="0"/>
                      </a:rPr>
                      <a:t>D</a:t>
                    </a:r>
                    <a:r>
                      <a:rPr lang="en-GB" sz="1867" baseline="-25000" dirty="0" err="1">
                        <a:latin typeface="Times New Roman" panose="02020603050405020304" pitchFamily="18" charset="0"/>
                        <a:cs typeface="Times New Roman" panose="02020603050405020304" pitchFamily="18" charset="0"/>
                      </a:rPr>
                      <a:t>BrU</a:t>
                    </a:r>
                    <a:endParaRPr lang="en-GB" sz="1867" baseline="-25000" dirty="0">
                      <a:latin typeface="Times New Roman" panose="02020603050405020304" pitchFamily="18" charset="0"/>
                      <a:cs typeface="Times New Roman" panose="02020603050405020304" pitchFamily="18" charset="0"/>
                    </a:endParaRPr>
                  </a:p>
                </p:txBody>
              </p:sp>
            </p:grpSp>
            <p:grpSp>
              <p:nvGrpSpPr>
                <p:cNvPr id="90" name="Group 89">
                  <a:extLst>
                    <a:ext uri="{FF2B5EF4-FFF2-40B4-BE49-F238E27FC236}">
                      <a16:creationId xmlns:a16="http://schemas.microsoft.com/office/drawing/2014/main" id="{7254F1D0-6710-A4AF-82ED-2A71C62476DC}"/>
                    </a:ext>
                  </a:extLst>
                </p:cNvPr>
                <p:cNvGrpSpPr/>
                <p:nvPr/>
              </p:nvGrpSpPr>
              <p:grpSpPr>
                <a:xfrm>
                  <a:off x="11739702" y="7330848"/>
                  <a:ext cx="7780698" cy="904542"/>
                  <a:chOff x="11739702" y="7330848"/>
                  <a:chExt cx="7780698" cy="904542"/>
                </a:xfrm>
              </p:grpSpPr>
              <p:pic>
                <p:nvPicPr>
                  <p:cNvPr id="91" name="Picture 90" descr="A graph showing a line&#10;&#10;AI-generated content may be incorrect.">
                    <a:extLst>
                      <a:ext uri="{FF2B5EF4-FFF2-40B4-BE49-F238E27FC236}">
                        <a16:creationId xmlns:a16="http://schemas.microsoft.com/office/drawing/2014/main" id="{0ED0D460-7A57-C10F-9902-635C6DDF5790}"/>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12414249" y="7364514"/>
                    <a:ext cx="7106151" cy="707886"/>
                  </a:xfrm>
                  <a:prstGeom prst="rect">
                    <a:avLst/>
                  </a:prstGeom>
                </p:spPr>
              </p:pic>
              <p:cxnSp>
                <p:nvCxnSpPr>
                  <p:cNvPr id="92" name="Straight Connector 91">
                    <a:extLst>
                      <a:ext uri="{FF2B5EF4-FFF2-40B4-BE49-F238E27FC236}">
                        <a16:creationId xmlns:a16="http://schemas.microsoft.com/office/drawing/2014/main" id="{72141500-5DCA-D1A9-8DD8-5BB8AE1808A8}"/>
                      </a:ext>
                    </a:extLst>
                  </p:cNvPr>
                  <p:cNvCxnSpPr/>
                  <p:nvPr/>
                </p:nvCxnSpPr>
                <p:spPr>
                  <a:xfrm>
                    <a:off x="12439649" y="7805738"/>
                    <a:ext cx="7066800" cy="0"/>
                  </a:xfrm>
                  <a:prstGeom prst="line">
                    <a:avLst/>
                  </a:prstGeom>
                  <a:ln>
                    <a:solidFill>
                      <a:srgbClr val="00B0F0"/>
                    </a:solidFill>
                    <a:prstDash val="dash"/>
                  </a:ln>
                </p:spPr>
                <p:style>
                  <a:lnRef idx="2">
                    <a:schemeClr val="accent1"/>
                  </a:lnRef>
                  <a:fillRef idx="0">
                    <a:schemeClr val="accent1"/>
                  </a:fillRef>
                  <a:effectRef idx="1">
                    <a:schemeClr val="accent1"/>
                  </a:effectRef>
                  <a:fontRef idx="minor">
                    <a:schemeClr val="tx1"/>
                  </a:fontRef>
                </p:style>
              </p:cxnSp>
              <p:sp>
                <p:nvSpPr>
                  <p:cNvPr id="93" name="TextBox 92">
                    <a:extLst>
                      <a:ext uri="{FF2B5EF4-FFF2-40B4-BE49-F238E27FC236}">
                        <a16:creationId xmlns:a16="http://schemas.microsoft.com/office/drawing/2014/main" id="{A819D084-1610-2607-84B0-7BE5058D9D57}"/>
                      </a:ext>
                    </a:extLst>
                  </p:cNvPr>
                  <p:cNvSpPr txBox="1"/>
                  <p:nvPr/>
                </p:nvSpPr>
                <p:spPr>
                  <a:xfrm>
                    <a:off x="12134856" y="7869035"/>
                    <a:ext cx="294209" cy="366355"/>
                  </a:xfrm>
                  <a:prstGeom prst="rect">
                    <a:avLst/>
                  </a:prstGeom>
                  <a:noFill/>
                </p:spPr>
                <p:txBody>
                  <a:bodyPr wrap="none" rtlCol="0">
                    <a:spAutoFit/>
                  </a:bodyPr>
                  <a:lstStyle/>
                  <a:p>
                    <a:r>
                      <a:rPr lang="en-GB" sz="1867" dirty="0">
                        <a:latin typeface="Times New Roman" panose="02020603050405020304" pitchFamily="18" charset="0"/>
                        <a:cs typeface="Times New Roman" panose="02020603050405020304" pitchFamily="18" charset="0"/>
                      </a:rPr>
                      <a:t>0</a:t>
                    </a:r>
                  </a:p>
                </p:txBody>
              </p:sp>
              <p:sp>
                <p:nvSpPr>
                  <p:cNvPr id="94" name="TextBox 93">
                    <a:extLst>
                      <a:ext uri="{FF2B5EF4-FFF2-40B4-BE49-F238E27FC236}">
                        <a16:creationId xmlns:a16="http://schemas.microsoft.com/office/drawing/2014/main" id="{D9E47939-1015-23A9-AE4A-B47794D31638}"/>
                      </a:ext>
                    </a:extLst>
                  </p:cNvPr>
                  <p:cNvSpPr txBox="1"/>
                  <p:nvPr/>
                </p:nvSpPr>
                <p:spPr>
                  <a:xfrm>
                    <a:off x="12132021" y="7608169"/>
                    <a:ext cx="294209" cy="366355"/>
                  </a:xfrm>
                  <a:prstGeom prst="rect">
                    <a:avLst/>
                  </a:prstGeom>
                  <a:noFill/>
                </p:spPr>
                <p:txBody>
                  <a:bodyPr wrap="none" rtlCol="0">
                    <a:spAutoFit/>
                  </a:bodyPr>
                  <a:lstStyle/>
                  <a:p>
                    <a:r>
                      <a:rPr lang="en-GB" sz="1867" dirty="0">
                        <a:latin typeface="Times New Roman" panose="02020603050405020304" pitchFamily="18" charset="0"/>
                        <a:cs typeface="Times New Roman" panose="02020603050405020304" pitchFamily="18" charset="0"/>
                      </a:rPr>
                      <a:t>1</a:t>
                    </a:r>
                  </a:p>
                </p:txBody>
              </p:sp>
              <p:sp>
                <p:nvSpPr>
                  <p:cNvPr id="95" name="TextBox 94">
                    <a:extLst>
                      <a:ext uri="{FF2B5EF4-FFF2-40B4-BE49-F238E27FC236}">
                        <a16:creationId xmlns:a16="http://schemas.microsoft.com/office/drawing/2014/main" id="{55C9A816-E44B-E4C5-4C8E-16AC4E9D65ED}"/>
                      </a:ext>
                    </a:extLst>
                  </p:cNvPr>
                  <p:cNvSpPr txBox="1"/>
                  <p:nvPr/>
                </p:nvSpPr>
                <p:spPr>
                  <a:xfrm>
                    <a:off x="12133706" y="7330848"/>
                    <a:ext cx="294209" cy="366355"/>
                  </a:xfrm>
                  <a:prstGeom prst="rect">
                    <a:avLst/>
                  </a:prstGeom>
                  <a:noFill/>
                </p:spPr>
                <p:txBody>
                  <a:bodyPr wrap="none" rtlCol="0">
                    <a:spAutoFit/>
                  </a:bodyPr>
                  <a:lstStyle/>
                  <a:p>
                    <a:r>
                      <a:rPr lang="en-GB" sz="1867" dirty="0">
                        <a:latin typeface="Times New Roman" panose="02020603050405020304" pitchFamily="18" charset="0"/>
                        <a:cs typeface="Times New Roman" panose="02020603050405020304" pitchFamily="18" charset="0"/>
                      </a:rPr>
                      <a:t>2</a:t>
                    </a:r>
                  </a:p>
                </p:txBody>
              </p:sp>
              <p:sp>
                <p:nvSpPr>
                  <p:cNvPr id="96" name="TextBox 95">
                    <a:extLst>
                      <a:ext uri="{FF2B5EF4-FFF2-40B4-BE49-F238E27FC236}">
                        <a16:creationId xmlns:a16="http://schemas.microsoft.com/office/drawing/2014/main" id="{B880BD61-4421-E157-2874-EC5F092689E7}"/>
                      </a:ext>
                    </a:extLst>
                  </p:cNvPr>
                  <p:cNvSpPr txBox="1"/>
                  <p:nvPr/>
                </p:nvSpPr>
                <p:spPr>
                  <a:xfrm rot="16200000">
                    <a:off x="11635011" y="7546089"/>
                    <a:ext cx="575735" cy="366354"/>
                  </a:xfrm>
                  <a:prstGeom prst="rect">
                    <a:avLst/>
                  </a:prstGeom>
                  <a:noFill/>
                </p:spPr>
                <p:txBody>
                  <a:bodyPr wrap="none" rtlCol="0">
                    <a:spAutoFit/>
                  </a:bodyPr>
                  <a:lstStyle/>
                  <a:p>
                    <a:r>
                      <a:rPr lang="en-GB" sz="1867" i="1" dirty="0">
                        <a:latin typeface="Times New Roman" panose="02020603050405020304" pitchFamily="18" charset="0"/>
                        <a:cs typeface="Times New Roman" panose="02020603050405020304" pitchFamily="18" charset="0"/>
                      </a:rPr>
                      <a:t>z</a:t>
                    </a:r>
                    <a:r>
                      <a:rPr lang="en-GB" sz="1867" dirty="0">
                        <a:latin typeface="Times New Roman" panose="02020603050405020304" pitchFamily="18" charset="0"/>
                        <a:cs typeface="Times New Roman" panose="02020603050405020304" pitchFamily="18" charset="0"/>
                      </a:rPr>
                      <a:t>/</a:t>
                    </a:r>
                    <a:r>
                      <a:rPr lang="en-GB" sz="1867" i="1" dirty="0">
                        <a:latin typeface="Times New Roman" panose="02020603050405020304" pitchFamily="18" charset="0"/>
                        <a:cs typeface="Times New Roman" panose="02020603050405020304" pitchFamily="18" charset="0"/>
                      </a:rPr>
                      <a:t>H</a:t>
                    </a:r>
                    <a:r>
                      <a:rPr lang="en-GB" sz="1867" baseline="-25000" dirty="0">
                        <a:latin typeface="Times New Roman" panose="02020603050405020304" pitchFamily="18" charset="0"/>
                        <a:cs typeface="Times New Roman" panose="02020603050405020304" pitchFamily="18" charset="0"/>
                      </a:rPr>
                      <a:t>b</a:t>
                    </a:r>
                  </a:p>
                </p:txBody>
              </p:sp>
            </p:grpSp>
          </p:grpSp>
          <p:sp>
            <p:nvSpPr>
              <p:cNvPr id="85" name="TextBox 84">
                <a:extLst>
                  <a:ext uri="{FF2B5EF4-FFF2-40B4-BE49-F238E27FC236}">
                    <a16:creationId xmlns:a16="http://schemas.microsoft.com/office/drawing/2014/main" id="{1B0C3B2B-8667-23A5-31BB-BDD76A26EA70}"/>
                  </a:ext>
                </a:extLst>
              </p:cNvPr>
              <p:cNvSpPr txBox="1"/>
              <p:nvPr/>
            </p:nvSpPr>
            <p:spPr>
              <a:xfrm>
                <a:off x="20024457" y="7331395"/>
                <a:ext cx="2185990" cy="366355"/>
              </a:xfrm>
              <a:prstGeom prst="rect">
                <a:avLst/>
              </a:prstGeom>
              <a:noFill/>
            </p:spPr>
            <p:txBody>
              <a:bodyPr wrap="none" rtlCol="0">
                <a:spAutoFit/>
              </a:bodyPr>
              <a:lstStyle/>
              <a:p>
                <a:r>
                  <a:rPr lang="en-GB" sz="1867" dirty="0">
                    <a:latin typeface="Times New Roman" panose="02020603050405020304" pitchFamily="18" charset="0"/>
                    <a:cs typeface="Times New Roman" panose="02020603050405020304" pitchFamily="18" charset="0"/>
                  </a:rPr>
                  <a:t>SD of building height</a:t>
                </a:r>
              </a:p>
            </p:txBody>
          </p:sp>
          <p:cxnSp>
            <p:nvCxnSpPr>
              <p:cNvPr id="86" name="Straight Connector 85">
                <a:extLst>
                  <a:ext uri="{FF2B5EF4-FFF2-40B4-BE49-F238E27FC236}">
                    <a16:creationId xmlns:a16="http://schemas.microsoft.com/office/drawing/2014/main" id="{C4D92382-E9B6-1D77-DD3E-E85E30F24580}"/>
                  </a:ext>
                </a:extLst>
              </p:cNvPr>
              <p:cNvCxnSpPr/>
              <p:nvPr/>
            </p:nvCxnSpPr>
            <p:spPr>
              <a:xfrm>
                <a:off x="19560847" y="7142186"/>
                <a:ext cx="44196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7" name="Straight Connector 86">
                <a:extLst>
                  <a:ext uri="{FF2B5EF4-FFF2-40B4-BE49-F238E27FC236}">
                    <a16:creationId xmlns:a16="http://schemas.microsoft.com/office/drawing/2014/main" id="{F95F0977-6D84-625F-BECD-1D9E61214858}"/>
                  </a:ext>
                </a:extLst>
              </p:cNvPr>
              <p:cNvCxnSpPr/>
              <p:nvPr/>
            </p:nvCxnSpPr>
            <p:spPr>
              <a:xfrm>
                <a:off x="19553403" y="7514572"/>
                <a:ext cx="44196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88" name="TextBox 87">
                <a:extLst>
                  <a:ext uri="{FF2B5EF4-FFF2-40B4-BE49-F238E27FC236}">
                    <a16:creationId xmlns:a16="http://schemas.microsoft.com/office/drawing/2014/main" id="{CAA5309C-76F5-7109-DA96-44F1CE6DA999}"/>
                  </a:ext>
                </a:extLst>
              </p:cNvPr>
              <p:cNvSpPr txBox="1"/>
              <p:nvPr/>
            </p:nvSpPr>
            <p:spPr>
              <a:xfrm>
                <a:off x="20026488" y="6966770"/>
                <a:ext cx="2165881" cy="366355"/>
              </a:xfrm>
              <a:prstGeom prst="rect">
                <a:avLst/>
              </a:prstGeom>
              <a:noFill/>
            </p:spPr>
            <p:txBody>
              <a:bodyPr wrap="none" rtlCol="0">
                <a:spAutoFit/>
              </a:bodyPr>
              <a:lstStyle/>
              <a:p>
                <a:r>
                  <a:rPr lang="en-GB" sz="1867" dirty="0">
                    <a:latin typeface="Times New Roman" panose="02020603050405020304" pitchFamily="18" charset="0"/>
                    <a:cs typeface="Times New Roman" panose="02020603050405020304" pitchFamily="18" charset="0"/>
                  </a:rPr>
                  <a:t>Mean building height</a:t>
                </a:r>
              </a:p>
            </p:txBody>
          </p:sp>
        </p:grpSp>
        <p:grpSp>
          <p:nvGrpSpPr>
            <p:cNvPr id="105" name="Group 104">
              <a:extLst>
                <a:ext uri="{FF2B5EF4-FFF2-40B4-BE49-F238E27FC236}">
                  <a16:creationId xmlns:a16="http://schemas.microsoft.com/office/drawing/2014/main" id="{3E1C9B6A-1BD0-A273-1049-A2725FDB7F5D}"/>
                </a:ext>
              </a:extLst>
            </p:cNvPr>
            <p:cNvGrpSpPr/>
            <p:nvPr/>
          </p:nvGrpSpPr>
          <p:grpSpPr>
            <a:xfrm>
              <a:off x="1019026" y="415588"/>
              <a:ext cx="7450144" cy="1168856"/>
              <a:chOff x="11738740" y="5747365"/>
              <a:chExt cx="8872904" cy="1392078"/>
            </a:xfrm>
          </p:grpSpPr>
          <p:sp>
            <p:nvSpPr>
              <p:cNvPr id="106" name="TextBox 105">
                <a:extLst>
                  <a:ext uri="{FF2B5EF4-FFF2-40B4-BE49-F238E27FC236}">
                    <a16:creationId xmlns:a16="http://schemas.microsoft.com/office/drawing/2014/main" id="{6E204424-E09E-6A2D-D8B3-A3452BF635E4}"/>
                  </a:ext>
                </a:extLst>
              </p:cNvPr>
              <p:cNvSpPr txBox="1"/>
              <p:nvPr/>
            </p:nvSpPr>
            <p:spPr>
              <a:xfrm>
                <a:off x="12140063" y="6773089"/>
                <a:ext cx="294209" cy="366354"/>
              </a:xfrm>
              <a:prstGeom prst="rect">
                <a:avLst/>
              </a:prstGeom>
              <a:noFill/>
            </p:spPr>
            <p:txBody>
              <a:bodyPr wrap="none" rtlCol="0">
                <a:spAutoFit/>
              </a:bodyPr>
              <a:lstStyle/>
              <a:p>
                <a:r>
                  <a:rPr lang="en-GB" sz="1867" dirty="0">
                    <a:latin typeface="Times New Roman" panose="02020603050405020304" pitchFamily="18" charset="0"/>
                    <a:cs typeface="Times New Roman" panose="02020603050405020304" pitchFamily="18" charset="0"/>
                  </a:rPr>
                  <a:t>0</a:t>
                </a:r>
              </a:p>
            </p:txBody>
          </p:sp>
          <p:grpSp>
            <p:nvGrpSpPr>
              <p:cNvPr id="107" name="Group 106">
                <a:extLst>
                  <a:ext uri="{FF2B5EF4-FFF2-40B4-BE49-F238E27FC236}">
                    <a16:creationId xmlns:a16="http://schemas.microsoft.com/office/drawing/2014/main" id="{120C2D1C-DBE0-C3BF-2861-FA7C98AF938D}"/>
                  </a:ext>
                </a:extLst>
              </p:cNvPr>
              <p:cNvGrpSpPr/>
              <p:nvPr/>
            </p:nvGrpSpPr>
            <p:grpSpPr>
              <a:xfrm>
                <a:off x="11738740" y="5747365"/>
                <a:ext cx="8872904" cy="1277407"/>
                <a:chOff x="11738740" y="5747365"/>
                <a:chExt cx="8872904" cy="1277407"/>
              </a:xfrm>
            </p:grpSpPr>
            <p:pic>
              <p:nvPicPr>
                <p:cNvPr id="108" name="Picture 107" descr="A yellow and orange bar&#10;&#10;AI-generated content may be incorrect.">
                  <a:extLst>
                    <a:ext uri="{FF2B5EF4-FFF2-40B4-BE49-F238E27FC236}">
                      <a16:creationId xmlns:a16="http://schemas.microsoft.com/office/drawing/2014/main" id="{581FA23F-F947-9DCE-45E0-95D9118749EA}"/>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12403797" y="6126641"/>
                  <a:ext cx="7681254" cy="898131"/>
                </a:xfrm>
                <a:prstGeom prst="rect">
                  <a:avLst/>
                </a:prstGeom>
              </p:spPr>
            </p:pic>
            <p:sp>
              <p:nvSpPr>
                <p:cNvPr id="109" name="TextBox 108">
                  <a:extLst>
                    <a:ext uri="{FF2B5EF4-FFF2-40B4-BE49-F238E27FC236}">
                      <a16:creationId xmlns:a16="http://schemas.microsoft.com/office/drawing/2014/main" id="{64ED2D20-D99C-17AA-750B-5D7F5CD26867}"/>
                    </a:ext>
                  </a:extLst>
                </p:cNvPr>
                <p:cNvSpPr txBox="1"/>
                <p:nvPr/>
              </p:nvSpPr>
              <p:spPr>
                <a:xfrm>
                  <a:off x="12005032" y="6409078"/>
                  <a:ext cx="410220" cy="366354"/>
                </a:xfrm>
                <a:prstGeom prst="rect">
                  <a:avLst/>
                </a:prstGeom>
                <a:noFill/>
              </p:spPr>
              <p:txBody>
                <a:bodyPr wrap="none" rtlCol="0">
                  <a:spAutoFit/>
                </a:bodyPr>
                <a:lstStyle/>
                <a:p>
                  <a:r>
                    <a:rPr lang="en-GB" sz="1867" dirty="0">
                      <a:latin typeface="Times New Roman" panose="02020603050405020304" pitchFamily="18" charset="0"/>
                      <a:cs typeface="Times New Roman" panose="02020603050405020304" pitchFamily="18" charset="0"/>
                    </a:rPr>
                    <a:t>10</a:t>
                  </a:r>
                </a:p>
              </p:txBody>
            </p:sp>
            <p:sp>
              <p:nvSpPr>
                <p:cNvPr id="110" name="TextBox 109">
                  <a:extLst>
                    <a:ext uri="{FF2B5EF4-FFF2-40B4-BE49-F238E27FC236}">
                      <a16:creationId xmlns:a16="http://schemas.microsoft.com/office/drawing/2014/main" id="{A5A9BB1A-0745-F341-B277-B267EE59AC19}"/>
                    </a:ext>
                  </a:extLst>
                </p:cNvPr>
                <p:cNvSpPr txBox="1"/>
                <p:nvPr/>
              </p:nvSpPr>
              <p:spPr>
                <a:xfrm>
                  <a:off x="19987351" y="6354152"/>
                  <a:ext cx="467454" cy="366354"/>
                </a:xfrm>
                <a:prstGeom prst="rect">
                  <a:avLst/>
                </a:prstGeom>
                <a:noFill/>
              </p:spPr>
              <p:txBody>
                <a:bodyPr wrap="none" rtlCol="0">
                  <a:spAutoFit/>
                </a:bodyPr>
                <a:lstStyle/>
                <a:p>
                  <a:r>
                    <a:rPr lang="en-GB" sz="1867" dirty="0">
                      <a:latin typeface="Times New Roman" panose="02020603050405020304" pitchFamily="18" charset="0"/>
                      <a:cs typeface="Times New Roman" panose="02020603050405020304" pitchFamily="18" charset="0"/>
                    </a:rPr>
                    <a:t>0.5</a:t>
                  </a:r>
                </a:p>
              </p:txBody>
            </p:sp>
            <p:sp>
              <p:nvSpPr>
                <p:cNvPr id="111" name="TextBox 110">
                  <a:extLst>
                    <a:ext uri="{FF2B5EF4-FFF2-40B4-BE49-F238E27FC236}">
                      <a16:creationId xmlns:a16="http://schemas.microsoft.com/office/drawing/2014/main" id="{3BEA78E3-BB87-A187-061F-4EBA72B80F60}"/>
                    </a:ext>
                  </a:extLst>
                </p:cNvPr>
                <p:cNvSpPr txBox="1"/>
                <p:nvPr/>
              </p:nvSpPr>
              <p:spPr>
                <a:xfrm>
                  <a:off x="19987351" y="6122376"/>
                  <a:ext cx="467454" cy="366354"/>
                </a:xfrm>
                <a:prstGeom prst="rect">
                  <a:avLst/>
                </a:prstGeom>
                <a:noFill/>
              </p:spPr>
              <p:txBody>
                <a:bodyPr wrap="none" rtlCol="0">
                  <a:spAutoFit/>
                </a:bodyPr>
                <a:lstStyle/>
                <a:p>
                  <a:r>
                    <a:rPr lang="en-GB" sz="1867" dirty="0">
                      <a:latin typeface="Times New Roman" panose="02020603050405020304" pitchFamily="18" charset="0"/>
                      <a:cs typeface="Times New Roman" panose="02020603050405020304" pitchFamily="18" charset="0"/>
                    </a:rPr>
                    <a:t>1.0</a:t>
                  </a:r>
                </a:p>
              </p:txBody>
            </p:sp>
            <p:sp>
              <p:nvSpPr>
                <p:cNvPr id="112" name="TextBox 111">
                  <a:extLst>
                    <a:ext uri="{FF2B5EF4-FFF2-40B4-BE49-F238E27FC236}">
                      <a16:creationId xmlns:a16="http://schemas.microsoft.com/office/drawing/2014/main" id="{B7A55F40-E842-6479-439B-2200B5C312B2}"/>
                    </a:ext>
                  </a:extLst>
                </p:cNvPr>
                <p:cNvSpPr txBox="1"/>
                <p:nvPr/>
              </p:nvSpPr>
              <p:spPr>
                <a:xfrm>
                  <a:off x="19988711" y="6575706"/>
                  <a:ext cx="294209" cy="366354"/>
                </a:xfrm>
                <a:prstGeom prst="rect">
                  <a:avLst/>
                </a:prstGeom>
                <a:noFill/>
              </p:spPr>
              <p:txBody>
                <a:bodyPr wrap="none" rtlCol="0">
                  <a:spAutoFit/>
                </a:bodyPr>
                <a:lstStyle/>
                <a:p>
                  <a:r>
                    <a:rPr lang="en-GB" sz="1867" dirty="0">
                      <a:latin typeface="Times New Roman" panose="02020603050405020304" pitchFamily="18" charset="0"/>
                      <a:cs typeface="Times New Roman" panose="02020603050405020304" pitchFamily="18" charset="0"/>
                    </a:rPr>
                    <a:t>0</a:t>
                  </a:r>
                </a:p>
              </p:txBody>
            </p:sp>
            <p:sp>
              <p:nvSpPr>
                <p:cNvPr id="113" name="TextBox 112">
                  <a:extLst>
                    <a:ext uri="{FF2B5EF4-FFF2-40B4-BE49-F238E27FC236}">
                      <a16:creationId xmlns:a16="http://schemas.microsoft.com/office/drawing/2014/main" id="{35728E7D-8FF6-B598-EA0B-31EFCE7E2BDB}"/>
                    </a:ext>
                  </a:extLst>
                </p:cNvPr>
                <p:cNvSpPr txBox="1"/>
                <p:nvPr/>
              </p:nvSpPr>
              <p:spPr>
                <a:xfrm>
                  <a:off x="20009615" y="5868037"/>
                  <a:ext cx="602029" cy="366354"/>
                </a:xfrm>
                <a:prstGeom prst="rect">
                  <a:avLst/>
                </a:prstGeom>
                <a:noFill/>
              </p:spPr>
              <p:txBody>
                <a:bodyPr wrap="none" rtlCol="0">
                  <a:spAutoFit/>
                </a:bodyPr>
                <a:lstStyle/>
                <a:p>
                  <a:r>
                    <a:rPr lang="en-GB" sz="1867" i="1" dirty="0">
                      <a:latin typeface="Times New Roman" panose="02020603050405020304" pitchFamily="18" charset="0"/>
                      <a:cs typeface="Times New Roman" panose="02020603050405020304" pitchFamily="18" charset="0"/>
                    </a:rPr>
                    <a:t>u</a:t>
                  </a:r>
                  <a:r>
                    <a:rPr lang="en-GB" sz="1867" dirty="0">
                      <a:latin typeface="Times New Roman" panose="02020603050405020304" pitchFamily="18" charset="0"/>
                      <a:cs typeface="Times New Roman" panose="02020603050405020304" pitchFamily="18" charset="0"/>
                    </a:rPr>
                    <a:t>/</a:t>
                  </a:r>
                  <a:r>
                    <a:rPr lang="en-GB" sz="1867" i="1" dirty="0">
                      <a:latin typeface="Times New Roman" panose="02020603050405020304" pitchFamily="18" charset="0"/>
                      <a:cs typeface="Times New Roman" panose="02020603050405020304" pitchFamily="18" charset="0"/>
                    </a:rPr>
                    <a:t>U</a:t>
                  </a:r>
                  <a:r>
                    <a:rPr lang="en-GB" sz="1867" baseline="-25000" dirty="0">
                      <a:latin typeface="Times New Roman" panose="02020603050405020304" pitchFamily="18" charset="0"/>
                      <a:cs typeface="Times New Roman" panose="02020603050405020304" pitchFamily="18" charset="0"/>
                    </a:rPr>
                    <a:t>0</a:t>
                  </a:r>
                </a:p>
              </p:txBody>
            </p:sp>
            <p:sp>
              <p:nvSpPr>
                <p:cNvPr id="114" name="TextBox 113">
                  <a:extLst>
                    <a:ext uri="{FF2B5EF4-FFF2-40B4-BE49-F238E27FC236}">
                      <a16:creationId xmlns:a16="http://schemas.microsoft.com/office/drawing/2014/main" id="{B8249A90-6F75-D1FC-3626-2EA85E2E7AB9}"/>
                    </a:ext>
                  </a:extLst>
                </p:cNvPr>
                <p:cNvSpPr txBox="1"/>
                <p:nvPr/>
              </p:nvSpPr>
              <p:spPr>
                <a:xfrm rot="16200000">
                  <a:off x="11634050" y="6463803"/>
                  <a:ext cx="575734" cy="366353"/>
                </a:xfrm>
                <a:prstGeom prst="rect">
                  <a:avLst/>
                </a:prstGeom>
                <a:noFill/>
              </p:spPr>
              <p:txBody>
                <a:bodyPr wrap="none" rtlCol="0">
                  <a:spAutoFit/>
                </a:bodyPr>
                <a:lstStyle/>
                <a:p>
                  <a:r>
                    <a:rPr lang="en-GB" sz="1867" i="1" dirty="0">
                      <a:latin typeface="Times New Roman" panose="02020603050405020304" pitchFamily="18" charset="0"/>
                      <a:cs typeface="Times New Roman" panose="02020603050405020304" pitchFamily="18" charset="0"/>
                    </a:rPr>
                    <a:t>z</a:t>
                  </a:r>
                  <a:r>
                    <a:rPr lang="en-GB" sz="1867" dirty="0">
                      <a:latin typeface="Times New Roman" panose="02020603050405020304" pitchFamily="18" charset="0"/>
                      <a:cs typeface="Times New Roman" panose="02020603050405020304" pitchFamily="18" charset="0"/>
                    </a:rPr>
                    <a:t>/</a:t>
                  </a:r>
                  <a:r>
                    <a:rPr lang="en-GB" sz="1867" i="1" dirty="0">
                      <a:latin typeface="Times New Roman" panose="02020603050405020304" pitchFamily="18" charset="0"/>
                      <a:cs typeface="Times New Roman" panose="02020603050405020304" pitchFamily="18" charset="0"/>
                    </a:rPr>
                    <a:t>H</a:t>
                  </a:r>
                  <a:r>
                    <a:rPr lang="en-GB" sz="1867" baseline="-25000" dirty="0">
                      <a:latin typeface="Times New Roman" panose="02020603050405020304" pitchFamily="18" charset="0"/>
                      <a:cs typeface="Times New Roman" panose="02020603050405020304" pitchFamily="18" charset="0"/>
                    </a:rPr>
                    <a:t>b</a:t>
                  </a:r>
                </a:p>
              </p:txBody>
            </p:sp>
            <p:cxnSp>
              <p:nvCxnSpPr>
                <p:cNvPr id="115" name="Straight Connector 114">
                  <a:extLst>
                    <a:ext uri="{FF2B5EF4-FFF2-40B4-BE49-F238E27FC236}">
                      <a16:creationId xmlns:a16="http://schemas.microsoft.com/office/drawing/2014/main" id="{7C346DBF-B150-CF4B-5EA8-B10F627405CD}"/>
                    </a:ext>
                  </a:extLst>
                </p:cNvPr>
                <p:cNvCxnSpPr/>
                <p:nvPr/>
              </p:nvCxnSpPr>
              <p:spPr>
                <a:xfrm flipV="1">
                  <a:off x="15240000" y="5951725"/>
                  <a:ext cx="0" cy="1026925"/>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6" name="Straight Arrow Connector 115">
                  <a:extLst>
                    <a:ext uri="{FF2B5EF4-FFF2-40B4-BE49-F238E27FC236}">
                      <a16:creationId xmlns:a16="http://schemas.microsoft.com/office/drawing/2014/main" id="{BD9BBDC3-AA63-AE37-07DB-996B1C26077B}"/>
                    </a:ext>
                  </a:extLst>
                </p:cNvPr>
                <p:cNvCxnSpPr/>
                <p:nvPr/>
              </p:nvCxnSpPr>
              <p:spPr>
                <a:xfrm>
                  <a:off x="15240006" y="6202373"/>
                  <a:ext cx="546100" cy="0"/>
                </a:xfrm>
                <a:prstGeom prst="straightConnector1">
                  <a:avLst/>
                </a:prstGeom>
                <a:ln w="12700">
                  <a:solidFill>
                    <a:schemeClr val="tx1"/>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117" name="TextBox 116">
                  <a:extLst>
                    <a:ext uri="{FF2B5EF4-FFF2-40B4-BE49-F238E27FC236}">
                      <a16:creationId xmlns:a16="http://schemas.microsoft.com/office/drawing/2014/main" id="{2CE64FE5-8C3E-A132-A073-DE29A7C53D9F}"/>
                    </a:ext>
                  </a:extLst>
                </p:cNvPr>
                <p:cNvSpPr txBox="1"/>
                <p:nvPr/>
              </p:nvSpPr>
              <p:spPr>
                <a:xfrm>
                  <a:off x="15296444" y="5748016"/>
                  <a:ext cx="383925" cy="405829"/>
                </a:xfrm>
                <a:prstGeom prst="rect">
                  <a:avLst/>
                </a:prstGeom>
                <a:noFill/>
              </p:spPr>
              <p:txBody>
                <a:bodyPr wrap="none" rtlCol="0">
                  <a:spAutoFit/>
                </a:bodyPr>
                <a:lstStyle/>
                <a:p>
                  <a:r>
                    <a:rPr lang="en-GB" sz="2133" i="1" dirty="0">
                      <a:latin typeface="Times New Roman" panose="02020603050405020304" pitchFamily="18" charset="0"/>
                      <a:cs typeface="Times New Roman" panose="02020603050405020304" pitchFamily="18" charset="0"/>
                    </a:rPr>
                    <a:t>x</a:t>
                  </a:r>
                  <a:r>
                    <a:rPr lang="en-GB" sz="2133" baseline="-25000" dirty="0">
                      <a:latin typeface="Times New Roman" panose="02020603050405020304" pitchFamily="18" charset="0"/>
                      <a:cs typeface="Times New Roman" panose="02020603050405020304" pitchFamily="18" charset="0"/>
                    </a:rPr>
                    <a:t>0</a:t>
                  </a:r>
                </a:p>
              </p:txBody>
            </p:sp>
            <p:cxnSp>
              <p:nvCxnSpPr>
                <p:cNvPr id="118" name="Straight Arrow Connector 117">
                  <a:extLst>
                    <a:ext uri="{FF2B5EF4-FFF2-40B4-BE49-F238E27FC236}">
                      <a16:creationId xmlns:a16="http://schemas.microsoft.com/office/drawing/2014/main" id="{F71720FA-8B03-4D86-173E-A7DAB0746725}"/>
                    </a:ext>
                  </a:extLst>
                </p:cNvPr>
                <p:cNvCxnSpPr/>
                <p:nvPr/>
              </p:nvCxnSpPr>
              <p:spPr>
                <a:xfrm>
                  <a:off x="12460325" y="6196023"/>
                  <a:ext cx="546100" cy="0"/>
                </a:xfrm>
                <a:prstGeom prst="straightConnector1">
                  <a:avLst/>
                </a:prstGeom>
                <a:ln>
                  <a:solidFill>
                    <a:schemeClr val="tx1"/>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119" name="TextBox 118">
                  <a:extLst>
                    <a:ext uri="{FF2B5EF4-FFF2-40B4-BE49-F238E27FC236}">
                      <a16:creationId xmlns:a16="http://schemas.microsoft.com/office/drawing/2014/main" id="{930DA989-69C0-4C17-F2E6-ECBA2F95C5DE}"/>
                    </a:ext>
                  </a:extLst>
                </p:cNvPr>
                <p:cNvSpPr txBox="1"/>
                <p:nvPr/>
              </p:nvSpPr>
              <p:spPr>
                <a:xfrm>
                  <a:off x="12481646" y="5747365"/>
                  <a:ext cx="456625" cy="405829"/>
                </a:xfrm>
                <a:prstGeom prst="rect">
                  <a:avLst/>
                </a:prstGeom>
                <a:noFill/>
              </p:spPr>
              <p:txBody>
                <a:bodyPr wrap="none" rtlCol="0">
                  <a:spAutoFit/>
                </a:bodyPr>
                <a:lstStyle/>
                <a:p>
                  <a:r>
                    <a:rPr lang="en-GB" sz="2133" i="1" dirty="0">
                      <a:latin typeface="Times New Roman" panose="02020603050405020304" pitchFamily="18" charset="0"/>
                      <a:cs typeface="Times New Roman" panose="02020603050405020304" pitchFamily="18" charset="0"/>
                    </a:rPr>
                    <a:t>U</a:t>
                  </a:r>
                  <a:r>
                    <a:rPr lang="en-GB" sz="2133" baseline="-25000" dirty="0">
                      <a:latin typeface="Times New Roman" panose="02020603050405020304" pitchFamily="18" charset="0"/>
                      <a:cs typeface="Times New Roman" panose="02020603050405020304" pitchFamily="18" charset="0"/>
                    </a:rPr>
                    <a:t>0</a:t>
                  </a:r>
                </a:p>
              </p:txBody>
            </p:sp>
          </p:grpSp>
        </p:grpSp>
        <p:grpSp>
          <p:nvGrpSpPr>
            <p:cNvPr id="120" name="Group 119">
              <a:extLst>
                <a:ext uri="{FF2B5EF4-FFF2-40B4-BE49-F238E27FC236}">
                  <a16:creationId xmlns:a16="http://schemas.microsoft.com/office/drawing/2014/main" id="{3626EBD8-30F5-2B2F-A36A-19D8A52F7681}"/>
                </a:ext>
              </a:extLst>
            </p:cNvPr>
            <p:cNvGrpSpPr/>
            <p:nvPr/>
          </p:nvGrpSpPr>
          <p:grpSpPr>
            <a:xfrm>
              <a:off x="1596891" y="1257189"/>
              <a:ext cx="6819030" cy="1068961"/>
              <a:chOff x="12426950" y="8086106"/>
              <a:chExt cx="8121270" cy="1273104"/>
            </a:xfrm>
          </p:grpSpPr>
          <p:pic>
            <p:nvPicPr>
              <p:cNvPr id="121" name="Picture 120" descr="A graph of a number of red and yellow flames&#10;&#10;AI-generated content may be incorrect.">
                <a:extLst>
                  <a:ext uri="{FF2B5EF4-FFF2-40B4-BE49-F238E27FC236}">
                    <a16:creationId xmlns:a16="http://schemas.microsoft.com/office/drawing/2014/main" id="{17A56CA8-E7A0-4724-FE69-B0D30E597772}"/>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12426950" y="8389161"/>
                <a:ext cx="7693660" cy="837829"/>
              </a:xfrm>
              <a:prstGeom prst="rect">
                <a:avLst/>
              </a:prstGeom>
            </p:spPr>
          </p:pic>
          <p:sp>
            <p:nvSpPr>
              <p:cNvPr id="122" name="TextBox 121">
                <a:extLst>
                  <a:ext uri="{FF2B5EF4-FFF2-40B4-BE49-F238E27FC236}">
                    <a16:creationId xmlns:a16="http://schemas.microsoft.com/office/drawing/2014/main" id="{EA1B1DDE-AAD1-FC53-56CE-6CE3D087F995}"/>
                  </a:ext>
                </a:extLst>
              </p:cNvPr>
              <p:cNvSpPr txBox="1"/>
              <p:nvPr/>
            </p:nvSpPr>
            <p:spPr>
              <a:xfrm>
                <a:off x="20060800" y="8086106"/>
                <a:ext cx="410221" cy="366354"/>
              </a:xfrm>
              <a:prstGeom prst="rect">
                <a:avLst/>
              </a:prstGeom>
              <a:noFill/>
            </p:spPr>
            <p:txBody>
              <a:bodyPr wrap="none" rtlCol="0">
                <a:spAutoFit/>
              </a:bodyPr>
              <a:lstStyle/>
              <a:p>
                <a:r>
                  <a:rPr lang="en-GB" sz="1867" i="1" dirty="0">
                    <a:latin typeface="Times New Roman" panose="02020603050405020304" pitchFamily="18" charset="0"/>
                    <a:cs typeface="Times New Roman" panose="02020603050405020304" pitchFamily="18" charset="0"/>
                  </a:rPr>
                  <a:t>C</a:t>
                </a:r>
                <a:r>
                  <a:rPr lang="en-GB" sz="1867" baseline="30000" dirty="0">
                    <a:latin typeface="Times New Roman" panose="02020603050405020304" pitchFamily="18" charset="0"/>
                    <a:cs typeface="Times New Roman" panose="02020603050405020304" pitchFamily="18" charset="0"/>
                  </a:rPr>
                  <a:t>*</a:t>
                </a:r>
              </a:p>
            </p:txBody>
          </p:sp>
          <p:sp>
            <p:nvSpPr>
              <p:cNvPr id="123" name="TextBox 122">
                <a:extLst>
                  <a:ext uri="{FF2B5EF4-FFF2-40B4-BE49-F238E27FC236}">
                    <a16:creationId xmlns:a16="http://schemas.microsoft.com/office/drawing/2014/main" id="{0F95DFBF-9C4F-657F-FCC0-85B74DE7B8D3}"/>
                  </a:ext>
                </a:extLst>
              </p:cNvPr>
              <p:cNvSpPr txBox="1"/>
              <p:nvPr/>
            </p:nvSpPr>
            <p:spPr>
              <a:xfrm>
                <a:off x="20006198" y="8992856"/>
                <a:ext cx="538609" cy="366354"/>
              </a:xfrm>
              <a:prstGeom prst="rect">
                <a:avLst/>
              </a:prstGeom>
              <a:noFill/>
            </p:spPr>
            <p:txBody>
              <a:bodyPr wrap="none" rtlCol="0">
                <a:spAutoFit/>
              </a:bodyPr>
              <a:lstStyle/>
              <a:p>
                <a:r>
                  <a:rPr lang="en-GB" sz="1867" dirty="0">
                    <a:latin typeface="Times New Roman" panose="02020603050405020304" pitchFamily="18" charset="0"/>
                    <a:cs typeface="Times New Roman" panose="02020603050405020304" pitchFamily="18" charset="0"/>
                  </a:rPr>
                  <a:t>10</a:t>
                </a:r>
                <a:r>
                  <a:rPr lang="en-GB" sz="1867" baseline="30000" dirty="0">
                    <a:latin typeface="Times New Roman" panose="02020603050405020304" pitchFamily="18" charset="0"/>
                    <a:cs typeface="Times New Roman" panose="02020603050405020304" pitchFamily="18" charset="0"/>
                  </a:rPr>
                  <a:t>-6</a:t>
                </a:r>
              </a:p>
            </p:txBody>
          </p:sp>
          <p:sp>
            <p:nvSpPr>
              <p:cNvPr id="124" name="TextBox 123">
                <a:extLst>
                  <a:ext uri="{FF2B5EF4-FFF2-40B4-BE49-F238E27FC236}">
                    <a16:creationId xmlns:a16="http://schemas.microsoft.com/office/drawing/2014/main" id="{BDBFDE76-F767-361A-635F-9050E5F2BF99}"/>
                  </a:ext>
                </a:extLst>
              </p:cNvPr>
              <p:cNvSpPr txBox="1"/>
              <p:nvPr/>
            </p:nvSpPr>
            <p:spPr>
              <a:xfrm>
                <a:off x="20006198" y="8650567"/>
                <a:ext cx="538609" cy="366354"/>
              </a:xfrm>
              <a:prstGeom prst="rect">
                <a:avLst/>
              </a:prstGeom>
              <a:noFill/>
            </p:spPr>
            <p:txBody>
              <a:bodyPr wrap="none" rtlCol="0">
                <a:spAutoFit/>
              </a:bodyPr>
              <a:lstStyle/>
              <a:p>
                <a:r>
                  <a:rPr lang="en-GB" sz="1867" dirty="0">
                    <a:latin typeface="Times New Roman" panose="02020603050405020304" pitchFamily="18" charset="0"/>
                    <a:cs typeface="Times New Roman" panose="02020603050405020304" pitchFamily="18" charset="0"/>
                  </a:rPr>
                  <a:t>10</a:t>
                </a:r>
                <a:r>
                  <a:rPr lang="en-GB" sz="1867" baseline="30000" dirty="0">
                    <a:latin typeface="Times New Roman" panose="02020603050405020304" pitchFamily="18" charset="0"/>
                    <a:cs typeface="Times New Roman" panose="02020603050405020304" pitchFamily="18" charset="0"/>
                  </a:rPr>
                  <a:t>-4</a:t>
                </a:r>
              </a:p>
            </p:txBody>
          </p:sp>
          <p:sp>
            <p:nvSpPr>
              <p:cNvPr id="125" name="TextBox 124">
                <a:extLst>
                  <a:ext uri="{FF2B5EF4-FFF2-40B4-BE49-F238E27FC236}">
                    <a16:creationId xmlns:a16="http://schemas.microsoft.com/office/drawing/2014/main" id="{2111721D-E53A-702B-DC2C-25CE45E73511}"/>
                  </a:ext>
                </a:extLst>
              </p:cNvPr>
              <p:cNvSpPr txBox="1"/>
              <p:nvPr/>
            </p:nvSpPr>
            <p:spPr>
              <a:xfrm>
                <a:off x="20009611" y="8289871"/>
                <a:ext cx="538609" cy="366354"/>
              </a:xfrm>
              <a:prstGeom prst="rect">
                <a:avLst/>
              </a:prstGeom>
              <a:noFill/>
            </p:spPr>
            <p:txBody>
              <a:bodyPr wrap="none" rtlCol="0">
                <a:spAutoFit/>
              </a:bodyPr>
              <a:lstStyle/>
              <a:p>
                <a:r>
                  <a:rPr lang="en-GB" sz="1867" dirty="0">
                    <a:latin typeface="Times New Roman" panose="02020603050405020304" pitchFamily="18" charset="0"/>
                    <a:cs typeface="Times New Roman" panose="02020603050405020304" pitchFamily="18" charset="0"/>
                  </a:rPr>
                  <a:t>10</a:t>
                </a:r>
                <a:r>
                  <a:rPr lang="en-GB" sz="1867" baseline="30000" dirty="0">
                    <a:latin typeface="Times New Roman" panose="02020603050405020304" pitchFamily="18" charset="0"/>
                    <a:cs typeface="Times New Roman" panose="02020603050405020304" pitchFamily="18" charset="0"/>
                  </a:rPr>
                  <a:t>-2</a:t>
                </a:r>
              </a:p>
            </p:txBody>
          </p:sp>
        </p:grpSp>
        <p:cxnSp>
          <p:nvCxnSpPr>
            <p:cNvPr id="126" name="Straight Connector 125">
              <a:extLst>
                <a:ext uri="{FF2B5EF4-FFF2-40B4-BE49-F238E27FC236}">
                  <a16:creationId xmlns:a16="http://schemas.microsoft.com/office/drawing/2014/main" id="{5F008908-72C7-6E52-CBC5-1D90AA7DFAA9}"/>
                </a:ext>
              </a:extLst>
            </p:cNvPr>
            <p:cNvCxnSpPr>
              <a:cxnSpLocks/>
            </p:cNvCxnSpPr>
            <p:nvPr/>
          </p:nvCxnSpPr>
          <p:spPr>
            <a:xfrm flipV="1">
              <a:off x="3958849" y="1596788"/>
              <a:ext cx="0" cy="589434"/>
            </a:xfrm>
            <a:prstGeom prst="line">
              <a:avLst/>
            </a:prstGeom>
            <a:ln w="19050">
              <a:solidFill>
                <a:schemeClr val="tx1"/>
              </a:solidFill>
              <a:prstDash val="sysDash"/>
            </a:ln>
          </p:spPr>
          <p:style>
            <a:lnRef idx="2">
              <a:schemeClr val="accent1"/>
            </a:lnRef>
            <a:fillRef idx="0">
              <a:schemeClr val="accent1"/>
            </a:fillRef>
            <a:effectRef idx="1">
              <a:schemeClr val="accent1"/>
            </a:effectRef>
            <a:fontRef idx="minor">
              <a:schemeClr val="tx1"/>
            </a:fontRef>
          </p:style>
        </p:cxnSp>
        <p:cxnSp>
          <p:nvCxnSpPr>
            <p:cNvPr id="127" name="Straight Connector 126">
              <a:extLst>
                <a:ext uri="{FF2B5EF4-FFF2-40B4-BE49-F238E27FC236}">
                  <a16:creationId xmlns:a16="http://schemas.microsoft.com/office/drawing/2014/main" id="{94159CF3-8B81-9C80-2886-DC2921E3EC67}"/>
                </a:ext>
              </a:extLst>
            </p:cNvPr>
            <p:cNvCxnSpPr>
              <a:cxnSpLocks/>
            </p:cNvCxnSpPr>
            <p:nvPr/>
          </p:nvCxnSpPr>
          <p:spPr>
            <a:xfrm flipV="1">
              <a:off x="3958087" y="2282334"/>
              <a:ext cx="0" cy="574320"/>
            </a:xfrm>
            <a:prstGeom prst="line">
              <a:avLst/>
            </a:prstGeom>
            <a:ln w="19050">
              <a:solidFill>
                <a:schemeClr val="tx1"/>
              </a:solidFill>
              <a:prstDash val="sysDash"/>
            </a:ln>
          </p:spPr>
          <p:style>
            <a:lnRef idx="2">
              <a:schemeClr val="accent1"/>
            </a:lnRef>
            <a:fillRef idx="0">
              <a:schemeClr val="accent1"/>
            </a:fillRef>
            <a:effectRef idx="1">
              <a:schemeClr val="accent1"/>
            </a:effectRef>
            <a:fontRef idx="minor">
              <a:schemeClr val="tx1"/>
            </a:fontRef>
          </p:style>
        </p:cxnSp>
        <p:sp>
          <p:nvSpPr>
            <p:cNvPr id="128" name="TextBox 127">
              <a:extLst>
                <a:ext uri="{FF2B5EF4-FFF2-40B4-BE49-F238E27FC236}">
                  <a16:creationId xmlns:a16="http://schemas.microsoft.com/office/drawing/2014/main" id="{401D5475-8A3A-C3B6-920C-0929A04E5FBF}"/>
                </a:ext>
              </a:extLst>
            </p:cNvPr>
            <p:cNvSpPr txBox="1"/>
            <p:nvPr/>
          </p:nvSpPr>
          <p:spPr>
            <a:xfrm>
              <a:off x="736844" y="2077511"/>
              <a:ext cx="700144" cy="340754"/>
            </a:xfrm>
            <a:prstGeom prst="rect">
              <a:avLst/>
            </a:prstGeom>
            <a:noFill/>
          </p:spPr>
          <p:txBody>
            <a:bodyPr wrap="square" rtlCol="0">
              <a:spAutoFit/>
            </a:bodyPr>
            <a:lstStyle/>
            <a:p>
              <a:pPr algn="ctr"/>
              <a:r>
                <a:rPr lang="en-GB" sz="2133" i="1" dirty="0">
                  <a:solidFill>
                    <a:srgbClr val="232323"/>
                  </a:solidFill>
                  <a:latin typeface="Times New Roman" panose="02020603050405020304" pitchFamily="18" charset="0"/>
                  <a:cs typeface="Times New Roman" panose="02020603050405020304" pitchFamily="18" charset="0"/>
                </a:rPr>
                <a:t>(c)</a:t>
              </a:r>
              <a:endParaRPr lang="en-GB" sz="2133" i="1" dirty="0">
                <a:latin typeface="Times New Roman" panose="02020603050405020304" pitchFamily="18" charset="0"/>
                <a:cs typeface="Times New Roman" panose="02020603050405020304" pitchFamily="18" charset="0"/>
              </a:endParaRPr>
            </a:p>
          </p:txBody>
        </p:sp>
        <p:sp>
          <p:nvSpPr>
            <p:cNvPr id="129" name="TextBox 128">
              <a:extLst>
                <a:ext uri="{FF2B5EF4-FFF2-40B4-BE49-F238E27FC236}">
                  <a16:creationId xmlns:a16="http://schemas.microsoft.com/office/drawing/2014/main" id="{A9F42B3E-3665-883F-173B-63F7CAA835EF}"/>
                </a:ext>
              </a:extLst>
            </p:cNvPr>
            <p:cNvSpPr txBox="1"/>
            <p:nvPr/>
          </p:nvSpPr>
          <p:spPr>
            <a:xfrm>
              <a:off x="744883" y="1421746"/>
              <a:ext cx="700144" cy="340754"/>
            </a:xfrm>
            <a:prstGeom prst="rect">
              <a:avLst/>
            </a:prstGeom>
            <a:noFill/>
          </p:spPr>
          <p:txBody>
            <a:bodyPr wrap="square" rtlCol="0">
              <a:spAutoFit/>
            </a:bodyPr>
            <a:lstStyle/>
            <a:p>
              <a:pPr algn="ctr"/>
              <a:r>
                <a:rPr lang="en-GB" sz="2133" i="1" dirty="0">
                  <a:solidFill>
                    <a:srgbClr val="232323"/>
                  </a:solidFill>
                  <a:latin typeface="Times New Roman" panose="02020603050405020304" pitchFamily="18" charset="0"/>
                  <a:cs typeface="Times New Roman" panose="02020603050405020304" pitchFamily="18" charset="0"/>
                </a:rPr>
                <a:t>(b)</a:t>
              </a:r>
              <a:endParaRPr lang="en-GB" sz="2133" i="1" dirty="0">
                <a:latin typeface="Times New Roman" panose="02020603050405020304" pitchFamily="18" charset="0"/>
                <a:cs typeface="Times New Roman" panose="02020603050405020304" pitchFamily="18" charset="0"/>
              </a:endParaRPr>
            </a:p>
          </p:txBody>
        </p:sp>
        <p:sp>
          <p:nvSpPr>
            <p:cNvPr id="130" name="TextBox 129">
              <a:extLst>
                <a:ext uri="{FF2B5EF4-FFF2-40B4-BE49-F238E27FC236}">
                  <a16:creationId xmlns:a16="http://schemas.microsoft.com/office/drawing/2014/main" id="{8E777F77-4CB4-14FA-867F-40B5E6C9B9EC}"/>
                </a:ext>
              </a:extLst>
            </p:cNvPr>
            <p:cNvSpPr txBox="1"/>
            <p:nvPr/>
          </p:nvSpPr>
          <p:spPr>
            <a:xfrm>
              <a:off x="744776" y="559135"/>
              <a:ext cx="700144" cy="340754"/>
            </a:xfrm>
            <a:prstGeom prst="rect">
              <a:avLst/>
            </a:prstGeom>
            <a:noFill/>
          </p:spPr>
          <p:txBody>
            <a:bodyPr wrap="square" rtlCol="0">
              <a:spAutoFit/>
            </a:bodyPr>
            <a:lstStyle/>
            <a:p>
              <a:pPr algn="ctr"/>
              <a:r>
                <a:rPr lang="en-GB" sz="2133" i="1" dirty="0">
                  <a:solidFill>
                    <a:srgbClr val="232323"/>
                  </a:solidFill>
                  <a:latin typeface="Times New Roman" panose="02020603050405020304" pitchFamily="18" charset="0"/>
                  <a:cs typeface="Times New Roman" panose="02020603050405020304" pitchFamily="18" charset="0"/>
                </a:rPr>
                <a:t>(a)</a:t>
              </a:r>
              <a:endParaRPr lang="en-GB" sz="2133" i="1" dirty="0">
                <a:latin typeface="Times New Roman" panose="02020603050405020304" pitchFamily="18" charset="0"/>
                <a:cs typeface="Times New Roman" panose="02020603050405020304" pitchFamily="18" charset="0"/>
              </a:endParaRPr>
            </a:p>
          </p:txBody>
        </p:sp>
      </p:grpSp>
      <p:grpSp>
        <p:nvGrpSpPr>
          <p:cNvPr id="131" name="Group 130">
            <a:extLst>
              <a:ext uri="{FF2B5EF4-FFF2-40B4-BE49-F238E27FC236}">
                <a16:creationId xmlns:a16="http://schemas.microsoft.com/office/drawing/2014/main" id="{EEE5E3A0-AFF8-0A70-4605-90DEBF551BBF}"/>
              </a:ext>
            </a:extLst>
          </p:cNvPr>
          <p:cNvGrpSpPr>
            <a:grpSpLocks noChangeAspect="1"/>
          </p:cNvGrpSpPr>
          <p:nvPr/>
        </p:nvGrpSpPr>
        <p:grpSpPr>
          <a:xfrm>
            <a:off x="5485719" y="87944"/>
            <a:ext cx="4070592" cy="2414630"/>
            <a:chOff x="619581" y="4802640"/>
            <a:chExt cx="6415890" cy="4334985"/>
          </a:xfrm>
        </p:grpSpPr>
        <p:sp>
          <p:nvSpPr>
            <p:cNvPr id="132" name="TextBox 131">
              <a:extLst>
                <a:ext uri="{FF2B5EF4-FFF2-40B4-BE49-F238E27FC236}">
                  <a16:creationId xmlns:a16="http://schemas.microsoft.com/office/drawing/2014/main" id="{F0F76D99-74D7-6BDA-C76A-F6DF5D17F4C1}"/>
                </a:ext>
              </a:extLst>
            </p:cNvPr>
            <p:cNvSpPr txBox="1"/>
            <p:nvPr/>
          </p:nvSpPr>
          <p:spPr>
            <a:xfrm>
              <a:off x="619581" y="4817457"/>
              <a:ext cx="833853" cy="592905"/>
            </a:xfrm>
            <a:prstGeom prst="rect">
              <a:avLst/>
            </a:prstGeom>
            <a:noFill/>
          </p:spPr>
          <p:txBody>
            <a:bodyPr wrap="square" rtlCol="0">
              <a:spAutoFit/>
            </a:bodyPr>
            <a:lstStyle/>
            <a:p>
              <a:pPr algn="ctr"/>
              <a:r>
                <a:rPr lang="en-GB" sz="1867" i="1" dirty="0">
                  <a:solidFill>
                    <a:srgbClr val="232323"/>
                  </a:solidFill>
                  <a:latin typeface="Times New Roman" panose="02020603050405020304" pitchFamily="18" charset="0"/>
                  <a:cs typeface="Times New Roman" panose="02020603050405020304" pitchFamily="18" charset="0"/>
                </a:rPr>
                <a:t>(d)</a:t>
              </a:r>
              <a:endParaRPr lang="en-GB" sz="1867" i="1" dirty="0">
                <a:latin typeface="Times New Roman" panose="02020603050405020304" pitchFamily="18" charset="0"/>
                <a:cs typeface="Times New Roman" panose="02020603050405020304" pitchFamily="18" charset="0"/>
              </a:endParaRPr>
            </a:p>
          </p:txBody>
        </p:sp>
        <p:grpSp>
          <p:nvGrpSpPr>
            <p:cNvPr id="133" name="Group 132">
              <a:extLst>
                <a:ext uri="{FF2B5EF4-FFF2-40B4-BE49-F238E27FC236}">
                  <a16:creationId xmlns:a16="http://schemas.microsoft.com/office/drawing/2014/main" id="{9D14DA7B-7354-D947-358B-D7D32CF706C4}"/>
                </a:ext>
              </a:extLst>
            </p:cNvPr>
            <p:cNvGrpSpPr/>
            <p:nvPr/>
          </p:nvGrpSpPr>
          <p:grpSpPr>
            <a:xfrm>
              <a:off x="823049" y="4802640"/>
              <a:ext cx="6212422" cy="4334985"/>
              <a:chOff x="11319599" y="9984240"/>
              <a:chExt cx="6212422" cy="4334985"/>
            </a:xfrm>
          </p:grpSpPr>
          <p:grpSp>
            <p:nvGrpSpPr>
              <p:cNvPr id="134" name="Group 133">
                <a:extLst>
                  <a:ext uri="{FF2B5EF4-FFF2-40B4-BE49-F238E27FC236}">
                    <a16:creationId xmlns:a16="http://schemas.microsoft.com/office/drawing/2014/main" id="{109FF9DC-034B-8315-7AE6-1CE9300010AD}"/>
                  </a:ext>
                </a:extLst>
              </p:cNvPr>
              <p:cNvGrpSpPr/>
              <p:nvPr/>
            </p:nvGrpSpPr>
            <p:grpSpPr>
              <a:xfrm>
                <a:off x="11617216" y="9984240"/>
                <a:ext cx="5914805" cy="3972046"/>
                <a:chOff x="11704300" y="9439965"/>
                <a:chExt cx="5914805" cy="3972046"/>
              </a:xfrm>
            </p:grpSpPr>
            <p:grpSp>
              <p:nvGrpSpPr>
                <p:cNvPr id="137" name="Group 136">
                  <a:extLst>
                    <a:ext uri="{FF2B5EF4-FFF2-40B4-BE49-F238E27FC236}">
                      <a16:creationId xmlns:a16="http://schemas.microsoft.com/office/drawing/2014/main" id="{791477A6-9F8C-9F44-8004-13D3B5E188FA}"/>
                    </a:ext>
                  </a:extLst>
                </p:cNvPr>
                <p:cNvGrpSpPr/>
                <p:nvPr/>
              </p:nvGrpSpPr>
              <p:grpSpPr>
                <a:xfrm>
                  <a:off x="11704300" y="9439965"/>
                  <a:ext cx="5462667" cy="3972046"/>
                  <a:chOff x="11704300" y="9439965"/>
                  <a:chExt cx="5462667" cy="3972046"/>
                </a:xfrm>
              </p:grpSpPr>
              <p:grpSp>
                <p:nvGrpSpPr>
                  <p:cNvPr id="139" name="Group 138">
                    <a:extLst>
                      <a:ext uri="{FF2B5EF4-FFF2-40B4-BE49-F238E27FC236}">
                        <a16:creationId xmlns:a16="http://schemas.microsoft.com/office/drawing/2014/main" id="{095EE203-18C2-CF6B-AAED-10D461C49B7A}"/>
                      </a:ext>
                    </a:extLst>
                  </p:cNvPr>
                  <p:cNvGrpSpPr/>
                  <p:nvPr/>
                </p:nvGrpSpPr>
                <p:grpSpPr>
                  <a:xfrm>
                    <a:off x="11704300" y="9439965"/>
                    <a:ext cx="4809668" cy="3972046"/>
                    <a:chOff x="11704300" y="9439965"/>
                    <a:chExt cx="4809668" cy="3972046"/>
                  </a:xfrm>
                </p:grpSpPr>
                <p:pic>
                  <p:nvPicPr>
                    <p:cNvPr id="145" name="Picture 144" descr="A graph of a line with a line in the center&#10;&#10;AI-generated content may be incorrect.">
                      <a:extLst>
                        <a:ext uri="{FF2B5EF4-FFF2-40B4-BE49-F238E27FC236}">
                          <a16:creationId xmlns:a16="http://schemas.microsoft.com/office/drawing/2014/main" id="{1C944B90-1020-493F-4864-33729B99A512}"/>
                        </a:ext>
                      </a:extLst>
                    </p:cNvPr>
                    <p:cNvPicPr>
                      <a:picLocks noChangeAspect="1"/>
                    </p:cNvPicPr>
                    <p:nvPr/>
                  </p:nvPicPr>
                  <p:blipFill>
                    <a:blip r:embed="rId6" cstate="print">
                      <a:extLst>
                        <a:ext uri="{28A0092B-C50C-407E-A947-70E740481C1C}">
                          <a14:useLocalDpi xmlns:a14="http://schemas.microsoft.com/office/drawing/2010/main"/>
                        </a:ext>
                      </a:extLst>
                    </a:blip>
                    <a:srcRect/>
                    <a:stretch/>
                  </p:blipFill>
                  <p:spPr>
                    <a:xfrm>
                      <a:off x="12494420" y="9620250"/>
                      <a:ext cx="4019548" cy="3329940"/>
                    </a:xfrm>
                    <a:prstGeom prst="rect">
                      <a:avLst/>
                    </a:prstGeom>
                  </p:spPr>
                </p:pic>
                <p:sp>
                  <p:nvSpPr>
                    <p:cNvPr id="146" name="Oval 145">
                      <a:extLst>
                        <a:ext uri="{FF2B5EF4-FFF2-40B4-BE49-F238E27FC236}">
                          <a16:creationId xmlns:a16="http://schemas.microsoft.com/office/drawing/2014/main" id="{F8FC8854-E8EF-1200-B98C-5EA9AC354109}"/>
                        </a:ext>
                      </a:extLst>
                    </p:cNvPr>
                    <p:cNvSpPr/>
                    <p:nvPr/>
                  </p:nvSpPr>
                  <p:spPr>
                    <a:xfrm>
                      <a:off x="14976529" y="11806654"/>
                      <a:ext cx="144000" cy="144000"/>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48" name="TextBox 147">
                      <a:extLst>
                        <a:ext uri="{FF2B5EF4-FFF2-40B4-BE49-F238E27FC236}">
                          <a16:creationId xmlns:a16="http://schemas.microsoft.com/office/drawing/2014/main" id="{3564526E-3F14-732D-27D8-969EB544128A}"/>
                        </a:ext>
                      </a:extLst>
                    </p:cNvPr>
                    <p:cNvSpPr txBox="1"/>
                    <p:nvPr/>
                  </p:nvSpPr>
                  <p:spPr>
                    <a:xfrm>
                      <a:off x="15086836" y="12819106"/>
                      <a:ext cx="774071" cy="592905"/>
                    </a:xfrm>
                    <a:prstGeom prst="rect">
                      <a:avLst/>
                    </a:prstGeom>
                    <a:noFill/>
                  </p:spPr>
                  <p:txBody>
                    <a:bodyPr wrap="none" rtlCol="0">
                      <a:spAutoFit/>
                    </a:bodyPr>
                    <a:lstStyle/>
                    <a:p>
                      <a:r>
                        <a:rPr lang="en-GB" sz="1867" dirty="0">
                          <a:latin typeface="Times New Roman" panose="02020603050405020304" pitchFamily="18" charset="0"/>
                          <a:cs typeface="Times New Roman" panose="02020603050405020304" pitchFamily="18" charset="0"/>
                        </a:rPr>
                        <a:t>-1.0</a:t>
                      </a:r>
                    </a:p>
                  </p:txBody>
                </p:sp>
                <p:sp>
                  <p:nvSpPr>
                    <p:cNvPr id="150" name="TextBox 149">
                      <a:extLst>
                        <a:ext uri="{FF2B5EF4-FFF2-40B4-BE49-F238E27FC236}">
                          <a16:creationId xmlns:a16="http://schemas.microsoft.com/office/drawing/2014/main" id="{C03F96EE-C4E3-B010-B04F-2824F121B82A}"/>
                        </a:ext>
                      </a:extLst>
                    </p:cNvPr>
                    <p:cNvSpPr txBox="1"/>
                    <p:nvPr/>
                  </p:nvSpPr>
                  <p:spPr>
                    <a:xfrm>
                      <a:off x="14374127" y="12818746"/>
                      <a:ext cx="418026" cy="592905"/>
                    </a:xfrm>
                    <a:prstGeom prst="rect">
                      <a:avLst/>
                    </a:prstGeom>
                    <a:noFill/>
                  </p:spPr>
                  <p:txBody>
                    <a:bodyPr wrap="none" rtlCol="0">
                      <a:spAutoFit/>
                    </a:bodyPr>
                    <a:lstStyle/>
                    <a:p>
                      <a:r>
                        <a:rPr lang="en-GB" sz="1867" dirty="0">
                          <a:latin typeface="Times New Roman" panose="02020603050405020304" pitchFamily="18" charset="0"/>
                          <a:cs typeface="Times New Roman" panose="02020603050405020304" pitchFamily="18" charset="0"/>
                        </a:rPr>
                        <a:t>0</a:t>
                      </a:r>
                    </a:p>
                  </p:txBody>
                </p:sp>
                <p:sp>
                  <p:nvSpPr>
                    <p:cNvPr id="152" name="TextBox 151">
                      <a:extLst>
                        <a:ext uri="{FF2B5EF4-FFF2-40B4-BE49-F238E27FC236}">
                          <a16:creationId xmlns:a16="http://schemas.microsoft.com/office/drawing/2014/main" id="{63CFCA9E-60A2-3AE7-70AA-95E0AD73DAA1}"/>
                        </a:ext>
                      </a:extLst>
                    </p:cNvPr>
                    <p:cNvSpPr txBox="1"/>
                    <p:nvPr/>
                  </p:nvSpPr>
                  <p:spPr>
                    <a:xfrm>
                      <a:off x="13261946" y="12817555"/>
                      <a:ext cx="664181" cy="592905"/>
                    </a:xfrm>
                    <a:prstGeom prst="rect">
                      <a:avLst/>
                    </a:prstGeom>
                    <a:noFill/>
                  </p:spPr>
                  <p:txBody>
                    <a:bodyPr wrap="none" rtlCol="0">
                      <a:spAutoFit/>
                    </a:bodyPr>
                    <a:lstStyle/>
                    <a:p>
                      <a:r>
                        <a:rPr lang="en-GB" sz="1867" dirty="0">
                          <a:latin typeface="Times New Roman" panose="02020603050405020304" pitchFamily="18" charset="0"/>
                          <a:cs typeface="Times New Roman" panose="02020603050405020304" pitchFamily="18" charset="0"/>
                        </a:rPr>
                        <a:t>1.0</a:t>
                      </a:r>
                    </a:p>
                  </p:txBody>
                </p:sp>
                <p:sp>
                  <p:nvSpPr>
                    <p:cNvPr id="154" name="TextBox 153">
                      <a:extLst>
                        <a:ext uri="{FF2B5EF4-FFF2-40B4-BE49-F238E27FC236}">
                          <a16:creationId xmlns:a16="http://schemas.microsoft.com/office/drawing/2014/main" id="{057D549B-F701-28C1-8265-797563BDD970}"/>
                        </a:ext>
                      </a:extLst>
                    </p:cNvPr>
                    <p:cNvSpPr txBox="1"/>
                    <p:nvPr/>
                  </p:nvSpPr>
                  <p:spPr>
                    <a:xfrm>
                      <a:off x="12314686" y="12818854"/>
                      <a:ext cx="664181" cy="592905"/>
                    </a:xfrm>
                    <a:prstGeom prst="rect">
                      <a:avLst/>
                    </a:prstGeom>
                    <a:noFill/>
                  </p:spPr>
                  <p:txBody>
                    <a:bodyPr wrap="none" rtlCol="0">
                      <a:spAutoFit/>
                    </a:bodyPr>
                    <a:lstStyle/>
                    <a:p>
                      <a:r>
                        <a:rPr lang="en-GB" sz="1867" dirty="0">
                          <a:latin typeface="Times New Roman" panose="02020603050405020304" pitchFamily="18" charset="0"/>
                          <a:cs typeface="Times New Roman" panose="02020603050405020304" pitchFamily="18" charset="0"/>
                        </a:rPr>
                        <a:t>2.0</a:t>
                      </a:r>
                    </a:p>
                  </p:txBody>
                </p:sp>
                <p:sp>
                  <p:nvSpPr>
                    <p:cNvPr id="155" name="TextBox 154">
                      <a:extLst>
                        <a:ext uri="{FF2B5EF4-FFF2-40B4-BE49-F238E27FC236}">
                          <a16:creationId xmlns:a16="http://schemas.microsoft.com/office/drawing/2014/main" id="{E2FCE5EC-0876-3792-DC03-B5D5C43A21AC}"/>
                        </a:ext>
                      </a:extLst>
                    </p:cNvPr>
                    <p:cNvSpPr txBox="1"/>
                    <p:nvPr/>
                  </p:nvSpPr>
                  <p:spPr>
                    <a:xfrm>
                      <a:off x="11704300" y="12302155"/>
                      <a:ext cx="774071" cy="592905"/>
                    </a:xfrm>
                    <a:prstGeom prst="rect">
                      <a:avLst/>
                    </a:prstGeom>
                    <a:noFill/>
                  </p:spPr>
                  <p:txBody>
                    <a:bodyPr wrap="none" rtlCol="0">
                      <a:spAutoFit/>
                    </a:bodyPr>
                    <a:lstStyle/>
                    <a:p>
                      <a:r>
                        <a:rPr lang="en-GB" sz="1867" dirty="0">
                          <a:latin typeface="Times New Roman" panose="02020603050405020304" pitchFamily="18" charset="0"/>
                          <a:cs typeface="Times New Roman" panose="02020603050405020304" pitchFamily="18" charset="0"/>
                        </a:rPr>
                        <a:t>-1.0</a:t>
                      </a:r>
                    </a:p>
                  </p:txBody>
                </p:sp>
                <p:sp>
                  <p:nvSpPr>
                    <p:cNvPr id="157" name="TextBox 156">
                      <a:extLst>
                        <a:ext uri="{FF2B5EF4-FFF2-40B4-BE49-F238E27FC236}">
                          <a16:creationId xmlns:a16="http://schemas.microsoft.com/office/drawing/2014/main" id="{AFEAB710-7C2B-7C4F-C549-F985A3642741}"/>
                        </a:ext>
                      </a:extLst>
                    </p:cNvPr>
                    <p:cNvSpPr txBox="1"/>
                    <p:nvPr/>
                  </p:nvSpPr>
                  <p:spPr>
                    <a:xfrm>
                      <a:off x="12160100" y="11352151"/>
                      <a:ext cx="418026" cy="592905"/>
                    </a:xfrm>
                    <a:prstGeom prst="rect">
                      <a:avLst/>
                    </a:prstGeom>
                    <a:noFill/>
                  </p:spPr>
                  <p:txBody>
                    <a:bodyPr wrap="none" rtlCol="0">
                      <a:spAutoFit/>
                    </a:bodyPr>
                    <a:lstStyle/>
                    <a:p>
                      <a:r>
                        <a:rPr lang="en-GB" sz="1867" dirty="0">
                          <a:latin typeface="Times New Roman" panose="02020603050405020304" pitchFamily="18" charset="0"/>
                          <a:cs typeface="Times New Roman" panose="02020603050405020304" pitchFamily="18" charset="0"/>
                        </a:rPr>
                        <a:t>0</a:t>
                      </a:r>
                    </a:p>
                  </p:txBody>
                </p:sp>
                <p:sp>
                  <p:nvSpPr>
                    <p:cNvPr id="159" name="TextBox 158">
                      <a:extLst>
                        <a:ext uri="{FF2B5EF4-FFF2-40B4-BE49-F238E27FC236}">
                          <a16:creationId xmlns:a16="http://schemas.microsoft.com/office/drawing/2014/main" id="{2AAD330B-A075-D47D-A45E-5730756D7C62}"/>
                        </a:ext>
                      </a:extLst>
                    </p:cNvPr>
                    <p:cNvSpPr txBox="1"/>
                    <p:nvPr/>
                  </p:nvSpPr>
                  <p:spPr>
                    <a:xfrm>
                      <a:off x="11843516" y="10401355"/>
                      <a:ext cx="664181" cy="592905"/>
                    </a:xfrm>
                    <a:prstGeom prst="rect">
                      <a:avLst/>
                    </a:prstGeom>
                    <a:noFill/>
                  </p:spPr>
                  <p:txBody>
                    <a:bodyPr wrap="none" rtlCol="0">
                      <a:spAutoFit/>
                    </a:bodyPr>
                    <a:lstStyle/>
                    <a:p>
                      <a:r>
                        <a:rPr lang="en-GB" sz="1867" dirty="0">
                          <a:latin typeface="Times New Roman" panose="02020603050405020304" pitchFamily="18" charset="0"/>
                          <a:cs typeface="Times New Roman" panose="02020603050405020304" pitchFamily="18" charset="0"/>
                        </a:rPr>
                        <a:t>1.0</a:t>
                      </a:r>
                    </a:p>
                  </p:txBody>
                </p:sp>
                <p:sp>
                  <p:nvSpPr>
                    <p:cNvPr id="161" name="TextBox 160">
                      <a:extLst>
                        <a:ext uri="{FF2B5EF4-FFF2-40B4-BE49-F238E27FC236}">
                          <a16:creationId xmlns:a16="http://schemas.microsoft.com/office/drawing/2014/main" id="{1038E6F1-7F65-9E03-EC9B-6668EA0A900A}"/>
                        </a:ext>
                      </a:extLst>
                    </p:cNvPr>
                    <p:cNvSpPr txBox="1"/>
                    <p:nvPr/>
                  </p:nvSpPr>
                  <p:spPr>
                    <a:xfrm>
                      <a:off x="11844040" y="9439965"/>
                      <a:ext cx="664181" cy="592905"/>
                    </a:xfrm>
                    <a:prstGeom prst="rect">
                      <a:avLst/>
                    </a:prstGeom>
                    <a:noFill/>
                  </p:spPr>
                  <p:txBody>
                    <a:bodyPr wrap="none" rtlCol="0">
                      <a:spAutoFit/>
                    </a:bodyPr>
                    <a:lstStyle/>
                    <a:p>
                      <a:r>
                        <a:rPr lang="en-GB" sz="1867" dirty="0">
                          <a:latin typeface="Times New Roman" panose="02020603050405020304" pitchFamily="18" charset="0"/>
                          <a:cs typeface="Times New Roman" panose="02020603050405020304" pitchFamily="18" charset="0"/>
                        </a:rPr>
                        <a:t>2.0</a:t>
                      </a:r>
                    </a:p>
                  </p:txBody>
                </p:sp>
              </p:grpSp>
              <p:sp>
                <p:nvSpPr>
                  <p:cNvPr id="141" name="TextBox 140">
                    <a:extLst>
                      <a:ext uri="{FF2B5EF4-FFF2-40B4-BE49-F238E27FC236}">
                        <a16:creationId xmlns:a16="http://schemas.microsoft.com/office/drawing/2014/main" id="{BD27B6AE-E1EB-D424-754F-4BE8C532C452}"/>
                      </a:ext>
                    </a:extLst>
                  </p:cNvPr>
                  <p:cNvSpPr txBox="1"/>
                  <p:nvPr/>
                </p:nvSpPr>
                <p:spPr>
                  <a:xfrm>
                    <a:off x="16395413" y="11903448"/>
                    <a:ext cx="765280" cy="592905"/>
                  </a:xfrm>
                  <a:prstGeom prst="rect">
                    <a:avLst/>
                  </a:prstGeom>
                  <a:noFill/>
                </p:spPr>
                <p:txBody>
                  <a:bodyPr wrap="none" rtlCol="0">
                    <a:spAutoFit/>
                  </a:bodyPr>
                  <a:lstStyle/>
                  <a:p>
                    <a:r>
                      <a:rPr lang="en-GB" sz="1867" dirty="0">
                        <a:latin typeface="Times New Roman" panose="02020603050405020304" pitchFamily="18" charset="0"/>
                        <a:cs typeface="Times New Roman" panose="02020603050405020304" pitchFamily="18" charset="0"/>
                      </a:rPr>
                      <a:t>10</a:t>
                    </a:r>
                    <a:r>
                      <a:rPr lang="en-GB" sz="1867" baseline="30000" dirty="0">
                        <a:latin typeface="Times New Roman" panose="02020603050405020304" pitchFamily="18" charset="0"/>
                        <a:cs typeface="Times New Roman" panose="02020603050405020304" pitchFamily="18" charset="0"/>
                      </a:rPr>
                      <a:t>-8</a:t>
                    </a:r>
                  </a:p>
                </p:txBody>
              </p:sp>
              <p:sp>
                <p:nvSpPr>
                  <p:cNvPr id="142" name="TextBox 141">
                    <a:extLst>
                      <a:ext uri="{FF2B5EF4-FFF2-40B4-BE49-F238E27FC236}">
                        <a16:creationId xmlns:a16="http://schemas.microsoft.com/office/drawing/2014/main" id="{7C745076-1AB7-CD96-0297-51DD2E2EC00D}"/>
                      </a:ext>
                    </a:extLst>
                  </p:cNvPr>
                  <p:cNvSpPr txBox="1"/>
                  <p:nvPr/>
                </p:nvSpPr>
                <p:spPr>
                  <a:xfrm>
                    <a:off x="16396710" y="11093991"/>
                    <a:ext cx="765280" cy="592905"/>
                  </a:xfrm>
                  <a:prstGeom prst="rect">
                    <a:avLst/>
                  </a:prstGeom>
                  <a:noFill/>
                </p:spPr>
                <p:txBody>
                  <a:bodyPr wrap="none" rtlCol="0">
                    <a:spAutoFit/>
                  </a:bodyPr>
                  <a:lstStyle/>
                  <a:p>
                    <a:r>
                      <a:rPr lang="en-GB" sz="1867" dirty="0">
                        <a:latin typeface="Times New Roman" panose="02020603050405020304" pitchFamily="18" charset="0"/>
                        <a:cs typeface="Times New Roman" panose="02020603050405020304" pitchFamily="18" charset="0"/>
                      </a:rPr>
                      <a:t>10</a:t>
                    </a:r>
                    <a:r>
                      <a:rPr lang="en-GB" sz="1867" baseline="30000" dirty="0">
                        <a:latin typeface="Times New Roman" panose="02020603050405020304" pitchFamily="18" charset="0"/>
                        <a:cs typeface="Times New Roman" panose="02020603050405020304" pitchFamily="18" charset="0"/>
                      </a:rPr>
                      <a:t>-6</a:t>
                    </a:r>
                  </a:p>
                </p:txBody>
              </p:sp>
              <p:sp>
                <p:nvSpPr>
                  <p:cNvPr id="143" name="TextBox 142">
                    <a:extLst>
                      <a:ext uri="{FF2B5EF4-FFF2-40B4-BE49-F238E27FC236}">
                        <a16:creationId xmlns:a16="http://schemas.microsoft.com/office/drawing/2014/main" id="{5C17280E-3A8F-BF69-F6D7-D80EBE71AF53}"/>
                      </a:ext>
                    </a:extLst>
                  </p:cNvPr>
                  <p:cNvSpPr txBox="1"/>
                  <p:nvPr/>
                </p:nvSpPr>
                <p:spPr>
                  <a:xfrm>
                    <a:off x="16401687" y="10271915"/>
                    <a:ext cx="765280" cy="592905"/>
                  </a:xfrm>
                  <a:prstGeom prst="rect">
                    <a:avLst/>
                  </a:prstGeom>
                  <a:noFill/>
                </p:spPr>
                <p:txBody>
                  <a:bodyPr wrap="none" rtlCol="0">
                    <a:spAutoFit/>
                  </a:bodyPr>
                  <a:lstStyle/>
                  <a:p>
                    <a:r>
                      <a:rPr lang="en-GB" sz="1867" dirty="0">
                        <a:latin typeface="Times New Roman" panose="02020603050405020304" pitchFamily="18" charset="0"/>
                        <a:cs typeface="Times New Roman" panose="02020603050405020304" pitchFamily="18" charset="0"/>
                      </a:rPr>
                      <a:t>10</a:t>
                    </a:r>
                    <a:r>
                      <a:rPr lang="en-GB" sz="1867" baseline="30000" dirty="0">
                        <a:latin typeface="Times New Roman" panose="02020603050405020304" pitchFamily="18" charset="0"/>
                        <a:cs typeface="Times New Roman" panose="02020603050405020304" pitchFamily="18" charset="0"/>
                      </a:rPr>
                      <a:t>-4</a:t>
                    </a:r>
                  </a:p>
                </p:txBody>
              </p:sp>
              <p:sp>
                <p:nvSpPr>
                  <p:cNvPr id="144" name="TextBox 143">
                    <a:extLst>
                      <a:ext uri="{FF2B5EF4-FFF2-40B4-BE49-F238E27FC236}">
                        <a16:creationId xmlns:a16="http://schemas.microsoft.com/office/drawing/2014/main" id="{DE44CA33-D9D7-DC41-99FC-AAFA5E970581}"/>
                      </a:ext>
                    </a:extLst>
                  </p:cNvPr>
                  <p:cNvSpPr txBox="1"/>
                  <p:nvPr/>
                </p:nvSpPr>
                <p:spPr>
                  <a:xfrm>
                    <a:off x="16388156" y="9485891"/>
                    <a:ext cx="765280" cy="592905"/>
                  </a:xfrm>
                  <a:prstGeom prst="rect">
                    <a:avLst/>
                  </a:prstGeom>
                  <a:noFill/>
                </p:spPr>
                <p:txBody>
                  <a:bodyPr wrap="none" rtlCol="0">
                    <a:spAutoFit/>
                  </a:bodyPr>
                  <a:lstStyle/>
                  <a:p>
                    <a:r>
                      <a:rPr lang="en-GB" sz="1867" dirty="0">
                        <a:latin typeface="Times New Roman" panose="02020603050405020304" pitchFamily="18" charset="0"/>
                        <a:cs typeface="Times New Roman" panose="02020603050405020304" pitchFamily="18" charset="0"/>
                      </a:rPr>
                      <a:t>10</a:t>
                    </a:r>
                    <a:r>
                      <a:rPr lang="en-GB" sz="1867" baseline="30000" dirty="0">
                        <a:latin typeface="Times New Roman" panose="02020603050405020304" pitchFamily="18" charset="0"/>
                        <a:cs typeface="Times New Roman" panose="02020603050405020304" pitchFamily="18" charset="0"/>
                      </a:rPr>
                      <a:t>-2</a:t>
                    </a:r>
                  </a:p>
                </p:txBody>
              </p:sp>
            </p:grpSp>
            <p:sp>
              <p:nvSpPr>
                <p:cNvPr id="138" name="TextBox 137">
                  <a:extLst>
                    <a:ext uri="{FF2B5EF4-FFF2-40B4-BE49-F238E27FC236}">
                      <a16:creationId xmlns:a16="http://schemas.microsoft.com/office/drawing/2014/main" id="{FB543E20-792F-1714-6504-B6C1FB13C189}"/>
                    </a:ext>
                  </a:extLst>
                </p:cNvPr>
                <p:cNvSpPr txBox="1"/>
                <p:nvPr/>
              </p:nvSpPr>
              <p:spPr>
                <a:xfrm>
                  <a:off x="17036245" y="10786206"/>
                  <a:ext cx="582860" cy="592905"/>
                </a:xfrm>
                <a:prstGeom prst="rect">
                  <a:avLst/>
                </a:prstGeom>
                <a:noFill/>
              </p:spPr>
              <p:txBody>
                <a:bodyPr wrap="none" rtlCol="0">
                  <a:spAutoFit/>
                </a:bodyPr>
                <a:lstStyle/>
                <a:p>
                  <a:r>
                    <a:rPr lang="en-GB" sz="1867" i="1" dirty="0">
                      <a:latin typeface="Times New Roman" panose="02020603050405020304" pitchFamily="18" charset="0"/>
                      <a:cs typeface="Times New Roman" panose="02020603050405020304" pitchFamily="18" charset="0"/>
                    </a:rPr>
                    <a:t>C</a:t>
                  </a:r>
                  <a:r>
                    <a:rPr lang="en-GB" sz="1867" baseline="30000" dirty="0">
                      <a:latin typeface="Times New Roman" panose="02020603050405020304" pitchFamily="18" charset="0"/>
                      <a:cs typeface="Times New Roman" panose="02020603050405020304" pitchFamily="18" charset="0"/>
                    </a:rPr>
                    <a:t>*</a:t>
                  </a:r>
                </a:p>
              </p:txBody>
            </p:sp>
          </p:grpSp>
          <p:sp>
            <p:nvSpPr>
              <p:cNvPr id="135" name="TextBox 134">
                <a:extLst>
                  <a:ext uri="{FF2B5EF4-FFF2-40B4-BE49-F238E27FC236}">
                    <a16:creationId xmlns:a16="http://schemas.microsoft.com/office/drawing/2014/main" id="{85590017-96BF-6312-B39C-8B61AB8F45A4}"/>
                  </a:ext>
                </a:extLst>
              </p:cNvPr>
              <p:cNvSpPr txBox="1"/>
              <p:nvPr/>
            </p:nvSpPr>
            <p:spPr>
              <a:xfrm>
                <a:off x="13488265" y="13726320"/>
                <a:ext cx="1156492" cy="592905"/>
              </a:xfrm>
              <a:prstGeom prst="rect">
                <a:avLst/>
              </a:prstGeom>
              <a:noFill/>
            </p:spPr>
            <p:txBody>
              <a:bodyPr wrap="none" rtlCol="0">
                <a:spAutoFit/>
              </a:bodyPr>
              <a:lstStyle/>
              <a:p>
                <a:r>
                  <a:rPr lang="en-GB" sz="1867" i="1" dirty="0">
                    <a:latin typeface="Times New Roman" panose="02020603050405020304" pitchFamily="18" charset="0"/>
                    <a:cs typeface="Times New Roman" panose="02020603050405020304" pitchFamily="18" charset="0"/>
                  </a:rPr>
                  <a:t>X</a:t>
                </a:r>
                <a:r>
                  <a:rPr lang="en-GB" sz="1867" dirty="0">
                    <a:latin typeface="Times New Roman" panose="02020603050405020304" pitchFamily="18" charset="0"/>
                    <a:cs typeface="Times New Roman" panose="02020603050405020304" pitchFamily="18" charset="0"/>
                  </a:rPr>
                  <a:t>/</a:t>
                </a:r>
                <a:r>
                  <a:rPr lang="en-GB" sz="1867" i="1" dirty="0" err="1">
                    <a:latin typeface="Times New Roman" panose="02020603050405020304" pitchFamily="18" charset="0"/>
                    <a:cs typeface="Times New Roman" panose="02020603050405020304" pitchFamily="18" charset="0"/>
                  </a:rPr>
                  <a:t>D</a:t>
                </a:r>
                <a:r>
                  <a:rPr lang="en-GB" sz="1867" baseline="-25000" dirty="0" err="1">
                    <a:latin typeface="Times New Roman" panose="02020603050405020304" pitchFamily="18" charset="0"/>
                    <a:cs typeface="Times New Roman" panose="02020603050405020304" pitchFamily="18" charset="0"/>
                  </a:rPr>
                  <a:t>BrU</a:t>
                </a:r>
                <a:endParaRPr lang="en-GB" sz="1867" baseline="-25000" dirty="0">
                  <a:latin typeface="Times New Roman" panose="02020603050405020304" pitchFamily="18" charset="0"/>
                  <a:cs typeface="Times New Roman" panose="02020603050405020304" pitchFamily="18" charset="0"/>
                </a:endParaRPr>
              </a:p>
            </p:txBody>
          </p:sp>
          <p:sp>
            <p:nvSpPr>
              <p:cNvPr id="136" name="TextBox 135">
                <a:extLst>
                  <a:ext uri="{FF2B5EF4-FFF2-40B4-BE49-F238E27FC236}">
                    <a16:creationId xmlns:a16="http://schemas.microsoft.com/office/drawing/2014/main" id="{6B28402A-C5B7-1278-EA25-BC2E5ACC457E}"/>
                  </a:ext>
                </a:extLst>
              </p:cNvPr>
              <p:cNvSpPr txBox="1"/>
              <p:nvPr/>
            </p:nvSpPr>
            <p:spPr>
              <a:xfrm rot="16200000">
                <a:off x="10931235" y="11483863"/>
                <a:ext cx="1297260" cy="520532"/>
              </a:xfrm>
              <a:prstGeom prst="rect">
                <a:avLst/>
              </a:prstGeom>
              <a:noFill/>
            </p:spPr>
            <p:txBody>
              <a:bodyPr wrap="none" rtlCol="0">
                <a:spAutoFit/>
              </a:bodyPr>
              <a:lstStyle/>
              <a:p>
                <a:r>
                  <a:rPr lang="en-GB" sz="1867" i="1" dirty="0">
                    <a:latin typeface="Times New Roman" panose="02020603050405020304" pitchFamily="18" charset="0"/>
                    <a:cs typeface="Times New Roman" panose="02020603050405020304" pitchFamily="18" charset="0"/>
                  </a:rPr>
                  <a:t>Y</a:t>
                </a:r>
                <a:r>
                  <a:rPr lang="en-GB" sz="1867" dirty="0">
                    <a:latin typeface="Times New Roman" panose="02020603050405020304" pitchFamily="18" charset="0"/>
                    <a:cs typeface="Times New Roman" panose="02020603050405020304" pitchFamily="18" charset="0"/>
                  </a:rPr>
                  <a:t>/</a:t>
                </a:r>
                <a:r>
                  <a:rPr lang="en-GB" sz="1867" i="1" dirty="0" err="1">
                    <a:latin typeface="Times New Roman" panose="02020603050405020304" pitchFamily="18" charset="0"/>
                    <a:cs typeface="Times New Roman" panose="02020603050405020304" pitchFamily="18" charset="0"/>
                  </a:rPr>
                  <a:t>D</a:t>
                </a:r>
                <a:r>
                  <a:rPr lang="en-GB" sz="1867" baseline="-25000" dirty="0" err="1">
                    <a:latin typeface="Times New Roman" panose="02020603050405020304" pitchFamily="18" charset="0"/>
                    <a:cs typeface="Times New Roman" panose="02020603050405020304" pitchFamily="18" charset="0"/>
                  </a:rPr>
                  <a:t>BrU</a:t>
                </a:r>
                <a:endParaRPr lang="en-GB" sz="1867" baseline="-25000" dirty="0">
                  <a:latin typeface="Times New Roman" panose="02020603050405020304" pitchFamily="18" charset="0"/>
                  <a:cs typeface="Times New Roman" panose="02020603050405020304" pitchFamily="18" charset="0"/>
                </a:endParaRPr>
              </a:p>
            </p:txBody>
          </p:sp>
        </p:grpSp>
      </p:grpSp>
      <p:sp>
        <p:nvSpPr>
          <p:cNvPr id="4" name="TextBox 3">
            <a:extLst>
              <a:ext uri="{FF2B5EF4-FFF2-40B4-BE49-F238E27FC236}">
                <a16:creationId xmlns:a16="http://schemas.microsoft.com/office/drawing/2014/main" id="{19EB0ABD-63A8-39CC-839D-7A3BE522D482}"/>
              </a:ext>
            </a:extLst>
          </p:cNvPr>
          <p:cNvSpPr txBox="1"/>
          <p:nvPr/>
        </p:nvSpPr>
        <p:spPr>
          <a:xfrm>
            <a:off x="8401825" y="5978470"/>
            <a:ext cx="3527136" cy="646331"/>
          </a:xfrm>
          <a:prstGeom prst="rect">
            <a:avLst/>
          </a:prstGeom>
          <a:noFill/>
        </p:spPr>
        <p:txBody>
          <a:bodyPr wrap="square" rtlCol="0">
            <a:spAutoFit/>
          </a:bodyPr>
          <a:lstStyle/>
          <a:p>
            <a:r>
              <a:rPr lang="en-GB" b="1" dirty="0">
                <a:solidFill>
                  <a:srgbClr val="FF0000"/>
                </a:solidFill>
              </a:rPr>
              <a:t>WEDNESDAY </a:t>
            </a:r>
          </a:p>
          <a:p>
            <a:r>
              <a:rPr lang="en-GB" b="1" dirty="0" err="1">
                <a:solidFill>
                  <a:srgbClr val="FF0000"/>
                </a:solidFill>
              </a:rPr>
              <a:t>ChangChang</a:t>
            </a:r>
            <a:r>
              <a:rPr lang="en-GB" b="1" dirty="0">
                <a:solidFill>
                  <a:srgbClr val="FF0000"/>
                </a:solidFill>
              </a:rPr>
              <a:t> Wang, 766, talk, 17:00 </a:t>
            </a:r>
          </a:p>
        </p:txBody>
      </p:sp>
      <p:pic>
        <p:nvPicPr>
          <p:cNvPr id="3" name="Picture 2">
            <a:extLst>
              <a:ext uri="{FF2B5EF4-FFF2-40B4-BE49-F238E27FC236}">
                <a16:creationId xmlns:a16="http://schemas.microsoft.com/office/drawing/2014/main" id="{9349C713-D490-BBEB-8615-3DADDCD8492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717420" y="99663"/>
            <a:ext cx="2339716" cy="503629"/>
          </a:xfrm>
          <a:prstGeom prst="rect">
            <a:avLst/>
          </a:prstGeom>
        </p:spPr>
      </p:pic>
      <p:cxnSp>
        <p:nvCxnSpPr>
          <p:cNvPr id="6" name="Straight Connector 5">
            <a:extLst>
              <a:ext uri="{FF2B5EF4-FFF2-40B4-BE49-F238E27FC236}">
                <a16:creationId xmlns:a16="http://schemas.microsoft.com/office/drawing/2014/main" id="{957435D7-A84B-5487-E5E0-B1469A1CB404}"/>
              </a:ext>
            </a:extLst>
          </p:cNvPr>
          <p:cNvCxnSpPr>
            <a:cxnSpLocks/>
            <a:stCxn id="148" idx="0"/>
          </p:cNvCxnSpPr>
          <p:nvPr/>
        </p:nvCxnSpPr>
        <p:spPr>
          <a:xfrm flipH="1" flipV="1">
            <a:off x="7359295" y="322191"/>
            <a:ext cx="835963" cy="1647968"/>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6F5F6C87-975B-F5E6-151F-EA5CC8E1F9D2}"/>
              </a:ext>
            </a:extLst>
          </p:cNvPr>
          <p:cNvSpPr txBox="1"/>
          <p:nvPr/>
        </p:nvSpPr>
        <p:spPr>
          <a:xfrm>
            <a:off x="10313468" y="2500758"/>
            <a:ext cx="1486304" cy="954300"/>
          </a:xfrm>
          <a:prstGeom prst="rect">
            <a:avLst/>
          </a:prstGeom>
          <a:noFill/>
        </p:spPr>
        <p:txBody>
          <a:bodyPr wrap="none" rtlCol="0">
            <a:spAutoFit/>
          </a:bodyPr>
          <a:lstStyle/>
          <a:p>
            <a:r>
              <a:rPr lang="en-GB" sz="1867" dirty="0">
                <a:latin typeface="Times New Roman" panose="02020603050405020304" pitchFamily="18" charset="0"/>
                <a:cs typeface="Times New Roman" panose="02020603050405020304" pitchFamily="18" charset="0"/>
              </a:rPr>
              <a:t>Normalised</a:t>
            </a:r>
          </a:p>
          <a:p>
            <a:r>
              <a:rPr lang="en-GB" sz="1867" dirty="0">
                <a:latin typeface="Times New Roman" panose="02020603050405020304" pitchFamily="18" charset="0"/>
                <a:cs typeface="Times New Roman" panose="02020603050405020304" pitchFamily="18" charset="0"/>
              </a:rPr>
              <a:t>instantaneous</a:t>
            </a:r>
          </a:p>
          <a:p>
            <a:r>
              <a:rPr lang="en-GB" sz="1867" dirty="0">
                <a:latin typeface="Times New Roman" panose="02020603050405020304" pitchFamily="18" charset="0"/>
                <a:cs typeface="Times New Roman" panose="02020603050405020304" pitchFamily="18" charset="0"/>
              </a:rPr>
              <a:t>velocity</a:t>
            </a:r>
          </a:p>
        </p:txBody>
      </p:sp>
      <p:sp>
        <p:nvSpPr>
          <p:cNvPr id="13" name="TextBox 12">
            <a:extLst>
              <a:ext uri="{FF2B5EF4-FFF2-40B4-BE49-F238E27FC236}">
                <a16:creationId xmlns:a16="http://schemas.microsoft.com/office/drawing/2014/main" id="{97DA146D-418E-FA48-4941-A37E4F08BF63}"/>
              </a:ext>
            </a:extLst>
          </p:cNvPr>
          <p:cNvSpPr txBox="1"/>
          <p:nvPr/>
        </p:nvSpPr>
        <p:spPr>
          <a:xfrm>
            <a:off x="10324791" y="3629738"/>
            <a:ext cx="1486304" cy="666977"/>
          </a:xfrm>
          <a:prstGeom prst="rect">
            <a:avLst/>
          </a:prstGeom>
          <a:noFill/>
        </p:spPr>
        <p:txBody>
          <a:bodyPr wrap="none" rtlCol="0">
            <a:spAutoFit/>
          </a:bodyPr>
          <a:lstStyle/>
          <a:p>
            <a:r>
              <a:rPr lang="en-GB" sz="1867" dirty="0">
                <a:latin typeface="Times New Roman" panose="02020603050405020304" pitchFamily="18" charset="0"/>
                <a:cs typeface="Times New Roman" panose="02020603050405020304" pitchFamily="18" charset="0"/>
              </a:rPr>
              <a:t>Normalised</a:t>
            </a:r>
          </a:p>
          <a:p>
            <a:r>
              <a:rPr lang="en-GB" sz="1867" dirty="0">
                <a:latin typeface="Times New Roman" panose="02020603050405020304" pitchFamily="18" charset="0"/>
                <a:cs typeface="Times New Roman" panose="02020603050405020304" pitchFamily="18" charset="0"/>
              </a:rPr>
              <a:t>concentration</a:t>
            </a:r>
          </a:p>
        </p:txBody>
      </p:sp>
    </p:spTree>
    <p:extLst>
      <p:ext uri="{BB962C8B-B14F-4D97-AF65-F5344CB8AC3E}">
        <p14:creationId xmlns:p14="http://schemas.microsoft.com/office/powerpoint/2010/main" val="42280352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F859AF54-2D60-F507-6AEF-0149346DAC44}"/>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318504" y="1583568"/>
            <a:ext cx="5224272" cy="3919565"/>
          </a:xfrm>
          <a:prstGeom prst="rect">
            <a:avLst/>
          </a:prstGeom>
          <a:noFill/>
          <a:extLst>
            <a:ext uri="{909E8E84-426E-40DD-AFC4-6F175D3DCCD1}">
              <a14:hiddenFill xmlns:a14="http://schemas.microsoft.com/office/drawing/2010/main">
                <a:solidFill>
                  <a:srgbClr val="FFFFFF"/>
                </a:solidFill>
              </a14:hiddenFill>
            </a:ext>
          </a:extLst>
        </p:spPr>
      </p:pic>
      <p:sp>
        <p:nvSpPr>
          <p:cNvPr id="1048" name="TextBox 1047">
            <a:extLst>
              <a:ext uri="{FF2B5EF4-FFF2-40B4-BE49-F238E27FC236}">
                <a16:creationId xmlns:a16="http://schemas.microsoft.com/office/drawing/2014/main" id="{FE73379F-AFE5-7ED3-ADDB-DB95837CB284}"/>
              </a:ext>
            </a:extLst>
          </p:cNvPr>
          <p:cNvSpPr txBox="1"/>
          <p:nvPr/>
        </p:nvSpPr>
        <p:spPr>
          <a:xfrm>
            <a:off x="6498445" y="2539748"/>
            <a:ext cx="1117812" cy="461665"/>
          </a:xfrm>
          <a:prstGeom prst="rect">
            <a:avLst/>
          </a:prstGeom>
          <a:noFill/>
        </p:spPr>
        <p:txBody>
          <a:bodyPr wrap="square">
            <a:spAutoFit/>
          </a:bodyPr>
          <a:lstStyle/>
          <a:p>
            <a:r>
              <a:rPr lang="en-GB" sz="2400" b="1" dirty="0">
                <a:solidFill>
                  <a:srgbClr val="FF0000"/>
                </a:solidFill>
              </a:rPr>
              <a:t>South</a:t>
            </a:r>
            <a:endParaRPr lang="en-GB" sz="2400" dirty="0">
              <a:solidFill>
                <a:srgbClr val="FF0000"/>
              </a:solidFill>
            </a:endParaRPr>
          </a:p>
        </p:txBody>
      </p:sp>
      <p:sp>
        <p:nvSpPr>
          <p:cNvPr id="1049" name="TextBox 1048">
            <a:extLst>
              <a:ext uri="{FF2B5EF4-FFF2-40B4-BE49-F238E27FC236}">
                <a16:creationId xmlns:a16="http://schemas.microsoft.com/office/drawing/2014/main" id="{F01A128D-3EE2-ED0C-3322-DC2A667A4FB2}"/>
              </a:ext>
            </a:extLst>
          </p:cNvPr>
          <p:cNvSpPr txBox="1"/>
          <p:nvPr/>
        </p:nvSpPr>
        <p:spPr>
          <a:xfrm>
            <a:off x="6498445" y="5503133"/>
            <a:ext cx="1117812" cy="461665"/>
          </a:xfrm>
          <a:prstGeom prst="rect">
            <a:avLst/>
          </a:prstGeom>
          <a:noFill/>
        </p:spPr>
        <p:txBody>
          <a:bodyPr wrap="square">
            <a:spAutoFit/>
          </a:bodyPr>
          <a:lstStyle/>
          <a:p>
            <a:r>
              <a:rPr lang="en-GB" sz="2400" b="1" dirty="0">
                <a:solidFill>
                  <a:srgbClr val="FF0000"/>
                </a:solidFill>
              </a:rPr>
              <a:t>North</a:t>
            </a:r>
            <a:endParaRPr lang="en-GB" sz="2400" dirty="0">
              <a:solidFill>
                <a:srgbClr val="FF0000"/>
              </a:solidFill>
            </a:endParaRPr>
          </a:p>
        </p:txBody>
      </p:sp>
      <p:sp>
        <p:nvSpPr>
          <p:cNvPr id="1051" name="TextBox 1050">
            <a:extLst>
              <a:ext uri="{FF2B5EF4-FFF2-40B4-BE49-F238E27FC236}">
                <a16:creationId xmlns:a16="http://schemas.microsoft.com/office/drawing/2014/main" id="{4C93CACE-B158-E993-8DAA-FA03686E5639}"/>
              </a:ext>
            </a:extLst>
          </p:cNvPr>
          <p:cNvSpPr txBox="1"/>
          <p:nvPr/>
        </p:nvSpPr>
        <p:spPr>
          <a:xfrm>
            <a:off x="7616257" y="1040106"/>
            <a:ext cx="3115161" cy="461665"/>
          </a:xfrm>
          <a:prstGeom prst="rect">
            <a:avLst/>
          </a:prstGeom>
          <a:noFill/>
        </p:spPr>
        <p:txBody>
          <a:bodyPr wrap="square">
            <a:spAutoFit/>
          </a:bodyPr>
          <a:lstStyle/>
          <a:p>
            <a:r>
              <a:rPr lang="en-GB" sz="2400" b="1" dirty="0"/>
              <a:t>Looking upstream</a:t>
            </a:r>
            <a:endParaRPr lang="en-GB" sz="2400" dirty="0"/>
          </a:p>
        </p:txBody>
      </p:sp>
      <p:sp>
        <p:nvSpPr>
          <p:cNvPr id="4" name="Title 1">
            <a:extLst>
              <a:ext uri="{FF2B5EF4-FFF2-40B4-BE49-F238E27FC236}">
                <a16:creationId xmlns:a16="http://schemas.microsoft.com/office/drawing/2014/main" id="{921B5CA4-A3D1-59A1-BEDB-9A6DB1AA683E}"/>
              </a:ext>
            </a:extLst>
          </p:cNvPr>
          <p:cNvSpPr txBox="1">
            <a:spLocks/>
          </p:cNvSpPr>
          <p:nvPr/>
        </p:nvSpPr>
        <p:spPr>
          <a:xfrm>
            <a:off x="249079" y="283089"/>
            <a:ext cx="11432557" cy="67522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dirty="0"/>
              <a:t>Wind tunnel modelling</a:t>
            </a:r>
          </a:p>
        </p:txBody>
      </p:sp>
      <p:pic>
        <p:nvPicPr>
          <p:cNvPr id="6" name="Picture 5">
            <a:extLst>
              <a:ext uri="{FF2B5EF4-FFF2-40B4-BE49-F238E27FC236}">
                <a16:creationId xmlns:a16="http://schemas.microsoft.com/office/drawing/2014/main" id="{BB271284-01B0-9E9B-A883-5773284ED29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505806" y="213761"/>
            <a:ext cx="1437115" cy="462648"/>
          </a:xfrm>
          <a:prstGeom prst="rect">
            <a:avLst/>
          </a:prstGeom>
        </p:spPr>
      </p:pic>
      <p:sp>
        <p:nvSpPr>
          <p:cNvPr id="13" name="TextBox 12">
            <a:extLst>
              <a:ext uri="{FF2B5EF4-FFF2-40B4-BE49-F238E27FC236}">
                <a16:creationId xmlns:a16="http://schemas.microsoft.com/office/drawing/2014/main" id="{67121F7B-935B-A2E9-1726-77FBCB32B686}"/>
              </a:ext>
            </a:extLst>
          </p:cNvPr>
          <p:cNvSpPr txBox="1"/>
          <p:nvPr/>
        </p:nvSpPr>
        <p:spPr>
          <a:xfrm>
            <a:off x="7967743" y="6039355"/>
            <a:ext cx="3975178" cy="646331"/>
          </a:xfrm>
          <a:prstGeom prst="rect">
            <a:avLst/>
          </a:prstGeom>
          <a:noFill/>
        </p:spPr>
        <p:txBody>
          <a:bodyPr wrap="square" rtlCol="0">
            <a:spAutoFit/>
          </a:bodyPr>
          <a:lstStyle/>
          <a:p>
            <a:r>
              <a:rPr lang="en-GB" b="1" dirty="0">
                <a:solidFill>
                  <a:srgbClr val="FF0000"/>
                </a:solidFill>
              </a:rPr>
              <a:t>FRIDAY</a:t>
            </a:r>
          </a:p>
          <a:p>
            <a:r>
              <a:rPr lang="en-GB" b="1" dirty="0">
                <a:solidFill>
                  <a:srgbClr val="FF0000"/>
                </a:solidFill>
              </a:rPr>
              <a:t>Matteo CARPENTIERI, 1014, talk, 12:00 </a:t>
            </a:r>
          </a:p>
        </p:txBody>
      </p:sp>
      <p:grpSp>
        <p:nvGrpSpPr>
          <p:cNvPr id="24" name="Group 23">
            <a:extLst>
              <a:ext uri="{FF2B5EF4-FFF2-40B4-BE49-F238E27FC236}">
                <a16:creationId xmlns:a16="http://schemas.microsoft.com/office/drawing/2014/main" id="{7D77234D-C66F-EF45-6EE2-048576EB8F3D}"/>
              </a:ext>
            </a:extLst>
          </p:cNvPr>
          <p:cNvGrpSpPr/>
          <p:nvPr/>
        </p:nvGrpSpPr>
        <p:grpSpPr>
          <a:xfrm>
            <a:off x="748800" y="1202400"/>
            <a:ext cx="5214938" cy="5372100"/>
            <a:chOff x="750419" y="1202811"/>
            <a:chExt cx="5214938" cy="5372100"/>
          </a:xfrm>
        </p:grpSpPr>
        <p:pic>
          <p:nvPicPr>
            <p:cNvPr id="9" name="Graphic 8">
              <a:extLst>
                <a:ext uri="{FF2B5EF4-FFF2-40B4-BE49-F238E27FC236}">
                  <a16:creationId xmlns:a16="http://schemas.microsoft.com/office/drawing/2014/main" id="{F682519A-6B40-E41E-4951-4A258B227363}"/>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50419" y="1202811"/>
              <a:ext cx="5214938" cy="5372100"/>
            </a:xfrm>
            <a:prstGeom prst="rect">
              <a:avLst/>
            </a:prstGeom>
          </p:spPr>
        </p:pic>
        <p:sp>
          <p:nvSpPr>
            <p:cNvPr id="19" name="Oval 4">
              <a:extLst>
                <a:ext uri="{FF2B5EF4-FFF2-40B4-BE49-F238E27FC236}">
                  <a16:creationId xmlns:a16="http://schemas.microsoft.com/office/drawing/2014/main" id="{AACEA233-2A9E-7AEF-382C-62DB3103E6BB}"/>
                </a:ext>
              </a:extLst>
            </p:cNvPr>
            <p:cNvSpPr/>
            <p:nvPr/>
          </p:nvSpPr>
          <p:spPr>
            <a:xfrm>
              <a:off x="3823580" y="2915095"/>
              <a:ext cx="136922" cy="139918"/>
            </a:xfrm>
            <a:prstGeom prst="ellipse">
              <a:avLst/>
            </a:prstGeom>
            <a:solidFill>
              <a:schemeClr val="bg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3" name="Group 22">
            <a:extLst>
              <a:ext uri="{FF2B5EF4-FFF2-40B4-BE49-F238E27FC236}">
                <a16:creationId xmlns:a16="http://schemas.microsoft.com/office/drawing/2014/main" id="{25B79F51-18D7-1F43-B85F-1133387E3E8A}"/>
              </a:ext>
            </a:extLst>
          </p:cNvPr>
          <p:cNvGrpSpPr/>
          <p:nvPr/>
        </p:nvGrpSpPr>
        <p:grpSpPr>
          <a:xfrm>
            <a:off x="900000" y="1202400"/>
            <a:ext cx="5043488" cy="5372100"/>
            <a:chOff x="6638148" y="1337424"/>
            <a:chExt cx="5043488" cy="5372100"/>
          </a:xfrm>
        </p:grpSpPr>
        <p:pic>
          <p:nvPicPr>
            <p:cNvPr id="10" name="Graphic 9">
              <a:extLst>
                <a:ext uri="{FF2B5EF4-FFF2-40B4-BE49-F238E27FC236}">
                  <a16:creationId xmlns:a16="http://schemas.microsoft.com/office/drawing/2014/main" id="{6D006336-B3D0-1066-729B-980CA7884E16}"/>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6638148" y="1337424"/>
              <a:ext cx="5043488" cy="5372100"/>
            </a:xfrm>
            <a:prstGeom prst="rect">
              <a:avLst/>
            </a:prstGeom>
          </p:spPr>
        </p:pic>
        <p:sp>
          <p:nvSpPr>
            <p:cNvPr id="21" name="Oval 4">
              <a:extLst>
                <a:ext uri="{FF2B5EF4-FFF2-40B4-BE49-F238E27FC236}">
                  <a16:creationId xmlns:a16="http://schemas.microsoft.com/office/drawing/2014/main" id="{DF3237D1-31CA-F50F-A3FF-13E6944640F8}"/>
                </a:ext>
              </a:extLst>
            </p:cNvPr>
            <p:cNvSpPr/>
            <p:nvPr/>
          </p:nvSpPr>
          <p:spPr>
            <a:xfrm>
              <a:off x="9886871" y="2931454"/>
              <a:ext cx="136922" cy="139918"/>
            </a:xfrm>
            <a:prstGeom prst="ellipse">
              <a:avLst/>
            </a:prstGeom>
            <a:solidFill>
              <a:schemeClr val="bg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2" name="Arrow: Right 11">
            <a:extLst>
              <a:ext uri="{FF2B5EF4-FFF2-40B4-BE49-F238E27FC236}">
                <a16:creationId xmlns:a16="http://schemas.microsoft.com/office/drawing/2014/main" id="{CB8284ED-F5A5-20A4-EC05-B7046B2B2810}"/>
              </a:ext>
            </a:extLst>
          </p:cNvPr>
          <p:cNvSpPr>
            <a:spLocks noChangeAspect="1"/>
          </p:cNvSpPr>
          <p:nvPr/>
        </p:nvSpPr>
        <p:spPr>
          <a:xfrm rot="2700000">
            <a:off x="1331576" y="1164816"/>
            <a:ext cx="651812" cy="34521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latin typeface="Arial" panose="020B0604020202020204" pitchFamily="34" charset="0"/>
                <a:cs typeface="Arial" panose="020B0604020202020204" pitchFamily="34" charset="0"/>
              </a:rPr>
              <a:t>SW</a:t>
            </a:r>
          </a:p>
        </p:txBody>
      </p:sp>
    </p:spTree>
    <p:extLst>
      <p:ext uri="{BB962C8B-B14F-4D97-AF65-F5344CB8AC3E}">
        <p14:creationId xmlns:p14="http://schemas.microsoft.com/office/powerpoint/2010/main" val="1648422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108438-B33C-3945-2A7C-3AC6C72E7E77}"/>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547A860C-9477-3D91-0278-8AE36A64835F}"/>
              </a:ext>
            </a:extLst>
          </p:cNvPr>
          <p:cNvPicPr>
            <a:picLocks noChangeAspect="1"/>
          </p:cNvPicPr>
          <p:nvPr/>
        </p:nvPicPr>
        <p:blipFill>
          <a:blip r:embed="rId3" cstate="print">
            <a:extLst>
              <a:ext uri="{28A0092B-C50C-407E-A947-70E740481C1C}">
                <a14:useLocalDpi xmlns:a14="http://schemas.microsoft.com/office/drawing/2010/main"/>
              </a:ext>
            </a:extLst>
          </a:blip>
          <a:srcRect l="75"/>
          <a:stretch>
            <a:fillRect/>
          </a:stretch>
        </p:blipFill>
        <p:spPr>
          <a:xfrm>
            <a:off x="0" y="0"/>
            <a:ext cx="12182856" cy="6858000"/>
          </a:xfrm>
          <a:prstGeom prst="rect">
            <a:avLst/>
          </a:prstGeom>
        </p:spPr>
      </p:pic>
      <p:sp>
        <p:nvSpPr>
          <p:cNvPr id="9" name="TextBox 8">
            <a:extLst>
              <a:ext uri="{FF2B5EF4-FFF2-40B4-BE49-F238E27FC236}">
                <a16:creationId xmlns:a16="http://schemas.microsoft.com/office/drawing/2014/main" id="{188E1EC2-708F-6116-1235-47A7ED1542B1}"/>
              </a:ext>
            </a:extLst>
          </p:cNvPr>
          <p:cNvSpPr txBox="1"/>
          <p:nvPr/>
        </p:nvSpPr>
        <p:spPr>
          <a:xfrm>
            <a:off x="11098399" y="4780630"/>
            <a:ext cx="962537" cy="584775"/>
          </a:xfrm>
          <a:prstGeom prst="rect">
            <a:avLst/>
          </a:prstGeom>
          <a:noFill/>
        </p:spPr>
        <p:txBody>
          <a:bodyPr wrap="square" rtlCol="0">
            <a:spAutoFit/>
          </a:bodyPr>
          <a:lstStyle/>
          <a:p>
            <a:r>
              <a:rPr lang="en-GB" sz="1600" b="1" dirty="0">
                <a:solidFill>
                  <a:schemeClr val="bg1"/>
                </a:solidFill>
              </a:rPr>
              <a:t>GETTY IMAGES</a:t>
            </a:r>
          </a:p>
        </p:txBody>
      </p:sp>
      <p:sp>
        <p:nvSpPr>
          <p:cNvPr id="4" name="Content Placeholder 2">
            <a:extLst>
              <a:ext uri="{FF2B5EF4-FFF2-40B4-BE49-F238E27FC236}">
                <a16:creationId xmlns:a16="http://schemas.microsoft.com/office/drawing/2014/main" id="{9EF4C1A7-AF20-5C76-0F7F-F997D7AAECAB}"/>
              </a:ext>
            </a:extLst>
          </p:cNvPr>
          <p:cNvSpPr>
            <a:spLocks noGrp="1"/>
          </p:cNvSpPr>
          <p:nvPr>
            <p:ph idx="1"/>
          </p:nvPr>
        </p:nvSpPr>
        <p:spPr>
          <a:xfrm>
            <a:off x="585216" y="446478"/>
            <a:ext cx="10963656" cy="5965044"/>
          </a:xfrm>
          <a:solidFill>
            <a:schemeClr val="bg1">
              <a:alpha val="95000"/>
            </a:schemeClr>
          </a:solidFill>
        </p:spPr>
        <p:txBody>
          <a:bodyPr>
            <a:normAutofit fontScale="92500" lnSpcReduction="20000"/>
          </a:bodyPr>
          <a:lstStyle/>
          <a:p>
            <a:pPr marL="0" indent="0">
              <a:buNone/>
            </a:pPr>
            <a:r>
              <a:rPr lang="en-GB" sz="3200" dirty="0">
                <a:latin typeface="+mj-lt"/>
              </a:rPr>
              <a:t>Conclusions</a:t>
            </a:r>
          </a:p>
          <a:p>
            <a:r>
              <a:rPr lang="en-GB" sz="2000" dirty="0"/>
              <a:t>Heterogeneity is complex….but effects can be separated out (e.g., model topography/land-use)</a:t>
            </a:r>
          </a:p>
          <a:p>
            <a:r>
              <a:rPr lang="en-GB" sz="2000" dirty="0"/>
              <a:t>Integrate methodologies across scales</a:t>
            </a:r>
          </a:p>
          <a:p>
            <a:r>
              <a:rPr lang="en-GB" sz="2000" dirty="0"/>
              <a:t>Generalise wherever possible (e.g., rough-smooth transition, valley flow)</a:t>
            </a:r>
          </a:p>
          <a:p>
            <a:pPr marL="0" indent="0">
              <a:buNone/>
            </a:pPr>
            <a:endParaRPr lang="en-GB" sz="1800" dirty="0"/>
          </a:p>
          <a:p>
            <a:pPr marL="0" indent="0">
              <a:buNone/>
            </a:pPr>
            <a:r>
              <a:rPr lang="en-GB" sz="3200" dirty="0">
                <a:latin typeface="+mj-lt"/>
              </a:rPr>
              <a:t>Next Steps</a:t>
            </a:r>
          </a:p>
          <a:p>
            <a:r>
              <a:rPr lang="en-GB" sz="2200" dirty="0"/>
              <a:t>Mesoscale modelling – parametrising heterogeneity</a:t>
            </a:r>
          </a:p>
          <a:p>
            <a:r>
              <a:rPr lang="en-GB" sz="2200" dirty="0"/>
              <a:t>Parametrising anthropogenic activities</a:t>
            </a:r>
          </a:p>
          <a:p>
            <a:r>
              <a:rPr lang="en-GB" sz="2200" dirty="0"/>
              <a:t>Further integration of observations</a:t>
            </a:r>
          </a:p>
          <a:p>
            <a:pPr>
              <a:buFontTx/>
              <a:buChar char="-"/>
            </a:pPr>
            <a:endParaRPr lang="en-GB" sz="1800" dirty="0"/>
          </a:p>
          <a:p>
            <a:pPr marL="0" indent="0">
              <a:buNone/>
            </a:pPr>
            <a:r>
              <a:rPr lang="en-GB" sz="3200" dirty="0">
                <a:latin typeface="+mj-lt"/>
              </a:rPr>
              <a:t>Thanks to</a:t>
            </a:r>
          </a:p>
          <a:p>
            <a:r>
              <a:rPr lang="en-GB" sz="1800" dirty="0"/>
              <a:t>The Fieldwork Crew (</a:t>
            </a:r>
            <a:r>
              <a:rPr lang="en-GB" sz="1800" b="1" dirty="0"/>
              <a:t>Dana Looschelders</a:t>
            </a:r>
            <a:r>
              <a:rPr lang="en-GB" sz="1800" dirty="0"/>
              <a:t>, Marvin Plein, Jonas Brandes, Svenja Ludwig, Lisa Winkler, Matthew Paskin, Russel Glazer, Tiancheng Ma, William Morrison, Matt Clements, Changchang Wang, Dianfang Bi, </a:t>
            </a:r>
            <a:r>
              <a:rPr lang="en-GB" sz="1800" dirty="0" err="1"/>
              <a:t>Ashriah</a:t>
            </a:r>
            <a:r>
              <a:rPr lang="en-GB" sz="1800" dirty="0"/>
              <a:t> </a:t>
            </a:r>
            <a:r>
              <a:rPr lang="en-GB" sz="1800" dirty="0" err="1"/>
              <a:t>Andani</a:t>
            </a:r>
            <a:r>
              <a:rPr lang="en-GB" sz="1800" dirty="0"/>
              <a:t>, Ed Aldred, Dudley Shallcross, Anwar Khan, Justin Tabbett, Dimitris Tsirantonakis)</a:t>
            </a:r>
          </a:p>
          <a:p>
            <a:r>
              <a:rPr lang="en-GB" sz="1800" dirty="0"/>
              <a:t>Partners: Ben Smallwood (Bristol City Council), Clark Wiltshire (Harbour), Nick Hall (Digital Futures Institute), Hilary Norley (Pomphrey Hill Sports Pavillion), School of Physics, Barbara Brooks (AMOF), James McGregor/Jeremy Price (Met Office), Andrew Hughes (</a:t>
            </a:r>
            <a:r>
              <a:rPr lang="en-GB" sz="1800" dirty="0" err="1"/>
              <a:t>Fenswood</a:t>
            </a:r>
            <a:r>
              <a:rPr lang="en-GB" sz="1800" dirty="0"/>
              <a:t> Farm)</a:t>
            </a:r>
          </a:p>
          <a:p>
            <a:r>
              <a:rPr lang="en-GB" sz="1800" dirty="0"/>
              <a:t>All administrative support staff everywhere!			</a:t>
            </a:r>
            <a:r>
              <a:rPr lang="en-GB" sz="2200" dirty="0"/>
              <a:t>Contact me: </a:t>
            </a:r>
            <a:r>
              <a:rPr lang="en-GB" sz="2200" dirty="0">
                <a:hlinkClick r:id="rId4"/>
              </a:rPr>
              <a:t>J.f.barlow@reading.ac.uk</a:t>
            </a:r>
            <a:r>
              <a:rPr lang="en-GB" sz="2200" dirty="0"/>
              <a:t> </a:t>
            </a:r>
          </a:p>
          <a:p>
            <a:pPr marL="0" indent="0">
              <a:buNone/>
            </a:pPr>
            <a:endParaRPr lang="en-GB" sz="1800" dirty="0"/>
          </a:p>
          <a:p>
            <a:pPr marL="0" indent="0">
              <a:buNone/>
            </a:pPr>
            <a:endParaRPr lang="en-GB" sz="1800" dirty="0"/>
          </a:p>
          <a:p>
            <a:endParaRPr lang="en-GB" sz="1800" dirty="0"/>
          </a:p>
          <a:p>
            <a:endParaRPr lang="en-GB" sz="1800" dirty="0"/>
          </a:p>
        </p:txBody>
      </p:sp>
      <p:sp>
        <p:nvSpPr>
          <p:cNvPr id="5" name="TextBox 4">
            <a:extLst>
              <a:ext uri="{FF2B5EF4-FFF2-40B4-BE49-F238E27FC236}">
                <a16:creationId xmlns:a16="http://schemas.microsoft.com/office/drawing/2014/main" id="{517CC223-93E9-2DA0-A4A6-59785299929E}"/>
              </a:ext>
            </a:extLst>
          </p:cNvPr>
          <p:cNvSpPr txBox="1"/>
          <p:nvPr/>
        </p:nvSpPr>
        <p:spPr>
          <a:xfrm>
            <a:off x="6431813" y="2518915"/>
            <a:ext cx="3072113" cy="646331"/>
          </a:xfrm>
          <a:prstGeom prst="rect">
            <a:avLst/>
          </a:prstGeom>
          <a:noFill/>
        </p:spPr>
        <p:txBody>
          <a:bodyPr wrap="square" rtlCol="0">
            <a:spAutoFit/>
          </a:bodyPr>
          <a:lstStyle/>
          <a:p>
            <a:r>
              <a:rPr lang="en-GB" b="1" dirty="0">
                <a:solidFill>
                  <a:srgbClr val="FF0000"/>
                </a:solidFill>
              </a:rPr>
              <a:t>MONDAY</a:t>
            </a:r>
          </a:p>
          <a:p>
            <a:r>
              <a:rPr lang="en-GB" b="1" dirty="0">
                <a:solidFill>
                  <a:srgbClr val="FF0000"/>
                </a:solidFill>
              </a:rPr>
              <a:t>Jingzi Huang, 540, talk, 16:30 </a:t>
            </a:r>
          </a:p>
        </p:txBody>
      </p:sp>
    </p:spTree>
    <p:extLst>
      <p:ext uri="{BB962C8B-B14F-4D97-AF65-F5344CB8AC3E}">
        <p14:creationId xmlns:p14="http://schemas.microsoft.com/office/powerpoint/2010/main" val="6430864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AB3D31-FF4D-3491-A966-CFCAE5F0A711}"/>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1929F91E-F0E8-BE48-C5AF-480741B0D030}"/>
              </a:ext>
            </a:extLst>
          </p:cNvPr>
          <p:cNvPicPr>
            <a:picLocks noChangeAspect="1"/>
          </p:cNvPicPr>
          <p:nvPr/>
        </p:nvPicPr>
        <p:blipFill>
          <a:blip r:embed="rId3" cstate="print">
            <a:extLst>
              <a:ext uri="{28A0092B-C50C-407E-A947-70E740481C1C}">
                <a14:useLocalDpi xmlns:a14="http://schemas.microsoft.com/office/drawing/2010/main"/>
              </a:ext>
            </a:extLst>
          </a:blip>
          <a:srcRect l="75"/>
          <a:stretch>
            <a:fillRect/>
          </a:stretch>
        </p:blipFill>
        <p:spPr>
          <a:xfrm>
            <a:off x="0" y="0"/>
            <a:ext cx="12182856" cy="6858000"/>
          </a:xfrm>
          <a:prstGeom prst="rect">
            <a:avLst/>
          </a:prstGeom>
        </p:spPr>
      </p:pic>
      <p:sp>
        <p:nvSpPr>
          <p:cNvPr id="9" name="TextBox 8">
            <a:extLst>
              <a:ext uri="{FF2B5EF4-FFF2-40B4-BE49-F238E27FC236}">
                <a16:creationId xmlns:a16="http://schemas.microsoft.com/office/drawing/2014/main" id="{8BB2DDA7-202B-AE46-91F8-B0C718A3C7A7}"/>
              </a:ext>
            </a:extLst>
          </p:cNvPr>
          <p:cNvSpPr txBox="1"/>
          <p:nvPr/>
        </p:nvSpPr>
        <p:spPr>
          <a:xfrm>
            <a:off x="11098399" y="4780630"/>
            <a:ext cx="962537" cy="584775"/>
          </a:xfrm>
          <a:prstGeom prst="rect">
            <a:avLst/>
          </a:prstGeom>
          <a:noFill/>
        </p:spPr>
        <p:txBody>
          <a:bodyPr wrap="square" rtlCol="0">
            <a:spAutoFit/>
          </a:bodyPr>
          <a:lstStyle/>
          <a:p>
            <a:r>
              <a:rPr lang="en-GB" sz="1600" b="1" dirty="0">
                <a:solidFill>
                  <a:schemeClr val="bg1"/>
                </a:solidFill>
              </a:rPr>
              <a:t>GETTY IMAGES</a:t>
            </a:r>
          </a:p>
        </p:txBody>
      </p:sp>
      <p:sp>
        <p:nvSpPr>
          <p:cNvPr id="4" name="Content Placeholder 2">
            <a:extLst>
              <a:ext uri="{FF2B5EF4-FFF2-40B4-BE49-F238E27FC236}">
                <a16:creationId xmlns:a16="http://schemas.microsoft.com/office/drawing/2014/main" id="{393A6225-7D5E-BF8D-1060-54E48076F50D}"/>
              </a:ext>
            </a:extLst>
          </p:cNvPr>
          <p:cNvSpPr>
            <a:spLocks noGrp="1"/>
          </p:cNvSpPr>
          <p:nvPr>
            <p:ph idx="1"/>
          </p:nvPr>
        </p:nvSpPr>
        <p:spPr>
          <a:xfrm>
            <a:off x="585216" y="446478"/>
            <a:ext cx="10963656" cy="5965044"/>
          </a:xfrm>
          <a:solidFill>
            <a:schemeClr val="bg1">
              <a:alpha val="95000"/>
            </a:schemeClr>
          </a:solidFill>
        </p:spPr>
        <p:txBody>
          <a:bodyPr>
            <a:normAutofit fontScale="92500" lnSpcReduction="10000"/>
          </a:bodyPr>
          <a:lstStyle/>
          <a:p>
            <a:pPr marL="0" indent="0">
              <a:buNone/>
            </a:pPr>
            <a:r>
              <a:rPr lang="en-GB" sz="3200" dirty="0">
                <a:latin typeface="+mj-lt"/>
              </a:rPr>
              <a:t>Publications thus far:</a:t>
            </a:r>
          </a:p>
          <a:p>
            <a:r>
              <a:rPr lang="en-GB" sz="2000" dirty="0"/>
              <a:t>van Reeuwijk, M., Huang, J. Multi-scale Analysis of Flow over Heterogeneous Urban Environments. </a:t>
            </a:r>
            <a:r>
              <a:rPr lang="en-GB" sz="2000" i="1" dirty="0"/>
              <a:t>Boundary-Layer </a:t>
            </a:r>
            <a:r>
              <a:rPr lang="en-GB" sz="2000" i="1" dirty="0" err="1"/>
              <a:t>Meteorol</a:t>
            </a:r>
            <a:r>
              <a:rPr lang="en-GB" sz="2000" dirty="0"/>
              <a:t> </a:t>
            </a:r>
            <a:r>
              <a:rPr lang="en-GB" sz="2000" b="1" dirty="0"/>
              <a:t>191</a:t>
            </a:r>
            <a:r>
              <a:rPr lang="en-GB" sz="2000" dirty="0"/>
              <a:t>, 47 (2025). </a:t>
            </a:r>
            <a:r>
              <a:rPr lang="en-GB" sz="2000" dirty="0">
                <a:hlinkClick r:id="rId4"/>
              </a:rPr>
              <a:t>https://doi.org/10.1007/s10546-025-00941-w</a:t>
            </a:r>
            <a:r>
              <a:rPr lang="en-GB" sz="2000" dirty="0"/>
              <a:t> </a:t>
            </a:r>
          </a:p>
          <a:p>
            <a:r>
              <a:rPr lang="en-GB" sz="2000" dirty="0"/>
              <a:t>Klippel, K, Goulart, E.V., Auerswald, T, Galvão, E, Marques Ciarelli, P, Costa Reis Jr., N, Coceal, O. (2025) Spatial patterns of probability distributions for concentration fluctuations at the street network scale, Building and Environment, 285(A), 1 November 2025, 113491. </a:t>
            </a:r>
            <a:r>
              <a:rPr lang="en-GB" sz="2000" dirty="0">
                <a:hlinkClick r:id="rId5"/>
              </a:rPr>
              <a:t>https://doi.org/10.1016/j.buildenv.2025.113491</a:t>
            </a:r>
            <a:r>
              <a:rPr lang="en-GB" sz="2000" dirty="0"/>
              <a:t> </a:t>
            </a:r>
          </a:p>
          <a:p>
            <a:r>
              <a:rPr lang="en-GB" sz="2000" dirty="0"/>
              <a:t>Ding, SS., Placidi, M., Carpentieri, M. et al. Neutrally- and stably-stratified boundary layers adjustments to a step change in surface roughness. Exp Fluids 64, 86 (2023). </a:t>
            </a:r>
            <a:r>
              <a:rPr lang="en-GB" sz="2000" dirty="0">
                <a:hlinkClick r:id="rId6"/>
              </a:rPr>
              <a:t>https://doi.org/10.1007/s00348-023-03626-7</a:t>
            </a:r>
            <a:r>
              <a:rPr lang="en-GB" sz="2000" dirty="0"/>
              <a:t> </a:t>
            </a:r>
          </a:p>
          <a:p>
            <a:r>
              <a:rPr lang="en-GB" sz="2000" dirty="0"/>
              <a:t>Ding S-S, Carpentieri M, Robins A, Placidi M. Statistical properties of neutrally and stably stratified boundary layers in response to an abrupt change in surface roughness. Journal of Fluid Mechanics. 2024;986:A4. </a:t>
            </a:r>
            <a:r>
              <a:rPr lang="en-GB" sz="2000" dirty="0">
                <a:hlinkClick r:id="rId7"/>
              </a:rPr>
              <a:t>https://doi.org/10.1017/jfm.2024.329</a:t>
            </a:r>
            <a:r>
              <a:rPr lang="en-GB" sz="2000" dirty="0"/>
              <a:t> </a:t>
            </a:r>
          </a:p>
          <a:p>
            <a:r>
              <a:rPr lang="en-GB" sz="2000" dirty="0"/>
              <a:t>Ding S-S, Carpentieri M, Robins A, Placidi M. Predicting internal boundary layer growth following a roughness change in thermally neutral and stable boundary layers. Journal of Fluid Mechanics. 2025;1016:R4. </a:t>
            </a:r>
            <a:r>
              <a:rPr lang="en-GB" sz="2000" dirty="0">
                <a:hlinkClick r:id="rId8"/>
              </a:rPr>
              <a:t>https://doi.org/10.1017/jfm.2025.10293</a:t>
            </a:r>
            <a:r>
              <a:rPr lang="en-GB" sz="2000" dirty="0"/>
              <a:t> </a:t>
            </a:r>
          </a:p>
          <a:p>
            <a:r>
              <a:rPr lang="it-IT" sz="2000" dirty="0"/>
              <a:t>Iacobello, G, </a:t>
            </a:r>
            <a:r>
              <a:rPr lang="en-GB" sz="2000" dirty="0"/>
              <a:t>Placidi, M, Ding, S-S, and Carpentieri, M (</a:t>
            </a:r>
            <a:r>
              <a:rPr lang="it-IT" sz="2000" dirty="0"/>
              <a:t>2025) Meas. Sci. Technol., 36, 016026. </a:t>
            </a:r>
            <a:r>
              <a:rPr lang="it-IT" sz="2000" dirty="0">
                <a:hlinkClick r:id="rId9"/>
              </a:rPr>
              <a:t>https://doi.org/10.1088/1361-6501/ad9046</a:t>
            </a:r>
            <a:r>
              <a:rPr lang="it-IT" sz="2000" dirty="0"/>
              <a:t> </a:t>
            </a:r>
            <a:r>
              <a:rPr lang="en-GB" sz="2000" dirty="0"/>
              <a:t> </a:t>
            </a:r>
          </a:p>
          <a:p>
            <a:pPr marL="0" indent="0">
              <a:buNone/>
            </a:pPr>
            <a:r>
              <a:rPr lang="en-GB" sz="1800" dirty="0"/>
              <a:t>	</a:t>
            </a:r>
          </a:p>
          <a:p>
            <a:r>
              <a:rPr lang="en-GB" sz="2200" dirty="0"/>
              <a:t>Overview paper in preparation - contact Prof Janet Barlow: </a:t>
            </a:r>
            <a:r>
              <a:rPr lang="en-GB" sz="2200" dirty="0">
                <a:hlinkClick r:id="rId10"/>
              </a:rPr>
              <a:t>J.f.barlow@reading.ac.uk</a:t>
            </a:r>
            <a:r>
              <a:rPr lang="en-GB" sz="2200" dirty="0"/>
              <a:t> </a:t>
            </a:r>
          </a:p>
          <a:p>
            <a:pPr marL="0" indent="0">
              <a:buNone/>
            </a:pPr>
            <a:endParaRPr lang="en-GB" sz="1800" dirty="0"/>
          </a:p>
          <a:p>
            <a:pPr marL="0" indent="0">
              <a:buNone/>
            </a:pPr>
            <a:endParaRPr lang="en-GB" sz="1800" dirty="0"/>
          </a:p>
          <a:p>
            <a:endParaRPr lang="en-GB" sz="1800" dirty="0"/>
          </a:p>
          <a:p>
            <a:endParaRPr lang="en-GB" sz="1800" dirty="0"/>
          </a:p>
        </p:txBody>
      </p:sp>
    </p:spTree>
    <p:extLst>
      <p:ext uri="{BB962C8B-B14F-4D97-AF65-F5344CB8AC3E}">
        <p14:creationId xmlns:p14="http://schemas.microsoft.com/office/powerpoint/2010/main" val="39450462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F59C0E-53D3-8EC8-CC51-ABB189BB431B}"/>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E8DFB1DE-0966-E16A-4748-BA15B152E7D2}"/>
              </a:ext>
            </a:extLst>
          </p:cNvPr>
          <p:cNvPicPr>
            <a:picLocks noChangeAspect="1"/>
          </p:cNvPicPr>
          <p:nvPr/>
        </p:nvPicPr>
        <p:blipFill>
          <a:blip r:embed="rId3" cstate="print">
            <a:extLst>
              <a:ext uri="{28A0092B-C50C-407E-A947-70E740481C1C}">
                <a14:useLocalDpi xmlns:a14="http://schemas.microsoft.com/office/drawing/2010/main"/>
              </a:ext>
            </a:extLst>
          </a:blip>
          <a:srcRect l="75"/>
          <a:stretch>
            <a:fillRect/>
          </a:stretch>
        </p:blipFill>
        <p:spPr>
          <a:xfrm>
            <a:off x="0" y="0"/>
            <a:ext cx="12182856" cy="6858000"/>
          </a:xfrm>
          <a:prstGeom prst="rect">
            <a:avLst/>
          </a:prstGeom>
        </p:spPr>
      </p:pic>
      <p:sp>
        <p:nvSpPr>
          <p:cNvPr id="2" name="TextBox 1">
            <a:extLst>
              <a:ext uri="{FF2B5EF4-FFF2-40B4-BE49-F238E27FC236}">
                <a16:creationId xmlns:a16="http://schemas.microsoft.com/office/drawing/2014/main" id="{9AFF52F5-10E9-B52A-0064-57B6FC268A97}"/>
              </a:ext>
            </a:extLst>
          </p:cNvPr>
          <p:cNvSpPr txBox="1"/>
          <p:nvPr/>
        </p:nvSpPr>
        <p:spPr>
          <a:xfrm>
            <a:off x="137160" y="156814"/>
            <a:ext cx="4417183" cy="707886"/>
          </a:xfrm>
          <a:prstGeom prst="rect">
            <a:avLst/>
          </a:prstGeom>
          <a:noFill/>
        </p:spPr>
        <p:txBody>
          <a:bodyPr wrap="square" rtlCol="0">
            <a:spAutoFit/>
          </a:bodyPr>
          <a:lstStyle/>
          <a:p>
            <a:r>
              <a:rPr lang="en-GB" sz="2000" b="1" dirty="0"/>
              <a:t>How does heterogeneity of form and/or function affect urban climate?	</a:t>
            </a:r>
          </a:p>
        </p:txBody>
      </p:sp>
      <p:sp>
        <p:nvSpPr>
          <p:cNvPr id="3" name="TextBox 2">
            <a:extLst>
              <a:ext uri="{FF2B5EF4-FFF2-40B4-BE49-F238E27FC236}">
                <a16:creationId xmlns:a16="http://schemas.microsoft.com/office/drawing/2014/main" id="{4A5036E9-42D8-48C6-FFF5-958674A6C8F5}"/>
              </a:ext>
            </a:extLst>
          </p:cNvPr>
          <p:cNvSpPr txBox="1"/>
          <p:nvPr/>
        </p:nvSpPr>
        <p:spPr>
          <a:xfrm>
            <a:off x="4929247" y="156814"/>
            <a:ext cx="2696849" cy="707886"/>
          </a:xfrm>
          <a:prstGeom prst="rect">
            <a:avLst/>
          </a:prstGeom>
          <a:noFill/>
        </p:spPr>
        <p:txBody>
          <a:bodyPr wrap="square" rtlCol="0">
            <a:spAutoFit/>
          </a:bodyPr>
          <a:lstStyle/>
          <a:p>
            <a:r>
              <a:rPr lang="en-GB" sz="2000" b="1" dirty="0"/>
              <a:t>How do we measure and model it?</a:t>
            </a:r>
          </a:p>
        </p:txBody>
      </p:sp>
      <p:sp>
        <p:nvSpPr>
          <p:cNvPr id="9" name="TextBox 8">
            <a:extLst>
              <a:ext uri="{FF2B5EF4-FFF2-40B4-BE49-F238E27FC236}">
                <a16:creationId xmlns:a16="http://schemas.microsoft.com/office/drawing/2014/main" id="{FA397D90-0DD8-F611-1271-98BC95179F4D}"/>
              </a:ext>
            </a:extLst>
          </p:cNvPr>
          <p:cNvSpPr txBox="1"/>
          <p:nvPr/>
        </p:nvSpPr>
        <p:spPr>
          <a:xfrm>
            <a:off x="11098399" y="4780630"/>
            <a:ext cx="962537" cy="584775"/>
          </a:xfrm>
          <a:prstGeom prst="rect">
            <a:avLst/>
          </a:prstGeom>
          <a:noFill/>
        </p:spPr>
        <p:txBody>
          <a:bodyPr wrap="square" rtlCol="0">
            <a:spAutoFit/>
          </a:bodyPr>
          <a:lstStyle/>
          <a:p>
            <a:r>
              <a:rPr lang="en-GB" sz="1600" b="1" dirty="0">
                <a:solidFill>
                  <a:schemeClr val="bg1"/>
                </a:solidFill>
              </a:rPr>
              <a:t>GETTY IMAGES</a:t>
            </a:r>
          </a:p>
        </p:txBody>
      </p:sp>
    </p:spTree>
    <p:extLst>
      <p:ext uri="{BB962C8B-B14F-4D97-AF65-F5344CB8AC3E}">
        <p14:creationId xmlns:p14="http://schemas.microsoft.com/office/powerpoint/2010/main" val="2815032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54B7A1-62A4-A499-5F48-DCB3F527A3F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34AA6C4-0C9E-717B-C427-33F2123B58F8}"/>
              </a:ext>
            </a:extLst>
          </p:cNvPr>
          <p:cNvSpPr>
            <a:spLocks noGrp="1"/>
          </p:cNvSpPr>
          <p:nvPr>
            <p:ph type="title"/>
          </p:nvPr>
        </p:nvSpPr>
        <p:spPr>
          <a:xfrm>
            <a:off x="214558" y="259341"/>
            <a:ext cx="12411283" cy="450663"/>
          </a:xfrm>
        </p:spPr>
        <p:txBody>
          <a:bodyPr/>
          <a:lstStyle/>
          <a:p>
            <a:r>
              <a:rPr lang="en-GB" sz="2400" dirty="0"/>
              <a:t>ASSURE: Across-Scale </a:t>
            </a:r>
            <a:r>
              <a:rPr lang="en-GB" sz="2400" dirty="0" err="1"/>
              <a:t>processeS</a:t>
            </a:r>
            <a:r>
              <a:rPr lang="en-GB" sz="2400" dirty="0"/>
              <a:t> in </a:t>
            </a:r>
            <a:r>
              <a:rPr lang="en-GB" sz="2400" dirty="0" err="1"/>
              <a:t>URban</a:t>
            </a:r>
            <a:r>
              <a:rPr lang="en-GB" sz="2400" dirty="0"/>
              <a:t> Environments</a:t>
            </a:r>
            <a:endParaRPr lang="en-GB" sz="2400" b="1" dirty="0"/>
          </a:p>
        </p:txBody>
      </p:sp>
      <p:pic>
        <p:nvPicPr>
          <p:cNvPr id="7" name="Picture 6">
            <a:extLst>
              <a:ext uri="{FF2B5EF4-FFF2-40B4-BE49-F238E27FC236}">
                <a16:creationId xmlns:a16="http://schemas.microsoft.com/office/drawing/2014/main" id="{7CDC9128-202D-4C1A-9186-FECB332D47D1}"/>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2201066" y="862683"/>
            <a:ext cx="8748118" cy="5117331"/>
          </a:xfrm>
          <a:prstGeom prst="rect">
            <a:avLst/>
          </a:prstGeom>
        </p:spPr>
      </p:pic>
      <p:pic>
        <p:nvPicPr>
          <p:cNvPr id="33" name="Picture 32">
            <a:extLst>
              <a:ext uri="{FF2B5EF4-FFF2-40B4-BE49-F238E27FC236}">
                <a16:creationId xmlns:a16="http://schemas.microsoft.com/office/drawing/2014/main" id="{BBF6A299-2270-D721-EAF1-6B326B0CDBB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0145" y="625727"/>
            <a:ext cx="1042672" cy="952361"/>
          </a:xfrm>
          <a:prstGeom prst="rect">
            <a:avLst/>
          </a:prstGeom>
        </p:spPr>
      </p:pic>
      <p:pic>
        <p:nvPicPr>
          <p:cNvPr id="4" name="Picture 3">
            <a:extLst>
              <a:ext uri="{FF2B5EF4-FFF2-40B4-BE49-F238E27FC236}">
                <a16:creationId xmlns:a16="http://schemas.microsoft.com/office/drawing/2014/main" id="{2C63D10E-B9A9-668C-B994-5D53CAD41920}"/>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21461" y="1656921"/>
            <a:ext cx="1968772" cy="471648"/>
          </a:xfrm>
          <a:prstGeom prst="rect">
            <a:avLst/>
          </a:prstGeom>
        </p:spPr>
      </p:pic>
      <p:pic>
        <p:nvPicPr>
          <p:cNvPr id="6" name="Picture 5">
            <a:extLst>
              <a:ext uri="{FF2B5EF4-FFF2-40B4-BE49-F238E27FC236}">
                <a16:creationId xmlns:a16="http://schemas.microsoft.com/office/drawing/2014/main" id="{3BB29B75-B642-21A3-1F32-BF02418297D2}"/>
              </a:ext>
            </a:extLst>
          </p:cNvPr>
          <p:cNvPicPr>
            <a:picLocks noChangeAspect="1"/>
          </p:cNvPicPr>
          <p:nvPr/>
        </p:nvPicPr>
        <p:blipFill>
          <a:blip r:embed="rId6"/>
          <a:stretch>
            <a:fillRect/>
          </a:stretch>
        </p:blipFill>
        <p:spPr>
          <a:xfrm>
            <a:off x="129479" y="2019189"/>
            <a:ext cx="860009" cy="527305"/>
          </a:xfrm>
          <a:prstGeom prst="rect">
            <a:avLst/>
          </a:prstGeom>
        </p:spPr>
      </p:pic>
      <p:grpSp>
        <p:nvGrpSpPr>
          <p:cNvPr id="38" name="Group 37">
            <a:extLst>
              <a:ext uri="{FF2B5EF4-FFF2-40B4-BE49-F238E27FC236}">
                <a16:creationId xmlns:a16="http://schemas.microsoft.com/office/drawing/2014/main" id="{47772AE8-2636-63B9-3CDB-37A5544BF35B}"/>
              </a:ext>
            </a:extLst>
          </p:cNvPr>
          <p:cNvGrpSpPr/>
          <p:nvPr/>
        </p:nvGrpSpPr>
        <p:grpSpPr>
          <a:xfrm>
            <a:off x="2409069" y="961697"/>
            <a:ext cx="8429724" cy="4942489"/>
            <a:chOff x="2409069" y="961697"/>
            <a:chExt cx="8429724" cy="4942489"/>
          </a:xfrm>
        </p:grpSpPr>
        <p:pic>
          <p:nvPicPr>
            <p:cNvPr id="10" name="Picture 9">
              <a:extLst>
                <a:ext uri="{FF2B5EF4-FFF2-40B4-BE49-F238E27FC236}">
                  <a16:creationId xmlns:a16="http://schemas.microsoft.com/office/drawing/2014/main" id="{61F543C8-60A7-81F9-DAE5-78A0BCED2185}"/>
                </a:ext>
              </a:extLst>
            </p:cNvPr>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a:xfrm>
              <a:off x="9609082" y="4966138"/>
              <a:ext cx="1229711" cy="938048"/>
            </a:xfrm>
            <a:prstGeom prst="rect">
              <a:avLst/>
            </a:prstGeom>
          </p:spPr>
        </p:pic>
        <p:pic>
          <p:nvPicPr>
            <p:cNvPr id="11" name="Picture 10">
              <a:extLst>
                <a:ext uri="{FF2B5EF4-FFF2-40B4-BE49-F238E27FC236}">
                  <a16:creationId xmlns:a16="http://schemas.microsoft.com/office/drawing/2014/main" id="{6DDC245A-F03F-F352-E1B6-21B502F7151D}"/>
                </a:ext>
              </a:extLst>
            </p:cNvPr>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a:xfrm>
              <a:off x="7930055" y="5357647"/>
              <a:ext cx="2546131" cy="546539"/>
            </a:xfrm>
            <a:prstGeom prst="rect">
              <a:avLst/>
            </a:prstGeom>
          </p:spPr>
        </p:pic>
        <p:pic>
          <p:nvPicPr>
            <p:cNvPr id="14" name="Picture 13">
              <a:extLst>
                <a:ext uri="{FF2B5EF4-FFF2-40B4-BE49-F238E27FC236}">
                  <a16:creationId xmlns:a16="http://schemas.microsoft.com/office/drawing/2014/main" id="{AF71E024-79B9-7D9C-3D2E-7E8C1A96A087}"/>
                </a:ext>
              </a:extLst>
            </p:cNvPr>
            <p:cNvPicPr>
              <a:picLocks noChangeAspect="1"/>
            </p:cNvPicPr>
            <p:nvPr/>
          </p:nvPicPr>
          <p:blipFill>
            <a:blip r:embed="rId8" cstate="print">
              <a:extLst>
                <a:ext uri="{28A0092B-C50C-407E-A947-70E740481C1C}">
                  <a14:useLocalDpi xmlns:a14="http://schemas.microsoft.com/office/drawing/2010/main"/>
                </a:ext>
              </a:extLst>
            </a:blip>
            <a:srcRect/>
            <a:stretch>
              <a:fillRect/>
            </a:stretch>
          </p:blipFill>
          <p:spPr>
            <a:xfrm>
              <a:off x="10305393" y="2562449"/>
              <a:ext cx="388883" cy="296648"/>
            </a:xfrm>
            <a:prstGeom prst="rect">
              <a:avLst/>
            </a:prstGeom>
          </p:spPr>
        </p:pic>
        <p:pic>
          <p:nvPicPr>
            <p:cNvPr id="15" name="Picture 14">
              <a:extLst>
                <a:ext uri="{FF2B5EF4-FFF2-40B4-BE49-F238E27FC236}">
                  <a16:creationId xmlns:a16="http://schemas.microsoft.com/office/drawing/2014/main" id="{18D43021-FBB3-E551-4C15-911AF90B5851}"/>
                </a:ext>
              </a:extLst>
            </p:cNvPr>
            <p:cNvPicPr>
              <a:picLocks noChangeAspect="1"/>
            </p:cNvPicPr>
            <p:nvPr/>
          </p:nvPicPr>
          <p:blipFill>
            <a:blip r:embed="rId9" cstate="print">
              <a:extLst>
                <a:ext uri="{28A0092B-C50C-407E-A947-70E740481C1C}">
                  <a14:useLocalDpi xmlns:a14="http://schemas.microsoft.com/office/drawing/2010/main"/>
                </a:ext>
              </a:extLst>
            </a:blip>
            <a:srcRect/>
            <a:stretch>
              <a:fillRect/>
            </a:stretch>
          </p:blipFill>
          <p:spPr>
            <a:xfrm>
              <a:off x="6918434" y="961697"/>
              <a:ext cx="538656" cy="226358"/>
            </a:xfrm>
            <a:prstGeom prst="rect">
              <a:avLst/>
            </a:prstGeom>
          </p:spPr>
        </p:pic>
        <p:pic>
          <p:nvPicPr>
            <p:cNvPr id="27" name="Picture 26">
              <a:extLst>
                <a:ext uri="{FF2B5EF4-FFF2-40B4-BE49-F238E27FC236}">
                  <a16:creationId xmlns:a16="http://schemas.microsoft.com/office/drawing/2014/main" id="{E9BEFDC8-0BFA-0871-120F-3E2946D72205}"/>
                </a:ext>
              </a:extLst>
            </p:cNvPr>
            <p:cNvPicPr>
              <a:picLocks noChangeAspect="1"/>
            </p:cNvPicPr>
            <p:nvPr/>
          </p:nvPicPr>
          <p:blipFill>
            <a:blip r:embed="rId9" cstate="print">
              <a:extLst>
                <a:ext uri="{28A0092B-C50C-407E-A947-70E740481C1C}">
                  <a14:useLocalDpi xmlns:a14="http://schemas.microsoft.com/office/drawing/2010/main"/>
                </a:ext>
              </a:extLst>
            </a:blip>
            <a:srcRect/>
            <a:stretch>
              <a:fillRect/>
            </a:stretch>
          </p:blipFill>
          <p:spPr>
            <a:xfrm>
              <a:off x="6842231" y="2611827"/>
              <a:ext cx="538656" cy="226358"/>
            </a:xfrm>
            <a:prstGeom prst="rect">
              <a:avLst/>
            </a:prstGeom>
          </p:spPr>
        </p:pic>
        <p:pic>
          <p:nvPicPr>
            <p:cNvPr id="28" name="Picture 27">
              <a:extLst>
                <a:ext uri="{FF2B5EF4-FFF2-40B4-BE49-F238E27FC236}">
                  <a16:creationId xmlns:a16="http://schemas.microsoft.com/office/drawing/2014/main" id="{8A0B46AD-9C40-F414-D2F8-444FA6833636}"/>
                </a:ext>
              </a:extLst>
            </p:cNvPr>
            <p:cNvPicPr>
              <a:picLocks noChangeAspect="1"/>
            </p:cNvPicPr>
            <p:nvPr/>
          </p:nvPicPr>
          <p:blipFill>
            <a:blip r:embed="rId9" cstate="print">
              <a:extLst>
                <a:ext uri="{28A0092B-C50C-407E-A947-70E740481C1C}">
                  <a14:useLocalDpi xmlns:a14="http://schemas.microsoft.com/office/drawing/2010/main"/>
                </a:ext>
              </a:extLst>
            </a:blip>
            <a:srcRect/>
            <a:stretch>
              <a:fillRect/>
            </a:stretch>
          </p:blipFill>
          <p:spPr>
            <a:xfrm>
              <a:off x="6918434" y="4296312"/>
              <a:ext cx="538656" cy="226358"/>
            </a:xfrm>
            <a:prstGeom prst="rect">
              <a:avLst/>
            </a:prstGeom>
          </p:spPr>
        </p:pic>
        <p:pic>
          <p:nvPicPr>
            <p:cNvPr id="34" name="Picture 33">
              <a:extLst>
                <a:ext uri="{FF2B5EF4-FFF2-40B4-BE49-F238E27FC236}">
                  <a16:creationId xmlns:a16="http://schemas.microsoft.com/office/drawing/2014/main" id="{307942E2-77C5-856E-E5F8-5076C169041F}"/>
                </a:ext>
              </a:extLst>
            </p:cNvPr>
            <p:cNvPicPr>
              <a:picLocks noChangeAspect="1"/>
            </p:cNvPicPr>
            <p:nvPr/>
          </p:nvPicPr>
          <p:blipFill>
            <a:blip r:embed="rId10" cstate="print">
              <a:extLst>
                <a:ext uri="{28A0092B-C50C-407E-A947-70E740481C1C}">
                  <a14:useLocalDpi xmlns:a14="http://schemas.microsoft.com/office/drawing/2010/main"/>
                </a:ext>
              </a:extLst>
            </a:blip>
            <a:srcRect/>
            <a:stretch>
              <a:fillRect/>
            </a:stretch>
          </p:blipFill>
          <p:spPr>
            <a:xfrm>
              <a:off x="3982993" y="2622158"/>
              <a:ext cx="644186" cy="270705"/>
            </a:xfrm>
            <a:prstGeom prst="rect">
              <a:avLst/>
            </a:prstGeom>
          </p:spPr>
        </p:pic>
        <p:pic>
          <p:nvPicPr>
            <p:cNvPr id="35" name="Picture 34">
              <a:extLst>
                <a:ext uri="{FF2B5EF4-FFF2-40B4-BE49-F238E27FC236}">
                  <a16:creationId xmlns:a16="http://schemas.microsoft.com/office/drawing/2014/main" id="{C2F01B0D-4102-D23A-CE93-91165DCD3F72}"/>
                </a:ext>
              </a:extLst>
            </p:cNvPr>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a:xfrm>
              <a:off x="2409069" y="4840011"/>
              <a:ext cx="2470359" cy="1038114"/>
            </a:xfrm>
            <a:prstGeom prst="rect">
              <a:avLst/>
            </a:prstGeom>
          </p:spPr>
        </p:pic>
      </p:grpSp>
      <p:sp>
        <p:nvSpPr>
          <p:cNvPr id="36" name="Rectangle 35">
            <a:extLst>
              <a:ext uri="{FF2B5EF4-FFF2-40B4-BE49-F238E27FC236}">
                <a16:creationId xmlns:a16="http://schemas.microsoft.com/office/drawing/2014/main" id="{1A2CBA39-E8C2-DB72-BA5E-36B72BE67F51}"/>
              </a:ext>
            </a:extLst>
          </p:cNvPr>
          <p:cNvSpPr/>
          <p:nvPr/>
        </p:nvSpPr>
        <p:spPr>
          <a:xfrm>
            <a:off x="4889974" y="721550"/>
            <a:ext cx="2716892" cy="5414899"/>
          </a:xfrm>
          <a:prstGeom prst="rect">
            <a:avLst/>
          </a:prstGeom>
          <a:noFill/>
          <a:ln w="412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TextBox 36">
            <a:extLst>
              <a:ext uri="{FF2B5EF4-FFF2-40B4-BE49-F238E27FC236}">
                <a16:creationId xmlns:a16="http://schemas.microsoft.com/office/drawing/2014/main" id="{8E15322C-0313-EF35-8A9E-5211EA22C0EA}"/>
              </a:ext>
            </a:extLst>
          </p:cNvPr>
          <p:cNvSpPr txBox="1"/>
          <p:nvPr/>
        </p:nvSpPr>
        <p:spPr>
          <a:xfrm>
            <a:off x="4848783" y="6132693"/>
            <a:ext cx="2951601" cy="646331"/>
          </a:xfrm>
          <a:prstGeom prst="rect">
            <a:avLst/>
          </a:prstGeom>
          <a:noFill/>
        </p:spPr>
        <p:txBody>
          <a:bodyPr wrap="square" rtlCol="0">
            <a:spAutoFit/>
          </a:bodyPr>
          <a:lstStyle/>
          <a:p>
            <a:r>
              <a:rPr lang="en-GB" dirty="0">
                <a:solidFill>
                  <a:srgbClr val="FF0000"/>
                </a:solidFill>
              </a:rPr>
              <a:t>Today: update, halfway through project</a:t>
            </a:r>
          </a:p>
        </p:txBody>
      </p:sp>
      <p:sp>
        <p:nvSpPr>
          <p:cNvPr id="39" name="TextBox 38">
            <a:extLst>
              <a:ext uri="{FF2B5EF4-FFF2-40B4-BE49-F238E27FC236}">
                <a16:creationId xmlns:a16="http://schemas.microsoft.com/office/drawing/2014/main" id="{D1148CD8-0D5A-D458-D428-260B8D04D695}"/>
              </a:ext>
            </a:extLst>
          </p:cNvPr>
          <p:cNvSpPr txBox="1"/>
          <p:nvPr/>
        </p:nvSpPr>
        <p:spPr>
          <a:xfrm>
            <a:off x="194626" y="2915950"/>
            <a:ext cx="2208949" cy="1938992"/>
          </a:xfrm>
          <a:prstGeom prst="rect">
            <a:avLst/>
          </a:prstGeom>
          <a:noFill/>
        </p:spPr>
        <p:txBody>
          <a:bodyPr wrap="square" rtlCol="0">
            <a:spAutoFit/>
          </a:bodyPr>
          <a:lstStyle/>
          <a:p>
            <a:r>
              <a:rPr lang="en-GB" sz="2000" dirty="0"/>
              <a:t>How does heterogeneity affect urban climate?</a:t>
            </a:r>
          </a:p>
          <a:p>
            <a:r>
              <a:rPr lang="en-GB" sz="2000" dirty="0"/>
              <a:t>   form</a:t>
            </a:r>
          </a:p>
          <a:p>
            <a:r>
              <a:rPr lang="en-GB" sz="2000" dirty="0"/>
              <a:t>   function</a:t>
            </a:r>
          </a:p>
        </p:txBody>
      </p:sp>
      <p:sp>
        <p:nvSpPr>
          <p:cNvPr id="40" name="TextBox 39">
            <a:extLst>
              <a:ext uri="{FF2B5EF4-FFF2-40B4-BE49-F238E27FC236}">
                <a16:creationId xmlns:a16="http://schemas.microsoft.com/office/drawing/2014/main" id="{326113E1-6D80-7542-B37C-D33AAF806B61}"/>
              </a:ext>
            </a:extLst>
          </p:cNvPr>
          <p:cNvSpPr txBox="1"/>
          <p:nvPr/>
        </p:nvSpPr>
        <p:spPr>
          <a:xfrm>
            <a:off x="179524" y="5040690"/>
            <a:ext cx="2208949" cy="1015663"/>
          </a:xfrm>
          <a:prstGeom prst="rect">
            <a:avLst/>
          </a:prstGeom>
          <a:noFill/>
        </p:spPr>
        <p:txBody>
          <a:bodyPr wrap="square" rtlCol="0">
            <a:spAutoFit/>
          </a:bodyPr>
          <a:lstStyle/>
          <a:p>
            <a:r>
              <a:rPr lang="en-GB" sz="2000" dirty="0"/>
              <a:t>How do we measure and model it?</a:t>
            </a:r>
          </a:p>
        </p:txBody>
      </p:sp>
    </p:spTree>
    <p:extLst>
      <p:ext uri="{BB962C8B-B14F-4D97-AF65-F5344CB8AC3E}">
        <p14:creationId xmlns:p14="http://schemas.microsoft.com/office/powerpoint/2010/main" val="4129876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E71916-BFF4-7E3B-3062-5D1B97B1CC7D}"/>
            </a:ext>
          </a:extLst>
        </p:cNvPr>
        <p:cNvGrpSpPr/>
        <p:nvPr/>
      </p:nvGrpSpPr>
      <p:grpSpPr>
        <a:xfrm>
          <a:off x="0" y="0"/>
          <a:ext cx="0" cy="0"/>
          <a:chOff x="0" y="0"/>
          <a:chExt cx="0" cy="0"/>
        </a:xfrm>
      </p:grpSpPr>
      <p:sp>
        <p:nvSpPr>
          <p:cNvPr id="31" name="Rectangle 30">
            <a:extLst>
              <a:ext uri="{FF2B5EF4-FFF2-40B4-BE49-F238E27FC236}">
                <a16:creationId xmlns:a16="http://schemas.microsoft.com/office/drawing/2014/main" id="{F9B41749-D969-4E68-2141-54090F9A210B}"/>
              </a:ext>
            </a:extLst>
          </p:cNvPr>
          <p:cNvSpPr/>
          <p:nvPr/>
        </p:nvSpPr>
        <p:spPr>
          <a:xfrm>
            <a:off x="2493055" y="1025534"/>
            <a:ext cx="3521992" cy="2666097"/>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a:extLst>
              <a:ext uri="{FF2B5EF4-FFF2-40B4-BE49-F238E27FC236}">
                <a16:creationId xmlns:a16="http://schemas.microsoft.com/office/drawing/2014/main" id="{E7C40D4F-E63B-E2D2-B696-DBC1A7217CEC}"/>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t="-851"/>
          <a:stretch/>
        </p:blipFill>
        <p:spPr bwMode="auto">
          <a:xfrm>
            <a:off x="391182" y="1018582"/>
            <a:ext cx="1999812" cy="2928504"/>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4">
            <a:extLst>
              <a:ext uri="{FF2B5EF4-FFF2-40B4-BE49-F238E27FC236}">
                <a16:creationId xmlns:a16="http://schemas.microsoft.com/office/drawing/2014/main" id="{3F95A7B1-34E6-3727-CC32-B516E4DD2FFA}"/>
              </a:ext>
            </a:extLst>
          </p:cNvPr>
          <p:cNvSpPr txBox="1">
            <a:spLocks/>
          </p:cNvSpPr>
          <p:nvPr/>
        </p:nvSpPr>
        <p:spPr>
          <a:xfrm>
            <a:off x="189241" y="4408655"/>
            <a:ext cx="4930118" cy="509310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t>Bristol chosen as study site:</a:t>
            </a:r>
          </a:p>
          <a:p>
            <a:pPr marL="457200" lvl="1" indent="0">
              <a:buNone/>
            </a:pPr>
            <a:r>
              <a:rPr lang="en-GB" sz="1800" dirty="0"/>
              <a:t>Medium-sized city</a:t>
            </a:r>
          </a:p>
          <a:p>
            <a:pPr marL="457200" lvl="1" indent="0">
              <a:buNone/>
            </a:pPr>
            <a:r>
              <a:rPr lang="en-GB" sz="1800" dirty="0"/>
              <a:t>Topography </a:t>
            </a:r>
          </a:p>
          <a:p>
            <a:pPr marL="457200" lvl="1" indent="0">
              <a:buNone/>
            </a:pPr>
            <a:r>
              <a:rPr lang="en-GB" sz="1800" dirty="0"/>
              <a:t>Engaged stakeholders</a:t>
            </a:r>
          </a:p>
          <a:p>
            <a:pPr marL="457200" lvl="1" indent="0">
              <a:buNone/>
            </a:pPr>
            <a:r>
              <a:rPr lang="en-GB" sz="1800" dirty="0"/>
              <a:t>Representative land-use heterogeneity</a:t>
            </a:r>
          </a:p>
        </p:txBody>
      </p:sp>
      <p:pic>
        <p:nvPicPr>
          <p:cNvPr id="11" name="Picture 10">
            <a:extLst>
              <a:ext uri="{FF2B5EF4-FFF2-40B4-BE49-F238E27FC236}">
                <a16:creationId xmlns:a16="http://schemas.microsoft.com/office/drawing/2014/main" id="{C04B9480-41EF-BD32-6E67-E3C4DE10B3D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509530" y="1048546"/>
            <a:ext cx="3476525" cy="2634232"/>
          </a:xfrm>
          <a:prstGeom prst="rect">
            <a:avLst/>
          </a:prstGeom>
        </p:spPr>
      </p:pic>
      <p:sp>
        <p:nvSpPr>
          <p:cNvPr id="19" name="Content Placeholder 4">
            <a:extLst>
              <a:ext uri="{FF2B5EF4-FFF2-40B4-BE49-F238E27FC236}">
                <a16:creationId xmlns:a16="http://schemas.microsoft.com/office/drawing/2014/main" id="{3BF4A369-2935-40E8-6373-225CC22B4CC5}"/>
              </a:ext>
            </a:extLst>
          </p:cNvPr>
          <p:cNvSpPr txBox="1">
            <a:spLocks/>
          </p:cNvSpPr>
          <p:nvPr/>
        </p:nvSpPr>
        <p:spPr>
          <a:xfrm>
            <a:off x="2390994" y="3682778"/>
            <a:ext cx="1999812" cy="3706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000" dirty="0"/>
              <a:t>Bristol Channel</a:t>
            </a:r>
          </a:p>
          <a:p>
            <a:endParaRPr lang="en-GB" sz="2000" dirty="0"/>
          </a:p>
        </p:txBody>
      </p:sp>
      <p:sp>
        <p:nvSpPr>
          <p:cNvPr id="22" name="Rectangle 21">
            <a:extLst>
              <a:ext uri="{FF2B5EF4-FFF2-40B4-BE49-F238E27FC236}">
                <a16:creationId xmlns:a16="http://schemas.microsoft.com/office/drawing/2014/main" id="{A100AE28-53E5-FEF6-B28D-7C854C3E1B16}"/>
              </a:ext>
            </a:extLst>
          </p:cNvPr>
          <p:cNvSpPr/>
          <p:nvPr/>
        </p:nvSpPr>
        <p:spPr>
          <a:xfrm>
            <a:off x="1500054" y="3428999"/>
            <a:ext cx="222420" cy="186071"/>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B89640B2-05A2-C753-0156-4DF78B77880B}"/>
              </a:ext>
            </a:extLst>
          </p:cNvPr>
          <p:cNvSpPr/>
          <p:nvPr/>
        </p:nvSpPr>
        <p:spPr>
          <a:xfrm>
            <a:off x="4288219" y="2498834"/>
            <a:ext cx="444532" cy="317518"/>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 name="Group 1">
            <a:extLst>
              <a:ext uri="{FF2B5EF4-FFF2-40B4-BE49-F238E27FC236}">
                <a16:creationId xmlns:a16="http://schemas.microsoft.com/office/drawing/2014/main" id="{1A5DB29E-B2E7-9727-FCC2-1BA8BC15C3E1}"/>
              </a:ext>
            </a:extLst>
          </p:cNvPr>
          <p:cNvGrpSpPr/>
          <p:nvPr/>
        </p:nvGrpSpPr>
        <p:grpSpPr>
          <a:xfrm>
            <a:off x="4780049" y="1356570"/>
            <a:ext cx="7249112" cy="5343770"/>
            <a:chOff x="6011640" y="-2156"/>
            <a:chExt cx="6184807" cy="4226000"/>
          </a:xfrm>
        </p:grpSpPr>
        <p:pic>
          <p:nvPicPr>
            <p:cNvPr id="3" name="Picture 2" descr="A map of a city&#10;&#10;Description automatically generated">
              <a:extLst>
                <a:ext uri="{FF2B5EF4-FFF2-40B4-BE49-F238E27FC236}">
                  <a16:creationId xmlns:a16="http://schemas.microsoft.com/office/drawing/2014/main" id="{CA7EE288-5A6D-9FE9-A6D7-EEA028E1381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157797" y="-2156"/>
              <a:ext cx="6038650" cy="3951271"/>
            </a:xfrm>
            <a:prstGeom prst="rect">
              <a:avLst/>
            </a:prstGeom>
          </p:spPr>
        </p:pic>
        <p:grpSp>
          <p:nvGrpSpPr>
            <p:cNvPr id="6" name="Group 5">
              <a:extLst>
                <a:ext uri="{FF2B5EF4-FFF2-40B4-BE49-F238E27FC236}">
                  <a16:creationId xmlns:a16="http://schemas.microsoft.com/office/drawing/2014/main" id="{5BCF2D22-770A-A984-631C-51984B10C6A9}"/>
                </a:ext>
              </a:extLst>
            </p:cNvPr>
            <p:cNvGrpSpPr/>
            <p:nvPr/>
          </p:nvGrpSpPr>
          <p:grpSpPr>
            <a:xfrm>
              <a:off x="6135833" y="12590"/>
              <a:ext cx="978209" cy="1354671"/>
              <a:chOff x="5943600" y="14470"/>
              <a:chExt cx="978209" cy="1354671"/>
            </a:xfrm>
          </p:grpSpPr>
          <p:pic>
            <p:nvPicPr>
              <p:cNvPr id="8" name="Picture 7" descr="A number of numbers and a number of numbers&#10;&#10;Description automatically generated with medium confidence">
                <a:extLst>
                  <a:ext uri="{FF2B5EF4-FFF2-40B4-BE49-F238E27FC236}">
                    <a16:creationId xmlns:a16="http://schemas.microsoft.com/office/drawing/2014/main" id="{A91EE374-BE1B-F383-FA18-E54EDC1D3CA2}"/>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943600" y="113879"/>
                <a:ext cx="670316" cy="1255262"/>
              </a:xfrm>
              <a:prstGeom prst="rect">
                <a:avLst/>
              </a:prstGeom>
            </p:spPr>
          </p:pic>
          <p:sp>
            <p:nvSpPr>
              <p:cNvPr id="10" name="TextBox 9">
                <a:extLst>
                  <a:ext uri="{FF2B5EF4-FFF2-40B4-BE49-F238E27FC236}">
                    <a16:creationId xmlns:a16="http://schemas.microsoft.com/office/drawing/2014/main" id="{3140E623-32CF-1FCB-AB77-B6D411EE3A37}"/>
                  </a:ext>
                </a:extLst>
              </p:cNvPr>
              <p:cNvSpPr txBox="1"/>
              <p:nvPr/>
            </p:nvSpPr>
            <p:spPr>
              <a:xfrm>
                <a:off x="5961610" y="14470"/>
                <a:ext cx="960199" cy="107722"/>
              </a:xfrm>
              <a:prstGeom prst="rect">
                <a:avLst/>
              </a:prstGeom>
              <a:solidFill>
                <a:schemeClr val="bg1"/>
              </a:solidFill>
              <a:ln>
                <a:solidFill>
                  <a:schemeClr val="bg1"/>
                </a:solidFill>
              </a:ln>
            </p:spPr>
            <p:txBody>
              <a:bodyPr wrap="none" lIns="0" tIns="0" rIns="0" bIns="0" rtlCol="0">
                <a:spAutoFit/>
              </a:bodyPr>
              <a:lstStyle/>
              <a:p>
                <a:r>
                  <a:rPr lang="en-GB" sz="700" b="1">
                    <a:latin typeface="Arial" panose="020B0604020202020204" pitchFamily="34" charset="0"/>
                    <a:cs typeface="Arial" panose="020B0604020202020204" pitchFamily="34" charset="0"/>
                  </a:rPr>
                  <a:t>Bldg. eaves height (m)</a:t>
                </a:r>
              </a:p>
            </p:txBody>
          </p:sp>
        </p:grpSp>
        <p:pic>
          <p:nvPicPr>
            <p:cNvPr id="7" name="Picture 6" descr="A graph of a building height&#10;&#10;Description automatically generated">
              <a:extLst>
                <a:ext uri="{FF2B5EF4-FFF2-40B4-BE49-F238E27FC236}">
                  <a16:creationId xmlns:a16="http://schemas.microsoft.com/office/drawing/2014/main" id="{ABA14EA7-CE4E-BC58-48BD-F66D116D19D2}"/>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t="-17"/>
            <a:stretch/>
          </p:blipFill>
          <p:spPr>
            <a:xfrm>
              <a:off x="6011640" y="2919900"/>
              <a:ext cx="2158690" cy="1303944"/>
            </a:xfrm>
            <a:prstGeom prst="rect">
              <a:avLst/>
            </a:prstGeom>
          </p:spPr>
        </p:pic>
      </p:grpSp>
      <p:sp>
        <p:nvSpPr>
          <p:cNvPr id="5" name="Title 1">
            <a:extLst>
              <a:ext uri="{FF2B5EF4-FFF2-40B4-BE49-F238E27FC236}">
                <a16:creationId xmlns:a16="http://schemas.microsoft.com/office/drawing/2014/main" id="{0D740469-DF98-7D50-4BA0-1E002A04C1D5}"/>
              </a:ext>
            </a:extLst>
          </p:cNvPr>
          <p:cNvSpPr>
            <a:spLocks noGrp="1"/>
          </p:cNvSpPr>
          <p:nvPr>
            <p:ph type="title"/>
          </p:nvPr>
        </p:nvSpPr>
        <p:spPr>
          <a:xfrm>
            <a:off x="214558" y="259341"/>
            <a:ext cx="12411283" cy="450663"/>
          </a:xfrm>
        </p:spPr>
        <p:txBody>
          <a:bodyPr>
            <a:noAutofit/>
          </a:bodyPr>
          <a:lstStyle/>
          <a:p>
            <a:r>
              <a:rPr lang="en-GB" sz="2800" dirty="0"/>
              <a:t>Bristol field study</a:t>
            </a:r>
            <a:endParaRPr lang="en-GB" sz="2800" b="1" dirty="0"/>
          </a:p>
        </p:txBody>
      </p:sp>
      <p:sp>
        <p:nvSpPr>
          <p:cNvPr id="15" name="Rectangle 14">
            <a:extLst>
              <a:ext uri="{FF2B5EF4-FFF2-40B4-BE49-F238E27FC236}">
                <a16:creationId xmlns:a16="http://schemas.microsoft.com/office/drawing/2014/main" id="{CC4CE7C9-1ACD-D4F7-C70B-AF66B856F5B4}"/>
              </a:ext>
            </a:extLst>
          </p:cNvPr>
          <p:cNvSpPr/>
          <p:nvPr/>
        </p:nvSpPr>
        <p:spPr>
          <a:xfrm>
            <a:off x="4925614" y="1375216"/>
            <a:ext cx="7098913" cy="5325124"/>
          </a:xfrm>
          <a:prstGeom prst="rect">
            <a:avLst/>
          </a:prstGeom>
          <a:noFill/>
          <a:ln w="444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a:p>
            <a:pPr algn="ctr"/>
            <a:endParaRPr lang="en-GB" dirty="0"/>
          </a:p>
          <a:p>
            <a:pPr algn="ctr"/>
            <a:endParaRPr lang="en-GB" dirty="0"/>
          </a:p>
          <a:p>
            <a:pPr algn="ctr"/>
            <a:endParaRPr lang="en-GB" dirty="0"/>
          </a:p>
          <a:p>
            <a:pPr algn="ctr"/>
            <a:endParaRPr lang="en-GB" dirty="0"/>
          </a:p>
        </p:txBody>
      </p:sp>
      <p:cxnSp>
        <p:nvCxnSpPr>
          <p:cNvPr id="26" name="Straight Arrow Connector 25">
            <a:extLst>
              <a:ext uri="{FF2B5EF4-FFF2-40B4-BE49-F238E27FC236}">
                <a16:creationId xmlns:a16="http://schemas.microsoft.com/office/drawing/2014/main" id="{F0E632F8-A32B-FE4A-ABCF-88679F750AFB}"/>
              </a:ext>
            </a:extLst>
          </p:cNvPr>
          <p:cNvCxnSpPr>
            <a:cxnSpLocks/>
          </p:cNvCxnSpPr>
          <p:nvPr/>
        </p:nvCxnSpPr>
        <p:spPr>
          <a:xfrm>
            <a:off x="4293986" y="2798074"/>
            <a:ext cx="652737" cy="3920912"/>
          </a:xfrm>
          <a:prstGeom prst="straightConnector1">
            <a:avLst/>
          </a:prstGeom>
          <a:ln w="31750">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105D9DD1-2F61-473E-91B1-D781C0411065}"/>
              </a:ext>
            </a:extLst>
          </p:cNvPr>
          <p:cNvCxnSpPr>
            <a:cxnSpLocks/>
          </p:cNvCxnSpPr>
          <p:nvPr/>
        </p:nvCxnSpPr>
        <p:spPr>
          <a:xfrm flipV="1">
            <a:off x="4284205" y="1383099"/>
            <a:ext cx="636775" cy="1104972"/>
          </a:xfrm>
          <a:prstGeom prst="straightConnector1">
            <a:avLst/>
          </a:prstGeom>
          <a:ln w="31750">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87E47534-B200-E6D2-9C28-5B642BB55A72}"/>
              </a:ext>
            </a:extLst>
          </p:cNvPr>
          <p:cNvSpPr txBox="1"/>
          <p:nvPr/>
        </p:nvSpPr>
        <p:spPr>
          <a:xfrm>
            <a:off x="6307466" y="320487"/>
            <a:ext cx="5619217" cy="923330"/>
          </a:xfrm>
          <a:prstGeom prst="rect">
            <a:avLst/>
          </a:prstGeom>
          <a:noFill/>
        </p:spPr>
        <p:txBody>
          <a:bodyPr wrap="square">
            <a:spAutoFit/>
          </a:bodyPr>
          <a:lstStyle/>
          <a:p>
            <a:pPr marL="361950" lvl="1" indent="-127000">
              <a:buFont typeface="Arial" panose="020B0604020202020204" pitchFamily="34" charset="0"/>
              <a:buChar char="•"/>
            </a:pPr>
            <a:r>
              <a:rPr lang="en-GB" dirty="0"/>
              <a:t>Bristol residential neighbourhoods dominated by terraced houses of varying ages</a:t>
            </a:r>
          </a:p>
          <a:p>
            <a:r>
              <a:rPr lang="en-US" b="1" dirty="0">
                <a:solidFill>
                  <a:srgbClr val="FF0000"/>
                </a:solidFill>
              </a:rPr>
              <a:t>     MONDAY Denise HERTWIG, 402, poster</a:t>
            </a:r>
            <a:r>
              <a:rPr lang="en-GB" b="1" dirty="0">
                <a:solidFill>
                  <a:srgbClr val="FF0000"/>
                </a:solidFill>
              </a:rPr>
              <a:t> E20, 18:30</a:t>
            </a:r>
            <a:r>
              <a:rPr lang="en-US" dirty="0">
                <a:solidFill>
                  <a:srgbClr val="FF0000"/>
                </a:solidFill>
              </a:rPr>
              <a:t> </a:t>
            </a:r>
            <a:endParaRPr lang="en-GB" dirty="0">
              <a:solidFill>
                <a:srgbClr val="FF0000"/>
              </a:solidFill>
            </a:endParaRPr>
          </a:p>
        </p:txBody>
      </p:sp>
      <p:cxnSp>
        <p:nvCxnSpPr>
          <p:cNvPr id="33" name="Straight Arrow Connector 32">
            <a:extLst>
              <a:ext uri="{FF2B5EF4-FFF2-40B4-BE49-F238E27FC236}">
                <a16:creationId xmlns:a16="http://schemas.microsoft.com/office/drawing/2014/main" id="{24E107E4-4446-6FF0-A817-49F629F05BFD}"/>
              </a:ext>
            </a:extLst>
          </p:cNvPr>
          <p:cNvCxnSpPr>
            <a:cxnSpLocks/>
          </p:cNvCxnSpPr>
          <p:nvPr/>
        </p:nvCxnSpPr>
        <p:spPr>
          <a:xfrm flipV="1">
            <a:off x="1477082" y="1018582"/>
            <a:ext cx="1011339" cy="2421503"/>
          </a:xfrm>
          <a:prstGeom prst="straightConnector1">
            <a:avLst/>
          </a:prstGeom>
          <a:ln w="31750">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D3DACF7C-67C8-55F5-63ED-F4BBAC1E08CF}"/>
              </a:ext>
            </a:extLst>
          </p:cNvPr>
          <p:cNvCxnSpPr>
            <a:cxnSpLocks/>
          </p:cNvCxnSpPr>
          <p:nvPr/>
        </p:nvCxnSpPr>
        <p:spPr>
          <a:xfrm>
            <a:off x="1477082" y="3599172"/>
            <a:ext cx="1011339" cy="83606"/>
          </a:xfrm>
          <a:prstGeom prst="straightConnector1">
            <a:avLst/>
          </a:prstGeom>
          <a:ln w="31750">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3945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9" grpId="0"/>
      <p:bldP spid="19" grpId="0"/>
      <p:bldP spid="22" grpId="0" animBg="1"/>
      <p:bldP spid="23" grpId="0" animBg="1"/>
      <p:bldP spid="15" grpId="0" animBg="1"/>
      <p:bldP spid="3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2BF2F9-E591-C631-3B91-B2897A9AC045}"/>
            </a:ext>
          </a:extLst>
        </p:cNvPr>
        <p:cNvGrpSpPr/>
        <p:nvPr/>
      </p:nvGrpSpPr>
      <p:grpSpPr>
        <a:xfrm>
          <a:off x="0" y="0"/>
          <a:ext cx="0" cy="0"/>
          <a:chOff x="0" y="0"/>
          <a:chExt cx="0" cy="0"/>
        </a:xfrm>
      </p:grpSpPr>
      <p:sp>
        <p:nvSpPr>
          <p:cNvPr id="9" name="Content Placeholder 4">
            <a:extLst>
              <a:ext uri="{FF2B5EF4-FFF2-40B4-BE49-F238E27FC236}">
                <a16:creationId xmlns:a16="http://schemas.microsoft.com/office/drawing/2014/main" id="{52BC2185-1CC2-CD8B-F9D4-480CE0C68CF3}"/>
              </a:ext>
            </a:extLst>
          </p:cNvPr>
          <p:cNvSpPr txBox="1">
            <a:spLocks/>
          </p:cNvSpPr>
          <p:nvPr/>
        </p:nvSpPr>
        <p:spPr>
          <a:xfrm>
            <a:off x="189241" y="4408655"/>
            <a:ext cx="4930118" cy="509310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t>Bristol chosen as study site:</a:t>
            </a:r>
          </a:p>
          <a:p>
            <a:pPr marL="457200" lvl="1" indent="0">
              <a:buNone/>
            </a:pPr>
            <a:r>
              <a:rPr lang="en-GB" sz="1800" dirty="0"/>
              <a:t>Medium-sized city</a:t>
            </a:r>
          </a:p>
          <a:p>
            <a:pPr marL="457200" lvl="1" indent="0">
              <a:buNone/>
            </a:pPr>
            <a:r>
              <a:rPr lang="en-GB" sz="1800" dirty="0"/>
              <a:t>Topography </a:t>
            </a:r>
          </a:p>
          <a:p>
            <a:pPr marL="457200" lvl="1" indent="0">
              <a:buNone/>
            </a:pPr>
            <a:r>
              <a:rPr lang="en-GB" sz="1800" dirty="0"/>
              <a:t>Representative land-use heterogeneity</a:t>
            </a:r>
          </a:p>
          <a:p>
            <a:pPr marL="457200" lvl="1" indent="0">
              <a:buNone/>
            </a:pPr>
            <a:r>
              <a:rPr lang="en-GB" sz="1800" dirty="0"/>
              <a:t>Engaged stakeholders</a:t>
            </a:r>
          </a:p>
        </p:txBody>
      </p:sp>
      <p:grpSp>
        <p:nvGrpSpPr>
          <p:cNvPr id="2" name="Group 1">
            <a:extLst>
              <a:ext uri="{FF2B5EF4-FFF2-40B4-BE49-F238E27FC236}">
                <a16:creationId xmlns:a16="http://schemas.microsoft.com/office/drawing/2014/main" id="{7136D7EF-30CA-1C1D-7826-ED9C1F175F7E}"/>
              </a:ext>
            </a:extLst>
          </p:cNvPr>
          <p:cNvGrpSpPr/>
          <p:nvPr/>
        </p:nvGrpSpPr>
        <p:grpSpPr>
          <a:xfrm>
            <a:off x="4780049" y="1356570"/>
            <a:ext cx="7249112" cy="5343770"/>
            <a:chOff x="6011640" y="-2156"/>
            <a:chExt cx="6184807" cy="4226000"/>
          </a:xfrm>
        </p:grpSpPr>
        <p:pic>
          <p:nvPicPr>
            <p:cNvPr id="3" name="Picture 2" descr="A map of a city&#10;&#10;Description automatically generated">
              <a:extLst>
                <a:ext uri="{FF2B5EF4-FFF2-40B4-BE49-F238E27FC236}">
                  <a16:creationId xmlns:a16="http://schemas.microsoft.com/office/drawing/2014/main" id="{352A2EB2-205D-2ED1-5483-61BF6CD8A0C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157797" y="-2156"/>
              <a:ext cx="6038650" cy="3951271"/>
            </a:xfrm>
            <a:prstGeom prst="rect">
              <a:avLst/>
            </a:prstGeom>
          </p:spPr>
        </p:pic>
        <p:grpSp>
          <p:nvGrpSpPr>
            <p:cNvPr id="6" name="Group 5">
              <a:extLst>
                <a:ext uri="{FF2B5EF4-FFF2-40B4-BE49-F238E27FC236}">
                  <a16:creationId xmlns:a16="http://schemas.microsoft.com/office/drawing/2014/main" id="{2ED94CA5-24CD-F9CD-272A-0683D2C0031D}"/>
                </a:ext>
              </a:extLst>
            </p:cNvPr>
            <p:cNvGrpSpPr/>
            <p:nvPr/>
          </p:nvGrpSpPr>
          <p:grpSpPr>
            <a:xfrm>
              <a:off x="6135833" y="12590"/>
              <a:ext cx="978209" cy="1354671"/>
              <a:chOff x="5943600" y="14470"/>
              <a:chExt cx="978209" cy="1354671"/>
            </a:xfrm>
          </p:grpSpPr>
          <p:pic>
            <p:nvPicPr>
              <p:cNvPr id="8" name="Picture 7" descr="A number of numbers and a number of numbers&#10;&#10;Description automatically generated with medium confidence">
                <a:extLst>
                  <a:ext uri="{FF2B5EF4-FFF2-40B4-BE49-F238E27FC236}">
                    <a16:creationId xmlns:a16="http://schemas.microsoft.com/office/drawing/2014/main" id="{2ECD9FA0-C029-430C-40D4-052C07C7747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943600" y="113879"/>
                <a:ext cx="670316" cy="1255262"/>
              </a:xfrm>
              <a:prstGeom prst="rect">
                <a:avLst/>
              </a:prstGeom>
            </p:spPr>
          </p:pic>
          <p:sp>
            <p:nvSpPr>
              <p:cNvPr id="10" name="TextBox 9">
                <a:extLst>
                  <a:ext uri="{FF2B5EF4-FFF2-40B4-BE49-F238E27FC236}">
                    <a16:creationId xmlns:a16="http://schemas.microsoft.com/office/drawing/2014/main" id="{D2F9761A-C8B1-BD02-C6EA-A33C8BE8A232}"/>
                  </a:ext>
                </a:extLst>
              </p:cNvPr>
              <p:cNvSpPr txBox="1"/>
              <p:nvPr/>
            </p:nvSpPr>
            <p:spPr>
              <a:xfrm>
                <a:off x="5961610" y="14470"/>
                <a:ext cx="960199" cy="107722"/>
              </a:xfrm>
              <a:prstGeom prst="rect">
                <a:avLst/>
              </a:prstGeom>
              <a:solidFill>
                <a:schemeClr val="bg1"/>
              </a:solidFill>
              <a:ln>
                <a:solidFill>
                  <a:schemeClr val="bg1"/>
                </a:solidFill>
              </a:ln>
            </p:spPr>
            <p:txBody>
              <a:bodyPr wrap="none" lIns="0" tIns="0" rIns="0" bIns="0" rtlCol="0">
                <a:spAutoFit/>
              </a:bodyPr>
              <a:lstStyle/>
              <a:p>
                <a:r>
                  <a:rPr lang="en-GB" sz="700" b="1">
                    <a:latin typeface="Arial" panose="020B0604020202020204" pitchFamily="34" charset="0"/>
                    <a:cs typeface="Arial" panose="020B0604020202020204" pitchFamily="34" charset="0"/>
                  </a:rPr>
                  <a:t>Bldg. eaves height (m)</a:t>
                </a:r>
              </a:p>
            </p:txBody>
          </p:sp>
        </p:grpSp>
        <p:pic>
          <p:nvPicPr>
            <p:cNvPr id="7" name="Picture 6" descr="A graph of a building height&#10;&#10;Description automatically generated">
              <a:extLst>
                <a:ext uri="{FF2B5EF4-FFF2-40B4-BE49-F238E27FC236}">
                  <a16:creationId xmlns:a16="http://schemas.microsoft.com/office/drawing/2014/main" id="{14F468BC-4B81-B970-69F8-6B123F3DDCDE}"/>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t="-17"/>
            <a:stretch/>
          </p:blipFill>
          <p:spPr>
            <a:xfrm>
              <a:off x="6011640" y="2919900"/>
              <a:ext cx="2158690" cy="1303944"/>
            </a:xfrm>
            <a:prstGeom prst="rect">
              <a:avLst/>
            </a:prstGeom>
          </p:spPr>
        </p:pic>
      </p:grpSp>
      <p:sp>
        <p:nvSpPr>
          <p:cNvPr id="5" name="Title 1">
            <a:extLst>
              <a:ext uri="{FF2B5EF4-FFF2-40B4-BE49-F238E27FC236}">
                <a16:creationId xmlns:a16="http://schemas.microsoft.com/office/drawing/2014/main" id="{401BD67E-7277-7403-455A-79D459FC1782}"/>
              </a:ext>
            </a:extLst>
          </p:cNvPr>
          <p:cNvSpPr>
            <a:spLocks noGrp="1"/>
          </p:cNvSpPr>
          <p:nvPr>
            <p:ph type="title"/>
          </p:nvPr>
        </p:nvSpPr>
        <p:spPr>
          <a:xfrm>
            <a:off x="214558" y="259341"/>
            <a:ext cx="12411283" cy="450663"/>
          </a:xfrm>
        </p:spPr>
        <p:txBody>
          <a:bodyPr>
            <a:noAutofit/>
          </a:bodyPr>
          <a:lstStyle/>
          <a:p>
            <a:r>
              <a:rPr lang="en-GB" sz="2800" dirty="0"/>
              <a:t>Bristol field study</a:t>
            </a:r>
            <a:endParaRPr lang="en-GB" sz="2800" b="1" dirty="0"/>
          </a:p>
        </p:txBody>
      </p:sp>
      <p:sp>
        <p:nvSpPr>
          <p:cNvPr id="15" name="Rectangle 14">
            <a:extLst>
              <a:ext uri="{FF2B5EF4-FFF2-40B4-BE49-F238E27FC236}">
                <a16:creationId xmlns:a16="http://schemas.microsoft.com/office/drawing/2014/main" id="{8004C56B-1B74-6FC9-B153-8A78675E0EF6}"/>
              </a:ext>
            </a:extLst>
          </p:cNvPr>
          <p:cNvSpPr/>
          <p:nvPr/>
        </p:nvSpPr>
        <p:spPr>
          <a:xfrm>
            <a:off x="4925614" y="1375216"/>
            <a:ext cx="7098913" cy="5325124"/>
          </a:xfrm>
          <a:prstGeom prst="rect">
            <a:avLst/>
          </a:prstGeom>
          <a:noFill/>
          <a:ln w="444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a:p>
            <a:pPr algn="ctr"/>
            <a:endParaRPr lang="en-GB" dirty="0"/>
          </a:p>
          <a:p>
            <a:pPr algn="ctr"/>
            <a:endParaRPr lang="en-GB" dirty="0"/>
          </a:p>
          <a:p>
            <a:pPr algn="ctr"/>
            <a:endParaRPr lang="en-GB" dirty="0"/>
          </a:p>
          <a:p>
            <a:pPr algn="ctr"/>
            <a:endParaRPr lang="en-GB" dirty="0"/>
          </a:p>
        </p:txBody>
      </p:sp>
      <p:sp>
        <p:nvSpPr>
          <p:cNvPr id="13" name="Rectangle 12">
            <a:extLst>
              <a:ext uri="{FF2B5EF4-FFF2-40B4-BE49-F238E27FC236}">
                <a16:creationId xmlns:a16="http://schemas.microsoft.com/office/drawing/2014/main" id="{61C6651B-4BDB-124B-B120-AC007335E72F}"/>
              </a:ext>
            </a:extLst>
          </p:cNvPr>
          <p:cNvSpPr/>
          <p:nvPr/>
        </p:nvSpPr>
        <p:spPr>
          <a:xfrm>
            <a:off x="4273768" y="2294197"/>
            <a:ext cx="498398" cy="356616"/>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2">
            <a:extLst>
              <a:ext uri="{FF2B5EF4-FFF2-40B4-BE49-F238E27FC236}">
                <a16:creationId xmlns:a16="http://schemas.microsoft.com/office/drawing/2014/main" id="{750C20D2-B049-2ABE-5CA3-A0C96A20D41F}"/>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216134" y="1327033"/>
            <a:ext cx="2671676" cy="1784680"/>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98FF5DFB-4C1A-F554-1C34-DF5C06BC5BCE}"/>
              </a:ext>
            </a:extLst>
          </p:cNvPr>
          <p:cNvSpPr/>
          <p:nvPr/>
        </p:nvSpPr>
        <p:spPr>
          <a:xfrm>
            <a:off x="2240017" y="1348691"/>
            <a:ext cx="2677714" cy="1731625"/>
          </a:xfrm>
          <a:prstGeom prst="rect">
            <a:avLst/>
          </a:prstGeom>
          <a:noFill/>
          <a:ln w="444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458A5AD6-3288-EA20-9FDF-45B4BA4BC8C9}"/>
              </a:ext>
            </a:extLst>
          </p:cNvPr>
          <p:cNvSpPr/>
          <p:nvPr/>
        </p:nvSpPr>
        <p:spPr>
          <a:xfrm>
            <a:off x="5267018" y="4264115"/>
            <a:ext cx="570657" cy="432117"/>
          </a:xfrm>
          <a:prstGeom prst="rect">
            <a:avLst/>
          </a:prstGeom>
          <a:noFill/>
          <a:ln w="444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8" name="Straight Arrow Connector 17">
            <a:extLst>
              <a:ext uri="{FF2B5EF4-FFF2-40B4-BE49-F238E27FC236}">
                <a16:creationId xmlns:a16="http://schemas.microsoft.com/office/drawing/2014/main" id="{EDF1DB63-24B4-0D35-3274-48CDE31ADB93}"/>
              </a:ext>
            </a:extLst>
          </p:cNvPr>
          <p:cNvCxnSpPr>
            <a:cxnSpLocks/>
          </p:cNvCxnSpPr>
          <p:nvPr/>
        </p:nvCxnSpPr>
        <p:spPr>
          <a:xfrm>
            <a:off x="2229446" y="3108013"/>
            <a:ext cx="3037572" cy="1588219"/>
          </a:xfrm>
          <a:prstGeom prst="straightConnector1">
            <a:avLst/>
          </a:prstGeom>
          <a:ln w="38100">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A32E5BDD-F330-4352-C342-3CBBE26594C0}"/>
              </a:ext>
            </a:extLst>
          </p:cNvPr>
          <p:cNvCxnSpPr>
            <a:cxnSpLocks/>
          </p:cNvCxnSpPr>
          <p:nvPr/>
        </p:nvCxnSpPr>
        <p:spPr>
          <a:xfrm>
            <a:off x="4898779" y="1345621"/>
            <a:ext cx="938896" cy="2928989"/>
          </a:xfrm>
          <a:prstGeom prst="straightConnector1">
            <a:avLst/>
          </a:prstGeom>
          <a:ln w="38100">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21" name="Content Placeholder 4">
            <a:extLst>
              <a:ext uri="{FF2B5EF4-FFF2-40B4-BE49-F238E27FC236}">
                <a16:creationId xmlns:a16="http://schemas.microsoft.com/office/drawing/2014/main" id="{80B5FE1E-D96A-A8E7-1122-5037E929062D}"/>
              </a:ext>
            </a:extLst>
          </p:cNvPr>
          <p:cNvSpPr txBox="1">
            <a:spLocks/>
          </p:cNvSpPr>
          <p:nvPr/>
        </p:nvSpPr>
        <p:spPr>
          <a:xfrm>
            <a:off x="877699" y="1320994"/>
            <a:ext cx="1455598" cy="68081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000" dirty="0"/>
              <a:t>River Avon Gorge</a:t>
            </a:r>
          </a:p>
          <a:p>
            <a:endParaRPr lang="en-GB" sz="2000" dirty="0"/>
          </a:p>
        </p:txBody>
      </p:sp>
    </p:spTree>
    <p:extLst>
      <p:ext uri="{BB962C8B-B14F-4D97-AF65-F5344CB8AC3E}">
        <p14:creationId xmlns:p14="http://schemas.microsoft.com/office/powerpoint/2010/main" val="29192374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E2C023-A81E-1C2A-CC49-06724AB49246}"/>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04E98B3D-6BF5-44F8-873B-774CF087DA84}"/>
              </a:ext>
            </a:extLst>
          </p:cNvPr>
          <p:cNvPicPr>
            <a:picLocks noChangeAspect="1"/>
          </p:cNvPicPr>
          <p:nvPr/>
        </p:nvPicPr>
        <p:blipFill>
          <a:blip r:embed="rId3" cstate="print">
            <a:extLst>
              <a:ext uri="{28A0092B-C50C-407E-A947-70E740481C1C}">
                <a14:useLocalDpi xmlns:a14="http://schemas.microsoft.com/office/drawing/2010/main"/>
              </a:ext>
            </a:extLst>
          </a:blip>
          <a:srcRect l="75"/>
          <a:stretch>
            <a:fillRect/>
          </a:stretch>
        </p:blipFill>
        <p:spPr>
          <a:xfrm>
            <a:off x="0" y="0"/>
            <a:ext cx="12182856" cy="6858000"/>
          </a:xfrm>
          <a:prstGeom prst="rect">
            <a:avLst/>
          </a:prstGeom>
        </p:spPr>
      </p:pic>
      <p:sp>
        <p:nvSpPr>
          <p:cNvPr id="4" name="TextBox 3">
            <a:extLst>
              <a:ext uri="{FF2B5EF4-FFF2-40B4-BE49-F238E27FC236}">
                <a16:creationId xmlns:a16="http://schemas.microsoft.com/office/drawing/2014/main" id="{53181D49-2BB0-E054-ECD4-A49FC8A07CBF}"/>
              </a:ext>
            </a:extLst>
          </p:cNvPr>
          <p:cNvSpPr txBox="1"/>
          <p:nvPr/>
        </p:nvSpPr>
        <p:spPr>
          <a:xfrm>
            <a:off x="275897" y="128700"/>
            <a:ext cx="4469524" cy="923330"/>
          </a:xfrm>
          <a:prstGeom prst="rect">
            <a:avLst/>
          </a:prstGeom>
          <a:noFill/>
        </p:spPr>
        <p:txBody>
          <a:bodyPr wrap="square" rtlCol="0">
            <a:spAutoFit/>
          </a:bodyPr>
          <a:lstStyle/>
          <a:p>
            <a:r>
              <a:rPr lang="en-GB" b="1" dirty="0"/>
              <a:t>1. How do orography, coastal distance, and LCZ influence spatial temperature differences?</a:t>
            </a:r>
          </a:p>
        </p:txBody>
      </p:sp>
      <p:sp>
        <p:nvSpPr>
          <p:cNvPr id="5" name="TextBox 4">
            <a:extLst>
              <a:ext uri="{FF2B5EF4-FFF2-40B4-BE49-F238E27FC236}">
                <a16:creationId xmlns:a16="http://schemas.microsoft.com/office/drawing/2014/main" id="{6F84F924-E7CA-68C0-117F-85B379BF6BCE}"/>
              </a:ext>
            </a:extLst>
          </p:cNvPr>
          <p:cNvSpPr txBox="1"/>
          <p:nvPr/>
        </p:nvSpPr>
        <p:spPr>
          <a:xfrm>
            <a:off x="11098399" y="4780630"/>
            <a:ext cx="962537" cy="584775"/>
          </a:xfrm>
          <a:prstGeom prst="rect">
            <a:avLst/>
          </a:prstGeom>
          <a:noFill/>
        </p:spPr>
        <p:txBody>
          <a:bodyPr wrap="square" rtlCol="0">
            <a:spAutoFit/>
          </a:bodyPr>
          <a:lstStyle/>
          <a:p>
            <a:r>
              <a:rPr lang="en-GB" sz="1600" b="1" dirty="0">
                <a:solidFill>
                  <a:schemeClr val="bg1"/>
                </a:solidFill>
              </a:rPr>
              <a:t>GETTY IMAGES</a:t>
            </a:r>
          </a:p>
        </p:txBody>
      </p:sp>
    </p:spTree>
    <p:extLst>
      <p:ext uri="{BB962C8B-B14F-4D97-AF65-F5344CB8AC3E}">
        <p14:creationId xmlns:p14="http://schemas.microsoft.com/office/powerpoint/2010/main" val="3964268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65BD7-9211-6C88-6B28-68F9C2C76F01}"/>
              </a:ext>
            </a:extLst>
          </p:cNvPr>
          <p:cNvSpPr>
            <a:spLocks noGrp="1"/>
          </p:cNvSpPr>
          <p:nvPr>
            <p:ph type="title"/>
          </p:nvPr>
        </p:nvSpPr>
        <p:spPr>
          <a:xfrm>
            <a:off x="89471" y="343815"/>
            <a:ext cx="6598191" cy="702004"/>
          </a:xfrm>
        </p:spPr>
        <p:txBody>
          <a:bodyPr>
            <a:noAutofit/>
          </a:bodyPr>
          <a:lstStyle/>
          <a:p>
            <a:r>
              <a:rPr lang="en-GB" sz="2800" dirty="0"/>
              <a:t>Planning for future heatwaves in Bristol </a:t>
            </a:r>
            <a:br>
              <a:rPr lang="en-GB" sz="2800" dirty="0"/>
            </a:br>
            <a:endParaRPr lang="en-GB" sz="2800" dirty="0"/>
          </a:p>
        </p:txBody>
      </p:sp>
      <p:pic>
        <p:nvPicPr>
          <p:cNvPr id="11" name="Picture 10">
            <a:extLst>
              <a:ext uri="{FF2B5EF4-FFF2-40B4-BE49-F238E27FC236}">
                <a16:creationId xmlns:a16="http://schemas.microsoft.com/office/drawing/2014/main" id="{39700B52-C7DF-5046-EDE6-44F5646B3F86}"/>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681123" y="943532"/>
            <a:ext cx="4692846" cy="3971112"/>
          </a:xfrm>
          <a:prstGeom prst="rect">
            <a:avLst/>
          </a:prstGeom>
        </p:spPr>
      </p:pic>
      <p:sp>
        <p:nvSpPr>
          <p:cNvPr id="12" name="TextBox 11">
            <a:extLst>
              <a:ext uri="{FF2B5EF4-FFF2-40B4-BE49-F238E27FC236}">
                <a16:creationId xmlns:a16="http://schemas.microsoft.com/office/drawing/2014/main" id="{84B82EAA-C3E8-876B-2A8D-3E6E7CC38EF1}"/>
              </a:ext>
            </a:extLst>
          </p:cNvPr>
          <p:cNvSpPr txBox="1"/>
          <p:nvPr/>
        </p:nvSpPr>
        <p:spPr>
          <a:xfrm>
            <a:off x="842396" y="4966742"/>
            <a:ext cx="4370299" cy="400110"/>
          </a:xfrm>
          <a:prstGeom prst="rect">
            <a:avLst/>
          </a:prstGeom>
          <a:solidFill>
            <a:schemeClr val="bg1"/>
          </a:solidFill>
        </p:spPr>
        <p:txBody>
          <a:bodyPr wrap="none" rtlCol="0">
            <a:spAutoFit/>
          </a:bodyPr>
          <a:lstStyle/>
          <a:p>
            <a:r>
              <a:rPr lang="en-GB" sz="2000" dirty="0"/>
              <a:t>Average no. summer nights above 20 ˚ C</a:t>
            </a:r>
          </a:p>
        </p:txBody>
      </p:sp>
      <p:pic>
        <p:nvPicPr>
          <p:cNvPr id="14" name="Picture 13">
            <a:extLst>
              <a:ext uri="{FF2B5EF4-FFF2-40B4-BE49-F238E27FC236}">
                <a16:creationId xmlns:a16="http://schemas.microsoft.com/office/drawing/2014/main" id="{6AFCF0F1-093B-D632-4EDA-19FC3DDD92F4}"/>
              </a:ext>
            </a:extLst>
          </p:cNvPr>
          <p:cNvPicPr>
            <a:picLocks noChangeAspect="1"/>
          </p:cNvPicPr>
          <p:nvPr/>
        </p:nvPicPr>
        <p:blipFill>
          <a:blip r:embed="rId4"/>
          <a:stretch>
            <a:fillRect/>
          </a:stretch>
        </p:blipFill>
        <p:spPr>
          <a:xfrm>
            <a:off x="4375192" y="1097917"/>
            <a:ext cx="885949" cy="2667372"/>
          </a:xfrm>
          <a:prstGeom prst="rect">
            <a:avLst/>
          </a:prstGeom>
        </p:spPr>
      </p:pic>
      <p:sp>
        <p:nvSpPr>
          <p:cNvPr id="4" name="TextBox 3">
            <a:extLst>
              <a:ext uri="{FF2B5EF4-FFF2-40B4-BE49-F238E27FC236}">
                <a16:creationId xmlns:a16="http://schemas.microsoft.com/office/drawing/2014/main" id="{C889FD69-71C3-5936-5BC8-7D40C52C627D}"/>
              </a:ext>
            </a:extLst>
          </p:cNvPr>
          <p:cNvSpPr txBox="1"/>
          <p:nvPr/>
        </p:nvSpPr>
        <p:spPr>
          <a:xfrm>
            <a:off x="306909" y="5487671"/>
            <a:ext cx="5441272" cy="707886"/>
          </a:xfrm>
          <a:prstGeom prst="rect">
            <a:avLst/>
          </a:prstGeom>
          <a:solidFill>
            <a:schemeClr val="bg1"/>
          </a:solidFill>
        </p:spPr>
        <p:txBody>
          <a:bodyPr wrap="square" rtlCol="0">
            <a:spAutoFit/>
          </a:bodyPr>
          <a:lstStyle/>
          <a:p>
            <a:pPr marL="342900" indent="-342900">
              <a:buFont typeface="Arial" panose="020B0604020202020204" pitchFamily="34" charset="0"/>
              <a:buChar char="•"/>
            </a:pPr>
            <a:r>
              <a:rPr lang="en-GB" sz="2000" dirty="0"/>
              <a:t>Met Office UKCP (UK Climate Projections) for </a:t>
            </a:r>
            <a:r>
              <a:rPr lang="en-GB" sz="2000" b="1" dirty="0"/>
              <a:t>2070s</a:t>
            </a:r>
            <a:r>
              <a:rPr lang="en-GB" sz="2000" dirty="0"/>
              <a:t> (2.2km resolution)</a:t>
            </a:r>
          </a:p>
        </p:txBody>
      </p:sp>
      <p:pic>
        <p:nvPicPr>
          <p:cNvPr id="2052" name="Picture 4" descr="Bristol City Council">
            <a:extLst>
              <a:ext uri="{FF2B5EF4-FFF2-40B4-BE49-F238E27FC236}">
                <a16:creationId xmlns:a16="http://schemas.microsoft.com/office/drawing/2014/main" id="{28A306A5-DCAE-FBAF-D789-D940DD3595B0}"/>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0823796" y="1577323"/>
            <a:ext cx="1118072" cy="113311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About us - Met Office">
            <a:extLst>
              <a:ext uri="{FF2B5EF4-FFF2-40B4-BE49-F238E27FC236}">
                <a16:creationId xmlns:a16="http://schemas.microsoft.com/office/drawing/2014/main" id="{DBEAAA34-47BF-6A42-1A47-996EDBCDF726}"/>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0767155" y="235706"/>
            <a:ext cx="1198436" cy="119843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FFC56CAB-3D14-5F96-DFBF-0AC0A9EC2CD0}"/>
              </a:ext>
            </a:extLst>
          </p:cNvPr>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a:xfrm>
            <a:off x="5718310" y="973538"/>
            <a:ext cx="4425352" cy="3941105"/>
          </a:xfrm>
          <a:prstGeom prst="rect">
            <a:avLst/>
          </a:prstGeom>
        </p:spPr>
      </p:pic>
      <p:sp>
        <p:nvSpPr>
          <p:cNvPr id="7" name="TextBox 6">
            <a:extLst>
              <a:ext uri="{FF2B5EF4-FFF2-40B4-BE49-F238E27FC236}">
                <a16:creationId xmlns:a16="http://schemas.microsoft.com/office/drawing/2014/main" id="{8C710475-AA25-958D-481E-AC90E4D47419}"/>
              </a:ext>
            </a:extLst>
          </p:cNvPr>
          <p:cNvSpPr txBox="1"/>
          <p:nvPr/>
        </p:nvSpPr>
        <p:spPr>
          <a:xfrm>
            <a:off x="6598081" y="4937610"/>
            <a:ext cx="2683555" cy="400110"/>
          </a:xfrm>
          <a:prstGeom prst="rect">
            <a:avLst/>
          </a:prstGeom>
          <a:solidFill>
            <a:schemeClr val="bg1"/>
          </a:solidFill>
        </p:spPr>
        <p:txBody>
          <a:bodyPr wrap="none" rtlCol="0">
            <a:spAutoFit/>
          </a:bodyPr>
          <a:lstStyle/>
          <a:p>
            <a:r>
              <a:rPr lang="en-GB" sz="2000" dirty="0"/>
              <a:t>Heat Vulnerability Index</a:t>
            </a:r>
          </a:p>
        </p:txBody>
      </p:sp>
      <p:sp>
        <p:nvSpPr>
          <p:cNvPr id="8" name="TextBox 7">
            <a:extLst>
              <a:ext uri="{FF2B5EF4-FFF2-40B4-BE49-F238E27FC236}">
                <a16:creationId xmlns:a16="http://schemas.microsoft.com/office/drawing/2014/main" id="{FBB18C4F-8EA0-A1AB-362E-628F32425907}"/>
              </a:ext>
            </a:extLst>
          </p:cNvPr>
          <p:cNvSpPr txBox="1"/>
          <p:nvPr/>
        </p:nvSpPr>
        <p:spPr>
          <a:xfrm>
            <a:off x="5535433" y="5487671"/>
            <a:ext cx="4608229" cy="707886"/>
          </a:xfrm>
          <a:prstGeom prst="rect">
            <a:avLst/>
          </a:prstGeom>
          <a:solidFill>
            <a:schemeClr val="bg1"/>
          </a:solidFill>
        </p:spPr>
        <p:txBody>
          <a:bodyPr wrap="square" rtlCol="0">
            <a:spAutoFit/>
          </a:bodyPr>
          <a:lstStyle/>
          <a:p>
            <a:pPr marL="342900" indent="-342900">
              <a:buFont typeface="Arial" panose="020B0604020202020204" pitchFamily="34" charset="0"/>
              <a:buChar char="•"/>
            </a:pPr>
            <a:r>
              <a:rPr lang="en-GB" sz="2000" dirty="0"/>
              <a:t>Risk due to age, deprivation, indoor/outdoor exposure</a:t>
            </a:r>
          </a:p>
        </p:txBody>
      </p:sp>
      <p:sp>
        <p:nvSpPr>
          <p:cNvPr id="13" name="TextBox 12">
            <a:extLst>
              <a:ext uri="{FF2B5EF4-FFF2-40B4-BE49-F238E27FC236}">
                <a16:creationId xmlns:a16="http://schemas.microsoft.com/office/drawing/2014/main" id="{7ED1F88C-E653-79A8-9FBA-CBCF746584D1}"/>
              </a:ext>
            </a:extLst>
          </p:cNvPr>
          <p:cNvSpPr txBox="1"/>
          <p:nvPr/>
        </p:nvSpPr>
        <p:spPr>
          <a:xfrm>
            <a:off x="10271322" y="4320411"/>
            <a:ext cx="1815601" cy="646331"/>
          </a:xfrm>
          <a:prstGeom prst="rect">
            <a:avLst/>
          </a:prstGeom>
          <a:noFill/>
        </p:spPr>
        <p:txBody>
          <a:bodyPr wrap="square">
            <a:spAutoFit/>
          </a:bodyPr>
          <a:lstStyle/>
          <a:p>
            <a:pPr marL="0" lvl="1" indent="0">
              <a:buNone/>
            </a:pPr>
            <a:r>
              <a:rPr lang="en-GB" sz="1800" dirty="0"/>
              <a:t>Keep Bristol Cool Tool </a:t>
            </a:r>
            <a:r>
              <a:rPr lang="en-GB" sz="1800" dirty="0">
                <a:hlinkClick r:id="rId8"/>
              </a:rPr>
              <a:t>website link</a:t>
            </a:r>
            <a:r>
              <a:rPr lang="en-GB" sz="1800" dirty="0"/>
              <a:t> </a:t>
            </a:r>
          </a:p>
        </p:txBody>
      </p:sp>
      <p:sp>
        <p:nvSpPr>
          <p:cNvPr id="15" name="TextBox 14">
            <a:extLst>
              <a:ext uri="{FF2B5EF4-FFF2-40B4-BE49-F238E27FC236}">
                <a16:creationId xmlns:a16="http://schemas.microsoft.com/office/drawing/2014/main" id="{E4D4E517-C1CB-B462-B08A-91D4C2ED00D3}"/>
              </a:ext>
            </a:extLst>
          </p:cNvPr>
          <p:cNvSpPr txBox="1"/>
          <p:nvPr/>
        </p:nvSpPr>
        <p:spPr>
          <a:xfrm>
            <a:off x="9118615" y="6093767"/>
            <a:ext cx="3297079" cy="707886"/>
          </a:xfrm>
          <a:prstGeom prst="rect">
            <a:avLst/>
          </a:prstGeom>
          <a:noFill/>
        </p:spPr>
        <p:txBody>
          <a:bodyPr wrap="square" rtlCol="0">
            <a:spAutoFit/>
          </a:bodyPr>
          <a:lstStyle/>
          <a:p>
            <a:r>
              <a:rPr lang="en-GB" sz="2000" b="1" dirty="0"/>
              <a:t>Thanks to Ben Smallwood, Bristol City Council </a:t>
            </a:r>
          </a:p>
        </p:txBody>
      </p:sp>
    </p:spTree>
    <p:extLst>
      <p:ext uri="{BB962C8B-B14F-4D97-AF65-F5344CB8AC3E}">
        <p14:creationId xmlns:p14="http://schemas.microsoft.com/office/powerpoint/2010/main" val="710763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35011FA-1593-87CC-5C90-0BB5508642BA}"/>
              </a:ext>
            </a:extLst>
          </p:cNvPr>
          <p:cNvSpPr txBox="1"/>
          <p:nvPr/>
        </p:nvSpPr>
        <p:spPr>
          <a:xfrm>
            <a:off x="2693078" y="4899245"/>
            <a:ext cx="5908669" cy="400110"/>
          </a:xfrm>
          <a:prstGeom prst="rect">
            <a:avLst/>
          </a:prstGeom>
          <a:noFill/>
        </p:spPr>
        <p:txBody>
          <a:bodyPr wrap="none" rtlCol="0">
            <a:spAutoFit/>
          </a:bodyPr>
          <a:lstStyle/>
          <a:p>
            <a:r>
              <a:rPr lang="en-GB" sz="2000" b="1" dirty="0">
                <a:solidFill>
                  <a:srgbClr val="204D79"/>
                </a:solidFill>
              </a:rPr>
              <a:t>Regional scale </a:t>
            </a:r>
            <a:r>
              <a:rPr lang="en-GB" sz="2000" dirty="0"/>
              <a:t>– UK Met Office testbed (summer 2023)</a:t>
            </a:r>
          </a:p>
        </p:txBody>
      </p:sp>
      <p:pic>
        <p:nvPicPr>
          <p:cNvPr id="7" name="Picture 6" descr="A map of the sun and a temperature&#10;&#10;Description automatically generated">
            <a:extLst>
              <a:ext uri="{FF2B5EF4-FFF2-40B4-BE49-F238E27FC236}">
                <a16:creationId xmlns:a16="http://schemas.microsoft.com/office/drawing/2014/main" id="{9D68A638-5AC8-45DF-B55A-D4A5EFA1C87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529256" y="901374"/>
            <a:ext cx="4218996" cy="4067283"/>
          </a:xfrm>
          <a:prstGeom prst="rect">
            <a:avLst/>
          </a:prstGeom>
        </p:spPr>
      </p:pic>
      <p:pic>
        <p:nvPicPr>
          <p:cNvPr id="8" name="Picture 7" descr="A screenshot of a map&#10;&#10;Description automatically generated">
            <a:extLst>
              <a:ext uri="{FF2B5EF4-FFF2-40B4-BE49-F238E27FC236}">
                <a16:creationId xmlns:a16="http://schemas.microsoft.com/office/drawing/2014/main" id="{E64BCE3E-AAAD-EC14-ED8D-1C0F3B9AB3DD}"/>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785396" y="951281"/>
            <a:ext cx="4202061" cy="3947964"/>
          </a:xfrm>
          <a:prstGeom prst="rect">
            <a:avLst/>
          </a:prstGeom>
        </p:spPr>
      </p:pic>
      <p:sp>
        <p:nvSpPr>
          <p:cNvPr id="11" name="TextBox 10">
            <a:extLst>
              <a:ext uri="{FF2B5EF4-FFF2-40B4-BE49-F238E27FC236}">
                <a16:creationId xmlns:a16="http://schemas.microsoft.com/office/drawing/2014/main" id="{DD50803F-071E-4DC2-0C94-CF228E5A9589}"/>
              </a:ext>
            </a:extLst>
          </p:cNvPr>
          <p:cNvSpPr txBox="1"/>
          <p:nvPr/>
        </p:nvSpPr>
        <p:spPr>
          <a:xfrm>
            <a:off x="1772455" y="5299355"/>
            <a:ext cx="7749917" cy="1682512"/>
          </a:xfrm>
          <a:prstGeom prst="rect">
            <a:avLst/>
          </a:prstGeom>
          <a:noFill/>
        </p:spPr>
        <p:txBody>
          <a:bodyPr wrap="square" lIns="91440" tIns="45720" rIns="91440" bIns="45720" anchor="t">
            <a:spAutoFit/>
          </a:bodyPr>
          <a:lstStyle/>
          <a:p>
            <a:pPr marL="139700" indent="-139700">
              <a:buFont typeface="Arial" panose="020B0604020202020204" pitchFamily="34" charset="0"/>
              <a:buChar char="•"/>
            </a:pPr>
            <a:r>
              <a:rPr lang="en-US" sz="2000" dirty="0"/>
              <a:t>Focus on evaluation of urban-scale NWP with sensor network</a:t>
            </a:r>
          </a:p>
          <a:p>
            <a:pPr marL="139700" indent="-139700">
              <a:buFont typeface="Arial" panose="020B0604020202020204" pitchFamily="34" charset="0"/>
              <a:buChar char="•"/>
            </a:pPr>
            <a:r>
              <a:rPr lang="en-US" sz="2000" dirty="0"/>
              <a:t>Wessex Model Variable Resolution (300 m)</a:t>
            </a:r>
          </a:p>
          <a:p>
            <a:pPr marL="139700" indent="-139700">
              <a:spcAft>
                <a:spcPts val="400"/>
              </a:spcAft>
              <a:buFont typeface="Arial" panose="020B0604020202020204" pitchFamily="34" charset="0"/>
              <a:buChar char="•"/>
            </a:pPr>
            <a:r>
              <a:rPr lang="en-US" sz="2000" dirty="0"/>
              <a:t>WMV has higher temperatures at the city </a:t>
            </a:r>
            <a:r>
              <a:rPr lang="en-US" sz="2000" dirty="0" err="1"/>
              <a:t>centre</a:t>
            </a:r>
            <a:r>
              <a:rPr lang="en-US" sz="2000" dirty="0"/>
              <a:t> cf. MOGREPS (2.2km)</a:t>
            </a:r>
            <a:endParaRPr lang="en-US" sz="2000" dirty="0">
              <a:ea typeface="Calibri" panose="020F0502020204030204"/>
              <a:cs typeface="Calibri" panose="020F0502020204030204"/>
            </a:endParaRPr>
          </a:p>
          <a:p>
            <a:r>
              <a:rPr lang="en-US" sz="2000" b="1" dirty="0">
                <a:solidFill>
                  <a:srgbClr val="FF0000"/>
                </a:solidFill>
              </a:rPr>
              <a:t>MONDAY Russell GLAZER, 692, 1</a:t>
            </a:r>
            <a:r>
              <a:rPr lang="en-GB" sz="2000" b="1" dirty="0">
                <a:solidFill>
                  <a:srgbClr val="FF0000"/>
                </a:solidFill>
              </a:rPr>
              <a:t>6:45, Room Mees1 (PM5) talk</a:t>
            </a:r>
            <a:endParaRPr lang="en-US" sz="2000" b="1" dirty="0">
              <a:solidFill>
                <a:srgbClr val="FF0000"/>
              </a:solidFill>
            </a:endParaRPr>
          </a:p>
          <a:p>
            <a:endParaRPr lang="en-GB" sz="2000" dirty="0"/>
          </a:p>
        </p:txBody>
      </p:sp>
      <p:sp>
        <p:nvSpPr>
          <p:cNvPr id="16" name="TextBox 15">
            <a:extLst>
              <a:ext uri="{FF2B5EF4-FFF2-40B4-BE49-F238E27FC236}">
                <a16:creationId xmlns:a16="http://schemas.microsoft.com/office/drawing/2014/main" id="{6BD9950C-A8D0-14BC-AA3D-C95E080548A6}"/>
              </a:ext>
            </a:extLst>
          </p:cNvPr>
          <p:cNvSpPr txBox="1"/>
          <p:nvPr/>
        </p:nvSpPr>
        <p:spPr>
          <a:xfrm>
            <a:off x="3155059" y="3610421"/>
            <a:ext cx="951880" cy="307777"/>
          </a:xfrm>
          <a:prstGeom prst="rect">
            <a:avLst/>
          </a:prstGeom>
          <a:noFill/>
        </p:spPr>
        <p:txBody>
          <a:bodyPr wrap="square" rtlCol="0">
            <a:spAutoFit/>
          </a:bodyPr>
          <a:lstStyle/>
          <a:p>
            <a:r>
              <a:rPr lang="en-US" sz="1400" b="1" dirty="0"/>
              <a:t>Bristol</a:t>
            </a:r>
          </a:p>
        </p:txBody>
      </p:sp>
      <p:sp>
        <p:nvSpPr>
          <p:cNvPr id="17" name="TextBox 16">
            <a:extLst>
              <a:ext uri="{FF2B5EF4-FFF2-40B4-BE49-F238E27FC236}">
                <a16:creationId xmlns:a16="http://schemas.microsoft.com/office/drawing/2014/main" id="{EC409245-8CA9-0242-EAB7-F01ED20D2303}"/>
              </a:ext>
            </a:extLst>
          </p:cNvPr>
          <p:cNvSpPr txBox="1"/>
          <p:nvPr/>
        </p:nvSpPr>
        <p:spPr>
          <a:xfrm>
            <a:off x="7493673" y="3610421"/>
            <a:ext cx="951880" cy="307777"/>
          </a:xfrm>
          <a:prstGeom prst="rect">
            <a:avLst/>
          </a:prstGeom>
          <a:noFill/>
        </p:spPr>
        <p:txBody>
          <a:bodyPr wrap="square" rtlCol="0">
            <a:spAutoFit/>
          </a:bodyPr>
          <a:lstStyle/>
          <a:p>
            <a:r>
              <a:rPr lang="en-US" sz="1400" b="1" dirty="0"/>
              <a:t>Bristol</a:t>
            </a:r>
          </a:p>
        </p:txBody>
      </p:sp>
      <p:sp>
        <p:nvSpPr>
          <p:cNvPr id="20" name="TextBox 19">
            <a:extLst>
              <a:ext uri="{FF2B5EF4-FFF2-40B4-BE49-F238E27FC236}">
                <a16:creationId xmlns:a16="http://schemas.microsoft.com/office/drawing/2014/main" id="{FE4FE12A-0FED-207B-83C9-6992C5DEBB18}"/>
              </a:ext>
            </a:extLst>
          </p:cNvPr>
          <p:cNvSpPr txBox="1"/>
          <p:nvPr/>
        </p:nvSpPr>
        <p:spPr>
          <a:xfrm>
            <a:off x="1772455" y="1336201"/>
            <a:ext cx="1298964" cy="307777"/>
          </a:xfrm>
          <a:prstGeom prst="rect">
            <a:avLst/>
          </a:prstGeom>
          <a:noFill/>
        </p:spPr>
        <p:txBody>
          <a:bodyPr wrap="square">
            <a:spAutoFit/>
          </a:bodyPr>
          <a:lstStyle/>
          <a:p>
            <a:r>
              <a:rPr lang="en-US" sz="1400" b="1" dirty="0">
                <a:solidFill>
                  <a:schemeClr val="bg1"/>
                </a:solidFill>
              </a:rPr>
              <a:t>WMV (300 m)</a:t>
            </a:r>
            <a:endParaRPr lang="en-GB" sz="1400" b="1" dirty="0">
              <a:solidFill>
                <a:schemeClr val="bg1"/>
              </a:solidFill>
            </a:endParaRPr>
          </a:p>
        </p:txBody>
      </p:sp>
      <p:sp>
        <p:nvSpPr>
          <p:cNvPr id="21" name="TextBox 20">
            <a:extLst>
              <a:ext uri="{FF2B5EF4-FFF2-40B4-BE49-F238E27FC236}">
                <a16:creationId xmlns:a16="http://schemas.microsoft.com/office/drawing/2014/main" id="{4ECB3036-C4B3-3300-41A0-F2B9DEC2582C}"/>
              </a:ext>
            </a:extLst>
          </p:cNvPr>
          <p:cNvSpPr txBox="1"/>
          <p:nvPr/>
        </p:nvSpPr>
        <p:spPr>
          <a:xfrm>
            <a:off x="6096000" y="1337172"/>
            <a:ext cx="1747700" cy="307777"/>
          </a:xfrm>
          <a:prstGeom prst="rect">
            <a:avLst/>
          </a:prstGeom>
          <a:noFill/>
        </p:spPr>
        <p:txBody>
          <a:bodyPr wrap="square">
            <a:spAutoFit/>
          </a:bodyPr>
          <a:lstStyle/>
          <a:p>
            <a:r>
              <a:rPr lang="en-US" sz="1400" b="1">
                <a:solidFill>
                  <a:schemeClr val="bg1"/>
                </a:solidFill>
              </a:rPr>
              <a:t>MOGREPS (2.2 km)</a:t>
            </a:r>
            <a:endParaRPr lang="en-GB" sz="1400" b="1">
              <a:solidFill>
                <a:schemeClr val="bg1"/>
              </a:solidFill>
            </a:endParaRPr>
          </a:p>
        </p:txBody>
      </p:sp>
      <p:sp>
        <p:nvSpPr>
          <p:cNvPr id="2" name="Title 1">
            <a:extLst>
              <a:ext uri="{FF2B5EF4-FFF2-40B4-BE49-F238E27FC236}">
                <a16:creationId xmlns:a16="http://schemas.microsoft.com/office/drawing/2014/main" id="{77174118-1CB2-DB2F-3FC2-171A637C7B0E}"/>
              </a:ext>
            </a:extLst>
          </p:cNvPr>
          <p:cNvSpPr>
            <a:spLocks noGrp="1"/>
          </p:cNvSpPr>
          <p:nvPr>
            <p:ph type="title"/>
          </p:nvPr>
        </p:nvSpPr>
        <p:spPr>
          <a:xfrm>
            <a:off x="152908" y="133270"/>
            <a:ext cx="10852284" cy="887923"/>
          </a:xfrm>
        </p:spPr>
        <p:txBody>
          <a:bodyPr>
            <a:normAutofit/>
          </a:bodyPr>
          <a:lstStyle/>
          <a:p>
            <a:r>
              <a:rPr lang="en-GB" sz="2800" dirty="0"/>
              <a:t>Increasing NWP resolution – resolving smaller scales of heterogeneity</a:t>
            </a:r>
          </a:p>
        </p:txBody>
      </p:sp>
      <p:pic>
        <p:nvPicPr>
          <p:cNvPr id="3" name="Picture 6" descr="About us - Met Office">
            <a:extLst>
              <a:ext uri="{FF2B5EF4-FFF2-40B4-BE49-F238E27FC236}">
                <a16:creationId xmlns:a16="http://schemas.microsoft.com/office/drawing/2014/main" id="{1A16749D-419F-DF26-68A3-447E53D470E5}"/>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0767155" y="235706"/>
            <a:ext cx="1198436" cy="11984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58036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EFD31A-7E87-3DCC-0FCB-971EE9CD0D8A}"/>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7E7C90A3-0D13-75AB-C85B-40B4246441F9}"/>
              </a:ext>
            </a:extLst>
          </p:cNvPr>
          <p:cNvSpPr>
            <a:spLocks noGrp="1"/>
          </p:cNvSpPr>
          <p:nvPr>
            <p:ph idx="1"/>
          </p:nvPr>
        </p:nvSpPr>
        <p:spPr>
          <a:xfrm>
            <a:off x="1604629" y="2969627"/>
            <a:ext cx="2455941" cy="1228471"/>
          </a:xfrm>
        </p:spPr>
        <p:txBody>
          <a:bodyPr>
            <a:normAutofit/>
          </a:bodyPr>
          <a:lstStyle/>
          <a:p>
            <a:r>
              <a:rPr lang="en-GB" sz="2000" dirty="0"/>
              <a:t>39 weather stations</a:t>
            </a:r>
          </a:p>
          <a:p>
            <a:pPr marL="0" indent="0">
              <a:buNone/>
            </a:pPr>
            <a:r>
              <a:rPr lang="en-GB" sz="2000" dirty="0"/>
              <a:t>T, RH, precipitation</a:t>
            </a:r>
          </a:p>
          <a:p>
            <a:pPr marL="0" indent="0">
              <a:buNone/>
            </a:pPr>
            <a:r>
              <a:rPr lang="en-GB" sz="2000" dirty="0"/>
              <a:t>1 minute resolution</a:t>
            </a:r>
          </a:p>
        </p:txBody>
      </p:sp>
      <p:pic>
        <p:nvPicPr>
          <p:cNvPr id="6" name="Picture 5">
            <a:extLst>
              <a:ext uri="{FF2B5EF4-FFF2-40B4-BE49-F238E27FC236}">
                <a16:creationId xmlns:a16="http://schemas.microsoft.com/office/drawing/2014/main" id="{C5461D6C-3D2B-2CA4-6EBD-03923176C093}"/>
              </a:ext>
            </a:extLst>
          </p:cNvPr>
          <p:cNvPicPr>
            <a:picLocks noChangeAspect="1"/>
          </p:cNvPicPr>
          <p:nvPr/>
        </p:nvPicPr>
        <p:blipFill>
          <a:blip r:embed="rId3" cstate="print">
            <a:extLst>
              <a:ext uri="{28A0092B-C50C-407E-A947-70E740481C1C}">
                <a14:useLocalDpi xmlns:a14="http://schemas.microsoft.com/office/drawing/2010/main"/>
              </a:ext>
            </a:extLst>
          </a:blip>
          <a:srcRect t="23246"/>
          <a:stretch>
            <a:fillRect/>
          </a:stretch>
        </p:blipFill>
        <p:spPr>
          <a:xfrm>
            <a:off x="3950208" y="110601"/>
            <a:ext cx="8142869" cy="6747399"/>
          </a:xfrm>
          <a:prstGeom prst="rect">
            <a:avLst/>
          </a:prstGeom>
        </p:spPr>
      </p:pic>
      <p:pic>
        <p:nvPicPr>
          <p:cNvPr id="2" name="Picture 1">
            <a:extLst>
              <a:ext uri="{FF2B5EF4-FFF2-40B4-BE49-F238E27FC236}">
                <a16:creationId xmlns:a16="http://schemas.microsoft.com/office/drawing/2014/main" id="{8D4AA75C-33E8-2300-65C1-9E2641BD4543}"/>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98923" y="4300321"/>
            <a:ext cx="5648802" cy="1439110"/>
          </a:xfrm>
          <a:prstGeom prst="rect">
            <a:avLst/>
          </a:prstGeom>
        </p:spPr>
      </p:pic>
      <p:sp>
        <p:nvSpPr>
          <p:cNvPr id="5" name="TextBox 4">
            <a:extLst>
              <a:ext uri="{FF2B5EF4-FFF2-40B4-BE49-F238E27FC236}">
                <a16:creationId xmlns:a16="http://schemas.microsoft.com/office/drawing/2014/main" id="{D1078E2E-EB84-CE25-48C3-5F75B370F58E}"/>
              </a:ext>
            </a:extLst>
          </p:cNvPr>
          <p:cNvSpPr txBox="1"/>
          <p:nvPr/>
        </p:nvSpPr>
        <p:spPr>
          <a:xfrm>
            <a:off x="0" y="5841654"/>
            <a:ext cx="4196405" cy="1200329"/>
          </a:xfrm>
          <a:prstGeom prst="rect">
            <a:avLst/>
          </a:prstGeom>
          <a:noFill/>
        </p:spPr>
        <p:txBody>
          <a:bodyPr wrap="none" rtlCol="0">
            <a:spAutoFit/>
          </a:bodyPr>
          <a:lstStyle/>
          <a:p>
            <a:r>
              <a:rPr lang="en-GB" b="1" dirty="0">
                <a:solidFill>
                  <a:srgbClr val="FF0000"/>
                </a:solidFill>
              </a:rPr>
              <a:t>MONDAY </a:t>
            </a:r>
          </a:p>
          <a:p>
            <a:r>
              <a:rPr lang="en-GB" b="1" dirty="0">
                <a:solidFill>
                  <a:srgbClr val="FF0000"/>
                </a:solidFill>
              </a:rPr>
              <a:t>Matthias ZEEMAN, 899, talk, 12:00</a:t>
            </a:r>
          </a:p>
          <a:p>
            <a:r>
              <a:rPr lang="en-GB" b="1" dirty="0">
                <a:solidFill>
                  <a:srgbClr val="FF0000"/>
                </a:solidFill>
              </a:rPr>
              <a:t>Andreas CHRISTEN, 930, poster E46, 18:30</a:t>
            </a:r>
          </a:p>
          <a:p>
            <a:endParaRPr lang="en-GB" b="1" dirty="0">
              <a:solidFill>
                <a:srgbClr val="FF0000"/>
              </a:solidFill>
            </a:endParaRPr>
          </a:p>
        </p:txBody>
      </p:sp>
      <p:pic>
        <p:nvPicPr>
          <p:cNvPr id="7" name="Picture 6" descr="A camera attached to a pole&#10;&#10;Description automatically generated">
            <a:extLst>
              <a:ext uri="{FF2B5EF4-FFF2-40B4-BE49-F238E27FC236}">
                <a16:creationId xmlns:a16="http://schemas.microsoft.com/office/drawing/2014/main" id="{15D1F3F0-A81D-F0AA-6EF8-B467C2AED3AB}"/>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bwMode="auto">
          <a:xfrm>
            <a:off x="2065283" y="866726"/>
            <a:ext cx="1884925" cy="2000678"/>
          </a:xfrm>
          <a:prstGeom prst="rect">
            <a:avLst/>
          </a:prstGeom>
          <a:ln>
            <a:noFill/>
          </a:ln>
          <a:extLst>
            <a:ext uri="{53640926-AAD7-44D8-BBD7-CCE9431645EC}">
              <a14:shadowObscured xmlns:a14="http://schemas.microsoft.com/office/drawing/2010/main"/>
            </a:ext>
          </a:extLst>
        </p:spPr>
      </p:pic>
      <p:sp>
        <p:nvSpPr>
          <p:cNvPr id="8" name="Title 1">
            <a:extLst>
              <a:ext uri="{FF2B5EF4-FFF2-40B4-BE49-F238E27FC236}">
                <a16:creationId xmlns:a16="http://schemas.microsoft.com/office/drawing/2014/main" id="{97069537-EAB7-423B-0645-06C401915865}"/>
              </a:ext>
            </a:extLst>
          </p:cNvPr>
          <p:cNvSpPr>
            <a:spLocks noGrp="1"/>
          </p:cNvSpPr>
          <p:nvPr>
            <p:ph type="title"/>
          </p:nvPr>
        </p:nvSpPr>
        <p:spPr>
          <a:xfrm>
            <a:off x="152908" y="133270"/>
            <a:ext cx="10852284" cy="887923"/>
          </a:xfrm>
        </p:spPr>
        <p:txBody>
          <a:bodyPr>
            <a:normAutofit/>
          </a:bodyPr>
          <a:lstStyle/>
          <a:p>
            <a:r>
              <a:rPr lang="en-GB" sz="2800" dirty="0"/>
              <a:t>Sensor network</a:t>
            </a:r>
          </a:p>
        </p:txBody>
      </p:sp>
      <p:pic>
        <p:nvPicPr>
          <p:cNvPr id="9" name="Picture 8">
            <a:extLst>
              <a:ext uri="{FF2B5EF4-FFF2-40B4-BE49-F238E27FC236}">
                <a16:creationId xmlns:a16="http://schemas.microsoft.com/office/drawing/2014/main" id="{895C99E1-2751-13F8-D9B1-FA6BB994538B}"/>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b="-14998"/>
          <a:stretch>
            <a:fillRect/>
          </a:stretch>
        </p:blipFill>
        <p:spPr>
          <a:xfrm>
            <a:off x="1344168" y="941832"/>
            <a:ext cx="654817" cy="1067294"/>
          </a:xfrm>
          <a:prstGeom prst="rect">
            <a:avLst/>
          </a:prstGeom>
        </p:spPr>
      </p:pic>
    </p:spTree>
    <p:extLst>
      <p:ext uri="{BB962C8B-B14F-4D97-AF65-F5344CB8AC3E}">
        <p14:creationId xmlns:p14="http://schemas.microsoft.com/office/powerpoint/2010/main" val="3398597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2757</Words>
  <Application>Microsoft Office PowerPoint</Application>
  <PresentationFormat>Widescreen</PresentationFormat>
  <Paragraphs>281</Paragraphs>
  <Slides>19</Slides>
  <Notes>19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Arial</vt:lpstr>
      <vt:lpstr>Calibri</vt:lpstr>
      <vt:lpstr>Calibri Light</vt:lpstr>
      <vt:lpstr>Times New Roman</vt:lpstr>
      <vt:lpstr>Office Theme</vt:lpstr>
      <vt:lpstr>urbisphere - ASSURE (Bristol): Across-Scale processeS in URban Environments  Supplementary Material (based on another overview talk given at International Conference on Urban Climate 12, Rotterdam, 7-11 July 2025. Includes notes.)</vt:lpstr>
      <vt:lpstr>PowerPoint Presentation</vt:lpstr>
      <vt:lpstr>ASSURE: Across-Scale processeS in URban Environments</vt:lpstr>
      <vt:lpstr>Bristol field study</vt:lpstr>
      <vt:lpstr>Bristol field study</vt:lpstr>
      <vt:lpstr>PowerPoint Presentation</vt:lpstr>
      <vt:lpstr>Planning for future heatwaves in Bristol  </vt:lpstr>
      <vt:lpstr>Increasing NWP resolution – resolving smaller scales of heterogeneity</vt:lpstr>
      <vt:lpstr>Sensor network</vt:lpstr>
      <vt:lpstr>PowerPoint Presentation</vt:lpstr>
      <vt:lpstr>PowerPoint Presentation</vt:lpstr>
      <vt:lpstr>PowerPoint Presentation</vt:lpstr>
      <vt:lpstr>PowerPoint Presentation</vt:lpstr>
      <vt:lpstr>PowerPoint Presentation</vt:lpstr>
      <vt:lpstr>PowerPoint Presentation</vt:lpstr>
      <vt:lpstr>LES of flow and dispersion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ASSURE keynote</dc:title>
  <dc:creator>Janet Barlow</dc:creator>
  <cp:lastModifiedBy>Janet Barlow</cp:lastModifiedBy>
  <cp:revision>11</cp:revision>
  <dcterms:created xsi:type="dcterms:W3CDTF">2024-08-27T16:03:13Z</dcterms:created>
  <dcterms:modified xsi:type="dcterms:W3CDTF">2026-05-03T20:15:00Z</dcterms:modified>
</cp:coreProperties>
</file>