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797675" cy="9926625"/>
  <p:embeddedFontLst>
    <p:embeddedFont>
      <p:font typeface="Inter"/>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h4CvdkKMAhbjdvPKaUPJKS6UXC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Inter-bold.fntdata"/><Relationship Id="rId21" Type="http://schemas.openxmlformats.org/officeDocument/2006/relationships/slide" Target="slides/slide16.xml"/><Relationship Id="rId43" Type="http://schemas.openxmlformats.org/officeDocument/2006/relationships/font" Target="fonts/Inter-regular.fntdata"/><Relationship Id="rId24" Type="http://schemas.openxmlformats.org/officeDocument/2006/relationships/slide" Target="slides/slide19.xml"/><Relationship Id="rId46" Type="http://schemas.openxmlformats.org/officeDocument/2006/relationships/font" Target="fonts/Inter-boldItalic.fntdata"/><Relationship Id="rId23" Type="http://schemas.openxmlformats.org/officeDocument/2006/relationships/slide" Target="slides/slide18.xml"/><Relationship Id="rId45" Type="http://schemas.openxmlformats.org/officeDocument/2006/relationships/font" Target="fonts/Inter-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1: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 name="Google Shape;26;p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7: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7: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8: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9: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9: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p10: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1: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1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2: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12: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3: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13: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4: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p1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5: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1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1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39a8ab3694d_0_19: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 name="Google Shape;34;g39a8ab3694d_0_19:notes"/>
          <p:cNvSpPr/>
          <p:nvPr>
            <p:ph idx="2" type="sldImg"/>
          </p:nvPr>
        </p:nvSpPr>
        <p:spPr>
          <a:xfrm>
            <a:off x="1133150" y="744475"/>
            <a:ext cx="45321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7: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7: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8: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18: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9: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9: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0: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20: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1: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2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3: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23: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4: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2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5: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1" name="Google Shape;231;p2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6: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p2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7: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27: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 name="Google Shape;41;p3: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8: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28: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9: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29: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30: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30: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3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dc370aed4d_0_17: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g3dc370aed4d_0_17:notes"/>
          <p:cNvSpPr/>
          <p:nvPr>
            <p:ph idx="2" type="sldImg"/>
          </p:nvPr>
        </p:nvSpPr>
        <p:spPr>
          <a:xfrm>
            <a:off x="1133150" y="744475"/>
            <a:ext cx="45321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2: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p32: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4: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3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5: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3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39a8ab3694d_0_35: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 name="Google Shape;50;g39a8ab3694d_0_35:notes"/>
          <p:cNvSpPr/>
          <p:nvPr>
            <p:ph idx="2" type="sldImg"/>
          </p:nvPr>
        </p:nvSpPr>
        <p:spPr>
          <a:xfrm>
            <a:off x="1133150" y="744475"/>
            <a:ext cx="45321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39a8ab3694d_0_41: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g39a8ab3694d_0_41:notes"/>
          <p:cNvSpPr/>
          <p:nvPr>
            <p:ph idx="2" type="sldImg"/>
          </p:nvPr>
        </p:nvSpPr>
        <p:spPr>
          <a:xfrm>
            <a:off x="1133150" y="744475"/>
            <a:ext cx="45321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4: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p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9a8ab3694d_0_27:notes"/>
          <p:cNvSpPr txBox="1"/>
          <p:nvPr>
            <p:ph idx="1" type="body"/>
          </p:nvPr>
        </p:nvSpPr>
        <p:spPr>
          <a:xfrm>
            <a:off x="679750" y="4715125"/>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 name="Google Shape;75;g39a8ab3694d_0_27:notes"/>
          <p:cNvSpPr/>
          <p:nvPr>
            <p:ph idx="2" type="sldImg"/>
          </p:nvPr>
        </p:nvSpPr>
        <p:spPr>
          <a:xfrm>
            <a:off x="1133150" y="744475"/>
            <a:ext cx="45321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5: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6:notes"/>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 name="Google Shape;87;p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lue"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header" type="blank">
  <p:cSld name="BLANK">
    <p:spTree>
      <p:nvGrpSpPr>
        <p:cNvPr id="23"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slideLayout" Target="../slideLayouts/slideLayout1.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A2864"/>
        </a:solidFill>
      </p:bgPr>
    </p:bg>
    <p:spTree>
      <p:nvGrpSpPr>
        <p:cNvPr id="5" name="Shape 5"/>
        <p:cNvGrpSpPr/>
        <p:nvPr/>
      </p:nvGrpSpPr>
      <p:grpSpPr>
        <a:xfrm>
          <a:off x="0" y="0"/>
          <a:ext cx="0" cy="0"/>
          <a:chOff x="0" y="0"/>
          <a:chExt cx="0" cy="0"/>
        </a:xfrm>
      </p:grpSpPr>
      <p:pic>
        <p:nvPicPr>
          <p:cNvPr id="6" name="Google Shape;6;p36"/>
          <p:cNvPicPr preferRelativeResize="0"/>
          <p:nvPr/>
        </p:nvPicPr>
        <p:blipFill rotWithShape="1">
          <a:blip r:embed="rId1">
            <a:alphaModFix/>
          </a:blip>
          <a:srcRect b="0" l="0" r="0" t="0"/>
          <a:stretch/>
        </p:blipFill>
        <p:spPr>
          <a:xfrm>
            <a:off x="131400" y="4586040"/>
            <a:ext cx="2453400" cy="419040"/>
          </a:xfrm>
          <a:prstGeom prst="rect">
            <a:avLst/>
          </a:prstGeom>
          <a:noFill/>
          <a:ln>
            <a:noFill/>
          </a:ln>
        </p:spPr>
      </p:pic>
      <p:pic>
        <p:nvPicPr>
          <p:cNvPr id="7" name="Google Shape;7;p36"/>
          <p:cNvPicPr preferRelativeResize="0"/>
          <p:nvPr/>
        </p:nvPicPr>
        <p:blipFill rotWithShape="1">
          <a:blip r:embed="rId2">
            <a:alphaModFix/>
          </a:blip>
          <a:srcRect b="0" l="60560" r="0" t="0"/>
          <a:stretch/>
        </p:blipFill>
        <p:spPr>
          <a:xfrm>
            <a:off x="0" y="3133440"/>
            <a:ext cx="9143640" cy="1290600"/>
          </a:xfrm>
          <a:prstGeom prst="rect">
            <a:avLst/>
          </a:prstGeom>
          <a:noFill/>
          <a:ln>
            <a:noFill/>
          </a:ln>
        </p:spPr>
      </p:pic>
      <p:pic>
        <p:nvPicPr>
          <p:cNvPr id="8" name="Google Shape;8;p36"/>
          <p:cNvPicPr preferRelativeResize="0"/>
          <p:nvPr/>
        </p:nvPicPr>
        <p:blipFill rotWithShape="1">
          <a:blip r:embed="rId3">
            <a:alphaModFix/>
          </a:blip>
          <a:srcRect b="0" l="0" r="0" t="0"/>
          <a:stretch/>
        </p:blipFill>
        <p:spPr>
          <a:xfrm>
            <a:off x="7323840" y="4634280"/>
            <a:ext cx="1587600" cy="215280"/>
          </a:xfrm>
          <a:prstGeom prst="rect">
            <a:avLst/>
          </a:prstGeom>
          <a:noFill/>
          <a:ln>
            <a:noFill/>
          </a:ln>
        </p:spPr>
      </p:pic>
      <p:pic>
        <p:nvPicPr>
          <p:cNvPr id="9" name="Google Shape;9;p36"/>
          <p:cNvPicPr preferRelativeResize="0"/>
          <p:nvPr/>
        </p:nvPicPr>
        <p:blipFill rotWithShape="1">
          <a:blip r:embed="rId4">
            <a:alphaModFix/>
          </a:blip>
          <a:srcRect b="0" l="0" r="0" t="0"/>
          <a:stretch/>
        </p:blipFill>
        <p:spPr>
          <a:xfrm>
            <a:off x="186840" y="4459320"/>
            <a:ext cx="3305880" cy="564480"/>
          </a:xfrm>
          <a:prstGeom prst="rect">
            <a:avLst/>
          </a:prstGeom>
          <a:noFill/>
          <a:ln>
            <a:noFill/>
          </a:ln>
        </p:spPr>
      </p:pic>
      <p:sp>
        <p:nvSpPr>
          <p:cNvPr id="10" name="Google Shape;10;p36"/>
          <p:cNvSpPr txBox="1"/>
          <p:nvPr>
            <p:ph idx="1" type="body"/>
          </p:nvPr>
        </p:nvSpPr>
        <p:spPr>
          <a:xfrm>
            <a:off x="858960" y="3475440"/>
            <a:ext cx="5040720" cy="38232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6"/>
          <p:cNvSpPr txBox="1"/>
          <p:nvPr>
            <p:ph idx="2" type="body"/>
          </p:nvPr>
        </p:nvSpPr>
        <p:spPr>
          <a:xfrm>
            <a:off x="858960" y="2770200"/>
            <a:ext cx="7578000" cy="61704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36"/>
          <p:cNvSpPr txBox="1"/>
          <p:nvPr>
            <p:ph idx="3" type="body"/>
          </p:nvPr>
        </p:nvSpPr>
        <p:spPr>
          <a:xfrm>
            <a:off x="858960" y="2236680"/>
            <a:ext cx="7578000" cy="52056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36"/>
          <p:cNvSpPr txBox="1"/>
          <p:nvPr>
            <p:ph idx="4" type="body"/>
          </p:nvPr>
        </p:nvSpPr>
        <p:spPr>
          <a:xfrm>
            <a:off x="859320" y="501120"/>
            <a:ext cx="7576920" cy="157824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36"/>
          <p:cNvSpPr txBox="1"/>
          <p:nvPr>
            <p:ph type="title"/>
          </p:nvPr>
        </p:nvSpPr>
        <p:spPr>
          <a:xfrm>
            <a:off x="457200" y="205200"/>
            <a:ext cx="8229240" cy="8586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 name="Shape 16"/>
        <p:cNvGrpSpPr/>
        <p:nvPr/>
      </p:nvGrpSpPr>
      <p:grpSpPr>
        <a:xfrm>
          <a:off x="0" y="0"/>
          <a:ext cx="0" cy="0"/>
          <a:chOff x="0" y="0"/>
          <a:chExt cx="0" cy="0"/>
        </a:xfrm>
      </p:grpSpPr>
      <p:sp>
        <p:nvSpPr>
          <p:cNvPr id="17" name="Google Shape;17;p38"/>
          <p:cNvSpPr/>
          <p:nvPr/>
        </p:nvSpPr>
        <p:spPr>
          <a:xfrm>
            <a:off x="8019000" y="4795560"/>
            <a:ext cx="993960" cy="29844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rgbClr val="002864"/>
                </a:solidFill>
                <a:latin typeface="Inter"/>
                <a:ea typeface="Inter"/>
                <a:cs typeface="Inter"/>
                <a:sym typeface="Inter"/>
              </a:rPr>
              <a:t>‹#›</a:t>
            </a:fld>
            <a:r>
              <a:rPr b="0" i="0" lang="de-DE" sz="1200" u="none" cap="none" strike="noStrike">
                <a:solidFill>
                  <a:srgbClr val="002864"/>
                </a:solidFill>
                <a:latin typeface="Inter"/>
                <a:ea typeface="Inter"/>
                <a:cs typeface="Inter"/>
                <a:sym typeface="Inter"/>
              </a:rPr>
              <a:t> </a:t>
            </a:r>
            <a:endParaRPr b="0" i="0" sz="1200" u="none" cap="none" strike="noStrike">
              <a:solidFill>
                <a:srgbClr val="000000"/>
              </a:solidFill>
              <a:latin typeface="Arial"/>
              <a:ea typeface="Arial"/>
              <a:cs typeface="Arial"/>
              <a:sym typeface="Arial"/>
            </a:endParaRPr>
          </a:p>
        </p:txBody>
      </p:sp>
      <p:pic>
        <p:nvPicPr>
          <p:cNvPr id="18" name="Google Shape;18;p38"/>
          <p:cNvPicPr preferRelativeResize="0"/>
          <p:nvPr/>
        </p:nvPicPr>
        <p:blipFill rotWithShape="1">
          <a:blip r:embed="rId1">
            <a:alphaModFix/>
          </a:blip>
          <a:srcRect b="0" l="0" r="0" t="0"/>
          <a:stretch/>
        </p:blipFill>
        <p:spPr>
          <a:xfrm>
            <a:off x="131400" y="4586040"/>
            <a:ext cx="2453400" cy="419040"/>
          </a:xfrm>
          <a:prstGeom prst="rect">
            <a:avLst/>
          </a:prstGeom>
          <a:noFill/>
          <a:ln>
            <a:noFill/>
          </a:ln>
        </p:spPr>
      </p:pic>
      <p:sp>
        <p:nvSpPr>
          <p:cNvPr id="19" name="Google Shape;19;p38"/>
          <p:cNvSpPr txBox="1"/>
          <p:nvPr>
            <p:ph type="title"/>
          </p:nvPr>
        </p:nvSpPr>
        <p:spPr>
          <a:xfrm>
            <a:off x="240120" y="219240"/>
            <a:ext cx="8751240" cy="99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 name="Google Shape;20;p38"/>
          <p:cNvSpPr/>
          <p:nvPr/>
        </p:nvSpPr>
        <p:spPr>
          <a:xfrm>
            <a:off x="8019000" y="4795560"/>
            <a:ext cx="993960" cy="29844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rgbClr val="002864"/>
                </a:solidFill>
                <a:latin typeface="Inter"/>
                <a:ea typeface="Inter"/>
                <a:cs typeface="Inter"/>
                <a:sym typeface="Inter"/>
              </a:rPr>
              <a:t>‹#›</a:t>
            </a:fld>
            <a:r>
              <a:rPr b="0" i="0" lang="de-DE" sz="1200" u="none" cap="none" strike="noStrike">
                <a:solidFill>
                  <a:srgbClr val="002864"/>
                </a:solidFill>
                <a:latin typeface="Inter"/>
                <a:ea typeface="Inter"/>
                <a:cs typeface="Inter"/>
                <a:sym typeface="Inter"/>
              </a:rPr>
              <a:t> </a:t>
            </a:r>
            <a:endParaRPr b="0" i="0" sz="1200" u="none" cap="none" strike="noStrike">
              <a:solidFill>
                <a:srgbClr val="000000"/>
              </a:solidFill>
              <a:latin typeface="Arial"/>
              <a:ea typeface="Arial"/>
              <a:cs typeface="Arial"/>
              <a:sym typeface="Arial"/>
            </a:endParaRPr>
          </a:p>
        </p:txBody>
      </p:sp>
      <p:sp>
        <p:nvSpPr>
          <p:cNvPr id="21" name="Google Shape;21;p38"/>
          <p:cNvSpPr txBox="1"/>
          <p:nvPr>
            <p:ph idx="1" type="body"/>
          </p:nvPr>
        </p:nvSpPr>
        <p:spPr>
          <a:xfrm>
            <a:off x="239760" y="1309320"/>
            <a:ext cx="8751600" cy="316152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 name="Google Shape;22;p38"/>
          <p:cNvPicPr preferRelativeResize="0"/>
          <p:nvPr/>
        </p:nvPicPr>
        <p:blipFill rotWithShape="1">
          <a:blip r:embed="rId1">
            <a:alphaModFix/>
          </a:blip>
          <a:srcRect b="0" l="0" r="0" t="0"/>
          <a:stretch/>
        </p:blipFill>
        <p:spPr>
          <a:xfrm>
            <a:off x="131400" y="4586040"/>
            <a:ext cx="2453400" cy="4190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docs.dynamicexposure.org/gde/getting_started/GettingStart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hyperlink" Target="http://github.com/openstreetmap/id-tagging-schem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iki.openstreetmap.org/wiki/GED4ALL"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iki.openstreetmap.org/wiki/GED4ALL" TargetMode="External"/><Relationship Id="rId4" Type="http://schemas.openxmlformats.org/officeDocument/2006/relationships/image" Target="../media/image20.png"/><Relationship Id="rId9" Type="http://schemas.openxmlformats.org/officeDocument/2006/relationships/image" Target="../media/image26.png"/><Relationship Id="rId5" Type="http://schemas.openxmlformats.org/officeDocument/2006/relationships/hyperlink" Target="https://josm.openstreetmap.de/wiki/Da%3APresets" TargetMode="External"/><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iki.openstreetmap.org/wiki/GED4ALL" TargetMode="External"/><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hyperlink" Target="https://taginfo.openstreetmap.org/keys/building:materia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1" Type="http://schemas.openxmlformats.org/officeDocument/2006/relationships/hyperlink" Target="https://www.globalquakemodel.org" TargetMode="External"/><Relationship Id="rId10" Type="http://schemas.openxmlformats.org/officeDocument/2006/relationships/hyperlink" Target="https://www.globalquakemodel.org" TargetMode="External"/><Relationship Id="rId13" Type="http://schemas.openxmlformats.org/officeDocument/2006/relationships/hyperlink" Target="https://oasislmf.org" TargetMode="External"/><Relationship Id="rId12" Type="http://schemas.openxmlformats.org/officeDocument/2006/relationships/hyperlink" Target="https://oasislmf.org"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oi.org/10.5880/GFZ.2.6.2023.011" TargetMode="External"/><Relationship Id="rId4" Type="http://schemas.openxmlformats.org/officeDocument/2006/relationships/hyperlink" Target="https://doi.org/10.5880/GFZ.2.6.2023.011" TargetMode="External"/><Relationship Id="rId9" Type="http://schemas.openxmlformats.org/officeDocument/2006/relationships/hyperlink" Target="https://www.hotosm.org" TargetMode="External"/><Relationship Id="rId5" Type="http://schemas.openxmlformats.org/officeDocument/2006/relationships/hyperlink" Target="https://doi.org/10.1038/s41597-025-06132-z" TargetMode="External"/><Relationship Id="rId6" Type="http://schemas.openxmlformats.org/officeDocument/2006/relationships/hyperlink" Target="https://www.openstreetmap.org" TargetMode="External"/><Relationship Id="rId7" Type="http://schemas.openxmlformats.org/officeDocument/2006/relationships/hyperlink" Target="https://www.openstreetmap.org" TargetMode="External"/><Relationship Id="rId8" Type="http://schemas.openxmlformats.org/officeDocument/2006/relationships/hyperlink" Target="https://www.hotosm.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41.png"/><Relationship Id="rId6" Type="http://schemas.openxmlformats.org/officeDocument/2006/relationships/hyperlink" Target="http://openstreetmap.org/edit" TargetMode="External"/><Relationship Id="rId7" Type="http://schemas.openxmlformats.org/officeDocument/2006/relationships/hyperlink" Target="http://rapideditor.org/edi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 name="Shape 27"/>
        <p:cNvGrpSpPr/>
        <p:nvPr/>
      </p:nvGrpSpPr>
      <p:grpSpPr>
        <a:xfrm>
          <a:off x="0" y="0"/>
          <a:ext cx="0" cy="0"/>
          <a:chOff x="0" y="0"/>
          <a:chExt cx="0" cy="0"/>
        </a:xfrm>
      </p:grpSpPr>
      <p:sp>
        <p:nvSpPr>
          <p:cNvPr id="28" name="Google Shape;28;p1"/>
          <p:cNvSpPr txBox="1"/>
          <p:nvPr>
            <p:ph idx="4294967295" type="body"/>
          </p:nvPr>
        </p:nvSpPr>
        <p:spPr>
          <a:xfrm>
            <a:off x="858960" y="3656015"/>
            <a:ext cx="5040600" cy="38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Inter"/>
              <a:buNone/>
            </a:pPr>
            <a:r>
              <a:rPr b="0" i="0" lang="de-DE" sz="1600" u="none" cap="none" strike="noStrike">
                <a:solidFill>
                  <a:schemeClr val="lt1"/>
                </a:solidFill>
                <a:latin typeface="Inter"/>
                <a:ea typeface="Inter"/>
                <a:cs typeface="Inter"/>
                <a:sym typeface="Inter"/>
              </a:rPr>
              <a:t>Vienna, 0</a:t>
            </a:r>
            <a:r>
              <a:rPr lang="de-DE" sz="1600">
                <a:solidFill>
                  <a:schemeClr val="lt1"/>
                </a:solidFill>
                <a:latin typeface="Inter"/>
                <a:ea typeface="Inter"/>
                <a:cs typeface="Inter"/>
                <a:sym typeface="Inter"/>
              </a:rPr>
              <a:t>5</a:t>
            </a:r>
            <a:r>
              <a:rPr b="0" i="0" lang="de-DE" sz="1600" u="none" cap="none" strike="noStrike">
                <a:solidFill>
                  <a:schemeClr val="lt1"/>
                </a:solidFill>
                <a:latin typeface="Inter"/>
                <a:ea typeface="Inter"/>
                <a:cs typeface="Inter"/>
                <a:sym typeface="Inter"/>
              </a:rPr>
              <a:t> June 2026</a:t>
            </a:r>
            <a:endParaRPr b="0" i="0" sz="1600" u="none" cap="none" strike="noStrike">
              <a:solidFill>
                <a:srgbClr val="000000"/>
              </a:solidFill>
              <a:latin typeface="Arial"/>
              <a:ea typeface="Arial"/>
              <a:cs typeface="Arial"/>
              <a:sym typeface="Arial"/>
            </a:endParaRPr>
          </a:p>
        </p:txBody>
      </p:sp>
      <p:sp>
        <p:nvSpPr>
          <p:cNvPr id="29" name="Google Shape;29;p1"/>
          <p:cNvSpPr txBox="1"/>
          <p:nvPr>
            <p:ph idx="4294967295" type="body"/>
          </p:nvPr>
        </p:nvSpPr>
        <p:spPr>
          <a:xfrm>
            <a:off x="858960" y="1793030"/>
            <a:ext cx="7578000" cy="81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Inter"/>
              <a:buNone/>
            </a:pPr>
            <a:r>
              <a:rPr b="1" i="0" lang="de-DE" sz="2400" u="none" cap="none" strike="noStrike">
                <a:solidFill>
                  <a:schemeClr val="lt1"/>
                </a:solidFill>
                <a:latin typeface="Inter"/>
                <a:ea typeface="Inter"/>
                <a:cs typeface="Inter"/>
                <a:sym typeface="Inter"/>
              </a:rPr>
              <a:t>Doren Calliku</a:t>
            </a:r>
            <a:r>
              <a:rPr lang="de-DE" sz="2400">
                <a:solidFill>
                  <a:schemeClr val="lt1"/>
                </a:solidFill>
                <a:latin typeface="Inter"/>
                <a:ea typeface="Inter"/>
                <a:cs typeface="Inter"/>
                <a:sym typeface="Inter"/>
              </a:rPr>
              <a:t>, Danijel Schorlemmer, Laurens J.N. Oostwegel, Pablo de la Mora Lobaton, Chengzhi Rao, Tara Evaz Zadeh, and Lars Lingner</a:t>
            </a:r>
            <a:br>
              <a:rPr lang="de-DE" sz="2400">
                <a:solidFill>
                  <a:schemeClr val="lt1"/>
                </a:solidFill>
                <a:latin typeface="Inter"/>
                <a:ea typeface="Inter"/>
                <a:cs typeface="Inter"/>
                <a:sym typeface="Inter"/>
              </a:rPr>
            </a:br>
            <a:br>
              <a:rPr b="0" i="0" lang="de-DE" sz="1600" u="none" cap="none" strike="noStrike"/>
            </a:br>
            <a:r>
              <a:rPr b="0" i="0" lang="de-DE" sz="1600" u="none" cap="none" strike="noStrike">
                <a:solidFill>
                  <a:schemeClr val="lt1"/>
                </a:solidFill>
                <a:latin typeface="Inter"/>
                <a:ea typeface="Inter"/>
                <a:cs typeface="Inter"/>
                <a:sym typeface="Inter"/>
              </a:rPr>
              <a:t>pomodoro@gfz.de</a:t>
            </a:r>
            <a:endParaRPr b="0" i="0" sz="1600" u="none" cap="none" strike="noStrike">
              <a:solidFill>
                <a:srgbClr val="000000"/>
              </a:solidFill>
              <a:latin typeface="Arial"/>
              <a:ea typeface="Arial"/>
              <a:cs typeface="Arial"/>
              <a:sym typeface="Arial"/>
            </a:endParaRPr>
          </a:p>
        </p:txBody>
      </p:sp>
      <p:sp>
        <p:nvSpPr>
          <p:cNvPr id="30" name="Google Shape;30;p1"/>
          <p:cNvSpPr txBox="1"/>
          <p:nvPr>
            <p:ph idx="4294967295" type="body"/>
          </p:nvPr>
        </p:nvSpPr>
        <p:spPr>
          <a:xfrm>
            <a:off x="859320" y="501120"/>
            <a:ext cx="8226720" cy="15782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200"/>
              <a:buFont typeface="Inter"/>
              <a:buNone/>
            </a:pPr>
            <a:r>
              <a:rPr b="0" i="0" lang="de-DE" sz="3200" u="none" cap="none" strike="noStrike">
                <a:solidFill>
                  <a:schemeClr val="lt1"/>
                </a:solidFill>
                <a:latin typeface="Inter"/>
                <a:ea typeface="Inter"/>
                <a:cs typeface="Inter"/>
                <a:sym typeface="Inter"/>
              </a:rPr>
              <a:t>Simplifying Mapping for Building Exposure using OpenStreetMap Tools</a:t>
            </a:r>
            <a:endParaRPr b="0" i="0" sz="3200" u="none" cap="none" strike="noStrike">
              <a:solidFill>
                <a:srgbClr val="000000"/>
              </a:solidFill>
              <a:latin typeface="Arial"/>
              <a:ea typeface="Arial"/>
              <a:cs typeface="Arial"/>
              <a:sym typeface="Arial"/>
            </a:endParaRPr>
          </a:p>
        </p:txBody>
      </p:sp>
      <p:pic>
        <p:nvPicPr>
          <p:cNvPr id="31" name="Google Shape;31;p1" title="EGU22-sharing-is-encouraged.png"/>
          <p:cNvPicPr preferRelativeResize="0"/>
          <p:nvPr/>
        </p:nvPicPr>
        <p:blipFill rotWithShape="1">
          <a:blip r:embed="rId3">
            <a:alphaModFix/>
          </a:blip>
          <a:srcRect b="0" l="0" r="0" t="0"/>
          <a:stretch/>
        </p:blipFill>
        <p:spPr>
          <a:xfrm>
            <a:off x="8563239" y="12"/>
            <a:ext cx="580760" cy="812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7"/>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Defining risk</a:t>
            </a:r>
            <a:endParaRPr b="0" i="0" sz="3200" u="none" cap="none" strike="noStrike">
              <a:solidFill>
                <a:srgbClr val="000000"/>
              </a:solidFill>
              <a:latin typeface="Arial"/>
              <a:ea typeface="Arial"/>
              <a:cs typeface="Arial"/>
              <a:sym typeface="Arial"/>
            </a:endParaRPr>
          </a:p>
        </p:txBody>
      </p:sp>
      <p:pic>
        <p:nvPicPr>
          <p:cNvPr id="97" name="Google Shape;97;p7"/>
          <p:cNvPicPr preferRelativeResize="0"/>
          <p:nvPr/>
        </p:nvPicPr>
        <p:blipFill rotWithShape="1">
          <a:blip r:embed="rId3">
            <a:alphaModFix/>
          </a:blip>
          <a:srcRect b="0" l="0" r="0" t="0"/>
          <a:stretch/>
        </p:blipFill>
        <p:spPr>
          <a:xfrm>
            <a:off x="396720" y="706680"/>
            <a:ext cx="2251080" cy="2050200"/>
          </a:xfrm>
          <a:prstGeom prst="rect">
            <a:avLst/>
          </a:prstGeom>
          <a:noFill/>
          <a:ln cap="flat" cmpd="sng" w="9525">
            <a:solidFill>
              <a:srgbClr val="A5A5A5"/>
            </a:solidFill>
            <a:prstDash val="solid"/>
            <a:round/>
            <a:headEnd len="sm" w="sm" type="none"/>
            <a:tailEnd len="sm" w="sm" type="none"/>
          </a:ln>
        </p:spPr>
      </p:pic>
      <p:sp>
        <p:nvSpPr>
          <p:cNvPr id="98" name="Google Shape;98;p7"/>
          <p:cNvSpPr txBox="1"/>
          <p:nvPr>
            <p:ph idx="4294967295" type="body"/>
          </p:nvPr>
        </p:nvSpPr>
        <p:spPr>
          <a:xfrm>
            <a:off x="372960" y="2881080"/>
            <a:ext cx="2365920" cy="1274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Nr. of buildings based on the Global Dynamic Exposure project data. (</a:t>
            </a:r>
            <a:r>
              <a:rPr b="1" i="0" lang="de-DE" sz="1100" u="none" cap="none" strike="noStrike">
                <a:solidFill>
                  <a:schemeClr val="dk1"/>
                </a:solidFill>
                <a:latin typeface="Arial"/>
                <a:ea typeface="Arial"/>
                <a:cs typeface="Arial"/>
                <a:sym typeface="Arial"/>
              </a:rPr>
              <a:t>Exposure</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Number of buildings depends on the type of building per region.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8"/>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Defining risk</a:t>
            </a:r>
            <a:endParaRPr b="0" i="0" sz="3200" u="none" cap="none" strike="noStrike">
              <a:solidFill>
                <a:srgbClr val="000000"/>
              </a:solidFill>
              <a:latin typeface="Arial"/>
              <a:ea typeface="Arial"/>
              <a:cs typeface="Arial"/>
              <a:sym typeface="Arial"/>
            </a:endParaRPr>
          </a:p>
        </p:txBody>
      </p:sp>
      <p:pic>
        <p:nvPicPr>
          <p:cNvPr id="104" name="Google Shape;104;p8"/>
          <p:cNvPicPr preferRelativeResize="0"/>
          <p:nvPr/>
        </p:nvPicPr>
        <p:blipFill rotWithShape="1">
          <a:blip r:embed="rId3">
            <a:alphaModFix/>
          </a:blip>
          <a:srcRect b="0" l="0" r="0" t="0"/>
          <a:stretch/>
        </p:blipFill>
        <p:spPr>
          <a:xfrm>
            <a:off x="396720" y="706680"/>
            <a:ext cx="2251080" cy="2050200"/>
          </a:xfrm>
          <a:prstGeom prst="rect">
            <a:avLst/>
          </a:prstGeom>
          <a:noFill/>
          <a:ln cap="flat" cmpd="sng" w="9525">
            <a:solidFill>
              <a:srgbClr val="A5A5A5"/>
            </a:solidFill>
            <a:prstDash val="solid"/>
            <a:round/>
            <a:headEnd len="sm" w="sm" type="none"/>
            <a:tailEnd len="sm" w="sm" type="none"/>
          </a:ln>
        </p:spPr>
      </p:pic>
      <p:pic>
        <p:nvPicPr>
          <p:cNvPr id="105" name="Google Shape;105;p8"/>
          <p:cNvPicPr preferRelativeResize="0"/>
          <p:nvPr/>
        </p:nvPicPr>
        <p:blipFill rotWithShape="1">
          <a:blip r:embed="rId4">
            <a:alphaModFix/>
          </a:blip>
          <a:srcRect b="0" l="0" r="0" t="0"/>
          <a:stretch/>
        </p:blipFill>
        <p:spPr>
          <a:xfrm>
            <a:off x="3001320" y="685080"/>
            <a:ext cx="2298960" cy="2093760"/>
          </a:xfrm>
          <a:prstGeom prst="rect">
            <a:avLst/>
          </a:prstGeom>
          <a:noFill/>
          <a:ln cap="flat" cmpd="sng" w="9525">
            <a:solidFill>
              <a:srgbClr val="A5A5A5"/>
            </a:solidFill>
            <a:prstDash val="solid"/>
            <a:round/>
            <a:headEnd len="sm" w="sm" type="none"/>
            <a:tailEnd len="sm" w="sm" type="none"/>
          </a:ln>
        </p:spPr>
      </p:pic>
      <p:sp>
        <p:nvSpPr>
          <p:cNvPr id="106" name="Google Shape;106;p8"/>
          <p:cNvSpPr txBox="1"/>
          <p:nvPr>
            <p:ph idx="4294967295" type="body"/>
          </p:nvPr>
        </p:nvSpPr>
        <p:spPr>
          <a:xfrm>
            <a:off x="372960" y="2881080"/>
            <a:ext cx="2365920" cy="1274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Nr. of buildings based on the Global Dynamic Exposure project data. (</a:t>
            </a:r>
            <a:r>
              <a:rPr b="1" i="0" lang="de-DE" sz="1100" u="none" cap="none" strike="noStrike">
                <a:solidFill>
                  <a:schemeClr val="dk1"/>
                </a:solidFill>
                <a:latin typeface="Arial"/>
                <a:ea typeface="Arial"/>
                <a:cs typeface="Arial"/>
                <a:sym typeface="Arial"/>
              </a:rPr>
              <a:t>Exposure</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Number of buildings depends on the type of building per region.</a:t>
            </a:r>
            <a:endParaRPr b="0" i="0" sz="1100" u="none" cap="none" strike="noStrike">
              <a:solidFill>
                <a:srgbClr val="000000"/>
              </a:solidFill>
              <a:latin typeface="Arial"/>
              <a:ea typeface="Arial"/>
              <a:cs typeface="Arial"/>
              <a:sym typeface="Arial"/>
            </a:endParaRPr>
          </a:p>
        </p:txBody>
      </p:sp>
      <p:sp>
        <p:nvSpPr>
          <p:cNvPr id="107" name="Google Shape;107;p8"/>
          <p:cNvSpPr txBox="1"/>
          <p:nvPr>
            <p:ph idx="4294967295" type="body"/>
          </p:nvPr>
        </p:nvSpPr>
        <p:spPr>
          <a:xfrm>
            <a:off x="2934360" y="2917080"/>
            <a:ext cx="2534760" cy="165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How masonry buildings with light walls create more vulnerability than others. (</a:t>
            </a:r>
            <a:r>
              <a:rPr b="1" i="0" lang="de-DE" sz="1100" u="none" cap="none" strike="noStrike">
                <a:solidFill>
                  <a:srgbClr val="838383"/>
                </a:solidFill>
                <a:latin typeface="Arial"/>
                <a:ea typeface="Arial"/>
                <a:cs typeface="Arial"/>
                <a:sym typeface="Arial"/>
              </a:rPr>
              <a:t>Vulnerability</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MUR+LWAL= masonry building with light walls.</a:t>
            </a:r>
            <a:endParaRPr b="0" i="0" sz="1100" u="none" cap="none" strike="noStrike">
              <a:solidFill>
                <a:srgbClr val="000000"/>
              </a:solidFill>
              <a:latin typeface="Arial"/>
              <a:ea typeface="Arial"/>
              <a:cs typeface="Arial"/>
              <a:sym typeface="Arial"/>
            </a:endParaRPr>
          </a:p>
        </p:txBody>
      </p:sp>
      <p:cxnSp>
        <p:nvCxnSpPr>
          <p:cNvPr id="108" name="Google Shape;108;p8"/>
          <p:cNvCxnSpPr>
            <a:stCxn id="104" idx="3"/>
            <a:endCxn id="105" idx="1"/>
          </p:cNvCxnSpPr>
          <p:nvPr/>
        </p:nvCxnSpPr>
        <p:spPr>
          <a:xfrm>
            <a:off x="2647800" y="1731780"/>
            <a:ext cx="353400" cy="300"/>
          </a:xfrm>
          <a:prstGeom prst="straightConnector1">
            <a:avLst/>
          </a:prstGeom>
          <a:noFill/>
          <a:ln cap="flat" cmpd="sng" w="28575">
            <a:solidFill>
              <a:srgbClr val="FC6A59"/>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9"/>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Defining risk</a:t>
            </a:r>
            <a:endParaRPr b="0" i="0" sz="3200" u="none" cap="none" strike="noStrike">
              <a:solidFill>
                <a:srgbClr val="000000"/>
              </a:solidFill>
              <a:latin typeface="Arial"/>
              <a:ea typeface="Arial"/>
              <a:cs typeface="Arial"/>
              <a:sym typeface="Arial"/>
            </a:endParaRPr>
          </a:p>
        </p:txBody>
      </p:sp>
      <p:pic>
        <p:nvPicPr>
          <p:cNvPr id="114" name="Google Shape;114;p9"/>
          <p:cNvPicPr preferRelativeResize="0"/>
          <p:nvPr/>
        </p:nvPicPr>
        <p:blipFill rotWithShape="1">
          <a:blip r:embed="rId3">
            <a:alphaModFix/>
          </a:blip>
          <a:srcRect b="0" l="0" r="0" t="0"/>
          <a:stretch/>
        </p:blipFill>
        <p:spPr>
          <a:xfrm>
            <a:off x="396720" y="706680"/>
            <a:ext cx="2251080" cy="2050200"/>
          </a:xfrm>
          <a:prstGeom prst="rect">
            <a:avLst/>
          </a:prstGeom>
          <a:noFill/>
          <a:ln cap="flat" cmpd="sng" w="9525">
            <a:solidFill>
              <a:srgbClr val="A5A5A5"/>
            </a:solidFill>
            <a:prstDash val="solid"/>
            <a:round/>
            <a:headEnd len="sm" w="sm" type="none"/>
            <a:tailEnd len="sm" w="sm" type="none"/>
          </a:ln>
        </p:spPr>
      </p:pic>
      <p:pic>
        <p:nvPicPr>
          <p:cNvPr id="115" name="Google Shape;115;p9"/>
          <p:cNvPicPr preferRelativeResize="0"/>
          <p:nvPr/>
        </p:nvPicPr>
        <p:blipFill rotWithShape="1">
          <a:blip r:embed="rId4">
            <a:alphaModFix/>
          </a:blip>
          <a:srcRect b="0" l="0" r="0" t="0"/>
          <a:stretch/>
        </p:blipFill>
        <p:spPr>
          <a:xfrm>
            <a:off x="3001320" y="685080"/>
            <a:ext cx="2298960" cy="2093760"/>
          </a:xfrm>
          <a:prstGeom prst="rect">
            <a:avLst/>
          </a:prstGeom>
          <a:noFill/>
          <a:ln cap="flat" cmpd="sng" w="9525">
            <a:solidFill>
              <a:srgbClr val="A5A5A5"/>
            </a:solidFill>
            <a:prstDash val="solid"/>
            <a:round/>
            <a:headEnd len="sm" w="sm" type="none"/>
            <a:tailEnd len="sm" w="sm" type="none"/>
          </a:ln>
        </p:spPr>
      </p:pic>
      <p:sp>
        <p:nvSpPr>
          <p:cNvPr id="116" name="Google Shape;116;p9"/>
          <p:cNvSpPr txBox="1"/>
          <p:nvPr>
            <p:ph idx="4294967295" type="body"/>
          </p:nvPr>
        </p:nvSpPr>
        <p:spPr>
          <a:xfrm>
            <a:off x="372960" y="2881080"/>
            <a:ext cx="2365920" cy="1274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Nr. of buildings based on the Global Dynamic Exposure project data. (</a:t>
            </a:r>
            <a:r>
              <a:rPr b="1" i="0" lang="de-DE" sz="1100" u="none" cap="none" strike="noStrike">
                <a:solidFill>
                  <a:schemeClr val="dk1"/>
                </a:solidFill>
                <a:latin typeface="Arial"/>
                <a:ea typeface="Arial"/>
                <a:cs typeface="Arial"/>
                <a:sym typeface="Arial"/>
              </a:rPr>
              <a:t>Exposure</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Number of buildings depends on the type of building per region.</a:t>
            </a:r>
            <a:endParaRPr b="0" i="0" sz="1100" u="none" cap="none" strike="noStrike">
              <a:solidFill>
                <a:srgbClr val="000000"/>
              </a:solidFill>
              <a:latin typeface="Arial"/>
              <a:ea typeface="Arial"/>
              <a:cs typeface="Arial"/>
              <a:sym typeface="Arial"/>
            </a:endParaRPr>
          </a:p>
        </p:txBody>
      </p:sp>
      <p:pic>
        <p:nvPicPr>
          <p:cNvPr id="117" name="Google Shape;117;p9"/>
          <p:cNvPicPr preferRelativeResize="0"/>
          <p:nvPr/>
        </p:nvPicPr>
        <p:blipFill rotWithShape="1">
          <a:blip r:embed="rId5">
            <a:alphaModFix/>
          </a:blip>
          <a:srcRect b="0" l="0" r="0" t="0"/>
          <a:stretch/>
        </p:blipFill>
        <p:spPr>
          <a:xfrm>
            <a:off x="5777640" y="685080"/>
            <a:ext cx="2298960" cy="2093760"/>
          </a:xfrm>
          <a:prstGeom prst="rect">
            <a:avLst/>
          </a:prstGeom>
          <a:noFill/>
          <a:ln cap="flat" cmpd="sng" w="9525">
            <a:solidFill>
              <a:srgbClr val="A5A5A5"/>
            </a:solidFill>
            <a:prstDash val="solid"/>
            <a:round/>
            <a:headEnd len="sm" w="sm" type="none"/>
            <a:tailEnd len="sm" w="sm" type="none"/>
          </a:ln>
        </p:spPr>
      </p:pic>
      <p:sp>
        <p:nvSpPr>
          <p:cNvPr id="118" name="Google Shape;118;p9"/>
          <p:cNvSpPr txBox="1"/>
          <p:nvPr>
            <p:ph idx="4294967295" type="body"/>
          </p:nvPr>
        </p:nvSpPr>
        <p:spPr>
          <a:xfrm>
            <a:off x="2934360" y="2917080"/>
            <a:ext cx="2534760" cy="165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How masonry buildings with light walls create more vulnerability than others. (</a:t>
            </a:r>
            <a:r>
              <a:rPr b="1" i="0" lang="de-DE" sz="1100" u="none" cap="none" strike="noStrike">
                <a:solidFill>
                  <a:srgbClr val="838383"/>
                </a:solidFill>
                <a:latin typeface="Arial"/>
                <a:ea typeface="Arial"/>
                <a:cs typeface="Arial"/>
                <a:sym typeface="Arial"/>
              </a:rPr>
              <a:t>Vulnerability</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MUR+LWAL= masonry building with light walls.</a:t>
            </a:r>
            <a:endParaRPr b="0" i="0" sz="1100" u="none" cap="none" strike="noStrike">
              <a:solidFill>
                <a:srgbClr val="000000"/>
              </a:solidFill>
              <a:latin typeface="Arial"/>
              <a:ea typeface="Arial"/>
              <a:cs typeface="Arial"/>
              <a:sym typeface="Arial"/>
            </a:endParaRPr>
          </a:p>
        </p:txBody>
      </p:sp>
      <p:sp>
        <p:nvSpPr>
          <p:cNvPr id="119" name="Google Shape;119;p9"/>
          <p:cNvSpPr txBox="1"/>
          <p:nvPr>
            <p:ph idx="4294967295" type="body"/>
          </p:nvPr>
        </p:nvSpPr>
        <p:spPr>
          <a:xfrm>
            <a:off x="5710680" y="2917080"/>
            <a:ext cx="2365920" cy="14302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Earthquake database NCEI, as shown in EFEHR, up to 2021. (</a:t>
            </a:r>
            <a:r>
              <a:rPr b="1" i="0" lang="de-DE" sz="1100" u="none" cap="none" strike="noStrike">
                <a:solidFill>
                  <a:srgbClr val="838383"/>
                </a:solidFill>
                <a:latin typeface="Arial"/>
                <a:ea typeface="Arial"/>
                <a:cs typeface="Arial"/>
                <a:sym typeface="Arial"/>
              </a:rPr>
              <a:t>Hazard</a:t>
            </a:r>
            <a:r>
              <a:rPr b="0" i="0" lang="de-DE" sz="1100" u="none" cap="none" strike="noStrike">
                <a:solidFill>
                  <a:srgbClr val="666666"/>
                </a:solidFill>
                <a:latin typeface="Arial"/>
                <a:ea typeface="Arial"/>
                <a:cs typeface="Arial"/>
                <a:sym typeface="Arial"/>
              </a:rPr>
              <a:t>)</a:t>
            </a:r>
            <a:br>
              <a:rPr b="0" i="0" lang="de-DE" sz="1100" u="none" cap="none" strike="noStrike"/>
            </a:b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A5A5A5"/>
              </a:buClr>
              <a:buSzPts val="1100"/>
              <a:buFont typeface="Arial"/>
              <a:buNone/>
            </a:pPr>
            <a:r>
              <a:rPr b="0" i="1" lang="de-DE" sz="1100" u="none" cap="none" strike="noStrike">
                <a:solidFill>
                  <a:srgbClr val="A5A5A5"/>
                </a:solidFill>
                <a:latin typeface="Arial"/>
                <a:ea typeface="Arial"/>
                <a:cs typeface="Arial"/>
                <a:sym typeface="Arial"/>
              </a:rPr>
              <a:t>Hint</a:t>
            </a:r>
            <a:r>
              <a:rPr b="0" i="0" lang="de-DE" sz="1100" u="none" cap="none" strike="noStrike">
                <a:solidFill>
                  <a:srgbClr val="A5A5A5"/>
                </a:solidFill>
                <a:latin typeface="Arial"/>
                <a:ea typeface="Arial"/>
                <a:cs typeface="Arial"/>
                <a:sym typeface="Arial"/>
              </a:rPr>
              <a:t>: Risk is also dependent on potential hazard - see Romania.</a:t>
            </a:r>
            <a:endParaRPr b="0" i="0" sz="1100" u="none" cap="none" strike="noStrike">
              <a:solidFill>
                <a:srgbClr val="000000"/>
              </a:solidFill>
              <a:latin typeface="Arial"/>
              <a:ea typeface="Arial"/>
              <a:cs typeface="Arial"/>
              <a:sym typeface="Arial"/>
            </a:endParaRPr>
          </a:p>
        </p:txBody>
      </p:sp>
      <p:cxnSp>
        <p:nvCxnSpPr>
          <p:cNvPr id="120" name="Google Shape;120;p9"/>
          <p:cNvCxnSpPr>
            <a:stCxn id="114" idx="3"/>
            <a:endCxn id="115" idx="1"/>
          </p:cNvCxnSpPr>
          <p:nvPr/>
        </p:nvCxnSpPr>
        <p:spPr>
          <a:xfrm>
            <a:off x="2647800" y="1731780"/>
            <a:ext cx="353400" cy="300"/>
          </a:xfrm>
          <a:prstGeom prst="straightConnector1">
            <a:avLst/>
          </a:prstGeom>
          <a:noFill/>
          <a:ln cap="flat" cmpd="sng" w="28575">
            <a:solidFill>
              <a:srgbClr val="FC6A59"/>
            </a:solidFill>
            <a:prstDash val="solid"/>
            <a:round/>
            <a:headEnd len="sm" w="sm" type="none"/>
            <a:tailEnd len="sm" w="sm" type="none"/>
          </a:ln>
        </p:spPr>
      </p:cxnSp>
      <p:cxnSp>
        <p:nvCxnSpPr>
          <p:cNvPr id="121" name="Google Shape;121;p9"/>
          <p:cNvCxnSpPr>
            <a:stCxn id="115" idx="3"/>
            <a:endCxn id="117" idx="1"/>
          </p:cNvCxnSpPr>
          <p:nvPr/>
        </p:nvCxnSpPr>
        <p:spPr>
          <a:xfrm>
            <a:off x="5300280" y="1731960"/>
            <a:ext cx="477300" cy="0"/>
          </a:xfrm>
          <a:prstGeom prst="straightConnector1">
            <a:avLst/>
          </a:prstGeom>
          <a:noFill/>
          <a:ln cap="flat" cmpd="sng" w="28575">
            <a:solidFill>
              <a:srgbClr val="FC6A59"/>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0"/>
          <p:cNvSpPr txBox="1"/>
          <p:nvPr>
            <p:ph idx="4294967295" type="title"/>
          </p:nvPr>
        </p:nvSpPr>
        <p:spPr>
          <a:xfrm>
            <a:off x="196200" y="1756440"/>
            <a:ext cx="8751240" cy="11203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Quick look at GDE</a:t>
            </a:r>
            <a:br>
              <a:rPr b="0" i="0" lang="de-DE" sz="3200" u="none" cap="none" strike="noStrike"/>
            </a:br>
            <a:r>
              <a:rPr b="0" i="0" lang="de-DE" sz="1100" u="none" cap="none" strike="noStrike">
                <a:solidFill>
                  <a:srgbClr val="0A2864"/>
                </a:solidFill>
                <a:latin typeface="Inter"/>
                <a:ea typeface="Inter"/>
                <a:cs typeface="Inter"/>
                <a:sym typeface="Inter"/>
              </a:rPr>
              <a:t>(</a:t>
            </a:r>
            <a:r>
              <a:rPr b="0" i="0" lang="de-DE" sz="1100" u="sng" cap="none" strike="noStrike">
                <a:solidFill>
                  <a:schemeClr val="hlink"/>
                </a:solidFill>
                <a:latin typeface="Inter"/>
                <a:ea typeface="Inter"/>
                <a:cs typeface="Inter"/>
                <a:sym typeface="Inter"/>
                <a:hlinkClick r:id="rId3"/>
              </a:rPr>
              <a:t>GDE Docs / Python</a:t>
            </a:r>
            <a:r>
              <a:rPr b="0" i="0" lang="de-DE" sz="1100" u="none" cap="none" strike="noStrike">
                <a:solidFill>
                  <a:srgbClr val="0A2864"/>
                </a:solidFill>
                <a:latin typeface="Inter"/>
                <a:ea typeface="Inter"/>
                <a:cs typeface="Inter"/>
                <a:sym typeface="Inter"/>
              </a:rPr>
              <a: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1"/>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Estimated exposure</a:t>
            </a:r>
            <a:endParaRPr b="0" i="0" sz="3200" u="none" cap="none" strike="noStrike">
              <a:solidFill>
                <a:srgbClr val="000000"/>
              </a:solidFill>
              <a:latin typeface="Arial"/>
              <a:ea typeface="Arial"/>
              <a:cs typeface="Arial"/>
              <a:sym typeface="Arial"/>
            </a:endParaRPr>
          </a:p>
        </p:txBody>
      </p:sp>
      <p:sp>
        <p:nvSpPr>
          <p:cNvPr id="132" name="Google Shape;132;p11"/>
          <p:cNvSpPr txBox="1"/>
          <p:nvPr>
            <p:ph idx="4294967295" type="body"/>
          </p:nvPr>
        </p:nvSpPr>
        <p:spPr>
          <a:xfrm>
            <a:off x="196200" y="31777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map of the tiles where there are buildings expected based on OSM and other sources in the database, with specifications on the type of buildings that can be found.</a:t>
            </a:r>
            <a:endParaRPr b="0" i="0" sz="1100" u="none" cap="none" strike="noStrike">
              <a:solidFill>
                <a:srgbClr val="000000"/>
              </a:solidFill>
              <a:latin typeface="Arial"/>
              <a:ea typeface="Arial"/>
              <a:cs typeface="Arial"/>
              <a:sym typeface="Arial"/>
            </a:endParaRPr>
          </a:p>
        </p:txBody>
      </p:sp>
      <p:pic>
        <p:nvPicPr>
          <p:cNvPr id="133" name="Google Shape;133;p11"/>
          <p:cNvPicPr preferRelativeResize="0"/>
          <p:nvPr/>
        </p:nvPicPr>
        <p:blipFill rotWithShape="1">
          <a:blip r:embed="rId3">
            <a:alphaModFix/>
          </a:blip>
          <a:srcRect b="0" l="0" r="0" t="0"/>
          <a:stretch/>
        </p:blipFill>
        <p:spPr>
          <a:xfrm>
            <a:off x="281520" y="795600"/>
            <a:ext cx="3807000" cy="227808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2"/>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Estimated exposure</a:t>
            </a:r>
            <a:endParaRPr b="0" i="0" sz="3200" u="none" cap="none" strike="noStrike">
              <a:solidFill>
                <a:srgbClr val="000000"/>
              </a:solidFill>
              <a:latin typeface="Arial"/>
              <a:ea typeface="Arial"/>
              <a:cs typeface="Arial"/>
              <a:sym typeface="Arial"/>
            </a:endParaRPr>
          </a:p>
        </p:txBody>
      </p:sp>
      <p:sp>
        <p:nvSpPr>
          <p:cNvPr id="139" name="Google Shape;139;p12"/>
          <p:cNvSpPr txBox="1"/>
          <p:nvPr>
            <p:ph idx="4294967295" type="body"/>
          </p:nvPr>
        </p:nvSpPr>
        <p:spPr>
          <a:xfrm>
            <a:off x="196200" y="31777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map of the tiles where there are buildings expected based on OSM and other datasets, with specifications on the type of buildings that can be found.</a:t>
            </a:r>
            <a:endParaRPr b="0" i="0" sz="1100" u="none" cap="none" strike="noStrike">
              <a:solidFill>
                <a:srgbClr val="000000"/>
              </a:solidFill>
              <a:latin typeface="Arial"/>
              <a:ea typeface="Arial"/>
              <a:cs typeface="Arial"/>
              <a:sym typeface="Arial"/>
            </a:endParaRPr>
          </a:p>
        </p:txBody>
      </p:sp>
      <p:sp>
        <p:nvSpPr>
          <p:cNvPr id="140" name="Google Shape;140;p12"/>
          <p:cNvSpPr txBox="1"/>
          <p:nvPr>
            <p:ph idx="4294967295" type="body"/>
          </p:nvPr>
        </p:nvSpPr>
        <p:spPr>
          <a:xfrm>
            <a:off x="4332960" y="3177720"/>
            <a:ext cx="392940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Depending on the granularity of the information (per country, city, neighborhood), the estimated exposure has a certain level of confidence.</a:t>
            </a:r>
            <a:endParaRPr b="0" i="0" sz="1100" u="none" cap="none" strike="noStrike">
              <a:solidFill>
                <a:srgbClr val="000000"/>
              </a:solidFill>
              <a:latin typeface="Arial"/>
              <a:ea typeface="Arial"/>
              <a:cs typeface="Arial"/>
              <a:sym typeface="Arial"/>
            </a:endParaRPr>
          </a:p>
        </p:txBody>
      </p:sp>
      <p:pic>
        <p:nvPicPr>
          <p:cNvPr id="141" name="Google Shape;141;p12"/>
          <p:cNvPicPr preferRelativeResize="0"/>
          <p:nvPr/>
        </p:nvPicPr>
        <p:blipFill rotWithShape="1">
          <a:blip r:embed="rId3">
            <a:alphaModFix/>
          </a:blip>
          <a:srcRect b="0" l="0" r="0" t="0"/>
          <a:stretch/>
        </p:blipFill>
        <p:spPr>
          <a:xfrm>
            <a:off x="281520" y="795600"/>
            <a:ext cx="3807000" cy="2278080"/>
          </a:xfrm>
          <a:prstGeom prst="rect">
            <a:avLst/>
          </a:prstGeom>
          <a:noFill/>
          <a:ln cap="flat" cmpd="sng" w="9525">
            <a:solidFill>
              <a:srgbClr val="838383"/>
            </a:solidFill>
            <a:prstDash val="solid"/>
            <a:round/>
            <a:headEnd len="sm" w="sm" type="none"/>
            <a:tailEnd len="sm" w="sm" type="none"/>
          </a:ln>
        </p:spPr>
      </p:pic>
      <p:pic>
        <p:nvPicPr>
          <p:cNvPr id="142" name="Google Shape;142;p12"/>
          <p:cNvPicPr preferRelativeResize="0"/>
          <p:nvPr/>
        </p:nvPicPr>
        <p:blipFill rotWithShape="1">
          <a:blip r:embed="rId4">
            <a:alphaModFix/>
          </a:blip>
          <a:srcRect b="16499" l="0" r="15899" t="0"/>
          <a:stretch/>
        </p:blipFill>
        <p:spPr>
          <a:xfrm>
            <a:off x="4412160" y="765000"/>
            <a:ext cx="3929400" cy="230868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3"/>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Estimated exposure</a:t>
            </a:r>
            <a:endParaRPr b="0" i="0" sz="3200" u="none" cap="none" strike="noStrike">
              <a:solidFill>
                <a:srgbClr val="000000"/>
              </a:solidFill>
              <a:latin typeface="Arial"/>
              <a:ea typeface="Arial"/>
              <a:cs typeface="Arial"/>
              <a:sym typeface="Arial"/>
            </a:endParaRPr>
          </a:p>
        </p:txBody>
      </p:sp>
      <p:sp>
        <p:nvSpPr>
          <p:cNvPr id="148" name="Google Shape;148;p13"/>
          <p:cNvSpPr txBox="1"/>
          <p:nvPr>
            <p:ph idx="4294967295" type="body"/>
          </p:nvPr>
        </p:nvSpPr>
        <p:spPr>
          <a:xfrm>
            <a:off x="196200" y="31777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map of the tiles where there are buildings expected based on OSM and other sources in the database, with specifications on the type of buildings that can be found.</a:t>
            </a:r>
            <a:endParaRPr b="0" i="0" sz="1100" u="none" cap="none" strike="noStrike">
              <a:solidFill>
                <a:srgbClr val="000000"/>
              </a:solidFill>
              <a:latin typeface="Arial"/>
              <a:ea typeface="Arial"/>
              <a:cs typeface="Arial"/>
              <a:sym typeface="Arial"/>
            </a:endParaRPr>
          </a:p>
        </p:txBody>
      </p:sp>
      <p:sp>
        <p:nvSpPr>
          <p:cNvPr id="149" name="Google Shape;149;p13"/>
          <p:cNvSpPr txBox="1"/>
          <p:nvPr>
            <p:ph idx="4294967295" type="body"/>
          </p:nvPr>
        </p:nvSpPr>
        <p:spPr>
          <a:xfrm>
            <a:off x="4332960" y="3611520"/>
            <a:ext cx="3929400" cy="315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This is how you can translate that information (this is Berlin)!</a:t>
            </a:r>
            <a:endParaRPr b="0" i="0" sz="1100" u="none" cap="none" strike="noStrike">
              <a:solidFill>
                <a:srgbClr val="000000"/>
              </a:solidFill>
              <a:latin typeface="Arial"/>
              <a:ea typeface="Arial"/>
              <a:cs typeface="Arial"/>
              <a:sym typeface="Arial"/>
            </a:endParaRPr>
          </a:p>
        </p:txBody>
      </p:sp>
      <p:pic>
        <p:nvPicPr>
          <p:cNvPr id="150" name="Google Shape;150;p13"/>
          <p:cNvPicPr preferRelativeResize="0"/>
          <p:nvPr/>
        </p:nvPicPr>
        <p:blipFill rotWithShape="1">
          <a:blip r:embed="rId3">
            <a:alphaModFix/>
          </a:blip>
          <a:srcRect b="0" l="0" r="0" t="0"/>
          <a:stretch/>
        </p:blipFill>
        <p:spPr>
          <a:xfrm>
            <a:off x="281520" y="795600"/>
            <a:ext cx="3807000" cy="2278080"/>
          </a:xfrm>
          <a:prstGeom prst="rect">
            <a:avLst/>
          </a:prstGeom>
          <a:noFill/>
          <a:ln cap="flat" cmpd="sng" w="9525">
            <a:solidFill>
              <a:srgbClr val="838383"/>
            </a:solidFill>
            <a:prstDash val="solid"/>
            <a:round/>
            <a:headEnd len="sm" w="sm" type="none"/>
            <a:tailEnd len="sm" w="sm" type="none"/>
          </a:ln>
        </p:spPr>
      </p:pic>
      <p:pic>
        <p:nvPicPr>
          <p:cNvPr id="151" name="Google Shape;151;p13"/>
          <p:cNvPicPr preferRelativeResize="0"/>
          <p:nvPr/>
        </p:nvPicPr>
        <p:blipFill rotWithShape="1">
          <a:blip r:embed="rId4">
            <a:alphaModFix/>
          </a:blip>
          <a:srcRect b="0" l="0" r="0" t="0"/>
          <a:stretch/>
        </p:blipFill>
        <p:spPr>
          <a:xfrm>
            <a:off x="4394160" y="795600"/>
            <a:ext cx="3807000" cy="277884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4"/>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Loss-Calculator</a:t>
            </a:r>
            <a:endParaRPr b="0" i="0" sz="3200" u="none" cap="none" strike="noStrike">
              <a:solidFill>
                <a:srgbClr val="000000"/>
              </a:solidFill>
              <a:latin typeface="Arial"/>
              <a:ea typeface="Arial"/>
              <a:cs typeface="Arial"/>
              <a:sym typeface="Arial"/>
            </a:endParaRPr>
          </a:p>
        </p:txBody>
      </p:sp>
      <p:pic>
        <p:nvPicPr>
          <p:cNvPr id="157" name="Google Shape;157;p14"/>
          <p:cNvPicPr preferRelativeResize="0"/>
          <p:nvPr/>
        </p:nvPicPr>
        <p:blipFill rotWithShape="1">
          <a:blip r:embed="rId3">
            <a:alphaModFix/>
          </a:blip>
          <a:srcRect b="377" l="0" r="0" t="377"/>
          <a:stretch/>
        </p:blipFill>
        <p:spPr>
          <a:xfrm>
            <a:off x="269280" y="862920"/>
            <a:ext cx="3807000" cy="2278080"/>
          </a:xfrm>
          <a:prstGeom prst="rect">
            <a:avLst/>
          </a:prstGeom>
          <a:noFill/>
          <a:ln cap="flat" cmpd="sng" w="9525">
            <a:solidFill>
              <a:srgbClr val="838383"/>
            </a:solidFill>
            <a:prstDash val="solid"/>
            <a:round/>
            <a:headEnd len="sm" w="sm" type="none"/>
            <a:tailEnd len="sm" w="sm" type="none"/>
          </a:ln>
        </p:spPr>
      </p:pic>
      <p:sp>
        <p:nvSpPr>
          <p:cNvPr id="158" name="Google Shape;158;p14"/>
          <p:cNvSpPr txBox="1"/>
          <p:nvPr>
            <p:ph idx="4294967295" type="body"/>
          </p:nvPr>
        </p:nvSpPr>
        <p:spPr>
          <a:xfrm>
            <a:off x="197280" y="329976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Using this estimated exposure, with the existing vulnerability functions, and with a proper ground motion information, one can get a risk estimation for a scenario.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5"/>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Loss-Calculator</a:t>
            </a:r>
            <a:endParaRPr b="0" i="0" sz="3200" u="none" cap="none" strike="noStrike">
              <a:solidFill>
                <a:srgbClr val="000000"/>
              </a:solidFill>
              <a:latin typeface="Arial"/>
              <a:ea typeface="Arial"/>
              <a:cs typeface="Arial"/>
              <a:sym typeface="Arial"/>
            </a:endParaRPr>
          </a:p>
        </p:txBody>
      </p:sp>
      <p:sp>
        <p:nvSpPr>
          <p:cNvPr id="164" name="Google Shape;164;p15"/>
          <p:cNvSpPr txBox="1"/>
          <p:nvPr>
            <p:ph idx="4294967295" type="body"/>
          </p:nvPr>
        </p:nvSpPr>
        <p:spPr>
          <a:xfrm>
            <a:off x="4210560" y="3299760"/>
            <a:ext cx="415728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These estimations can already provide some priority areas where more can be done to support the existing infrastructure. </a:t>
            </a:r>
            <a:endParaRPr b="0" i="0" sz="1100" u="none" cap="none" strike="noStrike">
              <a:solidFill>
                <a:srgbClr val="000000"/>
              </a:solidFill>
              <a:latin typeface="Arial"/>
              <a:ea typeface="Arial"/>
              <a:cs typeface="Arial"/>
              <a:sym typeface="Arial"/>
            </a:endParaRPr>
          </a:p>
        </p:txBody>
      </p:sp>
      <p:pic>
        <p:nvPicPr>
          <p:cNvPr id="165" name="Google Shape;165;p15"/>
          <p:cNvPicPr preferRelativeResize="0"/>
          <p:nvPr/>
        </p:nvPicPr>
        <p:blipFill rotWithShape="1">
          <a:blip r:embed="rId3">
            <a:alphaModFix/>
          </a:blip>
          <a:srcRect b="377" l="0" r="0" t="377"/>
          <a:stretch/>
        </p:blipFill>
        <p:spPr>
          <a:xfrm>
            <a:off x="269280" y="862920"/>
            <a:ext cx="3807000" cy="2278080"/>
          </a:xfrm>
          <a:prstGeom prst="rect">
            <a:avLst/>
          </a:prstGeom>
          <a:noFill/>
          <a:ln cap="flat" cmpd="sng" w="9525">
            <a:solidFill>
              <a:srgbClr val="838383"/>
            </a:solidFill>
            <a:prstDash val="solid"/>
            <a:round/>
            <a:headEnd len="sm" w="sm" type="none"/>
            <a:tailEnd len="sm" w="sm" type="none"/>
          </a:ln>
        </p:spPr>
      </p:pic>
      <p:pic>
        <p:nvPicPr>
          <p:cNvPr id="166" name="Google Shape;166;p15"/>
          <p:cNvPicPr preferRelativeResize="0"/>
          <p:nvPr/>
        </p:nvPicPr>
        <p:blipFill rotWithShape="1">
          <a:blip r:embed="rId4">
            <a:alphaModFix/>
          </a:blip>
          <a:srcRect b="0" l="0" r="0" t="0"/>
          <a:stretch/>
        </p:blipFill>
        <p:spPr>
          <a:xfrm>
            <a:off x="4271760" y="844560"/>
            <a:ext cx="4120920" cy="2314440"/>
          </a:xfrm>
          <a:prstGeom prst="rect">
            <a:avLst/>
          </a:prstGeom>
          <a:noFill/>
          <a:ln cap="flat" cmpd="sng" w="9525">
            <a:solidFill>
              <a:srgbClr val="838383"/>
            </a:solidFill>
            <a:prstDash val="solid"/>
            <a:round/>
            <a:headEnd len="sm" w="sm" type="none"/>
            <a:tailEnd len="sm" w="sm" type="none"/>
          </a:ln>
        </p:spPr>
      </p:pic>
      <p:sp>
        <p:nvSpPr>
          <p:cNvPr id="167" name="Google Shape;167;p15"/>
          <p:cNvSpPr txBox="1"/>
          <p:nvPr>
            <p:ph idx="4294967295" type="body"/>
          </p:nvPr>
        </p:nvSpPr>
        <p:spPr>
          <a:xfrm>
            <a:off x="197280" y="329976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Using this estimated exposure, with the existing vulnerability functions, and with a proper ground motion information, one can get a risk estimation for a scenario.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6"/>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Loss-Calculator</a:t>
            </a:r>
            <a:endParaRPr b="0" i="0" sz="3200" u="none" cap="none" strike="noStrike">
              <a:solidFill>
                <a:srgbClr val="000000"/>
              </a:solidFill>
              <a:latin typeface="Arial"/>
              <a:ea typeface="Arial"/>
              <a:cs typeface="Arial"/>
              <a:sym typeface="Arial"/>
            </a:endParaRPr>
          </a:p>
        </p:txBody>
      </p:sp>
      <p:sp>
        <p:nvSpPr>
          <p:cNvPr id="173" name="Google Shape;173;p16"/>
          <p:cNvSpPr txBox="1"/>
          <p:nvPr>
            <p:ph idx="4294967295" type="body"/>
          </p:nvPr>
        </p:nvSpPr>
        <p:spPr>
          <a:xfrm>
            <a:off x="4302360" y="3299760"/>
            <a:ext cx="415728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Making these estimations can be used in another context, for example estimating the damage done by the earthquake in Turkey in 2023 both in terms of fatalities and buildings with complete damage.</a:t>
            </a:r>
            <a:endParaRPr b="0" i="0" sz="1100" u="none" cap="none" strike="noStrike">
              <a:solidFill>
                <a:srgbClr val="000000"/>
              </a:solidFill>
              <a:latin typeface="Arial"/>
              <a:ea typeface="Arial"/>
              <a:cs typeface="Arial"/>
              <a:sym typeface="Arial"/>
            </a:endParaRPr>
          </a:p>
        </p:txBody>
      </p:sp>
      <p:pic>
        <p:nvPicPr>
          <p:cNvPr id="174" name="Google Shape;174;p16"/>
          <p:cNvPicPr preferRelativeResize="0"/>
          <p:nvPr/>
        </p:nvPicPr>
        <p:blipFill rotWithShape="1">
          <a:blip r:embed="rId3">
            <a:alphaModFix/>
          </a:blip>
          <a:srcRect b="377" l="0" r="0" t="377"/>
          <a:stretch/>
        </p:blipFill>
        <p:spPr>
          <a:xfrm>
            <a:off x="269280" y="862920"/>
            <a:ext cx="3807000" cy="2278080"/>
          </a:xfrm>
          <a:prstGeom prst="rect">
            <a:avLst/>
          </a:prstGeom>
          <a:noFill/>
          <a:ln cap="flat" cmpd="sng" w="9525">
            <a:solidFill>
              <a:srgbClr val="838383"/>
            </a:solidFill>
            <a:prstDash val="solid"/>
            <a:round/>
            <a:headEnd len="sm" w="sm" type="none"/>
            <a:tailEnd len="sm" w="sm" type="none"/>
          </a:ln>
        </p:spPr>
      </p:pic>
      <p:sp>
        <p:nvSpPr>
          <p:cNvPr id="175" name="Google Shape;175;p16"/>
          <p:cNvSpPr txBox="1"/>
          <p:nvPr>
            <p:ph idx="4294967295" type="body"/>
          </p:nvPr>
        </p:nvSpPr>
        <p:spPr>
          <a:xfrm>
            <a:off x="197280" y="329976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Using this estimated exposure, with the existing vulnerability functions, and with a proper ground motion information, one can get a risk estimation for a scenario.</a:t>
            </a:r>
            <a:endParaRPr b="0" i="0" sz="1100" u="none" cap="none" strike="noStrike">
              <a:solidFill>
                <a:srgbClr val="000000"/>
              </a:solidFill>
              <a:latin typeface="Arial"/>
              <a:ea typeface="Arial"/>
              <a:cs typeface="Arial"/>
              <a:sym typeface="Arial"/>
            </a:endParaRPr>
          </a:p>
        </p:txBody>
      </p:sp>
      <p:pic>
        <p:nvPicPr>
          <p:cNvPr id="176" name="Google Shape;176;p16"/>
          <p:cNvPicPr preferRelativeResize="0"/>
          <p:nvPr/>
        </p:nvPicPr>
        <p:blipFill rotWithShape="1">
          <a:blip r:embed="rId4">
            <a:alphaModFix/>
          </a:blip>
          <a:srcRect b="873" l="0" r="0" t="884"/>
          <a:stretch/>
        </p:blipFill>
        <p:spPr>
          <a:xfrm>
            <a:off x="4302360" y="862920"/>
            <a:ext cx="4394160" cy="227808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g39a8ab3694d_0_19"/>
          <p:cNvSpPr txBox="1"/>
          <p:nvPr>
            <p:ph idx="4294967295" type="title"/>
          </p:nvPr>
        </p:nvSpPr>
        <p:spPr>
          <a:xfrm>
            <a:off x="240120" y="0"/>
            <a:ext cx="875130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Estimated exposure</a:t>
            </a:r>
            <a:endParaRPr b="0" i="0" sz="3200" u="none" cap="none" strike="noStrike">
              <a:solidFill>
                <a:srgbClr val="000000"/>
              </a:solidFill>
              <a:latin typeface="Arial"/>
              <a:ea typeface="Arial"/>
              <a:cs typeface="Arial"/>
              <a:sym typeface="Arial"/>
            </a:endParaRPr>
          </a:p>
        </p:txBody>
      </p:sp>
      <p:sp>
        <p:nvSpPr>
          <p:cNvPr id="37" name="Google Shape;37;g39a8ab3694d_0_19"/>
          <p:cNvSpPr txBox="1"/>
          <p:nvPr>
            <p:ph idx="4294967295" type="body"/>
          </p:nvPr>
        </p:nvSpPr>
        <p:spPr>
          <a:xfrm>
            <a:off x="196200" y="3177720"/>
            <a:ext cx="36555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map of the tiles where there are buildings expected based on OSM and other sources in the database, with specifications on the type of buildings that can be found.</a:t>
            </a:r>
            <a:endParaRPr b="0" i="0" sz="1100" u="none" cap="none" strike="noStrike">
              <a:solidFill>
                <a:srgbClr val="000000"/>
              </a:solidFill>
              <a:latin typeface="Arial"/>
              <a:ea typeface="Arial"/>
              <a:cs typeface="Arial"/>
              <a:sym typeface="Arial"/>
            </a:endParaRPr>
          </a:p>
        </p:txBody>
      </p:sp>
      <p:pic>
        <p:nvPicPr>
          <p:cNvPr id="38" name="Google Shape;38;g39a8ab3694d_0_19"/>
          <p:cNvPicPr preferRelativeResize="0"/>
          <p:nvPr/>
        </p:nvPicPr>
        <p:blipFill rotWithShape="1">
          <a:blip r:embed="rId3">
            <a:alphaModFix/>
          </a:blip>
          <a:srcRect b="0" l="0" r="0" t="0"/>
          <a:stretch/>
        </p:blipFill>
        <p:spPr>
          <a:xfrm>
            <a:off x="281520" y="795600"/>
            <a:ext cx="3807000" cy="227808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7"/>
          <p:cNvSpPr txBox="1"/>
          <p:nvPr>
            <p:ph idx="4294967295" type="title"/>
          </p:nvPr>
        </p:nvSpPr>
        <p:spPr>
          <a:xfrm>
            <a:off x="196200" y="1756440"/>
            <a:ext cx="8751240" cy="153576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Various taxonomies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8"/>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Various sources of information</a:t>
            </a:r>
            <a:endParaRPr b="0" i="0" sz="3200" u="none" cap="none" strike="noStrike">
              <a:solidFill>
                <a:srgbClr val="000000"/>
              </a:solidFill>
              <a:latin typeface="Arial"/>
              <a:ea typeface="Arial"/>
              <a:cs typeface="Arial"/>
              <a:sym typeface="Arial"/>
            </a:endParaRPr>
          </a:p>
        </p:txBody>
      </p:sp>
      <p:pic>
        <p:nvPicPr>
          <p:cNvPr id="187" name="Google Shape;187;p18"/>
          <p:cNvPicPr preferRelativeResize="0"/>
          <p:nvPr/>
        </p:nvPicPr>
        <p:blipFill rotWithShape="1">
          <a:blip r:embed="rId3">
            <a:alphaModFix/>
          </a:blip>
          <a:srcRect b="0" l="0" r="0" t="0"/>
          <a:stretch/>
        </p:blipFill>
        <p:spPr>
          <a:xfrm>
            <a:off x="270720" y="897120"/>
            <a:ext cx="3780720" cy="2135880"/>
          </a:xfrm>
          <a:prstGeom prst="rect">
            <a:avLst/>
          </a:prstGeom>
          <a:noFill/>
          <a:ln cap="flat" cmpd="sng" w="9525">
            <a:solidFill>
              <a:srgbClr val="838383"/>
            </a:solidFill>
            <a:prstDash val="solid"/>
            <a:round/>
            <a:headEnd len="sm" w="sm" type="none"/>
            <a:tailEnd len="sm" w="sm" type="none"/>
          </a:ln>
        </p:spPr>
      </p:pic>
      <p:sp>
        <p:nvSpPr>
          <p:cNvPr id="188" name="Google Shape;188;p18"/>
          <p:cNvSpPr txBox="1"/>
          <p:nvPr>
            <p:ph idx="4294967295" type="body"/>
          </p:nvPr>
        </p:nvSpPr>
        <p:spPr>
          <a:xfrm>
            <a:off x="197280" y="329976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We use several types of datasets that have slightly different definitions of buildings. Among the sources are OSM, exposure distributions (GEM, Hazus), building stock information, census data, and 3D information.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9"/>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Various sources of information</a:t>
            </a:r>
            <a:endParaRPr b="0" i="0" sz="3200" u="none" cap="none" strike="noStrike">
              <a:solidFill>
                <a:srgbClr val="000000"/>
              </a:solidFill>
              <a:latin typeface="Arial"/>
              <a:ea typeface="Arial"/>
              <a:cs typeface="Arial"/>
              <a:sym typeface="Arial"/>
            </a:endParaRPr>
          </a:p>
        </p:txBody>
      </p:sp>
      <p:sp>
        <p:nvSpPr>
          <p:cNvPr id="194" name="Google Shape;194;p19"/>
          <p:cNvSpPr txBox="1"/>
          <p:nvPr>
            <p:ph idx="4294967295" type="body"/>
          </p:nvPr>
        </p:nvSpPr>
        <p:spPr>
          <a:xfrm>
            <a:off x="4393800" y="3263040"/>
            <a:ext cx="415728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Each dataset has a different description, so a shared language needs to be set. Out of all possible key:tag values, the ones that provide more value to the exposure assessment are prioritized.</a:t>
            </a:r>
            <a:endParaRPr b="0" i="0" sz="1100" u="none" cap="none" strike="noStrike">
              <a:solidFill>
                <a:srgbClr val="000000"/>
              </a:solidFill>
              <a:latin typeface="Arial"/>
              <a:ea typeface="Arial"/>
              <a:cs typeface="Arial"/>
              <a:sym typeface="Arial"/>
            </a:endParaRPr>
          </a:p>
        </p:txBody>
      </p:sp>
      <p:pic>
        <p:nvPicPr>
          <p:cNvPr id="195" name="Google Shape;195;p19"/>
          <p:cNvPicPr preferRelativeResize="0"/>
          <p:nvPr/>
        </p:nvPicPr>
        <p:blipFill rotWithShape="1">
          <a:blip r:embed="rId3">
            <a:alphaModFix/>
          </a:blip>
          <a:srcRect b="0" l="0" r="0" t="0"/>
          <a:stretch/>
        </p:blipFill>
        <p:spPr>
          <a:xfrm>
            <a:off x="270720" y="830880"/>
            <a:ext cx="3855240" cy="2306520"/>
          </a:xfrm>
          <a:prstGeom prst="rect">
            <a:avLst/>
          </a:prstGeom>
          <a:noFill/>
          <a:ln cap="flat" cmpd="sng" w="9525">
            <a:solidFill>
              <a:srgbClr val="838383"/>
            </a:solidFill>
            <a:prstDash val="solid"/>
            <a:round/>
            <a:headEnd len="sm" w="sm" type="none"/>
            <a:tailEnd len="sm" w="sm" type="none"/>
          </a:ln>
        </p:spPr>
      </p:pic>
      <p:sp>
        <p:nvSpPr>
          <p:cNvPr id="196" name="Google Shape;196;p19"/>
          <p:cNvSpPr txBox="1"/>
          <p:nvPr>
            <p:ph idx="4294967295" type="body"/>
          </p:nvPr>
        </p:nvSpPr>
        <p:spPr>
          <a:xfrm>
            <a:off x="197280" y="3299760"/>
            <a:ext cx="392868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We use several types of datasets that have slightly different definitions of buildings. Among the sources are OSM, exposure distributions (GEM, Hazus), building stock information, census data, and 3D information.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97" name="Google Shape;197;p19"/>
          <p:cNvPicPr preferRelativeResize="0"/>
          <p:nvPr/>
        </p:nvPicPr>
        <p:blipFill rotWithShape="1">
          <a:blip r:embed="rId4">
            <a:alphaModFix/>
          </a:blip>
          <a:srcRect b="0" l="0" r="0" t="2372"/>
          <a:stretch/>
        </p:blipFill>
        <p:spPr>
          <a:xfrm>
            <a:off x="4473000" y="824760"/>
            <a:ext cx="4157280" cy="23180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0"/>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OSM taxonomy</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pic>
        <p:nvPicPr>
          <p:cNvPr id="203" name="Google Shape;203;p20"/>
          <p:cNvPicPr preferRelativeResize="0"/>
          <p:nvPr/>
        </p:nvPicPr>
        <p:blipFill rotWithShape="1">
          <a:blip r:embed="rId3">
            <a:alphaModFix/>
          </a:blip>
          <a:srcRect b="0" l="0" r="0" t="0"/>
          <a:stretch/>
        </p:blipFill>
        <p:spPr>
          <a:xfrm>
            <a:off x="384840" y="803160"/>
            <a:ext cx="3548520" cy="2614320"/>
          </a:xfrm>
          <a:prstGeom prst="rect">
            <a:avLst/>
          </a:prstGeom>
          <a:noFill/>
          <a:ln cap="flat" cmpd="sng" w="9525">
            <a:solidFill>
              <a:srgbClr val="A5A5A5"/>
            </a:solidFill>
            <a:prstDash val="solid"/>
            <a:round/>
            <a:headEnd len="sm" w="sm" type="none"/>
            <a:tailEnd len="sm" w="sm" type="none"/>
          </a:ln>
        </p:spPr>
      </p:pic>
      <p:sp>
        <p:nvSpPr>
          <p:cNvPr id="204" name="Google Shape;204;p20"/>
          <p:cNvSpPr txBox="1"/>
          <p:nvPr>
            <p:ph idx="4294967295" type="body"/>
          </p:nvPr>
        </p:nvSpPr>
        <p:spPr>
          <a:xfrm>
            <a:off x="357120" y="35809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The definition is quite inclusive. The initial proposal was provided in 2008, and since then it has developed to be the most used tag in OSM.</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1"/>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OSM taxonomy</a:t>
            </a:r>
            <a:endParaRPr b="0" i="0" sz="3200" u="none" cap="none" strike="noStrike">
              <a:solidFill>
                <a:srgbClr val="000000"/>
              </a:solidFill>
              <a:latin typeface="Arial"/>
              <a:ea typeface="Arial"/>
              <a:cs typeface="Arial"/>
              <a:sym typeface="Arial"/>
            </a:endParaRPr>
          </a:p>
        </p:txBody>
      </p:sp>
      <p:pic>
        <p:nvPicPr>
          <p:cNvPr id="210" name="Google Shape;210;p21"/>
          <p:cNvPicPr preferRelativeResize="0"/>
          <p:nvPr/>
        </p:nvPicPr>
        <p:blipFill rotWithShape="1">
          <a:blip r:embed="rId3">
            <a:alphaModFix/>
          </a:blip>
          <a:srcRect b="0" l="0" r="0" t="0"/>
          <a:stretch/>
        </p:blipFill>
        <p:spPr>
          <a:xfrm>
            <a:off x="384840" y="803160"/>
            <a:ext cx="3548520" cy="2614320"/>
          </a:xfrm>
          <a:prstGeom prst="rect">
            <a:avLst/>
          </a:prstGeom>
          <a:noFill/>
          <a:ln cap="flat" cmpd="sng" w="9525">
            <a:solidFill>
              <a:srgbClr val="A5A5A5"/>
            </a:solidFill>
            <a:prstDash val="solid"/>
            <a:round/>
            <a:headEnd len="sm" w="sm" type="none"/>
            <a:tailEnd len="sm" w="sm" type="none"/>
          </a:ln>
        </p:spPr>
      </p:pic>
      <p:sp>
        <p:nvSpPr>
          <p:cNvPr id="211" name="Google Shape;211;p21"/>
          <p:cNvSpPr txBox="1"/>
          <p:nvPr>
            <p:ph idx="4294967295" type="body"/>
          </p:nvPr>
        </p:nvSpPr>
        <p:spPr>
          <a:xfrm>
            <a:off x="357120" y="35809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The definition is quite inclusive. The initial proposal was provided in 2008, and since then it has developed to be the most used tag in OSM.</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2" name="Google Shape;212;p21"/>
          <p:cNvPicPr preferRelativeResize="0"/>
          <p:nvPr/>
        </p:nvPicPr>
        <p:blipFill rotWithShape="1">
          <a:blip r:embed="rId4">
            <a:alphaModFix/>
          </a:blip>
          <a:srcRect b="0" l="0" r="0" t="0"/>
          <a:stretch/>
        </p:blipFill>
        <p:spPr>
          <a:xfrm>
            <a:off x="4572000" y="803160"/>
            <a:ext cx="3548520" cy="2614320"/>
          </a:xfrm>
          <a:prstGeom prst="rect">
            <a:avLst/>
          </a:prstGeom>
          <a:noFill/>
          <a:ln cap="flat" cmpd="sng" w="9525">
            <a:solidFill>
              <a:srgbClr val="434343"/>
            </a:solidFill>
            <a:prstDash val="solid"/>
            <a:round/>
            <a:headEnd len="sm" w="sm" type="none"/>
            <a:tailEnd len="sm" w="sm" type="none"/>
          </a:ln>
        </p:spPr>
      </p:pic>
      <p:sp>
        <p:nvSpPr>
          <p:cNvPr id="213" name="Google Shape;213;p21"/>
          <p:cNvSpPr txBox="1"/>
          <p:nvPr>
            <p:ph idx="4294967295" type="body"/>
          </p:nvPr>
        </p:nvSpPr>
        <p:spPr>
          <a:xfrm>
            <a:off x="4572000" y="35809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The editing is done through several editors that get their supported values through </a:t>
            </a:r>
            <a:r>
              <a:rPr b="1" i="0" lang="de-DE" sz="1100" u="none" cap="none" strike="noStrike">
                <a:solidFill>
                  <a:srgbClr val="666666"/>
                </a:solidFill>
                <a:latin typeface="Arial"/>
                <a:ea typeface="Arial"/>
                <a:cs typeface="Arial"/>
                <a:sym typeface="Arial"/>
              </a:rPr>
              <a:t>presets</a:t>
            </a:r>
            <a:r>
              <a:rPr b="0" i="0" lang="de-DE" sz="1100" u="none" cap="none" strike="noStrike">
                <a:solidFill>
                  <a:srgbClr val="666666"/>
                </a:solidFill>
                <a:latin typeface="Arial"/>
                <a:ea typeface="Arial"/>
                <a:cs typeface="Arial"/>
                <a:sym typeface="Arial"/>
              </a:rPr>
              <a:t>, but a user can define their own suggested values too.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chemeClr val="hlink"/>
              </a:buClr>
              <a:buSzPts val="1100"/>
              <a:buFont typeface="Arial"/>
              <a:buNone/>
            </a:pPr>
            <a:r>
              <a:rPr b="0" i="0" lang="de-DE" sz="1100" u="sng" cap="none" strike="noStrike">
                <a:solidFill>
                  <a:schemeClr val="hlink"/>
                </a:solidFill>
                <a:latin typeface="Arial"/>
                <a:ea typeface="Arial"/>
                <a:cs typeface="Arial"/>
                <a:sym typeface="Arial"/>
                <a:hlinkClick r:id="rId5"/>
              </a:rPr>
              <a:t>github.com/openstreetmap/id-tagging-schema</a:t>
            </a:r>
            <a:r>
              <a:rPr b="0" i="0" lang="de-DE" sz="1100" u="none" cap="none" strike="noStrike">
                <a:solidFill>
                  <a:srgbClr val="666666"/>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Exposure taxonomies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pic>
        <p:nvPicPr>
          <p:cNvPr id="219" name="Google Shape;219;p23"/>
          <p:cNvPicPr preferRelativeResize="0"/>
          <p:nvPr/>
        </p:nvPicPr>
        <p:blipFill rotWithShape="1">
          <a:blip r:embed="rId3">
            <a:alphaModFix/>
          </a:blip>
          <a:srcRect b="4616" l="0" r="0" t="0"/>
          <a:stretch/>
        </p:blipFill>
        <p:spPr>
          <a:xfrm>
            <a:off x="4658040" y="721800"/>
            <a:ext cx="4157280" cy="3735000"/>
          </a:xfrm>
          <a:prstGeom prst="rect">
            <a:avLst/>
          </a:prstGeom>
          <a:noFill/>
          <a:ln cap="flat" cmpd="sng" w="9525">
            <a:solidFill>
              <a:srgbClr val="838383"/>
            </a:solidFill>
            <a:prstDash val="solid"/>
            <a:round/>
            <a:headEnd len="sm" w="sm" type="none"/>
            <a:tailEnd len="sm" w="sm" type="none"/>
          </a:ln>
        </p:spPr>
      </p:pic>
      <p:sp>
        <p:nvSpPr>
          <p:cNvPr id="220" name="Google Shape;220;p23"/>
          <p:cNvSpPr txBox="1"/>
          <p:nvPr>
            <p:ph idx="4294967295" type="body"/>
          </p:nvPr>
        </p:nvSpPr>
        <p:spPr>
          <a:xfrm>
            <a:off x="196200" y="3177720"/>
            <a:ext cx="36555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a:solidFill>
                  <a:srgbClr val="666666"/>
                </a:solidFill>
              </a:rPr>
              <a:t>The community during the years has produced multiple definitions of the built environment that are parallel to the documentation patterns.</a:t>
            </a:r>
            <a:endParaRPr b="0" i="0" sz="1100" u="none" cap="none" strike="noStrike">
              <a:solidFill>
                <a:srgbClr val="000000"/>
              </a:solidFill>
              <a:latin typeface="Arial"/>
              <a:ea typeface="Arial"/>
              <a:cs typeface="Arial"/>
              <a:sym typeface="Arial"/>
            </a:endParaRPr>
          </a:p>
        </p:txBody>
      </p:sp>
      <p:pic>
        <p:nvPicPr>
          <p:cNvPr id="221" name="Google Shape;221;p23" title="Screenshot from 2026-05-04 07-21-46.png"/>
          <p:cNvPicPr preferRelativeResize="0"/>
          <p:nvPr/>
        </p:nvPicPr>
        <p:blipFill rotWithShape="1">
          <a:blip r:embed="rId4">
            <a:alphaModFix/>
          </a:blip>
          <a:srcRect b="0" l="5101" r="5101" t="0"/>
          <a:stretch/>
        </p:blipFill>
        <p:spPr>
          <a:xfrm>
            <a:off x="281520" y="795600"/>
            <a:ext cx="3806999" cy="2278080"/>
          </a:xfrm>
          <a:prstGeom prst="rect">
            <a:avLst/>
          </a:prstGeom>
          <a:noFill/>
          <a:ln cap="flat" cmpd="sng" w="9525">
            <a:solidFill>
              <a:srgbClr val="838383"/>
            </a:solidFill>
            <a:prstDash val="solid"/>
            <a:round/>
            <a:headEnd len="sm" w="sm" type="none"/>
            <a:tailEnd len="sm" w="sm" type="none"/>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4"/>
          <p:cNvSpPr txBox="1"/>
          <p:nvPr>
            <p:ph idx="4294967295" type="title"/>
          </p:nvPr>
        </p:nvSpPr>
        <p:spPr>
          <a:xfrm>
            <a:off x="240120" y="0"/>
            <a:ext cx="8751240" cy="5216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Finding a middle ground</a:t>
            </a:r>
            <a:endParaRPr b="0" i="0" sz="3200" u="none" cap="none" strike="noStrike">
              <a:solidFill>
                <a:srgbClr val="000000"/>
              </a:solidFill>
              <a:latin typeface="Arial"/>
              <a:ea typeface="Arial"/>
              <a:cs typeface="Arial"/>
              <a:sym typeface="Arial"/>
            </a:endParaRPr>
          </a:p>
        </p:txBody>
      </p:sp>
      <p:sp>
        <p:nvSpPr>
          <p:cNvPr id="227" name="Google Shape;227;p24"/>
          <p:cNvSpPr/>
          <p:nvPr/>
        </p:nvSpPr>
        <p:spPr>
          <a:xfrm>
            <a:off x="294840" y="3933000"/>
            <a:ext cx="4275000" cy="267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de-DE" sz="1100" u="sng" cap="none" strike="noStrike">
                <a:solidFill>
                  <a:schemeClr val="hlink"/>
                </a:solidFill>
                <a:latin typeface="Inter"/>
                <a:ea typeface="Inter"/>
                <a:cs typeface="Inter"/>
                <a:sym typeface="Inter"/>
                <a:hlinkClick r:id="rId3"/>
              </a:rPr>
              <a:t>https://wiki.openstreetmap.org/wiki/GED4ALL</a:t>
            </a:r>
            <a:r>
              <a:rPr b="0" i="0" lang="de-DE" sz="1100" u="none" cap="none" strike="noStrike">
                <a:solidFill>
                  <a:schemeClr val="dk1"/>
                </a:solidFill>
                <a:latin typeface="Inter"/>
                <a:ea typeface="Inter"/>
                <a:cs typeface="Inter"/>
                <a:sym typeface="Inter"/>
              </a:rPr>
              <a:t> </a:t>
            </a:r>
            <a:endParaRPr b="0" i="0" sz="1100" u="none" cap="none" strike="noStrike">
              <a:solidFill>
                <a:srgbClr val="000000"/>
              </a:solidFill>
              <a:latin typeface="Arial"/>
              <a:ea typeface="Arial"/>
              <a:cs typeface="Arial"/>
              <a:sym typeface="Arial"/>
            </a:endParaRPr>
          </a:p>
        </p:txBody>
      </p:sp>
      <p:pic>
        <p:nvPicPr>
          <p:cNvPr id="228" name="Google Shape;228;p24"/>
          <p:cNvPicPr preferRelativeResize="0"/>
          <p:nvPr/>
        </p:nvPicPr>
        <p:blipFill rotWithShape="1">
          <a:blip r:embed="rId4">
            <a:alphaModFix/>
          </a:blip>
          <a:srcRect b="0" l="0" r="0" t="0"/>
          <a:stretch/>
        </p:blipFill>
        <p:spPr>
          <a:xfrm>
            <a:off x="293040" y="768240"/>
            <a:ext cx="4278600" cy="301968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5"/>
          <p:cNvSpPr txBox="1"/>
          <p:nvPr>
            <p:ph idx="4294967295" type="title"/>
          </p:nvPr>
        </p:nvSpPr>
        <p:spPr>
          <a:xfrm>
            <a:off x="240120" y="0"/>
            <a:ext cx="8751240" cy="5216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Finding a middle ground</a:t>
            </a:r>
            <a:endParaRPr b="0" i="0" sz="3200" u="none" cap="none" strike="noStrike">
              <a:solidFill>
                <a:srgbClr val="000000"/>
              </a:solidFill>
              <a:latin typeface="Arial"/>
              <a:ea typeface="Arial"/>
              <a:cs typeface="Arial"/>
              <a:sym typeface="Arial"/>
            </a:endParaRPr>
          </a:p>
        </p:txBody>
      </p:sp>
      <p:sp>
        <p:nvSpPr>
          <p:cNvPr id="234" name="Google Shape;234;p25"/>
          <p:cNvSpPr/>
          <p:nvPr/>
        </p:nvSpPr>
        <p:spPr>
          <a:xfrm>
            <a:off x="294840" y="3933000"/>
            <a:ext cx="4275000" cy="267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de-DE" sz="1100" u="sng" cap="none" strike="noStrike">
                <a:solidFill>
                  <a:schemeClr val="hlink"/>
                </a:solidFill>
                <a:latin typeface="Inter"/>
                <a:ea typeface="Inter"/>
                <a:cs typeface="Inter"/>
                <a:sym typeface="Inter"/>
                <a:hlinkClick r:id="rId3"/>
              </a:rPr>
              <a:t>https://wiki.openstreetmap.org/wiki/GED4ALL</a:t>
            </a:r>
            <a:r>
              <a:rPr b="0" i="0" lang="de-DE" sz="1100" u="none" cap="none" strike="noStrike">
                <a:solidFill>
                  <a:schemeClr val="dk1"/>
                </a:solidFill>
                <a:latin typeface="Inter"/>
                <a:ea typeface="Inter"/>
                <a:cs typeface="Inter"/>
                <a:sym typeface="Inter"/>
              </a:rPr>
              <a:t> </a:t>
            </a:r>
            <a:endParaRPr b="0" i="0" sz="1100" u="none" cap="none" strike="noStrike">
              <a:solidFill>
                <a:srgbClr val="000000"/>
              </a:solidFill>
              <a:latin typeface="Arial"/>
              <a:ea typeface="Arial"/>
              <a:cs typeface="Arial"/>
              <a:sym typeface="Arial"/>
            </a:endParaRPr>
          </a:p>
        </p:txBody>
      </p:sp>
      <p:pic>
        <p:nvPicPr>
          <p:cNvPr id="235" name="Google Shape;235;p25"/>
          <p:cNvPicPr preferRelativeResize="0"/>
          <p:nvPr/>
        </p:nvPicPr>
        <p:blipFill rotWithShape="1">
          <a:blip r:embed="rId4">
            <a:alphaModFix/>
          </a:blip>
          <a:srcRect b="0" l="0" r="0" t="0"/>
          <a:stretch/>
        </p:blipFill>
        <p:spPr>
          <a:xfrm>
            <a:off x="293040" y="768240"/>
            <a:ext cx="4278600" cy="3019680"/>
          </a:xfrm>
          <a:prstGeom prst="rect">
            <a:avLst/>
          </a:prstGeom>
          <a:noFill/>
          <a:ln cap="flat" cmpd="sng" w="9525">
            <a:solidFill>
              <a:srgbClr val="838383"/>
            </a:solidFill>
            <a:prstDash val="solid"/>
            <a:round/>
            <a:headEnd len="sm" w="sm" type="none"/>
            <a:tailEnd len="sm" w="sm" type="none"/>
          </a:ln>
        </p:spPr>
      </p:pic>
      <p:sp>
        <p:nvSpPr>
          <p:cNvPr id="236" name="Google Shape;236;p25"/>
          <p:cNvSpPr txBox="1"/>
          <p:nvPr>
            <p:ph idx="4294967295" type="body"/>
          </p:nvPr>
        </p:nvSpPr>
        <p:spPr>
          <a:xfrm>
            <a:off x="4775400" y="3500280"/>
            <a:ext cx="3985200" cy="85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Several initiatives have created their own presets for mapping in case of disasters, and these presets can be found online.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chemeClr val="hlink"/>
              </a:buClr>
              <a:buSzPts val="1100"/>
              <a:buFont typeface="Arial"/>
              <a:buNone/>
            </a:pPr>
            <a:r>
              <a:rPr b="0" i="0" lang="de-DE" sz="1100" u="sng" cap="none" strike="noStrike">
                <a:solidFill>
                  <a:schemeClr val="hlink"/>
                </a:solidFill>
                <a:latin typeface="Arial"/>
                <a:ea typeface="Arial"/>
                <a:cs typeface="Arial"/>
                <a:sym typeface="Arial"/>
                <a:hlinkClick r:id="rId5"/>
              </a:rPr>
              <a:t>https://josm.openstreetmap.de/wiki/Da%3APresets</a:t>
            </a:r>
            <a:r>
              <a:rPr b="0" i="0" lang="de-DE" sz="1100" u="none" cap="none" strike="noStrike">
                <a:solidFill>
                  <a:srgbClr val="666666"/>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pic>
        <p:nvPicPr>
          <p:cNvPr id="237" name="Google Shape;237;p25"/>
          <p:cNvPicPr preferRelativeResize="0"/>
          <p:nvPr/>
        </p:nvPicPr>
        <p:blipFill rotWithShape="1">
          <a:blip r:embed="rId6">
            <a:alphaModFix/>
          </a:blip>
          <a:srcRect b="0" l="0" r="0" t="0"/>
          <a:stretch/>
        </p:blipFill>
        <p:spPr>
          <a:xfrm>
            <a:off x="4775400" y="1465560"/>
            <a:ext cx="3985200" cy="421200"/>
          </a:xfrm>
          <a:prstGeom prst="rect">
            <a:avLst/>
          </a:prstGeom>
          <a:noFill/>
          <a:ln cap="flat" cmpd="sng" w="9525">
            <a:solidFill>
              <a:srgbClr val="838383"/>
            </a:solidFill>
            <a:prstDash val="solid"/>
            <a:round/>
            <a:headEnd len="sm" w="sm" type="none"/>
            <a:tailEnd len="sm" w="sm" type="none"/>
          </a:ln>
        </p:spPr>
      </p:pic>
      <p:pic>
        <p:nvPicPr>
          <p:cNvPr id="238" name="Google Shape;238;p25"/>
          <p:cNvPicPr preferRelativeResize="0"/>
          <p:nvPr/>
        </p:nvPicPr>
        <p:blipFill rotWithShape="1">
          <a:blip r:embed="rId7">
            <a:alphaModFix/>
          </a:blip>
          <a:srcRect b="0" l="0" r="0" t="0"/>
          <a:stretch/>
        </p:blipFill>
        <p:spPr>
          <a:xfrm>
            <a:off x="4775400" y="2088720"/>
            <a:ext cx="3985200" cy="421200"/>
          </a:xfrm>
          <a:prstGeom prst="rect">
            <a:avLst/>
          </a:prstGeom>
          <a:noFill/>
          <a:ln cap="flat" cmpd="sng" w="9525">
            <a:solidFill>
              <a:srgbClr val="838383"/>
            </a:solidFill>
            <a:prstDash val="solid"/>
            <a:round/>
            <a:headEnd len="sm" w="sm" type="none"/>
            <a:tailEnd len="sm" w="sm" type="none"/>
          </a:ln>
        </p:spPr>
      </p:pic>
      <p:pic>
        <p:nvPicPr>
          <p:cNvPr id="239" name="Google Shape;239;p25"/>
          <p:cNvPicPr preferRelativeResize="0"/>
          <p:nvPr/>
        </p:nvPicPr>
        <p:blipFill rotWithShape="1">
          <a:blip r:embed="rId8">
            <a:alphaModFix/>
          </a:blip>
          <a:srcRect b="0" l="0" r="0" t="0"/>
          <a:stretch/>
        </p:blipFill>
        <p:spPr>
          <a:xfrm>
            <a:off x="4775400" y="768240"/>
            <a:ext cx="3985200" cy="521640"/>
          </a:xfrm>
          <a:prstGeom prst="rect">
            <a:avLst/>
          </a:prstGeom>
          <a:noFill/>
          <a:ln cap="flat" cmpd="sng" w="9525">
            <a:solidFill>
              <a:srgbClr val="838383"/>
            </a:solidFill>
            <a:prstDash val="solid"/>
            <a:round/>
            <a:headEnd len="sm" w="sm" type="none"/>
            <a:tailEnd len="sm" w="sm" type="none"/>
          </a:ln>
        </p:spPr>
      </p:pic>
      <p:pic>
        <p:nvPicPr>
          <p:cNvPr id="240" name="Google Shape;240;p25"/>
          <p:cNvPicPr preferRelativeResize="0"/>
          <p:nvPr/>
        </p:nvPicPr>
        <p:blipFill rotWithShape="1">
          <a:blip r:embed="rId9">
            <a:alphaModFix/>
          </a:blip>
          <a:srcRect b="99972" l="0" r="0" t="99972"/>
          <a:stretch/>
        </p:blipFill>
        <p:spPr>
          <a:xfrm flipH="1" rot="10800000">
            <a:off x="4777560" y="2715480"/>
            <a:ext cx="3981240" cy="65556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txBox="1"/>
          <p:nvPr>
            <p:ph idx="4294967295" type="title"/>
          </p:nvPr>
        </p:nvSpPr>
        <p:spPr>
          <a:xfrm>
            <a:off x="240120" y="0"/>
            <a:ext cx="8751240" cy="5216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Finding a middle ground</a:t>
            </a:r>
            <a:endParaRPr b="0" i="0" sz="3200" u="none" cap="none" strike="noStrike">
              <a:solidFill>
                <a:srgbClr val="000000"/>
              </a:solidFill>
              <a:latin typeface="Arial"/>
              <a:ea typeface="Arial"/>
              <a:cs typeface="Arial"/>
              <a:sym typeface="Arial"/>
            </a:endParaRPr>
          </a:p>
        </p:txBody>
      </p:sp>
      <p:sp>
        <p:nvSpPr>
          <p:cNvPr id="246" name="Google Shape;246;p26"/>
          <p:cNvSpPr/>
          <p:nvPr/>
        </p:nvSpPr>
        <p:spPr>
          <a:xfrm>
            <a:off x="294840" y="3933000"/>
            <a:ext cx="4275000" cy="267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de-DE" sz="1100" u="sng" cap="none" strike="noStrike">
                <a:solidFill>
                  <a:schemeClr val="hlink"/>
                </a:solidFill>
                <a:latin typeface="Inter"/>
                <a:ea typeface="Inter"/>
                <a:cs typeface="Inter"/>
                <a:sym typeface="Inter"/>
                <a:hlinkClick r:id="rId3"/>
              </a:rPr>
              <a:t>https://wiki.openstreetmap.org/wiki/GED4ALL</a:t>
            </a:r>
            <a:r>
              <a:rPr b="0" i="0" lang="de-DE" sz="1100" u="none" cap="none" strike="noStrike">
                <a:solidFill>
                  <a:schemeClr val="dk1"/>
                </a:solidFill>
                <a:latin typeface="Inter"/>
                <a:ea typeface="Inter"/>
                <a:cs typeface="Inter"/>
                <a:sym typeface="Inter"/>
              </a:rPr>
              <a:t> </a:t>
            </a:r>
            <a:endParaRPr b="0" i="0" sz="1100" u="none" cap="none" strike="noStrike">
              <a:solidFill>
                <a:srgbClr val="000000"/>
              </a:solidFill>
              <a:latin typeface="Arial"/>
              <a:ea typeface="Arial"/>
              <a:cs typeface="Arial"/>
              <a:sym typeface="Arial"/>
            </a:endParaRPr>
          </a:p>
        </p:txBody>
      </p:sp>
      <p:pic>
        <p:nvPicPr>
          <p:cNvPr id="247" name="Google Shape;247;p26"/>
          <p:cNvPicPr preferRelativeResize="0"/>
          <p:nvPr/>
        </p:nvPicPr>
        <p:blipFill rotWithShape="1">
          <a:blip r:embed="rId4">
            <a:alphaModFix/>
          </a:blip>
          <a:srcRect b="0" l="0" r="0" t="0"/>
          <a:stretch/>
        </p:blipFill>
        <p:spPr>
          <a:xfrm>
            <a:off x="293040" y="768240"/>
            <a:ext cx="4278600" cy="3019680"/>
          </a:xfrm>
          <a:prstGeom prst="rect">
            <a:avLst/>
          </a:prstGeom>
          <a:noFill/>
          <a:ln cap="flat" cmpd="sng" w="9525">
            <a:solidFill>
              <a:srgbClr val="838383"/>
            </a:solidFill>
            <a:prstDash val="solid"/>
            <a:round/>
            <a:headEnd len="sm" w="sm" type="none"/>
            <a:tailEnd len="sm" w="sm" type="none"/>
          </a:ln>
        </p:spPr>
      </p:pic>
      <p:pic>
        <p:nvPicPr>
          <p:cNvPr id="248" name="Google Shape;248;p26"/>
          <p:cNvPicPr preferRelativeResize="0"/>
          <p:nvPr/>
        </p:nvPicPr>
        <p:blipFill rotWithShape="1">
          <a:blip r:embed="rId5">
            <a:alphaModFix/>
          </a:blip>
          <a:srcRect b="0" l="0" r="0" t="0"/>
          <a:stretch/>
        </p:blipFill>
        <p:spPr>
          <a:xfrm>
            <a:off x="4724280" y="768240"/>
            <a:ext cx="4266720" cy="2277360"/>
          </a:xfrm>
          <a:prstGeom prst="rect">
            <a:avLst/>
          </a:prstGeom>
          <a:noFill/>
          <a:ln cap="flat" cmpd="sng" w="9525">
            <a:solidFill>
              <a:srgbClr val="A5A5A5"/>
            </a:solidFill>
            <a:prstDash val="solid"/>
            <a:round/>
            <a:headEnd len="sm" w="sm" type="none"/>
            <a:tailEnd len="sm" w="sm" type="none"/>
          </a:ln>
        </p:spPr>
      </p:pic>
      <p:sp>
        <p:nvSpPr>
          <p:cNvPr id="249" name="Google Shape;249;p26"/>
          <p:cNvSpPr/>
          <p:nvPr/>
        </p:nvSpPr>
        <p:spPr>
          <a:xfrm>
            <a:off x="4720320" y="3169440"/>
            <a:ext cx="4275000" cy="26712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de-DE" sz="1100" u="sng" cap="none" strike="noStrike">
                <a:solidFill>
                  <a:schemeClr val="hlink"/>
                </a:solidFill>
                <a:latin typeface="Inter"/>
                <a:ea typeface="Inter"/>
                <a:cs typeface="Inter"/>
                <a:sym typeface="Inter"/>
                <a:hlinkClick r:id="rId6"/>
              </a:rPr>
              <a:t>https://taginfo.openstreetmap.org/keys/building:material</a:t>
            </a:r>
            <a:r>
              <a:rPr b="0" i="0" lang="de-DE" sz="1100" u="none" cap="none" strike="noStrike">
                <a:solidFill>
                  <a:schemeClr val="dk1"/>
                </a:solidFill>
                <a:latin typeface="Inter"/>
                <a:ea typeface="Inter"/>
                <a:cs typeface="Inter"/>
                <a:sym typeface="Inter"/>
              </a:rPr>
              <a:t>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idx="4294967295" type="title"/>
          </p:nvPr>
        </p:nvSpPr>
        <p:spPr>
          <a:xfrm>
            <a:off x="196200" y="1756440"/>
            <a:ext cx="8751240" cy="153576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Extending taxonomies</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 name="Shape 42"/>
        <p:cNvGrpSpPr/>
        <p:nvPr/>
      </p:nvGrpSpPr>
      <p:grpSpPr>
        <a:xfrm>
          <a:off x="0" y="0"/>
          <a:ext cx="0" cy="0"/>
          <a:chOff x="0" y="0"/>
          <a:chExt cx="0" cy="0"/>
        </a:xfrm>
      </p:grpSpPr>
      <p:sp>
        <p:nvSpPr>
          <p:cNvPr id="43" name="Google Shape;43;p3"/>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Estimated exposure</a:t>
            </a:r>
            <a:endParaRPr b="0" i="0" sz="3200" u="none" cap="none" strike="noStrike">
              <a:solidFill>
                <a:srgbClr val="000000"/>
              </a:solidFill>
              <a:latin typeface="Arial"/>
              <a:ea typeface="Arial"/>
              <a:cs typeface="Arial"/>
              <a:sym typeface="Arial"/>
            </a:endParaRPr>
          </a:p>
        </p:txBody>
      </p:sp>
      <p:sp>
        <p:nvSpPr>
          <p:cNvPr id="44" name="Google Shape;44;p3"/>
          <p:cNvSpPr txBox="1"/>
          <p:nvPr>
            <p:ph idx="4294967295" type="body"/>
          </p:nvPr>
        </p:nvSpPr>
        <p:spPr>
          <a:xfrm>
            <a:off x="196200" y="3177720"/>
            <a:ext cx="3655440" cy="551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map of the tiles where there are buildings expected based on OSM and other sources in the database, with specifications on the type of buildings that can be found.</a:t>
            </a:r>
            <a:endParaRPr b="0" i="0" sz="1100" u="none" cap="none" strike="noStrike">
              <a:solidFill>
                <a:srgbClr val="000000"/>
              </a:solidFill>
              <a:latin typeface="Arial"/>
              <a:ea typeface="Arial"/>
              <a:cs typeface="Arial"/>
              <a:sym typeface="Arial"/>
            </a:endParaRPr>
          </a:p>
        </p:txBody>
      </p:sp>
      <p:sp>
        <p:nvSpPr>
          <p:cNvPr id="45" name="Google Shape;45;p3"/>
          <p:cNvSpPr txBox="1"/>
          <p:nvPr>
            <p:ph idx="4294967295" type="body"/>
          </p:nvPr>
        </p:nvSpPr>
        <p:spPr>
          <a:xfrm>
            <a:off x="4332960" y="3611520"/>
            <a:ext cx="3929400" cy="315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This is how you can translate that information (this is Berlin)!</a:t>
            </a:r>
            <a:br>
              <a:rPr b="0" i="0" lang="de-DE" sz="1100" u="none" cap="none" strike="noStrike">
                <a:solidFill>
                  <a:srgbClr val="666666"/>
                </a:solidFill>
                <a:latin typeface="Arial"/>
                <a:ea typeface="Arial"/>
                <a:cs typeface="Arial"/>
                <a:sym typeface="Arial"/>
              </a:rPr>
            </a:br>
            <a:br>
              <a:rPr b="0" i="0" lang="de-DE" sz="1100" u="none" cap="none" strike="noStrike">
                <a:solidFill>
                  <a:srgbClr val="666666"/>
                </a:solidFill>
                <a:latin typeface="Arial"/>
                <a:ea typeface="Arial"/>
                <a:cs typeface="Arial"/>
                <a:sym typeface="Arial"/>
              </a:rPr>
            </a:br>
            <a:r>
              <a:rPr b="0" i="0" lang="de-DE" sz="1100" u="none" cap="none" strike="noStrike">
                <a:solidFill>
                  <a:srgbClr val="666666"/>
                </a:solidFill>
                <a:latin typeface="Arial"/>
                <a:ea typeface="Arial"/>
                <a:cs typeface="Arial"/>
                <a:sym typeface="Arial"/>
              </a:rPr>
              <a:t>Oostwegel, L.J.N., Schorlemmer, D. &amp; Guéguen, P. From Footprints to Functions: A Comprehensive Global and Semantic Building Footprint Dataset.</a:t>
            </a:r>
            <a:endParaRPr b="0" i="0" sz="1100" u="none" cap="none" strike="noStrike">
              <a:solidFill>
                <a:srgbClr val="000000"/>
              </a:solidFill>
              <a:latin typeface="Arial"/>
              <a:ea typeface="Arial"/>
              <a:cs typeface="Arial"/>
              <a:sym typeface="Arial"/>
            </a:endParaRPr>
          </a:p>
        </p:txBody>
      </p:sp>
      <p:pic>
        <p:nvPicPr>
          <p:cNvPr id="46" name="Google Shape;46;p3"/>
          <p:cNvPicPr preferRelativeResize="0"/>
          <p:nvPr/>
        </p:nvPicPr>
        <p:blipFill rotWithShape="1">
          <a:blip r:embed="rId3">
            <a:alphaModFix/>
          </a:blip>
          <a:srcRect b="0" l="0" r="0" t="0"/>
          <a:stretch/>
        </p:blipFill>
        <p:spPr>
          <a:xfrm>
            <a:off x="281520" y="795600"/>
            <a:ext cx="3807000" cy="2278080"/>
          </a:xfrm>
          <a:prstGeom prst="rect">
            <a:avLst/>
          </a:prstGeom>
          <a:noFill/>
          <a:ln cap="flat" cmpd="sng" w="9525">
            <a:solidFill>
              <a:srgbClr val="838383"/>
            </a:solidFill>
            <a:prstDash val="solid"/>
            <a:round/>
            <a:headEnd len="sm" w="sm" type="none"/>
            <a:tailEnd len="sm" w="sm" type="none"/>
          </a:ln>
        </p:spPr>
      </p:pic>
      <p:pic>
        <p:nvPicPr>
          <p:cNvPr id="47" name="Google Shape;47;p3"/>
          <p:cNvPicPr preferRelativeResize="0"/>
          <p:nvPr/>
        </p:nvPicPr>
        <p:blipFill rotWithShape="1">
          <a:blip r:embed="rId4">
            <a:alphaModFix/>
          </a:blip>
          <a:srcRect b="0" l="0" r="0" t="0"/>
          <a:stretch/>
        </p:blipFill>
        <p:spPr>
          <a:xfrm>
            <a:off x="4394160" y="795600"/>
            <a:ext cx="3807000" cy="277884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8"/>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An extended taxonomy</a:t>
            </a:r>
            <a:endParaRPr b="0" i="0" sz="3200" u="none" cap="none" strike="noStrike">
              <a:solidFill>
                <a:srgbClr val="000000"/>
              </a:solidFill>
              <a:latin typeface="Arial"/>
              <a:ea typeface="Arial"/>
              <a:cs typeface="Arial"/>
              <a:sym typeface="Arial"/>
            </a:endParaRPr>
          </a:p>
        </p:txBody>
      </p:sp>
      <p:sp>
        <p:nvSpPr>
          <p:cNvPr id="260" name="Google Shape;260;p28"/>
          <p:cNvSpPr txBox="1"/>
          <p:nvPr>
            <p:ph idx="4294967295" type="body"/>
          </p:nvPr>
        </p:nvSpPr>
        <p:spPr>
          <a:xfrm>
            <a:off x="239760" y="513720"/>
            <a:ext cx="3736440" cy="337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261" name="Google Shape;261;p28"/>
          <p:cNvPicPr preferRelativeResize="0"/>
          <p:nvPr/>
        </p:nvPicPr>
        <p:blipFill rotWithShape="1">
          <a:blip r:embed="rId3">
            <a:alphaModFix/>
          </a:blip>
          <a:srcRect b="0" l="5346" r="6547" t="0"/>
          <a:stretch/>
        </p:blipFill>
        <p:spPr>
          <a:xfrm>
            <a:off x="4141440" y="1070640"/>
            <a:ext cx="4929120" cy="2661120"/>
          </a:xfrm>
          <a:prstGeom prst="rect">
            <a:avLst/>
          </a:prstGeom>
          <a:noFill/>
          <a:ln>
            <a:noFill/>
          </a:ln>
        </p:spPr>
      </p:pic>
      <p:sp>
        <p:nvSpPr>
          <p:cNvPr id="262" name="Google Shape;262;p28"/>
          <p:cNvSpPr txBox="1"/>
          <p:nvPr>
            <p:ph idx="4294967295" type="body"/>
          </p:nvPr>
        </p:nvSpPr>
        <p:spPr>
          <a:xfrm>
            <a:off x="239760" y="1399320"/>
            <a:ext cx="8751600" cy="1458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Inter"/>
              <a:buNone/>
            </a:pPr>
            <a:r>
              <a:rPr b="0" i="0" lang="de-DE" sz="2000" u="none" cap="none" strike="noStrike">
                <a:solidFill>
                  <a:schemeClr val="dk1"/>
                </a:solidFill>
                <a:latin typeface="Inter"/>
                <a:ea typeface="Inter"/>
                <a:cs typeface="Inter"/>
                <a:sym typeface="Inter"/>
              </a:rPr>
              <a:t>1. Start with baseline taxonomy</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chemeClr val="dk1"/>
              </a:buClr>
              <a:buSzPts val="2000"/>
              <a:buFont typeface="Inter"/>
              <a:buNone/>
            </a:pPr>
            <a:r>
              <a:rPr b="0" i="0" lang="de-DE" sz="2000" u="none" cap="none" strike="noStrike">
                <a:solidFill>
                  <a:schemeClr val="dk1"/>
                </a:solidFill>
                <a:latin typeface="Inter"/>
                <a:ea typeface="Inter"/>
                <a:cs typeface="Inter"/>
                <a:sym typeface="Inter"/>
              </a:rPr>
              <a:t>2. Handle conflict when merge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chemeClr val="dk1"/>
              </a:buClr>
              <a:buSzPts val="2000"/>
              <a:buFont typeface="Inter"/>
              <a:buNone/>
            </a:pPr>
            <a:r>
              <a:rPr b="0" i="0" lang="de-DE" sz="2000" u="none" cap="none" strike="noStrike">
                <a:solidFill>
                  <a:schemeClr val="dk1"/>
                </a:solidFill>
                <a:latin typeface="Inter"/>
                <a:ea typeface="Inter"/>
                <a:cs typeface="Inter"/>
                <a:sym typeface="Inter"/>
              </a:rPr>
              <a:t>3. Have multiple export types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chemeClr val="dk1"/>
              </a:buClr>
              <a:buSzPts val="2000"/>
              <a:buFont typeface="Inter"/>
              <a:buNone/>
            </a:pPr>
            <a:r>
              <a:rPr b="0" i="0" lang="de-DE" sz="2000" u="none" cap="none" strike="noStrike">
                <a:solidFill>
                  <a:schemeClr val="dk1"/>
                </a:solidFill>
                <a:latin typeface="Inter"/>
                <a:ea typeface="Inter"/>
                <a:cs typeface="Inter"/>
                <a:sym typeface="Inter"/>
              </a:rPr>
              <a:t>4. Decide on scope</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9"/>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Translation gem2osm</a:t>
            </a:r>
            <a:endParaRPr b="0" i="0" sz="3200" u="none" cap="none" strike="noStrike">
              <a:solidFill>
                <a:srgbClr val="000000"/>
              </a:solidFill>
              <a:latin typeface="Arial"/>
              <a:ea typeface="Arial"/>
              <a:cs typeface="Arial"/>
              <a:sym typeface="Arial"/>
            </a:endParaRPr>
          </a:p>
        </p:txBody>
      </p:sp>
      <p:pic>
        <p:nvPicPr>
          <p:cNvPr id="268" name="Google Shape;268;p29"/>
          <p:cNvPicPr preferRelativeResize="0"/>
          <p:nvPr/>
        </p:nvPicPr>
        <p:blipFill rotWithShape="1">
          <a:blip r:embed="rId3">
            <a:alphaModFix/>
          </a:blip>
          <a:srcRect b="0" l="0" r="0" t="0"/>
          <a:stretch/>
        </p:blipFill>
        <p:spPr>
          <a:xfrm>
            <a:off x="320400" y="605520"/>
            <a:ext cx="5393880" cy="3683160"/>
          </a:xfrm>
          <a:prstGeom prst="rect">
            <a:avLst/>
          </a:prstGeom>
          <a:noFill/>
          <a:ln cap="flat" cmpd="sng" w="9525">
            <a:solidFill>
              <a:srgbClr val="A5A5A5"/>
            </a:solidFill>
            <a:prstDash val="solid"/>
            <a:round/>
            <a:headEnd len="sm" w="sm" type="none"/>
            <a:tailEnd len="sm" w="sm" type="none"/>
          </a:ln>
        </p:spPr>
      </p:pic>
      <p:pic>
        <p:nvPicPr>
          <p:cNvPr id="269" name="Google Shape;269;p29"/>
          <p:cNvPicPr preferRelativeResize="0"/>
          <p:nvPr/>
        </p:nvPicPr>
        <p:blipFill rotWithShape="1">
          <a:blip r:embed="rId4">
            <a:alphaModFix amt="80000"/>
          </a:blip>
          <a:srcRect b="0" l="0" r="0" t="0"/>
          <a:stretch/>
        </p:blipFill>
        <p:spPr>
          <a:xfrm>
            <a:off x="5641560" y="384840"/>
            <a:ext cx="3177000" cy="4221000"/>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0"/>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Translating taxonomies to </a:t>
            </a:r>
            <a:r>
              <a:rPr lang="de-DE" sz="3200">
                <a:solidFill>
                  <a:srgbClr val="0A2864"/>
                </a:solidFill>
                <a:latin typeface="Inter"/>
                <a:ea typeface="Inter"/>
                <a:cs typeface="Inter"/>
                <a:sym typeface="Inter"/>
              </a:rPr>
              <a:t>exports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pic>
        <p:nvPicPr>
          <p:cNvPr id="275" name="Google Shape;275;p30"/>
          <p:cNvPicPr preferRelativeResize="0"/>
          <p:nvPr/>
        </p:nvPicPr>
        <p:blipFill rotWithShape="1">
          <a:blip r:embed="rId3">
            <a:alphaModFix/>
          </a:blip>
          <a:srcRect b="0" l="859" r="0" t="0"/>
          <a:stretch/>
        </p:blipFill>
        <p:spPr>
          <a:xfrm>
            <a:off x="140400" y="686880"/>
            <a:ext cx="2825280" cy="2999160"/>
          </a:xfrm>
          <a:prstGeom prst="rect">
            <a:avLst/>
          </a:prstGeom>
          <a:noFill/>
          <a:ln cap="flat" cmpd="sng" w="19050">
            <a:solidFill>
              <a:srgbClr val="A5A5A5"/>
            </a:solidFill>
            <a:prstDash val="solid"/>
            <a:round/>
            <a:headEnd len="sm" w="sm" type="none"/>
            <a:tailEnd len="sm" w="sm" type="none"/>
          </a:ln>
        </p:spPr>
      </p:pic>
      <p:pic>
        <p:nvPicPr>
          <p:cNvPr id="276" name="Google Shape;276;p30"/>
          <p:cNvPicPr preferRelativeResize="0"/>
          <p:nvPr/>
        </p:nvPicPr>
        <p:blipFill rotWithShape="1">
          <a:blip r:embed="rId4">
            <a:alphaModFix/>
          </a:blip>
          <a:srcRect b="0" l="1370" r="0" t="0"/>
          <a:stretch/>
        </p:blipFill>
        <p:spPr>
          <a:xfrm>
            <a:off x="1826280" y="1178280"/>
            <a:ext cx="2634840" cy="3163680"/>
          </a:xfrm>
          <a:prstGeom prst="rect">
            <a:avLst/>
          </a:prstGeom>
          <a:noFill/>
          <a:ln cap="flat" cmpd="sng" w="19050">
            <a:solidFill>
              <a:srgbClr val="999999"/>
            </a:solidFill>
            <a:prstDash val="solid"/>
            <a:round/>
            <a:headEnd len="sm" w="sm" type="none"/>
            <a:tailEnd len="sm" w="sm" type="none"/>
          </a:ln>
        </p:spPr>
      </p:pic>
      <p:pic>
        <p:nvPicPr>
          <p:cNvPr id="277" name="Google Shape;277;p30"/>
          <p:cNvPicPr preferRelativeResize="0"/>
          <p:nvPr/>
        </p:nvPicPr>
        <p:blipFill rotWithShape="1">
          <a:blip r:embed="rId5">
            <a:alphaModFix/>
          </a:blip>
          <a:srcRect b="0" l="0" r="0" t="0"/>
          <a:stretch/>
        </p:blipFill>
        <p:spPr>
          <a:xfrm>
            <a:off x="4964400" y="686880"/>
            <a:ext cx="3541680" cy="2571120"/>
          </a:xfrm>
          <a:prstGeom prst="rect">
            <a:avLst/>
          </a:prstGeom>
          <a:noFill/>
          <a:ln cap="flat" cmpd="sng" w="9525">
            <a:solidFill>
              <a:srgbClr val="838383"/>
            </a:solidFill>
            <a:prstDash val="solid"/>
            <a:round/>
            <a:headEnd len="sm" w="sm" type="none"/>
            <a:tailEnd len="sm" w="sm" type="none"/>
          </a:ln>
        </p:spPr>
      </p:pic>
      <p:pic>
        <p:nvPicPr>
          <p:cNvPr id="278" name="Google Shape;278;p30"/>
          <p:cNvPicPr preferRelativeResize="0"/>
          <p:nvPr/>
        </p:nvPicPr>
        <p:blipFill rotWithShape="1">
          <a:blip r:embed="rId6">
            <a:alphaModFix/>
          </a:blip>
          <a:srcRect b="0" l="0" r="0" t="0"/>
          <a:stretch/>
        </p:blipFill>
        <p:spPr>
          <a:xfrm>
            <a:off x="5870160" y="1902960"/>
            <a:ext cx="3041640" cy="2439000"/>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1"/>
          <p:cNvSpPr txBox="1"/>
          <p:nvPr>
            <p:ph idx="4294967295" type="title"/>
          </p:nvPr>
        </p:nvSpPr>
        <p:spPr>
          <a:xfrm>
            <a:off x="240120" y="0"/>
            <a:ext cx="8751240" cy="5738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Using the infrastructure</a:t>
            </a:r>
            <a:endParaRPr b="0" i="0" sz="3200" u="none" cap="none" strike="noStrike">
              <a:solidFill>
                <a:srgbClr val="000000"/>
              </a:solidFill>
              <a:latin typeface="Arial"/>
              <a:ea typeface="Arial"/>
              <a:cs typeface="Arial"/>
              <a:sym typeface="Arial"/>
            </a:endParaRPr>
          </a:p>
        </p:txBody>
      </p:sp>
      <p:sp>
        <p:nvSpPr>
          <p:cNvPr id="284" name="Google Shape;284;p31"/>
          <p:cNvSpPr txBox="1"/>
          <p:nvPr>
            <p:ph idx="4294967295" type="body"/>
          </p:nvPr>
        </p:nvSpPr>
        <p:spPr>
          <a:xfrm>
            <a:off x="239760" y="513720"/>
            <a:ext cx="4011840" cy="37861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Export the taxonomy</a:t>
            </a:r>
            <a:r>
              <a:rPr b="0" i="0" lang="de-DE" sz="1100" u="none" cap="none" strike="noStrike">
                <a:solidFill>
                  <a:srgbClr val="838383"/>
                </a:solidFill>
                <a:latin typeface="Inter"/>
                <a:ea typeface="Inter"/>
                <a:cs typeface="Inter"/>
                <a:sym typeface="Inter"/>
              </a:rPr>
              <a:t> as: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PRESET.xml for JOSM, OsmAnd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PRESET.json for iDEditor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PRESET.yaml for EveryDoor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qgis project for QField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hard-coded values for StreetComplete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Wiki and forum usage</a:t>
            </a:r>
            <a:r>
              <a:rPr b="0" i="0" lang="de-DE" sz="1100" u="none" cap="none" strike="noStrike">
                <a:solidFill>
                  <a:srgbClr val="838383"/>
                </a:solidFill>
                <a:latin typeface="Inter"/>
                <a:ea typeface="Inter"/>
                <a:cs typeface="Inter"/>
                <a:sym typeface="Inter"/>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Proposals for new relevant fields.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Integration with vulnerability functions.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Exposure can be part of the discussion.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Tasking Manager</a:t>
            </a:r>
            <a:r>
              <a:rPr b="0" i="0" lang="de-DE" sz="1100" u="none" cap="none" strike="noStrike">
                <a:solidFill>
                  <a:srgbClr val="838383"/>
                </a:solidFill>
                <a:latin typeface="Inter"/>
                <a:ea typeface="Inter"/>
                <a:cs typeface="Inter"/>
                <a:sym typeface="Inter"/>
              </a:rPr>
              <a:t> for data collection and fieldwork.</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85" name="Google Shape;285;p31"/>
          <p:cNvPicPr preferRelativeResize="0"/>
          <p:nvPr/>
        </p:nvPicPr>
        <p:blipFill rotWithShape="1">
          <a:blip r:embed="rId3">
            <a:alphaModFix/>
          </a:blip>
          <a:srcRect b="0" l="5346" r="6547" t="0"/>
          <a:stretch/>
        </p:blipFill>
        <p:spPr>
          <a:xfrm>
            <a:off x="4141440" y="1070640"/>
            <a:ext cx="4929120" cy="26611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3dc370aed4d_0_17"/>
          <p:cNvSpPr txBox="1"/>
          <p:nvPr>
            <p:ph idx="4294967295" type="title"/>
          </p:nvPr>
        </p:nvSpPr>
        <p:spPr>
          <a:xfrm>
            <a:off x="240120" y="0"/>
            <a:ext cx="8751300" cy="573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lang="de-DE" sz="3200">
                <a:solidFill>
                  <a:srgbClr val="0A2864"/>
                </a:solidFill>
                <a:latin typeface="Inter"/>
                <a:ea typeface="Inter"/>
                <a:cs typeface="Inter"/>
                <a:sym typeface="Inter"/>
              </a:rPr>
              <a:t>Documentation</a:t>
            </a:r>
            <a:endParaRPr b="0" i="0" sz="3200" u="none" cap="none" strike="noStrike">
              <a:solidFill>
                <a:srgbClr val="000000"/>
              </a:solidFill>
              <a:latin typeface="Arial"/>
              <a:ea typeface="Arial"/>
              <a:cs typeface="Arial"/>
              <a:sym typeface="Arial"/>
            </a:endParaRPr>
          </a:p>
        </p:txBody>
      </p:sp>
      <p:pic>
        <p:nvPicPr>
          <p:cNvPr id="291" name="Google Shape;291;g3dc370aed4d_0_17" title="Screenshot from 2026-05-05 08-09-59.png"/>
          <p:cNvPicPr preferRelativeResize="0"/>
          <p:nvPr/>
        </p:nvPicPr>
        <p:blipFill>
          <a:blip r:embed="rId3">
            <a:alphaModFix/>
          </a:blip>
          <a:stretch>
            <a:fillRect/>
          </a:stretch>
        </p:blipFill>
        <p:spPr>
          <a:xfrm>
            <a:off x="353310" y="679625"/>
            <a:ext cx="4587539" cy="2881323"/>
          </a:xfrm>
          <a:prstGeom prst="rect">
            <a:avLst/>
          </a:prstGeom>
          <a:noFill/>
          <a:ln cap="flat" cmpd="sng" w="9525">
            <a:solidFill>
              <a:srgbClr val="CCCCCC"/>
            </a:solidFill>
            <a:prstDash val="solid"/>
            <a:round/>
            <a:headEnd len="sm" w="sm" type="none"/>
            <a:tailEnd len="sm" w="sm" type="none"/>
          </a:ln>
        </p:spPr>
      </p:pic>
      <p:sp>
        <p:nvSpPr>
          <p:cNvPr id="292" name="Google Shape;292;g3dc370aed4d_0_17"/>
          <p:cNvSpPr txBox="1"/>
          <p:nvPr>
            <p:ph idx="4294967295" type="body"/>
          </p:nvPr>
        </p:nvSpPr>
        <p:spPr>
          <a:xfrm>
            <a:off x="353300" y="3639320"/>
            <a:ext cx="36555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a:solidFill>
                  <a:srgbClr val="666666"/>
                </a:solidFill>
              </a:rPr>
              <a:t>Open Documentation.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2"/>
          <p:cNvSpPr txBox="1"/>
          <p:nvPr>
            <p:ph idx="4294967295" type="title"/>
          </p:nvPr>
        </p:nvSpPr>
        <p:spPr>
          <a:xfrm>
            <a:off x="240120" y="0"/>
            <a:ext cx="8751240" cy="5738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Using the infrastructure</a:t>
            </a:r>
            <a:endParaRPr b="0" i="0" sz="3200" u="none" cap="none" strike="noStrike">
              <a:solidFill>
                <a:srgbClr val="000000"/>
              </a:solidFill>
              <a:latin typeface="Arial"/>
              <a:ea typeface="Arial"/>
              <a:cs typeface="Arial"/>
              <a:sym typeface="Arial"/>
            </a:endParaRPr>
          </a:p>
        </p:txBody>
      </p:sp>
      <p:sp>
        <p:nvSpPr>
          <p:cNvPr id="298" name="Google Shape;298;p32"/>
          <p:cNvSpPr txBox="1"/>
          <p:nvPr>
            <p:ph idx="4294967295" type="body"/>
          </p:nvPr>
        </p:nvSpPr>
        <p:spPr>
          <a:xfrm>
            <a:off x="239760" y="513720"/>
            <a:ext cx="4011840" cy="37861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Export the taxonomy</a:t>
            </a:r>
            <a:r>
              <a:rPr b="0" i="0" lang="de-DE" sz="1100" u="none" cap="none" strike="noStrike">
                <a:solidFill>
                  <a:srgbClr val="838383"/>
                </a:solidFill>
                <a:latin typeface="Inter"/>
                <a:ea typeface="Inter"/>
                <a:cs typeface="Inter"/>
                <a:sym typeface="Inter"/>
              </a:rPr>
              <a:t> as: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PRESET.xml for JOSM, OsmAnd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PRESET.json for iDEditor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PRESET.yaml for EveryDoor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qgis project for QField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hard-coded values for StreetComplete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Wiki and forum usage</a:t>
            </a:r>
            <a:r>
              <a:rPr b="0" i="0" lang="de-DE" sz="1100" u="none" cap="none" strike="noStrike">
                <a:solidFill>
                  <a:srgbClr val="838383"/>
                </a:solidFill>
                <a:latin typeface="Inter"/>
                <a:ea typeface="Inter"/>
                <a:cs typeface="Inter"/>
                <a:sym typeface="Inter"/>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Proposals for new relevant fields.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Integration with vulnerability functions.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0" i="0" lang="de-DE" sz="1100" u="none" cap="none" strike="noStrike">
                <a:solidFill>
                  <a:srgbClr val="838383"/>
                </a:solidFill>
                <a:latin typeface="Inter"/>
                <a:ea typeface="Inter"/>
                <a:cs typeface="Inter"/>
                <a:sym typeface="Inter"/>
              </a:rPr>
              <a:t> - Exposure can be part of the discussion.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Tasking Manager</a:t>
            </a:r>
            <a:r>
              <a:rPr b="0" i="0" lang="de-DE" sz="1100" u="none" cap="none" strike="noStrike">
                <a:solidFill>
                  <a:srgbClr val="838383"/>
                </a:solidFill>
                <a:latin typeface="Inter"/>
                <a:ea typeface="Inter"/>
                <a:cs typeface="Inter"/>
                <a:sym typeface="Inter"/>
              </a:rPr>
              <a:t> for data collection and fieldwork.</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9" name="Google Shape;299;p32"/>
          <p:cNvPicPr preferRelativeResize="0"/>
          <p:nvPr/>
        </p:nvPicPr>
        <p:blipFill rotWithShape="1">
          <a:blip r:embed="rId3">
            <a:alphaModFix/>
          </a:blip>
          <a:srcRect b="0" l="5346" r="6547" t="0"/>
          <a:stretch/>
        </p:blipFill>
        <p:spPr>
          <a:xfrm>
            <a:off x="4141440" y="1070640"/>
            <a:ext cx="4929120" cy="2661120"/>
          </a:xfrm>
          <a:prstGeom prst="rect">
            <a:avLst/>
          </a:prstGeom>
          <a:noFill/>
          <a:ln>
            <a:noFill/>
          </a:ln>
        </p:spPr>
      </p:pic>
      <p:pic>
        <p:nvPicPr>
          <p:cNvPr id="300" name="Google Shape;300;p32"/>
          <p:cNvPicPr preferRelativeResize="0"/>
          <p:nvPr/>
        </p:nvPicPr>
        <p:blipFill rotWithShape="1">
          <a:blip r:embed="rId4">
            <a:alphaModFix/>
          </a:blip>
          <a:srcRect b="0" l="0" r="0" t="0"/>
          <a:stretch/>
        </p:blipFill>
        <p:spPr>
          <a:xfrm>
            <a:off x="10800" y="0"/>
            <a:ext cx="9122040" cy="51429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4"/>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What is the added value?</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306" name="Google Shape;306;p34"/>
          <p:cNvSpPr txBox="1"/>
          <p:nvPr>
            <p:ph idx="4294967295" type="body"/>
          </p:nvPr>
        </p:nvSpPr>
        <p:spPr>
          <a:xfrm>
            <a:off x="239760" y="513720"/>
            <a:ext cx="4011840" cy="35776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Disaster risk management agencies </a:t>
            </a:r>
            <a:r>
              <a:rPr b="0" i="0" lang="de-DE" sz="1100" u="none" cap="none" strike="noStrike">
                <a:solidFill>
                  <a:srgbClr val="838383"/>
                </a:solidFill>
                <a:latin typeface="Inter"/>
                <a:ea typeface="Inter"/>
                <a:cs typeface="Inter"/>
                <a:sym typeface="Inter"/>
              </a:rPr>
              <a:t>run scenario-based models and prioritize interventions (area with oldest buildings gets a firefighting station to increase readiness).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Humanitarian and development organizations</a:t>
            </a:r>
            <a:r>
              <a:rPr b="0" i="0" lang="de-DE" sz="1100" u="none" cap="none" strike="noStrike">
                <a:solidFill>
                  <a:srgbClr val="838383"/>
                </a:solidFill>
                <a:latin typeface="Inter"/>
                <a:ea typeface="Inter"/>
                <a:cs typeface="Inter"/>
                <a:sym typeface="Inter"/>
              </a:rPr>
              <a:t> transfer knowledge between different events to improve impact for countries with lack of proper infrastructure.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Building codes</a:t>
            </a:r>
            <a:r>
              <a:rPr b="0" i="0" lang="de-DE" sz="1100" u="none" cap="none" strike="noStrike">
                <a:solidFill>
                  <a:srgbClr val="838383"/>
                </a:solidFill>
                <a:latin typeface="Inter"/>
                <a:ea typeface="Inter"/>
                <a:cs typeface="Inter"/>
                <a:sym typeface="Inter"/>
              </a:rPr>
              <a:t> change based on accepted risk for an area, given exposure, vulnerability, hazards.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Cities</a:t>
            </a:r>
            <a:r>
              <a:rPr b="0" i="0" lang="de-DE" sz="1100" u="none" cap="none" strike="noStrike">
                <a:solidFill>
                  <a:srgbClr val="838383"/>
                </a:solidFill>
                <a:latin typeface="Inter"/>
                <a:ea typeface="Inter"/>
                <a:cs typeface="Inter"/>
                <a:sym typeface="Inter"/>
              </a:rPr>
              <a:t> improve their urban planning through integrating more rich information (roof shape, orientation -&gt; energy).</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838383"/>
              </a:buClr>
              <a:buSzPts val="1100"/>
              <a:buFont typeface="Inter"/>
              <a:buNone/>
            </a:pPr>
            <a:r>
              <a:rPr b="1" i="0" lang="de-DE" sz="1100" u="none" cap="none" strike="noStrike">
                <a:solidFill>
                  <a:srgbClr val="838383"/>
                </a:solidFill>
                <a:latin typeface="Inter"/>
                <a:ea typeface="Inter"/>
                <a:cs typeface="Inter"/>
                <a:sym typeface="Inter"/>
              </a:rPr>
              <a:t>Insurance</a:t>
            </a:r>
            <a:r>
              <a:rPr b="0" i="0" lang="de-DE" sz="1100" u="none" cap="none" strike="noStrike">
                <a:solidFill>
                  <a:srgbClr val="838383"/>
                </a:solidFill>
                <a:latin typeface="Inter"/>
                <a:ea typeface="Inter"/>
                <a:cs typeface="Inter"/>
                <a:sym typeface="Inter"/>
              </a:rPr>
              <a:t> and reinsurance companies evaluate risk and create pricing models. </a:t>
            </a:r>
            <a:endParaRPr b="0" i="0" sz="1100" u="none" cap="none" strike="noStrike">
              <a:solidFill>
                <a:srgbClr val="000000"/>
              </a:solidFill>
              <a:latin typeface="Arial"/>
              <a:ea typeface="Arial"/>
              <a:cs typeface="Arial"/>
              <a:sym typeface="Arial"/>
            </a:endParaRPr>
          </a:p>
        </p:txBody>
      </p:sp>
      <p:pic>
        <p:nvPicPr>
          <p:cNvPr id="307" name="Google Shape;307;p34"/>
          <p:cNvPicPr preferRelativeResize="0"/>
          <p:nvPr/>
        </p:nvPicPr>
        <p:blipFill rotWithShape="1">
          <a:blip r:embed="rId3">
            <a:alphaModFix/>
          </a:blip>
          <a:srcRect b="0" l="0" r="0" t="0"/>
          <a:stretch/>
        </p:blipFill>
        <p:spPr>
          <a:xfrm>
            <a:off x="4648680" y="587880"/>
            <a:ext cx="3473640" cy="3840840"/>
          </a:xfrm>
          <a:prstGeom prst="rect">
            <a:avLst/>
          </a:prstGeom>
          <a:noFill/>
          <a:ln cap="flat" cmpd="sng" w="9525">
            <a:solidFill>
              <a:srgbClr val="A5A5A5"/>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5"/>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References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sp>
        <p:nvSpPr>
          <p:cNvPr id="313" name="Google Shape;313;p35"/>
          <p:cNvSpPr txBox="1"/>
          <p:nvPr>
            <p:ph idx="4294967295" type="body"/>
          </p:nvPr>
        </p:nvSpPr>
        <p:spPr>
          <a:xfrm>
            <a:off x="239760" y="513720"/>
            <a:ext cx="6210360" cy="35776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de-DE" sz="1100" u="none" cap="none" strike="noStrike">
                <a:solidFill>
                  <a:srgbClr val="000000"/>
                </a:solidFill>
                <a:latin typeface="Arial"/>
                <a:ea typeface="Arial"/>
                <a:cs typeface="Arial"/>
                <a:sym typeface="Arial"/>
              </a:rPr>
              <a:t>Schorlemmer, Danijel; Oostwegel, Laurens J.N.; Lingner, Lars; Evaz Zadeh, Tara (2024): A model of European buildings. V. 23/07. GFZ Data Services.</a:t>
            </a:r>
            <a:r>
              <a:rPr b="0" i="0" lang="de-DE" sz="1100" u="sng" cap="none" strike="noStrike">
                <a:solidFill>
                  <a:srgbClr val="000000"/>
                </a:solidFill>
                <a:latin typeface="Arial"/>
                <a:ea typeface="Arial"/>
                <a:cs typeface="Arial"/>
                <a:sym typeface="Arial"/>
                <a:hlinkClick r:id="rId3">
                  <a:extLst>
                    <a:ext uri="{A12FA001-AC4F-418D-AE19-62706E023703}">
                      <ahyp:hlinkClr val="tx"/>
                    </a:ext>
                  </a:extLst>
                </a:hlinkClick>
              </a:rPr>
              <a:t> </a:t>
            </a:r>
            <a:r>
              <a:rPr b="0" i="0" lang="de-DE" sz="1100" u="sng" cap="none" strike="noStrike">
                <a:solidFill>
                  <a:schemeClr val="hlink"/>
                </a:solidFill>
                <a:latin typeface="Arial"/>
                <a:ea typeface="Arial"/>
                <a:cs typeface="Arial"/>
                <a:sym typeface="Arial"/>
                <a:hlinkClick r:id="rId4"/>
              </a:rPr>
              <a:t>https://doi.org/10.5880/GFZ.2.6.2023.011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000000"/>
              </a:buClr>
              <a:buSzPts val="1100"/>
              <a:buFont typeface="Arial"/>
              <a:buNone/>
            </a:pPr>
            <a:r>
              <a:rPr b="0" i="0" lang="de-DE" sz="1100" u="none" cap="none" strike="noStrike">
                <a:solidFill>
                  <a:srgbClr val="000000"/>
                </a:solidFill>
                <a:latin typeface="Arial"/>
                <a:ea typeface="Arial"/>
                <a:cs typeface="Arial"/>
                <a:sym typeface="Arial"/>
              </a:rPr>
              <a:t>Yepes-Estrada, C., Calderon, A., Costa, C., Crowley, H., Dabbeek, J., Hoyos, M., Martins, L., Paul, N., Rao, A., Silva, V. (2023). Global Building Exposure Model for Earthquake Risk Assessment. Earthquake Spectra. doi:10.1177/87552930231194048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000000"/>
              </a:buClr>
              <a:buSzPts val="1100"/>
              <a:buFont typeface="Arial"/>
              <a:buNone/>
            </a:pPr>
            <a:r>
              <a:rPr lang="de-DE" sz="1100"/>
              <a:t>Oostwegel, L.J.N., Schorlemmer, D. &amp; Guéguen, P. From Footprints to Functions: A Comprehensive Global and Semantic Building Footprint Dataset. </a:t>
            </a:r>
            <a:r>
              <a:rPr i="1" lang="de-DE" sz="1100"/>
              <a:t>Sci Data</a:t>
            </a:r>
            <a:r>
              <a:rPr lang="de-DE" sz="1100"/>
              <a:t> </a:t>
            </a:r>
            <a:r>
              <a:rPr b="1" lang="de-DE" sz="1100"/>
              <a:t>12</a:t>
            </a:r>
            <a:r>
              <a:rPr lang="de-DE" sz="1100"/>
              <a:t>, 1699 (2025). </a:t>
            </a:r>
            <a:r>
              <a:rPr lang="de-DE" sz="1100" u="sng">
                <a:solidFill>
                  <a:schemeClr val="hlink"/>
                </a:solidFill>
                <a:hlinkClick r:id="rId5"/>
              </a:rPr>
              <a:t>https://doi.org/10.1038/s41597-025-06132-z</a:t>
            </a:r>
            <a:r>
              <a:rPr lang="de-DE" sz="1100"/>
              <a:t> </a:t>
            </a:r>
            <a:endParaRPr sz="1100"/>
          </a:p>
          <a:p>
            <a:pPr indent="0" lvl="0" marL="0" marR="0" rtl="0" algn="l">
              <a:lnSpc>
                <a:spcPct val="100000"/>
              </a:lnSpc>
              <a:spcBef>
                <a:spcPts val="281"/>
              </a:spcBef>
              <a:spcAft>
                <a:spcPts val="0"/>
              </a:spcAft>
              <a:buClr>
                <a:srgbClr val="000000"/>
              </a:buClr>
              <a:buSzPts val="1100"/>
              <a:buFont typeface="Arial"/>
              <a:buNone/>
            </a:pPr>
            <a:r>
              <a:t/>
            </a:r>
            <a:endParaRPr sz="1100"/>
          </a:p>
          <a:p>
            <a:pPr indent="0" lvl="0" marL="0" rtl="0" algn="l">
              <a:lnSpc>
                <a:spcPct val="100000"/>
              </a:lnSpc>
              <a:spcBef>
                <a:spcPts val="281"/>
              </a:spcBef>
              <a:spcAft>
                <a:spcPts val="0"/>
              </a:spcAft>
              <a:buSzPts val="1400"/>
              <a:buNone/>
            </a:pPr>
            <a:r>
              <a:rPr lang="de-DE" sz="1100"/>
              <a:t>OpenStreetMap contributors. </a:t>
            </a:r>
            <a:r>
              <a:rPr i="1" lang="de-DE" sz="1100"/>
              <a:t>OpenStreetMap</a:t>
            </a:r>
            <a:r>
              <a:rPr lang="de-DE" sz="1100"/>
              <a:t>.</a:t>
            </a:r>
            <a:r>
              <a:rPr lang="de-DE" sz="1100">
                <a:solidFill>
                  <a:schemeClr val="hlink"/>
                </a:solidFill>
                <a:uFill>
                  <a:noFill/>
                </a:uFill>
                <a:hlinkClick r:id="rId6"/>
              </a:rPr>
              <a:t> </a:t>
            </a:r>
            <a:r>
              <a:rPr lang="de-DE" sz="1100" u="sng">
                <a:solidFill>
                  <a:schemeClr val="hlink"/>
                </a:solidFill>
                <a:hlinkClick r:id="rId7"/>
              </a:rPr>
              <a:t>https://www.openstreetmap.org</a:t>
            </a:r>
            <a:endParaRPr sz="1100" u="sng">
              <a:solidFill>
                <a:schemeClr val="hlink"/>
              </a:solidFill>
            </a:endParaRPr>
          </a:p>
          <a:p>
            <a:pPr indent="0" lvl="0" marL="0" rtl="0" algn="l">
              <a:lnSpc>
                <a:spcPct val="100000"/>
              </a:lnSpc>
              <a:spcBef>
                <a:spcPts val="281"/>
              </a:spcBef>
              <a:spcAft>
                <a:spcPts val="0"/>
              </a:spcAft>
              <a:buSzPts val="1400"/>
              <a:buNone/>
            </a:pPr>
            <a:r>
              <a:rPr lang="de-DE" sz="1100"/>
              <a:t>Humanitarian OpenStreetMap Team (HOT).</a:t>
            </a:r>
            <a:r>
              <a:rPr lang="de-DE" sz="1100">
                <a:solidFill>
                  <a:schemeClr val="hlink"/>
                </a:solidFill>
                <a:uFill>
                  <a:noFill/>
                </a:uFill>
                <a:hlinkClick r:id="rId8"/>
              </a:rPr>
              <a:t> </a:t>
            </a:r>
            <a:r>
              <a:rPr i="1" lang="de-DE" sz="1100" u="sng">
                <a:solidFill>
                  <a:schemeClr val="hlink"/>
                </a:solidFill>
                <a:hlinkClick r:id="rId9"/>
              </a:rPr>
              <a:t>https://www.hotosm.org</a:t>
            </a:r>
            <a:endParaRPr i="1" sz="1100" u="sng">
              <a:solidFill>
                <a:schemeClr val="hlink"/>
              </a:solidFill>
            </a:endParaRPr>
          </a:p>
          <a:p>
            <a:pPr indent="0" lvl="0" marL="0" rtl="0" algn="l">
              <a:lnSpc>
                <a:spcPct val="100000"/>
              </a:lnSpc>
              <a:spcBef>
                <a:spcPts val="281"/>
              </a:spcBef>
              <a:spcAft>
                <a:spcPts val="0"/>
              </a:spcAft>
              <a:buSzPts val="1400"/>
              <a:buNone/>
            </a:pPr>
            <a:r>
              <a:rPr lang="de-DE" sz="1100"/>
              <a:t>Global Earthquake Model Foundation (GEM).</a:t>
            </a:r>
            <a:r>
              <a:rPr lang="de-DE" sz="1100">
                <a:solidFill>
                  <a:schemeClr val="hlink"/>
                </a:solidFill>
                <a:uFill>
                  <a:noFill/>
                </a:uFill>
                <a:hlinkClick r:id="rId10"/>
              </a:rPr>
              <a:t> </a:t>
            </a:r>
            <a:r>
              <a:rPr i="1" lang="de-DE" sz="1100" u="sng">
                <a:solidFill>
                  <a:schemeClr val="hlink"/>
                </a:solidFill>
                <a:hlinkClick r:id="rId11"/>
              </a:rPr>
              <a:t>https://www.globalquakemodel.org</a:t>
            </a:r>
            <a:endParaRPr i="1" sz="1100" u="sng">
              <a:solidFill>
                <a:schemeClr val="hlink"/>
              </a:solidFill>
            </a:endParaRPr>
          </a:p>
          <a:p>
            <a:pPr indent="0" lvl="0" marL="0" rtl="0" algn="l">
              <a:lnSpc>
                <a:spcPct val="100000"/>
              </a:lnSpc>
              <a:spcBef>
                <a:spcPts val="281"/>
              </a:spcBef>
              <a:spcAft>
                <a:spcPts val="0"/>
              </a:spcAft>
              <a:buSzPts val="1400"/>
              <a:buNone/>
            </a:pPr>
            <a:r>
              <a:rPr lang="de-DE" sz="1100"/>
              <a:t>OASIS Loss Modelling Framework.</a:t>
            </a:r>
            <a:r>
              <a:rPr lang="de-DE" sz="1100">
                <a:solidFill>
                  <a:schemeClr val="hlink"/>
                </a:solidFill>
                <a:uFill>
                  <a:noFill/>
                </a:uFill>
                <a:hlinkClick r:id="rId12"/>
              </a:rPr>
              <a:t> </a:t>
            </a:r>
            <a:r>
              <a:rPr i="1" lang="de-DE" sz="1100" u="sng">
                <a:solidFill>
                  <a:schemeClr val="hlink"/>
                </a:solidFill>
                <a:hlinkClick r:id="rId13"/>
              </a:rPr>
              <a:t>https://oasislmf.org</a:t>
            </a:r>
            <a:endParaRPr i="1" sz="1100" u="sng">
              <a:solidFill>
                <a:schemeClr val="hlink"/>
              </a:solidFill>
            </a:endParaRPr>
          </a:p>
          <a:p>
            <a:pPr indent="0" lvl="0" marL="0" rtl="0" algn="l">
              <a:lnSpc>
                <a:spcPct val="100000"/>
              </a:lnSpc>
              <a:spcBef>
                <a:spcPts val="281"/>
              </a:spcBef>
              <a:spcAft>
                <a:spcPts val="0"/>
              </a:spcAft>
              <a:buSzPts val="1400"/>
              <a:buNone/>
            </a:pPr>
            <a:r>
              <a:rPr lang="de-DE" sz="1100"/>
              <a:t>PAGER. USGS</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g39a8ab3694d_0_35"/>
          <p:cNvSpPr txBox="1"/>
          <p:nvPr>
            <p:ph idx="4294967295" type="title"/>
          </p:nvPr>
        </p:nvSpPr>
        <p:spPr>
          <a:xfrm>
            <a:off x="240120" y="0"/>
            <a:ext cx="875130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lang="de-DE" sz="3200">
                <a:solidFill>
                  <a:srgbClr val="0A2864"/>
                </a:solidFill>
                <a:latin typeface="Inter"/>
                <a:ea typeface="Inter"/>
                <a:cs typeface="Inter"/>
                <a:sym typeface="Inter"/>
              </a:rPr>
              <a:t>Data or Validata</a:t>
            </a:r>
            <a:endParaRPr b="0" i="0" sz="3200" u="none" cap="none" strike="noStrike">
              <a:solidFill>
                <a:srgbClr val="000000"/>
              </a:solidFill>
              <a:latin typeface="Arial"/>
              <a:ea typeface="Arial"/>
              <a:cs typeface="Arial"/>
              <a:sym typeface="Arial"/>
            </a:endParaRPr>
          </a:p>
        </p:txBody>
      </p:sp>
      <p:sp>
        <p:nvSpPr>
          <p:cNvPr id="53" name="Google Shape;53;g39a8ab3694d_0_35"/>
          <p:cNvSpPr txBox="1"/>
          <p:nvPr>
            <p:ph idx="4294967295" type="body"/>
          </p:nvPr>
        </p:nvSpPr>
        <p:spPr>
          <a:xfrm>
            <a:off x="196200" y="3177720"/>
            <a:ext cx="36555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a:solidFill>
                  <a:srgbClr val="666666"/>
                </a:solidFill>
              </a:rPr>
              <a:t>Open-source communities have developed quite the toolkit to be able to map quickly and with precision the type of exposure with world-wide coverage.</a:t>
            </a:r>
            <a:br>
              <a:rPr lang="de-DE" sz="1100">
                <a:solidFill>
                  <a:srgbClr val="666666"/>
                </a:solidFill>
              </a:rPr>
            </a:br>
            <a:br>
              <a:rPr lang="de-DE" sz="1100">
                <a:solidFill>
                  <a:srgbClr val="666666"/>
                </a:solidFill>
              </a:rPr>
            </a:br>
            <a:r>
              <a:rPr i="1" lang="de-DE" sz="1100">
                <a:solidFill>
                  <a:srgbClr val="666666"/>
                </a:solidFill>
              </a:rPr>
              <a:t>tasks.hotosm.org/explore</a:t>
            </a:r>
            <a:endParaRPr sz="1100">
              <a:solidFill>
                <a:srgbClr val="666666"/>
              </a:solidFill>
            </a:endParaRPr>
          </a:p>
        </p:txBody>
      </p:sp>
      <p:pic>
        <p:nvPicPr>
          <p:cNvPr id="54" name="Google Shape;54;g39a8ab3694d_0_35" title="Screenshot from 2026-05-04 08-00-48.png"/>
          <p:cNvPicPr preferRelativeResize="0"/>
          <p:nvPr/>
        </p:nvPicPr>
        <p:blipFill rotWithShape="1">
          <a:blip r:embed="rId3">
            <a:alphaModFix/>
          </a:blip>
          <a:srcRect b="3236" l="0" r="0" t="3236"/>
          <a:stretch/>
        </p:blipFill>
        <p:spPr>
          <a:xfrm>
            <a:off x="281520" y="795600"/>
            <a:ext cx="3806998" cy="2278081"/>
          </a:xfrm>
          <a:prstGeom prst="rect">
            <a:avLst/>
          </a:prstGeom>
          <a:noFill/>
          <a:ln cap="flat" cmpd="sng" w="9525">
            <a:solidFill>
              <a:srgbClr val="838383"/>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39a8ab3694d_0_41"/>
          <p:cNvSpPr txBox="1"/>
          <p:nvPr>
            <p:ph idx="4294967295" type="title"/>
          </p:nvPr>
        </p:nvSpPr>
        <p:spPr>
          <a:xfrm>
            <a:off x="240120" y="0"/>
            <a:ext cx="8751300" cy="997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A2864"/>
              </a:buClr>
              <a:buSzPts val="3200"/>
              <a:buFont typeface="Inter"/>
              <a:buNone/>
            </a:pPr>
            <a:r>
              <a:rPr lang="de-DE" sz="3200">
                <a:solidFill>
                  <a:srgbClr val="0A2864"/>
                </a:solidFill>
                <a:latin typeface="Inter"/>
                <a:ea typeface="Inter"/>
                <a:cs typeface="Inter"/>
                <a:sym typeface="Inter"/>
              </a:rPr>
              <a:t>Data or Validata</a:t>
            </a:r>
            <a:endParaRPr sz="3200">
              <a:solidFill>
                <a:srgbClr val="0A2864"/>
              </a:solidFill>
              <a:latin typeface="Inter"/>
              <a:ea typeface="Inter"/>
              <a:cs typeface="Inter"/>
              <a:sym typeface="Inter"/>
            </a:endParaRPr>
          </a:p>
        </p:txBody>
      </p:sp>
      <p:sp>
        <p:nvSpPr>
          <p:cNvPr id="60" name="Google Shape;60;g39a8ab3694d_0_41"/>
          <p:cNvSpPr txBox="1"/>
          <p:nvPr>
            <p:ph idx="4294967295" type="body"/>
          </p:nvPr>
        </p:nvSpPr>
        <p:spPr>
          <a:xfrm>
            <a:off x="196200" y="3177729"/>
            <a:ext cx="365550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a:solidFill>
                  <a:srgbClr val="666666"/>
                </a:solidFill>
              </a:rPr>
              <a:t>Open-source communities have developed quite the toolkit to be able to map quickly and with precision the type of exposure with world-wide coverage.</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rPr i="1" lang="de-DE" sz="1100">
                <a:solidFill>
                  <a:srgbClr val="666666"/>
                </a:solidFill>
              </a:rPr>
              <a:t>tasks.hotosm.org/explore</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t/>
            </a:r>
            <a:endParaRPr sz="1100">
              <a:solidFill>
                <a:srgbClr val="666666"/>
              </a:solidFill>
            </a:endParaRPr>
          </a:p>
        </p:txBody>
      </p:sp>
      <p:pic>
        <p:nvPicPr>
          <p:cNvPr id="61" name="Google Shape;61;g39a8ab3694d_0_41" title="Screenshot from 2026-05-04 08-00-48.png"/>
          <p:cNvPicPr preferRelativeResize="0"/>
          <p:nvPr/>
        </p:nvPicPr>
        <p:blipFill rotWithShape="1">
          <a:blip r:embed="rId3">
            <a:alphaModFix/>
          </a:blip>
          <a:srcRect b="3236" l="0" r="0" t="3236"/>
          <a:stretch/>
        </p:blipFill>
        <p:spPr>
          <a:xfrm>
            <a:off x="281520" y="795600"/>
            <a:ext cx="3806998" cy="2278081"/>
          </a:xfrm>
          <a:prstGeom prst="rect">
            <a:avLst/>
          </a:prstGeom>
          <a:noFill/>
          <a:ln cap="flat" cmpd="sng" w="9525">
            <a:solidFill>
              <a:srgbClr val="838383"/>
            </a:solidFill>
            <a:prstDash val="solid"/>
            <a:round/>
            <a:headEnd len="sm" w="sm" type="none"/>
            <a:tailEnd len="sm" w="sm" type="none"/>
          </a:ln>
        </p:spPr>
      </p:pic>
      <p:pic>
        <p:nvPicPr>
          <p:cNvPr id="62" name="Google Shape;62;g39a8ab3694d_0_41"/>
          <p:cNvPicPr preferRelativeResize="0"/>
          <p:nvPr/>
        </p:nvPicPr>
        <p:blipFill rotWithShape="1">
          <a:blip r:embed="rId4">
            <a:alphaModFix/>
          </a:blip>
          <a:srcRect b="0" l="0" r="0" t="0"/>
          <a:stretch/>
        </p:blipFill>
        <p:spPr>
          <a:xfrm>
            <a:off x="4375575" y="795600"/>
            <a:ext cx="4316801" cy="2278075"/>
          </a:xfrm>
          <a:prstGeom prst="rect">
            <a:avLst/>
          </a:prstGeom>
          <a:noFill/>
          <a:ln cap="flat" cmpd="sng" w="9525">
            <a:solidFill>
              <a:srgbClr val="999999"/>
            </a:solidFill>
            <a:prstDash val="solid"/>
            <a:round/>
            <a:headEnd len="sm" w="sm" type="none"/>
            <a:tailEnd len="sm" w="sm" type="none"/>
          </a:ln>
        </p:spPr>
      </p:pic>
      <p:sp>
        <p:nvSpPr>
          <p:cNvPr id="63" name="Google Shape;63;g39a8ab3694d_0_41"/>
          <p:cNvSpPr txBox="1"/>
          <p:nvPr>
            <p:ph idx="4294967295" type="body"/>
          </p:nvPr>
        </p:nvSpPr>
        <p:spPr>
          <a:xfrm>
            <a:off x="4375575" y="3177725"/>
            <a:ext cx="42246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a:solidFill>
                  <a:srgbClr val="666666"/>
                </a:solidFill>
              </a:rPr>
              <a:t>Data after earthquake response for Türkiye - you can see the spikes for both earthquakes (Izmir, Kahramanmaras).</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rPr i="1" lang="de-DE" sz="1100">
                <a:solidFill>
                  <a:srgbClr val="666666"/>
                </a:solidFill>
              </a:rPr>
              <a:t>osmstats.neis-one.org/?item=countries&amp;country=Turkey</a:t>
            </a:r>
            <a:endParaRPr i="1" sz="1100">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4"/>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lang="de-DE" sz="3200">
                <a:solidFill>
                  <a:srgbClr val="0A2864"/>
                </a:solidFill>
                <a:latin typeface="Inter"/>
                <a:ea typeface="Inter"/>
                <a:cs typeface="Inter"/>
                <a:sym typeface="Inter"/>
              </a:rPr>
              <a:t>T</a:t>
            </a:r>
            <a:r>
              <a:rPr b="0" i="0" lang="de-DE" sz="3200" u="none" cap="none" strike="noStrike">
                <a:solidFill>
                  <a:srgbClr val="0A2864"/>
                </a:solidFill>
                <a:latin typeface="Inter"/>
                <a:ea typeface="Inter"/>
                <a:cs typeface="Inter"/>
                <a:sym typeface="Inter"/>
              </a:rPr>
              <a:t>axonomies to </a:t>
            </a:r>
            <a:r>
              <a:rPr lang="de-DE" sz="3200">
                <a:solidFill>
                  <a:srgbClr val="0A2864"/>
                </a:solidFill>
                <a:latin typeface="Inter"/>
                <a:ea typeface="Inter"/>
                <a:cs typeface="Inter"/>
                <a:sym typeface="Inter"/>
              </a:rPr>
              <a:t>tools</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SzPts val="3200"/>
              <a:buFont typeface="Arial"/>
              <a:buNone/>
            </a:pPr>
            <a:r>
              <a:t/>
            </a:r>
            <a:endParaRPr b="0" i="0" sz="3200" u="none" cap="none" strike="noStrike">
              <a:solidFill>
                <a:srgbClr val="000000"/>
              </a:solidFill>
              <a:latin typeface="Arial"/>
              <a:ea typeface="Arial"/>
              <a:cs typeface="Arial"/>
              <a:sym typeface="Arial"/>
            </a:endParaRPr>
          </a:p>
        </p:txBody>
      </p:sp>
      <p:pic>
        <p:nvPicPr>
          <p:cNvPr id="69" name="Google Shape;69;p4"/>
          <p:cNvPicPr preferRelativeResize="0"/>
          <p:nvPr/>
        </p:nvPicPr>
        <p:blipFill rotWithShape="1">
          <a:blip r:embed="rId3">
            <a:alphaModFix/>
          </a:blip>
          <a:srcRect b="0" l="859" r="0" t="0"/>
          <a:stretch/>
        </p:blipFill>
        <p:spPr>
          <a:xfrm>
            <a:off x="4917250" y="732893"/>
            <a:ext cx="2825280" cy="2999160"/>
          </a:xfrm>
          <a:prstGeom prst="rect">
            <a:avLst/>
          </a:prstGeom>
          <a:noFill/>
          <a:ln cap="flat" cmpd="sng" w="19050">
            <a:solidFill>
              <a:srgbClr val="A5A5A5"/>
            </a:solidFill>
            <a:prstDash val="solid"/>
            <a:round/>
            <a:headEnd len="sm" w="sm" type="none"/>
            <a:tailEnd len="sm" w="sm" type="none"/>
          </a:ln>
        </p:spPr>
      </p:pic>
      <p:pic>
        <p:nvPicPr>
          <p:cNvPr id="70" name="Google Shape;70;p4"/>
          <p:cNvPicPr preferRelativeResize="0"/>
          <p:nvPr/>
        </p:nvPicPr>
        <p:blipFill>
          <a:blip r:embed="rId4">
            <a:alphaModFix/>
          </a:blip>
          <a:stretch>
            <a:fillRect/>
          </a:stretch>
        </p:blipFill>
        <p:spPr>
          <a:xfrm>
            <a:off x="6616925" y="1216425"/>
            <a:ext cx="2214925" cy="3494601"/>
          </a:xfrm>
          <a:prstGeom prst="rect">
            <a:avLst/>
          </a:prstGeom>
          <a:noFill/>
          <a:ln cap="flat" cmpd="sng" w="19050">
            <a:solidFill>
              <a:srgbClr val="B7B7B7"/>
            </a:solidFill>
            <a:prstDash val="solid"/>
            <a:round/>
            <a:headEnd len="sm" w="sm" type="none"/>
            <a:tailEnd len="sm" w="sm" type="none"/>
          </a:ln>
        </p:spPr>
      </p:pic>
      <p:pic>
        <p:nvPicPr>
          <p:cNvPr id="71" name="Google Shape;71;p4"/>
          <p:cNvPicPr preferRelativeResize="0"/>
          <p:nvPr/>
        </p:nvPicPr>
        <p:blipFill>
          <a:blip r:embed="rId5">
            <a:alphaModFix/>
          </a:blip>
          <a:stretch>
            <a:fillRect/>
          </a:stretch>
        </p:blipFill>
        <p:spPr>
          <a:xfrm>
            <a:off x="364600" y="702450"/>
            <a:ext cx="4197525" cy="3060039"/>
          </a:xfrm>
          <a:prstGeom prst="rect">
            <a:avLst/>
          </a:prstGeom>
          <a:noFill/>
          <a:ln cap="flat" cmpd="sng" w="9525">
            <a:solidFill>
              <a:srgbClr val="B7B7B7"/>
            </a:solidFill>
            <a:prstDash val="solid"/>
            <a:round/>
            <a:headEnd len="sm" w="sm" type="none"/>
            <a:tailEnd len="sm" w="sm" type="none"/>
          </a:ln>
        </p:spPr>
      </p:pic>
      <p:sp>
        <p:nvSpPr>
          <p:cNvPr id="72" name="Google Shape;72;p4"/>
          <p:cNvSpPr txBox="1"/>
          <p:nvPr>
            <p:ph idx="4294967295" type="body"/>
          </p:nvPr>
        </p:nvSpPr>
        <p:spPr>
          <a:xfrm>
            <a:off x="302375" y="3805320"/>
            <a:ext cx="3655500" cy="55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lang="de-DE" sz="1100" u="sng">
                <a:solidFill>
                  <a:schemeClr val="hlink"/>
                </a:solidFill>
                <a:hlinkClick r:id="rId6"/>
              </a:rPr>
              <a:t>openstreetmap.org/edit</a:t>
            </a:r>
            <a:endParaRPr sz="1100">
              <a:solidFill>
                <a:srgbClr val="666666"/>
              </a:solidFill>
            </a:endParaRPr>
          </a:p>
          <a:p>
            <a:pPr indent="0" lvl="0" marL="0" marR="0" rtl="0" algn="l">
              <a:lnSpc>
                <a:spcPct val="100000"/>
              </a:lnSpc>
              <a:spcBef>
                <a:spcPts val="0"/>
              </a:spcBef>
              <a:spcAft>
                <a:spcPts val="0"/>
              </a:spcAft>
              <a:buClr>
                <a:srgbClr val="666666"/>
              </a:buClr>
              <a:buSzPts val="1100"/>
              <a:buFont typeface="Arial"/>
              <a:buNone/>
            </a:pPr>
            <a:r>
              <a:rPr lang="de-DE" sz="1100" u="sng">
                <a:solidFill>
                  <a:schemeClr val="hlink"/>
                </a:solidFill>
                <a:hlinkClick r:id="rId7"/>
              </a:rPr>
              <a:t>rapideditor.org/edit</a:t>
            </a:r>
            <a:r>
              <a:rPr lang="de-DE" sz="1100">
                <a:solidFill>
                  <a:srgbClr val="666666"/>
                </a:solidFill>
              </a:rPr>
              <a:t> </a:t>
            </a:r>
            <a:endParaRPr sz="11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39a8ab3694d_0_27"/>
          <p:cNvSpPr txBox="1"/>
          <p:nvPr>
            <p:ph idx="4294967295" type="title"/>
          </p:nvPr>
        </p:nvSpPr>
        <p:spPr>
          <a:xfrm>
            <a:off x="196200" y="1756440"/>
            <a:ext cx="8751300" cy="112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A2864"/>
              </a:buClr>
              <a:buSzPts val="3200"/>
              <a:buFont typeface="Inter"/>
              <a:buNone/>
            </a:pPr>
            <a:r>
              <a:rPr lang="de-DE" sz="3200">
                <a:solidFill>
                  <a:srgbClr val="0A2864"/>
                </a:solidFill>
                <a:latin typeface="Inter"/>
                <a:ea typeface="Inter"/>
                <a:cs typeface="Inter"/>
                <a:sym typeface="Inter"/>
              </a:rPr>
              <a:t>Longer Presentation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5"/>
          <p:cNvPicPr preferRelativeResize="0"/>
          <p:nvPr/>
        </p:nvPicPr>
        <p:blipFill rotWithShape="1">
          <a:blip r:embed="rId3">
            <a:alphaModFix/>
          </a:blip>
          <a:srcRect b="0" l="0" r="0" t="0"/>
          <a:stretch/>
        </p:blipFill>
        <p:spPr>
          <a:xfrm>
            <a:off x="3893760" y="80640"/>
            <a:ext cx="5561280" cy="4295520"/>
          </a:xfrm>
          <a:prstGeom prst="rect">
            <a:avLst/>
          </a:prstGeom>
          <a:noFill/>
          <a:ln>
            <a:noFill/>
          </a:ln>
        </p:spPr>
      </p:pic>
      <p:sp>
        <p:nvSpPr>
          <p:cNvPr id="83" name="Google Shape;83;p5"/>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Defining risk</a:t>
            </a:r>
            <a:endParaRPr b="0" i="0" sz="3200" u="none" cap="none" strike="noStrike">
              <a:solidFill>
                <a:srgbClr val="000000"/>
              </a:solidFill>
              <a:latin typeface="Arial"/>
              <a:ea typeface="Arial"/>
              <a:cs typeface="Arial"/>
              <a:sym typeface="Arial"/>
            </a:endParaRPr>
          </a:p>
        </p:txBody>
      </p:sp>
      <p:sp>
        <p:nvSpPr>
          <p:cNvPr id="84" name="Google Shape;84;p5"/>
          <p:cNvSpPr txBox="1"/>
          <p:nvPr>
            <p:ph idx="4294967295" type="body"/>
          </p:nvPr>
        </p:nvSpPr>
        <p:spPr>
          <a:xfrm>
            <a:off x="240120" y="897840"/>
            <a:ext cx="4832280" cy="35607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de-DE" sz="1100" u="none" cap="none" strike="noStrike">
                <a:solidFill>
                  <a:schemeClr val="dk1"/>
                </a:solidFill>
                <a:latin typeface="Arial"/>
                <a:ea typeface="Arial"/>
                <a:cs typeface="Arial"/>
                <a:sym typeface="Arial"/>
              </a:rPr>
              <a:t>Exposure</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   People, buildings, or systems that could be affected.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1" i="0" lang="de-DE" sz="1100" u="none" cap="none" strike="noStrike">
                <a:solidFill>
                  <a:srgbClr val="666666"/>
                </a:solidFill>
                <a:latin typeface="Arial"/>
                <a:ea typeface="Arial"/>
                <a:cs typeface="Arial"/>
                <a:sym typeface="Arial"/>
              </a:rPr>
              <a:t>Vulnerability</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   How likely the exposed element is to suffer damage.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1" i="0" lang="de-DE" sz="1100" u="none" cap="none" strike="noStrike">
                <a:solidFill>
                  <a:srgbClr val="666666"/>
                </a:solidFill>
                <a:latin typeface="Arial"/>
                <a:ea typeface="Arial"/>
                <a:cs typeface="Arial"/>
                <a:sym typeface="Arial"/>
              </a:rPr>
              <a:t>Hazard</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   A potentially damaging event or condition.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434343"/>
              </a:buClr>
              <a:buSzPts val="1100"/>
              <a:buFont typeface="Arial"/>
              <a:buNone/>
            </a:pPr>
            <a:r>
              <a:rPr b="1" i="0" lang="de-DE" sz="1100" u="none" cap="none" strike="noStrike">
                <a:solidFill>
                  <a:srgbClr val="434343"/>
                </a:solidFill>
                <a:latin typeface="Arial"/>
                <a:ea typeface="Arial"/>
                <a:cs typeface="Arial"/>
                <a:sym typeface="Arial"/>
              </a:rPr>
              <a:t>Risk</a:t>
            </a:r>
            <a:r>
              <a:rPr b="0" i="0" lang="de-DE" sz="1100" u="none" cap="none" strike="noStrike">
                <a:solidFill>
                  <a:srgbClr val="666666"/>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  It arises when hazard, exposure, and vulnerability come together.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6"/>
          <p:cNvPicPr preferRelativeResize="0"/>
          <p:nvPr/>
        </p:nvPicPr>
        <p:blipFill rotWithShape="1">
          <a:blip r:embed="rId3">
            <a:alphaModFix/>
          </a:blip>
          <a:srcRect b="0" l="0" r="0" t="0"/>
          <a:stretch/>
        </p:blipFill>
        <p:spPr>
          <a:xfrm>
            <a:off x="3893760" y="80640"/>
            <a:ext cx="5561280" cy="4295520"/>
          </a:xfrm>
          <a:prstGeom prst="rect">
            <a:avLst/>
          </a:prstGeom>
          <a:noFill/>
          <a:ln>
            <a:noFill/>
          </a:ln>
        </p:spPr>
      </p:pic>
      <p:sp>
        <p:nvSpPr>
          <p:cNvPr id="90" name="Google Shape;90;p6"/>
          <p:cNvSpPr txBox="1"/>
          <p:nvPr>
            <p:ph idx="4294967295" type="title"/>
          </p:nvPr>
        </p:nvSpPr>
        <p:spPr>
          <a:xfrm>
            <a:off x="240120" y="0"/>
            <a:ext cx="8751240" cy="99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A2864"/>
              </a:buClr>
              <a:buSzPts val="3200"/>
              <a:buFont typeface="Inter"/>
              <a:buNone/>
            </a:pPr>
            <a:r>
              <a:rPr b="0" i="0" lang="de-DE" sz="3200" u="none" cap="none" strike="noStrike">
                <a:solidFill>
                  <a:srgbClr val="0A2864"/>
                </a:solidFill>
                <a:latin typeface="Inter"/>
                <a:ea typeface="Inter"/>
                <a:cs typeface="Inter"/>
                <a:sym typeface="Inter"/>
              </a:rPr>
              <a:t>Defining risk</a:t>
            </a:r>
            <a:endParaRPr b="0" i="0" sz="3200" u="none" cap="none" strike="noStrike">
              <a:solidFill>
                <a:srgbClr val="000000"/>
              </a:solidFill>
              <a:latin typeface="Arial"/>
              <a:ea typeface="Arial"/>
              <a:cs typeface="Arial"/>
              <a:sym typeface="Arial"/>
            </a:endParaRPr>
          </a:p>
        </p:txBody>
      </p:sp>
      <p:sp>
        <p:nvSpPr>
          <p:cNvPr id="91" name="Google Shape;91;p6"/>
          <p:cNvSpPr txBox="1"/>
          <p:nvPr>
            <p:ph idx="4294967295" type="body"/>
          </p:nvPr>
        </p:nvSpPr>
        <p:spPr>
          <a:xfrm>
            <a:off x="240120" y="897840"/>
            <a:ext cx="4331520" cy="35607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6666"/>
              </a:buClr>
              <a:buSzPts val="1100"/>
              <a:buFont typeface="Arial"/>
              <a:buNone/>
            </a:pPr>
            <a:r>
              <a:rPr b="1" i="0" lang="de-DE" sz="1100" u="none" cap="none" strike="noStrike">
                <a:solidFill>
                  <a:srgbClr val="666666"/>
                </a:solidFill>
                <a:latin typeface="Arial"/>
                <a:ea typeface="Arial"/>
                <a:cs typeface="Arial"/>
                <a:sym typeface="Arial"/>
              </a:rPr>
              <a:t>Example</a:t>
            </a:r>
            <a:r>
              <a:rPr b="0" i="0" lang="de-DE" sz="1100" u="none" cap="none" strike="noStrike">
                <a:solidFill>
                  <a:srgbClr val="666666"/>
                </a:solidFill>
                <a:latin typeface="Arial"/>
                <a:ea typeface="Arial"/>
                <a:cs typeface="Arial"/>
                <a:sym typeface="Arial"/>
              </a:rPr>
              <a:t>: Find the respective concept below.</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I’m out in the open, walking through town under the blazing sun.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 heatwave in Mostar, temperatures soaring to dangerous levels.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I haven’t had water, there’s no shade, and I’m sensitive to high heat.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At 36°C, the hazard exists, and I’m exposed, but I might manage to find a place to get water. </a:t>
            </a:r>
            <a:r>
              <a:rPr b="1" i="0" lang="de-DE" sz="1100" u="none" cap="none" strike="noStrike">
                <a:solidFill>
                  <a:srgbClr val="FF9900"/>
                </a:solidFill>
                <a:latin typeface="Arial"/>
                <a:ea typeface="Arial"/>
                <a:cs typeface="Arial"/>
                <a:sym typeface="Arial"/>
              </a:rPr>
              <a:t>Risk is moderate.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81"/>
              </a:spcBef>
              <a:spcAft>
                <a:spcPts val="0"/>
              </a:spcAft>
              <a:buClr>
                <a:srgbClr val="666666"/>
              </a:buClr>
              <a:buSzPts val="1100"/>
              <a:buFont typeface="Arial"/>
              <a:buNone/>
            </a:pPr>
            <a:r>
              <a:rPr b="0" i="0" lang="de-DE" sz="1100" u="none" cap="none" strike="noStrike">
                <a:solidFill>
                  <a:srgbClr val="666666"/>
                </a:solidFill>
                <a:latin typeface="Arial"/>
                <a:ea typeface="Arial"/>
                <a:cs typeface="Arial"/>
                <a:sym typeface="Arial"/>
              </a:rPr>
              <a:t>At 44°C, the hazard is extreme, and I’m exposed, and I might not manage to keep cool. </a:t>
            </a:r>
            <a:r>
              <a:rPr b="1" i="0" lang="de-DE" sz="1100" u="none" cap="none" strike="noStrike">
                <a:solidFill>
                  <a:srgbClr val="CC0000"/>
                </a:solidFill>
                <a:latin typeface="Arial"/>
                <a:ea typeface="Arial"/>
                <a:cs typeface="Arial"/>
                <a:sym typeface="Arial"/>
              </a:rPr>
              <a:t>Risk is critical.</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GFZ_Praesentation_DE">
  <a:themeElements>
    <a:clrScheme name="GFZ">
      <a:dk1>
        <a:srgbClr val="002864"/>
      </a:dk1>
      <a:lt1>
        <a:srgbClr val="FFFFFF"/>
      </a:lt1>
      <a:dk2>
        <a:srgbClr val="080808"/>
      </a:dk2>
      <a:lt2>
        <a:srgbClr val="9C9C9C"/>
      </a:lt2>
      <a:accent1>
        <a:srgbClr val="14C8FF"/>
      </a:accent1>
      <a:accent2>
        <a:srgbClr val="FC6A34"/>
      </a:accent2>
      <a:accent3>
        <a:srgbClr val="AFE1D6"/>
      </a:accent3>
      <a:accent4>
        <a:srgbClr val="670A15"/>
      </a:accent4>
      <a:accent5>
        <a:srgbClr val="FF0000"/>
      </a:accent5>
      <a:accent6>
        <a:srgbClr val="FFFF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FZ_Praesentation_DE">
  <a:themeElements>
    <a:clrScheme name="GFZ">
      <a:dk1>
        <a:srgbClr val="002864"/>
      </a:dk1>
      <a:lt1>
        <a:srgbClr val="FFFFFF"/>
      </a:lt1>
      <a:dk2>
        <a:srgbClr val="080808"/>
      </a:dk2>
      <a:lt2>
        <a:srgbClr val="9C9C9C"/>
      </a:lt2>
      <a:accent1>
        <a:srgbClr val="14C8FF"/>
      </a:accent1>
      <a:accent2>
        <a:srgbClr val="FC6A34"/>
      </a:accent2>
      <a:accent3>
        <a:srgbClr val="AFE1D6"/>
      </a:accent3>
      <a:accent4>
        <a:srgbClr val="670A15"/>
      </a:accent4>
      <a:accent5>
        <a:srgbClr val="FF0000"/>
      </a:accent5>
      <a:accent6>
        <a:srgbClr val="FFFF00"/>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