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2" r:id="rId2"/>
    <p:sldId id="304" r:id="rId3"/>
    <p:sldId id="259" r:id="rId4"/>
    <p:sldId id="305" r:id="rId5"/>
    <p:sldId id="306" r:id="rId6"/>
    <p:sldId id="307" r:id="rId7"/>
    <p:sldId id="308" r:id="rId8"/>
    <p:sldId id="309" r:id="rId9"/>
    <p:sldId id="310" r:id="rId10"/>
    <p:sldId id="261" r:id="rId11"/>
    <p:sldId id="263" r:id="rId12"/>
    <p:sldId id="311" r:id="rId13"/>
    <p:sldId id="312" r:id="rId14"/>
    <p:sldId id="313" r:id="rId15"/>
    <p:sldId id="328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274" r:id="rId31"/>
    <p:sldId id="331" r:id="rId32"/>
    <p:sldId id="329" r:id="rId33"/>
    <p:sldId id="330" r:id="rId3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87" d="100"/>
          <a:sy n="87" d="100"/>
        </p:scale>
        <p:origin x="2796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A663-CD0D-4FF1-BF5D-A2C16745BC79}" type="datetimeFigureOut">
              <a:t>05.05.2026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9EF72-39F4-4457-B5C8-F03D4CF39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096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this step is to ensure that the model adequately captures the physical hydrological behavior of the catchment.</a:t>
            </a:r>
            <a:br>
              <a:rPr lang="en-US" dirty="0"/>
            </a:br>
            <a:r>
              <a:rPr lang="en-US" dirty="0"/>
              <a:t>A total of 17 parameters were calibrated, combining global optimization using the DREAM algorithm with subsequent manual refinement.</a:t>
            </a:r>
            <a:br>
              <a:rPr lang="en-US" dirty="0"/>
            </a:br>
            <a:r>
              <a:rPr lang="en-US" dirty="0"/>
              <a:t>The model achieves an NSE of 0.65 and a </a:t>
            </a:r>
            <a:r>
              <a:rPr lang="en-US" dirty="0" err="1"/>
              <a:t>logNSE</a:t>
            </a:r>
            <a:r>
              <a:rPr lang="en-US" dirty="0"/>
              <a:t> of 0.74, indicating a good representation of both peak flows and low-flow conditions.</a:t>
            </a:r>
            <a:br>
              <a:rPr lang="en-US" dirty="0"/>
            </a:br>
            <a:r>
              <a:rPr lang="en-US" dirty="0"/>
              <a:t>While some peak flows are slightly overestimated, the model successfully captures the timing and overall variability of discharge.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65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2087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4432B-0A29-E039-2936-63E7966A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67491-F2F7-5B04-2E9C-16C865C00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4F8D0-8933-F695-A5F1-8551D19CF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this step is to ensure that the model adequately captures the physical hydrological behavior of the catchment.</a:t>
            </a:r>
            <a:br>
              <a:rPr lang="en-US" dirty="0"/>
            </a:br>
            <a:r>
              <a:rPr lang="en-US" dirty="0"/>
              <a:t>A total of 17 parameters were calibrated, combining global optimization using the DREAM algorithm with subsequent manual refinement.</a:t>
            </a:r>
            <a:br>
              <a:rPr lang="en-US" dirty="0"/>
            </a:br>
            <a:r>
              <a:rPr lang="en-US" dirty="0"/>
              <a:t>The model achieves an NSE of 0.65 and a </a:t>
            </a:r>
            <a:r>
              <a:rPr lang="en-US" dirty="0" err="1"/>
              <a:t>logNSE</a:t>
            </a:r>
            <a:r>
              <a:rPr lang="en-US" dirty="0"/>
              <a:t> of 0.74, indicating a good representation of both peak flows and low-flow conditions.</a:t>
            </a:r>
            <a:br>
              <a:rPr lang="en-US" dirty="0"/>
            </a:br>
            <a:r>
              <a:rPr lang="en-US" dirty="0"/>
              <a:t>While some peak flows are slightly overestimated, the model successfully captures the timing and overall variability of discharge.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C1E14-4610-8A88-ABBE-CA996DD5A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8065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CC13-61FD-D42B-A581-52B53D500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8A415-0C0A-B4AA-BBAE-139BF8ECD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F5CD3-3C43-3417-DD0F-54874700D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this step is to ensure that the model adequately captures the physical hydrological behavior of the catchment.</a:t>
            </a:r>
            <a:br>
              <a:rPr lang="en-US" dirty="0"/>
            </a:br>
            <a:r>
              <a:rPr lang="en-US" dirty="0"/>
              <a:t>A total of 17 parameters were calibrated, combining global optimization using the DREAM algorithm with subsequent manual refinement.</a:t>
            </a:r>
            <a:br>
              <a:rPr lang="en-US" dirty="0"/>
            </a:br>
            <a:r>
              <a:rPr lang="en-US" dirty="0"/>
              <a:t>The model achieves an NSE of 0.65 and a </a:t>
            </a:r>
            <a:r>
              <a:rPr lang="en-US" dirty="0" err="1"/>
              <a:t>logNSE</a:t>
            </a:r>
            <a:r>
              <a:rPr lang="en-US" dirty="0"/>
              <a:t> of 0.74, indicating a good representation of both peak flows and low-flow conditions.</a:t>
            </a:r>
            <a:br>
              <a:rPr lang="en-US" dirty="0"/>
            </a:br>
            <a:r>
              <a:rPr lang="en-US" dirty="0"/>
              <a:t>While some peak flows are slightly overestimated, the model successfully captures the timing and overall variability of discharge.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3224E-0D4A-E90D-82FD-DEFEE86DE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422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4FE0-1732-122F-8855-291D14252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15A995-7CD3-3F16-6BB1-429759863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0B581-8D2E-1F9E-EB4D-D58FE95E8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this step is to ensure that the model adequately captures the physical hydrological behavior of the catchment.</a:t>
            </a:r>
            <a:br>
              <a:rPr lang="en-US" dirty="0"/>
            </a:br>
            <a:r>
              <a:rPr lang="en-US" dirty="0"/>
              <a:t>A total of 17 parameters were calibrated, combining global optimization using the DREAM algorithm with subsequent manual refinement.</a:t>
            </a:r>
            <a:br>
              <a:rPr lang="en-US" dirty="0"/>
            </a:br>
            <a:r>
              <a:rPr lang="en-US" dirty="0"/>
              <a:t>The model achieves an NSE of 0.65 and a </a:t>
            </a:r>
            <a:r>
              <a:rPr lang="en-US" dirty="0" err="1"/>
              <a:t>logNSE</a:t>
            </a:r>
            <a:r>
              <a:rPr lang="en-US" dirty="0"/>
              <a:t> of 0.74, indicating a good representation of both peak flows and low-flow conditions.</a:t>
            </a:r>
            <a:br>
              <a:rPr lang="en-US" dirty="0"/>
            </a:br>
            <a:r>
              <a:rPr lang="en-US" dirty="0"/>
              <a:t>While some peak flows are slightly overestimated, the model successfully captures the timing and overall variability of discharge.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DFF35-44DE-052E-6F03-E16AE4745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9080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E688A-FB58-A3D2-27D5-0078F2B3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865A9-89CE-4ED0-158B-1BC88F1E1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A7ACA-C913-6961-DF98-155217967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this step is to ensure that the model adequately captures the physical hydrological behavior of the catchment.</a:t>
            </a:r>
            <a:br>
              <a:rPr lang="en-US" dirty="0"/>
            </a:br>
            <a:r>
              <a:rPr lang="en-US" dirty="0"/>
              <a:t>A total of 17 parameters were calibrated, combining global optimization using the DREAM algorithm with subsequent manual refinement.</a:t>
            </a:r>
            <a:br>
              <a:rPr lang="en-US" dirty="0"/>
            </a:br>
            <a:r>
              <a:rPr lang="en-US" dirty="0"/>
              <a:t>The model achieves an NSE of 0.65 and a </a:t>
            </a:r>
            <a:r>
              <a:rPr lang="en-US" dirty="0" err="1"/>
              <a:t>logNSE</a:t>
            </a:r>
            <a:r>
              <a:rPr lang="en-US" dirty="0"/>
              <a:t> of 0.74, indicating a good representation of both peak flows and low-flow conditions.</a:t>
            </a:r>
            <a:br>
              <a:rPr lang="en-US" dirty="0"/>
            </a:br>
            <a:r>
              <a:rPr lang="en-US" dirty="0"/>
              <a:t>While some peak flows are slightly overestimated, the model successfully captures the timing and overall variability of discharge.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7EBE-0698-2F5A-014F-E888DC035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4718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DB4C-A3A2-2ACC-48ED-40ED97CB1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301B7-44E5-F224-9156-43381A7DF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3F964-B8AA-824B-7B8E-CD892CB01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A506-B105-F8DB-6D7B-1D6E26AE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647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A68F-2465-A93F-0B6E-D3D89019D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ECA40-EF33-5EC6-270D-EECC44CDA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86035-C412-EA15-292C-F394699EF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B844F-204A-FF10-1A7B-71356B1E9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49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65636-4A85-EDF0-FFD7-1498B0B2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8619A-382B-0AB5-41C9-CF7E87A76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B40990-66A5-27D2-D79F-BBDFEFC66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4883D-035C-8D25-FD7F-3BF6E64EA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19985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01A3-A30C-2281-3DFD-5721E822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E7BCE-6865-290E-6300-F51ABA8F4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0278E-43D0-15D2-CCD3-E6CE39676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D623F-1748-72A2-D5C3-ED8CDBBA9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9487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0965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0A76-B6C3-4D59-3BDA-CDD7D550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83F10-A170-E174-65C2-1D98B1652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EB5A9-D856-93AE-8231-B637A74F1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305F3-239B-0954-3ED3-BD7F0B7B4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9767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A768-81D1-07FA-E45B-DA77C9F17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FCF1A-A09A-EA5E-FACD-BF240E08A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38CAA-60F0-F2E6-C8D3-9AB21E550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01657-0D45-0F39-6FDA-59704224B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2938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C29B-9919-8251-F62C-E36E0600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4FF08-31AF-B93E-675C-95326C0F3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2B029-BA4A-51E9-9374-D324F045E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128E6-AF69-E2C4-F4BF-E0F7CCDD5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5681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8EB17-0395-B964-1341-410DDA4D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09521-8E0A-48E9-D44E-45596D731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AF74D-D943-5DA5-D116-E1804DD0B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C2D59-6CFA-262D-2F9C-D7FF1EBA0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6675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AE97B-6229-773B-7646-1A942F1E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0F020-DFD3-6A95-5445-F554CEADD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46509-ADFF-438D-9D87-771862CC3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0A14C-FCAB-3353-F8B8-9C308A317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70683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FFDD2-BE36-0011-4969-94644CB69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5C9EC-E9D2-2F8D-A9BC-AEB191254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7FB96-8CDD-BF73-B02F-CC333D879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3C0A0-4632-279D-086D-0B0047F4D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2903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5DCB9-A1FD-5CDB-C0F6-0E7685FB8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B4E2F-8D68-0C61-B523-24ABD84A7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7BE5D-6423-54C1-5FC7-95E080B7F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15B78-3169-39D5-143D-1F4B09D22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5776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7F95-02F2-DA34-0E79-A319C3EC3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B890A-3341-1F17-87B9-E3BC49B28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4847A-2874-8BDA-CDAA-EFFE66049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66C4-1EA5-2CE4-68F6-B2CA95F47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5466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8EC24-58E4-4A88-B10D-A030D081F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4F361-56C2-C891-9CA3-BAAD70469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A40E4-02C1-C9A6-1E4F-45DF9CB8B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98462-916C-71C0-0347-F0721C493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104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C0E68-9BE9-BA16-F43A-AD2B61814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E4B1A-2C90-849A-3E59-D9F46ADAE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F22CC-2055-BA99-FA4C-6F9966E45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yield calibration was performed against observed regional statistics for the dominant crops in the basin.</a:t>
            </a:r>
            <a:br>
              <a:rPr lang="en-US" dirty="0"/>
            </a:br>
            <a:r>
              <a:rPr lang="en-US" dirty="0"/>
              <a:t>The model shows good agreement across all crops, with low bias ranging from approximately minus 8.7 percent to plus 0.5 percent.</a:t>
            </a:r>
            <a:br>
              <a:rPr lang="en-US" dirty="0"/>
            </a:br>
            <a:r>
              <a:rPr lang="en-US" dirty="0"/>
              <a:t>Slight underestimation is observed for winter wheat, silage maize, and triticale.</a:t>
            </a:r>
            <a:br>
              <a:rPr lang="en-US" dirty="0"/>
            </a:br>
            <a:r>
              <a:rPr lang="en-US" dirty="0"/>
              <a:t>For maize and triticale in particular, parameter adjustments beyond the default SWAT+ ranges were required to better represent local conditions.</a:t>
            </a:r>
            <a:br>
              <a:rPr lang="en-US" dirty="0"/>
            </a:br>
            <a:r>
              <a:rPr lang="en-US" dirty="0"/>
              <a:t>Overall, the model captures crop productivity reliably, providing a strong basis for subsequent nutrient and ecosystem simulations. This is critical, as biomass controls nutrient uptake and directly influences nitrate dynamics in the system.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DF252-BB6C-691A-49C3-461062403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29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9807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9118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N parked in the soil…..ready for episodic </a:t>
            </a:r>
            <a:r>
              <a:rPr lang="en-US" dirty="0" err="1"/>
              <a:t>driftoffs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“We observe a clear reduction in aquifer recharge under future scenarios, particularly during the summer months.”</a:t>
            </a:r>
          </a:p>
          <a:p>
            <a:r>
              <a:rPr lang="en-US" dirty="0"/>
              <a:t>“This directly translates into reduced nitrate leaching, highlighting that nitrate transport is strongly controlled by water availability.”</a:t>
            </a:r>
          </a:p>
          <a:p>
            <a:r>
              <a:rPr lang="en-US" dirty="0"/>
              <a:t>“While the seasonal pattern remains similar, the magnitude of leaching decreases, indicating a shift toward more transport-limited conditions.”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30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7940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B5DDA-A2FA-C7D8-34A4-6F6673733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1DFBA-868F-864B-A38C-00B5D12A2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3BEB6-78A6-E1EB-943C-2428F0578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this step is to ensure that the model adequately captures the physical hydrological behavior of the catchment.</a:t>
            </a:r>
            <a:br>
              <a:rPr lang="en-US" dirty="0"/>
            </a:br>
            <a:r>
              <a:rPr lang="en-US" dirty="0"/>
              <a:t>A total of 17 parameters were calibrated, combining global optimization using the DREAM algorithm with subsequent manual refinement.</a:t>
            </a:r>
            <a:br>
              <a:rPr lang="en-US" dirty="0"/>
            </a:br>
            <a:r>
              <a:rPr lang="en-US" dirty="0"/>
              <a:t>The model achieves an NSE of 0.65 and a </a:t>
            </a:r>
            <a:r>
              <a:rPr lang="en-US" dirty="0" err="1"/>
              <a:t>logNSE</a:t>
            </a:r>
            <a:r>
              <a:rPr lang="en-US" dirty="0"/>
              <a:t> of 0.74, indicating a good representation of both peak flows and low-flow conditions.</a:t>
            </a:r>
            <a:br>
              <a:rPr lang="en-US" dirty="0"/>
            </a:br>
            <a:r>
              <a:rPr lang="en-US" dirty="0"/>
              <a:t>While some peak flows are slightly overestimated, the model successfully captures the timing and overall variability of discharge.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E321F-3F15-4B1E-2C4A-BC0032B8C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31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59932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EA64-D174-BD95-C891-14B8B3902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22091-CCCB-BEAE-EA43-92AFF1E2F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E6D9F-6E1E-6C37-346F-0ED77836A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9D71D-5ABD-1A63-DE46-52656A409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32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326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B305-F27C-D257-DAC7-745E10FC0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372948-7BDC-78E8-9D52-433FD972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BA87F-47D5-A624-8AE0-FD3F49542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36377-776E-09AB-E280-535320D8D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33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5203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C9C22-FDBD-E6B7-E110-2C8B3FF73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E4D5D-4285-17E7-1EF1-25D9F1F6B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3F4B72-A469-3465-82E3-4377C0667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5CAD3-3AB0-5C9F-BDE4-288966395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733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B0CB8-A60D-C6C7-EDAB-19377AF7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DA7E4-272B-8B51-EA64-3494F6687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2A808-6E87-982D-EAC1-63BC3C9AA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55558-08DA-123F-F307-D02217F4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660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371E4-B8EF-1CDE-277C-1EF6C9D4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D1CD6-68C1-400C-83F1-65C9709A6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70739-60A2-EAAF-20EC-83C76E3BA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CAB41-76D8-82EC-724A-220BF9191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0082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E720-783C-98E4-4301-F80776BDF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7C37B-C45A-CB59-F0CE-4CC8A7C07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E5E56-A3C5-AECB-2A2A-5E1D410DB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B2D6E-CBA2-C595-2139-E8D443330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282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FBF56-A69B-EB10-192B-B5D5442C1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7B465-A8F8-9168-0A17-4B481B3D5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296B6-D0CF-548B-5738-544AA21CB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D8500-60DE-F586-4861-7A9BE238D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651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B8E4-5104-8B87-A40A-16CF26A52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C5D91-6F37-CD87-C8EC-B0C1DFB81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4EF23-DD63-A260-3F5A-CFB849EB7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is conducted in the Upper Main Catchment in Bavaria, Germany, which is a predominantly agricultural region supporting regional food production.</a:t>
            </a:r>
            <a:br>
              <a:rPr lang="en-US" dirty="0"/>
            </a:br>
            <a:r>
              <a:rPr lang="en-US" dirty="0"/>
              <a:t>The land use is largely rainfed, making it particularly sensitive to changes in climate and water availability. Over 67% of agricultural area is cereal</a:t>
            </a:r>
            <a:br>
              <a:rPr lang="en-US" dirty="0"/>
            </a:br>
            <a:r>
              <a:rPr lang="en-US" dirty="0"/>
              <a:t>From a physical perspective, the catchment is characterized by </a:t>
            </a:r>
            <a:r>
              <a:rPr lang="en-US" dirty="0" err="1"/>
              <a:t>Luvisols</a:t>
            </a:r>
            <a:r>
              <a:rPr lang="en-US" dirty="0"/>
              <a:t> and </a:t>
            </a:r>
            <a:r>
              <a:rPr lang="en-US" dirty="0" err="1"/>
              <a:t>Cambisols</a:t>
            </a:r>
            <a:r>
              <a:rPr lang="en-US" dirty="0"/>
              <a:t>, which are heavy soils prone to waterlogging and associated aeration stress, especially under high moisture conditions.</a:t>
            </a:r>
            <a:br>
              <a:rPr lang="en-US" dirty="0"/>
            </a:br>
            <a:r>
              <a:rPr lang="en-US" dirty="0"/>
              <a:t>Hydrologically, the basin exhibits a pluvial–nival regime, with precipitation ranging from approximately 700 to 1500 mm annually, resulting in strong seasonal variability in flow.</a:t>
            </a:r>
            <a:br>
              <a:rPr lang="en-US" dirty="0"/>
            </a:br>
            <a:r>
              <a:rPr lang="en-US" dirty="0"/>
              <a:t>These characteristics make the catchment highly relevant for assessing climate-driven impacts on water, agriculture, and ecosystem processes.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5821-4155-0DB9-CF08-64F17845B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5DC28-12C3-4974-8B53-AD32DA821F12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5661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2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097"/>
            </a:lvl1pPr>
            <a:lvl2pPr marL="208955" indent="0" algn="ctr">
              <a:buNone/>
              <a:defRPr sz="914"/>
            </a:lvl2pPr>
            <a:lvl3pPr marL="417909" indent="0" algn="ctr">
              <a:buNone/>
              <a:defRPr sz="823"/>
            </a:lvl3pPr>
            <a:lvl4pPr marL="626864" indent="0" algn="ctr">
              <a:buNone/>
              <a:defRPr sz="731"/>
            </a:lvl4pPr>
            <a:lvl5pPr marL="835819" indent="0" algn="ctr">
              <a:buNone/>
              <a:defRPr sz="731"/>
            </a:lvl5pPr>
            <a:lvl6pPr marL="1044773" indent="0" algn="ctr">
              <a:buNone/>
              <a:defRPr sz="731"/>
            </a:lvl6pPr>
            <a:lvl7pPr marL="1253728" indent="0" algn="ctr">
              <a:buNone/>
              <a:defRPr sz="731"/>
            </a:lvl7pPr>
            <a:lvl8pPr marL="1462683" indent="0" algn="ctr">
              <a:buNone/>
              <a:defRPr sz="731"/>
            </a:lvl8pPr>
            <a:lvl9pPr marL="1671638" indent="0" algn="ctr">
              <a:buNone/>
              <a:defRPr sz="73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13DE-1D91-4719-B7BC-5DB4C4C1F17C}" type="datetime1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AAA4-D228-4D54-B2EC-FD290B61B998}" type="datetime1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4338-8F1E-4478-918F-1CE37C4FEA83}" type="datetime1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9FE-D531-408B-837F-9871BB4850E5}" type="datetime1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2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5"/>
            <a:ext cx="5915025" cy="2166937"/>
          </a:xfrm>
        </p:spPr>
        <p:txBody>
          <a:bodyPr/>
          <a:lstStyle>
            <a:lvl1pPr marL="0" indent="0">
              <a:buNone/>
              <a:defRPr sz="1097">
                <a:solidFill>
                  <a:schemeClr val="tx1">
                    <a:tint val="82000"/>
                  </a:schemeClr>
                </a:solidFill>
              </a:defRPr>
            </a:lvl1pPr>
            <a:lvl2pPr marL="208955" indent="0">
              <a:buNone/>
              <a:defRPr sz="914">
                <a:solidFill>
                  <a:schemeClr val="tx1">
                    <a:tint val="82000"/>
                  </a:schemeClr>
                </a:solidFill>
              </a:defRPr>
            </a:lvl2pPr>
            <a:lvl3pPr marL="417909" indent="0">
              <a:buNone/>
              <a:defRPr sz="823">
                <a:solidFill>
                  <a:schemeClr val="tx1">
                    <a:tint val="82000"/>
                  </a:schemeClr>
                </a:solidFill>
              </a:defRPr>
            </a:lvl3pPr>
            <a:lvl4pPr marL="626864" indent="0">
              <a:buNone/>
              <a:defRPr sz="731">
                <a:solidFill>
                  <a:schemeClr val="tx1">
                    <a:tint val="82000"/>
                  </a:schemeClr>
                </a:solidFill>
              </a:defRPr>
            </a:lvl4pPr>
            <a:lvl5pPr marL="835819" indent="0">
              <a:buNone/>
              <a:defRPr sz="731">
                <a:solidFill>
                  <a:schemeClr val="tx1">
                    <a:tint val="82000"/>
                  </a:schemeClr>
                </a:solidFill>
              </a:defRPr>
            </a:lvl5pPr>
            <a:lvl6pPr marL="1044773" indent="0">
              <a:buNone/>
              <a:defRPr sz="731">
                <a:solidFill>
                  <a:schemeClr val="tx1">
                    <a:tint val="82000"/>
                  </a:schemeClr>
                </a:solidFill>
              </a:defRPr>
            </a:lvl6pPr>
            <a:lvl7pPr marL="1253728" indent="0">
              <a:buNone/>
              <a:defRPr sz="731">
                <a:solidFill>
                  <a:schemeClr val="tx1">
                    <a:tint val="82000"/>
                  </a:schemeClr>
                </a:solidFill>
              </a:defRPr>
            </a:lvl7pPr>
            <a:lvl8pPr marL="1462683" indent="0">
              <a:buNone/>
              <a:defRPr sz="731">
                <a:solidFill>
                  <a:schemeClr val="tx1">
                    <a:tint val="82000"/>
                  </a:schemeClr>
                </a:solidFill>
              </a:defRPr>
            </a:lvl8pPr>
            <a:lvl9pPr marL="1671638" indent="0">
              <a:buNone/>
              <a:defRPr sz="73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0893-390A-4FA3-8653-04FE99A61179}" type="datetime1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E988-E1A4-4B83-B497-7D95F1E515CD}" type="datetime1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55" indent="0">
              <a:buNone/>
              <a:defRPr sz="914" b="1"/>
            </a:lvl2pPr>
            <a:lvl3pPr marL="417909" indent="0">
              <a:buNone/>
              <a:defRPr sz="823" b="1"/>
            </a:lvl3pPr>
            <a:lvl4pPr marL="626864" indent="0">
              <a:buNone/>
              <a:defRPr sz="731" b="1"/>
            </a:lvl4pPr>
            <a:lvl5pPr marL="835819" indent="0">
              <a:buNone/>
              <a:defRPr sz="731" b="1"/>
            </a:lvl5pPr>
            <a:lvl6pPr marL="1044773" indent="0">
              <a:buNone/>
              <a:defRPr sz="731" b="1"/>
            </a:lvl6pPr>
            <a:lvl7pPr marL="1253728" indent="0">
              <a:buNone/>
              <a:defRPr sz="731" b="1"/>
            </a:lvl7pPr>
            <a:lvl8pPr marL="1462683" indent="0">
              <a:buNone/>
              <a:defRPr sz="731" b="1"/>
            </a:lvl8pPr>
            <a:lvl9pPr marL="1671638" indent="0">
              <a:buNone/>
              <a:defRPr sz="7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55" indent="0">
              <a:buNone/>
              <a:defRPr sz="914" b="1"/>
            </a:lvl2pPr>
            <a:lvl3pPr marL="417909" indent="0">
              <a:buNone/>
              <a:defRPr sz="823" b="1"/>
            </a:lvl3pPr>
            <a:lvl4pPr marL="626864" indent="0">
              <a:buNone/>
              <a:defRPr sz="731" b="1"/>
            </a:lvl4pPr>
            <a:lvl5pPr marL="835819" indent="0">
              <a:buNone/>
              <a:defRPr sz="731" b="1"/>
            </a:lvl5pPr>
            <a:lvl6pPr marL="1044773" indent="0">
              <a:buNone/>
              <a:defRPr sz="731" b="1"/>
            </a:lvl6pPr>
            <a:lvl7pPr marL="1253728" indent="0">
              <a:buNone/>
              <a:defRPr sz="731" b="1"/>
            </a:lvl7pPr>
            <a:lvl8pPr marL="1462683" indent="0">
              <a:buNone/>
              <a:defRPr sz="731" b="1"/>
            </a:lvl8pPr>
            <a:lvl9pPr marL="1671638" indent="0">
              <a:buNone/>
              <a:defRPr sz="73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44-3914-48E5-9C20-9997939261CA}" type="datetime1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277B-053E-4A99-AE4E-01B7D570D0C3}" type="datetime1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830C-4E32-458B-B64D-6F094606CFA0}" type="datetime1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2" y="9181396"/>
            <a:ext cx="2314575" cy="52740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/>
              <a:t>Sreya Prakash et al. | EGU26-21523 | 06.05.2026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463"/>
            </a:lvl1pPr>
            <a:lvl2pPr>
              <a:defRPr sz="1280"/>
            </a:lvl2pPr>
            <a:lvl3pPr>
              <a:defRPr sz="1097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55" indent="0">
              <a:buNone/>
              <a:defRPr sz="640"/>
            </a:lvl2pPr>
            <a:lvl3pPr marL="417909" indent="0">
              <a:buNone/>
              <a:defRPr sz="548"/>
            </a:lvl3pPr>
            <a:lvl4pPr marL="626864" indent="0">
              <a:buNone/>
              <a:defRPr sz="457"/>
            </a:lvl4pPr>
            <a:lvl5pPr marL="835819" indent="0">
              <a:buNone/>
              <a:defRPr sz="457"/>
            </a:lvl5pPr>
            <a:lvl6pPr marL="1044773" indent="0">
              <a:buNone/>
              <a:defRPr sz="457"/>
            </a:lvl6pPr>
            <a:lvl7pPr marL="1253728" indent="0">
              <a:buNone/>
              <a:defRPr sz="457"/>
            </a:lvl7pPr>
            <a:lvl8pPr marL="1462683" indent="0">
              <a:buNone/>
              <a:defRPr sz="457"/>
            </a:lvl8pPr>
            <a:lvl9pPr marL="1671638" indent="0">
              <a:buNone/>
              <a:defRPr sz="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89BC-80D9-4F96-85FB-86B9432514A6}" type="datetime1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 anchor="t"/>
          <a:lstStyle>
            <a:lvl1pPr marL="0" indent="0">
              <a:buNone/>
              <a:defRPr sz="1463"/>
            </a:lvl1pPr>
            <a:lvl2pPr marL="208955" indent="0">
              <a:buNone/>
              <a:defRPr sz="1280"/>
            </a:lvl2pPr>
            <a:lvl3pPr marL="417909" indent="0">
              <a:buNone/>
              <a:defRPr sz="1097"/>
            </a:lvl3pPr>
            <a:lvl4pPr marL="626864" indent="0">
              <a:buNone/>
              <a:defRPr sz="914"/>
            </a:lvl4pPr>
            <a:lvl5pPr marL="835819" indent="0">
              <a:buNone/>
              <a:defRPr sz="914"/>
            </a:lvl5pPr>
            <a:lvl6pPr marL="1044773" indent="0">
              <a:buNone/>
              <a:defRPr sz="914"/>
            </a:lvl6pPr>
            <a:lvl7pPr marL="1253728" indent="0">
              <a:buNone/>
              <a:defRPr sz="914"/>
            </a:lvl7pPr>
            <a:lvl8pPr marL="1462683" indent="0">
              <a:buNone/>
              <a:defRPr sz="914"/>
            </a:lvl8pPr>
            <a:lvl9pPr marL="1671638" indent="0">
              <a:buNone/>
              <a:defRPr sz="9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55" indent="0">
              <a:buNone/>
              <a:defRPr sz="640"/>
            </a:lvl2pPr>
            <a:lvl3pPr marL="417909" indent="0">
              <a:buNone/>
              <a:defRPr sz="548"/>
            </a:lvl3pPr>
            <a:lvl4pPr marL="626864" indent="0">
              <a:buNone/>
              <a:defRPr sz="457"/>
            </a:lvl4pPr>
            <a:lvl5pPr marL="835819" indent="0">
              <a:buNone/>
              <a:defRPr sz="457"/>
            </a:lvl5pPr>
            <a:lvl6pPr marL="1044773" indent="0">
              <a:buNone/>
              <a:defRPr sz="457"/>
            </a:lvl6pPr>
            <a:lvl7pPr marL="1253728" indent="0">
              <a:buNone/>
              <a:defRPr sz="457"/>
            </a:lvl7pPr>
            <a:lvl8pPr marL="1462683" indent="0">
              <a:buNone/>
              <a:defRPr sz="457"/>
            </a:lvl8pPr>
            <a:lvl9pPr marL="1671638" indent="0">
              <a:buNone/>
              <a:defRPr sz="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C8B5-D4E4-4067-8894-3EE7BCC977B5}" type="datetime1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10BF8-504D-4DE9-BB86-DEF270A5F3AB}" type="datetime1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svg"/><Relationship Id="rId18" Type="http://schemas.openxmlformats.org/officeDocument/2006/relationships/slide" Target="slide31.xml"/><Relationship Id="rId3" Type="http://schemas.openxmlformats.org/officeDocument/2006/relationships/image" Target="../media/image1.jpeg"/><Relationship Id="rId21" Type="http://schemas.openxmlformats.org/officeDocument/2006/relationships/image" Target="../media/image12.svg"/><Relationship Id="rId7" Type="http://schemas.openxmlformats.org/officeDocument/2006/relationships/image" Target="../media/image5.svg"/><Relationship Id="rId12" Type="http://schemas.openxmlformats.org/officeDocument/2006/relationships/slide" Target="slide12.xml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slide" Target="slide30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7.svg"/><Relationship Id="rId5" Type="http://schemas.openxmlformats.org/officeDocument/2006/relationships/image" Target="../media/image4.png"/><Relationship Id="rId15" Type="http://schemas.openxmlformats.org/officeDocument/2006/relationships/image" Target="../media/image9.svg"/><Relationship Id="rId10" Type="http://schemas.openxmlformats.org/officeDocument/2006/relationships/slide" Target="slide10.xml"/><Relationship Id="rId19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slide" Target="slide16.xml"/><Relationship Id="rId2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 murals Textural watercolor painting imitation of blue leaves and  branches, soft colors, delicate details against a white background nr.  w09133v1 - Uwalls.co.uk">
            <a:extLst>
              <a:ext uri="{FF2B5EF4-FFF2-40B4-BE49-F238E27FC236}">
                <a16:creationId xmlns:a16="http://schemas.microsoft.com/office/drawing/2014/main" id="{97E69BE0-356D-DB7E-CB49-3D49A84686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23"/>
          <a:stretch>
            <a:fillRect/>
          </a:stretch>
        </p:blipFill>
        <p:spPr>
          <a:xfrm>
            <a:off x="-1299" y="-8673"/>
            <a:ext cx="6860458" cy="99233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7159" y="474719"/>
            <a:ext cx="6163544" cy="897381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089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2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715" y="1226107"/>
            <a:ext cx="4345273" cy="1027085"/>
          </a:xfrm>
          <a:prstGeom prst="rect">
            <a:avLst/>
          </a:prstGeom>
          <a:noFill/>
        </p:spPr>
        <p:txBody>
          <a:bodyPr wrap="square" lIns="41791" tIns="20896" rIns="41791" bIns="20896" anchor="t">
            <a:spAutoFit/>
          </a:bodyPr>
          <a:lstStyle/>
          <a:p>
            <a:pPr lvl="0" algn="ctr">
              <a:defRPr sz="4400" b="1">
                <a:solidFill>
                  <a:srgbClr val="1A252F"/>
                </a:solidFill>
                <a:latin typeface="Montserrat"/>
              </a:defRPr>
            </a:pPr>
            <a:r>
              <a:rPr lang="en-US" sz="1600" b="1" dirty="0"/>
              <a:t>Integrated Modeling of the Water</a:t>
            </a:r>
            <a:r>
              <a:rPr lang="en-US" sz="1600" dirty="0">
                <a:ea typeface="+mn-lt"/>
                <a:cs typeface="+mn-lt"/>
              </a:rPr>
              <a:t>–</a:t>
            </a:r>
            <a:r>
              <a:rPr lang="en-US" sz="1600" b="1" dirty="0"/>
              <a:t>Food</a:t>
            </a:r>
            <a:r>
              <a:rPr lang="en-US" sz="1600" dirty="0">
                <a:ea typeface="+mn-lt"/>
                <a:cs typeface="+mn-lt"/>
              </a:rPr>
              <a:t>–</a:t>
            </a:r>
            <a:r>
              <a:rPr lang="en-US" sz="1600" b="1" dirty="0"/>
              <a:t>Ecosystem Nexus in the Upper Main Catchment under Future Climate and Socioeconomic Scenarios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A252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7" name="Picture 26" descr="nexus_trifecta_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24" y="3218688"/>
            <a:ext cx="2894412" cy="2894412"/>
          </a:xfrm>
          <a:prstGeom prst="rect">
            <a:avLst/>
          </a:prstGeom>
        </p:spPr>
      </p:pic>
      <p:sp>
        <p:nvSpPr>
          <p:cNvPr id="7" name="Untertitel 4">
            <a:extLst>
              <a:ext uri="{FF2B5EF4-FFF2-40B4-BE49-F238E27FC236}">
                <a16:creationId xmlns:a16="http://schemas.microsoft.com/office/drawing/2014/main" id="{22CBF4DA-0690-C045-109B-281AE22E7C3E}"/>
              </a:ext>
            </a:extLst>
          </p:cNvPr>
          <p:cNvSpPr txBox="1">
            <a:spLocks/>
          </p:cNvSpPr>
          <p:nvPr/>
        </p:nvSpPr>
        <p:spPr>
          <a:xfrm>
            <a:off x="1865509" y="6809165"/>
            <a:ext cx="3153684" cy="1676166"/>
          </a:xfrm>
          <a:prstGeom prst="rect">
            <a:avLst/>
          </a:prstGeom>
        </p:spPr>
        <p:txBody>
          <a:bodyPr lIns="41791" tIns="20896" rIns="41791" bIns="20896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914" b="1" dirty="0"/>
          </a:p>
          <a:p>
            <a:pPr marL="0" indent="0" algn="ctr">
              <a:buNone/>
            </a:pPr>
            <a:r>
              <a:rPr lang="de-DE" sz="1200" b="1" dirty="0"/>
              <a:t>Sreya Prakash</a:t>
            </a:r>
            <a:r>
              <a:rPr lang="de-DE" sz="1200" dirty="0"/>
              <a:t>, Sawparnika Ayyappan Preetha Kumari, Jingshui Huang</a:t>
            </a:r>
            <a:endParaRPr lang="de-DE" sz="1200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de-DE" sz="1200" dirty="0">
              <a:ea typeface="Calibri"/>
              <a:cs typeface="Calibri"/>
            </a:endParaRPr>
          </a:p>
          <a:p>
            <a:pPr algn="ctr">
              <a:buNone/>
            </a:pPr>
            <a:r>
              <a:rPr lang="en-US" sz="1200" dirty="0">
                <a:ea typeface="Calibri"/>
                <a:cs typeface="Calibri"/>
              </a:rPr>
              <a:t>Chair of Hydrology and River Basin Management</a:t>
            </a:r>
            <a:endParaRPr lang="de-DE" sz="12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200" dirty="0"/>
              <a:t>Technical University of Munich</a:t>
            </a:r>
            <a:endParaRPr lang="en-US" sz="12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200" dirty="0"/>
              <a:t>EGU26-21523, Vienna, 06.05.2026</a:t>
            </a:r>
            <a:endParaRPr lang="en-US" sz="1200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pt-BR" sz="800" dirty="0"/>
          </a:p>
          <a:p>
            <a:pPr marL="0" indent="0" algn="ctr">
              <a:buNone/>
            </a:pPr>
            <a:endParaRPr lang="pt-BR" sz="73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73EBE-64FA-5CBB-6FF6-16CB1057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54FBDFB-9705-D521-5C3B-C819A0222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601" y="9296347"/>
            <a:ext cx="609653" cy="60965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43FA79-9D2A-5B70-44C3-57C15B60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1450" cy="9906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/>
          <p:cNvSpPr txBox="1"/>
          <p:nvPr/>
        </p:nvSpPr>
        <p:spPr>
          <a:xfrm>
            <a:off x="165293" y="1046177"/>
            <a:ext cx="538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HYDROLOGICAL </a:t>
            </a:r>
            <a:r>
              <a:rPr sz="1600" dirty="0"/>
              <a:t>CALIBRATION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132868" y="1444685"/>
            <a:ext cx="6257646" cy="4571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/>
          <p:cNvSpPr txBox="1"/>
          <p:nvPr/>
        </p:nvSpPr>
        <p:spPr>
          <a:xfrm>
            <a:off x="209616" y="1641799"/>
            <a:ext cx="10827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2980B9"/>
                </a:solidFill>
                <a:latin typeface="Montserrat"/>
              </a:defRPr>
            </a:pPr>
            <a:r>
              <a:rPr sz="1500" dirty="0"/>
              <a:t>WATER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30A255C-43C8-50D2-1391-1EE6AC1A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51BF3-DCDF-09FA-9796-B2C1DA59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6" y="2800883"/>
            <a:ext cx="6389647" cy="543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826A88-733C-9B6E-3F09-11205960C991}"/>
              </a:ext>
            </a:extLst>
          </p:cNvPr>
          <p:cNvSpPr txBox="1"/>
          <p:nvPr/>
        </p:nvSpPr>
        <p:spPr>
          <a:xfrm>
            <a:off x="195682" y="206333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Streamflow calibration parameters with change type used, default values, starting values from coarse-resolution model and final calibrated values</a:t>
            </a:r>
            <a:endParaRPr sz="1238" dirty="0"/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4A83AB64-342C-E7E0-1CE1-F609DE06A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0D881F7-1F84-560A-6538-D1E9690D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/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YIELD CALIBRATION</a:t>
            </a:r>
            <a:endParaRPr sz="1600" dirty="0"/>
          </a:p>
        </p:txBody>
      </p:sp>
      <p:sp>
        <p:nvSpPr>
          <p:cNvPr id="5" name="Rectangle 4"/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/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767F5DD-95FC-58B7-276D-902B8696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5695D-17AE-1186-8227-528EB417B5AB}"/>
              </a:ext>
            </a:extLst>
          </p:cNvPr>
          <p:cNvSpPr txBox="1"/>
          <p:nvPr/>
        </p:nvSpPr>
        <p:spPr>
          <a:xfrm>
            <a:off x="187030" y="1977473"/>
            <a:ext cx="5823966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yield calibration parameters with default values and final calibrated values</a:t>
            </a:r>
            <a:endParaRPr sz="1238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32981D-C29F-05C1-4A90-157347D3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4" y="2300638"/>
            <a:ext cx="5527871" cy="7007300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718927C8-5573-5970-9017-8B43FF6BE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954F04-7C14-7C34-1B47-06D02FAD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24AF7-D0E0-1647-A483-6763222B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61B24-2480-E9D4-5B71-BE4852B224F4}"/>
              </a:ext>
            </a:extLst>
          </p:cNvPr>
          <p:cNvSpPr/>
          <p:nvPr/>
        </p:nvSpPr>
        <p:spPr>
          <a:xfrm>
            <a:off x="0" y="0"/>
            <a:ext cx="171450" cy="9906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64DD-F7C4-6BEF-6C10-F283D1A4B002}"/>
              </a:ext>
            </a:extLst>
          </p:cNvPr>
          <p:cNvSpPr txBox="1"/>
          <p:nvPr/>
        </p:nvSpPr>
        <p:spPr>
          <a:xfrm>
            <a:off x="165293" y="1046177"/>
            <a:ext cx="538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HYDROLOGICAL </a:t>
            </a:r>
            <a:r>
              <a:rPr lang="de-DE" sz="1600" dirty="0"/>
              <a:t>SYSTEM RESPONSE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5095B-0AA4-AB79-B448-5B222E1CBF33}"/>
              </a:ext>
            </a:extLst>
          </p:cNvPr>
          <p:cNvSpPr/>
          <p:nvPr/>
        </p:nvSpPr>
        <p:spPr>
          <a:xfrm flipV="1">
            <a:off x="132868" y="1444685"/>
            <a:ext cx="6257646" cy="4571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DEAE6-9BBB-E9CE-1474-E6F28CB0FA8A}"/>
              </a:ext>
            </a:extLst>
          </p:cNvPr>
          <p:cNvSpPr txBox="1"/>
          <p:nvPr/>
        </p:nvSpPr>
        <p:spPr>
          <a:xfrm>
            <a:off x="209616" y="1641799"/>
            <a:ext cx="10827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2980B9"/>
                </a:solidFill>
                <a:latin typeface="Montserrat"/>
              </a:defRPr>
            </a:pPr>
            <a:r>
              <a:rPr sz="1500" dirty="0"/>
              <a:t>WATER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33FC5A1-7805-162D-33F8-79D9AC40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09683-34B7-32C0-DD60-3967925C9722}"/>
              </a:ext>
            </a:extLst>
          </p:cNvPr>
          <p:cNvSpPr txBox="1"/>
          <p:nvPr/>
        </p:nvSpPr>
        <p:spPr>
          <a:xfrm>
            <a:off x="195682" y="2063333"/>
            <a:ext cx="5823966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Annual 7-day minimum discharge (LM7Q)- SSP126</a:t>
            </a:r>
            <a:endParaRPr sz="1238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464BD-F77B-0AD0-A4A4-3296F4E12F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4930" b="7344"/>
          <a:stretch>
            <a:fillRect/>
          </a:stretch>
        </p:blipFill>
        <p:spPr bwMode="auto">
          <a:xfrm>
            <a:off x="321310" y="2585152"/>
            <a:ext cx="621538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B954C125-2941-54E4-EA42-257036A8B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E2E5CD-20F3-9395-7072-BF232C67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6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E5728-D373-C7BF-914A-665732A8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155E25-AB67-70DB-B77E-91CADC04E1E9}"/>
              </a:ext>
            </a:extLst>
          </p:cNvPr>
          <p:cNvSpPr/>
          <p:nvPr/>
        </p:nvSpPr>
        <p:spPr>
          <a:xfrm>
            <a:off x="0" y="0"/>
            <a:ext cx="171450" cy="9906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2D864-2CCF-C4DE-B721-9C95DE55DCD4}"/>
              </a:ext>
            </a:extLst>
          </p:cNvPr>
          <p:cNvSpPr txBox="1"/>
          <p:nvPr/>
        </p:nvSpPr>
        <p:spPr>
          <a:xfrm>
            <a:off x="165293" y="1046177"/>
            <a:ext cx="538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HYDROLOGICAL </a:t>
            </a:r>
            <a:r>
              <a:rPr lang="de-DE" sz="1600" dirty="0"/>
              <a:t>SYSTEM RESPONSE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1A5BE-264B-04ED-DFF9-4B5B0042861E}"/>
              </a:ext>
            </a:extLst>
          </p:cNvPr>
          <p:cNvSpPr/>
          <p:nvPr/>
        </p:nvSpPr>
        <p:spPr>
          <a:xfrm flipV="1">
            <a:off x="132868" y="1444685"/>
            <a:ext cx="6257646" cy="4571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7CFA9-1149-66DB-AF33-842B53E255F3}"/>
              </a:ext>
            </a:extLst>
          </p:cNvPr>
          <p:cNvSpPr txBox="1"/>
          <p:nvPr/>
        </p:nvSpPr>
        <p:spPr>
          <a:xfrm>
            <a:off x="209616" y="1641799"/>
            <a:ext cx="10827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2980B9"/>
                </a:solidFill>
                <a:latin typeface="Montserrat"/>
              </a:defRPr>
            </a:pPr>
            <a:r>
              <a:rPr sz="1500" dirty="0"/>
              <a:t>WATER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3437C7D-0EAB-ED8D-5380-8849891C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7F2EE-0EE1-66C7-FF18-41B4EDF81261}"/>
              </a:ext>
            </a:extLst>
          </p:cNvPr>
          <p:cNvSpPr txBox="1"/>
          <p:nvPr/>
        </p:nvSpPr>
        <p:spPr>
          <a:xfrm>
            <a:off x="195682" y="2063333"/>
            <a:ext cx="5823966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Annual 7-day minimum discharge (LM7Q)- SSP370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9601F-EC62-28D8-63DE-9EA0F74B398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4655" b="7539"/>
          <a:stretch>
            <a:fillRect/>
          </a:stretch>
        </p:blipFill>
        <p:spPr bwMode="auto">
          <a:xfrm>
            <a:off x="298767" y="2563381"/>
            <a:ext cx="6260465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E88C4771-1510-04B1-EE2A-55EFBA6AC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692DA-65A7-267E-D9CC-B7A43334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6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D69C-47C7-3A59-0302-B1389B1A6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8E978-2ACC-3AE7-AC24-73DF799857CA}"/>
              </a:ext>
            </a:extLst>
          </p:cNvPr>
          <p:cNvSpPr/>
          <p:nvPr/>
        </p:nvSpPr>
        <p:spPr>
          <a:xfrm>
            <a:off x="0" y="0"/>
            <a:ext cx="171450" cy="9906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E670C-A035-E332-9EBA-9CC30045FD66}"/>
              </a:ext>
            </a:extLst>
          </p:cNvPr>
          <p:cNvSpPr txBox="1"/>
          <p:nvPr/>
        </p:nvSpPr>
        <p:spPr>
          <a:xfrm>
            <a:off x="165293" y="1046177"/>
            <a:ext cx="538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HYDROLOGICAL </a:t>
            </a:r>
            <a:r>
              <a:rPr lang="de-DE" sz="1600" dirty="0"/>
              <a:t>SYSTEM RESPONSE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2069C-6997-9D7B-D04F-5C7FD570E8E0}"/>
              </a:ext>
            </a:extLst>
          </p:cNvPr>
          <p:cNvSpPr/>
          <p:nvPr/>
        </p:nvSpPr>
        <p:spPr>
          <a:xfrm flipV="1">
            <a:off x="132868" y="1444685"/>
            <a:ext cx="6257646" cy="4571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9A21A-529A-336F-C222-FF4798616165}"/>
              </a:ext>
            </a:extLst>
          </p:cNvPr>
          <p:cNvSpPr txBox="1"/>
          <p:nvPr/>
        </p:nvSpPr>
        <p:spPr>
          <a:xfrm>
            <a:off x="209616" y="1641799"/>
            <a:ext cx="10827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2980B9"/>
                </a:solidFill>
                <a:latin typeface="Montserrat"/>
              </a:defRPr>
            </a:pPr>
            <a:r>
              <a:rPr sz="1500" dirty="0"/>
              <a:t>WATER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5B50C7F-63FC-B7EF-6360-DE9D0E96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20691-0167-5865-48E4-07CF33DB86CD}"/>
              </a:ext>
            </a:extLst>
          </p:cNvPr>
          <p:cNvSpPr txBox="1"/>
          <p:nvPr/>
        </p:nvSpPr>
        <p:spPr>
          <a:xfrm>
            <a:off x="195682" y="2063333"/>
            <a:ext cx="5823966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Annual 7-day minimum discharge (LM7Q)- SSP585</a:t>
            </a:r>
            <a:endParaRPr sz="1238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9EF1C-54D1-B950-9212-B2E3B2F873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4174" b="6700"/>
          <a:stretch>
            <a:fillRect/>
          </a:stretch>
        </p:blipFill>
        <p:spPr bwMode="auto">
          <a:xfrm>
            <a:off x="327025" y="2563381"/>
            <a:ext cx="620395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44013514-B473-76B1-47F0-657F01A27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44CEC-2D2D-0FF0-4DA2-A4E2E050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7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702B-A45A-2282-597F-95D1CC80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C4F985-80E7-C3D6-B0EC-DE152B2E52EA}"/>
              </a:ext>
            </a:extLst>
          </p:cNvPr>
          <p:cNvSpPr/>
          <p:nvPr/>
        </p:nvSpPr>
        <p:spPr>
          <a:xfrm>
            <a:off x="0" y="0"/>
            <a:ext cx="171450" cy="9906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19C0B-9E92-BC9A-9DC6-790E753C0FE0}"/>
              </a:ext>
            </a:extLst>
          </p:cNvPr>
          <p:cNvSpPr txBox="1"/>
          <p:nvPr/>
        </p:nvSpPr>
        <p:spPr>
          <a:xfrm>
            <a:off x="165293" y="1046177"/>
            <a:ext cx="538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de-DE" sz="1600" dirty="0"/>
              <a:t>WATER ALLOCATION RESPONSE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EB08D-3003-371C-38D1-F720DF6AD971}"/>
              </a:ext>
            </a:extLst>
          </p:cNvPr>
          <p:cNvSpPr/>
          <p:nvPr/>
        </p:nvSpPr>
        <p:spPr>
          <a:xfrm flipV="1">
            <a:off x="132868" y="1444685"/>
            <a:ext cx="6257646" cy="4571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ADB17-97D3-F9F6-B0FC-E59686390B12}"/>
              </a:ext>
            </a:extLst>
          </p:cNvPr>
          <p:cNvSpPr txBox="1"/>
          <p:nvPr/>
        </p:nvSpPr>
        <p:spPr>
          <a:xfrm>
            <a:off x="209616" y="1641799"/>
            <a:ext cx="10827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2980B9"/>
                </a:solidFill>
                <a:latin typeface="Montserrat"/>
              </a:defRPr>
            </a:pPr>
            <a:r>
              <a:rPr sz="1500" dirty="0"/>
              <a:t>WATER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7FE20AD-90A2-FEB9-2965-6738CDA2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0CB4C-735C-A1BB-D61E-9C1BF7CDE659}"/>
              </a:ext>
            </a:extLst>
          </p:cNvPr>
          <p:cNvSpPr txBox="1"/>
          <p:nvPr/>
        </p:nvSpPr>
        <p:spPr>
          <a:xfrm>
            <a:off x="195682" y="206333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Catchment groundwater storage for the near-future period under future climate scenarios, after competing user abstractions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7FC49-5B6C-3E05-43E4-D88CA65329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" y="2548255"/>
            <a:ext cx="5410835" cy="24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BB9F5B-01FD-EC96-1DFC-6A275C3586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4" y="6056570"/>
            <a:ext cx="5410835" cy="24047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238B6A-4CAF-1AB4-B56F-0598781698A9}"/>
              </a:ext>
            </a:extLst>
          </p:cNvPr>
          <p:cNvSpPr txBox="1"/>
          <p:nvPr/>
        </p:nvSpPr>
        <p:spPr>
          <a:xfrm>
            <a:off x="195682" y="5490052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Catchment groundwater storage for the far-future period under future climate scenarios, after competing user abstractions</a:t>
            </a:r>
            <a:endParaRPr sz="1238" dirty="0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C534DDCC-9F0A-2A19-5B7E-B662C6D61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FD35E9-CBE8-AFF6-D7FA-C3867E7C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74801-A571-28E4-7BA3-57B50AEF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4F948F-AF2C-6430-0A53-80D15E1D6B7B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3BDFA-A9E5-68A9-7D1A-E3CA1ADCAF20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PHENOLOGICAL ADAPTATION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59A8E-B626-389F-5E20-216DD903448D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4603D-24A2-AD64-3F5F-AE9FF0D57B77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119DFB5-0A08-52A2-B5F3-B79E5251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9D239-54E4-5302-8B49-56B95FC917C0}"/>
              </a:ext>
            </a:extLst>
          </p:cNvPr>
          <p:cNvSpPr txBox="1"/>
          <p:nvPr/>
        </p:nvSpPr>
        <p:spPr>
          <a:xfrm>
            <a:off x="187030" y="197747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Mechanistic Monthly Mean Growth Shifts for </a:t>
            </a:r>
            <a:r>
              <a:rPr lang="en-US" sz="1238" dirty="0" err="1"/>
              <a:t>wwht</a:t>
            </a:r>
            <a:r>
              <a:rPr lang="en-US" sz="1238" dirty="0"/>
              <a:t>: base Plant Heat Unit (PHU) accumulation, Leaf Area Index (LAI), Biomass accumulation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16D44-7BC5-6FF0-B4C8-47E98826FC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2664766"/>
            <a:ext cx="6385560" cy="621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B2F3297B-D061-D0D9-32FF-6DD8C1E5F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535D9-57EB-2F1A-BED2-ED37B7F8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62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4A644-91A6-B33B-933C-D1E571DD0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7256B-E9B3-A44D-C106-9754D7AE391E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6EAE3-1583-BBF0-94AE-05C0CD228C66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PHENOLOGICAL ADAPTATION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B546E-A5A2-2CDC-8049-015B919F7B86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5A1A2-E44C-AC01-EC86-9F9D8F72A5DA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43F3060-DD2D-E47F-B355-3E44FCBC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B9BED-0C72-C7AA-05DA-2D58DF920E29}"/>
              </a:ext>
            </a:extLst>
          </p:cNvPr>
          <p:cNvSpPr txBox="1"/>
          <p:nvPr/>
        </p:nvSpPr>
        <p:spPr>
          <a:xfrm>
            <a:off x="187030" y="197747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Mechanistic Monthly Mean Growth Shifts for </a:t>
            </a:r>
            <a:r>
              <a:rPr lang="en-US" sz="1238" dirty="0" err="1"/>
              <a:t>wbar</a:t>
            </a:r>
            <a:r>
              <a:rPr lang="en-US" sz="1238" dirty="0"/>
              <a:t>: base Plant Heat Unit (PHU) accumulation, Leaf Area Index (LAI), Biomass accumulation</a:t>
            </a:r>
            <a:endParaRPr sz="123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9A5CD-908C-52AC-40C2-34A39BAFC9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667941"/>
            <a:ext cx="6381750" cy="620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CC32E012-EF60-1CDD-7ECF-E2B4EBB48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2372EB-A2A6-634B-E8DF-0D4BE16D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4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27EC3-8B68-627D-EF3A-8CF70F29B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7DD4A8-9832-6384-A953-43BE78731CDD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50BBE-700F-E56F-3BBA-8AE219F17B0C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PHENOLOGICAL ADAPTATION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E0FF5-F2E2-8ED8-3898-CED2E84BFEE4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B5AF0-ED8A-A5F2-99ED-3BBE0237EB94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9535068-3819-DDAD-4201-A6C873E3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42F66-3EC5-3CFC-E7A6-48B21168E709}"/>
              </a:ext>
            </a:extLst>
          </p:cNvPr>
          <p:cNvSpPr txBox="1"/>
          <p:nvPr/>
        </p:nvSpPr>
        <p:spPr>
          <a:xfrm>
            <a:off x="187030" y="197747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Mechanistic Monthly Mean Growth Shifts for </a:t>
            </a:r>
            <a:r>
              <a:rPr lang="en-US" sz="1238" dirty="0" err="1"/>
              <a:t>csil</a:t>
            </a:r>
            <a:r>
              <a:rPr lang="en-US" sz="1238" dirty="0"/>
              <a:t>: base Plant Heat Unit (PHU) accumulation, Leaf Area Index (LAI), Biomass accumulation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BB28-F01B-E583-9E33-D34645F1B3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" y="2667941"/>
            <a:ext cx="6389370" cy="620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4A605DB9-CA3D-24DD-C77C-B9B78C73F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9E8ECA-E805-C852-7EA8-D82045EC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7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1A656-1C60-2BF9-4E08-6F88B52F3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23283-4F59-948F-11E6-EDCF95DC65EE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0CC3E-FB58-3AEC-0C2D-CBB3994EBB03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PHENOLOGICAL ADAPTATION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68AD1-3EDE-207B-EF08-28AADFB93A57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55C91-E213-9B58-2700-F1F45E9D738E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4424428-2318-50C3-1E66-78A0D816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D9367-5C22-CBB0-411D-E0839363CAB1}"/>
              </a:ext>
            </a:extLst>
          </p:cNvPr>
          <p:cNvSpPr txBox="1"/>
          <p:nvPr/>
        </p:nvSpPr>
        <p:spPr>
          <a:xfrm>
            <a:off x="187030" y="197747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Mechanistic Monthly Mean Growth Shifts for rye: base Plant Heat Unit (PHU) accumulation, Leaf Area Index (LAI), Biomass accumulation</a:t>
            </a:r>
            <a:endParaRPr sz="123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35003-2946-00C5-5E0F-ECBCADFB3A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11904"/>
            <a:ext cx="6381750" cy="620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AA7A46B6-9E85-3A2A-4636-4711E7C9F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172F79-3546-AECE-1BDF-10BAC72D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2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 murals Textural watercolor painting imitation of blue leaves and  branches, soft colors, delicate details against a white background nr.  w09133v1 - Uwalls.co.uk">
            <a:extLst>
              <a:ext uri="{FF2B5EF4-FFF2-40B4-BE49-F238E27FC236}">
                <a16:creationId xmlns:a16="http://schemas.microsoft.com/office/drawing/2014/main" id="{97E69BE0-356D-DB7E-CB49-3D49A84686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23"/>
          <a:stretch>
            <a:fillRect/>
          </a:stretch>
        </p:blipFill>
        <p:spPr>
          <a:xfrm>
            <a:off x="0" y="-7838"/>
            <a:ext cx="6857829" cy="992167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6002" y="411239"/>
            <a:ext cx="6085823" cy="897324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104" y="633814"/>
            <a:ext cx="3244476" cy="298160"/>
          </a:xfrm>
          <a:prstGeom prst="rect">
            <a:avLst/>
          </a:prstGeom>
          <a:noFill/>
        </p:spPr>
        <p:txBody>
          <a:bodyPr wrap="square" lIns="51435" tIns="25718" rIns="51435" bIns="25718" anchor="t">
            <a:spAutoFit/>
          </a:bodyPr>
          <a:lstStyle/>
          <a:p>
            <a:pPr algn="ctr">
              <a:defRPr sz="4400" b="1">
                <a:solidFill>
                  <a:srgbClr val="1A252F"/>
                </a:solidFill>
                <a:latin typeface="Montserrat"/>
              </a:defRPr>
            </a:pPr>
            <a:r>
              <a:rPr lang="en-US" sz="1600" b="1" dirty="0">
                <a:solidFill>
                  <a:srgbClr val="1A252F"/>
                </a:solidFill>
                <a:latin typeface="Montserrat"/>
              </a:rPr>
              <a:t>Explore the Research</a:t>
            </a:r>
            <a:endParaRPr lang="en-US" sz="1600" dirty="0"/>
          </a:p>
        </p:txBody>
      </p:sp>
      <p:pic>
        <p:nvPicPr>
          <p:cNvPr id="27" name="Picture 26" descr="nexus_trifecta_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275" y="-6444"/>
            <a:ext cx="1902221" cy="1865999"/>
          </a:xfrm>
          <a:prstGeom prst="rect">
            <a:avLst/>
          </a:prstGeom>
        </p:spPr>
      </p:pic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34B2B3-E271-2588-ABF0-DC57A3FC9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206" y="8559229"/>
            <a:ext cx="1373548" cy="13315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5DF0AF3-40D4-916E-3882-3C72E0E167CD}"/>
              </a:ext>
            </a:extLst>
          </p:cNvPr>
          <p:cNvGrpSpPr/>
          <p:nvPr/>
        </p:nvGrpSpPr>
        <p:grpSpPr>
          <a:xfrm>
            <a:off x="2521759" y="1598032"/>
            <a:ext cx="1795719" cy="514350"/>
            <a:chOff x="2451279" y="1930757"/>
            <a:chExt cx="3192390" cy="9144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B79E75-AA67-FC99-80C9-5BA56B551A34}"/>
                </a:ext>
              </a:extLst>
            </p:cNvPr>
            <p:cNvSpPr txBox="1"/>
            <p:nvPr/>
          </p:nvSpPr>
          <p:spPr>
            <a:xfrm>
              <a:off x="3389514" y="2207838"/>
              <a:ext cx="2254155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Background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  <p:pic>
          <p:nvPicPr>
            <p:cNvPr id="8" name="Graphic 7" descr="Postit Notes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604ADB4B-24B0-E154-39AA-9C6FC01F51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51279" y="1930757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BE166F-FFE1-BDFC-94A1-37DB5A35A3AB}"/>
              </a:ext>
            </a:extLst>
          </p:cNvPr>
          <p:cNvGrpSpPr/>
          <p:nvPr/>
        </p:nvGrpSpPr>
        <p:grpSpPr>
          <a:xfrm>
            <a:off x="2527796" y="2454604"/>
            <a:ext cx="1789682" cy="514350"/>
            <a:chOff x="6551054" y="1930758"/>
            <a:chExt cx="3181657" cy="9144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2B43F4-BABA-0D22-B90E-5E87114C9C90}"/>
                </a:ext>
              </a:extLst>
            </p:cNvPr>
            <p:cNvSpPr txBox="1"/>
            <p:nvPr/>
          </p:nvSpPr>
          <p:spPr>
            <a:xfrm>
              <a:off x="7478556" y="2207837"/>
              <a:ext cx="2254155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Methodology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  <p:pic>
          <p:nvPicPr>
            <p:cNvPr id="9" name="Graphic 8" descr="Flowchart with solid fill">
              <a:hlinkClick r:id="rId8" action="ppaction://hlinksldjump"/>
              <a:extLst>
                <a:ext uri="{FF2B5EF4-FFF2-40B4-BE49-F238E27FC236}">
                  <a16:creationId xmlns:a16="http://schemas.microsoft.com/office/drawing/2014/main" id="{C8A2C701-3314-7300-A275-9FFA2735C6C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51054" y="1930758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5128C5-ADBA-EE36-ACD1-5E2FA9673663}"/>
              </a:ext>
            </a:extLst>
          </p:cNvPr>
          <p:cNvGrpSpPr/>
          <p:nvPr/>
        </p:nvGrpSpPr>
        <p:grpSpPr>
          <a:xfrm>
            <a:off x="2527450" y="3311841"/>
            <a:ext cx="1776621" cy="514350"/>
            <a:chOff x="2451279" y="3068392"/>
            <a:chExt cx="3158438" cy="9144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AFA7CF-1365-4F17-8E12-0F84A9D1873C}"/>
                </a:ext>
              </a:extLst>
            </p:cNvPr>
            <p:cNvSpPr txBox="1"/>
            <p:nvPr/>
          </p:nvSpPr>
          <p:spPr>
            <a:xfrm>
              <a:off x="3355562" y="3254244"/>
              <a:ext cx="2254155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Calibration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  <p:pic>
          <p:nvPicPr>
            <p:cNvPr id="10" name="Graphic 9" descr="Target with solid fill">
              <a:hlinkClick r:id="rId10" action="ppaction://hlinksldjump"/>
              <a:extLst>
                <a:ext uri="{FF2B5EF4-FFF2-40B4-BE49-F238E27FC236}">
                  <a16:creationId xmlns:a16="http://schemas.microsoft.com/office/drawing/2014/main" id="{29A41E89-A796-7CE9-27AA-B1E4745BBA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51279" y="3068392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B31325-E35B-EE0C-C0D6-4B8CA89B9336}"/>
              </a:ext>
            </a:extLst>
          </p:cNvPr>
          <p:cNvGrpSpPr/>
          <p:nvPr/>
        </p:nvGrpSpPr>
        <p:grpSpPr>
          <a:xfrm>
            <a:off x="2534073" y="4151610"/>
            <a:ext cx="2309390" cy="514350"/>
            <a:chOff x="6551054" y="3068392"/>
            <a:chExt cx="4105582" cy="914400"/>
          </a:xfrm>
        </p:grpSpPr>
        <p:pic>
          <p:nvPicPr>
            <p:cNvPr id="11" name="Graphic 10" descr="Water with solid fill">
              <a:hlinkClick r:id="rId12" action="ppaction://hlinksldjump"/>
              <a:extLst>
                <a:ext uri="{FF2B5EF4-FFF2-40B4-BE49-F238E27FC236}">
                  <a16:creationId xmlns:a16="http://schemas.microsoft.com/office/drawing/2014/main" id="{5A57376B-80D1-7300-43C1-033D95F1BE6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51054" y="3068392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4D8360-1A69-158C-A627-E8AEDCDF5823}"/>
                </a:ext>
              </a:extLst>
            </p:cNvPr>
            <p:cNvSpPr txBox="1"/>
            <p:nvPr/>
          </p:nvSpPr>
          <p:spPr>
            <a:xfrm>
              <a:off x="7478556" y="3345469"/>
              <a:ext cx="3178080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Climate &amp; Hydrology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744AB2-673D-60CE-FC3B-DAF718250AF1}"/>
              </a:ext>
            </a:extLst>
          </p:cNvPr>
          <p:cNvGrpSpPr/>
          <p:nvPr/>
        </p:nvGrpSpPr>
        <p:grpSpPr>
          <a:xfrm>
            <a:off x="2521759" y="4988593"/>
            <a:ext cx="2550821" cy="514350"/>
            <a:chOff x="2465365" y="4187914"/>
            <a:chExt cx="4534794" cy="9144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6961B1-7446-DA6A-20C7-B8672F7F8DE5}"/>
                </a:ext>
              </a:extLst>
            </p:cNvPr>
            <p:cNvSpPr txBox="1"/>
            <p:nvPr/>
          </p:nvSpPr>
          <p:spPr>
            <a:xfrm>
              <a:off x="3389513" y="4461638"/>
              <a:ext cx="3610646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Agricultural Productivity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  <p:pic>
          <p:nvPicPr>
            <p:cNvPr id="13" name="Graphic 12" descr="Crops with solid fill">
              <a:hlinkClick r:id="rId14" action="ppaction://hlinksldjump"/>
              <a:extLst>
                <a:ext uri="{FF2B5EF4-FFF2-40B4-BE49-F238E27FC236}">
                  <a16:creationId xmlns:a16="http://schemas.microsoft.com/office/drawing/2014/main" id="{F89DCF5E-8BDC-443E-9B9F-2344331D926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65365" y="4187914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67ACDB-E56B-8CF0-5BD9-83004B110A43}"/>
              </a:ext>
            </a:extLst>
          </p:cNvPr>
          <p:cNvGrpSpPr/>
          <p:nvPr/>
        </p:nvGrpSpPr>
        <p:grpSpPr>
          <a:xfrm>
            <a:off x="2534073" y="5923166"/>
            <a:ext cx="2139825" cy="514350"/>
            <a:chOff x="6551054" y="4184561"/>
            <a:chExt cx="3804134" cy="9144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2060D7-1369-F828-1498-E99005940969}"/>
                </a:ext>
              </a:extLst>
            </p:cNvPr>
            <p:cNvSpPr txBox="1"/>
            <p:nvPr/>
          </p:nvSpPr>
          <p:spPr>
            <a:xfrm>
              <a:off x="7478555" y="4461638"/>
              <a:ext cx="2876633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Ecosystem Health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  <p:pic>
          <p:nvPicPr>
            <p:cNvPr id="12" name="Graphic 11" descr="Leaf with solid fill">
              <a:hlinkClick r:id="rId16" action="ppaction://hlinksldjump"/>
              <a:extLst>
                <a:ext uri="{FF2B5EF4-FFF2-40B4-BE49-F238E27FC236}">
                  <a16:creationId xmlns:a16="http://schemas.microsoft.com/office/drawing/2014/main" id="{366F3D55-B181-46B5-7C2B-DA71D85022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51054" y="4184561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2F6DC9-CBE4-52CB-13CE-1710D626618C}"/>
              </a:ext>
            </a:extLst>
          </p:cNvPr>
          <p:cNvGrpSpPr/>
          <p:nvPr/>
        </p:nvGrpSpPr>
        <p:grpSpPr>
          <a:xfrm>
            <a:off x="2534073" y="6768002"/>
            <a:ext cx="2445700" cy="514350"/>
            <a:chOff x="2462011" y="5279265"/>
            <a:chExt cx="4347911" cy="9144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DF5C7A-DFC4-43EE-7900-C8C41DF2E08F}"/>
                </a:ext>
              </a:extLst>
            </p:cNvPr>
            <p:cNvSpPr txBox="1"/>
            <p:nvPr/>
          </p:nvSpPr>
          <p:spPr>
            <a:xfrm>
              <a:off x="3389513" y="5524147"/>
              <a:ext cx="3420409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Irrigation Intervention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  <p:pic>
          <p:nvPicPr>
            <p:cNvPr id="18" name="Graphic 17" descr="Watering Plant with solid fill">
              <a:hlinkClick r:id="rId18" action="ppaction://hlinksldjump"/>
              <a:extLst>
                <a:ext uri="{FF2B5EF4-FFF2-40B4-BE49-F238E27FC236}">
                  <a16:creationId xmlns:a16="http://schemas.microsoft.com/office/drawing/2014/main" id="{D0B78ECE-921C-92DE-9662-54B2DA602FE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462011" y="5279265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65767C-FBCB-A4CA-AE4F-ADE909E38419}"/>
              </a:ext>
            </a:extLst>
          </p:cNvPr>
          <p:cNvGrpSpPr/>
          <p:nvPr/>
        </p:nvGrpSpPr>
        <p:grpSpPr>
          <a:xfrm>
            <a:off x="2534073" y="7628421"/>
            <a:ext cx="2139825" cy="514350"/>
            <a:chOff x="6551054" y="5279266"/>
            <a:chExt cx="3804134" cy="9144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14E1D3-2344-4F85-DBFC-16FF25D51B50}"/>
                </a:ext>
              </a:extLst>
            </p:cNvPr>
            <p:cNvSpPr txBox="1"/>
            <p:nvPr/>
          </p:nvSpPr>
          <p:spPr>
            <a:xfrm>
              <a:off x="7478555" y="5524146"/>
              <a:ext cx="2876633" cy="47534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egoe UI Semilight"/>
                  <a:ea typeface="Calibri"/>
                  <a:cs typeface="Segoe UI Semilight"/>
                </a:rPr>
                <a:t>Nexus Synthesis</a:t>
              </a:r>
              <a:endParaRPr lang="en-US" sz="1400" dirty="0">
                <a:latin typeface="Segoe UI Semilight"/>
                <a:cs typeface="Segoe UI Semilight"/>
              </a:endParaRPr>
            </a:p>
          </p:txBody>
        </p:sp>
        <p:pic>
          <p:nvPicPr>
            <p:cNvPr id="14" name="Graphic 13" descr="Scales of justice with solid fill">
              <a:hlinkClick r:id="rId20" action="ppaction://hlinksldjump"/>
              <a:extLst>
                <a:ext uri="{FF2B5EF4-FFF2-40B4-BE49-F238E27FC236}">
                  <a16:creationId xmlns:a16="http://schemas.microsoft.com/office/drawing/2014/main" id="{8B739CF3-E301-18D2-3BF5-1AB7F1798D3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551054" y="5279266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 descr="A yellow sign with blue text&#10;&#10;AI-generated content may be incorrect.">
            <a:extLst>
              <a:ext uri="{FF2B5EF4-FFF2-40B4-BE49-F238E27FC236}">
                <a16:creationId xmlns:a16="http://schemas.microsoft.com/office/drawing/2014/main" id="{6A00F48C-B444-38F6-5A91-2CA05C8D4AA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8559229"/>
            <a:ext cx="998249" cy="1369442"/>
          </a:xfrm>
          <a:prstGeom prst="rect">
            <a:avLst/>
          </a:prstGeom>
        </p:spPr>
      </p:pic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3743F5CF-1B5D-8CAA-F2BD-6AA70BAD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1FF3605-2858-FA55-D0D3-31203829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2688-A20F-20BC-AE9A-43CF68CD7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E9FC8-600F-20FE-8FDC-A16E71765F8F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69BB1-179A-18AC-5247-EF2515673E51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PHENOLOGICAL ADAPTATION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D9477-19E0-B3FE-AA96-CF8DB6DFD4C3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983C9-663F-8D93-FA0E-0529A2A56C41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84BB20-E1AB-7472-1AF8-2722C077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16B54-C6F9-5D21-0DBC-31E9545B2550}"/>
              </a:ext>
            </a:extLst>
          </p:cNvPr>
          <p:cNvSpPr txBox="1"/>
          <p:nvPr/>
        </p:nvSpPr>
        <p:spPr>
          <a:xfrm>
            <a:off x="187030" y="197747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Mechanistic Monthly Mean Growth Shifts for </a:t>
            </a:r>
            <a:r>
              <a:rPr lang="en-US" sz="1238" dirty="0" err="1"/>
              <a:t>barl</a:t>
            </a:r>
            <a:r>
              <a:rPr lang="en-US" sz="1238" dirty="0"/>
              <a:t>: base Plant Heat Unit (PHU) accumulation, Leaf Area Index (LAI), Biomass accumulation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74017-EC55-B0F3-A5E6-0F6D2F444C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11904"/>
            <a:ext cx="6381750" cy="620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6535AD05-DAB3-DC80-1FEC-9893AB128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011446-263A-F030-F627-1994317E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7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EF55-1C8A-2974-81AF-B2AB945C2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908A3A-976B-5909-5DCB-A35FB889C1F1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241D3-8EE4-70EC-7FCE-173EBAF141E5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PHENOLOGICAL ADAPTATION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FD8D8-82A2-53AC-DF94-0F8AE676AC61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3172B-AA30-38D8-9F15-6F17E019168C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E5AE57F-ADFF-FC63-6D9C-01F573E8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1D048-45C2-4CA6-67EB-5E2AB5095AB7}"/>
              </a:ext>
            </a:extLst>
          </p:cNvPr>
          <p:cNvSpPr txBox="1"/>
          <p:nvPr/>
        </p:nvSpPr>
        <p:spPr>
          <a:xfrm>
            <a:off x="187030" y="197747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Mechanistic Monthly Mean Growth Shifts for </a:t>
            </a:r>
            <a:r>
              <a:rPr lang="en-US" sz="1238" dirty="0" err="1"/>
              <a:t>trit</a:t>
            </a:r>
            <a:r>
              <a:rPr lang="en-US" sz="1238" dirty="0"/>
              <a:t>: base Plant Heat Unit (PHU) accumulation, Leaf Area Index (LAI), Biomass accumulation</a:t>
            </a:r>
            <a:endParaRPr sz="123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70A26-5DB5-4311-3EDE-856FC6F3C6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4" y="2711904"/>
            <a:ext cx="6381750" cy="620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298B6FA1-49CB-72AF-2CE9-C12DFF8E7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E2AAFA-7536-2F01-B13B-2C62D8A0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9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29BA6-05EC-B767-204E-CEA65D5D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882D6-0DCB-42E6-73B4-270BB2CEA76E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BE947-15F4-95B9-80BD-933D113912EA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6FB5BF-800E-2D1A-B2EC-9E76D6C6FDE2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B5D57-4A0E-46FC-A609-7F3595004EA8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63A651B-2667-4C92-1BA3-171AEC63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25BEB-EC75-C71F-7D48-43D3251A9145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water stress metrics under future climate scenarios in the near-future: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626AFE-D074-7CB5-7C7E-8BA4A2F1E3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" y="2780596"/>
            <a:ext cx="5978525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00F0622A-795E-E3A6-B6F1-F47AD173D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7DA5D4-90B1-77A1-C7A1-00060426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6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1081-8E82-41A7-9E5C-0B547958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4B017-19FC-6969-BFDC-D8363A0272B7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3B159-F0A1-94CC-819A-FFF32D41D72E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66B8EB-82D5-9AA1-D0EA-F7313E43BD1C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F201A-1A15-E907-B413-879628EB55D0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BD5B354-56DD-EA96-EB77-BB746C0A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DA285-D75E-C9E2-4913-D2AF039B83E2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water stress metrics under future climate scenarios in the far-future: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FD17D-09C3-6F41-7A10-2C35CE2F76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" y="2780596"/>
            <a:ext cx="5978525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6F87EFFB-F2B9-5C8E-AEFB-055A19E8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5F759D-0495-6460-8C4F-B87A23A6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6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D6F73-A00F-0635-5F12-0CBD658BE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3F7DC-909E-CFFF-322D-B2941F73D242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F8816-2970-6927-19CD-C4292F1CA7D1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37397-AC37-0231-DFB4-CEDEE8070210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8928C-E551-B255-CBD0-356A95E48F34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EC5B181-17A2-0426-136C-0A22A693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25631-348A-A227-72DB-B87816BC8E6B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nitrogen stress metrics under future climate scenarios in the near-future: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541B1-E36C-D195-018F-678F466238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2837288"/>
            <a:ext cx="5978525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179171A1-A91B-C297-766D-A38AB77C0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3E3BAD-DFFC-204A-FC96-C3880ADD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CAB2-BD51-A41D-E02A-69607BEA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94AE9-8759-9A7C-4F2C-9AD8D74463E5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67608-3EA9-BF1D-5C23-6CDD9E6AC4F2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33AD5-EA98-E7AE-604D-C906FAB25450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0E01F-F2A8-0CBF-2A35-EA7815575F78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82671A-47FD-3828-C163-A957B399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38004-A7D4-14D6-A41E-AF10E0643C40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nitrogen stress metrics under future climate scenarios in the far-future: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22F06-C81B-1448-60DE-82E16BD855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" y="2780596"/>
            <a:ext cx="5978525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C7A8B-9129-E3A2-1F94-3587A0A8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6462D-C095-F472-8F29-7334C4E74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31EFFE-EE66-1E88-5DB2-A22F868C07AD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66602-DE83-6FA0-1FD2-99F682AF26C4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B9A94-66F8-F8E2-A9A2-7FB0DE3DBD82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146F5-333D-D4B3-EFF1-5472A463C494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2792D5-DEE6-2F04-3DDE-E0A5FB30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927FA-D3A0-0869-8B5F-CF5C85D2AD68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temperature stress metrics under future climate scenarios in the near-future: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107EE-9B4D-7C81-8B6B-47304B7DB7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2837288"/>
            <a:ext cx="5978525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FF0E3FFE-D5F2-0A95-DAFC-8ADAB5746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024ED2-A22D-85D2-ED2A-B914902A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1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7542C-8C26-8A2E-FBB4-DE944E5F6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CD14FF-36AA-D47A-677B-C9FB8429AE35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59830-C2CB-8B63-E35C-4CCDFC868500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176D5-A453-FFFC-36B4-FB2969B317E1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C3E2A-970C-DD7B-56A5-1384FF09D382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51052A-FABD-4FD5-2874-62B88B4D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0D62F-0771-485A-CA3D-6600520A0109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temperature stress metrics under future climate scenarios in the far-future: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0340B-67B0-BEC5-E04E-E7F3AF7421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1" y="2780596"/>
            <a:ext cx="5978525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1D6B98C5-A4DB-9192-650E-787DDC24C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465CF7-96F7-EB34-B8F1-B57E506A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88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E40BD-EA6B-FB65-BED9-54D6E506F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3D5D43-85C7-19D7-D7CF-62D454A78532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05FBA-705C-141F-C4F8-FA74190C6D91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0EB3E-D56E-8F9E-E3D3-BE511E70DB70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B906A-9E8A-6C4A-CA24-F210A20E22A0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A43746E-980B-E215-D2A0-0A07A1C2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FCBDF-5292-9A58-309D-EFED0B0015CE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aeration stress metrics under future climate scenarios in the near-future: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9188F-D8CF-D03D-1DB9-8AEB676D82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" y="2780596"/>
            <a:ext cx="5978525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9DFBE-88D8-176E-AD32-57AC62D4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59B80-DF59-C949-2D66-B4B81685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BC628-08B7-E69E-3F52-B52E6672DC1A}"/>
              </a:ext>
            </a:extLst>
          </p:cNvPr>
          <p:cNvSpPr/>
          <p:nvPr/>
        </p:nvSpPr>
        <p:spPr>
          <a:xfrm>
            <a:off x="-14390" y="0"/>
            <a:ext cx="201420" cy="99060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A6FAE-64DC-2272-FD22-C032F92F7C16}"/>
              </a:ext>
            </a:extLst>
          </p:cNvPr>
          <p:cNvSpPr txBox="1"/>
          <p:nvPr/>
        </p:nvSpPr>
        <p:spPr>
          <a:xfrm>
            <a:off x="204958" y="1029664"/>
            <a:ext cx="3655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CROP STRESS METRICS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2D197-8C37-3195-3688-CBB12A58961A}"/>
              </a:ext>
            </a:extLst>
          </p:cNvPr>
          <p:cNvSpPr/>
          <p:nvPr/>
        </p:nvSpPr>
        <p:spPr>
          <a:xfrm>
            <a:off x="157184" y="1469070"/>
            <a:ext cx="6305168" cy="45719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A40CE-A150-AE46-DE3B-A22212D3E567}"/>
              </a:ext>
            </a:extLst>
          </p:cNvPr>
          <p:cNvSpPr txBox="1"/>
          <p:nvPr/>
        </p:nvSpPr>
        <p:spPr>
          <a:xfrm>
            <a:off x="187030" y="1677943"/>
            <a:ext cx="16295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sz="1500" dirty="0"/>
              <a:t>FOO</a:t>
            </a:r>
            <a:r>
              <a:rPr lang="en-US" sz="1500" dirty="0"/>
              <a:t>D</a:t>
            </a:r>
            <a:endParaRPr sz="15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AA3390-02B4-933A-7326-D9F665D9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B2949-6A17-CDB9-599F-E65CD4A2DCD2}"/>
              </a:ext>
            </a:extLst>
          </p:cNvPr>
          <p:cNvSpPr txBox="1"/>
          <p:nvPr/>
        </p:nvSpPr>
        <p:spPr>
          <a:xfrm>
            <a:off x="187030" y="1977473"/>
            <a:ext cx="58239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Crop aeration stress metrics under future climate scenarios in the far-future: a) Percentage days above threshold 0.2, b) Mean stress, c) P95 stress, d) Longest run above threshold 0.2</a:t>
            </a:r>
            <a:endParaRPr sz="123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2E7EE-7DE4-E2B7-764F-C8E134C46D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" y="2710952"/>
            <a:ext cx="5978525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04D911A8-7722-13E3-6670-923240B8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2A4588-F9E4-4D2C-7678-454AD986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/>
          <p:cNvSpPr txBox="1"/>
          <p:nvPr/>
        </p:nvSpPr>
        <p:spPr>
          <a:xfrm>
            <a:off x="217606" y="1077621"/>
            <a:ext cx="1921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STUDY AREA</a:t>
            </a:r>
            <a:endParaRPr sz="1600" dirty="0"/>
          </a:p>
        </p:txBody>
      </p:sp>
      <p:sp>
        <p:nvSpPr>
          <p:cNvPr id="5" name="Rectangle 4"/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/>
          <p:cNvSpPr txBox="1"/>
          <p:nvPr/>
        </p:nvSpPr>
        <p:spPr>
          <a:xfrm>
            <a:off x="245176" y="1639822"/>
            <a:ext cx="14251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lang="en-US" sz="1500" dirty="0">
                <a:solidFill>
                  <a:srgbClr val="95A5A6"/>
                </a:solidFill>
              </a:rPr>
              <a:t>MATERIALS</a:t>
            </a:r>
            <a:endParaRPr sz="1500" dirty="0">
              <a:solidFill>
                <a:srgbClr val="95A5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08" y="2083381"/>
            <a:ext cx="4948708" cy="601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13"/>
              </a:spcBef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sz="1238" b="1" dirty="0"/>
              <a:t>Upper Main Catchment, Bavaria</a:t>
            </a:r>
          </a:p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de-DE" sz="1238" dirty="0" err="1"/>
              <a:t>Representative</a:t>
            </a:r>
            <a:r>
              <a:rPr lang="de-DE" sz="1238" dirty="0"/>
              <a:t> temperate </a:t>
            </a:r>
            <a:r>
              <a:rPr lang="de-DE" sz="1238" dirty="0" err="1"/>
              <a:t>rainfed</a:t>
            </a:r>
            <a:r>
              <a:rPr lang="de-DE" sz="1238" dirty="0"/>
              <a:t> </a:t>
            </a:r>
            <a:r>
              <a:rPr lang="de-DE" sz="1238" dirty="0" err="1"/>
              <a:t>basin</a:t>
            </a:r>
            <a:r>
              <a:rPr lang="de-DE" sz="1238" dirty="0"/>
              <a:t> </a:t>
            </a:r>
            <a:r>
              <a:rPr lang="de-DE" sz="1238" dirty="0" err="1"/>
              <a:t>critical</a:t>
            </a:r>
            <a:r>
              <a:rPr lang="de-DE" sz="1238" dirty="0"/>
              <a:t> </a:t>
            </a:r>
            <a:r>
              <a:rPr lang="de-DE" sz="1238" dirty="0" err="1"/>
              <a:t>for</a:t>
            </a:r>
            <a:r>
              <a:rPr lang="de-DE" sz="1238" dirty="0"/>
              <a:t> </a:t>
            </a:r>
            <a:r>
              <a:rPr lang="de-DE" sz="1238" dirty="0" err="1"/>
              <a:t>food</a:t>
            </a:r>
            <a:r>
              <a:rPr lang="de-DE" sz="1238" dirty="0"/>
              <a:t> </a:t>
            </a:r>
            <a:r>
              <a:rPr lang="de-DE" sz="1238" dirty="0" err="1"/>
              <a:t>security</a:t>
            </a:r>
            <a:r>
              <a:rPr sz="1238" dirty="0"/>
              <a:t>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43DB42E-910D-7A8E-B3B5-41AD63C3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2275FB-93D1-892B-2870-58A8551663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837846"/>
            <a:ext cx="4584700" cy="275590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B9ED39-0568-BD35-0C11-08DBF14B18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" y="6172168"/>
            <a:ext cx="6099175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779D55-0DE1-F23B-8167-43249DE312C6}"/>
              </a:ext>
            </a:extLst>
          </p:cNvPr>
          <p:cNvSpPr txBox="1"/>
          <p:nvPr/>
        </p:nvSpPr>
        <p:spPr>
          <a:xfrm>
            <a:off x="272408" y="5761526"/>
            <a:ext cx="4948708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de-DE" sz="1238" dirty="0"/>
              <a:t>Geological </a:t>
            </a:r>
            <a:r>
              <a:rPr lang="de-DE" sz="1238" dirty="0" err="1"/>
              <a:t>constituents</a:t>
            </a:r>
            <a:r>
              <a:rPr lang="de-DE" sz="1238" dirty="0"/>
              <a:t> and </a:t>
            </a:r>
            <a:r>
              <a:rPr lang="de-DE" sz="1238" dirty="0" err="1"/>
              <a:t>aquifers</a:t>
            </a:r>
            <a:endParaRPr sz="1238" dirty="0"/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87A6B685-EA2D-0942-68F1-4539A1C34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4C92985-A579-0A84-AB93-DB00187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71451" cy="9906000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/>
          <p:cNvSpPr txBox="1"/>
          <p:nvPr/>
        </p:nvSpPr>
        <p:spPr>
          <a:xfrm>
            <a:off x="200298" y="960957"/>
            <a:ext cx="502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TRANSPORT LIMITATION OF NITRATE</a:t>
            </a:r>
            <a:endParaRPr sz="1600" dirty="0"/>
          </a:p>
        </p:txBody>
      </p:sp>
      <p:sp>
        <p:nvSpPr>
          <p:cNvPr id="5" name="Rectangle 4"/>
          <p:cNvSpPr/>
          <p:nvPr/>
        </p:nvSpPr>
        <p:spPr>
          <a:xfrm>
            <a:off x="171450" y="1451396"/>
            <a:ext cx="6233622" cy="45719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/>
          <p:cNvSpPr txBox="1"/>
          <p:nvPr/>
        </p:nvSpPr>
        <p:spPr>
          <a:xfrm>
            <a:off x="200298" y="1797753"/>
            <a:ext cx="14578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27AE60"/>
                </a:solidFill>
                <a:latin typeface="Montserrat"/>
              </a:defRPr>
            </a:pPr>
            <a:r>
              <a:rPr sz="1500" dirty="0"/>
              <a:t>ECOSYSTEM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185" y="2165146"/>
            <a:ext cx="5240655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Average annual nitrate leaching under future climate scenarios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79038BB-A307-E756-89C1-5B85D43C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45852-B946-0D8B-0F49-FF4CC291B6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5726"/>
            <a:ext cx="6400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1BA1C-EA93-1D0F-2EE1-8819EDE311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4" y="5603137"/>
            <a:ext cx="6400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D46F66-B65F-6170-D59B-F3FA28DCAE34}"/>
              </a:ext>
            </a:extLst>
          </p:cNvPr>
          <p:cNvSpPr txBox="1"/>
          <p:nvPr/>
        </p:nvSpPr>
        <p:spPr>
          <a:xfrm>
            <a:off x="337184" y="4861888"/>
            <a:ext cx="5240655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Average annual downstream export nitrate concentration under future climate scenarios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D8CAF4E-D3C5-F53F-B091-4CC315ABB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1CBC2F3-3416-9FCB-842E-0CD1B340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BFE3C-67E2-3667-A3E9-1C836CAAD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9B6935-7C26-3CAA-E6DA-823CC092D15F}"/>
              </a:ext>
            </a:extLst>
          </p:cNvPr>
          <p:cNvSpPr/>
          <p:nvPr/>
        </p:nvSpPr>
        <p:spPr>
          <a:xfrm>
            <a:off x="0" y="0"/>
            <a:ext cx="171450" cy="9906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47529-26AB-10D5-3D79-7D200CAF24A6}"/>
              </a:ext>
            </a:extLst>
          </p:cNvPr>
          <p:cNvSpPr txBox="1"/>
          <p:nvPr/>
        </p:nvSpPr>
        <p:spPr>
          <a:xfrm>
            <a:off x="165293" y="1046177"/>
            <a:ext cx="538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de-DE" sz="1600" dirty="0"/>
              <a:t>IRRIGATION: WATER ALLOCATION RESPONSE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8946B-2346-AF8B-479D-28EB767A6C44}"/>
              </a:ext>
            </a:extLst>
          </p:cNvPr>
          <p:cNvSpPr/>
          <p:nvPr/>
        </p:nvSpPr>
        <p:spPr>
          <a:xfrm flipV="1">
            <a:off x="132868" y="1444685"/>
            <a:ext cx="6257646" cy="4571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62926-B7F3-5019-A932-7EA2B56CD898}"/>
              </a:ext>
            </a:extLst>
          </p:cNvPr>
          <p:cNvSpPr txBox="1"/>
          <p:nvPr/>
        </p:nvSpPr>
        <p:spPr>
          <a:xfrm>
            <a:off x="209616" y="1641799"/>
            <a:ext cx="10827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2980B9"/>
                </a:solidFill>
                <a:latin typeface="Montserrat"/>
              </a:defRPr>
            </a:pPr>
            <a:r>
              <a:rPr sz="1500" dirty="0"/>
              <a:t>WATER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C65B798-8CB0-5A82-DFD0-D9B08FF1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448C0-32FC-52B6-4741-0E2E597422EF}"/>
              </a:ext>
            </a:extLst>
          </p:cNvPr>
          <p:cNvSpPr txBox="1"/>
          <p:nvPr/>
        </p:nvSpPr>
        <p:spPr>
          <a:xfrm>
            <a:off x="195682" y="2063333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High Irrigation: Groundwater storage (MCM) under future climate scenarios in the far-future. Complete dry-out by 2070.</a:t>
            </a:r>
            <a:endParaRPr sz="1238" dirty="0"/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6E806677-F7B9-9AA8-AA8E-7BD56EC6C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F7E466-962F-13E5-22A0-2A613466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EB6E9-5D3E-102D-6C93-5462ED3038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4" y="2765267"/>
            <a:ext cx="5601335" cy="249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436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4982C-B551-AB8E-F73C-2B870AFE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1698CB-B8D0-07A5-50CD-B6E9169205B8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EE32A-FCF4-FCCC-5678-553E52F5DBA8}"/>
              </a:ext>
            </a:extLst>
          </p:cNvPr>
          <p:cNvSpPr txBox="1"/>
          <p:nvPr/>
        </p:nvSpPr>
        <p:spPr>
          <a:xfrm>
            <a:off x="217606" y="1077621"/>
            <a:ext cx="2460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NEXUS TRADE-OFFS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FC20C-A8A4-24BD-4CD4-8710A6D16264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3777D-925F-17EA-32AE-9A6C06F8A2E1}"/>
              </a:ext>
            </a:extLst>
          </p:cNvPr>
          <p:cNvSpPr txBox="1"/>
          <p:nvPr/>
        </p:nvSpPr>
        <p:spPr>
          <a:xfrm>
            <a:off x="245176" y="1639822"/>
            <a:ext cx="24327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lang="en-US" sz="1500" dirty="0">
                <a:solidFill>
                  <a:srgbClr val="95A5A6"/>
                </a:solidFill>
              </a:rPr>
              <a:t>NEXUS PERSPECTIVE</a:t>
            </a:r>
            <a:endParaRPr sz="1500" dirty="0">
              <a:solidFill>
                <a:srgbClr val="95A5A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1DA8D-12AC-1B1F-AFE4-A037A8A28D9D}"/>
              </a:ext>
            </a:extLst>
          </p:cNvPr>
          <p:cNvSpPr txBox="1"/>
          <p:nvPr/>
        </p:nvSpPr>
        <p:spPr>
          <a:xfrm>
            <a:off x="272408" y="2083381"/>
            <a:ext cx="4948708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de-DE" sz="1238" dirty="0" err="1"/>
              <a:t>Representative</a:t>
            </a:r>
            <a:r>
              <a:rPr lang="de-DE" sz="1238" dirty="0"/>
              <a:t> temperate </a:t>
            </a:r>
            <a:r>
              <a:rPr lang="de-DE" sz="1238" dirty="0" err="1"/>
              <a:t>rainfed</a:t>
            </a:r>
            <a:r>
              <a:rPr lang="de-DE" sz="1238" dirty="0"/>
              <a:t> </a:t>
            </a:r>
            <a:r>
              <a:rPr lang="de-DE" sz="1238" dirty="0" err="1"/>
              <a:t>basin</a:t>
            </a:r>
            <a:r>
              <a:rPr lang="de-DE" sz="1238" dirty="0"/>
              <a:t> </a:t>
            </a:r>
            <a:r>
              <a:rPr lang="de-DE" sz="1238" dirty="0" err="1"/>
              <a:t>critical</a:t>
            </a:r>
            <a:r>
              <a:rPr lang="de-DE" sz="1238" dirty="0"/>
              <a:t> </a:t>
            </a:r>
            <a:r>
              <a:rPr lang="de-DE" sz="1238" dirty="0" err="1"/>
              <a:t>for</a:t>
            </a:r>
            <a:r>
              <a:rPr lang="de-DE" sz="1238" dirty="0"/>
              <a:t> </a:t>
            </a:r>
            <a:r>
              <a:rPr lang="de-DE" sz="1238" dirty="0" err="1"/>
              <a:t>food</a:t>
            </a:r>
            <a:r>
              <a:rPr lang="de-DE" sz="1238" dirty="0"/>
              <a:t> </a:t>
            </a:r>
            <a:r>
              <a:rPr lang="de-DE" sz="1238" dirty="0" err="1"/>
              <a:t>security</a:t>
            </a:r>
            <a:r>
              <a:rPr sz="1238" dirty="0"/>
              <a:t>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4A405DB-DCE2-A2E5-88EA-D20DBC9C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FF745-D165-1C0C-A77B-F6DADE36F0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" y="2486609"/>
            <a:ext cx="61614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96D57A7D-FACF-32CA-C802-1BB0F32EA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680CC-A291-E33B-6042-B732FECF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5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D8718-63F7-BE04-6397-3601CEC0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B97B68-B515-F220-5E03-25378AF9E2CB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201E1-9B02-2799-2E1F-09F5846F1484}"/>
              </a:ext>
            </a:extLst>
          </p:cNvPr>
          <p:cNvSpPr txBox="1"/>
          <p:nvPr/>
        </p:nvSpPr>
        <p:spPr>
          <a:xfrm>
            <a:off x="1861458" y="4460557"/>
            <a:ext cx="31350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Contact Author:</a:t>
            </a:r>
          </a:p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400" dirty="0"/>
              <a:t>Sreya Prakash</a:t>
            </a:r>
          </a:p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400" dirty="0"/>
              <a:t>Technical University of Munich</a:t>
            </a:r>
          </a:p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400" dirty="0"/>
              <a:t>sreya.prakash@tum.de</a:t>
            </a:r>
            <a:endParaRPr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65F44-081A-A0F8-B41B-711ED18EA239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3B6A4D2-A2EA-A69B-7144-6D35DFD6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D09ED8B5-630D-0472-E656-B464987AB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4EC24-0DC5-9D8F-3912-7C53AF12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6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A4344-B596-B1BB-96B4-17445E31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826DA2-9F8C-FA0B-1303-9B69E74511FA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93AA1-578E-68C2-50FB-DD506D20D98D}"/>
              </a:ext>
            </a:extLst>
          </p:cNvPr>
          <p:cNvSpPr txBox="1"/>
          <p:nvPr/>
        </p:nvSpPr>
        <p:spPr>
          <a:xfrm>
            <a:off x="217606" y="1077621"/>
            <a:ext cx="1921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STUDY AREA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F449B-EA0A-A8B8-D846-594C002248AB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50B64-FEAA-33AD-2661-EC3C539B1D51}"/>
              </a:ext>
            </a:extLst>
          </p:cNvPr>
          <p:cNvSpPr txBox="1"/>
          <p:nvPr/>
        </p:nvSpPr>
        <p:spPr>
          <a:xfrm>
            <a:off x="245176" y="1639822"/>
            <a:ext cx="14251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lang="en-US" sz="1500" dirty="0">
                <a:solidFill>
                  <a:srgbClr val="95A5A6"/>
                </a:solidFill>
              </a:rPr>
              <a:t>MATERIALS</a:t>
            </a:r>
            <a:endParaRPr sz="1500" dirty="0">
              <a:solidFill>
                <a:srgbClr val="95A5A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CED02-C500-DBF2-AC3A-D76CECC09051}"/>
              </a:ext>
            </a:extLst>
          </p:cNvPr>
          <p:cNvSpPr txBox="1"/>
          <p:nvPr/>
        </p:nvSpPr>
        <p:spPr>
          <a:xfrm>
            <a:off x="272408" y="2083381"/>
            <a:ext cx="4948708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de-DE" sz="1238" dirty="0"/>
              <a:t>Historical </a:t>
            </a:r>
            <a:r>
              <a:rPr lang="de-DE" sz="1238" dirty="0" err="1"/>
              <a:t>precipitation</a:t>
            </a:r>
            <a:r>
              <a:rPr lang="de-DE" sz="1238" dirty="0"/>
              <a:t> and </a:t>
            </a:r>
            <a:r>
              <a:rPr lang="de-DE" sz="1238" dirty="0" err="1"/>
              <a:t>flow</a:t>
            </a:r>
            <a:r>
              <a:rPr lang="de-DE" sz="1238" dirty="0"/>
              <a:t> </a:t>
            </a:r>
            <a:r>
              <a:rPr lang="de-DE" sz="1238" dirty="0" err="1"/>
              <a:t>regime</a:t>
            </a:r>
            <a:r>
              <a:rPr sz="1238" dirty="0"/>
              <a:t>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B442E4F-B52A-D4B5-D78D-FB84EA25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B513B2-28E4-E97D-A995-B8B8B3C54FE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1"/>
          <a:stretch>
            <a:fillRect/>
          </a:stretch>
        </p:blipFill>
        <p:spPr bwMode="auto">
          <a:xfrm>
            <a:off x="1670303" y="2506214"/>
            <a:ext cx="3709188" cy="3189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7D022E-BE3C-331C-6F55-41280797E28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9309" r="2057" b="5194"/>
          <a:stretch>
            <a:fillRect/>
          </a:stretch>
        </p:blipFill>
        <p:spPr bwMode="auto">
          <a:xfrm>
            <a:off x="687717" y="6390609"/>
            <a:ext cx="5674360" cy="262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CCA532-CF25-87BF-A5C4-9797C7F870DF}"/>
              </a:ext>
            </a:extLst>
          </p:cNvPr>
          <p:cNvSpPr txBox="1"/>
          <p:nvPr/>
        </p:nvSpPr>
        <p:spPr>
          <a:xfrm>
            <a:off x="245176" y="5752848"/>
            <a:ext cx="6275349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de-DE" sz="1238" dirty="0" err="1"/>
              <a:t>Landuse</a:t>
            </a:r>
            <a:r>
              <a:rPr lang="de-DE" sz="1238" dirty="0"/>
              <a:t> Distribution </a:t>
            </a:r>
            <a:r>
              <a:rPr lang="en-US" sz="1238" dirty="0"/>
              <a:t>from Corine (2018) used for model delineation. The AGRR is further discretized to different crop types based on data from </a:t>
            </a:r>
            <a:r>
              <a:rPr lang="en-US" sz="1238" dirty="0" err="1"/>
              <a:t>InVeKoS</a:t>
            </a:r>
            <a:r>
              <a:rPr sz="1238" dirty="0"/>
              <a:t>.</a:t>
            </a:r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46225419-353E-A6BD-88BD-4BF883A5A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45D75A-3319-B357-DDD3-6748D615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1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C5C66-9A2E-0713-AC30-BB9869DB8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32B87-3019-5465-F408-64829EFED608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47B5B-2D59-4D19-1DAA-06C7FE4D5770}"/>
              </a:ext>
            </a:extLst>
          </p:cNvPr>
          <p:cNvSpPr txBox="1"/>
          <p:nvPr/>
        </p:nvSpPr>
        <p:spPr>
          <a:xfrm>
            <a:off x="217606" y="1077621"/>
            <a:ext cx="1921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STUDY AREA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AB029-980F-8246-7B2E-D64733FF9BBF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B457E-8C0A-12EB-37AC-FD1D829FD126}"/>
              </a:ext>
            </a:extLst>
          </p:cNvPr>
          <p:cNvSpPr txBox="1"/>
          <p:nvPr/>
        </p:nvSpPr>
        <p:spPr>
          <a:xfrm>
            <a:off x="245176" y="1639822"/>
            <a:ext cx="14251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>
                <a:solidFill>
                  <a:srgbClr val="F1C40F"/>
                </a:solidFill>
                <a:latin typeface="Montserrat"/>
              </a:defRPr>
            </a:pPr>
            <a:r>
              <a:rPr lang="en-US" sz="1500" dirty="0">
                <a:solidFill>
                  <a:srgbClr val="95A5A6"/>
                </a:solidFill>
              </a:rPr>
              <a:t>MATERIALS</a:t>
            </a:r>
            <a:endParaRPr sz="1500" dirty="0">
              <a:solidFill>
                <a:srgbClr val="95A5A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76109-8FF5-B4A7-C1FF-65B49DC0ECD6}"/>
              </a:ext>
            </a:extLst>
          </p:cNvPr>
          <p:cNvSpPr txBox="1"/>
          <p:nvPr/>
        </p:nvSpPr>
        <p:spPr>
          <a:xfrm>
            <a:off x="272408" y="2083381"/>
            <a:ext cx="4948708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de-DE" sz="1238" dirty="0"/>
              <a:t>Data Sources</a:t>
            </a:r>
            <a:endParaRPr sz="1238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524A05F-C1B6-71CF-8BF7-4D83D4FA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E20AE-A559-413A-C28D-4024D30F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29" y="2604481"/>
            <a:ext cx="6107737" cy="4903861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9CB40F4E-7280-FA65-3633-6CEDDC26A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81B1BA-4E16-6922-E004-0803177A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4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E6EF-EB65-AD04-7E1C-5F6317124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7A21A-AA7D-D123-949A-C1DDA162347A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15559-B0AF-34A3-240D-F54BD39355F3}"/>
              </a:ext>
            </a:extLst>
          </p:cNvPr>
          <p:cNvSpPr txBox="1"/>
          <p:nvPr/>
        </p:nvSpPr>
        <p:spPr>
          <a:xfrm>
            <a:off x="217605" y="1077621"/>
            <a:ext cx="43686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COMPOSITE MODELING FRAMEWORK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4F315-1A81-2B81-0F17-388E6D727990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BC34945-A4DA-A378-B4B4-E1445681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5141A-5337-7D21-BAE5-D508F6A2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68" b="3375"/>
          <a:stretch>
            <a:fillRect/>
          </a:stretch>
        </p:blipFill>
        <p:spPr>
          <a:xfrm>
            <a:off x="1419135" y="1666154"/>
            <a:ext cx="4132579" cy="7515242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F49FA7D2-7D38-EC65-5C28-94CAD7B75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DDBCB3-36FA-2699-550C-850C1BAB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6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CCD78-C387-D859-C926-6ECEE364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F1E957-4FED-0DCB-34FF-B5553488A53F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0FEC1-2DAB-527C-C055-303AE58451EA}"/>
              </a:ext>
            </a:extLst>
          </p:cNvPr>
          <p:cNvSpPr txBox="1"/>
          <p:nvPr/>
        </p:nvSpPr>
        <p:spPr>
          <a:xfrm>
            <a:off x="217605" y="1077621"/>
            <a:ext cx="43686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COMPOSITE MANAGEMENT SCHEDULE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D627B-4000-9F8F-2947-ECFF261B3636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CC246CE-AE56-97B5-5528-421E41B4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B834D-6381-9F1A-51A1-98334306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2" y="1860721"/>
            <a:ext cx="5922946" cy="732067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EF250E5E-A0FF-CCA5-BAD2-DFE8EAF8B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2FEA30-45C2-A7B3-4161-D652C3B4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4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2472-93F1-F247-49A7-87145C831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3ABC4B-26EC-0969-FEAA-7A508815C727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C7DCF-6C99-B998-5B1C-5691D063C8D0}"/>
              </a:ext>
            </a:extLst>
          </p:cNvPr>
          <p:cNvSpPr txBox="1"/>
          <p:nvPr/>
        </p:nvSpPr>
        <p:spPr>
          <a:xfrm>
            <a:off x="217605" y="1077621"/>
            <a:ext cx="43686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COMPOSITE MANAGEMENT SCHEDULE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3EEC1-920E-9B16-C3FF-C1C1F5828611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803975B-74CE-0164-14B7-FD81B687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C9B48-2FB1-065B-3CEE-DDE7355D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7555"/>
            <a:ext cx="6421266" cy="2264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BC41C7-BD73-C50E-045E-8932F0CAF83C}"/>
              </a:ext>
            </a:extLst>
          </p:cNvPr>
          <p:cNvSpPr txBox="1"/>
          <p:nvPr/>
        </p:nvSpPr>
        <p:spPr>
          <a:xfrm>
            <a:off x="217605" y="1721124"/>
            <a:ext cx="5823966" cy="28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Custom decision table for stress-based nitrogen fertilizer application for barley</a:t>
            </a:r>
            <a:endParaRPr sz="1238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75A267-4B39-FFB7-955F-B6010B32D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9" y="5378312"/>
            <a:ext cx="5962147" cy="3450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EC4275-AC51-ECB1-3CD8-244338A3EEDE}"/>
              </a:ext>
            </a:extLst>
          </p:cNvPr>
          <p:cNvSpPr txBox="1"/>
          <p:nvPr/>
        </p:nvSpPr>
        <p:spPr>
          <a:xfrm>
            <a:off x="217605" y="4647037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Description of Moderate Irrigation and High Irrigation Conceptual Sensitivity Scenarios</a:t>
            </a:r>
            <a:endParaRPr sz="1238" dirty="0"/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E9C1B0D5-EBE7-7BF7-31F2-FDF5D0AB7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C5D09F-E5F7-D9CB-0800-CF0C0E52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0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554E-48AC-6FD2-57C2-DF9C2079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273D11-4128-DA02-C240-E2F0C9D1C8BB}"/>
              </a:ext>
            </a:extLst>
          </p:cNvPr>
          <p:cNvSpPr/>
          <p:nvPr/>
        </p:nvSpPr>
        <p:spPr>
          <a:xfrm>
            <a:off x="0" y="0"/>
            <a:ext cx="182880" cy="9906000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73ED8-0938-3C80-1668-F37B61FC4169}"/>
              </a:ext>
            </a:extLst>
          </p:cNvPr>
          <p:cNvSpPr txBox="1"/>
          <p:nvPr/>
        </p:nvSpPr>
        <p:spPr>
          <a:xfrm>
            <a:off x="217605" y="1077621"/>
            <a:ext cx="43686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1A252F"/>
                </a:solidFill>
                <a:latin typeface="Montserrat ExtraBold"/>
              </a:defRPr>
            </a:pPr>
            <a:r>
              <a:rPr lang="en-US" sz="1600" dirty="0"/>
              <a:t>COMPOSITE MANAGEMENT SCHEDULE</a:t>
            </a:r>
            <a:endParaRPr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62300-382E-0EEB-BE27-BE3EE4B36731}"/>
              </a:ext>
            </a:extLst>
          </p:cNvPr>
          <p:cNvSpPr/>
          <p:nvPr/>
        </p:nvSpPr>
        <p:spPr>
          <a:xfrm>
            <a:off x="128587" y="1505139"/>
            <a:ext cx="6040565" cy="45719"/>
          </a:xfrm>
          <a:prstGeom prst="rect">
            <a:avLst/>
          </a:prstGeom>
          <a:solidFill>
            <a:srgbClr val="95A5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FC291E8-261D-4E6F-082D-A933874A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Sreya Prakash et al. | EGU26-21523 | 06.05.2026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33715-B16E-9A80-C6AE-1F55BFEE4CBD}"/>
              </a:ext>
            </a:extLst>
          </p:cNvPr>
          <p:cNvSpPr txBox="1"/>
          <p:nvPr/>
        </p:nvSpPr>
        <p:spPr>
          <a:xfrm>
            <a:off x="217605" y="1721124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WEAP Model Configuration with river network, groundwater storage nodes, demand sites, transmission links</a:t>
            </a:r>
            <a:endParaRPr sz="123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A5BB9-852F-864E-1859-4BB5B9EF9BBC}"/>
              </a:ext>
            </a:extLst>
          </p:cNvPr>
          <p:cNvSpPr txBox="1"/>
          <p:nvPr/>
        </p:nvSpPr>
        <p:spPr>
          <a:xfrm>
            <a:off x="217605" y="4647037"/>
            <a:ext cx="5823966" cy="47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spcBef>
                <a:spcPts val="1013"/>
              </a:spcBef>
              <a:buFont typeface="Arial" panose="020B0604020202020204" pitchFamily="34" charset="0"/>
              <a:buChar char="•"/>
              <a:defRPr sz="2200">
                <a:solidFill>
                  <a:srgbClr val="1A252F"/>
                </a:solidFill>
                <a:latin typeface="Segoe UI Semilight"/>
              </a:defRPr>
            </a:pPr>
            <a:r>
              <a:rPr lang="en-US" sz="1238" dirty="0"/>
              <a:t>Scenario Matrix across climate evaluation period, SSP ensemble and management scenario</a:t>
            </a:r>
            <a:endParaRPr sz="1238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200FD-09DF-C045-EA6C-79FF0F2643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" y="2364725"/>
            <a:ext cx="5024120" cy="217106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1EC7C-AE83-B93F-0FEB-8FFFA57F67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" y="5315311"/>
            <a:ext cx="5793105" cy="286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99B43E0C-E564-D081-CB6E-C358DD9DD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410" y="9378597"/>
            <a:ext cx="519590" cy="52740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A4298A-6B06-4F5D-EE92-D5BB848D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9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4882</Words>
  <Application>Microsoft Office PowerPoint</Application>
  <PresentationFormat>A4 Paper (210x297 mm)</PresentationFormat>
  <Paragraphs>246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Montserrat</vt:lpstr>
      <vt:lpstr>Segoe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Asra Fathima</dc:creator>
  <cp:lastModifiedBy>Jingshui Huang</cp:lastModifiedBy>
  <cp:revision>100</cp:revision>
  <dcterms:created xsi:type="dcterms:W3CDTF">2026-05-04T06:45:32Z</dcterms:created>
  <dcterms:modified xsi:type="dcterms:W3CDTF">2026-05-05T03:00:52Z</dcterms:modified>
</cp:coreProperties>
</file>