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1" r:id="rId14"/>
  </p:sldIdLst>
  <p:sldSz cx="18288000" cy="10287000"/>
  <p:notesSz cx="6858000" cy="9144000"/>
  <p:embeddedFontLst>
    <p:embeddedFont>
      <p:font typeface="Canva Sans" panose="020B0604020202020204" charset="0"/>
      <p:regular r:id="rId16"/>
    </p:embeddedFont>
    <p:embeddedFont>
      <p:font typeface="Canva Sans Bold" panose="020B0604020202020204" charset="0"/>
      <p:regular r:id="rId17"/>
    </p:embeddedFont>
    <p:embeddedFont>
      <p:font typeface="Glacial Indifference" panose="020B0604020202020204" charset="0"/>
      <p:regular r:id="rId18"/>
    </p:embeddedFont>
    <p:embeddedFont>
      <p:font typeface="Glacial Indifference Bold" panose="020B0604020202020204" charset="0"/>
      <p:regular r:id="rId19"/>
    </p:embeddedFont>
    <p:embeddedFont>
      <p:font typeface="Oswald Bold" panose="020B0604020202020204" charset="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90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04.05.2026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90763" y="512763"/>
            <a:ext cx="4562475" cy="25669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1B2431-D351-4C6E-A3CF-9DFAC0E3E05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0438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Exports for 2022 - USD USD 31.7 billion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openknowledge.worldbank.org/entities/publication/614ddc2b-ca31-53c9-b59c-6bf12a56d336" TargetMode="External"/><Relationship Id="rId4" Type="http://schemas.openxmlformats.org/officeDocument/2006/relationships/hyperlink" Target="https://bristoluniversitypressdigital.com/view/journals/gpe/3/2/article-p315.x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nfccc.int/sites/default/files/resource/parisagreement_publication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policy-practice.oxfam.org/resources/climate-finance-short-changed-the-real-value-of-the-100-billion-commitment-in-2-621426/" TargetMode="External"/><Relationship Id="rId3" Type="http://schemas.openxmlformats.org/officeDocument/2006/relationships/hyperlink" Target="https://www.oxfamnovib.nl/Files/rapporten/2024/Climate%20Finance%20Short-Changed%202024.pdf" TargetMode="External"/><Relationship Id="rId7" Type="http://schemas.openxmlformats.org/officeDocument/2006/relationships/hyperlink" Target="https://doi.org/10.1080/14693062.2021.1978053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i.org/10.1007/s11027-023-10062-9" TargetMode="External"/><Relationship Id="rId5" Type="http://schemas.openxmlformats.org/officeDocument/2006/relationships/hyperlink" Target="https://mediamanager.sei.org/documents/Publications/Climate/SEI-WP-2017-04/SEI-WP-2017-04-Pacific-climate-finance-flows-FM.pdf" TargetMode="External"/><Relationship Id="rId10" Type="http://schemas.openxmlformats.org/officeDocument/2006/relationships/hyperlink" Target="https://mediamanager.sei.org/documents/Publications/SEI-WP-2017-climate-finance-caribbean.pdf" TargetMode="External"/><Relationship Id="rId4" Type="http://schemas.openxmlformats.org/officeDocument/2006/relationships/hyperlink" Target="https://www.tandfonline.com/doi/full/10.1080/14693062.2021.1978053" TargetMode="External"/><Relationship Id="rId9" Type="http://schemas.openxmlformats.org/officeDocument/2006/relationships/hyperlink" Target="https://doi.org/10.1016/j.gloenvcha.2022.102509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595544" y="637291"/>
            <a:ext cx="17034273" cy="8964743"/>
            <a:chOff x="0" y="0"/>
            <a:chExt cx="2265224" cy="11921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65224" cy="1192189"/>
            </a:xfrm>
            <a:custGeom>
              <a:avLst/>
              <a:gdLst/>
              <a:ahLst/>
              <a:cxnLst/>
              <a:rect l="l" t="t" r="r" b="b"/>
              <a:pathLst>
                <a:path w="2265224" h="1192189">
                  <a:moveTo>
                    <a:pt x="2265224" y="27269"/>
                  </a:moveTo>
                  <a:lnTo>
                    <a:pt x="2265224" y="1164920"/>
                  </a:lnTo>
                  <a:cubicBezTo>
                    <a:pt x="2265224" y="1172152"/>
                    <a:pt x="2262351" y="1179088"/>
                    <a:pt x="2257237" y="1184202"/>
                  </a:cubicBezTo>
                  <a:cubicBezTo>
                    <a:pt x="2252123" y="1189316"/>
                    <a:pt x="2245187" y="1192189"/>
                    <a:pt x="2237955" y="1192189"/>
                  </a:cubicBezTo>
                  <a:lnTo>
                    <a:pt x="27269" y="1192189"/>
                  </a:lnTo>
                  <a:cubicBezTo>
                    <a:pt x="20037" y="1192189"/>
                    <a:pt x="13101" y="1189316"/>
                    <a:pt x="7987" y="1184202"/>
                  </a:cubicBezTo>
                  <a:cubicBezTo>
                    <a:pt x="2873" y="1179088"/>
                    <a:pt x="0" y="1172152"/>
                    <a:pt x="0" y="1164920"/>
                  </a:cubicBezTo>
                  <a:lnTo>
                    <a:pt x="0" y="27269"/>
                  </a:lnTo>
                  <a:cubicBezTo>
                    <a:pt x="0" y="20037"/>
                    <a:pt x="2873" y="13101"/>
                    <a:pt x="7987" y="7987"/>
                  </a:cubicBezTo>
                  <a:cubicBezTo>
                    <a:pt x="13101" y="2873"/>
                    <a:pt x="20037" y="0"/>
                    <a:pt x="27269" y="0"/>
                  </a:cubicBezTo>
                  <a:lnTo>
                    <a:pt x="2237955" y="0"/>
                  </a:lnTo>
                  <a:cubicBezTo>
                    <a:pt x="2245187" y="0"/>
                    <a:pt x="2252123" y="2873"/>
                    <a:pt x="2257237" y="7987"/>
                  </a:cubicBezTo>
                  <a:cubicBezTo>
                    <a:pt x="2262351" y="13101"/>
                    <a:pt x="2265224" y="20037"/>
                    <a:pt x="2265224" y="27269"/>
                  </a:cubicBezTo>
                  <a:close/>
                </a:path>
              </a:pathLst>
            </a:custGeom>
            <a:gradFill rotWithShape="1">
              <a:gsLst>
                <a:gs pos="0">
                  <a:srgbClr val="0097B2">
                    <a:alpha val="76000"/>
                  </a:srgbClr>
                </a:gs>
                <a:gs pos="100000">
                  <a:srgbClr val="7ED957">
                    <a:alpha val="76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265224" cy="12302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44128" y="3708371"/>
            <a:ext cx="15915172" cy="2813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69"/>
              </a:lnSpc>
            </a:pPr>
            <a:r>
              <a:rPr lang="en-US" sz="5745" b="1">
                <a:solidFill>
                  <a:srgbClr val="FFFF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CLIMATE FINANCE COMMITTED TO PAKISTAN UNDER THE USD 100 BILLION GOAL OF THE COPENHAGEN ACCORD.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904433" y="7465302"/>
            <a:ext cx="8479134" cy="12647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84"/>
              </a:lnSpc>
            </a:pPr>
            <a:r>
              <a:rPr lang="en-US" sz="391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Khadija Irfan</a:t>
            </a:r>
          </a:p>
          <a:p>
            <a:pPr algn="ctr">
              <a:lnSpc>
                <a:spcPts val="5084"/>
              </a:lnSpc>
            </a:pPr>
            <a:r>
              <a:rPr lang="en-US" sz="391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Weather and Cimate Services, Pakistan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7351895" y="1028700"/>
            <a:ext cx="3521570" cy="2125121"/>
            <a:chOff x="0" y="0"/>
            <a:chExt cx="4695427" cy="2833494"/>
          </a:xfrm>
        </p:grpSpPr>
        <p:sp>
          <p:nvSpPr>
            <p:cNvPr id="8" name="Freeform 8"/>
            <p:cNvSpPr/>
            <p:nvPr/>
          </p:nvSpPr>
          <p:spPr>
            <a:xfrm>
              <a:off x="321144" y="0"/>
              <a:ext cx="3730571" cy="2759336"/>
            </a:xfrm>
            <a:custGeom>
              <a:avLst/>
              <a:gdLst/>
              <a:ahLst/>
              <a:cxnLst/>
              <a:rect l="l" t="t" r="r" b="b"/>
              <a:pathLst>
                <a:path w="3730571" h="2759336">
                  <a:moveTo>
                    <a:pt x="0" y="0"/>
                  </a:moveTo>
                  <a:lnTo>
                    <a:pt x="3730571" y="0"/>
                  </a:lnTo>
                  <a:lnTo>
                    <a:pt x="3730571" y="2759336"/>
                  </a:lnTo>
                  <a:lnTo>
                    <a:pt x="0" y="27593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87112"/>
              <a:ext cx="4695427" cy="2746382"/>
            </a:xfrm>
            <a:custGeom>
              <a:avLst/>
              <a:gdLst/>
              <a:ahLst/>
              <a:cxnLst/>
              <a:rect l="l" t="t" r="r" b="b"/>
              <a:pathLst>
                <a:path w="4695427" h="2746382">
                  <a:moveTo>
                    <a:pt x="0" y="0"/>
                  </a:moveTo>
                  <a:lnTo>
                    <a:pt x="4695427" y="0"/>
                  </a:lnTo>
                  <a:lnTo>
                    <a:pt x="4695427" y="2746382"/>
                  </a:lnTo>
                  <a:lnTo>
                    <a:pt x="0" y="27463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40322" t="-76568" r="-34916" b="-104308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AutoShape 10"/>
          <p:cNvSpPr/>
          <p:nvPr/>
        </p:nvSpPr>
        <p:spPr>
          <a:xfrm>
            <a:off x="4486257" y="7135842"/>
            <a:ext cx="931548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3" name="Freeform 3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0" name="Freeform 10"/>
          <p:cNvSpPr/>
          <p:nvPr/>
        </p:nvSpPr>
        <p:spPr>
          <a:xfrm>
            <a:off x="0" y="2339340"/>
            <a:ext cx="18288000" cy="6537960"/>
          </a:xfrm>
          <a:custGeom>
            <a:avLst/>
            <a:gdLst/>
            <a:ahLst/>
            <a:cxnLst/>
            <a:rect l="l" t="t" r="r" b="b"/>
            <a:pathLst>
              <a:path w="18288000" h="6537960">
                <a:moveTo>
                  <a:pt x="0" y="0"/>
                </a:moveTo>
                <a:lnTo>
                  <a:pt x="18288000" y="0"/>
                </a:lnTo>
                <a:lnTo>
                  <a:pt x="18288000" y="6537960"/>
                </a:lnTo>
                <a:lnTo>
                  <a:pt x="0" y="65379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232486" y="642937"/>
            <a:ext cx="15989095" cy="723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49"/>
              </a:lnSpc>
            </a:pPr>
            <a:r>
              <a:rPr lang="en-US" sz="44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SECTORAL COVERAGE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F9188DB-EEB3-B0B3-6133-B15978112A00}"/>
              </a:ext>
            </a:extLst>
          </p:cNvPr>
          <p:cNvSpPr/>
          <p:nvPr/>
        </p:nvSpPr>
        <p:spPr>
          <a:xfrm>
            <a:off x="3962400" y="3238500"/>
            <a:ext cx="14478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092354" y="2019818"/>
            <a:ext cx="12805121" cy="7696695"/>
          </a:xfrm>
          <a:custGeom>
            <a:avLst/>
            <a:gdLst/>
            <a:ahLst/>
            <a:cxnLst/>
            <a:rect l="l" t="t" r="r" b="b"/>
            <a:pathLst>
              <a:path w="12805121" h="7696695">
                <a:moveTo>
                  <a:pt x="0" y="0"/>
                </a:moveTo>
                <a:lnTo>
                  <a:pt x="12805121" y="0"/>
                </a:lnTo>
                <a:lnTo>
                  <a:pt x="12805121" y="7696695"/>
                </a:lnTo>
                <a:lnTo>
                  <a:pt x="0" y="76966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4" name="Freeform 4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5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232486" y="642937"/>
            <a:ext cx="15989095" cy="723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49"/>
              </a:lnSpc>
            </a:pPr>
            <a:r>
              <a:rPr lang="en-US" sz="44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SECTORAL COVERAGE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32486" y="2504570"/>
            <a:ext cx="4716992" cy="66700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59"/>
              </a:lnSpc>
            </a:pPr>
            <a:r>
              <a:rPr lang="en-US" sz="2899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A comparison of the most funded sectors:</a:t>
            </a:r>
          </a:p>
          <a:p>
            <a:pPr marL="626104" lvl="1" indent="-313052" algn="l">
              <a:lnSpc>
                <a:spcPts val="4059"/>
              </a:lnSpc>
              <a:buFont typeface="Arial"/>
              <a:buChar char="•"/>
            </a:pPr>
            <a:r>
              <a:rPr lang="en-US" sz="2899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Energy sector has been consistently financed</a:t>
            </a:r>
          </a:p>
          <a:p>
            <a:pPr marL="626104" lvl="1" indent="-313052" algn="l">
              <a:lnSpc>
                <a:spcPts val="4059"/>
              </a:lnSpc>
              <a:buFont typeface="Arial"/>
              <a:buChar char="•"/>
            </a:pPr>
            <a:r>
              <a:rPr lang="en-US" sz="2899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Funding to trasnport sector increased since 2017</a:t>
            </a:r>
          </a:p>
          <a:p>
            <a:pPr marL="626104" lvl="1" indent="-313052" algn="l">
              <a:lnSpc>
                <a:spcPts val="4059"/>
              </a:lnSpc>
              <a:spcBef>
                <a:spcPct val="0"/>
              </a:spcBef>
              <a:buFont typeface="Arial"/>
              <a:buChar char="•"/>
            </a:pPr>
            <a:r>
              <a:rPr lang="en-US" sz="2899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Finance to agriculture sector has been inconsistent despite its importance in economy and labour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3" name="Freeform 3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0" name="TextBox 10"/>
          <p:cNvSpPr txBox="1"/>
          <p:nvPr/>
        </p:nvSpPr>
        <p:spPr>
          <a:xfrm>
            <a:off x="384886" y="2065655"/>
            <a:ext cx="17594771" cy="76987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26104" lvl="1" indent="-313052" algn="l">
              <a:lnSpc>
                <a:spcPts val="4059"/>
              </a:lnSpc>
              <a:spcBef>
                <a:spcPct val="0"/>
              </a:spcBef>
              <a:buFont typeface="Arial"/>
              <a:buChar char="•"/>
            </a:pP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The observed trends suggest that climate finance provisions to Pakistan diverge from the key characteristics outlined in international climate negotiations. </a:t>
            </a:r>
          </a:p>
          <a:p>
            <a:pPr algn="l">
              <a:lnSpc>
                <a:spcPts val="4059"/>
              </a:lnSpc>
              <a:spcBef>
                <a:spcPct val="0"/>
              </a:spcBef>
            </a:pPr>
            <a:endParaRPr lang="en-US" sz="2899" u="none" strike="noStrike" dirty="0">
              <a:solidFill>
                <a:srgbClr val="264D98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26104" lvl="1" indent="-313052" algn="l">
              <a:lnSpc>
                <a:spcPts val="4059"/>
              </a:lnSpc>
              <a:buFont typeface="Arial"/>
              <a:buChar char="•"/>
            </a:pP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Heavy </a:t>
            </a:r>
            <a:r>
              <a:rPr lang="en-US" sz="2899" u="none" strike="noStrike" dirty="0">
                <a:solidFill>
                  <a:srgbClr val="45B401"/>
                </a:solidFill>
                <a:latin typeface="Canva Sans"/>
                <a:ea typeface="Canva Sans"/>
                <a:cs typeface="Canva Sans"/>
                <a:sym typeface="Canva Sans"/>
              </a:rPr>
              <a:t>reliance on debt-based instruments</a:t>
            </a: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 – antagonistic to country needs + reinforces dependency and neo-colonial dynamics (</a:t>
            </a:r>
            <a:r>
              <a:rPr lang="en-US" sz="2899" u="sng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  <a:hlinkClick r:id="rId4" tooltip="https://bristoluniversitypressdigital.com/view/journals/gpe/3/2/article-p315.xml"/>
              </a:rPr>
              <a:t>Zylinsky, 2024</a:t>
            </a: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)</a:t>
            </a:r>
          </a:p>
          <a:p>
            <a:pPr marL="626104" lvl="1" indent="-313052" algn="l">
              <a:lnSpc>
                <a:spcPts val="4059"/>
              </a:lnSpc>
              <a:spcBef>
                <a:spcPct val="0"/>
              </a:spcBef>
              <a:buFont typeface="Arial"/>
              <a:buChar char="•"/>
            </a:pP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Annual flows are </a:t>
            </a:r>
            <a:r>
              <a:rPr lang="en-US" sz="2899" u="none" strike="noStrike" dirty="0">
                <a:solidFill>
                  <a:srgbClr val="45B401"/>
                </a:solidFill>
                <a:latin typeface="Canva Sans"/>
                <a:ea typeface="Canva Sans"/>
                <a:cs typeface="Canva Sans"/>
                <a:sym typeface="Canva Sans"/>
              </a:rPr>
              <a:t>unpredictable and inadequate</a:t>
            </a: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, in terms of sum and category, making planning at recipient’s level difficult </a:t>
            </a:r>
          </a:p>
          <a:p>
            <a:pPr algn="l">
              <a:lnSpc>
                <a:spcPts val="4059"/>
              </a:lnSpc>
              <a:spcBef>
                <a:spcPct val="0"/>
              </a:spcBef>
            </a:pPr>
            <a:endParaRPr lang="en-US" sz="2899" u="none" strike="noStrike" dirty="0">
              <a:solidFill>
                <a:srgbClr val="264D98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26104" lvl="1" indent="-313052" algn="l">
              <a:lnSpc>
                <a:spcPts val="4059"/>
              </a:lnSpc>
              <a:spcBef>
                <a:spcPct val="0"/>
              </a:spcBef>
              <a:buFont typeface="Arial"/>
              <a:buChar char="•"/>
            </a:pP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2022 floods - USD 30 Billion in loss and damage experience - roughly equivalent to the year’s export credit</a:t>
            </a:r>
          </a:p>
          <a:p>
            <a:pPr marL="626104" lvl="1" indent="-313052" algn="l">
              <a:lnSpc>
                <a:spcPts val="4059"/>
              </a:lnSpc>
              <a:spcBef>
                <a:spcPct val="0"/>
              </a:spcBef>
              <a:buFont typeface="Arial"/>
              <a:buChar char="•"/>
            </a:pPr>
            <a:r>
              <a:rPr lang="en-US" sz="2899" u="none" strike="noStrike" dirty="0" err="1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US$348</a:t>
            </a: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 billion needed for adaptation and mitigation by 2030 - </a:t>
            </a:r>
            <a:r>
              <a:rPr lang="en-US" sz="2899" u="sng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  <a:hlinkClick r:id="rId5" tooltip="https://openknowledge.worldbank.org/entities/publication/614ddc2b-ca31-53c9-b59c-6bf12a56d336"/>
              </a:rPr>
              <a:t>World Bank (2022)</a:t>
            </a: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 estimates</a:t>
            </a:r>
          </a:p>
          <a:p>
            <a:pPr marL="626104" lvl="1" indent="-313052" algn="l">
              <a:lnSpc>
                <a:spcPts val="4059"/>
              </a:lnSpc>
              <a:spcBef>
                <a:spcPct val="0"/>
              </a:spcBef>
              <a:buFont typeface="Arial"/>
              <a:buChar char="•"/>
            </a:pP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Scale of provisions is </a:t>
            </a:r>
            <a:r>
              <a:rPr lang="en-US" sz="2899" u="none" strike="noStrike" dirty="0">
                <a:solidFill>
                  <a:srgbClr val="45B401"/>
                </a:solidFill>
                <a:latin typeface="Canva Sans"/>
                <a:ea typeface="Canva Sans"/>
                <a:cs typeface="Canva Sans"/>
                <a:sym typeface="Canva Sans"/>
              </a:rPr>
              <a:t>not meeting the scale of needs</a:t>
            </a:r>
          </a:p>
          <a:p>
            <a:pPr algn="l">
              <a:lnSpc>
                <a:spcPts val="4059"/>
              </a:lnSpc>
              <a:spcBef>
                <a:spcPct val="0"/>
              </a:spcBef>
            </a:pPr>
            <a:endParaRPr lang="en-US" sz="2899" u="none" strike="noStrike" dirty="0">
              <a:solidFill>
                <a:srgbClr val="45B401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26104" lvl="1" indent="-313052" algn="l">
              <a:lnSpc>
                <a:spcPts val="4059"/>
              </a:lnSpc>
              <a:spcBef>
                <a:spcPct val="0"/>
              </a:spcBef>
              <a:buFont typeface="Arial"/>
              <a:buChar char="•"/>
            </a:pP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Undermines </a:t>
            </a:r>
            <a:r>
              <a:rPr lang="en-US" sz="2899" u="none" strike="noStrike" dirty="0" err="1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CBDR</a:t>
            </a: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 and the principles of equity and climate justice</a:t>
            </a:r>
          </a:p>
          <a:p>
            <a:pPr marL="626104" lvl="1" indent="-313052" algn="l">
              <a:lnSpc>
                <a:spcPts val="4059"/>
              </a:lnSpc>
              <a:spcBef>
                <a:spcPct val="0"/>
              </a:spcBef>
              <a:buFont typeface="Arial"/>
              <a:buChar char="•"/>
            </a:pPr>
            <a:r>
              <a:rPr lang="en-US" sz="28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Insufficient finance limits ability to adapt - worsening impacts and widening inequalities.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84886" y="466725"/>
            <a:ext cx="15989095" cy="723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49"/>
              </a:lnSpc>
            </a:pPr>
            <a:r>
              <a:rPr lang="en-US" sz="44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WIDENING INEQUALITIES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595544" y="637291"/>
            <a:ext cx="17034273" cy="8964743"/>
            <a:chOff x="0" y="0"/>
            <a:chExt cx="2265224" cy="11921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65224" cy="1192189"/>
            </a:xfrm>
            <a:custGeom>
              <a:avLst/>
              <a:gdLst/>
              <a:ahLst/>
              <a:cxnLst/>
              <a:rect l="l" t="t" r="r" b="b"/>
              <a:pathLst>
                <a:path w="2265224" h="1192189">
                  <a:moveTo>
                    <a:pt x="2265224" y="27269"/>
                  </a:moveTo>
                  <a:lnTo>
                    <a:pt x="2265224" y="1164920"/>
                  </a:lnTo>
                  <a:cubicBezTo>
                    <a:pt x="2265224" y="1172152"/>
                    <a:pt x="2262351" y="1179088"/>
                    <a:pt x="2257237" y="1184202"/>
                  </a:cubicBezTo>
                  <a:cubicBezTo>
                    <a:pt x="2252123" y="1189316"/>
                    <a:pt x="2245187" y="1192189"/>
                    <a:pt x="2237955" y="1192189"/>
                  </a:cubicBezTo>
                  <a:lnTo>
                    <a:pt x="27269" y="1192189"/>
                  </a:lnTo>
                  <a:cubicBezTo>
                    <a:pt x="20037" y="1192189"/>
                    <a:pt x="13101" y="1189316"/>
                    <a:pt x="7987" y="1184202"/>
                  </a:cubicBezTo>
                  <a:cubicBezTo>
                    <a:pt x="2873" y="1179088"/>
                    <a:pt x="0" y="1172152"/>
                    <a:pt x="0" y="1164920"/>
                  </a:cubicBezTo>
                  <a:lnTo>
                    <a:pt x="0" y="27269"/>
                  </a:lnTo>
                  <a:cubicBezTo>
                    <a:pt x="0" y="20037"/>
                    <a:pt x="2873" y="13101"/>
                    <a:pt x="7987" y="7987"/>
                  </a:cubicBezTo>
                  <a:cubicBezTo>
                    <a:pt x="13101" y="2873"/>
                    <a:pt x="20037" y="0"/>
                    <a:pt x="27269" y="0"/>
                  </a:cubicBezTo>
                  <a:lnTo>
                    <a:pt x="2237955" y="0"/>
                  </a:lnTo>
                  <a:cubicBezTo>
                    <a:pt x="2245187" y="0"/>
                    <a:pt x="2252123" y="2873"/>
                    <a:pt x="2257237" y="7987"/>
                  </a:cubicBezTo>
                  <a:cubicBezTo>
                    <a:pt x="2262351" y="13101"/>
                    <a:pt x="2265224" y="20037"/>
                    <a:pt x="2265224" y="27269"/>
                  </a:cubicBezTo>
                  <a:close/>
                </a:path>
              </a:pathLst>
            </a:custGeom>
            <a:gradFill rotWithShape="1">
              <a:gsLst>
                <a:gs pos="0">
                  <a:srgbClr val="0097B2">
                    <a:alpha val="76000"/>
                  </a:srgbClr>
                </a:gs>
                <a:gs pos="100000">
                  <a:srgbClr val="7ED957">
                    <a:alpha val="76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265224" cy="12302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44128" y="6480829"/>
            <a:ext cx="15915172" cy="9271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69"/>
              </a:lnSpc>
            </a:pPr>
            <a:r>
              <a:rPr lang="en-US" sz="5745" b="1">
                <a:solidFill>
                  <a:srgbClr val="FFFF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THANK YOU FOR YOUR ATTENTION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476512" y="7993518"/>
            <a:ext cx="7926302" cy="12647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84"/>
              </a:lnSpc>
            </a:pPr>
            <a:r>
              <a:rPr lang="en-US" sz="391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Reachable at: khadija.irfan96@gmail.com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7383215" y="1790700"/>
            <a:ext cx="3521570" cy="2125121"/>
            <a:chOff x="0" y="0"/>
            <a:chExt cx="4695427" cy="2833494"/>
          </a:xfrm>
        </p:grpSpPr>
        <p:sp>
          <p:nvSpPr>
            <p:cNvPr id="8" name="Freeform 8"/>
            <p:cNvSpPr/>
            <p:nvPr/>
          </p:nvSpPr>
          <p:spPr>
            <a:xfrm>
              <a:off x="321144" y="0"/>
              <a:ext cx="3730571" cy="2759336"/>
            </a:xfrm>
            <a:custGeom>
              <a:avLst/>
              <a:gdLst/>
              <a:ahLst/>
              <a:cxnLst/>
              <a:rect l="l" t="t" r="r" b="b"/>
              <a:pathLst>
                <a:path w="3730571" h="2759336">
                  <a:moveTo>
                    <a:pt x="0" y="0"/>
                  </a:moveTo>
                  <a:lnTo>
                    <a:pt x="3730571" y="0"/>
                  </a:lnTo>
                  <a:lnTo>
                    <a:pt x="3730571" y="2759336"/>
                  </a:lnTo>
                  <a:lnTo>
                    <a:pt x="0" y="27593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87112"/>
              <a:ext cx="4695427" cy="2746382"/>
            </a:xfrm>
            <a:custGeom>
              <a:avLst/>
              <a:gdLst/>
              <a:ahLst/>
              <a:cxnLst/>
              <a:rect l="l" t="t" r="r" b="b"/>
              <a:pathLst>
                <a:path w="4695427" h="2746382">
                  <a:moveTo>
                    <a:pt x="0" y="0"/>
                  </a:moveTo>
                  <a:lnTo>
                    <a:pt x="4695427" y="0"/>
                  </a:lnTo>
                  <a:lnTo>
                    <a:pt x="4695427" y="2746382"/>
                  </a:lnTo>
                  <a:lnTo>
                    <a:pt x="0" y="27463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40322" t="-76568" r="-34916" b="-104308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AutoShape 10"/>
          <p:cNvSpPr/>
          <p:nvPr/>
        </p:nvSpPr>
        <p:spPr>
          <a:xfrm>
            <a:off x="4087328" y="7776091"/>
            <a:ext cx="931548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3" name="Freeform 3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0" name="TextBox 10"/>
          <p:cNvSpPr txBox="1"/>
          <p:nvPr/>
        </p:nvSpPr>
        <p:spPr>
          <a:xfrm>
            <a:off x="381000" y="2289731"/>
            <a:ext cx="17564100" cy="47510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</a:pPr>
            <a:r>
              <a:rPr lang="en-US" sz="2699" b="1" u="none" strike="noStrike">
                <a:solidFill>
                  <a:srgbClr val="264D9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</a:t>
            </a:r>
            <a:r>
              <a:rPr lang="en-US" sz="2699" u="none" strike="noStrike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  </a:t>
            </a:r>
          </a:p>
          <a:p>
            <a:pPr marL="582928" lvl="1" indent="-291464" algn="l">
              <a:lnSpc>
                <a:spcPts val="3779"/>
              </a:lnSpc>
              <a:spcBef>
                <a:spcPct val="0"/>
              </a:spcBef>
              <a:buFont typeface="Arial"/>
              <a:buChar char="•"/>
            </a:pPr>
            <a:r>
              <a:rPr lang="en-US" sz="2699" u="none" strike="noStrike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Financial assistance aimed at addressing the causes and consequences of climate change </a:t>
            </a:r>
          </a:p>
          <a:p>
            <a:pPr marL="582928" lvl="1" indent="-291464" algn="l">
              <a:lnSpc>
                <a:spcPts val="3779"/>
              </a:lnSpc>
              <a:spcBef>
                <a:spcPct val="0"/>
              </a:spcBef>
              <a:buFont typeface="Arial"/>
              <a:buChar char="•"/>
            </a:pPr>
            <a:r>
              <a:rPr lang="en-US" sz="2699" u="none" strike="noStrike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Impacts of climate change are being disproportionality faced by developing countries, to combat which finance is needed</a:t>
            </a:r>
          </a:p>
          <a:p>
            <a:pPr marL="582928" lvl="1" indent="-291464" algn="l">
              <a:lnSpc>
                <a:spcPts val="3779"/>
              </a:lnSpc>
              <a:spcBef>
                <a:spcPct val="0"/>
              </a:spcBef>
              <a:buFont typeface="Arial"/>
              <a:buChar char="•"/>
            </a:pPr>
            <a:r>
              <a:rPr lang="en-US" sz="2699" u="none" strike="noStrike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Under the UNFCCC’s principle of</a:t>
            </a:r>
            <a:r>
              <a:rPr lang="en-US" sz="2699" u="none" strike="noStrike">
                <a:gradFill>
                  <a:gsLst>
                    <a:gs pos="0">
                      <a:srgbClr val="0097B2">
                        <a:alpha val="100000"/>
                      </a:srgbClr>
                    </a:gs>
                    <a:gs pos="100000">
                      <a:srgbClr val="7ED957">
                        <a:alpha val="100000"/>
                      </a:srgb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699" u="none" strike="noStrike">
                <a:solidFill>
                  <a:srgbClr val="45B401"/>
                </a:solidFill>
                <a:latin typeface="Canva Sans"/>
                <a:ea typeface="Canva Sans"/>
                <a:cs typeface="Canva Sans"/>
                <a:sym typeface="Canva Sans"/>
              </a:rPr>
              <a:t>common but differentiated responsibilities (CBDR)</a:t>
            </a:r>
            <a:r>
              <a:rPr lang="en-US" sz="2699" u="none" strike="noStrike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, the major emitter and the wealthier must provide the finance.</a:t>
            </a:r>
          </a:p>
          <a:p>
            <a:pPr algn="l">
              <a:lnSpc>
                <a:spcPts val="3779"/>
              </a:lnSpc>
              <a:spcBef>
                <a:spcPct val="0"/>
              </a:spcBef>
            </a:pPr>
            <a:endParaRPr lang="en-US" sz="2699" u="none" strike="noStrike">
              <a:solidFill>
                <a:srgbClr val="264D98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ctr">
              <a:lnSpc>
                <a:spcPts val="3779"/>
              </a:lnSpc>
              <a:spcBef>
                <a:spcPct val="0"/>
              </a:spcBef>
            </a:pPr>
            <a:r>
              <a:rPr lang="en-US" sz="2699" b="1" u="none" strike="noStrike">
                <a:solidFill>
                  <a:srgbClr val="264D9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HOW</a:t>
            </a:r>
          </a:p>
          <a:p>
            <a:pPr marL="582928" lvl="1" indent="-291464" algn="l">
              <a:lnSpc>
                <a:spcPts val="3779"/>
              </a:lnSpc>
              <a:buFont typeface="Arial"/>
              <a:buChar char="•"/>
            </a:pPr>
            <a:r>
              <a:rPr lang="en-US" sz="2699" u="none" strike="noStrike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The </a:t>
            </a:r>
            <a:r>
              <a:rPr lang="en-US" sz="2699" u="none" strike="noStrike">
                <a:solidFill>
                  <a:srgbClr val="45B401"/>
                </a:solidFill>
                <a:latin typeface="Canva Sans"/>
                <a:ea typeface="Canva Sans"/>
                <a:cs typeface="Canva Sans"/>
                <a:sym typeface="Canva Sans"/>
              </a:rPr>
              <a:t>2009 Copenhagen Accord</a:t>
            </a:r>
            <a:r>
              <a:rPr lang="en-US" sz="2699" u="none" strike="noStrike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 formally quantified the finance that should move from developed to developing world (Pauw et al. 2019).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80299" y="541655"/>
            <a:ext cx="14122195" cy="803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99"/>
              </a:lnSpc>
            </a:pPr>
            <a:r>
              <a:rPr lang="en-US" sz="49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WHAT AND HOW OF CLIMATE FINANCE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1233469" y="7449424"/>
            <a:ext cx="15821062" cy="2532141"/>
            <a:chOff x="0" y="0"/>
            <a:chExt cx="21094749" cy="3376188"/>
          </a:xfrm>
        </p:grpSpPr>
        <p:sp>
          <p:nvSpPr>
            <p:cNvPr id="13" name="TextBox 13"/>
            <p:cNvSpPr txBox="1"/>
            <p:nvPr/>
          </p:nvSpPr>
          <p:spPr>
            <a:xfrm>
              <a:off x="0" y="-38100"/>
              <a:ext cx="2631943" cy="4182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r>
                <a:rPr lang="en-US" sz="1899">
                  <a:solidFill>
                    <a:srgbClr val="45B401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Provided a figure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352094" y="2778450"/>
              <a:ext cx="1927754" cy="4182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r>
                <a:rPr lang="en-US" sz="1899">
                  <a:solidFill>
                    <a:srgbClr val="264D98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PER ANNUM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5085473" y="151977"/>
              <a:ext cx="2859352" cy="4182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r>
                <a:rPr lang="en-US" sz="1899">
                  <a:solidFill>
                    <a:srgbClr val="45B401"/>
                  </a:solidFill>
                  <a:latin typeface="Canva Sans"/>
                  <a:ea typeface="Canva Sans"/>
                  <a:cs typeface="Canva Sans"/>
                  <a:sym typeface="Canva Sans"/>
                </a:rPr>
                <a:t>Laid out a timeline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920676"/>
              <a:ext cx="2825899" cy="16363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06"/>
                </a:lnSpc>
              </a:pPr>
              <a:r>
                <a:rPr lang="en-US" sz="4216" b="1">
                  <a:gradFill>
                    <a:gsLst>
                      <a:gs pos="0">
                        <a:srgbClr val="0097B2">
                          <a:alpha val="100000"/>
                        </a:srgbClr>
                      </a:gs>
                      <a:gs pos="100000">
                        <a:srgbClr val="7ED957">
                          <a:alpha val="100000"/>
                        </a:srgbClr>
                      </a:gs>
                    </a:gsLst>
                    <a:lin ang="0"/>
                  </a:gradFill>
                  <a:latin typeface="Oswald Bold"/>
                  <a:ea typeface="Oswald Bold"/>
                  <a:cs typeface="Oswald Bold"/>
                  <a:sym typeface="Oswald Bold"/>
                </a:rPr>
                <a:t>USD 100 Billion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5639974" y="1989487"/>
              <a:ext cx="2148424" cy="8270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06"/>
                </a:lnSpc>
              </a:pPr>
              <a:r>
                <a:rPr lang="en-US" sz="4216" b="1">
                  <a:gradFill>
                    <a:gsLst>
                      <a:gs pos="0">
                        <a:srgbClr val="0097B2">
                          <a:alpha val="100000"/>
                        </a:srgbClr>
                      </a:gs>
                      <a:gs pos="100000">
                        <a:srgbClr val="7ED957">
                          <a:alpha val="100000"/>
                        </a:srgbClr>
                      </a:gs>
                    </a:gsLst>
                    <a:lin ang="0"/>
                  </a:gradFill>
                  <a:latin typeface="Oswald Bold"/>
                  <a:ea typeface="Oswald Bold"/>
                  <a:cs typeface="Oswald Bold"/>
                  <a:sym typeface="Oswald Bold"/>
                </a:rPr>
                <a:t>2020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5639974" y="1111582"/>
              <a:ext cx="1750351" cy="4182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r>
                <a:rPr lang="en-US" sz="1899">
                  <a:solidFill>
                    <a:srgbClr val="264D98"/>
                  </a:solidFill>
                  <a:latin typeface="Canva Sans"/>
                  <a:ea typeface="Canva Sans"/>
                  <a:cs typeface="Canva Sans"/>
                  <a:sym typeface="Canva Sans"/>
                </a:rPr>
                <a:t>By the Year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9860973" y="151977"/>
              <a:ext cx="4478073" cy="4182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r>
                <a:rPr lang="en-US" sz="1899">
                  <a:solidFill>
                    <a:srgbClr val="45B401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Proposed a Delivery Channel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9303424" y="1254873"/>
              <a:ext cx="5670418" cy="17517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410209" lvl="1" indent="-205105" algn="l">
                <a:lnSpc>
                  <a:spcPts val="2659"/>
                </a:lnSpc>
                <a:buFont typeface="Arial"/>
                <a:buChar char="•"/>
              </a:pPr>
              <a:r>
                <a:rPr lang="en-US" sz="1899">
                  <a:solidFill>
                    <a:srgbClr val="264D98"/>
                  </a:solidFill>
                  <a:latin typeface="Canva Sans"/>
                  <a:ea typeface="Canva Sans"/>
                  <a:cs typeface="Canva Sans"/>
                  <a:sym typeface="Canva Sans"/>
                </a:rPr>
                <a:t>•Developed to underdeveloped</a:t>
              </a:r>
            </a:p>
            <a:p>
              <a:pPr marL="410209" lvl="1" indent="-205105" algn="l">
                <a:lnSpc>
                  <a:spcPts val="2659"/>
                </a:lnSpc>
                <a:buFont typeface="Arial"/>
                <a:buChar char="•"/>
              </a:pPr>
              <a:r>
                <a:rPr lang="en-US" sz="1899">
                  <a:solidFill>
                    <a:srgbClr val="264D98"/>
                  </a:solidFill>
                  <a:latin typeface="Canva Sans"/>
                  <a:ea typeface="Canva Sans"/>
                  <a:cs typeface="Canva Sans"/>
                  <a:sym typeface="Canva Sans"/>
                </a:rPr>
                <a:t>•Resourceful to Resource scarce</a:t>
              </a:r>
            </a:p>
            <a:p>
              <a:pPr marL="410209" lvl="1" indent="-205105" algn="l">
                <a:lnSpc>
                  <a:spcPts val="2659"/>
                </a:lnSpc>
                <a:buFont typeface="Arial"/>
                <a:buChar char="•"/>
              </a:pPr>
              <a:r>
                <a:rPr lang="en-US" sz="1899">
                  <a:solidFill>
                    <a:srgbClr val="264D98"/>
                  </a:solidFill>
                  <a:latin typeface="Canva Sans"/>
                  <a:ea typeface="Canva Sans"/>
                  <a:cs typeface="Canva Sans"/>
                  <a:sym typeface="Canva Sans"/>
                </a:rPr>
                <a:t>•Using bilateral and multilateral arrangements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17652495" y="1131472"/>
              <a:ext cx="2148424" cy="8253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06"/>
                </a:lnSpc>
              </a:pPr>
              <a:r>
                <a:rPr lang="en-US" sz="4216" b="1">
                  <a:gradFill>
                    <a:gsLst>
                      <a:gs pos="0">
                        <a:srgbClr val="0097B2">
                          <a:alpha val="100000"/>
                        </a:srgbClr>
                      </a:gs>
                      <a:gs pos="100000">
                        <a:srgbClr val="7ED957">
                          <a:alpha val="100000"/>
                        </a:srgbClr>
                      </a:gs>
                    </a:gsLst>
                    <a:path path="circle">
                      <a:fillToRect r="100000" b="100000"/>
                    </a:path>
                    <a:tileRect l="-100000" t="-100000"/>
                  </a:gradFill>
                  <a:latin typeface="Oswald Bold"/>
                  <a:ea typeface="Oswald Bold"/>
                  <a:cs typeface="Oswald Bold"/>
                  <a:sym typeface="Oswald Bold"/>
                </a:rPr>
                <a:t>2022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7216333" y="151977"/>
              <a:ext cx="3020748" cy="4182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r>
                <a:rPr lang="en-US" sz="1899">
                  <a:solidFill>
                    <a:srgbClr val="45B401"/>
                  </a:solidFill>
                  <a:latin typeface="Canva Sans"/>
                  <a:ea typeface="Canva Sans"/>
                  <a:cs typeface="Canva Sans"/>
                  <a:sym typeface="Canva Sans"/>
                </a:rPr>
                <a:t>The goal was met in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6485142" y="2068935"/>
              <a:ext cx="4609607" cy="13072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659"/>
                </a:lnSpc>
                <a:spcBef>
                  <a:spcPct val="0"/>
                </a:spcBef>
              </a:pPr>
              <a:r>
                <a:rPr lang="en-US" sz="1899">
                  <a:solidFill>
                    <a:srgbClr val="264D98"/>
                  </a:solidFill>
                  <a:latin typeface="Canva Sans"/>
                  <a:ea typeface="Canva Sans"/>
                  <a:cs typeface="Canva Sans"/>
                  <a:sym typeface="Canva Sans"/>
                </a:rPr>
                <a:t>2 years later than the intended timeline with provision of USD 115 billion 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3" name="Freeform 3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0" name="TextBox 10"/>
          <p:cNvSpPr txBox="1"/>
          <p:nvPr/>
        </p:nvSpPr>
        <p:spPr>
          <a:xfrm>
            <a:off x="680299" y="541655"/>
            <a:ext cx="14122195" cy="803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99"/>
              </a:lnSpc>
            </a:pPr>
            <a:r>
              <a:rPr lang="en-US" sz="49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THE DILEMMA OF DEFINITION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80299" y="2286317"/>
            <a:ext cx="17015563" cy="6483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339"/>
              </a:lnSpc>
              <a:spcBef>
                <a:spcPct val="0"/>
              </a:spcBef>
            </a:pP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•Lack of agreed upon definition creates ambiguity over what qualifies as climate finance.</a:t>
            </a:r>
          </a:p>
          <a:p>
            <a:pPr algn="just">
              <a:lnSpc>
                <a:spcPts val="4339"/>
              </a:lnSpc>
              <a:spcBef>
                <a:spcPct val="0"/>
              </a:spcBef>
            </a:pPr>
            <a:endParaRPr lang="en-US" sz="3099" dirty="0">
              <a:solidFill>
                <a:srgbClr val="264D98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just">
              <a:lnSpc>
                <a:spcPts val="4339"/>
              </a:lnSpc>
              <a:spcBef>
                <a:spcPct val="0"/>
              </a:spcBef>
            </a:pP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•COP negotiations gradually shaped key attributes of climate finance flows.</a:t>
            </a:r>
          </a:p>
          <a:p>
            <a:pPr algn="just">
              <a:lnSpc>
                <a:spcPts val="4339"/>
              </a:lnSpc>
              <a:spcBef>
                <a:spcPct val="0"/>
              </a:spcBef>
            </a:pPr>
            <a:endParaRPr lang="en-US" sz="3099" dirty="0">
              <a:solidFill>
                <a:srgbClr val="264D98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just">
              <a:lnSpc>
                <a:spcPts val="4339"/>
              </a:lnSpc>
              <a:spcBef>
                <a:spcPct val="0"/>
              </a:spcBef>
            </a:pP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•Key principles stipulated in the Cancun Agreement 2010 and </a:t>
            </a:r>
            <a:r>
              <a:rPr lang="en-US" sz="3099" u="sng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  <a:hlinkClick r:id="rId3" tooltip="https://unfccc.int/sites/default/files/resource/parisagreement_publication.pdf"/>
              </a:rPr>
              <a:t>Paris Agreement 2015</a:t>
            </a: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:</a:t>
            </a:r>
          </a:p>
          <a:p>
            <a:pPr marL="669283" lvl="1" indent="-334641" algn="l">
              <a:lnSpc>
                <a:spcPts val="4339"/>
              </a:lnSpc>
              <a:buFont typeface="Arial"/>
              <a:buChar char="•"/>
            </a:pPr>
            <a:r>
              <a:rPr lang="en-US" sz="3099" dirty="0">
                <a:solidFill>
                  <a:srgbClr val="45B401"/>
                </a:solidFill>
                <a:latin typeface="Canva Sans"/>
                <a:ea typeface="Canva Sans"/>
                <a:cs typeface="Canva Sans"/>
                <a:sym typeface="Canva Sans"/>
              </a:rPr>
              <a:t>Balance</a:t>
            </a: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 between adaptation and mitigation finance</a:t>
            </a:r>
          </a:p>
          <a:p>
            <a:pPr marL="669283" lvl="1" indent="-334641" algn="l">
              <a:lnSpc>
                <a:spcPts val="4339"/>
              </a:lnSpc>
              <a:buFont typeface="Arial"/>
              <a:buChar char="•"/>
            </a:pP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Support aligned with developing countries’ </a:t>
            </a:r>
            <a:r>
              <a:rPr lang="en-US" sz="3099" dirty="0">
                <a:solidFill>
                  <a:srgbClr val="45B401"/>
                </a:solidFill>
                <a:latin typeface="Canva Sans"/>
                <a:ea typeface="Canva Sans"/>
                <a:cs typeface="Canva Sans"/>
                <a:sym typeface="Canva Sans"/>
              </a:rPr>
              <a:t>needs and priorities</a:t>
            </a:r>
          </a:p>
          <a:p>
            <a:pPr marL="669283" lvl="1" indent="-334641" algn="l">
              <a:lnSpc>
                <a:spcPts val="4339"/>
              </a:lnSpc>
              <a:buFont typeface="Arial"/>
              <a:buChar char="•"/>
            </a:pP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Consider</a:t>
            </a:r>
            <a:r>
              <a:rPr lang="en-US" sz="3099" dirty="0">
                <a:solidFill>
                  <a:srgbClr val="45B401"/>
                </a:solidFill>
                <a:latin typeface="Canva Sans"/>
                <a:ea typeface="Canva Sans"/>
                <a:cs typeface="Canva Sans"/>
                <a:sym typeface="Canva Sans"/>
              </a:rPr>
              <a:t> grant based</a:t>
            </a: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 resources </a:t>
            </a:r>
          </a:p>
          <a:p>
            <a:pPr marL="669283" lvl="1" indent="-334641" algn="l">
              <a:lnSpc>
                <a:spcPts val="4339"/>
              </a:lnSpc>
              <a:buFont typeface="Arial"/>
              <a:buChar char="•"/>
            </a:pP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Finance should be </a:t>
            </a:r>
            <a:r>
              <a:rPr lang="en-US" sz="3099" dirty="0">
                <a:solidFill>
                  <a:srgbClr val="45B401"/>
                </a:solidFill>
                <a:latin typeface="Canva Sans"/>
                <a:ea typeface="Canva Sans"/>
                <a:cs typeface="Canva Sans"/>
                <a:sym typeface="Canva Sans"/>
              </a:rPr>
              <a:t>predictable and adequate</a:t>
            </a: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</a:p>
          <a:p>
            <a:pPr algn="just">
              <a:lnSpc>
                <a:spcPts val="4339"/>
              </a:lnSpc>
              <a:spcBef>
                <a:spcPct val="0"/>
              </a:spcBef>
            </a:pPr>
            <a:endParaRPr lang="en-US" sz="3099" dirty="0">
              <a:solidFill>
                <a:srgbClr val="264D98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just">
              <a:lnSpc>
                <a:spcPts val="4339"/>
              </a:lnSpc>
            </a:pP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•This research evaluates finance committed to Pakistan against these characteristics using metrics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3" name="Freeform 3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680299" y="541655"/>
            <a:ext cx="14122195" cy="803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99"/>
              </a:lnSpc>
            </a:pPr>
            <a:r>
              <a:rPr lang="en-US" sz="49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METHODOLOGY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36218" y="2249170"/>
            <a:ext cx="17015563" cy="2140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69283" lvl="1" indent="-334641" algn="l">
              <a:lnSpc>
                <a:spcPts val="4339"/>
              </a:lnSpc>
              <a:buFont typeface="Arial"/>
              <a:buChar char="•"/>
            </a:pPr>
            <a:r>
              <a:rPr lang="en-US" sz="3099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Dataset on Development Finance for Climate and Environment maintained by the Organization of Economic Cooperation and Development (OECD).</a:t>
            </a:r>
          </a:p>
          <a:p>
            <a:pPr marL="669283" lvl="1" indent="-334641" algn="l">
              <a:lnSpc>
                <a:spcPts val="4339"/>
              </a:lnSpc>
              <a:buFont typeface="Arial"/>
              <a:buChar char="•"/>
            </a:pPr>
            <a:r>
              <a:rPr lang="en-US" sz="3099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Consolidated, annual, activity-level data, from bilateral and multilateral resources.</a:t>
            </a:r>
          </a:p>
          <a:p>
            <a:pPr marL="669283" lvl="1" indent="-334641" algn="l">
              <a:lnSpc>
                <a:spcPts val="4339"/>
              </a:lnSpc>
              <a:buFont typeface="Arial"/>
              <a:buChar char="•"/>
            </a:pPr>
            <a:r>
              <a:rPr lang="en-US" sz="3099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Following metrices used for assessment: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4A552B4-A3EF-F5B5-243B-2F435BC3AB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595200"/>
              </p:ext>
            </p:extLst>
          </p:nvPr>
        </p:nvGraphicFramePr>
        <p:xfrm>
          <a:off x="949748" y="4897073"/>
          <a:ext cx="16388501" cy="523712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758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7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72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0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Characteristics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Metrices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Approach referenced 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376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Financial assistance provided to Pakistan throughout the delivery of global USD 100 billion goal and its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adequacy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Total finance committed to Pakistan between 2010 and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(</a:t>
                      </a:r>
                      <a:r>
                        <a:rPr lang="da-DK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OXFAM, 2024</a:t>
                      </a:r>
                      <a:r>
                        <a:rPr lang="da-DK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 (</a:t>
                      </a:r>
                      <a:r>
                        <a:rPr lang="da-DK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Savvidou et al. 2021</a:t>
                      </a:r>
                      <a:r>
                        <a:rPr lang="da-DK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 (</a:t>
                      </a:r>
                      <a:r>
                        <a:rPr lang="da-DK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Atteridge &amp; Cannales, 2017</a:t>
                      </a:r>
                      <a:r>
                        <a:rPr lang="da-DK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 (</a:t>
                      </a:r>
                      <a:r>
                        <a:rPr lang="da-DK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Mohan, 2023</a:t>
                      </a:r>
                      <a:r>
                        <a:rPr lang="da-DK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nva Sans" panose="020B060402020202020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365489"/>
                  </a:ext>
                </a:extLst>
              </a:tr>
              <a:tr h="93366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Extent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 of adaptation –mitigation 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balance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 in financial commitments and 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predictability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anva Sans" panose="020B060402020202020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%age share of adaptation and mitigation financing- each year and aggregated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(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Savvidou et al. 2021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</a:t>
                      </a:r>
                      <a:endParaRPr lang="en-US" sz="2400" dirty="0">
                        <a:solidFill>
                          <a:schemeClr val="tx1"/>
                        </a:solidFill>
                        <a:latin typeface="Canva Sans" panose="020B060402020202020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3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Dominant financial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 instrument and suitability as per country 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needs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anva Sans" panose="020B060402020202020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Debt and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grant share of the aggregate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(</a:t>
                      </a:r>
                      <a:r>
                        <a:rPr lang="en-US" sz="2400" b="0" i="0" dirty="0">
                          <a:solidFill>
                            <a:srgbClr val="0000FF"/>
                          </a:solidFill>
                          <a:effectLst/>
                          <a:latin typeface="Canva Sans" panose="020B060402020202020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Atteridge &amp; </a:t>
                      </a:r>
                      <a:r>
                        <a:rPr lang="en-US" sz="2400" b="0" i="0" dirty="0" err="1">
                          <a:solidFill>
                            <a:srgbClr val="0000FF"/>
                          </a:solidFill>
                          <a:effectLst/>
                          <a:latin typeface="Canva Sans" panose="020B060402020202020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Cannales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, 2017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 (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OXFAM, 2022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</a:t>
                      </a:r>
                      <a:endParaRPr lang="en-US" sz="2400" dirty="0">
                        <a:solidFill>
                          <a:schemeClr val="tx1"/>
                        </a:solidFill>
                        <a:latin typeface="Canva Sans" panose="020B060402020202020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376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Alignment with country needs and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priorities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Canva Sans" panose="020B0604020202020204" charset="0"/>
                        </a:rPr>
                        <a:t>Assessing sectoral allocation of committed finances</a:t>
                      </a: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Canva Sans" panose="020B060402020202020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(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Iacobuţă et al., 2022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 (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Mohan, 2023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 (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Atteridge et al., 2017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Canva Sans" panose="020B0604020202020204" charset="0"/>
                        </a:rPr>
                        <a:t>)</a:t>
                      </a:r>
                      <a:endParaRPr lang="en-US" sz="2400" dirty="0">
                        <a:solidFill>
                          <a:schemeClr val="tx1"/>
                        </a:solidFill>
                        <a:latin typeface="Canva Sans" panose="020B060402020202020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3" name="Freeform 3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0" name="TextBox 10"/>
          <p:cNvSpPr txBox="1"/>
          <p:nvPr/>
        </p:nvSpPr>
        <p:spPr>
          <a:xfrm>
            <a:off x="-33226" y="4207828"/>
            <a:ext cx="18321226" cy="19993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545"/>
              </a:lnSpc>
            </a:pPr>
            <a:r>
              <a:rPr lang="en-US" sz="13636" b="1">
                <a:gradFill>
                  <a:gsLst>
                    <a:gs pos="0">
                      <a:srgbClr val="0097B2">
                        <a:alpha val="100000"/>
                      </a:srgbClr>
                    </a:gs>
                    <a:gs pos="100000">
                      <a:srgbClr val="7ED957">
                        <a:alpha val="100000"/>
                      </a:srgb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atin typeface="Oswald Bold"/>
                <a:ea typeface="Oswald Bold"/>
                <a:cs typeface="Oswald Bold"/>
                <a:sym typeface="Oswald Bold"/>
              </a:rPr>
              <a:t>USD 12.53 Billion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0" y="-2540"/>
            <a:ext cx="15989095" cy="1577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239"/>
              </a:lnSpc>
            </a:pPr>
            <a:r>
              <a:rPr lang="en-US" sz="47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CLIMATE FINANCE COMMITTED TO PAKISTAN UNDER THE ACCORD.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80299" y="2286317"/>
            <a:ext cx="17015563" cy="1054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69283" lvl="1" indent="-334641" algn="l">
              <a:lnSpc>
                <a:spcPts val="4339"/>
              </a:lnSpc>
              <a:buFont typeface="Arial"/>
              <a:buChar char="•"/>
            </a:pPr>
            <a:r>
              <a:rPr lang="en-US" sz="3099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Pakistan, climatically vulnerable and economically developing country - thus a rightful recipient of climate finance. </a:t>
            </a:r>
          </a:p>
        </p:txBody>
      </p:sp>
      <p:sp>
        <p:nvSpPr>
          <p:cNvPr id="13" name="AutoShape 13"/>
          <p:cNvSpPr/>
          <p:nvPr/>
        </p:nvSpPr>
        <p:spPr>
          <a:xfrm>
            <a:off x="3084678" y="6988266"/>
            <a:ext cx="12045177" cy="0"/>
          </a:xfrm>
          <a:prstGeom prst="line">
            <a:avLst/>
          </a:prstGeom>
          <a:ln w="38100" cap="flat">
            <a:solidFill>
              <a:srgbClr val="264D9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AutoShape 14"/>
          <p:cNvSpPr/>
          <p:nvPr/>
        </p:nvSpPr>
        <p:spPr>
          <a:xfrm flipH="1">
            <a:off x="3065628" y="6437132"/>
            <a:ext cx="0" cy="1102267"/>
          </a:xfrm>
          <a:prstGeom prst="line">
            <a:avLst/>
          </a:prstGeom>
          <a:ln w="38100" cap="flat">
            <a:solidFill>
              <a:srgbClr val="264D9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" name="AutoShape 15"/>
          <p:cNvSpPr/>
          <p:nvPr/>
        </p:nvSpPr>
        <p:spPr>
          <a:xfrm flipH="1">
            <a:off x="15148904" y="6437132"/>
            <a:ext cx="0" cy="1102267"/>
          </a:xfrm>
          <a:prstGeom prst="line">
            <a:avLst/>
          </a:prstGeom>
          <a:ln w="38100" cap="flat">
            <a:solidFill>
              <a:srgbClr val="264D9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Box 16"/>
          <p:cNvSpPr txBox="1"/>
          <p:nvPr/>
        </p:nvSpPr>
        <p:spPr>
          <a:xfrm>
            <a:off x="6949082" y="8276721"/>
            <a:ext cx="4938117" cy="5161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339"/>
              </a:lnSpc>
            </a:pPr>
            <a:r>
              <a:rPr lang="en-US" sz="3099" u="none" strike="noStrike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Over a span of 13 years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981200" y="7812535"/>
            <a:ext cx="1566333" cy="5161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339"/>
              </a:lnSpc>
            </a:pP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2010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4647949" y="7812534"/>
            <a:ext cx="1566332" cy="5161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339"/>
              </a:lnSpc>
            </a:pPr>
            <a:r>
              <a:rPr lang="en-US" sz="3099" dirty="0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3" name="Freeform 3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graphicFrame>
        <p:nvGraphicFramePr>
          <p:cNvPr id="10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728"/>
              </p:ext>
            </p:extLst>
          </p:nvPr>
        </p:nvGraphicFramePr>
        <p:xfrm>
          <a:off x="4941536" y="1866900"/>
          <a:ext cx="10325100" cy="5133975"/>
        </p:xfrm>
        <a:graphic>
          <a:graphicData uri="http://schemas.openxmlformats.org/drawingml/2006/table">
            <a:tbl>
              <a:tblPr/>
              <a:tblGrid>
                <a:gridCol w="6023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2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6795">
                <a:tc>
                  <a:txBody>
                    <a:bodyPr/>
                    <a:lstStyle/>
                    <a:p>
                      <a:pPr algn="ctr">
                        <a:lnSpc>
                          <a:spcPts val="2939"/>
                        </a:lnSpc>
                        <a:defRPr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Canva Sans Bold"/>
                          <a:ea typeface="Canva Sans Bold"/>
                          <a:cs typeface="Canva Sans Bold"/>
                          <a:sym typeface="Canva Sans Bold"/>
                        </a:rPr>
                        <a:t>PROVIDER TYPE</a:t>
                      </a:r>
                      <a:endParaRPr lang="en-US" sz="12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39"/>
                        </a:lnSpc>
                        <a:defRPr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Canva Sans Bold"/>
                          <a:ea typeface="Canva Sans Bold"/>
                          <a:cs typeface="Canva Sans Bold"/>
                          <a:sym typeface="Canva Sans Bold"/>
                        </a:rPr>
                        <a:t>AMOUNT (2010-2022)</a:t>
                      </a:r>
                      <a:endParaRPr lang="en-US" sz="12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6795">
                <a:tc>
                  <a:txBody>
                    <a:bodyPr/>
                    <a:lstStyle/>
                    <a:p>
                      <a:pPr algn="ctr">
                        <a:lnSpc>
                          <a:spcPts val="293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Multilateral Devlopment Banks</a:t>
                      </a:r>
                      <a:endParaRPr lang="en-US" sz="12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3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8.64</a:t>
                      </a:r>
                      <a:endParaRPr lang="en-US" sz="12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679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93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Bilateral Donors</a:t>
                      </a:r>
                      <a:endParaRPr lang="en-US" sz="12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3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3.53</a:t>
                      </a:r>
                      <a:endParaRPr lang="en-US" sz="12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6795">
                <a:tc>
                  <a:txBody>
                    <a:bodyPr/>
                    <a:lstStyle/>
                    <a:p>
                      <a:pPr algn="ctr">
                        <a:lnSpc>
                          <a:spcPts val="293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Multilateral Agencies</a:t>
                      </a:r>
                      <a:endParaRPr lang="en-US" sz="12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3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0.35</a:t>
                      </a:r>
                      <a:endParaRPr lang="en-US" sz="12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6795">
                <a:tc>
                  <a:txBody>
                    <a:bodyPr/>
                    <a:lstStyle/>
                    <a:p>
                      <a:pPr algn="ctr">
                        <a:lnSpc>
                          <a:spcPts val="293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Private Organizations</a:t>
                      </a:r>
                      <a:endParaRPr lang="en-US" sz="12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39"/>
                        </a:lnSpc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0.01</a:t>
                      </a:r>
                      <a:endParaRPr lang="en-US" sz="12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1" name="Group 11"/>
          <p:cNvGrpSpPr/>
          <p:nvPr/>
        </p:nvGrpSpPr>
        <p:grpSpPr>
          <a:xfrm>
            <a:off x="470611" y="3988324"/>
            <a:ext cx="3664814" cy="1427190"/>
            <a:chOff x="0" y="0"/>
            <a:chExt cx="965218" cy="37588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965218" cy="375885"/>
            </a:xfrm>
            <a:custGeom>
              <a:avLst/>
              <a:gdLst/>
              <a:ahLst/>
              <a:cxnLst/>
              <a:rect l="l" t="t" r="r" b="b"/>
              <a:pathLst>
                <a:path w="965218" h="375885">
                  <a:moveTo>
                    <a:pt x="0" y="0"/>
                  </a:moveTo>
                  <a:lnTo>
                    <a:pt x="965218" y="0"/>
                  </a:lnTo>
                  <a:lnTo>
                    <a:pt x="965218" y="375885"/>
                  </a:lnTo>
                  <a:lnTo>
                    <a:pt x="0" y="375885"/>
                  </a:lnTo>
                  <a:close/>
                </a:path>
              </a:pathLst>
            </a:custGeom>
            <a:ln w="38100" cap="sq">
              <a:solidFill>
                <a:srgbClr val="0F2841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965218" cy="4139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Asian Development Bank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Word Bank</a:t>
              </a:r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232486" y="642937"/>
            <a:ext cx="15989095" cy="723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49"/>
              </a:lnSpc>
            </a:pPr>
            <a:r>
              <a:rPr lang="en-US" sz="44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PROVIDERS OF CLIMATE FINANCE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70611" y="6248106"/>
            <a:ext cx="3664814" cy="3538831"/>
            <a:chOff x="0" y="0"/>
            <a:chExt cx="965218" cy="932038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965218" cy="932038"/>
            </a:xfrm>
            <a:custGeom>
              <a:avLst/>
              <a:gdLst/>
              <a:ahLst/>
              <a:cxnLst/>
              <a:rect l="l" t="t" r="r" b="b"/>
              <a:pathLst>
                <a:path w="965218" h="932038">
                  <a:moveTo>
                    <a:pt x="0" y="0"/>
                  </a:moveTo>
                  <a:lnTo>
                    <a:pt x="965218" y="0"/>
                  </a:lnTo>
                  <a:lnTo>
                    <a:pt x="965218" y="932038"/>
                  </a:lnTo>
                  <a:lnTo>
                    <a:pt x="0" y="932038"/>
                  </a:lnTo>
                  <a:close/>
                </a:path>
              </a:pathLst>
            </a:custGeom>
            <a:ln w="38100" cap="sq">
              <a:solidFill>
                <a:srgbClr val="A6CAEC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38100"/>
              <a:ext cx="965218" cy="9701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Australia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Austria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Belgium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Canada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EU Institutions (excl. EIB)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France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Untied States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United Kingdom etc.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5029572" y="8017522"/>
            <a:ext cx="5379314" cy="2052931"/>
            <a:chOff x="0" y="0"/>
            <a:chExt cx="1416774" cy="54069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416774" cy="540690"/>
            </a:xfrm>
            <a:custGeom>
              <a:avLst/>
              <a:gdLst/>
              <a:ahLst/>
              <a:cxnLst/>
              <a:rect l="l" t="t" r="r" b="b"/>
              <a:pathLst>
                <a:path w="1416774" h="540690">
                  <a:moveTo>
                    <a:pt x="0" y="0"/>
                  </a:moveTo>
                  <a:lnTo>
                    <a:pt x="1416774" y="0"/>
                  </a:lnTo>
                  <a:lnTo>
                    <a:pt x="1416774" y="540690"/>
                  </a:lnTo>
                  <a:lnTo>
                    <a:pt x="0" y="540690"/>
                  </a:lnTo>
                  <a:close/>
                </a:path>
              </a:pathLst>
            </a:custGeom>
            <a:ln w="38100" cap="sq">
              <a:solidFill>
                <a:srgbClr val="C04F15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38100"/>
              <a:ext cx="1416774" cy="57879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Bill &amp; Melinda Gates Foundation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Bloomberg Foundation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Children's Investment Fund Foundation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 err="1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Laudes</a:t>
              </a: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Foundation etc.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1304236" y="7324725"/>
            <a:ext cx="6263843" cy="2795881"/>
            <a:chOff x="0" y="0"/>
            <a:chExt cx="1649736" cy="736364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649737" cy="736364"/>
            </a:xfrm>
            <a:custGeom>
              <a:avLst/>
              <a:gdLst/>
              <a:ahLst/>
              <a:cxnLst/>
              <a:rect l="l" t="t" r="r" b="b"/>
              <a:pathLst>
                <a:path w="1649737" h="736364">
                  <a:moveTo>
                    <a:pt x="0" y="0"/>
                  </a:moveTo>
                  <a:lnTo>
                    <a:pt x="1649737" y="0"/>
                  </a:lnTo>
                  <a:lnTo>
                    <a:pt x="1649737" y="736364"/>
                  </a:lnTo>
                  <a:lnTo>
                    <a:pt x="0" y="736364"/>
                  </a:lnTo>
                  <a:close/>
                </a:path>
              </a:pathLst>
            </a:custGeom>
            <a:ln w="38100" cap="sq">
              <a:solidFill>
                <a:srgbClr val="3B7D23"/>
              </a:solidFill>
              <a:prstDash val="solid"/>
              <a:miter/>
            </a:ln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38100"/>
              <a:ext cx="1649736" cy="7744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Adaptation Fund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Food and Agriculture </a:t>
              </a:r>
              <a:r>
                <a:rPr lang="en-US" sz="2400" dirty="0" err="1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Organisation</a:t>
              </a:r>
              <a:endParaRPr lang="en-US" sz="24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GEF Special Climate Change Trust Fund (SCCF)</a:t>
              </a:r>
            </a:p>
            <a:p>
              <a:pPr marL="453388" lvl="1" indent="-226694" algn="l">
                <a:lnSpc>
                  <a:spcPts val="2939"/>
                </a:lnSpc>
                <a:buFont typeface="Arial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Global Environment Facility General Trust Fund</a:t>
              </a:r>
            </a:p>
            <a:p>
              <a:pPr marL="342900" indent="-342900" algn="l">
                <a:lnSpc>
                  <a:spcPts val="2939"/>
                </a:lnSpc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Green Climate Fund etc. </a:t>
              </a:r>
            </a:p>
          </p:txBody>
        </p:sp>
      </p:grpSp>
      <p:sp>
        <p:nvSpPr>
          <p:cNvPr id="24" name="AutoShape 24"/>
          <p:cNvSpPr/>
          <p:nvPr/>
        </p:nvSpPr>
        <p:spPr>
          <a:xfrm flipV="1">
            <a:off x="4135425" y="4433888"/>
            <a:ext cx="806111" cy="2378880"/>
          </a:xfrm>
          <a:prstGeom prst="line">
            <a:avLst/>
          </a:prstGeom>
          <a:ln w="38100" cap="flat">
            <a:solidFill>
              <a:srgbClr val="A6CAE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" name="AutoShape 25"/>
          <p:cNvSpPr/>
          <p:nvPr/>
        </p:nvSpPr>
        <p:spPr>
          <a:xfrm flipV="1">
            <a:off x="7719229" y="6995262"/>
            <a:ext cx="0" cy="1022260"/>
          </a:xfrm>
          <a:prstGeom prst="line">
            <a:avLst/>
          </a:prstGeom>
          <a:ln w="38100" cap="flat">
            <a:solidFill>
              <a:srgbClr val="C04F1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6" name="Group 26"/>
          <p:cNvGrpSpPr/>
          <p:nvPr/>
        </p:nvGrpSpPr>
        <p:grpSpPr>
          <a:xfrm>
            <a:off x="15266636" y="5467350"/>
            <a:ext cx="1113028" cy="1857375"/>
            <a:chOff x="0" y="0"/>
            <a:chExt cx="1484037" cy="2476500"/>
          </a:xfrm>
        </p:grpSpPr>
        <p:sp>
          <p:nvSpPr>
            <p:cNvPr id="27" name="AutoShape 27"/>
            <p:cNvSpPr/>
            <p:nvPr/>
          </p:nvSpPr>
          <p:spPr>
            <a:xfrm>
              <a:off x="0" y="25400"/>
              <a:ext cx="1484037" cy="0"/>
            </a:xfrm>
            <a:prstGeom prst="line">
              <a:avLst/>
            </a:prstGeom>
            <a:ln w="50800" cap="flat">
              <a:solidFill>
                <a:srgbClr val="3B7D23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AutoShape 28"/>
            <p:cNvSpPr/>
            <p:nvPr/>
          </p:nvSpPr>
          <p:spPr>
            <a:xfrm flipH="1">
              <a:off x="1458637" y="53670"/>
              <a:ext cx="0" cy="2422830"/>
            </a:xfrm>
            <a:prstGeom prst="line">
              <a:avLst/>
            </a:prstGeom>
            <a:ln w="50800" cap="flat">
              <a:solidFill>
                <a:srgbClr val="3B7D23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" name="AutoShape 29"/>
          <p:cNvSpPr/>
          <p:nvPr/>
        </p:nvSpPr>
        <p:spPr>
          <a:xfrm>
            <a:off x="2981846" y="3301591"/>
            <a:ext cx="1963992" cy="0"/>
          </a:xfrm>
          <a:prstGeom prst="line">
            <a:avLst/>
          </a:prstGeom>
          <a:ln w="47625" cap="flat">
            <a:solidFill>
              <a:srgbClr val="0F284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0" name="AutoShape 30"/>
          <p:cNvSpPr/>
          <p:nvPr/>
        </p:nvSpPr>
        <p:spPr>
          <a:xfrm flipH="1">
            <a:off x="2970304" y="3301591"/>
            <a:ext cx="0" cy="686733"/>
          </a:xfrm>
          <a:prstGeom prst="line">
            <a:avLst/>
          </a:prstGeom>
          <a:ln w="47625" cap="flat">
            <a:solidFill>
              <a:srgbClr val="0F284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287683" y="1354246"/>
            <a:ext cx="9712634" cy="8267880"/>
          </a:xfrm>
          <a:custGeom>
            <a:avLst/>
            <a:gdLst/>
            <a:ahLst/>
            <a:cxnLst/>
            <a:rect l="l" t="t" r="r" b="b"/>
            <a:pathLst>
              <a:path w="9712634" h="8267880">
                <a:moveTo>
                  <a:pt x="0" y="0"/>
                </a:moveTo>
                <a:lnTo>
                  <a:pt x="9712634" y="0"/>
                </a:lnTo>
                <a:lnTo>
                  <a:pt x="9712634" y="8267879"/>
                </a:lnTo>
                <a:lnTo>
                  <a:pt x="0" y="826787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2363100" y="2814605"/>
            <a:ext cx="3317102" cy="1125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9"/>
              </a:lnSpc>
            </a:pPr>
            <a:r>
              <a:rPr lang="en-US" sz="3221" b="1">
                <a:solidFill>
                  <a:srgbClr val="0F284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CROSS CUTTING</a:t>
            </a:r>
          </a:p>
          <a:p>
            <a:pPr algn="ctr">
              <a:lnSpc>
                <a:spcPts val="4509"/>
              </a:lnSpc>
            </a:pPr>
            <a:r>
              <a:rPr lang="en-US" sz="3221" b="1">
                <a:solidFill>
                  <a:srgbClr val="0F284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USD 3.91 Billion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2882754" y="2814605"/>
            <a:ext cx="3224212" cy="1127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9"/>
              </a:lnSpc>
            </a:pPr>
            <a:r>
              <a:rPr lang="en-US" sz="3221" b="1">
                <a:solidFill>
                  <a:srgbClr val="3B7D23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ADAPTATION</a:t>
            </a:r>
          </a:p>
          <a:p>
            <a:pPr algn="ctr">
              <a:lnSpc>
                <a:spcPts val="4509"/>
              </a:lnSpc>
            </a:pPr>
            <a:r>
              <a:rPr lang="en-US" sz="3221" b="1">
                <a:solidFill>
                  <a:srgbClr val="3B7D23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USD 4.01 Billion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2411676" y="7473070"/>
            <a:ext cx="3177282" cy="1127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9"/>
              </a:lnSpc>
            </a:pPr>
            <a:r>
              <a:rPr lang="en-US" sz="3221" b="1">
                <a:solidFill>
                  <a:srgbClr val="C04F1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MITIGATION</a:t>
            </a:r>
          </a:p>
          <a:p>
            <a:pPr algn="ctr">
              <a:lnSpc>
                <a:spcPts val="4509"/>
              </a:lnSpc>
            </a:pPr>
            <a:r>
              <a:rPr lang="en-US" sz="3221" b="1">
                <a:solidFill>
                  <a:srgbClr val="C04F1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USD 4.61 Billion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92873" y="4760595"/>
            <a:ext cx="3839834" cy="7277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39"/>
              </a:lnSpc>
              <a:spcBef>
                <a:spcPct val="0"/>
              </a:spcBef>
            </a:pPr>
            <a:r>
              <a:rPr lang="en-US" sz="20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Focused on both adaptation and mitigation</a:t>
            </a:r>
          </a:p>
        </p:txBody>
      </p:sp>
      <p:sp>
        <p:nvSpPr>
          <p:cNvPr id="7" name="AutoShape 7"/>
          <p:cNvSpPr/>
          <p:nvPr/>
        </p:nvSpPr>
        <p:spPr>
          <a:xfrm flipH="1">
            <a:off x="3412790" y="4104895"/>
            <a:ext cx="0" cy="529164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8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9" name="Freeform 9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" name="Group 10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6" name="TextBox 16"/>
          <p:cNvSpPr txBox="1"/>
          <p:nvPr/>
        </p:nvSpPr>
        <p:spPr>
          <a:xfrm>
            <a:off x="232172" y="457200"/>
            <a:ext cx="15989095" cy="786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239"/>
              </a:lnSpc>
            </a:pPr>
            <a:r>
              <a:rPr lang="en-US" sz="47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BALANCE BETWEEN ADAPTATION AND MITIGATION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993965" y="9748662"/>
            <a:ext cx="9477375" cy="5032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99"/>
              </a:lnSpc>
              <a:spcBef>
                <a:spcPct val="0"/>
              </a:spcBef>
            </a:pPr>
            <a:r>
              <a:rPr lang="en-US" sz="2999" b="1" dirty="0">
                <a:solidFill>
                  <a:srgbClr val="264D9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BALANCED AGGREGATED COMMITMENTS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3" name="Freeform 3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0" name="Freeform 10"/>
          <p:cNvSpPr/>
          <p:nvPr/>
        </p:nvSpPr>
        <p:spPr>
          <a:xfrm>
            <a:off x="2048864" y="3422284"/>
            <a:ext cx="14170311" cy="5440966"/>
          </a:xfrm>
          <a:custGeom>
            <a:avLst/>
            <a:gdLst/>
            <a:ahLst/>
            <a:cxnLst/>
            <a:rect l="l" t="t" r="r" b="b"/>
            <a:pathLst>
              <a:path w="14170311" h="4764767">
                <a:moveTo>
                  <a:pt x="0" y="0"/>
                </a:moveTo>
                <a:lnTo>
                  <a:pt x="14170312" y="0"/>
                </a:lnTo>
                <a:lnTo>
                  <a:pt x="14170312" y="4764768"/>
                </a:lnTo>
                <a:lnTo>
                  <a:pt x="0" y="47647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230081" y="457200"/>
            <a:ext cx="15989095" cy="786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239"/>
              </a:lnSpc>
            </a:pPr>
            <a:r>
              <a:rPr lang="en-US" sz="47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ADAPTATION VS MITIGATION OVER THE YEARS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45734" y="1929399"/>
            <a:ext cx="14785479" cy="1054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69283" lvl="1" indent="-334641" algn="l">
              <a:lnSpc>
                <a:spcPts val="4339"/>
              </a:lnSpc>
              <a:spcBef>
                <a:spcPct val="0"/>
              </a:spcBef>
              <a:buFont typeface="Arial"/>
              <a:buChar char="•"/>
            </a:pPr>
            <a:r>
              <a:rPr lang="en-US" sz="3099" u="none" strike="noStrike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Overall balance observed, but adaptation vs. mitigation shares fluctuate significantly year to year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058844" y="9210675"/>
            <a:ext cx="14170311" cy="4953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199"/>
              </a:lnSpc>
              <a:spcBef>
                <a:spcPct val="0"/>
              </a:spcBef>
            </a:pPr>
            <a:r>
              <a:rPr lang="en-US" sz="2999" b="1">
                <a:solidFill>
                  <a:srgbClr val="264D9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YEARLY </a:t>
            </a:r>
            <a:r>
              <a:rPr lang="en-US" sz="2999" b="1" u="none" strike="noStrike">
                <a:solidFill>
                  <a:srgbClr val="264D9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FLOWS REMAIN UNPREDICTABLE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51888" y="3472229"/>
            <a:ext cx="16007412" cy="4362020"/>
          </a:xfrm>
          <a:custGeom>
            <a:avLst/>
            <a:gdLst/>
            <a:ahLst/>
            <a:cxnLst/>
            <a:rect l="l" t="t" r="r" b="b"/>
            <a:pathLst>
              <a:path w="16007412" h="4362020">
                <a:moveTo>
                  <a:pt x="0" y="0"/>
                </a:moveTo>
                <a:lnTo>
                  <a:pt x="16007412" y="0"/>
                </a:lnTo>
                <a:lnTo>
                  <a:pt x="16007412" y="4362020"/>
                </a:lnTo>
                <a:lnTo>
                  <a:pt x="0" y="43620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2468029" y="8040048"/>
            <a:ext cx="4536241" cy="4407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29"/>
              </a:lnSpc>
              <a:spcBef>
                <a:spcPct val="0"/>
              </a:spcBef>
            </a:pPr>
            <a:r>
              <a:rPr lang="en-US" sz="2521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Legal debt incurred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1940580" y="8040048"/>
            <a:ext cx="4536241" cy="4407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29"/>
              </a:lnSpc>
              <a:spcBef>
                <a:spcPct val="0"/>
              </a:spcBef>
            </a:pPr>
            <a:r>
              <a:rPr lang="en-US" sz="2521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No legal debt incurred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692153" y="9632411"/>
            <a:ext cx="6845205" cy="5878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29"/>
              </a:lnSpc>
              <a:spcBef>
                <a:spcPct val="0"/>
              </a:spcBef>
            </a:pPr>
            <a:r>
              <a:rPr lang="en-US" sz="3521" b="1" dirty="0">
                <a:solidFill>
                  <a:srgbClr val="264D9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GRANTS NOT </a:t>
            </a:r>
            <a:r>
              <a:rPr lang="en-US" sz="3521" b="1" dirty="0" err="1">
                <a:solidFill>
                  <a:srgbClr val="264D9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PRIORITISED</a:t>
            </a:r>
            <a:endParaRPr lang="en-US" sz="3521" b="1" dirty="0">
              <a:solidFill>
                <a:srgbClr val="264D98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0" y="514350"/>
            <a:ext cx="19712127" cy="1028700"/>
            <a:chOff x="0" y="0"/>
            <a:chExt cx="26282837" cy="1371600"/>
          </a:xfrm>
        </p:grpSpPr>
        <p:sp>
          <p:nvSpPr>
            <p:cNvPr id="7" name="Freeform 7"/>
            <p:cNvSpPr/>
            <p:nvPr/>
          </p:nvSpPr>
          <p:spPr>
            <a:xfrm>
              <a:off x="21740695" y="0"/>
              <a:ext cx="2070847" cy="1371600"/>
            </a:xfrm>
            <a:custGeom>
              <a:avLst/>
              <a:gdLst/>
              <a:ahLst/>
              <a:cxnLst/>
              <a:rect l="l" t="t" r="r" b="b"/>
              <a:pathLst>
                <a:path w="2070847" h="1371600">
                  <a:moveTo>
                    <a:pt x="0" y="0"/>
                  </a:moveTo>
                  <a:lnTo>
                    <a:pt x="2070847" y="0"/>
                  </a:lnTo>
                  <a:lnTo>
                    <a:pt x="2070847" y="1371600"/>
                  </a:lnTo>
                  <a:lnTo>
                    <a:pt x="0" y="13716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54296" t="-78749" r="-47015" b="-106196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8"/>
            <p:cNvGrpSpPr/>
            <p:nvPr/>
          </p:nvGrpSpPr>
          <p:grpSpPr>
            <a:xfrm rot="-10800000">
              <a:off x="0" y="1212534"/>
              <a:ext cx="21689895" cy="159066"/>
              <a:chOff x="0" y="0"/>
              <a:chExt cx="4284424" cy="31421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4284424" cy="31421"/>
              </a:xfrm>
              <a:custGeom>
                <a:avLst/>
                <a:gdLst/>
                <a:ahLst/>
                <a:cxnLst/>
                <a:rect l="l" t="t" r="r" b="b"/>
                <a:pathLst>
                  <a:path w="4284424" h="31421">
                    <a:moveTo>
                      <a:pt x="0" y="0"/>
                    </a:moveTo>
                    <a:lnTo>
                      <a:pt x="4284424" y="0"/>
                    </a:lnTo>
                    <a:lnTo>
                      <a:pt x="4284424" y="31421"/>
                    </a:lnTo>
                    <a:lnTo>
                      <a:pt x="0" y="3142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4284424" cy="6952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>
              <a:off x="23760742" y="1218180"/>
              <a:ext cx="2522095" cy="153420"/>
              <a:chOff x="0" y="0"/>
              <a:chExt cx="498192" cy="30305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498192" cy="30305"/>
              </a:xfrm>
              <a:custGeom>
                <a:avLst/>
                <a:gdLst/>
                <a:ahLst/>
                <a:cxnLst/>
                <a:rect l="l" t="t" r="r" b="b"/>
                <a:pathLst>
                  <a:path w="498192" h="30305">
                    <a:moveTo>
                      <a:pt x="0" y="0"/>
                    </a:moveTo>
                    <a:lnTo>
                      <a:pt x="498192" y="0"/>
                    </a:lnTo>
                    <a:lnTo>
                      <a:pt x="498192" y="30305"/>
                    </a:lnTo>
                    <a:lnTo>
                      <a:pt x="0" y="3030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38100"/>
                <a:ext cx="498192" cy="684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4" name="TextBox 14"/>
          <p:cNvSpPr txBox="1"/>
          <p:nvPr/>
        </p:nvSpPr>
        <p:spPr>
          <a:xfrm>
            <a:off x="487727" y="457200"/>
            <a:ext cx="15989095" cy="786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239"/>
              </a:lnSpc>
            </a:pPr>
            <a:r>
              <a:rPr lang="en-US" sz="4799" b="1">
                <a:solidFill>
                  <a:srgbClr val="264D98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DOMINANT FINANCIAL INSTRUMENT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80299" y="2286317"/>
            <a:ext cx="17015563" cy="5118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69283" lvl="1" indent="-334641" algn="l">
              <a:lnSpc>
                <a:spcPts val="4339"/>
              </a:lnSpc>
              <a:buFont typeface="Arial"/>
              <a:buChar char="•"/>
            </a:pPr>
            <a:r>
              <a:rPr lang="en-US" sz="3099">
                <a:solidFill>
                  <a:srgbClr val="264D98"/>
                </a:solidFill>
                <a:latin typeface="Canva Sans"/>
                <a:ea typeface="Canva Sans"/>
                <a:cs typeface="Canva Sans"/>
                <a:sym typeface="Canva Sans"/>
              </a:rPr>
              <a:t>Debt financing is popularly exercised by the donors</a:t>
            </a:r>
          </a:p>
        </p:txBody>
      </p:sp>
      <p:sp>
        <p:nvSpPr>
          <p:cNvPr id="16" name="Freeform 16"/>
          <p:cNvSpPr/>
          <p:nvPr/>
        </p:nvSpPr>
        <p:spPr>
          <a:xfrm>
            <a:off x="5095375" y="7507840"/>
            <a:ext cx="996416" cy="569879"/>
          </a:xfrm>
          <a:custGeom>
            <a:avLst/>
            <a:gdLst/>
            <a:ahLst/>
            <a:cxnLst/>
            <a:rect l="l" t="t" r="r" b="b"/>
            <a:pathLst>
              <a:path w="996416" h="569879">
                <a:moveTo>
                  <a:pt x="996416" y="88990"/>
                </a:moveTo>
                <a:quadBezTo>
                  <a:pt x="55901" y="-225197"/>
                  <a:pt x="0" y="569879"/>
                </a:quadBezTo>
              </a:path>
            </a:pathLst>
          </a:custGeom>
          <a:ln w="38100" cap="flat">
            <a:solidFill>
              <a:srgbClr val="264D98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12601526" y="7444435"/>
            <a:ext cx="1085464" cy="371893"/>
          </a:xfrm>
          <a:custGeom>
            <a:avLst/>
            <a:gdLst/>
            <a:ahLst/>
            <a:cxnLst/>
            <a:rect l="l" t="t" r="r" b="b"/>
            <a:pathLst>
              <a:path w="1085464" h="371893">
                <a:moveTo>
                  <a:pt x="0" y="157725"/>
                </a:moveTo>
                <a:quadBezTo>
                  <a:pt x="818578" y="-242191"/>
                  <a:pt x="1085464" y="371893"/>
                </a:quadBezTo>
              </a:path>
            </a:pathLst>
          </a:custGeom>
          <a:ln w="38100" cap="flat">
            <a:solidFill>
              <a:srgbClr val="264D98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825</Words>
  <Application>Microsoft Office PowerPoint</Application>
  <PresentationFormat>Custom</PresentationFormat>
  <Paragraphs>132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Glacial Indifference Bold</vt:lpstr>
      <vt:lpstr>Oswald Bold</vt:lpstr>
      <vt:lpstr>Canva Sans</vt:lpstr>
      <vt:lpstr>Canva Sans Bold</vt:lpstr>
      <vt:lpstr>Glacial Indifference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EGU_KI</dc:title>
  <cp:lastModifiedBy>Mariam S. Khan</cp:lastModifiedBy>
  <cp:revision>5</cp:revision>
  <dcterms:created xsi:type="dcterms:W3CDTF">2006-08-16T00:00:00Z</dcterms:created>
  <dcterms:modified xsi:type="dcterms:W3CDTF">2026-05-04T08:24:38Z</dcterms:modified>
  <dc:identifier>DAHHp--sfVQ</dc:identifier>
</cp:coreProperties>
</file>