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3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63B2-5B1A-4BAD-B89A-1C479A1B2DDF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C333-62F6-4F3B-9815-BD40665E8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1028" y="1997492"/>
            <a:ext cx="8649944" cy="101566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Segmentation Model Benchmarking: A Strategic Prerequisite for Robust Geospatial Foundation Models</a:t>
            </a:r>
            <a:endParaRPr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9699" y="3339011"/>
            <a:ext cx="5767841" cy="61555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700" b="0" dirty="0">
                <a:solidFill>
                  <a:srgbClr val="CCDEF0"/>
                </a:solidFill>
              </a:rPr>
              <a:t>Segmentation Model Benchmarking as a Strategic Gate for Geospatial Foundation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9895" y="5130961"/>
            <a:ext cx="6407450" cy="4001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2000" b="1" dirty="0">
                <a:solidFill>
                  <a:srgbClr val="FFFFFF"/>
                </a:solidFill>
              </a:rPr>
              <a:t>Mehran Alizadeh </a:t>
            </a:r>
            <a:r>
              <a:rPr lang="en-US" sz="2000" b="1" dirty="0">
                <a:solidFill>
                  <a:srgbClr val="FFFFFF"/>
                </a:solidFill>
              </a:rPr>
              <a:t>PIRBASTI </a:t>
            </a:r>
            <a:r>
              <a:rPr sz="2000" b="0" dirty="0">
                <a:solidFill>
                  <a:srgbClr val="FFFFFF"/>
                </a:solidFill>
              </a:rPr>
              <a:t>| </a:t>
            </a:r>
            <a:r>
              <a:rPr sz="2000" dirty="0">
                <a:solidFill>
                  <a:srgbClr val="FFFFFF"/>
                </a:solidFill>
              </a:rPr>
              <a:t>Gavin McArdle | Vahid Akbari</a:t>
            </a:r>
            <a:endParaRPr lang="fa-IR" sz="2000" dirty="0">
              <a:solidFill>
                <a:srgbClr val="FFFF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332392-AD58-8EEC-A7F4-77E5E6D56F92}"/>
              </a:ext>
            </a:extLst>
          </p:cNvPr>
          <p:cNvSpPr txBox="1"/>
          <p:nvPr/>
        </p:nvSpPr>
        <p:spPr>
          <a:xfrm>
            <a:off x="2586368" y="5591033"/>
            <a:ext cx="7019264" cy="58477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600" dirty="0">
                <a:solidFill>
                  <a:srgbClr val="CCDEF0"/>
                </a:solidFill>
              </a:rPr>
              <a:t> School of Computer Science, University College Dublin, Ireland</a:t>
            </a:r>
          </a:p>
          <a:p>
            <a:pPr algn="ctr"/>
            <a:r>
              <a:rPr lang="en-US" sz="1600" dirty="0">
                <a:solidFill>
                  <a:srgbClr val="CCDEF0"/>
                </a:solidFill>
              </a:rPr>
              <a:t>Division of Computing Science and Mathematics, University of Stirling, Scotland</a:t>
            </a:r>
            <a:endParaRPr lang="en-US" sz="1600" b="0" dirty="0">
              <a:solidFill>
                <a:srgbClr val="CCDEF0"/>
              </a:solidFill>
            </a:endParaRPr>
          </a:p>
        </p:txBody>
      </p:sp>
      <p:pic>
        <p:nvPicPr>
          <p:cNvPr id="42" name="Picture 41" descr="https://www.egu.eu/static/f30bc862/logos/egu/egu_plain_yellow/egu_plain_yellow.png">
            <a:extLst>
              <a:ext uri="{FF2B5EF4-FFF2-40B4-BE49-F238E27FC236}">
                <a16:creationId xmlns:a16="http://schemas.microsoft.com/office/drawing/2014/main" id="{1D25F2B4-33F5-2C92-0426-7EFDDD03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" y="44825"/>
            <a:ext cx="644542" cy="510917"/>
          </a:xfrm>
          <a:prstGeom prst="rect">
            <a:avLst/>
          </a:prstGeom>
        </p:spPr>
      </p:pic>
      <p:pic>
        <p:nvPicPr>
          <p:cNvPr id="43" name="Picture 42" descr="ML-Labs | SFI Centre for Research Training in Machine Learning">
            <a:extLst>
              <a:ext uri="{FF2B5EF4-FFF2-40B4-BE49-F238E27FC236}">
                <a16:creationId xmlns:a16="http://schemas.microsoft.com/office/drawing/2014/main" id="{BC0EA5E5-0FAB-5F86-96CF-E9488D05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24" r="1173" b="-1"/>
          <a:stretch>
            <a:fillRect/>
          </a:stretch>
        </p:blipFill>
        <p:spPr>
          <a:xfrm>
            <a:off x="6520553" y="0"/>
            <a:ext cx="5671447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" y="182880"/>
            <a:ext cx="1280160" cy="1280160"/>
          </a:xfrm>
          <a:prstGeom prst="ellipse">
            <a:avLst/>
          </a:prstGeom>
          <a:solidFill>
            <a:srgbClr val="0E2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9875520" y="948468"/>
            <a:ext cx="914400" cy="914400"/>
          </a:xfrm>
          <a:prstGeom prst="ellipse">
            <a:avLst/>
          </a:prstGeom>
          <a:solidFill>
            <a:srgbClr val="F1B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552797"/>
            <a:ext cx="9875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FFFF"/>
                </a:solidFill>
              </a:rPr>
              <a:t>Benchmark Before Scale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55680" y="310896"/>
            <a:ext cx="457200" cy="310896"/>
          </a:xfrm>
          <a:prstGeom prst="round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1155680" y="338328"/>
            <a:ext cx="4572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44844" y="1675506"/>
            <a:ext cx="3154680" cy="502920"/>
          </a:xfrm>
          <a:prstGeom prst="round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244844" y="1769441"/>
            <a:ext cx="31546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1  BENCHMARK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10604" y="2498466"/>
            <a:ext cx="2423160" cy="502920"/>
          </a:xfrm>
          <a:prstGeom prst="roundRect">
            <a:avLst/>
          </a:prstGeom>
          <a:solidFill>
            <a:srgbClr val="F1B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610604" y="2584087"/>
            <a:ext cx="242316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 dirty="0">
                <a:solidFill>
                  <a:srgbClr val="081A33"/>
                </a:solidFill>
              </a:rPr>
              <a:t>2  SELECT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976364" y="3321426"/>
            <a:ext cx="1691640" cy="502920"/>
          </a:xfrm>
          <a:prstGeom prst="round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976364" y="3398733"/>
            <a:ext cx="169164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3  SCALE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9639304" y="2178426"/>
            <a:ext cx="365760" cy="27432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Down Arrow 17"/>
          <p:cNvSpPr/>
          <p:nvPr/>
        </p:nvSpPr>
        <p:spPr>
          <a:xfrm>
            <a:off x="9640551" y="3017596"/>
            <a:ext cx="365760" cy="274320"/>
          </a:xfrm>
          <a:prstGeom prst="downArrow">
            <a:avLst/>
          </a:prstGeom>
          <a:solidFill>
            <a:srgbClr val="D8F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7818120" y="4532198"/>
            <a:ext cx="3919036" cy="1417320"/>
          </a:xfrm>
          <a:prstGeom prst="roundRect">
            <a:avLst/>
          </a:prstGeom>
          <a:solidFill>
            <a:srgbClr val="0E2A4E"/>
          </a:solidFill>
          <a:ln>
            <a:solidFill>
              <a:srgbClr val="00C2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907767" y="4532198"/>
            <a:ext cx="3749039" cy="54864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964424" y="4660214"/>
            <a:ext cx="3474719" cy="3200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FFFFFF"/>
                </a:solidFill>
              </a:rPr>
              <a:t>Core claim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7767" y="5007686"/>
            <a:ext cx="3749039" cy="85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DCECF8"/>
                </a:solidFill>
              </a:defRPr>
            </a:pPr>
            <a:r>
              <a:rPr dirty="0"/>
              <a:t>Large-scale pretraining is too expensive to run on the wrong base architecture.</a:t>
            </a:r>
          </a:p>
          <a:p>
            <a:pPr algn="ctr">
              <a:defRPr sz="1600">
                <a:solidFill>
                  <a:srgbClr val="DCECF8"/>
                </a:solidFill>
              </a:defRPr>
            </a:pPr>
            <a:r>
              <a:rPr dirty="0"/>
              <a:t>Benchmarking is the screening layer.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1480" y="6419088"/>
            <a:ext cx="11384280" cy="1828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502920" y="6455664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>
                <a:solidFill>
                  <a:srgbClr val="B4C4D6"/>
                </a:solidFill>
              </a:rPr>
              <a:t>EGU26 | ESSI1.11 | Segmentation Model Benchmarking | Mehran Alizadeh Pirbasti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F1337FE-7DF5-DA0A-4557-6E01222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4" y="1890847"/>
            <a:ext cx="6430272" cy="3286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32" y="68235"/>
            <a:ext cx="987552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81A33"/>
                </a:solidFill>
              </a:rPr>
              <a:t>Why this matters</a:t>
            </a:r>
          </a:p>
          <a:p>
            <a:pPr>
              <a:spcBef>
                <a:spcPts val="400"/>
              </a:spcBef>
            </a:pPr>
            <a:r>
              <a:rPr lang="en-US" sz="1200" dirty="0">
                <a:solidFill>
                  <a:srgbClr val="94A3B8"/>
                </a:solidFill>
              </a:rPr>
              <a:t>F</a:t>
            </a:r>
            <a:r>
              <a:rPr sz="1200" dirty="0">
                <a:solidFill>
                  <a:srgbClr val="94A3B8"/>
                </a:solidFill>
              </a:rPr>
              <a:t>eel the cost of choosing the wrong architecture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5680" y="310896"/>
            <a:ext cx="457200" cy="310896"/>
          </a:xfrm>
          <a:prstGeom prst="roundRect">
            <a:avLst/>
          </a:prstGeom>
          <a:solidFill>
            <a:srgbClr val="081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155680" y="338328"/>
            <a:ext cx="4572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" y="6419088"/>
            <a:ext cx="11384280" cy="1828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2920" y="6455664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>
                <a:solidFill>
                  <a:srgbClr val="94A3B8"/>
                </a:solidFill>
              </a:rPr>
              <a:t>EGU26 | ESSI1.11 | Segmentation Model Benchmarking | Mehran Alizadeh Pirbasti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4482" y="1143000"/>
            <a:ext cx="4270338" cy="1337176"/>
          </a:xfrm>
          <a:prstGeom prst="roundRect">
            <a:avLst/>
          </a:prstGeom>
          <a:solidFill>
            <a:srgbClr val="F4F7FB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24482" y="1142999"/>
            <a:ext cx="4270338" cy="76679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801266" y="1271016"/>
            <a:ext cx="3965538" cy="35394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081A33"/>
                </a:solidFill>
              </a:rPr>
              <a:t>Expensive mistake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9282" y="1642155"/>
            <a:ext cx="3965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1E293B"/>
                </a:solidFill>
              </a:defRPr>
            </a:pPr>
            <a:r>
              <a:rPr dirty="0"/>
              <a:t>If the base architecture is weak, scaling multiplies compute waste rather than generalization.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4482" y="2841814"/>
            <a:ext cx="4270338" cy="1255148"/>
          </a:xfrm>
          <a:prstGeom prst="roundRect">
            <a:avLst/>
          </a:prstGeom>
          <a:solidFill>
            <a:srgbClr val="F4F7FB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7624482" y="2841814"/>
            <a:ext cx="4270338" cy="45719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801264" y="2969830"/>
            <a:ext cx="3965539" cy="35394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081A33"/>
                </a:solidFill>
              </a:rPr>
              <a:t>Earth observation is heterogeneous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9282" y="3317302"/>
            <a:ext cx="3965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1E293B"/>
                </a:solidFill>
              </a:defRPr>
            </a:pPr>
            <a:r>
              <a:rPr dirty="0"/>
              <a:t>Sensors, bands, resolutions, and geographies interact with inductive bias. There is no free lunch.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4482" y="4450976"/>
            <a:ext cx="4270338" cy="1417320"/>
          </a:xfrm>
          <a:prstGeom prst="roundRect">
            <a:avLst/>
          </a:prstGeom>
          <a:solidFill>
            <a:srgbClr val="F4F7FB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7624482" y="4450976"/>
            <a:ext cx="4270338" cy="66610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801266" y="4578992"/>
            <a:ext cx="3965538" cy="35394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081A33"/>
                </a:solidFill>
              </a:rPr>
              <a:t>Thin structures expose failure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6858" y="4958468"/>
            <a:ext cx="3857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1E293B"/>
                </a:solidFill>
              </a:defRPr>
            </a:pPr>
            <a:r>
              <a:rPr dirty="0"/>
              <a:t>Gaps, false bridges, and edge drift are mission-critical errors that broad land-cover benchmarks often hide.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A60D20-1A70-13B0-F4B1-18EE6806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736483"/>
            <a:ext cx="7249537" cy="3553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30" y="86142"/>
            <a:ext cx="2536371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81A33"/>
                </a:solidFill>
              </a:rPr>
              <a:t>Frozen protocol</a:t>
            </a:r>
          </a:p>
          <a:p>
            <a:pPr>
              <a:spcBef>
                <a:spcPts val="400"/>
              </a:spcBef>
            </a:pPr>
            <a:r>
              <a:rPr sz="1200" dirty="0">
                <a:solidFill>
                  <a:srgbClr val="94A3B8"/>
                </a:solidFill>
              </a:rPr>
              <a:t>A visual protocol slide </a:t>
            </a:r>
            <a:endParaRPr lang="en-US" sz="1200" dirty="0">
              <a:solidFill>
                <a:srgbClr val="94A3B8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200" dirty="0">
                <a:solidFill>
                  <a:srgbClr val="94A3B8"/>
                </a:solidFill>
              </a:rPr>
              <a:t>t</a:t>
            </a:r>
            <a:r>
              <a:rPr sz="1200" dirty="0">
                <a:solidFill>
                  <a:srgbClr val="94A3B8"/>
                </a:solidFill>
              </a:rPr>
              <a:t>hat</a:t>
            </a:r>
            <a:r>
              <a:rPr lang="en-US" sz="1200" dirty="0">
                <a:solidFill>
                  <a:srgbClr val="94A3B8"/>
                </a:solidFill>
              </a:rPr>
              <a:t> </a:t>
            </a:r>
            <a:r>
              <a:rPr sz="1200" dirty="0">
                <a:solidFill>
                  <a:srgbClr val="94A3B8"/>
                </a:solidFill>
              </a:rPr>
              <a:t>shows fairness at a glance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93584" y="192024"/>
            <a:ext cx="457200" cy="310896"/>
          </a:xfrm>
          <a:prstGeom prst="roundRect">
            <a:avLst/>
          </a:prstGeom>
          <a:solidFill>
            <a:srgbClr val="081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487371" y="219456"/>
            <a:ext cx="26962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a-IR" sz="1200" b="1" dirty="0">
                <a:solidFill>
                  <a:srgbClr val="FFFFFF"/>
                </a:solidFill>
              </a:rPr>
              <a:t>3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" y="6419088"/>
            <a:ext cx="11384280" cy="1828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2920" y="6455664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>
                <a:solidFill>
                  <a:srgbClr val="94A3B8"/>
                </a:solidFill>
              </a:rPr>
              <a:t>EGU26 | ESSI1.11 | Segmentation Model Benchmarking | Mehran Alizadeh Pirbasti</a:t>
            </a:r>
          </a:p>
        </p:txBody>
      </p:sp>
      <p:sp>
        <p:nvSpPr>
          <p:cNvPr id="7" name="Oval 6"/>
          <p:cNvSpPr/>
          <p:nvPr/>
        </p:nvSpPr>
        <p:spPr>
          <a:xfrm>
            <a:off x="5583935" y="1931127"/>
            <a:ext cx="2377440" cy="1965960"/>
          </a:xfrm>
          <a:prstGeom prst="ellipse">
            <a:avLst/>
          </a:prstGeom>
          <a:solidFill>
            <a:srgbClr val="081A33"/>
          </a:solidFill>
          <a:ln>
            <a:solidFill>
              <a:srgbClr val="00C2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881115" y="2322448"/>
            <a:ext cx="1783080" cy="110799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2200" b="1" dirty="0">
                <a:solidFill>
                  <a:srgbClr val="FFFFFF"/>
                </a:solidFill>
              </a:rPr>
              <a:t>SAME
RECIPE
FOR ALL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56536" y="855626"/>
            <a:ext cx="1920240" cy="1158474"/>
          </a:xfrm>
          <a:prstGeom prst="roundRect">
            <a:avLst/>
          </a:prstGeom>
          <a:solidFill>
            <a:srgbClr val="F4F7FB"/>
          </a:solidFill>
          <a:ln>
            <a:solidFill>
              <a:srgbClr val="00C2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075843" y="839130"/>
            <a:ext cx="1645920" cy="3231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500" b="1" dirty="0">
                <a:solidFill>
                  <a:srgbClr val="081A33"/>
                </a:solidFill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5843" y="1139447"/>
            <a:ext cx="1645920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200" b="0" dirty="0">
                <a:solidFill>
                  <a:srgbClr val="1E293B"/>
                </a:solidFill>
              </a:rPr>
              <a:t>416×416 patches
8,400 train
1,800 </a:t>
            </a:r>
            <a:r>
              <a:rPr sz="1200" b="0" dirty="0" err="1">
                <a:solidFill>
                  <a:srgbClr val="1E293B"/>
                </a:solidFill>
              </a:rPr>
              <a:t>val</a:t>
            </a:r>
            <a:r>
              <a:rPr sz="1200" b="0" dirty="0">
                <a:solidFill>
                  <a:srgbClr val="1E293B"/>
                </a:solidFill>
              </a:rPr>
              <a:t>
1,800 test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73019" y="803361"/>
            <a:ext cx="1920240" cy="1158475"/>
          </a:xfrm>
          <a:prstGeom prst="roundRect">
            <a:avLst/>
          </a:prstGeom>
          <a:solidFill>
            <a:srgbClr val="F4F7FB"/>
          </a:solidFill>
          <a:ln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001035" y="795832"/>
            <a:ext cx="1645920" cy="3231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500" b="1" dirty="0">
                <a:solidFill>
                  <a:srgbClr val="081A33"/>
                </a:solidFill>
              </a:rPr>
              <a:t>Augment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01035" y="1087184"/>
            <a:ext cx="1645920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200" b="0" dirty="0">
                <a:solidFill>
                  <a:srgbClr val="1E293B"/>
                </a:solidFill>
              </a:rPr>
              <a:t>crop 256
flips
rotations
coarse dropout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94328" y="2379978"/>
            <a:ext cx="2002596" cy="1170676"/>
          </a:xfrm>
          <a:prstGeom prst="roundRect">
            <a:avLst/>
          </a:prstGeom>
          <a:solidFill>
            <a:srgbClr val="F4F7FB"/>
          </a:solidFill>
          <a:ln>
            <a:solidFill>
              <a:srgbClr val="F1B4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815050" y="2345554"/>
            <a:ext cx="1645920" cy="3231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500" b="1" dirty="0">
                <a:solidFill>
                  <a:srgbClr val="081A33"/>
                </a:solidFill>
              </a:rPr>
              <a:t>Optimization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4699" y="2672765"/>
            <a:ext cx="1645920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200" b="0" dirty="0" err="1">
                <a:solidFill>
                  <a:srgbClr val="1E293B"/>
                </a:solidFill>
              </a:rPr>
              <a:t>AdamW</a:t>
            </a:r>
            <a:r>
              <a:rPr sz="1200" b="0" dirty="0">
                <a:solidFill>
                  <a:srgbClr val="1E293B"/>
                </a:solidFill>
              </a:rPr>
              <a:t>
1e-4 LR
cosine annealing
100 epochs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40303" y="3949223"/>
            <a:ext cx="1781460" cy="1107314"/>
          </a:xfrm>
          <a:prstGeom prst="roundRect">
            <a:avLst/>
          </a:prstGeom>
          <a:solidFill>
            <a:srgbClr val="F4F7FB"/>
          </a:solidFill>
          <a:ln>
            <a:solidFill>
              <a:srgbClr val="3B82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3059610" y="3932726"/>
            <a:ext cx="1645920" cy="3231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500" b="1" dirty="0">
                <a:solidFill>
                  <a:srgbClr val="081A33"/>
                </a:solidFill>
              </a:rPr>
              <a:t>Metrics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5821" y="4206150"/>
            <a:ext cx="1645920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200" b="0" dirty="0" err="1">
                <a:solidFill>
                  <a:srgbClr val="1E293B"/>
                </a:solidFill>
              </a:rPr>
              <a:t>IoU</a:t>
            </a:r>
            <a:r>
              <a:rPr sz="1200" b="0" dirty="0">
                <a:solidFill>
                  <a:srgbClr val="1E293B"/>
                </a:solidFill>
              </a:rPr>
              <a:t>
Dice
BF1
Latency</a:t>
            </a:r>
          </a:p>
        </p:txBody>
      </p:sp>
      <p:cxnSp>
        <p:nvCxnSpPr>
          <p:cNvPr id="27" name="Connector 26"/>
          <p:cNvCxnSpPr>
            <a:cxnSpLocks/>
            <a:stCxn id="9" idx="3"/>
            <a:endCxn id="7" idx="1"/>
          </p:cNvCxnSpPr>
          <p:nvPr/>
        </p:nvCxnSpPr>
        <p:spPr>
          <a:xfrm>
            <a:off x="4876776" y="1434863"/>
            <a:ext cx="1055327" cy="784172"/>
          </a:xfrm>
          <a:prstGeom prst="line">
            <a:avLst/>
          </a:prstGeom>
          <a:ln>
            <a:solidFill>
              <a:srgbClr val="94A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>
            <a:cxnSpLocks/>
            <a:stCxn id="12" idx="1"/>
            <a:endCxn id="7" idx="7"/>
          </p:cNvCxnSpPr>
          <p:nvPr/>
        </p:nvCxnSpPr>
        <p:spPr>
          <a:xfrm flipH="1">
            <a:off x="7613207" y="1382599"/>
            <a:ext cx="1259812" cy="836436"/>
          </a:xfrm>
          <a:prstGeom prst="line">
            <a:avLst/>
          </a:prstGeom>
          <a:ln>
            <a:solidFill>
              <a:srgbClr val="94A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>
            <a:cxnSpLocks/>
            <a:stCxn id="15" idx="3"/>
            <a:endCxn id="7" idx="2"/>
          </p:cNvCxnSpPr>
          <p:nvPr/>
        </p:nvCxnSpPr>
        <p:spPr>
          <a:xfrm flipV="1">
            <a:off x="3696924" y="2914107"/>
            <a:ext cx="1887011" cy="51209"/>
          </a:xfrm>
          <a:prstGeom prst="line">
            <a:avLst/>
          </a:prstGeom>
          <a:ln>
            <a:solidFill>
              <a:srgbClr val="94A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>
            <a:cxnSpLocks/>
            <a:stCxn id="47" idx="1"/>
            <a:endCxn id="7" idx="6"/>
          </p:cNvCxnSpPr>
          <p:nvPr/>
        </p:nvCxnSpPr>
        <p:spPr>
          <a:xfrm flipH="1" flipV="1">
            <a:off x="7961375" y="2914107"/>
            <a:ext cx="1596530" cy="186192"/>
          </a:xfrm>
          <a:prstGeom prst="line">
            <a:avLst/>
          </a:prstGeom>
          <a:ln>
            <a:solidFill>
              <a:srgbClr val="94A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>
            <a:cxnSpLocks/>
            <a:stCxn id="21" idx="3"/>
            <a:endCxn id="7" idx="3"/>
          </p:cNvCxnSpPr>
          <p:nvPr/>
        </p:nvCxnSpPr>
        <p:spPr>
          <a:xfrm flipV="1">
            <a:off x="4721763" y="3609179"/>
            <a:ext cx="1210340" cy="893701"/>
          </a:xfrm>
          <a:prstGeom prst="line">
            <a:avLst/>
          </a:prstGeom>
          <a:ln>
            <a:solidFill>
              <a:srgbClr val="94A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>
            <a:cxnSpLocks/>
            <a:stCxn id="42" idx="1"/>
            <a:endCxn id="7" idx="5"/>
          </p:cNvCxnSpPr>
          <p:nvPr/>
        </p:nvCxnSpPr>
        <p:spPr>
          <a:xfrm flipH="1" flipV="1">
            <a:off x="7613207" y="3609179"/>
            <a:ext cx="1259812" cy="1019783"/>
          </a:xfrm>
          <a:prstGeom prst="line">
            <a:avLst/>
          </a:prstGeom>
          <a:ln>
            <a:solidFill>
              <a:srgbClr val="94A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77789" y="5507016"/>
            <a:ext cx="9730696" cy="802343"/>
          </a:xfrm>
          <a:prstGeom prst="roundRect">
            <a:avLst/>
          </a:prstGeom>
          <a:solidFill>
            <a:srgbClr val="ECFDF5"/>
          </a:solidFill>
          <a:ln>
            <a:solidFill>
              <a:srgbClr val="22C5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1666360" y="5444266"/>
            <a:ext cx="9495821" cy="7422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1708493" y="5518494"/>
            <a:ext cx="10090135" cy="35394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>
                <a:solidFill>
                  <a:srgbClr val="166534"/>
                </a:solidFill>
              </a:rPr>
              <a:t>Metric rationale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7306" y="5928719"/>
            <a:ext cx="10698480" cy="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166534"/>
                </a:solidFill>
              </a:defRPr>
            </a:pPr>
            <a:r>
              <a:rPr dirty="0"/>
              <a:t>Overlap metrics measure region correctness. BF1 is included because thin-object tasks fail first at the boundary.</a:t>
            </a:r>
          </a:p>
        </p:txBody>
      </p:sp>
      <p:sp>
        <p:nvSpPr>
          <p:cNvPr id="42" name="Rounded Rectangle 17"/>
          <p:cNvSpPr/>
          <p:nvPr/>
        </p:nvSpPr>
        <p:spPr>
          <a:xfrm>
            <a:off x="8873019" y="4103182"/>
            <a:ext cx="2103771" cy="1051560"/>
          </a:xfrm>
          <a:prstGeom prst="roundRect">
            <a:avLst/>
          </a:prstGeom>
          <a:solidFill>
            <a:srgbClr val="F4F7FB"/>
          </a:solidFill>
          <a:ln>
            <a:solidFill>
              <a:srgbClr val="22C5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8996308" y="4086685"/>
            <a:ext cx="1645920" cy="3231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500" b="1" dirty="0">
                <a:solidFill>
                  <a:srgbClr val="081A33"/>
                </a:solidFill>
              </a:rPr>
              <a:t>Reproducibility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84566" y="4404934"/>
            <a:ext cx="1645920" cy="6400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200" b="0" dirty="0">
                <a:solidFill>
                  <a:srgbClr val="1E293B"/>
                </a:solidFill>
              </a:rPr>
              <a:t>seed 42
same software
same GPU class</a:t>
            </a:r>
          </a:p>
        </p:txBody>
      </p:sp>
      <p:sp>
        <p:nvSpPr>
          <p:cNvPr id="45" name="Rounded Rectangle 23"/>
          <p:cNvSpPr/>
          <p:nvPr/>
        </p:nvSpPr>
        <p:spPr>
          <a:xfrm>
            <a:off x="9572087" y="2451075"/>
            <a:ext cx="1580640" cy="1051560"/>
          </a:xfrm>
          <a:prstGeom prst="roundRect">
            <a:avLst/>
          </a:prstGeom>
          <a:solidFill>
            <a:srgbClr val="F4F7FB"/>
          </a:solidFill>
          <a:ln>
            <a:solidFill>
              <a:srgbClr val="EF44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9638589" y="2462011"/>
            <a:ext cx="1645920" cy="3231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500" b="1" dirty="0">
                <a:solidFill>
                  <a:srgbClr val="081A33"/>
                </a:solidFill>
              </a:rPr>
              <a:t>Loss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57905" y="2780259"/>
            <a:ext cx="1645920" cy="6400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200" b="0" dirty="0">
                <a:solidFill>
                  <a:srgbClr val="1E293B"/>
                </a:solidFill>
              </a:rPr>
              <a:t>0.3 Dice
0.4 Focal
0.3 BCE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4" y="180373"/>
            <a:ext cx="9875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FFFF"/>
                </a:solidFill>
              </a:rPr>
              <a:t>Model universe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5680" y="310896"/>
            <a:ext cx="457200" cy="310896"/>
          </a:xfrm>
          <a:prstGeom prst="round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249467" y="338328"/>
            <a:ext cx="2696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a-IR" sz="1200" b="1" dirty="0">
                <a:solidFill>
                  <a:srgbClr val="FFFFFF"/>
                </a:solidFill>
              </a:rPr>
              <a:t>4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" y="6419088"/>
            <a:ext cx="11384280" cy="1828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2920" y="6455664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>
                <a:solidFill>
                  <a:srgbClr val="B4C4D6"/>
                </a:solidFill>
              </a:rPr>
              <a:t>EGU26 | ESSI1.11 | Segmentation Model Benchmarking | Mehran Alizadeh Pirbasti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04662" y="1143000"/>
            <a:ext cx="3591098" cy="1234440"/>
          </a:xfrm>
          <a:prstGeom prst="roundRect">
            <a:avLst/>
          </a:prstGeom>
          <a:solidFill>
            <a:srgbClr val="0E2A4E"/>
          </a:solidFill>
          <a:ln>
            <a:solidFill>
              <a:srgbClr val="2C4F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8375075" y="1143000"/>
            <a:ext cx="3246120" cy="54864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695944" y="1271016"/>
            <a:ext cx="2971800" cy="3200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FFFFFF"/>
                </a:solidFill>
              </a:rPr>
              <a:t>Decoder families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1624" y="1618488"/>
            <a:ext cx="32461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D6E2EE"/>
                </a:solidFill>
              </a:defRPr>
            </a:pPr>
            <a:r>
              <a:rPr dirty="0"/>
              <a:t>U-Net, U-Net++, DeepLabV3, DeepLabV3+, FPN, </a:t>
            </a:r>
            <a:r>
              <a:rPr dirty="0" err="1"/>
              <a:t>LinkNet</a:t>
            </a:r>
            <a:r>
              <a:rPr dirty="0"/>
              <a:t>, PAN, </a:t>
            </a:r>
            <a:r>
              <a:rPr dirty="0" err="1"/>
              <a:t>UPerNet</a:t>
            </a:r>
            <a:r>
              <a:rPr dirty="0"/>
              <a:t>, </a:t>
            </a:r>
            <a:r>
              <a:rPr dirty="0" err="1"/>
              <a:t>SegFormer</a:t>
            </a:r>
            <a:r>
              <a:rPr dirty="0"/>
              <a:t>, DPT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12975" y="2651760"/>
            <a:ext cx="3582785" cy="1078992"/>
          </a:xfrm>
          <a:prstGeom prst="roundRect">
            <a:avLst/>
          </a:prstGeom>
          <a:solidFill>
            <a:srgbClr val="0E2A4E"/>
          </a:solidFill>
          <a:ln>
            <a:solidFill>
              <a:srgbClr val="2C4F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8408322" y="2651760"/>
            <a:ext cx="3246120" cy="54864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695944" y="2779776"/>
            <a:ext cx="2971800" cy="35394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sz="1700" b="1" dirty="0">
                <a:solidFill>
                  <a:srgbClr val="FFFFFF"/>
                </a:solidFill>
              </a:rPr>
              <a:t>Backbone </a:t>
            </a:r>
            <a:r>
              <a:rPr lang="en-US" sz="1700" b="1" dirty="0">
                <a:solidFill>
                  <a:srgbClr val="FFFFFF"/>
                </a:solidFill>
              </a:rPr>
              <a:t>families</a:t>
            </a:r>
            <a:endParaRPr sz="17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3388" y="3127248"/>
            <a:ext cx="32843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D6E2EE"/>
                </a:solidFill>
              </a:defRPr>
            </a:pPr>
            <a:r>
              <a:rPr dirty="0"/>
              <a:t>ResNet-50, ResNet-34, MiT-B4, MiT-B2, MobileNetV2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04662" y="3977639"/>
            <a:ext cx="3582785" cy="1792224"/>
          </a:xfrm>
          <a:prstGeom prst="roundRect">
            <a:avLst/>
          </a:prstGeom>
          <a:solidFill>
            <a:srgbClr val="0E2A4E"/>
          </a:solidFill>
          <a:ln>
            <a:solidFill>
              <a:srgbClr val="2C4F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8383388" y="3977639"/>
            <a:ext cx="3246120" cy="54864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695944" y="4105655"/>
            <a:ext cx="2971800" cy="3200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>
                <a:solidFill>
                  <a:srgbClr val="FFFFFF"/>
                </a:solidFill>
              </a:rPr>
              <a:t>Design principle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21624" y="4453127"/>
            <a:ext cx="3246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D6E2EE"/>
                </a:solidFill>
              </a:defRPr>
            </a:pPr>
            <a:r>
              <a:rPr dirty="0"/>
              <a:t>Canonical pairs and controlled hybrids are both included. The point is to isolate architecture–backbone trade-offs under one recipe.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E7E376-13F5-225C-9B64-52CFD4B18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62" y="1334386"/>
            <a:ext cx="5496692" cy="45726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84" y="6357"/>
            <a:ext cx="9875520" cy="72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 dirty="0">
                <a:solidFill>
                  <a:srgbClr val="081A33"/>
                </a:solidFill>
              </a:rPr>
              <a:t>Trade-off landscape</a:t>
            </a:r>
          </a:p>
          <a:p>
            <a:pPr>
              <a:spcBef>
                <a:spcPts val="400"/>
              </a:spcBef>
            </a:pPr>
            <a:r>
              <a:rPr sz="1200" dirty="0">
                <a:solidFill>
                  <a:srgbClr val="94A3B8"/>
                </a:solidFill>
              </a:rPr>
              <a:t>Turn the leaderboard into a single visual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5680" y="310896"/>
            <a:ext cx="457200" cy="310896"/>
          </a:xfrm>
          <a:prstGeom prst="roundRect">
            <a:avLst/>
          </a:prstGeom>
          <a:solidFill>
            <a:srgbClr val="081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155680" y="338328"/>
            <a:ext cx="4572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" y="6419088"/>
            <a:ext cx="11384280" cy="1828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2920" y="6455664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>
                <a:solidFill>
                  <a:srgbClr val="94A3B8"/>
                </a:solidFill>
              </a:rPr>
              <a:t>EGU26 | ESSI1.11 | Segmentation Model Benchmarking | Mehran Alizadeh Pirbasti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577" y="4839635"/>
            <a:ext cx="2814918" cy="996696"/>
          </a:xfrm>
          <a:prstGeom prst="roundRect">
            <a:avLst/>
          </a:prstGeom>
          <a:solidFill>
            <a:srgbClr val="FFFBEB"/>
          </a:solidFill>
          <a:ln>
            <a:solidFill>
              <a:srgbClr val="F1B4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15153" y="4839635"/>
            <a:ext cx="2626658" cy="45719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64231" y="4886968"/>
            <a:ext cx="3383280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600" b="1" dirty="0">
                <a:solidFill>
                  <a:srgbClr val="081A33"/>
                </a:solidFill>
              </a:rPr>
              <a:t>Best absolute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409" y="5216512"/>
            <a:ext cx="2803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/>
              <a:t>U-Net++ / ResNet-50</a:t>
            </a:r>
          </a:p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 err="1"/>
              <a:t>IoU</a:t>
            </a:r>
            <a:r>
              <a:rPr sz="1400" dirty="0"/>
              <a:t> 0.94 | BF1 0.94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92018" y="4820627"/>
            <a:ext cx="2723202" cy="1023686"/>
          </a:xfrm>
          <a:prstGeom prst="roundRect">
            <a:avLst/>
          </a:prstGeom>
          <a:solidFill>
            <a:srgbClr val="F0FDF4"/>
          </a:solidFill>
          <a:ln>
            <a:solidFill>
              <a:srgbClr val="22C5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6454773" y="4820627"/>
            <a:ext cx="2613039" cy="45719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460151" y="4858956"/>
            <a:ext cx="2782458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600" b="1" dirty="0">
                <a:solidFill>
                  <a:srgbClr val="081A33"/>
                </a:solidFill>
              </a:rPr>
              <a:t>Best fast choice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2018" y="5256844"/>
            <a:ext cx="2540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 err="1"/>
              <a:t>LinkNet</a:t>
            </a:r>
            <a:r>
              <a:rPr sz="1400" dirty="0"/>
              <a:t> / ResNet-34</a:t>
            </a:r>
          </a:p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/>
              <a:t>0.94 s latency with </a:t>
            </a:r>
            <a:r>
              <a:rPr sz="1400" dirty="0" err="1"/>
              <a:t>IoU</a:t>
            </a:r>
            <a:r>
              <a:rPr sz="1400" dirty="0"/>
              <a:t> 0.90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407560" y="4825374"/>
            <a:ext cx="2676863" cy="1025848"/>
          </a:xfrm>
          <a:prstGeom prst="roundRect">
            <a:avLst/>
          </a:prstGeom>
          <a:solidFill>
            <a:srgbClr val="FAF5FF"/>
          </a:solidFill>
          <a:ln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9427280" y="4825374"/>
            <a:ext cx="2613039" cy="45719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472105" y="4871093"/>
            <a:ext cx="3383280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sz="1600" b="1" dirty="0">
                <a:solidFill>
                  <a:srgbClr val="081A33"/>
                </a:solidFill>
              </a:rPr>
              <a:t>Best hybrid </a:t>
            </a:r>
            <a:r>
              <a:rPr lang="en-US" sz="1600" b="1" dirty="0">
                <a:solidFill>
                  <a:srgbClr val="081A33"/>
                </a:solidFill>
              </a:rPr>
              <a:t>model</a:t>
            </a:r>
            <a:endParaRPr sz="1600" b="1" dirty="0">
              <a:solidFill>
                <a:srgbClr val="081A3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59552" y="5256844"/>
            <a:ext cx="2613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/>
              <a:t>U-Net / MiT-B4</a:t>
            </a:r>
          </a:p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/>
              <a:t>competitive accuracy, but costly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9073" y="6010754"/>
            <a:ext cx="4712927" cy="29238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300" b="1" dirty="0">
                <a:solidFill>
                  <a:srgbClr val="081A33"/>
                </a:solidFill>
              </a:rPr>
              <a:t>Takeaway: choose by operating point, not by architecture fashion.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937FC8-7227-C4A7-865A-B9841C789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44" y="1029787"/>
            <a:ext cx="5946035" cy="34685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1831A9-0462-3743-52AA-591D29E6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405"/>
            <a:ext cx="5916704" cy="3944470"/>
          </a:xfrm>
          <a:prstGeom prst="rect">
            <a:avLst/>
          </a:prstGeom>
        </p:spPr>
      </p:pic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3105EA65-3748-8D24-E1BC-1BF4538DBC1D}"/>
              </a:ext>
            </a:extLst>
          </p:cNvPr>
          <p:cNvSpPr/>
          <p:nvPr/>
        </p:nvSpPr>
        <p:spPr>
          <a:xfrm>
            <a:off x="3158807" y="4823321"/>
            <a:ext cx="2937194" cy="1022677"/>
          </a:xfrm>
          <a:prstGeom prst="roundRect">
            <a:avLst/>
          </a:prstGeom>
          <a:solidFill>
            <a:srgbClr val="ECFEFF"/>
          </a:solidFill>
          <a:ln>
            <a:solidFill>
              <a:srgbClr val="00C2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9945D-F448-56B6-3E4D-EE7498CFB8C7}"/>
              </a:ext>
            </a:extLst>
          </p:cNvPr>
          <p:cNvSpPr/>
          <p:nvPr/>
        </p:nvSpPr>
        <p:spPr>
          <a:xfrm>
            <a:off x="3222010" y="4823758"/>
            <a:ext cx="2826298" cy="45719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AD41C6-095B-BDD6-D2EF-169057129A13}"/>
              </a:ext>
            </a:extLst>
          </p:cNvPr>
          <p:cNvSpPr txBox="1"/>
          <p:nvPr/>
        </p:nvSpPr>
        <p:spPr>
          <a:xfrm>
            <a:off x="3222008" y="4852942"/>
            <a:ext cx="2694696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600" b="1" dirty="0">
                <a:solidFill>
                  <a:srgbClr val="081A33"/>
                </a:solidFill>
              </a:rPr>
              <a:t>Best balanced choice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B2AD30-7784-6395-035D-8202FAFFBFC7}"/>
              </a:ext>
            </a:extLst>
          </p:cNvPr>
          <p:cNvSpPr txBox="1"/>
          <p:nvPr/>
        </p:nvSpPr>
        <p:spPr>
          <a:xfrm>
            <a:off x="3027204" y="5192546"/>
            <a:ext cx="3181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 err="1"/>
              <a:t>UPerNet</a:t>
            </a:r>
            <a:r>
              <a:rPr sz="1400" dirty="0"/>
              <a:t> / ResNet-50</a:t>
            </a:r>
          </a:p>
          <a:p>
            <a:pPr algn="ctr">
              <a:defRPr sz="1600">
                <a:solidFill>
                  <a:srgbClr val="1E293B"/>
                </a:solidFill>
              </a:defRPr>
            </a:pPr>
            <a:r>
              <a:rPr sz="1400" dirty="0"/>
              <a:t>strong boundary with 1.41 s latency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229446"/>
            <a:ext cx="987552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FFFF"/>
                </a:solidFill>
              </a:rPr>
              <a:t>Qualitative behavior</a:t>
            </a:r>
          </a:p>
          <a:p>
            <a:pPr>
              <a:spcBef>
                <a:spcPts val="400"/>
              </a:spcBef>
            </a:pPr>
            <a:r>
              <a:rPr sz="1200" dirty="0">
                <a:solidFill>
                  <a:srgbClr val="C8DCF0"/>
                </a:solidFill>
              </a:rPr>
              <a:t>what the metrics cannot say on their own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5680" y="310896"/>
            <a:ext cx="457200" cy="310896"/>
          </a:xfrm>
          <a:prstGeom prst="round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155680" y="338328"/>
            <a:ext cx="4572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" y="6419088"/>
            <a:ext cx="11384280" cy="1828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2920" y="6455664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>
                <a:solidFill>
                  <a:srgbClr val="B4C4D6"/>
                </a:solidFill>
              </a:rPr>
              <a:t>EGU26 | ESSI1.11 | Segmentation Model Benchmarking | Mehran Alizadeh Pirbasti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81945" y="1143000"/>
            <a:ext cx="4423184" cy="1280160"/>
          </a:xfrm>
          <a:prstGeom prst="roundRect">
            <a:avLst/>
          </a:prstGeom>
          <a:solidFill>
            <a:srgbClr val="0E2A4E"/>
          </a:solidFill>
          <a:ln>
            <a:solidFill>
              <a:srgbClr val="F1B4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607452" y="1143000"/>
            <a:ext cx="4206240" cy="54864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28249" y="1217226"/>
            <a:ext cx="3931920" cy="3200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FFFFFF"/>
                </a:solidFill>
              </a:rPr>
              <a:t>Conservative precision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4459" y="1578684"/>
            <a:ext cx="43306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E1EBF7"/>
                </a:solidFill>
              </a:defRPr>
            </a:pPr>
            <a:r>
              <a:rPr dirty="0"/>
              <a:t>Example tendency: U-Net++ ResNet-50</a:t>
            </a:r>
          </a:p>
          <a:p>
            <a:pPr>
              <a:defRPr sz="1500">
                <a:solidFill>
                  <a:srgbClr val="E1EBF7"/>
                </a:solidFill>
              </a:defRPr>
            </a:pPr>
            <a:r>
              <a:rPr dirty="0"/>
              <a:t>Strong edges when detected, but more thin misses and fragmentation.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81944" y="2743199"/>
            <a:ext cx="4423185" cy="1506071"/>
          </a:xfrm>
          <a:prstGeom prst="roundRect">
            <a:avLst/>
          </a:prstGeom>
          <a:solidFill>
            <a:srgbClr val="0E2A4E"/>
          </a:solidFill>
          <a:ln>
            <a:solidFill>
              <a:srgbClr val="00C2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7598487" y="2743200"/>
            <a:ext cx="4206240" cy="54864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628249" y="2808461"/>
            <a:ext cx="3931920" cy="3200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FFFFFF"/>
                </a:solidFill>
              </a:rPr>
              <a:t>Balanced high-fidelity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4459" y="3218688"/>
            <a:ext cx="4330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E1EBF7"/>
                </a:solidFill>
              </a:defRPr>
            </a:pPr>
            <a:r>
              <a:rPr dirty="0"/>
              <a:t>Example tendency: U-Net MiT-B4 and </a:t>
            </a:r>
            <a:r>
              <a:rPr dirty="0" err="1"/>
              <a:t>UPerNet</a:t>
            </a:r>
            <a:r>
              <a:rPr dirty="0"/>
              <a:t> MiT-B4</a:t>
            </a:r>
          </a:p>
          <a:p>
            <a:pPr>
              <a:defRPr sz="1500">
                <a:solidFill>
                  <a:srgbClr val="E1EBF7"/>
                </a:solidFill>
              </a:defRPr>
            </a:pPr>
            <a:r>
              <a:rPr dirty="0"/>
              <a:t>Cleaner continuity with credible boundary placement.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81945" y="4531658"/>
            <a:ext cx="4423184" cy="1545106"/>
          </a:xfrm>
          <a:prstGeom prst="roundRect">
            <a:avLst/>
          </a:prstGeom>
          <a:solidFill>
            <a:srgbClr val="0E2A4E"/>
          </a:solidFill>
          <a:ln>
            <a:solidFill>
              <a:srgbClr val="EF44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7580556" y="4531658"/>
            <a:ext cx="4206240" cy="54864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601354" y="4605884"/>
            <a:ext cx="3931920" cy="3200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 dirty="0">
                <a:solidFill>
                  <a:srgbClr val="FFFFFF"/>
                </a:solidFill>
              </a:rPr>
              <a:t>Expansive / over-connected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4459" y="5007146"/>
            <a:ext cx="4330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>
                <a:solidFill>
                  <a:srgbClr val="E1EBF7"/>
                </a:solidFill>
              </a:defRPr>
            </a:pPr>
            <a:r>
              <a:rPr dirty="0"/>
              <a:t>Example tendency: FPN MiT-B4 and </a:t>
            </a:r>
            <a:r>
              <a:rPr dirty="0" err="1"/>
              <a:t>LinkNet</a:t>
            </a:r>
            <a:r>
              <a:rPr dirty="0"/>
              <a:t> ResNet-34</a:t>
            </a:r>
          </a:p>
          <a:p>
            <a:pPr>
              <a:defRPr sz="1500">
                <a:solidFill>
                  <a:srgbClr val="E1EBF7"/>
                </a:solidFill>
              </a:defRPr>
            </a:pPr>
            <a:r>
              <a:rPr dirty="0"/>
              <a:t>Good continuity, but thicker predictions and more false bridges.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6D352E-9896-6760-ED2C-5BB4983B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211451"/>
            <a:ext cx="6459672" cy="4865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320040"/>
            <a:ext cx="9875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FFFF"/>
                </a:solidFill>
              </a:rPr>
              <a:t>Three takeaways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5680" y="310896"/>
            <a:ext cx="457200" cy="310896"/>
          </a:xfrm>
          <a:prstGeom prst="round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155680" y="338328"/>
            <a:ext cx="4572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" y="6419088"/>
            <a:ext cx="11384280" cy="18288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2920" y="6455664"/>
            <a:ext cx="109728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>
                <a:solidFill>
                  <a:srgbClr val="B4C4D6"/>
                </a:solidFill>
              </a:rPr>
              <a:t>EGU26 | ESSI1.11 | Segmentation Model Benchmarking | Mehran Alizadeh Pirbasti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141370"/>
            <a:ext cx="3246120" cy="2794136"/>
          </a:xfrm>
          <a:prstGeom prst="roundRect">
            <a:avLst/>
          </a:prstGeom>
          <a:solidFill>
            <a:srgbClr val="0E2A4E"/>
          </a:solidFill>
          <a:ln>
            <a:solidFill>
              <a:srgbClr val="00C2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68680" y="1852108"/>
            <a:ext cx="548640" cy="4114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3400" b="1">
                <a:solidFill>
                  <a:srgbClr val="00C2D1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320" y="1961836"/>
            <a:ext cx="2331720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2400" b="1" dirty="0">
                <a:solidFill>
                  <a:srgbClr val="FFFFFF"/>
                </a:solidFill>
              </a:rPr>
              <a:t>Benchmark before scale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80559" y="1141370"/>
            <a:ext cx="3246120" cy="2794136"/>
          </a:xfrm>
          <a:prstGeom prst="roundRect">
            <a:avLst/>
          </a:prstGeom>
          <a:solidFill>
            <a:srgbClr val="0E2A4E"/>
          </a:solidFill>
          <a:ln>
            <a:solidFill>
              <a:srgbClr val="F1B4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7720" y="1852108"/>
            <a:ext cx="548640" cy="4114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3400" b="1">
                <a:solidFill>
                  <a:srgbClr val="F1B434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6359" y="1961836"/>
            <a:ext cx="2331720" cy="10972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2100" b="1" dirty="0">
                <a:solidFill>
                  <a:srgbClr val="FFFFFF"/>
                </a:solidFill>
              </a:rPr>
              <a:t>Use boundary-aware evaluation for thin structures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9600" y="1141370"/>
            <a:ext cx="3246120" cy="2794136"/>
          </a:xfrm>
          <a:prstGeom prst="roundRect">
            <a:avLst/>
          </a:prstGeom>
          <a:solidFill>
            <a:srgbClr val="0E2A4E"/>
          </a:solidFill>
          <a:ln>
            <a:solidFill>
              <a:srgbClr val="22C5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366760" y="1852108"/>
            <a:ext cx="548640" cy="4114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3400" b="1">
                <a:solidFill>
                  <a:srgbClr val="22C55E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5400" y="1961836"/>
            <a:ext cx="2331720" cy="10972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2100" b="1" dirty="0">
                <a:solidFill>
                  <a:srgbClr val="FFFFFF"/>
                </a:solidFill>
              </a:rPr>
              <a:t>Pick different winners for </a:t>
            </a:r>
            <a:r>
              <a:rPr lang="en-US" sz="2100" b="1" dirty="0">
                <a:solidFill>
                  <a:srgbClr val="FFFFFF"/>
                </a:solidFill>
              </a:rPr>
              <a:t>accuracy</a:t>
            </a:r>
            <a:r>
              <a:rPr sz="2100" b="1" dirty="0">
                <a:solidFill>
                  <a:srgbClr val="FFFFFF"/>
                </a:solidFill>
              </a:rPr>
              <a:t>, balance, and speed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392" y="4732664"/>
            <a:ext cx="9366325" cy="1063199"/>
          </a:xfrm>
          <a:prstGeom prst="roundRect">
            <a:avLst/>
          </a:prstGeom>
          <a:solidFill>
            <a:srgbClr val="0E2A4E"/>
          </a:solidFill>
          <a:ln>
            <a:solidFill>
              <a:srgbClr val="00C2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 flipV="1">
            <a:off x="706822" y="4686943"/>
            <a:ext cx="9154349" cy="45720"/>
          </a:xfrm>
          <a:prstGeom prst="rect">
            <a:avLst/>
          </a:prstGeom>
          <a:solidFill>
            <a:srgbClr val="00C2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57698" y="4860681"/>
            <a:ext cx="7315200" cy="3200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700" b="1">
                <a:solidFill>
                  <a:srgbClr val="FFFFFF"/>
                </a:solidFill>
              </a:rPr>
              <a:t>Final message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" y="5273825"/>
            <a:ext cx="9646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>
                <a:solidFill>
                  <a:srgbClr val="D8E6F4"/>
                </a:solidFill>
              </a:defRPr>
            </a:pPr>
            <a:r>
              <a:rPr lang="en-US" sz="1500" dirty="0"/>
              <a:t>B</a:t>
            </a:r>
            <a:r>
              <a:rPr sz="1500" dirty="0"/>
              <a:t>enchmark is not the end of the FM pipeline. It is the gate that makes the rest of the pipeline scientifically defensible.</a:t>
            </a:r>
          </a:p>
        </p:txBody>
      </p:sp>
      <p:pic>
        <p:nvPicPr>
          <p:cNvPr id="20" name="Picture 19" descr="egu26_doi_q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8" y="4474528"/>
            <a:ext cx="1508760" cy="15087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82285" y="5945880"/>
            <a:ext cx="2651760" cy="1828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sz="1100" b="0" dirty="0">
                <a:solidFill>
                  <a:srgbClr val="C9D9E9"/>
                </a:solidFill>
              </a:rPr>
              <a:t>DOI and abstract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755" y="5922159"/>
            <a:ext cx="7389608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2400" b="1" dirty="0">
                <a:solidFill>
                  <a:srgbClr val="FFFFFF"/>
                </a:solidFill>
              </a:rPr>
              <a:t>Q&amp;A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6046711"/>
            <a:ext cx="5029200" cy="18288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/>
            <a:r>
              <a:rPr sz="1200" b="0" dirty="0">
                <a:solidFill>
                  <a:srgbClr val="BED0E2"/>
                </a:solidFill>
              </a:rPr>
              <a:t>Mehran Alizadeh Pirbasti | mehran.alizadehpirbasti@ucdconnect.ie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605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Mehran Pirbasti</dc:creator>
  <cp:keywords/>
  <dc:description>generated using python-pptx</dc:description>
  <cp:lastModifiedBy>Mehran Pirbasti</cp:lastModifiedBy>
  <cp:revision>12</cp:revision>
  <dcterms:created xsi:type="dcterms:W3CDTF">2013-01-27T09:14:16Z</dcterms:created>
  <dcterms:modified xsi:type="dcterms:W3CDTF">2026-05-08T12:18:54Z</dcterms:modified>
  <cp:category/>
</cp:coreProperties>
</file>