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8deace185_0_53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8deace185_55_823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9009e9efa_0_59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8deace185_0_569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8deace185_0_561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8deace185_55_639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8deace185_0_605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8deace185_0_824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8deace185_55_5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8deace185_0_834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8deace185_55_812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(g3d8deace185_6_0)">
  <p:cSld name="Generated (g3d8deace185_6_0)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8.jpg"/><Relationship Id="rId9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7.jpg"/><Relationship Id="rId7" Type="http://schemas.openxmlformats.org/officeDocument/2006/relationships/image" Target="../media/image2.jp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 txBox="1"/>
          <p:nvPr/>
        </p:nvSpPr>
        <p:spPr>
          <a:xfrm>
            <a:off x="390475" y="279225"/>
            <a:ext cx="83889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Unsupervised Manifold Learning</a:t>
            </a:r>
            <a:endParaRPr b="1" sz="4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 txBox="1"/>
          <p:nvPr/>
        </p:nvSpPr>
        <p:spPr>
          <a:xfrm>
            <a:off x="571500" y="1355950"/>
            <a:ext cx="800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D1D5DB"/>
                </a:solidFill>
              </a:rPr>
              <a:t>Validating Unconditional Flow Matching for Soil Carbon Data Topology</a:t>
            </a:r>
            <a:endParaRPr b="0" sz="1800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942000" y="4488900"/>
            <a:ext cx="726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9CA3AF"/>
                </a:solidFill>
              </a:rPr>
              <a:t>Vinicius do Carmo Melicio, Vitor Hugo Miranda Mourão, Luis Gustavo Barioni, and João Paulo Gois</a:t>
            </a:r>
            <a:endParaRPr sz="1200">
              <a:solidFill>
                <a:srgbClr val="9CA3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4" title="Screenshot from 2026-04-23 20-04-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143" y="3180163"/>
            <a:ext cx="1786207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 title="Screenshot from 2026-04-23 20-04-45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1644" y="3180175"/>
            <a:ext cx="1786168" cy="8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"/>
          <p:cNvSpPr/>
          <p:nvPr/>
        </p:nvSpPr>
        <p:spPr>
          <a:xfrm>
            <a:off x="1120988" y="1215513"/>
            <a:ext cx="6902100" cy="3619800"/>
          </a:xfrm>
          <a:prstGeom prst="roundRect">
            <a:avLst>
              <a:gd fmla="val 3333" name="adj"/>
            </a:avLst>
          </a:prstGeom>
          <a:solidFill>
            <a:srgbClr val="111827"/>
          </a:solidFill>
          <a:ln cap="flat" cmpd="sng" w="10050">
            <a:solidFill>
              <a:srgbClr val="1F29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Gaussian Mixture Model Clustering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 txBox="1"/>
          <p:nvPr/>
        </p:nvSpPr>
        <p:spPr>
          <a:xfrm>
            <a:off x="1457325" y="1409700"/>
            <a:ext cx="6229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rPr>
              <a:t>UMAP visualization for K=6</a:t>
            </a:r>
            <a:endParaRPr b="1" sz="1500">
              <a:solidFill>
                <a:srgbClr val="3B82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3" title="real_vs_synthetic_Set1_K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3887" y="1714499"/>
            <a:ext cx="5517174" cy="28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 txBox="1"/>
          <p:nvPr/>
        </p:nvSpPr>
        <p:spPr>
          <a:xfrm>
            <a:off x="377550" y="668900"/>
            <a:ext cx="83889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sz="4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571500" y="1885950"/>
            <a:ext cx="800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D1D5DB"/>
                </a:solidFill>
              </a:rPr>
              <a:t>vinicius.melicio@colaborador.embrapa.br</a:t>
            </a:r>
            <a:endParaRPr b="0" sz="1800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942000" y="4488900"/>
            <a:ext cx="726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9CA3AF"/>
                </a:solidFill>
              </a:rPr>
              <a:t>Vinicius do Carmo Melicio, Vitor Hugo Miranda Mourão, Luis Gustavo Barioni, and João Paulo Gois</a:t>
            </a:r>
            <a:endParaRPr sz="1200">
              <a:solidFill>
                <a:srgbClr val="9CA3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 title="Screenshot from 2026-04-23 20-04-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143" y="3180163"/>
            <a:ext cx="1786207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 title="Screenshot from 2026-04-23 20-04-45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1644" y="3180175"/>
            <a:ext cx="1786168" cy="8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4000500" y="2524125"/>
            <a:ext cx="2209800" cy="1047900"/>
          </a:xfrm>
          <a:prstGeom prst="roundRect">
            <a:avLst>
              <a:gd fmla="val 9230" name="adj"/>
            </a:avLst>
          </a:prstGeom>
          <a:solidFill>
            <a:srgbClr val="111827"/>
          </a:solidFill>
          <a:ln cap="flat" cmpd="sng" w="19050">
            <a:solidFill>
              <a:srgbClr val="3B82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15"/>
          <p:cNvGrpSpPr/>
          <p:nvPr/>
        </p:nvGrpSpPr>
        <p:grpSpPr>
          <a:xfrm>
            <a:off x="571500" y="381000"/>
            <a:ext cx="8001000" cy="657225"/>
            <a:chOff x="0" y="0"/>
            <a:chExt cx="8001000" cy="657225"/>
          </a:xfrm>
        </p:grpSpPr>
        <p:sp>
          <p:nvSpPr>
            <p:cNvPr id="66" name="Google Shape;66;p15"/>
            <p:cNvSpPr/>
            <p:nvPr/>
          </p:nvSpPr>
          <p:spPr>
            <a:xfrm>
              <a:off x="0" y="619125"/>
              <a:ext cx="571500" cy="38100"/>
            </a:xfrm>
            <a:prstGeom prst="rect">
              <a:avLst/>
            </a:prstGeom>
            <a:solidFill>
              <a:srgbClr val="3B82F6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 txBox="1"/>
            <p:nvPr/>
          </p:nvSpPr>
          <p:spPr>
            <a:xfrm>
              <a:off x="0" y="0"/>
              <a:ext cx="8001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Dataset Overview: LUCAS 2015</a:t>
              </a:r>
              <a:endPara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8" name="Google Shape;68;p15" title="Screenshot from 2026-04-23 12-01-38.png"/>
          <p:cNvPicPr preferRelativeResize="0"/>
          <p:nvPr/>
        </p:nvPicPr>
        <p:blipFill rotWithShape="1">
          <a:blip r:embed="rId4">
            <a:alphaModFix/>
          </a:blip>
          <a:srcRect b="901" l="1554" r="1921" t="9885"/>
          <a:stretch/>
        </p:blipFill>
        <p:spPr>
          <a:xfrm>
            <a:off x="665125" y="1209500"/>
            <a:ext cx="3126000" cy="3743700"/>
          </a:xfrm>
          <a:prstGeom prst="roundRect">
            <a:avLst>
              <a:gd fmla="val 3529" name="adj"/>
            </a:avLst>
          </a:prstGeom>
          <a:noFill/>
          <a:ln>
            <a:noFill/>
          </a:ln>
        </p:spPr>
      </p:pic>
      <p:grpSp>
        <p:nvGrpSpPr>
          <p:cNvPr id="69" name="Google Shape;69;p15"/>
          <p:cNvGrpSpPr/>
          <p:nvPr/>
        </p:nvGrpSpPr>
        <p:grpSpPr>
          <a:xfrm>
            <a:off x="4000500" y="1143000"/>
            <a:ext cx="4572000" cy="1238400"/>
            <a:chOff x="0" y="0"/>
            <a:chExt cx="4572000" cy="1238400"/>
          </a:xfrm>
        </p:grpSpPr>
        <p:sp>
          <p:nvSpPr>
            <p:cNvPr id="70" name="Google Shape;70;p15"/>
            <p:cNvSpPr/>
            <p:nvPr/>
          </p:nvSpPr>
          <p:spPr>
            <a:xfrm>
              <a:off x="0" y="0"/>
              <a:ext cx="4572000" cy="1238400"/>
            </a:xfrm>
            <a:prstGeom prst="roundRect">
              <a:avLst>
                <a:gd fmla="val 9230" name="adj"/>
              </a:avLst>
            </a:prstGeom>
            <a:solidFill>
              <a:srgbClr val="111827"/>
            </a:solidFill>
            <a:ln cap="flat" cmpd="sng" w="9525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 txBox="1"/>
            <p:nvPr/>
          </p:nvSpPr>
          <p:spPr>
            <a:xfrm>
              <a:off x="190500" y="142875"/>
              <a:ext cx="41910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Core Features (9 Dimensions)</a:t>
              </a:r>
              <a:endParaRPr b="1" sz="14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 txBox="1"/>
            <p:nvPr/>
          </p:nvSpPr>
          <p:spPr>
            <a:xfrm>
              <a:off x="190500" y="428625"/>
              <a:ext cx="769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76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075">
                  <a:solidFill>
                    <a:srgbClr val="D1D5DB"/>
                  </a:solidFill>
                  <a:latin typeface="Arial"/>
                  <a:ea typeface="Arial"/>
                  <a:cs typeface="Arial"/>
                  <a:sym typeface="Arial"/>
                </a:rPr>
                <a:t>pH (CaCl2)</a:t>
              </a:r>
              <a:endParaRPr b="0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7620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0" lang="pt-BR" sz="1075">
                  <a:solidFill>
                    <a:srgbClr val="D1D5DB"/>
                  </a:solidFill>
                  <a:latin typeface="Arial"/>
                  <a:ea typeface="Arial"/>
                  <a:cs typeface="Arial"/>
                  <a:sym typeface="Arial"/>
                </a:rPr>
                <a:t>pH (H2O)</a:t>
              </a:r>
              <a:endParaRPr b="0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76200" rtl="0" algn="l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pt-BR" sz="1075">
                  <a:solidFill>
                    <a:srgbClr val="D1D5DB"/>
                  </a:solidFill>
                </a:rPr>
                <a:t>EC</a:t>
              </a:r>
              <a:endParaRPr b="0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5"/>
          <p:cNvSpPr txBox="1"/>
          <p:nvPr/>
        </p:nvSpPr>
        <p:spPr>
          <a:xfrm>
            <a:off x="4191000" y="2714625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rPr>
              <a:t>21,859</a:t>
            </a:r>
            <a:endParaRPr b="1" sz="2400">
              <a:solidFill>
                <a:srgbClr val="3B82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191000" y="3095625"/>
            <a:ext cx="1828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9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Samples with Core Features</a:t>
            </a:r>
            <a:endParaRPr b="0" sz="92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6362700" y="2524125"/>
            <a:ext cx="2209800" cy="1047900"/>
          </a:xfrm>
          <a:prstGeom prst="roundRect">
            <a:avLst>
              <a:gd fmla="val 10909" name="adj"/>
            </a:avLst>
          </a:prstGeom>
          <a:solidFill>
            <a:srgbClr val="111827"/>
          </a:solidFill>
          <a:ln cap="flat" cmpd="sng" w="9525">
            <a:solidFill>
              <a:srgbClr val="1F29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6553200" y="2714625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21,782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6553200" y="3095625"/>
            <a:ext cx="1828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925">
                <a:solidFill>
                  <a:srgbClr val="9CA3AF"/>
                </a:solidFill>
                <a:latin typeface="Arial"/>
                <a:ea typeface="Arial"/>
                <a:cs typeface="Arial"/>
                <a:sym typeface="Arial"/>
              </a:rPr>
              <a:t>Samples with VNIR-SWIR (4k Dims)</a:t>
            </a:r>
            <a:endParaRPr b="0" sz="925">
              <a:solidFill>
                <a:srgbClr val="9CA3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" name="Google Shape;78;p15"/>
          <p:cNvGrpSpPr/>
          <p:nvPr/>
        </p:nvGrpSpPr>
        <p:grpSpPr>
          <a:xfrm>
            <a:off x="4000500" y="3714750"/>
            <a:ext cx="2209800" cy="1238400"/>
            <a:chOff x="0" y="0"/>
            <a:chExt cx="2209800" cy="1238400"/>
          </a:xfrm>
        </p:grpSpPr>
        <p:sp>
          <p:nvSpPr>
            <p:cNvPr id="79" name="Google Shape;79;p15"/>
            <p:cNvSpPr/>
            <p:nvPr/>
          </p:nvSpPr>
          <p:spPr>
            <a:xfrm>
              <a:off x="0" y="0"/>
              <a:ext cx="2209800" cy="1238400"/>
            </a:xfrm>
            <a:prstGeom prst="roundRect">
              <a:avLst>
                <a:gd fmla="val 9230" name="adj"/>
              </a:avLst>
            </a:prstGeom>
            <a:solidFill>
              <a:srgbClr val="111827"/>
            </a:solidFill>
            <a:ln cap="flat" cmpd="sng" w="9525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 txBox="1"/>
            <p:nvPr/>
          </p:nvSpPr>
          <p:spPr>
            <a:xfrm>
              <a:off x="190500" y="190500"/>
              <a:ext cx="18288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4,260</a:t>
              </a:r>
              <a:endPara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190500" y="571500"/>
              <a:ext cx="18288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925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rPr>
                <a:t>Samples including Texture (Clay, Sand, Silt)</a:t>
              </a:r>
              <a:endParaRPr b="0" sz="925">
                <a:solidFill>
                  <a:srgbClr val="9CA3A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5"/>
          <p:cNvSpPr/>
          <p:nvPr/>
        </p:nvSpPr>
        <p:spPr>
          <a:xfrm>
            <a:off x="6362700" y="3714750"/>
            <a:ext cx="2209800" cy="1238400"/>
          </a:xfrm>
          <a:prstGeom prst="roundRect">
            <a:avLst>
              <a:gd fmla="val 10909" name="adj"/>
            </a:avLst>
          </a:prstGeom>
          <a:solidFill>
            <a:srgbClr val="111827"/>
          </a:solidFill>
          <a:ln cap="flat" cmpd="sng" w="9525">
            <a:solidFill>
              <a:srgbClr val="1F29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6553200" y="390525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4,257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553200" y="4286250"/>
            <a:ext cx="18288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925">
                <a:solidFill>
                  <a:srgbClr val="9CA3AF"/>
                </a:solidFill>
                <a:latin typeface="Arial"/>
                <a:ea typeface="Arial"/>
                <a:cs typeface="Arial"/>
                <a:sym typeface="Arial"/>
              </a:rPr>
              <a:t>Complete Samples: Core + Texture + VNIR-SWIR</a:t>
            </a:r>
            <a:endParaRPr b="0" sz="925">
              <a:solidFill>
                <a:srgbClr val="9CA3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571500" y="4524375"/>
            <a:ext cx="32385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2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We evaluated 4 data variants for comprehensive model benchmarking.</a:t>
            </a:r>
            <a:endParaRPr b="0" i="1" sz="2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732700" y="1586075"/>
            <a:ext cx="769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76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OC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CaCO3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451825" y="1586075"/>
            <a:ext cx="769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76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0" lang="pt-BR" sz="1075">
                <a:solidFill>
                  <a:srgbClr val="D1D5DB"/>
                </a:solidFill>
                <a:latin typeface="Arial"/>
                <a:ea typeface="Arial"/>
                <a:cs typeface="Arial"/>
                <a:sym typeface="Arial"/>
              </a:rPr>
              <a:t>Elevation</a:t>
            </a:r>
            <a:endParaRPr b="0" sz="1075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Understanding Flow Matching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>
            <a:off x="571500" y="1333500"/>
            <a:ext cx="8001000" cy="2476500"/>
            <a:chOff x="0" y="0"/>
            <a:chExt cx="8001000" cy="2476500"/>
          </a:xfrm>
        </p:grpSpPr>
        <p:grpSp>
          <p:nvGrpSpPr>
            <p:cNvPr id="95" name="Google Shape;95;p16"/>
            <p:cNvGrpSpPr/>
            <p:nvPr/>
          </p:nvGrpSpPr>
          <p:grpSpPr>
            <a:xfrm>
              <a:off x="0" y="0"/>
              <a:ext cx="1714500" cy="2476500"/>
              <a:chOff x="0" y="0"/>
              <a:chExt cx="1714500" cy="2476500"/>
            </a:xfrm>
          </p:grpSpPr>
          <p:sp>
            <p:nvSpPr>
              <p:cNvPr id="96" name="Google Shape;96;p16"/>
              <p:cNvSpPr/>
              <p:nvPr/>
            </p:nvSpPr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7" name="Google Shape;97;p16" title="x_0_noise_N01.jpg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noFill/>
              <a:ln>
                <a:noFill/>
              </a:ln>
            </p:spPr>
          </p:pic>
          <p:sp>
            <p:nvSpPr>
              <p:cNvPr id="98" name="Google Shape;98;p16"/>
              <p:cNvSpPr/>
              <p:nvPr/>
            </p:nvSpPr>
            <p:spPr>
              <a:xfrm>
                <a:off x="571500" y="1809750"/>
                <a:ext cx="571500" cy="228600"/>
              </a:xfrm>
              <a:prstGeom prst="roundRect">
                <a:avLst>
                  <a:gd fmla="val 50000" name="adj"/>
                </a:avLst>
              </a:prstGeom>
              <a:solidFill>
                <a:srgbClr val="374151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16"/>
              <p:cNvSpPr txBox="1"/>
              <p:nvPr/>
            </p:nvSpPr>
            <p:spPr>
              <a:xfrm>
                <a:off x="571500" y="1809750"/>
                <a:ext cx="571500" cy="22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 = 0</a:t>
                </a:r>
                <a:endParaRPr b="1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6"/>
              <p:cNvSpPr txBox="1"/>
              <p:nvPr/>
            </p:nvSpPr>
            <p:spPr>
              <a:xfrm>
                <a:off x="0" y="2095500"/>
                <a:ext cx="1714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  <a:t>Source (Noise)</a:t>
                </a:r>
                <a:b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  <a:t>p₀ = N(0,I)</a:t>
                </a:r>
                <a:endParaRPr b="0" sz="1200">
                  <a:solidFill>
                    <a:srgbClr val="D1D5D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1" name="Google Shape;101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5000" y="771525"/>
              <a:ext cx="1133400" cy="1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6"/>
            <p:cNvSpPr txBox="1"/>
            <p:nvPr/>
          </p:nvSpPr>
          <p:spPr>
            <a:xfrm>
              <a:off x="1905000" y="476250"/>
              <a:ext cx="1047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Velocity</a:t>
              </a:r>
              <a:br>
                <a:rPr b="1" lang="pt-BR" sz="12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pt-BR" sz="12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Field  </a:t>
              </a:r>
              <a:endParaRPr b="1" sz="12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16"/>
            <p:cNvGrpSpPr/>
            <p:nvPr/>
          </p:nvGrpSpPr>
          <p:grpSpPr>
            <a:xfrm>
              <a:off x="3143250" y="0"/>
              <a:ext cx="1714500" cy="2476500"/>
              <a:chOff x="0" y="0"/>
              <a:chExt cx="1714500" cy="2476500"/>
            </a:xfrm>
          </p:grpSpPr>
          <p:sp>
            <p:nvSpPr>
              <p:cNvPr id="104" name="Google Shape;104;p16"/>
              <p:cNvSpPr/>
              <p:nvPr/>
            </p:nvSpPr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05" name="Google Shape;105;p16" title="x_0.5_interpolated_N01.jpg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noFill/>
              <a:ln>
                <a:noFill/>
              </a:ln>
            </p:spPr>
          </p:pic>
          <p:sp>
            <p:nvSpPr>
              <p:cNvPr id="106" name="Google Shape;106;p16"/>
              <p:cNvSpPr/>
              <p:nvPr/>
            </p:nvSpPr>
            <p:spPr>
              <a:xfrm>
                <a:off x="571500" y="1809750"/>
                <a:ext cx="571500" cy="228600"/>
              </a:xfrm>
              <a:prstGeom prst="roundRect">
                <a:avLst>
                  <a:gd fmla="val 50000" name="adj"/>
                </a:avLst>
              </a:prstGeom>
              <a:solidFill>
                <a:srgbClr val="374151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6"/>
              <p:cNvSpPr txBox="1"/>
              <p:nvPr/>
            </p:nvSpPr>
            <p:spPr>
              <a:xfrm>
                <a:off x="571500" y="1809750"/>
                <a:ext cx="571500" cy="22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 = 0.5</a:t>
                </a:r>
                <a:endParaRPr b="1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6"/>
              <p:cNvSpPr txBox="1"/>
              <p:nvPr/>
            </p:nvSpPr>
            <p:spPr>
              <a:xfrm>
                <a:off x="0" y="2095500"/>
                <a:ext cx="1714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  <a:t>Probability Path</a:t>
                </a:r>
                <a:b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b="0" sz="120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9" name="Google Shape;10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48250" y="771525"/>
              <a:ext cx="1133400" cy="171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" name="Google Shape;110;p16"/>
            <p:cNvGrpSpPr/>
            <p:nvPr/>
          </p:nvGrpSpPr>
          <p:grpSpPr>
            <a:xfrm>
              <a:off x="6286500" y="0"/>
              <a:ext cx="1714500" cy="2476500"/>
              <a:chOff x="0" y="0"/>
              <a:chExt cx="1714500" cy="2476500"/>
            </a:xfrm>
          </p:grpSpPr>
          <p:sp>
            <p:nvSpPr>
              <p:cNvPr id="111" name="Google Shape;111;p16"/>
              <p:cNvSpPr/>
              <p:nvPr/>
            </p:nvSpPr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2" name="Google Shape;112;p16" title="x_1_original_N01.jpg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0"/>
                <a:ext cx="1714500" cy="1714500"/>
              </a:xfrm>
              <a:prstGeom prst="roundRect">
                <a:avLst>
                  <a:gd fmla="val 6666" name="adj"/>
                </a:avLst>
              </a:prstGeom>
              <a:noFill/>
              <a:ln>
                <a:noFill/>
              </a:ln>
            </p:spPr>
          </p:pic>
          <p:sp>
            <p:nvSpPr>
              <p:cNvPr id="113" name="Google Shape;113;p16"/>
              <p:cNvSpPr/>
              <p:nvPr/>
            </p:nvSpPr>
            <p:spPr>
              <a:xfrm>
                <a:off x="571500" y="1809750"/>
                <a:ext cx="571500" cy="228600"/>
              </a:xfrm>
              <a:prstGeom prst="roundRect">
                <a:avLst>
                  <a:gd fmla="val 50000" name="adj"/>
                </a:avLst>
              </a:prstGeom>
              <a:solidFill>
                <a:srgbClr val="3B82F6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6"/>
              <p:cNvSpPr txBox="1"/>
              <p:nvPr/>
            </p:nvSpPr>
            <p:spPr>
              <a:xfrm>
                <a:off x="571500" y="1809750"/>
                <a:ext cx="571500" cy="22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 = 1</a:t>
                </a:r>
                <a:endParaRPr b="1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6"/>
              <p:cNvSpPr txBox="1"/>
              <p:nvPr/>
            </p:nvSpPr>
            <p:spPr>
              <a:xfrm>
                <a:off x="0" y="2095500"/>
                <a:ext cx="1714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  <a:t>Target (Data)</a:t>
                </a:r>
                <a:b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lang="pt-BR" sz="1200">
                    <a:solidFill>
                      <a:srgbClr val="D1D5DB"/>
                    </a:solidFill>
                    <a:latin typeface="Arial"/>
                    <a:ea typeface="Arial"/>
                    <a:cs typeface="Arial"/>
                    <a:sym typeface="Arial"/>
                  </a:rPr>
                  <a:t>p₁ = q</a:t>
                </a:r>
                <a:endParaRPr b="0" sz="1200">
                  <a:solidFill>
                    <a:srgbClr val="D1D5D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6" name="Google Shape;116;p16"/>
          <p:cNvSpPr/>
          <p:nvPr/>
        </p:nvSpPr>
        <p:spPr>
          <a:xfrm>
            <a:off x="571500" y="4105275"/>
            <a:ext cx="8001000" cy="847800"/>
          </a:xfrm>
          <a:prstGeom prst="roundRect">
            <a:avLst>
              <a:gd fmla="val 15000" name="adj"/>
            </a:avLst>
          </a:prstGeom>
          <a:solidFill>
            <a:srgbClr val="111827"/>
          </a:solidFill>
          <a:ln cap="flat" cmpd="sng" w="9525">
            <a:solidFill>
              <a:srgbClr val="1F29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6" title="{&quot;red&quot;:209,&quot;green&quot;:213,&quot;blue&quot;:219,&quot;origURL&quot;:&quot;https://www.codecogs.com/eqnedit.php?latex=x_t%20%3D%20(1-t)%20x_0%20%2B%20t%20x_1#0&quot;,&quot;size&quot;:14,&quot;width&quot;:165,&quot;height&quot;:45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275" y="4339768"/>
            <a:ext cx="3146876" cy="37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title="{&quot;red&quot;:209,&quot;green&quot;:213,&quot;blue&quot;:219,&quot;origURL&quot;:&quot;https://www.codecogs.com/eqnedit.php?latex=p_t#0&quot;,&quot;size&quot;:18,&quot;width&quot;:193.7244094488189,&quot;height&quot;:36.354330708661415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0909" y="3683628"/>
            <a:ext cx="142175" cy="1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 title="{&quot;red&quot;:59,&quot;green&quot;:130,&quot;blue&quot;:246,&quot;origURL&quot;:&quot;https://www.codecogs.com/eqnedit.php?latex=u_t#0&quot;,&quot;size&quot;:18,&quot;width&quot;:193.7244094488189,&quot;height&quot;:36.354330708661415}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8951" y="2060374"/>
            <a:ext cx="142175" cy="11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762000" y="4148188"/>
            <a:ext cx="3810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D1D5DB"/>
                </a:solidFill>
              </a:rPr>
              <a:t>We train a neural ODE to learn a deterministic mapping from noise to the data distribution along a linear path      </a:t>
            </a:r>
            <a:endParaRPr b="0" sz="1600">
              <a:solidFill>
                <a:srgbClr val="D1D5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6" title="{&quot;red&quot;:209,&quot;green&quot;:213,&quot;blue&quot;:219,&quot;origURL&quot;:&quot;https://www.codecogs.com/eqnedit.php?latex=x_t#0&quot;,&quot;size&quot;:14,&quot;width&quot;:165,&quot;height&quot;:45}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07700" y="4718600"/>
            <a:ext cx="243325" cy="1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 Benchmarking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" name="Google Shape;128;p17"/>
          <p:cNvGrpSpPr/>
          <p:nvPr/>
        </p:nvGrpSpPr>
        <p:grpSpPr>
          <a:xfrm>
            <a:off x="932250" y="1190925"/>
            <a:ext cx="7279500" cy="3466800"/>
            <a:chOff x="932250" y="1190925"/>
            <a:chExt cx="7279500" cy="3466800"/>
          </a:xfrm>
        </p:grpSpPr>
        <p:sp>
          <p:nvSpPr>
            <p:cNvPr id="129" name="Google Shape;129;p17"/>
            <p:cNvSpPr/>
            <p:nvPr/>
          </p:nvSpPr>
          <p:spPr>
            <a:xfrm>
              <a:off x="932250" y="1190925"/>
              <a:ext cx="7279500" cy="3466800"/>
            </a:xfrm>
            <a:prstGeom prst="roundRect">
              <a:avLst>
                <a:gd fmla="val 3157" name="adj"/>
              </a:avLst>
            </a:prstGeom>
            <a:solidFill>
              <a:srgbClr val="111827"/>
            </a:solidFill>
            <a:ln cap="flat" cmpd="sng" w="9525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3619500" y="3922675"/>
              <a:ext cx="1905000" cy="381000"/>
            </a:xfrm>
            <a:prstGeom prst="roundRect">
              <a:avLst>
                <a:gd fmla="val 50000" name="adj"/>
              </a:avLst>
            </a:prstGeom>
            <a:solidFill>
              <a:srgbClr val="1F29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7"/>
            <p:cNvSpPr txBox="1"/>
            <p:nvPr/>
          </p:nvSpPr>
          <p:spPr>
            <a:xfrm>
              <a:off x="2857500" y="1833563"/>
              <a:ext cx="342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0.5512 ± 0.0091</a:t>
              </a:r>
              <a:endPara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 txBox="1"/>
            <p:nvPr/>
          </p:nvSpPr>
          <p:spPr>
            <a:xfrm>
              <a:off x="2857500" y="2405063"/>
              <a:ext cx="3429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000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rPr>
                <a:t>Mean AUC Across 100 Iterations using </a:t>
              </a:r>
              <a:r>
                <a:rPr lang="pt-BR" sz="1000">
                  <a:solidFill>
                    <a:srgbClr val="9CA3AF"/>
                  </a:solidFill>
                </a:rPr>
                <a:t>XGB</a:t>
              </a:r>
              <a:r>
                <a:rPr b="0" lang="pt-BR" sz="1000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rPr>
                <a:t>oost</a:t>
              </a:r>
              <a:endParaRPr b="0" sz="1000">
                <a:solidFill>
                  <a:srgbClr val="9CA3A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17"/>
            <p:cNvGrpSpPr/>
            <p:nvPr/>
          </p:nvGrpSpPr>
          <p:grpSpPr>
            <a:xfrm>
              <a:off x="2857500" y="2976563"/>
              <a:ext cx="952500" cy="571500"/>
              <a:chOff x="0" y="0"/>
              <a:chExt cx="952500" cy="571500"/>
            </a:xfrm>
          </p:grpSpPr>
          <p:sp>
            <p:nvSpPr>
              <p:cNvPr id="134" name="Google Shape;134;p17"/>
              <p:cNvSpPr/>
              <p:nvPr/>
            </p:nvSpPr>
            <p:spPr>
              <a:xfrm>
                <a:off x="0" y="0"/>
                <a:ext cx="952500" cy="571500"/>
              </a:xfrm>
              <a:prstGeom prst="roundRect">
                <a:avLst>
                  <a:gd fmla="val 13333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7"/>
              <p:cNvSpPr txBox="1"/>
              <p:nvPr/>
            </p:nvSpPr>
            <p:spPr>
              <a:xfrm>
                <a:off x="0" y="0"/>
                <a:ext cx="9525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400">
                    <a:solidFill>
                      <a:srgbClr val="3B82F6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b="1" sz="14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000">
                    <a:solidFill>
                      <a:srgbClr val="9CA3AF"/>
                    </a:solidFill>
                    <a:latin typeface="Arial"/>
                    <a:ea typeface="Arial"/>
                    <a:cs typeface="Arial"/>
                    <a:sym typeface="Arial"/>
                  </a:rPr>
                  <a:t>Train</a:t>
                </a:r>
                <a:endParaRPr b="0" sz="1000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36;p17"/>
            <p:cNvGrpSpPr/>
            <p:nvPr/>
          </p:nvGrpSpPr>
          <p:grpSpPr>
            <a:xfrm>
              <a:off x="4095750" y="2976563"/>
              <a:ext cx="952500" cy="571500"/>
              <a:chOff x="0" y="0"/>
              <a:chExt cx="952500" cy="571500"/>
            </a:xfrm>
          </p:grpSpPr>
          <p:sp>
            <p:nvSpPr>
              <p:cNvPr id="137" name="Google Shape;137;p17"/>
              <p:cNvSpPr/>
              <p:nvPr/>
            </p:nvSpPr>
            <p:spPr>
              <a:xfrm>
                <a:off x="0" y="0"/>
                <a:ext cx="952500" cy="571500"/>
              </a:xfrm>
              <a:prstGeom prst="roundRect">
                <a:avLst>
                  <a:gd fmla="val 13333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7"/>
              <p:cNvSpPr txBox="1"/>
              <p:nvPr/>
            </p:nvSpPr>
            <p:spPr>
              <a:xfrm>
                <a:off x="0" y="0"/>
                <a:ext cx="9525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400">
                    <a:solidFill>
                      <a:srgbClr val="3B82F6"/>
                    </a:solidFill>
                    <a:latin typeface="Arial"/>
                    <a:ea typeface="Arial"/>
                    <a:cs typeface="Arial"/>
                    <a:sym typeface="Arial"/>
                  </a:rPr>
                  <a:t>15%</a:t>
                </a:r>
                <a:endParaRPr b="1" sz="14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000">
                    <a:solidFill>
                      <a:srgbClr val="9CA3AF"/>
                    </a:solidFill>
                    <a:latin typeface="Arial"/>
                    <a:ea typeface="Arial"/>
                    <a:cs typeface="Arial"/>
                    <a:sym typeface="Arial"/>
                  </a:rPr>
                  <a:t>Val</a:t>
                </a:r>
                <a:endParaRPr b="0" sz="1000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" name="Google Shape;139;p17"/>
            <p:cNvGrpSpPr/>
            <p:nvPr/>
          </p:nvGrpSpPr>
          <p:grpSpPr>
            <a:xfrm>
              <a:off x="5334000" y="2976563"/>
              <a:ext cx="952500" cy="571500"/>
              <a:chOff x="0" y="0"/>
              <a:chExt cx="952500" cy="571500"/>
            </a:xfrm>
          </p:grpSpPr>
          <p:sp>
            <p:nvSpPr>
              <p:cNvPr id="140" name="Google Shape;140;p17"/>
              <p:cNvSpPr/>
              <p:nvPr/>
            </p:nvSpPr>
            <p:spPr>
              <a:xfrm>
                <a:off x="0" y="0"/>
                <a:ext cx="952500" cy="571500"/>
              </a:xfrm>
              <a:prstGeom prst="roundRect">
                <a:avLst>
                  <a:gd fmla="val 13333" name="adj"/>
                </a:avLst>
              </a:prstGeom>
              <a:solidFill>
                <a:srgbClr val="1F2937"/>
              </a:solidFill>
              <a:ln cap="flat" cmpd="sng" w="9525">
                <a:solidFill>
                  <a:srgbClr val="37415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7"/>
              <p:cNvSpPr txBox="1"/>
              <p:nvPr/>
            </p:nvSpPr>
            <p:spPr>
              <a:xfrm>
                <a:off x="0" y="0"/>
                <a:ext cx="9525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400">
                    <a:solidFill>
                      <a:srgbClr val="3B82F6"/>
                    </a:solidFill>
                    <a:latin typeface="Arial"/>
                    <a:ea typeface="Arial"/>
                    <a:cs typeface="Arial"/>
                    <a:sym typeface="Arial"/>
                  </a:rPr>
                  <a:t>15%</a:t>
                </a:r>
                <a:endParaRPr b="1" sz="14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pt-BR" sz="1000">
                    <a:solidFill>
                      <a:srgbClr val="9CA3AF"/>
                    </a:solidFill>
                    <a:latin typeface="Arial"/>
                    <a:ea typeface="Arial"/>
                    <a:cs typeface="Arial"/>
                    <a:sym typeface="Arial"/>
                  </a:rPr>
                  <a:t>Test</a:t>
                </a:r>
                <a:endParaRPr b="0" sz="1000">
                  <a:solidFill>
                    <a:srgbClr val="9CA3A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" name="Google Shape;142;p17"/>
            <p:cNvSpPr txBox="1"/>
            <p:nvPr/>
          </p:nvSpPr>
          <p:spPr>
            <a:xfrm>
              <a:off x="3784200" y="3922675"/>
              <a:ext cx="1575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100x Monte Carlo CV</a:t>
              </a:r>
              <a:endParaRPr b="1" sz="11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 txBox="1"/>
            <p:nvPr/>
          </p:nvSpPr>
          <p:spPr>
            <a:xfrm>
              <a:off x="1195800" y="1404125"/>
              <a:ext cx="34290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00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Evaluation Metrics (AUC-ROC)</a:t>
              </a:r>
              <a:endParaRPr b="1" sz="14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1120988" y="1215513"/>
            <a:ext cx="6902013" cy="3619652"/>
            <a:chOff x="0" y="0"/>
            <a:chExt cx="3905400" cy="3429000"/>
          </a:xfrm>
        </p:grpSpPr>
        <p:sp>
          <p:nvSpPr>
            <p:cNvPr id="149" name="Google Shape;149;p18"/>
            <p:cNvSpPr/>
            <p:nvPr/>
          </p:nvSpPr>
          <p:spPr>
            <a:xfrm>
              <a:off x="0" y="0"/>
              <a:ext cx="3905400" cy="3429000"/>
            </a:xfrm>
            <a:prstGeom prst="roundRect">
              <a:avLst>
                <a:gd fmla="val 3333" name="adj"/>
              </a:avLst>
            </a:prstGeom>
            <a:solidFill>
              <a:srgbClr val="111827"/>
            </a:solidFill>
            <a:ln cap="flat" cmpd="sng" w="10050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190500" y="190500"/>
              <a:ext cx="3524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Extreme Skewness</a:t>
              </a:r>
              <a:endParaRPr b="1" sz="1478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18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Challenges: Soil Complexity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18" title="outpu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1550" y="1813325"/>
            <a:ext cx="4780924" cy="2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19"/>
          <p:cNvGrpSpPr/>
          <p:nvPr/>
        </p:nvGrpSpPr>
        <p:grpSpPr>
          <a:xfrm>
            <a:off x="1120988" y="1215513"/>
            <a:ext cx="6902013" cy="3619652"/>
            <a:chOff x="0" y="0"/>
            <a:chExt cx="3905400" cy="3429000"/>
          </a:xfrm>
        </p:grpSpPr>
        <p:sp>
          <p:nvSpPr>
            <p:cNvPr id="159" name="Google Shape;159;p19"/>
            <p:cNvSpPr/>
            <p:nvPr/>
          </p:nvSpPr>
          <p:spPr>
            <a:xfrm>
              <a:off x="0" y="0"/>
              <a:ext cx="3905400" cy="3429000"/>
            </a:xfrm>
            <a:prstGeom prst="roundRect">
              <a:avLst>
                <a:gd fmla="val 3333" name="adj"/>
              </a:avLst>
            </a:prstGeom>
            <a:solidFill>
              <a:srgbClr val="111827"/>
            </a:solidFill>
            <a:ln cap="flat" cmpd="sng" w="10050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 txBox="1"/>
            <p:nvPr/>
          </p:nvSpPr>
          <p:spPr>
            <a:xfrm>
              <a:off x="190500" y="190500"/>
              <a:ext cx="3524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78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Joint Distribution Fidelity</a:t>
              </a:r>
              <a:endParaRPr b="1" sz="1478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19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Challenges: Soil Complexity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19" title="outpu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9100" y="1756175"/>
            <a:ext cx="3365800" cy="29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20"/>
          <p:cNvGrpSpPr/>
          <p:nvPr/>
        </p:nvGrpSpPr>
        <p:grpSpPr>
          <a:xfrm>
            <a:off x="1120988" y="1215513"/>
            <a:ext cx="6902013" cy="3619652"/>
            <a:chOff x="0" y="0"/>
            <a:chExt cx="3905400" cy="3429000"/>
          </a:xfrm>
        </p:grpSpPr>
        <p:sp>
          <p:nvSpPr>
            <p:cNvPr id="169" name="Google Shape;169;p20"/>
            <p:cNvSpPr/>
            <p:nvPr/>
          </p:nvSpPr>
          <p:spPr>
            <a:xfrm>
              <a:off x="0" y="0"/>
              <a:ext cx="3905400" cy="3429000"/>
            </a:xfrm>
            <a:prstGeom prst="roundRect">
              <a:avLst>
                <a:gd fmla="val 3333" name="adj"/>
              </a:avLst>
            </a:prstGeom>
            <a:solidFill>
              <a:srgbClr val="111827"/>
            </a:solidFill>
            <a:ln cap="flat" cmpd="sng" w="10050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0"/>
            <p:cNvSpPr txBox="1"/>
            <p:nvPr/>
          </p:nvSpPr>
          <p:spPr>
            <a:xfrm>
              <a:off x="190500" y="190500"/>
              <a:ext cx="3524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Extreme Skewness</a:t>
              </a:r>
              <a:endParaRPr b="1" sz="1478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20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Challenges: Soil Complexity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0" title="synthetic_oc_evolution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1487" y="1751375"/>
            <a:ext cx="6121025" cy="27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" name="Google Shape;178;p21"/>
          <p:cNvGrpSpPr/>
          <p:nvPr/>
        </p:nvGrpSpPr>
        <p:grpSpPr>
          <a:xfrm>
            <a:off x="1120988" y="1215513"/>
            <a:ext cx="6902013" cy="3619652"/>
            <a:chOff x="0" y="0"/>
            <a:chExt cx="3905400" cy="3429000"/>
          </a:xfrm>
        </p:grpSpPr>
        <p:sp>
          <p:nvSpPr>
            <p:cNvPr id="179" name="Google Shape;179;p21"/>
            <p:cNvSpPr/>
            <p:nvPr/>
          </p:nvSpPr>
          <p:spPr>
            <a:xfrm>
              <a:off x="0" y="0"/>
              <a:ext cx="3905400" cy="3429000"/>
            </a:xfrm>
            <a:prstGeom prst="roundRect">
              <a:avLst>
                <a:gd fmla="val 3333" name="adj"/>
              </a:avLst>
            </a:prstGeom>
            <a:solidFill>
              <a:srgbClr val="111827"/>
            </a:solidFill>
            <a:ln cap="flat" cmpd="sng" w="10050">
              <a:solidFill>
                <a:srgbClr val="1F29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 txBox="1"/>
            <p:nvPr/>
          </p:nvSpPr>
          <p:spPr>
            <a:xfrm>
              <a:off x="190500" y="190500"/>
              <a:ext cx="3524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478">
                  <a:solidFill>
                    <a:srgbClr val="3B82F6"/>
                  </a:solidFill>
                  <a:latin typeface="Arial"/>
                  <a:ea typeface="Arial"/>
                  <a:cs typeface="Arial"/>
                  <a:sym typeface="Arial"/>
                </a:rPr>
                <a:t>Joint Distribution Fidelity</a:t>
              </a:r>
              <a:endParaRPr b="1" sz="1478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21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Challenges: Soil Complexity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1" title="synthetic_correlation_evolution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0150" y="1797675"/>
            <a:ext cx="5883700" cy="28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1120988" y="1215513"/>
            <a:ext cx="6902013" cy="3619652"/>
          </a:xfrm>
          <a:prstGeom prst="roundRect">
            <a:avLst>
              <a:gd fmla="val 3333" name="adj"/>
            </a:avLst>
          </a:prstGeom>
          <a:solidFill>
            <a:srgbClr val="111827"/>
          </a:solidFill>
          <a:ln cap="flat" cmpd="sng" w="10050">
            <a:solidFill>
              <a:srgbClr val="1F29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571500" y="381000"/>
            <a:ext cx="8001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Gaussian Mixture Model Clustering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571500" y="1000125"/>
            <a:ext cx="571500" cy="3810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>
            <a:off x="1457325" y="1409700"/>
            <a:ext cx="6229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3B82F6"/>
                </a:solidFill>
                <a:latin typeface="Arial"/>
                <a:ea typeface="Arial"/>
                <a:cs typeface="Arial"/>
                <a:sym typeface="Arial"/>
              </a:rPr>
              <a:t>UMAP visualization for K=3</a:t>
            </a:r>
            <a:endParaRPr b="1" sz="1500">
              <a:solidFill>
                <a:srgbClr val="3B82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2" title="real_vs_synthetic_Set1_K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3887" y="1714499"/>
            <a:ext cx="5517174" cy="28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