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E37AC-F630-AD4F-092A-9DA1B54A9E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1AE149E-6FE0-F9CF-0131-ED49BCA365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2B36D6-CACE-D49D-7E6F-5DAB01F4209A}"/>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5" name="Footer Placeholder 4">
            <a:extLst>
              <a:ext uri="{FF2B5EF4-FFF2-40B4-BE49-F238E27FC236}">
                <a16:creationId xmlns:a16="http://schemas.microsoft.com/office/drawing/2014/main" id="{5B5C70CB-7D00-FB4B-5AF2-ABD7705BED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B4ADD6F-96FA-E1FB-4120-5AB2A0D8BD97}"/>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3710746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4C92E-7748-365D-13AB-6567362407C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17EE19-2FD3-042A-960E-B3FFCA16686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3BFA28-00D9-1FC8-C36B-1A9DAB4AFF14}"/>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5" name="Footer Placeholder 4">
            <a:extLst>
              <a:ext uri="{FF2B5EF4-FFF2-40B4-BE49-F238E27FC236}">
                <a16:creationId xmlns:a16="http://schemas.microsoft.com/office/drawing/2014/main" id="{F29CF816-8E7E-7157-BB14-CFD2F533A77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BEBDDD-077E-A6D4-7D77-F940E0B20E98}"/>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3924240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29FBC6-8C7C-A143-3246-055562FF210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60779C7-2597-2A9C-08D6-CDF725DC53F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6C0AA9-E8F7-B997-1F26-27AE5468A984}"/>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5" name="Footer Placeholder 4">
            <a:extLst>
              <a:ext uri="{FF2B5EF4-FFF2-40B4-BE49-F238E27FC236}">
                <a16:creationId xmlns:a16="http://schemas.microsoft.com/office/drawing/2014/main" id="{A193C7AB-0221-7C76-2A32-F9BFFEA3FB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6891D3-8D2F-4424-7A6C-E388AD8625FA}"/>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2822982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E5419-5A41-3D9E-F1A1-DBE3796E18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18BE2BE-448E-026F-E663-97B6486A9BD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7B5465-C1C8-3F47-27B5-D8322BDA552C}"/>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5" name="Footer Placeholder 4">
            <a:extLst>
              <a:ext uri="{FF2B5EF4-FFF2-40B4-BE49-F238E27FC236}">
                <a16:creationId xmlns:a16="http://schemas.microsoft.com/office/drawing/2014/main" id="{C2A16399-5205-C398-0885-7DAE19A1BB1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0A7190-4C9F-1048-83A4-EDB2FA0D025E}"/>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3371754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B124F-2A54-B9DA-18C2-8E50C42E3A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F2335FC-E270-35DD-76EB-F1350263FBE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01D63E-C701-395A-D3FE-6A649B304E0F}"/>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5" name="Footer Placeholder 4">
            <a:extLst>
              <a:ext uri="{FF2B5EF4-FFF2-40B4-BE49-F238E27FC236}">
                <a16:creationId xmlns:a16="http://schemas.microsoft.com/office/drawing/2014/main" id="{D5BEBBBD-7A65-4E45-8D9D-73B69ADB9D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1F6ADE-9E90-FA44-A3B9-58ECEC1523EB}"/>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2761240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2CE63-73EB-638A-D05E-83531B2B69B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235C2E-85D4-B0DB-48B2-989467FA005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F46AD3-542E-3F3A-E195-29A02292F6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B09B336-7804-E3EF-F0B3-4C68DBA37902}"/>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6" name="Footer Placeholder 5">
            <a:extLst>
              <a:ext uri="{FF2B5EF4-FFF2-40B4-BE49-F238E27FC236}">
                <a16:creationId xmlns:a16="http://schemas.microsoft.com/office/drawing/2014/main" id="{A49FD6E8-103A-5A5E-0794-221B5DB15D1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3FBB4DD-FF2B-5F4A-AE8D-C69FFF463F64}"/>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223920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60B6-62AB-5CF8-9FE4-A8C4D767B7E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8E0010C-B5B1-645F-E7D3-1AE6FB2A7A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619B6E-EE76-898F-1D2A-5ECC3444C3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71AAE98-2EB1-E90C-196B-B34B8ABB97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464DD6-56DE-1597-032B-D49138EF27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3E8BCD9-C4AC-08C8-59F9-58A126898C6B}"/>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8" name="Footer Placeholder 7">
            <a:extLst>
              <a:ext uri="{FF2B5EF4-FFF2-40B4-BE49-F238E27FC236}">
                <a16:creationId xmlns:a16="http://schemas.microsoft.com/office/drawing/2014/main" id="{CFCE78B2-E9EC-65A6-5C13-EE895C42F88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590A52E-BD48-DFB4-4809-0700FDC2F29C}"/>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1500069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4FC4-D868-D306-2A44-A6D75331B5A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F4BA87D-EBCB-D22C-A24D-AF0064B279DF}"/>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4" name="Footer Placeholder 3">
            <a:extLst>
              <a:ext uri="{FF2B5EF4-FFF2-40B4-BE49-F238E27FC236}">
                <a16:creationId xmlns:a16="http://schemas.microsoft.com/office/drawing/2014/main" id="{D75690B4-6F70-B93F-217E-2092A54B781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A806011-0FB0-04C0-D58E-F207204C4C21}"/>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718874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CAA3EC-34BC-A20A-C685-8CCF3CA89A28}"/>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3" name="Footer Placeholder 2">
            <a:extLst>
              <a:ext uri="{FF2B5EF4-FFF2-40B4-BE49-F238E27FC236}">
                <a16:creationId xmlns:a16="http://schemas.microsoft.com/office/drawing/2014/main" id="{5B7333A3-CDC0-D904-EC2A-C311B76116F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30790E4-93D7-73CC-DA93-686E04CB624D}"/>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320959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4FA9F-B472-FA40-51E0-E94A280A11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27AAC24-7A90-7FCA-7C0B-3B715C38C8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47A26EF-00EA-AF6B-7295-C87CBE802D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B34E4A-1EBB-C879-4C5B-0E46DE63EB28}"/>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6" name="Footer Placeholder 5">
            <a:extLst>
              <a:ext uri="{FF2B5EF4-FFF2-40B4-BE49-F238E27FC236}">
                <a16:creationId xmlns:a16="http://schemas.microsoft.com/office/drawing/2014/main" id="{4DADD4A0-B12D-AC85-3BF4-800C29DB5D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E3D99A-286F-80B1-B549-63B72424D246}"/>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3165887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D8D5D-EE0B-616F-DAAA-6E3267B35F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15C1236-C3CF-65F3-558A-B41887D77E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2CBFFCB-99C0-3F6C-A9AF-10DC53A53E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E773F0-D4EA-72E1-C07D-C57966BF43DF}"/>
              </a:ext>
            </a:extLst>
          </p:cNvPr>
          <p:cNvSpPr>
            <a:spLocks noGrp="1"/>
          </p:cNvSpPr>
          <p:nvPr>
            <p:ph type="dt" sz="half" idx="10"/>
          </p:nvPr>
        </p:nvSpPr>
        <p:spPr/>
        <p:txBody>
          <a:bodyPr/>
          <a:lstStyle/>
          <a:p>
            <a:fld id="{1700756A-3874-4CF1-96EA-89A36394511A}" type="datetimeFigureOut">
              <a:rPr lang="en-GB" smtClean="0"/>
              <a:t>30/04/2026</a:t>
            </a:fld>
            <a:endParaRPr lang="en-GB"/>
          </a:p>
        </p:txBody>
      </p:sp>
      <p:sp>
        <p:nvSpPr>
          <p:cNvPr id="6" name="Footer Placeholder 5">
            <a:extLst>
              <a:ext uri="{FF2B5EF4-FFF2-40B4-BE49-F238E27FC236}">
                <a16:creationId xmlns:a16="http://schemas.microsoft.com/office/drawing/2014/main" id="{16E9DF46-BEF5-28D3-846D-B9EE13A24E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1549E0-B079-CE9F-1B65-C5092DF67D62}"/>
              </a:ext>
            </a:extLst>
          </p:cNvPr>
          <p:cNvSpPr>
            <a:spLocks noGrp="1"/>
          </p:cNvSpPr>
          <p:nvPr>
            <p:ph type="sldNum" sz="quarter" idx="12"/>
          </p:nvPr>
        </p:nvSpPr>
        <p:spPr/>
        <p:txBody>
          <a:bodyPr/>
          <a:lstStyle/>
          <a:p>
            <a:fld id="{E7719849-6A9F-42EC-9575-F3E6277473D5}" type="slidenum">
              <a:rPr lang="en-GB" smtClean="0"/>
              <a:t>‹#›</a:t>
            </a:fld>
            <a:endParaRPr lang="en-GB"/>
          </a:p>
        </p:txBody>
      </p:sp>
    </p:spTree>
    <p:extLst>
      <p:ext uri="{BB962C8B-B14F-4D97-AF65-F5344CB8AC3E}">
        <p14:creationId xmlns:p14="http://schemas.microsoft.com/office/powerpoint/2010/main" val="377300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6C7894-88D9-EEC0-ACFA-BFD20BEBF81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66758D4-DB89-C1E8-9D04-83AF8DEAF5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056A29-51A0-51EF-7548-06665EC196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700756A-3874-4CF1-96EA-89A36394511A}" type="datetimeFigureOut">
              <a:rPr lang="en-GB" smtClean="0"/>
              <a:t>30/04/2026</a:t>
            </a:fld>
            <a:endParaRPr lang="en-GB"/>
          </a:p>
        </p:txBody>
      </p:sp>
      <p:sp>
        <p:nvSpPr>
          <p:cNvPr id="5" name="Footer Placeholder 4">
            <a:extLst>
              <a:ext uri="{FF2B5EF4-FFF2-40B4-BE49-F238E27FC236}">
                <a16:creationId xmlns:a16="http://schemas.microsoft.com/office/drawing/2014/main" id="{D485F93F-E79C-5B17-ED45-16F015FE5C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BC078A3-220D-78A4-C13D-CE4FCB7A06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719849-6A9F-42EC-9575-F3E6277473D5}" type="slidenum">
              <a:rPr lang="en-GB" smtClean="0"/>
              <a:t>‹#›</a:t>
            </a:fld>
            <a:endParaRPr lang="en-GB"/>
          </a:p>
        </p:txBody>
      </p:sp>
    </p:spTree>
    <p:extLst>
      <p:ext uri="{BB962C8B-B14F-4D97-AF65-F5344CB8AC3E}">
        <p14:creationId xmlns:p14="http://schemas.microsoft.com/office/powerpoint/2010/main" val="8368652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D17F81-3018-4B0C-3367-F929E8A8032C}"/>
              </a:ext>
            </a:extLst>
          </p:cNvPr>
          <p:cNvSpPr txBox="1"/>
          <p:nvPr/>
        </p:nvSpPr>
        <p:spPr>
          <a:xfrm>
            <a:off x="165591" y="108377"/>
            <a:ext cx="9046409" cy="509948"/>
          </a:xfrm>
          <a:prstGeom prst="rect">
            <a:avLst/>
          </a:prstGeom>
          <a:noFill/>
        </p:spPr>
        <p:txBody>
          <a:bodyPr wrap="square">
            <a:spAutoFit/>
          </a:bodyPr>
          <a:lstStyle/>
          <a:p>
            <a:pPr marL="0" marR="0" lvl="0" indent="0" algn="l" defTabSz="914400" rtl="0" eaLnBrk="1" fontAlgn="auto" latinLnBrk="0" hangingPunct="1">
              <a:lnSpc>
                <a:spcPct val="120000"/>
              </a:lnSpc>
              <a:spcBef>
                <a:spcPts val="0"/>
              </a:spcBef>
              <a:spcAft>
                <a:spcPts val="0"/>
              </a:spcAft>
              <a:buClrTx/>
              <a:buSzTx/>
              <a:buFontTx/>
              <a:buNone/>
              <a:tabLst/>
              <a:defRPr/>
            </a:pPr>
            <a:r>
              <a:rPr kumimoji="0" lang="en-GB" sz="2400" b="1" i="0" u="none" strike="noStrike" kern="1200" cap="none" spc="0" normalizeH="0" baseline="0" noProof="0" dirty="0">
                <a:ln>
                  <a:noFill/>
                </a:ln>
                <a:solidFill>
                  <a:prstClr val="black"/>
                </a:solidFill>
                <a:effectLst/>
                <a:uLnTx/>
                <a:uFillTx/>
                <a:latin typeface="Aptos" panose="02110004020202020204"/>
                <a:ea typeface="+mn-ea"/>
                <a:cs typeface="+mn-cs"/>
              </a:rPr>
              <a:t>Pollen record citations</a:t>
            </a:r>
          </a:p>
        </p:txBody>
      </p:sp>
      <p:sp>
        <p:nvSpPr>
          <p:cNvPr id="7" name="TextBox 6">
            <a:extLst>
              <a:ext uri="{FF2B5EF4-FFF2-40B4-BE49-F238E27FC236}">
                <a16:creationId xmlns:a16="http://schemas.microsoft.com/office/drawing/2014/main" id="{E7F6B353-8E81-C670-3FB9-249DDF2982D4}"/>
              </a:ext>
            </a:extLst>
          </p:cNvPr>
          <p:cNvSpPr txBox="1"/>
          <p:nvPr/>
        </p:nvSpPr>
        <p:spPr>
          <a:xfrm>
            <a:off x="561974" y="878995"/>
            <a:ext cx="11068051" cy="458587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Åkesson, C.M., Baker, T.R., Boom, A., Dargie, G.C., Hiles, W., Honorio Coronado, E.N., Roucoux, K.H., Thompson, J., Lawson, I.T., (submitted) Holocene development and climatic sensitivity of an Amazonian peatland pole forest: Nueva York, Peru. Palaeo</a:t>
            </a:r>
            <a:r>
              <a:rPr kumimoji="0" lang="en-GB" sz="1400" b="0" i="0" u="none" strike="noStrike" kern="1200" cap="none" spc="0" normalizeH="0" baseline="30000" noProof="0" dirty="0">
                <a:ln>
                  <a:noFill/>
                </a:ln>
                <a:solidFill>
                  <a:prstClr val="black"/>
                </a:solidFill>
                <a:effectLst/>
                <a:uLnTx/>
                <a:uFillTx/>
                <a:latin typeface="Aptos" panose="02110004020202020204"/>
                <a:ea typeface="+mn-ea"/>
                <a:cs typeface="+mn-cs"/>
              </a:rPr>
              <a:t>3</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Åkesson, C.M. et al. (in prep) Peatland palm swamps share similar Late Holocene successional histories across three hydrologically unconnected sites in northern Peruvian Amazonia. </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Åkesson, C.M. et al. (in prep) A young ombrotrophic peatland in the southern Pastaza-Maranon basin. </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Draper, F.C.H., 2015. Carbon storage and floristic dynamics in Peruvian peatland ecosystems. PhD thesis, University of Leeds.</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Kelly, T.J., Lawson, I.T., Roucoux, K.H., Baker, T.R., Jones, T.D. and Sanderson, N.K., 2017. The vegetation history of an Amazonian domed peatland. Palaeogeography, Palaeoclimatology, Palaeoecology, 468, pp.129-141.</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Kelly, T.J., Lawson, I.T., Roucoux, K.H., Baker, T.R. and Coronado, E.N.H., 2020. Patterns and drivers of development in a west Amazonian peatland during the late Holocene. Quaternary Science Reviews, 230, p.106168.</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Lawson, I.T., Åkesson, C., Dargie, G.C., del Aguila Pasquel, J., Draper, F., Hastie, A., Kelly, T.J., Sassoon, D., Abraham, V., Baker, T.R., Fabel, D., Gulliver, P., Honorio Coronado, E.N., Roucoux, K.H. 2026. Holocene patterns of peat accumulation in Peruvian Amazonia. Palaeogeography, Palaeoclimatology, Palaeoecology, p.113579.</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Roucoux, K.H., Lawson, I.T., Jones, T.D., Baker, T.R., Coronado, E.H., Gosling, W.D. and </a:t>
            </a:r>
            <a:r>
              <a:rPr kumimoji="0" lang="en-GB" sz="1400" b="0" i="0" u="none" strike="noStrike" kern="1200" cap="none" spc="0" normalizeH="0" baseline="0" noProof="0" dirty="0" err="1">
                <a:ln>
                  <a:noFill/>
                </a:ln>
                <a:solidFill>
                  <a:prstClr val="black"/>
                </a:solidFill>
                <a:effectLst/>
                <a:uLnTx/>
                <a:uFillTx/>
                <a:latin typeface="Aptos" panose="02110004020202020204"/>
                <a:ea typeface="+mn-ea"/>
                <a:cs typeface="+mn-cs"/>
              </a:rPr>
              <a:t>Lähteenoja</a:t>
            </a: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 O., 2013. Vegetation development in an Amazonian peatland. Palaeogeography, Palaeoclimatology, Palaeoecology, 374, pp.242-255.</a:t>
            </a:r>
          </a:p>
          <a:p>
            <a:pPr marL="0" marR="0" lvl="0" indent="0" algn="just" defTabSz="914400" rtl="0" eaLnBrk="1" fontAlgn="auto" latinLnBrk="0" hangingPunct="1">
              <a:lnSpc>
                <a:spcPct val="100000"/>
              </a:lnSpc>
              <a:spcBef>
                <a:spcPts val="0"/>
              </a:spcBef>
              <a:spcAft>
                <a:spcPts val="60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ptos" panose="02110004020202020204"/>
                <a:ea typeface="+mn-ea"/>
                <a:cs typeface="+mn-cs"/>
              </a:rPr>
              <a:t>Sassoon, D., Fletcher, W.J., Roucoux, K.H., Ryan, P., Lawson, I.T., Honorio Coronado, E.N., del Águila Pasquel, J., Bishop, T., Åkesson, C.M. and Hastie, A., 2024. Influence of flooding variability on the development of an Amazonian peatland. Journal of Quaternary Science, 39(2), pp.309-326.</a:t>
            </a:r>
          </a:p>
        </p:txBody>
      </p:sp>
      <p:sp>
        <p:nvSpPr>
          <p:cNvPr id="5" name="TextBox 4">
            <a:extLst>
              <a:ext uri="{FF2B5EF4-FFF2-40B4-BE49-F238E27FC236}">
                <a16:creationId xmlns:a16="http://schemas.microsoft.com/office/drawing/2014/main" id="{280E6EA9-1E26-8171-385B-92CED5711C6D}"/>
              </a:ext>
            </a:extLst>
          </p:cNvPr>
          <p:cNvSpPr txBox="1"/>
          <p:nvPr/>
        </p:nvSpPr>
        <p:spPr>
          <a:xfrm>
            <a:off x="561973" y="5655839"/>
            <a:ext cx="10868027" cy="1200329"/>
          </a:xfrm>
          <a:prstGeom prst="rect">
            <a:avLst/>
          </a:prstGeom>
          <a:noFill/>
        </p:spPr>
        <p:txBody>
          <a:bodyPr wrap="square">
            <a:spAutoFit/>
          </a:bodyPr>
          <a:lstStyle/>
          <a:p>
            <a:r>
              <a:rPr lang="en-GB" dirty="0"/>
              <a:t>Supplementary information for presentation EGU26-21868 BG3.19: Holocene </a:t>
            </a:r>
            <a:r>
              <a:rPr lang="en-GB" dirty="0" err="1"/>
              <a:t>palaeoenvironmental</a:t>
            </a:r>
            <a:r>
              <a:rPr lang="en-GB" dirty="0"/>
              <a:t> change in Amazonia’s largest known peatland complex. For further information please contact Katy Roucoux, khr@st-andrews.ac.uk</a:t>
            </a:r>
          </a:p>
          <a:p>
            <a:r>
              <a:rPr lang="en-GB" dirty="0"/>
              <a:t> </a:t>
            </a:r>
          </a:p>
        </p:txBody>
      </p:sp>
    </p:spTree>
    <p:extLst>
      <p:ext uri="{BB962C8B-B14F-4D97-AF65-F5344CB8AC3E}">
        <p14:creationId xmlns:p14="http://schemas.microsoft.com/office/powerpoint/2010/main" val="389893748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542</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Katherine Roucoux</dc:creator>
  <cp:lastModifiedBy>Katherine Roucoux</cp:lastModifiedBy>
  <cp:revision>1</cp:revision>
  <dcterms:created xsi:type="dcterms:W3CDTF">2026-04-29T14:07:58Z</dcterms:created>
  <dcterms:modified xsi:type="dcterms:W3CDTF">2026-04-30T11:12:28Z</dcterms:modified>
</cp:coreProperties>
</file>