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379" r:id="rId4"/>
    <p:sldId id="376" r:id="rId5"/>
    <p:sldId id="384" r:id="rId6"/>
    <p:sldId id="263" r:id="rId7"/>
    <p:sldId id="260" r:id="rId8"/>
    <p:sldId id="261" r:id="rId9"/>
    <p:sldId id="267" r:id="rId10"/>
    <p:sldId id="262" r:id="rId11"/>
    <p:sldId id="381" r:id="rId12"/>
    <p:sldId id="382" r:id="rId13"/>
    <p:sldId id="383" r:id="rId14"/>
    <p:sldId id="385" r:id="rId15"/>
    <p:sldId id="389" r:id="rId16"/>
    <p:sldId id="391" r:id="rId17"/>
    <p:sldId id="392" r:id="rId18"/>
    <p:sldId id="393" r:id="rId19"/>
    <p:sldId id="388" r:id="rId20"/>
    <p:sldId id="386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vu geo" userId="45bd4c9486556a82" providerId="LiveId" clId="{34E4F862-1424-4AB3-B17C-FF9047B14491}"/>
    <pc:docChg chg="modSld">
      <pc:chgData name="kvu geo" userId="45bd4c9486556a82" providerId="LiveId" clId="{34E4F862-1424-4AB3-B17C-FF9047B14491}" dt="2026-05-06T15:02:22.565" v="96" actId="122"/>
      <pc:docMkLst>
        <pc:docMk/>
      </pc:docMkLst>
      <pc:sldChg chg="modSp mod">
        <pc:chgData name="kvu geo" userId="45bd4c9486556a82" providerId="LiveId" clId="{34E4F862-1424-4AB3-B17C-FF9047B14491}" dt="2026-05-06T15:02:06.051" v="95" actId="20577"/>
        <pc:sldMkLst>
          <pc:docMk/>
          <pc:sldMk cId="0" sldId="263"/>
        </pc:sldMkLst>
        <pc:spChg chg="mod">
          <ac:chgData name="kvu geo" userId="45bd4c9486556a82" providerId="LiveId" clId="{34E4F862-1424-4AB3-B17C-FF9047B14491}" dt="2026-05-06T15:01:46.862" v="81"/>
          <ac:spMkLst>
            <pc:docMk/>
            <pc:sldMk cId="0" sldId="263"/>
            <ac:spMk id="16" creationId="{00000000-0000-0000-0000-000000000000}"/>
          </ac:spMkLst>
        </pc:spChg>
        <pc:spChg chg="mod">
          <ac:chgData name="kvu geo" userId="45bd4c9486556a82" providerId="LiveId" clId="{34E4F862-1424-4AB3-B17C-FF9047B14491}" dt="2026-05-06T15:02:06.051" v="95" actId="20577"/>
          <ac:spMkLst>
            <pc:docMk/>
            <pc:sldMk cId="0" sldId="263"/>
            <ac:spMk id="33" creationId="{7DE04C3F-64D7-FDBB-C187-04DE37D800C0}"/>
          </ac:spMkLst>
        </pc:spChg>
      </pc:sldChg>
      <pc:sldChg chg="modSp mod">
        <pc:chgData name="kvu geo" userId="45bd4c9486556a82" providerId="LiveId" clId="{34E4F862-1424-4AB3-B17C-FF9047B14491}" dt="2026-05-06T14:59:31.560" v="1" actId="1076"/>
        <pc:sldMkLst>
          <pc:docMk/>
          <pc:sldMk cId="0" sldId="267"/>
        </pc:sldMkLst>
        <pc:spChg chg="mod">
          <ac:chgData name="kvu geo" userId="45bd4c9486556a82" providerId="LiveId" clId="{34E4F862-1424-4AB3-B17C-FF9047B14491}" dt="2026-05-06T14:59:07.758" v="0" actId="1076"/>
          <ac:spMkLst>
            <pc:docMk/>
            <pc:sldMk cId="0" sldId="267"/>
            <ac:spMk id="2" creationId="{00000000-0000-0000-0000-000000000000}"/>
          </ac:spMkLst>
        </pc:spChg>
        <pc:spChg chg="mod">
          <ac:chgData name="kvu geo" userId="45bd4c9486556a82" providerId="LiveId" clId="{34E4F862-1424-4AB3-B17C-FF9047B14491}" dt="2026-05-06T14:59:31.560" v="1" actId="1076"/>
          <ac:spMkLst>
            <pc:docMk/>
            <pc:sldMk cId="0" sldId="267"/>
            <ac:spMk id="26" creationId="{CC0C6486-2DC6-1648-DB51-3ED2F1B60250}"/>
          </ac:spMkLst>
        </pc:spChg>
        <pc:spChg chg="mod">
          <ac:chgData name="kvu geo" userId="45bd4c9486556a82" providerId="LiveId" clId="{34E4F862-1424-4AB3-B17C-FF9047B14491}" dt="2026-05-06T14:59:31.560" v="1" actId="1076"/>
          <ac:spMkLst>
            <pc:docMk/>
            <pc:sldMk cId="0" sldId="267"/>
            <ac:spMk id="27" creationId="{154BE6E1-0A6F-E074-0789-F2D60C076D01}"/>
          </ac:spMkLst>
        </pc:spChg>
        <pc:spChg chg="mod">
          <ac:chgData name="kvu geo" userId="45bd4c9486556a82" providerId="LiveId" clId="{34E4F862-1424-4AB3-B17C-FF9047B14491}" dt="2026-05-06T14:59:31.560" v="1" actId="1076"/>
          <ac:spMkLst>
            <pc:docMk/>
            <pc:sldMk cId="0" sldId="267"/>
            <ac:spMk id="54" creationId="{89F0FF5A-CBE3-2BE3-189A-EDB98B42B45B}"/>
          </ac:spMkLst>
        </pc:spChg>
        <pc:spChg chg="mod">
          <ac:chgData name="kvu geo" userId="45bd4c9486556a82" providerId="LiveId" clId="{34E4F862-1424-4AB3-B17C-FF9047B14491}" dt="2026-05-06T14:59:31.560" v="1" actId="1076"/>
          <ac:spMkLst>
            <pc:docMk/>
            <pc:sldMk cId="0" sldId="267"/>
            <ac:spMk id="55" creationId="{315A7934-1877-7A5C-C020-D43571EF21AF}"/>
          </ac:spMkLst>
        </pc:spChg>
        <pc:spChg chg="mod">
          <ac:chgData name="kvu geo" userId="45bd4c9486556a82" providerId="LiveId" clId="{34E4F862-1424-4AB3-B17C-FF9047B14491}" dt="2026-05-06T14:59:31.560" v="1" actId="1076"/>
          <ac:spMkLst>
            <pc:docMk/>
            <pc:sldMk cId="0" sldId="267"/>
            <ac:spMk id="58" creationId="{69109ECF-630F-B2DE-142F-20ECDE9EFA5F}"/>
          </ac:spMkLst>
        </pc:spChg>
        <pc:spChg chg="mod">
          <ac:chgData name="kvu geo" userId="45bd4c9486556a82" providerId="LiveId" clId="{34E4F862-1424-4AB3-B17C-FF9047B14491}" dt="2026-05-06T14:59:31.560" v="1" actId="1076"/>
          <ac:spMkLst>
            <pc:docMk/>
            <pc:sldMk cId="0" sldId="267"/>
            <ac:spMk id="60" creationId="{6AB4FB2D-B855-8283-FD6F-821525631868}"/>
          </ac:spMkLst>
        </pc:spChg>
        <pc:spChg chg="mod">
          <ac:chgData name="kvu geo" userId="45bd4c9486556a82" providerId="LiveId" clId="{34E4F862-1424-4AB3-B17C-FF9047B14491}" dt="2026-05-06T14:59:31.560" v="1" actId="1076"/>
          <ac:spMkLst>
            <pc:docMk/>
            <pc:sldMk cId="0" sldId="267"/>
            <ac:spMk id="65" creationId="{E3A7360E-ACF9-C3C3-8196-F0941B00946D}"/>
          </ac:spMkLst>
        </pc:spChg>
        <pc:spChg chg="mod">
          <ac:chgData name="kvu geo" userId="45bd4c9486556a82" providerId="LiveId" clId="{34E4F862-1424-4AB3-B17C-FF9047B14491}" dt="2026-05-06T14:59:31.560" v="1" actId="1076"/>
          <ac:spMkLst>
            <pc:docMk/>
            <pc:sldMk cId="0" sldId="267"/>
            <ac:spMk id="70" creationId="{126CC55C-9B1C-880C-8F77-6A066ACC78F3}"/>
          </ac:spMkLst>
        </pc:spChg>
        <pc:spChg chg="mod">
          <ac:chgData name="kvu geo" userId="45bd4c9486556a82" providerId="LiveId" clId="{34E4F862-1424-4AB3-B17C-FF9047B14491}" dt="2026-05-06T14:59:31.560" v="1" actId="1076"/>
          <ac:spMkLst>
            <pc:docMk/>
            <pc:sldMk cId="0" sldId="267"/>
            <ac:spMk id="86" creationId="{0CE241EA-A4D1-BC0A-8DF3-5DE30171B631}"/>
          </ac:spMkLst>
        </pc:spChg>
        <pc:grpChg chg="mod">
          <ac:chgData name="kvu geo" userId="45bd4c9486556a82" providerId="LiveId" clId="{34E4F862-1424-4AB3-B17C-FF9047B14491}" dt="2026-05-06T14:59:31.560" v="1" actId="1076"/>
          <ac:grpSpMkLst>
            <pc:docMk/>
            <pc:sldMk cId="0" sldId="267"/>
            <ac:grpSpMk id="32" creationId="{1AE7C73C-5B90-6083-3C9E-2C52103CFE5B}"/>
          </ac:grpSpMkLst>
        </pc:grpChg>
      </pc:sldChg>
      <pc:sldChg chg="modSp mod">
        <pc:chgData name="kvu geo" userId="45bd4c9486556a82" providerId="LiveId" clId="{34E4F862-1424-4AB3-B17C-FF9047B14491}" dt="2026-05-06T15:02:22.565" v="96" actId="122"/>
        <pc:sldMkLst>
          <pc:docMk/>
          <pc:sldMk cId="3174102407" sldId="386"/>
        </pc:sldMkLst>
        <pc:graphicFrameChg chg="modGraphic">
          <ac:chgData name="kvu geo" userId="45bd4c9486556a82" providerId="LiveId" clId="{34E4F862-1424-4AB3-B17C-FF9047B14491}" dt="2026-05-06T15:02:22.565" v="96" actId="122"/>
          <ac:graphicFrameMkLst>
            <pc:docMk/>
            <pc:sldMk cId="3174102407" sldId="386"/>
            <ac:graphicFrameMk id="12" creationId="{282BFFEC-9D7C-F419-47EB-E98D85A29C83}"/>
          </ac:graphicFrameMkLst>
        </pc:graphicFrameChg>
      </pc:sldChg>
      <pc:sldChg chg="modSp mod">
        <pc:chgData name="kvu geo" userId="45bd4c9486556a82" providerId="LiveId" clId="{34E4F862-1424-4AB3-B17C-FF9047B14491}" dt="2026-05-06T15:00:47.301" v="4" actId="1076"/>
        <pc:sldMkLst>
          <pc:docMk/>
          <pc:sldMk cId="1677710756" sldId="388"/>
        </pc:sldMkLst>
        <pc:spChg chg="mod">
          <ac:chgData name="kvu geo" userId="45bd4c9486556a82" providerId="LiveId" clId="{34E4F862-1424-4AB3-B17C-FF9047B14491}" dt="2026-05-06T15:00:47.301" v="4" actId="1076"/>
          <ac:spMkLst>
            <pc:docMk/>
            <pc:sldMk cId="1677710756" sldId="388"/>
            <ac:spMk id="3" creationId="{A3BE1075-1BFB-F1EF-2729-1D88F2D7F15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5595A-19BF-4F0D-8686-06B366ECA5A7}" type="datetimeFigureOut">
              <a:rPr lang="en-IN" smtClean="0"/>
              <a:t>06-05-2026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82AB2-E16A-4D6F-95B4-4C8F813E59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6373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82AB2-E16A-4D6F-95B4-4C8F813E597E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7780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latin typeface="Glacial Indifference" panose="020B0604020202020204" charset="0"/>
              </a:rPr>
              <a:t>Climate changes: </a:t>
            </a:r>
            <a:r>
              <a:rPr lang="en-US" sz="1200" b="0" kern="1200" dirty="0">
                <a:latin typeface="Glacial Indifference" panose="020B0604020202020204" charset="0"/>
              </a:rPr>
              <a:t>Al</a:t>
            </a:r>
            <a:r>
              <a:rPr lang="en-US" sz="1200" kern="1200" dirty="0">
                <a:latin typeface="Glacial Indifference" panose="020B0604020202020204" charset="0"/>
              </a:rPr>
              <a:t>teration of rainfall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latin typeface="Glacial Indifference" panose="020B0604020202020204" charset="0"/>
              </a:rPr>
              <a:t>Population surge:</a:t>
            </a:r>
            <a:r>
              <a:rPr lang="en-US" sz="1200" kern="1200" dirty="0">
                <a:latin typeface="Glacial Indifference" panose="020B0604020202020204" charset="0"/>
              </a:rPr>
              <a:t> Increasing demands for infrastructure development in landslide-prone areas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latin typeface="Glacial Indifference" panose="020B0604020202020204" charset="0"/>
              </a:rPr>
              <a:t>road cuts</a:t>
            </a:r>
            <a:r>
              <a:rPr lang="en-US" sz="1200" kern="1200" dirty="0">
                <a:latin typeface="Glacial Indifference" panose="020B0604020202020204" charset="0"/>
              </a:rPr>
              <a:t>: Expose the slopes directly to the environment, making it more vulnerable for failure.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latin typeface="Glacial Indifference" panose="020B0604020202020204" charset="0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1590A-E8A7-4635-B287-2B1BF58CCC44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034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39986-651E-6A2E-7AC1-3852AC925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0E387E-3479-0A92-49A3-5F3A0ABEF0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C03CDC-DC3C-240D-0CBE-C42502A4E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latin typeface="Glacial Indifference" panose="020B0604020202020204" charset="0"/>
              </a:rPr>
              <a:t>Climate changes: </a:t>
            </a:r>
            <a:r>
              <a:rPr lang="en-US" sz="1200" b="0" kern="1200" dirty="0">
                <a:latin typeface="Glacial Indifference" panose="020B0604020202020204" charset="0"/>
              </a:rPr>
              <a:t>Al</a:t>
            </a:r>
            <a:r>
              <a:rPr lang="en-US" sz="1200" kern="1200" dirty="0">
                <a:latin typeface="Glacial Indifference" panose="020B0604020202020204" charset="0"/>
              </a:rPr>
              <a:t>teration of rainfall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latin typeface="Glacial Indifference" panose="020B0604020202020204" charset="0"/>
              </a:rPr>
              <a:t>Population surge:</a:t>
            </a:r>
            <a:r>
              <a:rPr lang="en-US" sz="1200" kern="1200" dirty="0">
                <a:latin typeface="Glacial Indifference" panose="020B0604020202020204" charset="0"/>
              </a:rPr>
              <a:t> Increasing demands for infrastructure development in landslide-prone areas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latin typeface="Glacial Indifference" panose="020B0604020202020204" charset="0"/>
              </a:rPr>
              <a:t>road cuts</a:t>
            </a:r>
            <a:r>
              <a:rPr lang="en-US" sz="1200" kern="1200" dirty="0">
                <a:latin typeface="Glacial Indifference" panose="020B0604020202020204" charset="0"/>
              </a:rPr>
              <a:t>: Expose the slopes directly to the environment, making it more vulnerable for failure.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latin typeface="Glacial Indifference" panose="020B0604020202020204" charset="0"/>
            </a:endParaRPr>
          </a:p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4A849-F16D-9E2C-CB12-571780CED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1590A-E8A7-4635-B287-2B1BF58CCC44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1148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Address the gaps missed while Quantitative assessment filled by site visit detailed assessment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82AB2-E16A-4D6F-95B4-4C8F813E597E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6178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1590A-E8A7-4635-B287-2B1BF58CCC44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264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38016-7354-36C6-9CB4-1175C98CC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B35AC-57F3-EEF6-0DE1-D5F4F2CA0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3386C-9F30-8BC7-B38E-249F04D68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650B0-767A-4109-AF68-14D435FD104B}" type="datetime1">
              <a:rPr lang="en-IN" smtClean="0"/>
              <a:t>06-05-2026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609E6-A6AF-0F16-E51C-011F17987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479D2-6CB4-7CAA-19C0-8D6D4D885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9191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717EC-0FE4-47F9-48F7-1B801E51E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7345E-BE79-49C8-7BD4-1617DEB4E2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8668D-75E8-C266-3DC7-6FD20F0DA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DE01-CA20-4800-ACAC-FC2FA8A0112F}" type="datetime1">
              <a:rPr lang="en-IN" smtClean="0"/>
              <a:t>06-05-2026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08456-E8AC-F917-C37A-7E37A2055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C2A6B-F5F7-C3B8-2502-171F70E11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598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E76254-F259-2A7A-AA44-B411B4E398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81730F-4086-F231-264B-8805C9DD5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A64D9-29A0-53A0-9E55-69F8936B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F8EF-0DF4-40D5-AA61-8B3C1FFC39AB}" type="datetime1">
              <a:rPr lang="en-IN" smtClean="0"/>
              <a:t>06-05-2026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3B0FD-4934-5352-9C44-464C6ADE7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59E44-5FE9-5FFA-B257-35A30BBCA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254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7B44C-7E4F-3061-8BA1-3D00B8F5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71EC6-F28B-BD5C-7595-9184CE68C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30287-3CE5-F6FD-DDA3-264EF0E0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A5A2-2B4F-40A8-9841-BB2051C25312}" type="datetime1">
              <a:rPr lang="en-IN" smtClean="0"/>
              <a:t>06-05-2026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6414A-3B67-9215-86C2-B13893480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0F66E-44A1-0323-8797-BB901414F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6430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C1FFB-2B5E-6F93-D9AF-917736A49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DB1D7-00A3-5BAD-D100-C89B48B31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3D4E2-38A3-572A-CE97-063D184E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FC491-CF53-4E1D-8FF6-1D6E8979ED71}" type="datetime1">
              <a:rPr lang="en-IN" smtClean="0"/>
              <a:t>06-05-2026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4F872-2F32-81AA-946F-BE8B8D52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1C819-5638-47A1-903C-975D1340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33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BB223-5C0A-F664-C485-EDA28C214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875D5-AABA-8FE7-3FF2-2755B1DAEF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5BED4F-2FB4-33A1-D981-EF50CF6B1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9EFBC-69DF-CB40-A6B4-2E02F69D8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5B73-7AF0-4204-B7D2-C5EE6E2FF131}" type="datetime1">
              <a:rPr lang="en-IN" smtClean="0"/>
              <a:t>06-05-2026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6D0B2-DA1C-C45E-C068-9F458497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52688-B683-D203-E8DC-4161A7C8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217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097AA-E377-F5BE-2FD4-CC6F4C08D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67C12-55A4-0399-3C4C-EF2FC68F6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F6657-5FA0-E06A-7140-2EA30FA5A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C4EE2A-48D4-1B82-DAB9-703E284AF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53DB91-F0AC-6338-7A25-3E07090887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508462-2232-111F-1196-ADDB43830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B1AB-42C8-4DBF-A7A8-C18D005577B6}" type="datetime1">
              <a:rPr lang="en-IN" smtClean="0"/>
              <a:t>06-05-2026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C71702-AEBF-4189-A013-C86E3CFDD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EC3DD6-13D9-FB68-5341-179C2CB3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3840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626F7-858B-3AC0-546A-23EEDA4EA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AFCB92-CAAC-E8DB-F8E8-2FC3B56A5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2876-5753-45C5-930A-669E093C020B}" type="datetime1">
              <a:rPr lang="en-IN" smtClean="0"/>
              <a:t>06-05-2026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8446F4-22DA-EE4F-8577-D677BE76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CDF6B-D5F2-1532-ADD3-5BC14B1A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6350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B2B046-6267-3361-6C7A-5B3DD9D9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8C96E-6DBB-4A8C-B1EF-84768B604892}" type="datetime1">
              <a:rPr lang="en-IN" smtClean="0"/>
              <a:t>06-05-2026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CC5BDD-E425-8084-63E6-AA8F21018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A6161-42C0-F695-45E0-79C7C1252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5670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66C13-98EC-1037-A7D5-28839CF29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52C96-3CC5-2D1F-BB56-6DCE1A4DD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FBC9E-840D-A035-187D-597BF6994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8DDE1-F0F9-F469-B16D-8C26A66BE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D0C21-BF78-4C92-8128-8D36B7CABA0D}" type="datetime1">
              <a:rPr lang="en-IN" smtClean="0"/>
              <a:t>06-05-2026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4A0B82-F3BC-BCE0-B2A0-C0EB54B6C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7A06E-F749-E780-8141-2BD9EA5E4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0482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B2D7-7FF4-2B70-E599-C51C65B9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29BC10-261D-E1D2-1602-32C6899E4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B4061A-70AB-0DD0-ADE0-E772577D4F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0C632-D633-0B39-9069-C97FF014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F8A2C-331E-4E4D-851A-D90F4FD99636}" type="datetime1">
              <a:rPr lang="en-IN" smtClean="0"/>
              <a:t>06-05-2026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FF2E8-8641-0C72-5449-537E07268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2D97D-915D-5199-CCA6-7D155BEC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1937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E083CC-8B73-5BA9-5791-6C991CF5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7EC12-FEE6-6F62-7E14-42F9A9903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E0C8B-6013-5ED6-90E5-CFF9B367F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A1EAA-993C-4A50-B93F-FC7E0463F2E4}" type="datetime1">
              <a:rPr lang="en-IN" smtClean="0"/>
              <a:t>06-05-2026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72EDA-7BDA-DE03-E067-641EBE4B2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14885-DE41-10D0-A0D4-7108125C4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7672-2625-40B5-B685-5BF8AF7DFD6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770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s://meetingorganizer.copernicus.org/EGU26/EGU26-21883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8.jpeg"/><Relationship Id="rId21" Type="http://schemas.microsoft.com/office/2007/relationships/hdphoto" Target="../media/hdphoto1.wdp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henewzradar.com/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hyperlink" Target="https://www.ndtv.com/" TargetMode="External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iatoday.in/" TargetMode="External"/><Relationship Id="rId7" Type="http://schemas.openxmlformats.org/officeDocument/2006/relationships/image" Target="../media/image32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70"/>
            <a:ext cx="14401954" cy="6855930"/>
          </a:xfrm>
          <a:custGeom>
            <a:avLst/>
            <a:gdLst/>
            <a:ahLst/>
            <a:cxnLst/>
            <a:rect l="l" t="t" r="r" b="b"/>
            <a:pathLst>
              <a:path w="21602931" h="10283895">
                <a:moveTo>
                  <a:pt x="0" y="0"/>
                </a:moveTo>
                <a:lnTo>
                  <a:pt x="21602931" y="0"/>
                </a:lnTo>
                <a:lnTo>
                  <a:pt x="21602931" y="10283895"/>
                </a:lnTo>
                <a:lnTo>
                  <a:pt x="0" y="102838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31265" y="-140128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23322" y="6258375"/>
            <a:ext cx="6632852" cy="339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7"/>
              </a:lnSpc>
            </a:pPr>
            <a:r>
              <a:rPr lang="en-US" sz="2084" b="1" dirty="0">
                <a:solidFill>
                  <a:srgbClr val="000000"/>
                </a:solidFill>
                <a:latin typeface="Abhaya Libre Bold"/>
                <a:ea typeface="Abhaya Libre Bold"/>
                <a:cs typeface="Abhaya Libre Bold"/>
                <a:sym typeface="Abhaya Libre Bold"/>
              </a:rPr>
              <a:t>Indian Institute of Technology Mandi | 6 May 2026</a:t>
            </a:r>
          </a:p>
        </p:txBody>
      </p:sp>
      <p:sp>
        <p:nvSpPr>
          <p:cNvPr id="5" name="Freeform 5"/>
          <p:cNvSpPr/>
          <p:nvPr/>
        </p:nvSpPr>
        <p:spPr>
          <a:xfrm>
            <a:off x="7412063" y="6172201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10197" y="507692"/>
            <a:ext cx="1940857" cy="1554263"/>
          </a:xfrm>
          <a:custGeom>
            <a:avLst/>
            <a:gdLst/>
            <a:ahLst/>
            <a:cxnLst/>
            <a:rect l="l" t="t" r="r" b="b"/>
            <a:pathLst>
              <a:path w="2911285" h="2331395">
                <a:moveTo>
                  <a:pt x="0" y="0"/>
                </a:moveTo>
                <a:lnTo>
                  <a:pt x="2911284" y="0"/>
                </a:lnTo>
                <a:lnTo>
                  <a:pt x="2911284" y="2331394"/>
                </a:lnTo>
                <a:lnTo>
                  <a:pt x="0" y="23313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49904" y="567559"/>
            <a:ext cx="2706658" cy="1434529"/>
          </a:xfrm>
          <a:custGeom>
            <a:avLst/>
            <a:gdLst/>
            <a:ahLst/>
            <a:cxnLst/>
            <a:rect l="l" t="t" r="r" b="b"/>
            <a:pathLst>
              <a:path w="4059987" h="2151793">
                <a:moveTo>
                  <a:pt x="0" y="0"/>
                </a:moveTo>
                <a:lnTo>
                  <a:pt x="4059986" y="0"/>
                </a:lnTo>
                <a:lnTo>
                  <a:pt x="4059986" y="2151792"/>
                </a:lnTo>
                <a:lnTo>
                  <a:pt x="0" y="21517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85800" y="2371567"/>
            <a:ext cx="11081645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0"/>
              </a:lnSpc>
            </a:pPr>
            <a:r>
              <a:rPr lang="en-US" sz="3334" b="1" dirty="0">
                <a:solidFill>
                  <a:schemeClr val="accent2">
                    <a:lumMod val="50000"/>
                  </a:schemeClr>
                </a:solidFill>
                <a:latin typeface="Amasis MT Pro Medium" panose="02040604050005020304" pitchFamily="18" charset="0"/>
                <a:ea typeface="Anton"/>
                <a:cs typeface="Anton"/>
                <a:sym typeface="Anton"/>
                <a:hlinkClick r:id="rId7" tooltip="https://meetingorganizer.copernicus.org/EGU26/EGU26-21883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PROBABILISTIC FRAMEWORK FOR ENHANCED LANDSLIDE SUSCEPTIBILITY MAPPING FOR RAINFALL-INDUCED LANDSLIDES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8857" y="4070800"/>
            <a:ext cx="5963163" cy="2078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7"/>
              </a:lnSpc>
            </a:pPr>
            <a:r>
              <a:rPr lang="en-US" sz="2333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Presented By : </a:t>
            </a:r>
          </a:p>
          <a:p>
            <a:pPr>
              <a:lnSpc>
                <a:spcPts val="3267"/>
              </a:lnSpc>
            </a:pPr>
            <a:r>
              <a:rPr lang="en-US" sz="2333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Tanvi Chauhan</a:t>
            </a:r>
          </a:p>
          <a:p>
            <a:pPr>
              <a:lnSpc>
                <a:spcPts val="3267"/>
              </a:lnSpc>
            </a:pPr>
            <a:r>
              <a:rPr lang="en-US" sz="2333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PhD Scholar</a:t>
            </a:r>
          </a:p>
          <a:p>
            <a:pPr>
              <a:lnSpc>
                <a:spcPts val="3267"/>
              </a:lnSpc>
            </a:pPr>
            <a:r>
              <a:rPr lang="en-US" sz="2333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School of Civil and Environmental Engineering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44903" y="4070800"/>
            <a:ext cx="4161297" cy="123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7"/>
              </a:lnSpc>
            </a:pPr>
            <a:r>
              <a:rPr lang="en-US" sz="2333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Supervisor: </a:t>
            </a:r>
            <a:r>
              <a:rPr lang="en-US" sz="2333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Dr. K. V. Uday</a:t>
            </a:r>
          </a:p>
          <a:p>
            <a:pPr>
              <a:lnSpc>
                <a:spcPts val="3267"/>
              </a:lnSpc>
            </a:pPr>
            <a:r>
              <a:rPr lang="en-US" sz="2333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Associate Professor, IIT Mandi</a:t>
            </a:r>
          </a:p>
          <a:p>
            <a:pPr>
              <a:lnSpc>
                <a:spcPts val="3267"/>
              </a:lnSpc>
            </a:pPr>
            <a:endParaRPr lang="en-US" sz="2333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344903" y="5073042"/>
            <a:ext cx="4422542" cy="1655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7"/>
              </a:lnSpc>
            </a:pPr>
            <a:r>
              <a:rPr lang="en-US" sz="2333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Co-Supervisor: </a:t>
            </a:r>
            <a:r>
              <a:rPr lang="en-US" sz="2333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Prof. Vikas Thakur</a:t>
            </a:r>
          </a:p>
          <a:p>
            <a:pPr>
              <a:lnSpc>
                <a:spcPts val="3267"/>
              </a:lnSpc>
            </a:pPr>
            <a:r>
              <a:rPr lang="en-US" sz="2333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Dean, NTNU Norway</a:t>
            </a:r>
          </a:p>
          <a:p>
            <a:pPr>
              <a:lnSpc>
                <a:spcPts val="3267"/>
              </a:lnSpc>
            </a:pPr>
            <a:endParaRPr lang="en-US" sz="2333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58AFBD8-4097-64E8-D4A9-06A9CC7C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1</a:t>
            </a:fld>
            <a:endParaRPr lang="en-I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231955"/>
            <a:ext cx="10820400" cy="92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en-US" sz="5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STUDY AREA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18242" y="0"/>
            <a:ext cx="624707" cy="6858000"/>
            <a:chOff x="0" y="0"/>
            <a:chExt cx="24679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6798" cy="2709333"/>
            </a:xfrm>
            <a:custGeom>
              <a:avLst/>
              <a:gdLst/>
              <a:ahLst/>
              <a:cxnLst/>
              <a:rect l="l" t="t" r="r" b="b"/>
              <a:pathLst>
                <a:path w="246798" h="2709333">
                  <a:moveTo>
                    <a:pt x="0" y="0"/>
                  </a:moveTo>
                  <a:lnTo>
                    <a:pt x="246798" y="0"/>
                  </a:lnTo>
                  <a:lnTo>
                    <a:pt x="24679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3E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6798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 rot="-5400000">
            <a:off x="-1582491" y="3282518"/>
            <a:ext cx="4588072" cy="29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IIT Mandi| 2026</a:t>
            </a:r>
          </a:p>
        </p:txBody>
      </p:sp>
      <p:sp>
        <p:nvSpPr>
          <p:cNvPr id="7" name="AutoShape 7"/>
          <p:cNvSpPr/>
          <p:nvPr/>
        </p:nvSpPr>
        <p:spPr>
          <a:xfrm flipH="1" flipV="1">
            <a:off x="723900" y="4859627"/>
            <a:ext cx="3602" cy="1998304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flipH="1" flipV="1">
            <a:off x="726994" y="-69683"/>
            <a:ext cx="3602" cy="1998304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DCBEBE-92CF-C56E-AB64-5DF4FA58D19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946400" y="1431227"/>
            <a:ext cx="6813018" cy="48173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99FB3F-AE34-29FF-D1E9-E0612359D823}"/>
              </a:ext>
            </a:extLst>
          </p:cNvPr>
          <p:cNvSpPr txBox="1"/>
          <p:nvPr/>
        </p:nvSpPr>
        <p:spPr>
          <a:xfrm>
            <a:off x="2946400" y="6409774"/>
            <a:ext cx="6813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00B050"/>
                </a:solidFill>
              </a:rPr>
              <a:t>Site investigations for Qualitative assessment</a:t>
            </a:r>
            <a:endParaRPr lang="en-IN" sz="1200" b="1" dirty="0">
              <a:solidFill>
                <a:srgbClr val="00B050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6123E4F-45DB-880E-04CF-7E64CC84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10</a:t>
            </a:fld>
            <a:endParaRPr lang="en-I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68980-FA3A-DBD3-8DE9-A8A63DA6C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7D06D32-6598-3832-66AD-99121D06C25A}"/>
              </a:ext>
            </a:extLst>
          </p:cNvPr>
          <p:cNvSpPr txBox="1"/>
          <p:nvPr/>
        </p:nvSpPr>
        <p:spPr>
          <a:xfrm>
            <a:off x="685800" y="231955"/>
            <a:ext cx="10820400" cy="92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en-US" sz="5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Landslide site 1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456D23-DC5E-DC41-CC22-E902120CDCAD}"/>
              </a:ext>
            </a:extLst>
          </p:cNvPr>
          <p:cNvGrpSpPr/>
          <p:nvPr/>
        </p:nvGrpSpPr>
        <p:grpSpPr>
          <a:xfrm>
            <a:off x="418242" y="0"/>
            <a:ext cx="624707" cy="6858000"/>
            <a:chOff x="0" y="0"/>
            <a:chExt cx="246798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F7B711B-99E8-EE56-269F-141D1DECE3B7}"/>
                </a:ext>
              </a:extLst>
            </p:cNvPr>
            <p:cNvSpPr/>
            <p:nvPr/>
          </p:nvSpPr>
          <p:spPr>
            <a:xfrm>
              <a:off x="0" y="0"/>
              <a:ext cx="246798" cy="2709333"/>
            </a:xfrm>
            <a:custGeom>
              <a:avLst/>
              <a:gdLst/>
              <a:ahLst/>
              <a:cxnLst/>
              <a:rect l="l" t="t" r="r" b="b"/>
              <a:pathLst>
                <a:path w="246798" h="2709333">
                  <a:moveTo>
                    <a:pt x="0" y="0"/>
                  </a:moveTo>
                  <a:lnTo>
                    <a:pt x="246798" y="0"/>
                  </a:lnTo>
                  <a:lnTo>
                    <a:pt x="24679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3EB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5C39A80-5D82-64A4-4842-BB79D73335F3}"/>
                </a:ext>
              </a:extLst>
            </p:cNvPr>
            <p:cNvSpPr txBox="1"/>
            <p:nvPr/>
          </p:nvSpPr>
          <p:spPr>
            <a:xfrm>
              <a:off x="0" y="-38100"/>
              <a:ext cx="246798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45293F48-7879-81AD-1C63-E47DE37D9CF5}"/>
              </a:ext>
            </a:extLst>
          </p:cNvPr>
          <p:cNvSpPr txBox="1"/>
          <p:nvPr/>
        </p:nvSpPr>
        <p:spPr>
          <a:xfrm rot="-5400000">
            <a:off x="-1582491" y="3282518"/>
            <a:ext cx="4588072" cy="29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IIT Mandi| 2026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4EDEBA33-1528-ACC1-85C9-55C5305D699F}"/>
              </a:ext>
            </a:extLst>
          </p:cNvPr>
          <p:cNvSpPr/>
          <p:nvPr/>
        </p:nvSpPr>
        <p:spPr>
          <a:xfrm flipH="1" flipV="1">
            <a:off x="723900" y="4859627"/>
            <a:ext cx="3602" cy="1998304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94337149-4A67-7ED3-8DF2-E4F6E983A119}"/>
              </a:ext>
            </a:extLst>
          </p:cNvPr>
          <p:cNvSpPr/>
          <p:nvPr/>
        </p:nvSpPr>
        <p:spPr>
          <a:xfrm flipH="1" flipV="1">
            <a:off x="726994" y="-69683"/>
            <a:ext cx="3602" cy="1998304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AAED52-0358-9B07-1A90-C066EED98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60" y="1414297"/>
            <a:ext cx="4470400" cy="460933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175EC75-1F5C-5742-A160-BA8408BDCC81}"/>
              </a:ext>
            </a:extLst>
          </p:cNvPr>
          <p:cNvGrpSpPr/>
          <p:nvPr/>
        </p:nvGrpSpPr>
        <p:grpSpPr>
          <a:xfrm>
            <a:off x="2336800" y="1347438"/>
            <a:ext cx="6768037" cy="2371525"/>
            <a:chOff x="3505200" y="2021157"/>
            <a:chExt cx="10152055" cy="35572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DE8CF3E-8A21-3FD8-80D6-7BBA82ABBC43}"/>
                </a:ext>
              </a:extLst>
            </p:cNvPr>
            <p:cNvGrpSpPr/>
            <p:nvPr/>
          </p:nvGrpSpPr>
          <p:grpSpPr>
            <a:xfrm>
              <a:off x="3505200" y="4381500"/>
              <a:ext cx="6113455" cy="533400"/>
              <a:chOff x="3505200" y="4361753"/>
              <a:chExt cx="7786394" cy="5334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D99D56-5C2E-1C0D-AD51-F379544050BD}"/>
                  </a:ext>
                </a:extLst>
              </p:cNvPr>
              <p:cNvSpPr/>
              <p:nvPr/>
            </p:nvSpPr>
            <p:spPr>
              <a:xfrm>
                <a:off x="3505200" y="4361753"/>
                <a:ext cx="1261676" cy="53340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/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6A7890C-D14C-2CA4-73B6-098A124D0E79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V="1">
                <a:off x="4766876" y="4602526"/>
                <a:ext cx="6524718" cy="2592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48940F4-5793-F388-CFD6-E57845678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10"/>
            <a:stretch>
              <a:fillRect/>
            </a:stretch>
          </p:blipFill>
          <p:spPr>
            <a:xfrm>
              <a:off x="9618655" y="2021157"/>
              <a:ext cx="4038600" cy="35572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4939153-05B0-63AD-C483-57B82DB07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1"/>
          <a:stretch>
            <a:fillRect/>
          </a:stretch>
        </p:blipFill>
        <p:spPr>
          <a:xfrm>
            <a:off x="9231819" y="1347438"/>
            <a:ext cx="2681903" cy="23715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6E77BB3-85C9-995D-D6E9-66C3560ED3C5}"/>
              </a:ext>
            </a:extLst>
          </p:cNvPr>
          <p:cNvSpPr/>
          <p:nvPr/>
        </p:nvSpPr>
        <p:spPr>
          <a:xfrm>
            <a:off x="9943018" y="1681929"/>
            <a:ext cx="1145127" cy="187960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97825FE-3DA3-8DA3-B2DE-14C94AEEF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7600" y="3776485"/>
            <a:ext cx="3257353" cy="21375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71BF189-2E7A-F320-0DED-965F08FBC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2437" y="3776485"/>
            <a:ext cx="2223563" cy="21375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B898D7D-AD12-0E25-C08A-3338ED637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795C0-1008-AD7C-90E8-EF81C091E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673D0D5-E6FE-D1A0-508B-2E94F7907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60" y="1414297"/>
            <a:ext cx="4470400" cy="4609333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EC3B4587-640F-F5E9-B789-0AD361A5FF04}"/>
              </a:ext>
            </a:extLst>
          </p:cNvPr>
          <p:cNvSpPr txBox="1"/>
          <p:nvPr/>
        </p:nvSpPr>
        <p:spPr>
          <a:xfrm>
            <a:off x="685800" y="231955"/>
            <a:ext cx="10820400" cy="92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en-US" sz="5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Landslide site 2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95901FB-22D2-FC21-D00D-0FC50E5CDEEE}"/>
              </a:ext>
            </a:extLst>
          </p:cNvPr>
          <p:cNvGrpSpPr/>
          <p:nvPr/>
        </p:nvGrpSpPr>
        <p:grpSpPr>
          <a:xfrm>
            <a:off x="418242" y="0"/>
            <a:ext cx="624707" cy="6858000"/>
            <a:chOff x="0" y="0"/>
            <a:chExt cx="246798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A294D54-9825-52C8-D182-FAA119EA747E}"/>
                </a:ext>
              </a:extLst>
            </p:cNvPr>
            <p:cNvSpPr/>
            <p:nvPr/>
          </p:nvSpPr>
          <p:spPr>
            <a:xfrm>
              <a:off x="0" y="0"/>
              <a:ext cx="246798" cy="2709333"/>
            </a:xfrm>
            <a:custGeom>
              <a:avLst/>
              <a:gdLst/>
              <a:ahLst/>
              <a:cxnLst/>
              <a:rect l="l" t="t" r="r" b="b"/>
              <a:pathLst>
                <a:path w="246798" h="2709333">
                  <a:moveTo>
                    <a:pt x="0" y="0"/>
                  </a:moveTo>
                  <a:lnTo>
                    <a:pt x="246798" y="0"/>
                  </a:lnTo>
                  <a:lnTo>
                    <a:pt x="24679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3EB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36C4AA0-2601-0BEF-F521-9413666F975E}"/>
                </a:ext>
              </a:extLst>
            </p:cNvPr>
            <p:cNvSpPr txBox="1"/>
            <p:nvPr/>
          </p:nvSpPr>
          <p:spPr>
            <a:xfrm>
              <a:off x="0" y="-38100"/>
              <a:ext cx="246798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657F7785-D7CB-8CEC-D9CB-1C3D18CC424F}"/>
              </a:ext>
            </a:extLst>
          </p:cNvPr>
          <p:cNvSpPr txBox="1"/>
          <p:nvPr/>
        </p:nvSpPr>
        <p:spPr>
          <a:xfrm rot="-5400000">
            <a:off x="-1582491" y="3282518"/>
            <a:ext cx="4588072" cy="29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IIT Mandi| 2026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401C1698-CAA8-DE8B-0014-F424C79C558E}"/>
              </a:ext>
            </a:extLst>
          </p:cNvPr>
          <p:cNvSpPr/>
          <p:nvPr/>
        </p:nvSpPr>
        <p:spPr>
          <a:xfrm flipH="1" flipV="1">
            <a:off x="723900" y="4859627"/>
            <a:ext cx="3602" cy="1998304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E443CF16-92E8-DCE4-EE26-DC84D792EFC2}"/>
              </a:ext>
            </a:extLst>
          </p:cNvPr>
          <p:cNvSpPr/>
          <p:nvPr/>
        </p:nvSpPr>
        <p:spPr>
          <a:xfrm flipH="1" flipV="1">
            <a:off x="726994" y="-69683"/>
            <a:ext cx="3602" cy="1998304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F368543-41D5-9958-1ED6-14F7BE2226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1904941"/>
            <a:ext cx="2840822" cy="238904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4FD820D-3ABB-3704-05EA-89CA14440920}"/>
              </a:ext>
            </a:extLst>
          </p:cNvPr>
          <p:cNvGrpSpPr/>
          <p:nvPr/>
        </p:nvGrpSpPr>
        <p:grpSpPr>
          <a:xfrm>
            <a:off x="2347074" y="3718963"/>
            <a:ext cx="3908356" cy="390964"/>
            <a:chOff x="3525241" y="4532853"/>
            <a:chExt cx="7624253" cy="58644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291186-9305-F82A-ABF8-471A30B79C03}"/>
                </a:ext>
              </a:extLst>
            </p:cNvPr>
            <p:cNvSpPr/>
            <p:nvPr/>
          </p:nvSpPr>
          <p:spPr>
            <a:xfrm>
              <a:off x="3525241" y="4532853"/>
              <a:ext cx="1261676" cy="586446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200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4351475-B0C3-DE85-F752-C8D8777DF5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2812" y="4978962"/>
              <a:ext cx="6366682" cy="8777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6317C8C7-ACF0-E83A-DFF2-88189145E5A7}"/>
              </a:ext>
            </a:extLst>
          </p:cNvPr>
          <p:cNvSpPr/>
          <p:nvPr/>
        </p:nvSpPr>
        <p:spPr>
          <a:xfrm rot="2326338">
            <a:off x="9796406" y="1972713"/>
            <a:ext cx="1499959" cy="242520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429787-D274-24F1-22FC-FC5F337C78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260" y="1904941"/>
            <a:ext cx="2840822" cy="23890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A139F0-EAC2-C936-31AF-F12097ABB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250" y="4388369"/>
            <a:ext cx="5245100" cy="1733550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03AAA8F-AD43-4918-1FDE-5D117C39F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501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CC9F8-3C99-4274-813B-323CC160E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C0A52D1-24E4-3A81-48CB-BF05BB6228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60" y="1414297"/>
            <a:ext cx="4470400" cy="4609333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5544B44-9969-2471-0E59-BCAD700FE49C}"/>
              </a:ext>
            </a:extLst>
          </p:cNvPr>
          <p:cNvSpPr txBox="1"/>
          <p:nvPr/>
        </p:nvSpPr>
        <p:spPr>
          <a:xfrm>
            <a:off x="685800" y="231955"/>
            <a:ext cx="10820400" cy="92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en-US" sz="5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Landslide site 3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9DBCF42-5570-8A11-C008-EC2F899CE280}"/>
              </a:ext>
            </a:extLst>
          </p:cNvPr>
          <p:cNvGrpSpPr/>
          <p:nvPr/>
        </p:nvGrpSpPr>
        <p:grpSpPr>
          <a:xfrm>
            <a:off x="418242" y="0"/>
            <a:ext cx="624707" cy="6858000"/>
            <a:chOff x="0" y="0"/>
            <a:chExt cx="246798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A81D16C-C9FA-890E-2FBE-0F4EED723935}"/>
                </a:ext>
              </a:extLst>
            </p:cNvPr>
            <p:cNvSpPr/>
            <p:nvPr/>
          </p:nvSpPr>
          <p:spPr>
            <a:xfrm>
              <a:off x="0" y="0"/>
              <a:ext cx="246798" cy="2709333"/>
            </a:xfrm>
            <a:custGeom>
              <a:avLst/>
              <a:gdLst/>
              <a:ahLst/>
              <a:cxnLst/>
              <a:rect l="l" t="t" r="r" b="b"/>
              <a:pathLst>
                <a:path w="246798" h="2709333">
                  <a:moveTo>
                    <a:pt x="0" y="0"/>
                  </a:moveTo>
                  <a:lnTo>
                    <a:pt x="246798" y="0"/>
                  </a:lnTo>
                  <a:lnTo>
                    <a:pt x="24679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3EB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C5A1485-B8C0-025C-FC39-11E7AC1DF609}"/>
                </a:ext>
              </a:extLst>
            </p:cNvPr>
            <p:cNvSpPr txBox="1"/>
            <p:nvPr/>
          </p:nvSpPr>
          <p:spPr>
            <a:xfrm>
              <a:off x="0" y="-38100"/>
              <a:ext cx="246798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CC046558-6EBA-EC22-C6EF-AC93CE3B2EB4}"/>
              </a:ext>
            </a:extLst>
          </p:cNvPr>
          <p:cNvSpPr txBox="1"/>
          <p:nvPr/>
        </p:nvSpPr>
        <p:spPr>
          <a:xfrm rot="-5400000">
            <a:off x="-1582491" y="3282518"/>
            <a:ext cx="4588072" cy="29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IIT Mandi| 2026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1608635E-97B1-0CC1-0FEC-4D89442A6500}"/>
              </a:ext>
            </a:extLst>
          </p:cNvPr>
          <p:cNvSpPr/>
          <p:nvPr/>
        </p:nvSpPr>
        <p:spPr>
          <a:xfrm flipH="1" flipV="1">
            <a:off x="723900" y="4859627"/>
            <a:ext cx="3602" cy="1998304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5CAB72A9-B292-DE53-1DC6-7330E3F4DFB5}"/>
              </a:ext>
            </a:extLst>
          </p:cNvPr>
          <p:cNvSpPr/>
          <p:nvPr/>
        </p:nvSpPr>
        <p:spPr>
          <a:xfrm flipH="1" flipV="1">
            <a:off x="726994" y="-69683"/>
            <a:ext cx="3602" cy="1998304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4A3B483-3EBC-5E15-10B4-B2CFAC583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963" y="2181591"/>
            <a:ext cx="2674705" cy="247873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386C957D-55DE-3DB6-FA26-907F460ECCEE}"/>
              </a:ext>
            </a:extLst>
          </p:cNvPr>
          <p:cNvGrpSpPr/>
          <p:nvPr/>
        </p:nvGrpSpPr>
        <p:grpSpPr>
          <a:xfrm>
            <a:off x="3954633" y="2154471"/>
            <a:ext cx="5364815" cy="2478736"/>
            <a:chOff x="5933441" y="2785876"/>
            <a:chExt cx="8047223" cy="371810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FAD4C0C-0C50-B263-B4E9-8B315B113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2856" y="2785876"/>
              <a:ext cx="4047808" cy="37181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16F755F-2E12-BB2B-34EC-861E5B9FF674}"/>
                </a:ext>
              </a:extLst>
            </p:cNvPr>
            <p:cNvGrpSpPr/>
            <p:nvPr/>
          </p:nvGrpSpPr>
          <p:grpSpPr>
            <a:xfrm>
              <a:off x="5933441" y="5535870"/>
              <a:ext cx="4038599" cy="586446"/>
              <a:chOff x="3589313" y="4189520"/>
              <a:chExt cx="5143756" cy="586446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9559B56-BD93-5928-93EB-DA3589A7E749}"/>
                  </a:ext>
                </a:extLst>
              </p:cNvPr>
              <p:cNvSpPr/>
              <p:nvPr/>
            </p:nvSpPr>
            <p:spPr>
              <a:xfrm>
                <a:off x="3589313" y="4189520"/>
                <a:ext cx="1261678" cy="58644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200" dirty="0"/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A092171-E1FD-D73A-B24F-DE65CDF8D521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>
                <a:off x="4850988" y="4482743"/>
                <a:ext cx="388208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18F1362E-E382-6492-F51F-9D2972380655}"/>
              </a:ext>
            </a:extLst>
          </p:cNvPr>
          <p:cNvSpPr/>
          <p:nvPr/>
        </p:nvSpPr>
        <p:spPr>
          <a:xfrm rot="273908">
            <a:off x="10139499" y="2608930"/>
            <a:ext cx="1499959" cy="194045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774D326-90D2-AFF1-F3A0-CAC361956C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1396"/>
          <a:stretch>
            <a:fillRect/>
          </a:stretch>
        </p:blipFill>
        <p:spPr>
          <a:xfrm>
            <a:off x="9451963" y="4665437"/>
            <a:ext cx="1864315" cy="21151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79FE1E-FAE4-BE96-A2A5-0FF20C64FC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1882" y="4676410"/>
            <a:ext cx="1777566" cy="2104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6CEFDE4-8E26-D0DB-F32D-2F92233EB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66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FC4F5-484E-E57E-46CD-5A5B3866D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A3D84931-8345-F722-0F8E-A14E767ECB1A}"/>
              </a:ext>
            </a:extLst>
          </p:cNvPr>
          <p:cNvSpPr txBox="1"/>
          <p:nvPr/>
        </p:nvSpPr>
        <p:spPr>
          <a:xfrm>
            <a:off x="8229600" y="5404173"/>
            <a:ext cx="1879600" cy="38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2"/>
              </a:lnSpc>
            </a:pPr>
            <a:r>
              <a:rPr lang="en-US" sz="1200" dirty="0">
                <a:solidFill>
                  <a:srgbClr val="000000"/>
                </a:solidFill>
                <a:ea typeface="Alatsi"/>
                <a:cs typeface="Alatsi"/>
                <a:sym typeface="Alatsi"/>
              </a:rPr>
              <a:t>LHEF (Anbalagan 1992)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E66BA43-0CFE-6D41-DC59-EEC30221E354}"/>
              </a:ext>
            </a:extLst>
          </p:cNvPr>
          <p:cNvSpPr txBox="1"/>
          <p:nvPr/>
        </p:nvSpPr>
        <p:spPr>
          <a:xfrm>
            <a:off x="3801964" y="5866855"/>
            <a:ext cx="4588072" cy="29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IIT Mandi| 2026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8700B3FD-CB4E-8D29-BC37-E9D7E051E288}"/>
              </a:ext>
            </a:extLst>
          </p:cNvPr>
          <p:cNvSpPr/>
          <p:nvPr/>
        </p:nvSpPr>
        <p:spPr>
          <a:xfrm>
            <a:off x="-173733" y="6040845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15A06CC0-AE7E-C989-C267-A6C2A8DF6F0B}"/>
              </a:ext>
            </a:extLst>
          </p:cNvPr>
          <p:cNvSpPr/>
          <p:nvPr/>
        </p:nvSpPr>
        <p:spPr>
          <a:xfrm>
            <a:off x="7620113" y="6040845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58C1F1F-984F-23A1-B5E5-70013DEB51D1}"/>
              </a:ext>
            </a:extLst>
          </p:cNvPr>
          <p:cNvGraphicFramePr>
            <a:graphicFrameLocks noGrp="1"/>
          </p:cNvGraphicFramePr>
          <p:nvPr/>
        </p:nvGraphicFramePr>
        <p:xfrm>
          <a:off x="1981200" y="2105675"/>
          <a:ext cx="8629371" cy="345517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600609">
                  <a:extLst>
                    <a:ext uri="{9D8B030D-6E8A-4147-A177-3AD203B41FA5}">
                      <a16:colId xmlns:a16="http://schemas.microsoft.com/office/drawing/2014/main" val="3342234452"/>
                    </a:ext>
                  </a:extLst>
                </a:gridCol>
                <a:gridCol w="2714076">
                  <a:extLst>
                    <a:ext uri="{9D8B030D-6E8A-4147-A177-3AD203B41FA5}">
                      <a16:colId xmlns:a16="http://schemas.microsoft.com/office/drawing/2014/main" val="656371741"/>
                    </a:ext>
                  </a:extLst>
                </a:gridCol>
                <a:gridCol w="2157343">
                  <a:extLst>
                    <a:ext uri="{9D8B030D-6E8A-4147-A177-3AD203B41FA5}">
                      <a16:colId xmlns:a16="http://schemas.microsoft.com/office/drawing/2014/main" val="3261974892"/>
                    </a:ext>
                  </a:extLst>
                </a:gridCol>
                <a:gridCol w="2157343">
                  <a:extLst>
                    <a:ext uri="{9D8B030D-6E8A-4147-A177-3AD203B41FA5}">
                      <a16:colId xmlns:a16="http://schemas.microsoft.com/office/drawing/2014/main" val="293857721"/>
                    </a:ext>
                  </a:extLst>
                </a:gridCol>
              </a:tblGrid>
              <a:tr h="26595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Parameter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 err="1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Thunag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 err="1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Rakhera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 err="1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Jalanal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64251506"/>
                  </a:ext>
                </a:extLst>
              </a:tr>
              <a:tr h="44402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Lithology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2.0</a:t>
                      </a:r>
                      <a:endParaRPr lang="en-US" sz="1300" b="0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1.0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1.3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66458220"/>
                  </a:ext>
                </a:extLst>
              </a:tr>
              <a:tr h="66261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Structure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1.5</a:t>
                      </a:r>
                      <a:endParaRPr lang="en-US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0.8</a:t>
                      </a:r>
                      <a:endParaRPr lang="en-US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0.6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78123012"/>
                  </a:ext>
                </a:extLst>
              </a:tr>
              <a:tr h="26595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Slope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1.7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1.2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1.2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10857695"/>
                  </a:ext>
                </a:extLst>
              </a:tr>
              <a:tr h="44402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Land Use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1.5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1</a:t>
                      </a:r>
                      <a:r>
                        <a:rPr lang="en-IN" sz="1300" b="1" i="0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1.2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40212673"/>
                  </a:ext>
                </a:extLst>
              </a:tr>
              <a:tr h="66261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Hydrology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0.5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1.0</a:t>
                      </a:r>
                      <a:r>
                        <a:rPr lang="en-IN" sz="1300" b="0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 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0.8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62156481"/>
                  </a:ext>
                </a:extLst>
              </a:tr>
              <a:tr h="26595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Relative Relief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300" b="1" u="none" strike="noStrike">
                          <a:solidFill>
                            <a:srgbClr val="000000"/>
                          </a:solidFill>
                          <a:effectLst/>
                          <a:latin typeface="Alatsi" panose="020B0604020202020204" charset="0"/>
                        </a:rPr>
                        <a:t>0.6</a:t>
                      </a:r>
                      <a:endParaRPr lang="en-IN" sz="1300" b="1" i="0" u="none" strike="noStrike">
                        <a:solidFill>
                          <a:srgbClr val="000000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000000"/>
                          </a:solidFill>
                          <a:effectLst/>
                          <a:latin typeface="Alatsi" panose="020B0604020202020204" charset="0"/>
                        </a:rPr>
                        <a:t>0.6</a:t>
                      </a:r>
                      <a:endParaRPr lang="en-IN" sz="1300" b="1" i="0" u="none" strike="noStrike" dirty="0">
                        <a:solidFill>
                          <a:srgbClr val="000000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000000"/>
                          </a:solidFill>
                          <a:effectLst/>
                          <a:latin typeface="Alatsi" panose="020B0604020202020204" charset="0"/>
                        </a:rPr>
                        <a:t>1</a:t>
                      </a:r>
                      <a:endParaRPr lang="en-IN" sz="1300" b="1" i="0" u="none" strike="noStrike" dirty="0">
                        <a:solidFill>
                          <a:srgbClr val="000000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53082795"/>
                  </a:ext>
                </a:extLst>
              </a:tr>
              <a:tr h="44402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1F1F1F"/>
                          </a:solidFill>
                          <a:effectLst/>
                          <a:latin typeface="Alatsi" panose="020B0604020202020204" charset="0"/>
                        </a:rPr>
                        <a:t>Total Score</a:t>
                      </a:r>
                      <a:endParaRPr lang="en-IN" sz="1300" b="1" i="0" u="none" strike="noStrike" dirty="0">
                        <a:solidFill>
                          <a:srgbClr val="1F1F1F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3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latsi" panose="020B0604020202020204" charset="0"/>
                        </a:rPr>
                        <a:t>7.8 (Very High Hazard zone)</a:t>
                      </a:r>
                      <a:endParaRPr lang="en-US" sz="13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rgbClr val="FF0000"/>
                          </a:solidFill>
                          <a:effectLst/>
                          <a:latin typeface="Alatsi" panose="020B0604020202020204" charset="0"/>
                        </a:rPr>
                        <a:t>5.8 (Moderate Hazard zone)</a:t>
                      </a:r>
                      <a:endParaRPr lang="en-IN" sz="1300" b="1" i="0" u="none" strike="noStrike" dirty="0">
                        <a:solidFill>
                          <a:srgbClr val="FF0000"/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3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latsi" panose="020B0604020202020204" charset="0"/>
                        </a:rPr>
                        <a:t>6.1 (High Hazard Zone)</a:t>
                      </a:r>
                      <a:endParaRPr lang="en-IN" sz="13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latsi" panose="020B060402020202020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73751332"/>
                  </a:ext>
                </a:extLst>
              </a:tr>
            </a:tbl>
          </a:graphicData>
        </a:graphic>
      </p:graphicFrame>
      <p:sp>
        <p:nvSpPr>
          <p:cNvPr id="2" name="TextBox 2">
            <a:extLst>
              <a:ext uri="{FF2B5EF4-FFF2-40B4-BE49-F238E27FC236}">
                <a16:creationId xmlns:a16="http://schemas.microsoft.com/office/drawing/2014/main" id="{859399D8-C60A-AF12-EEC0-9EF13DED8A7B}"/>
              </a:ext>
            </a:extLst>
          </p:cNvPr>
          <p:cNvSpPr txBox="1"/>
          <p:nvPr/>
        </p:nvSpPr>
        <p:spPr>
          <a:xfrm>
            <a:off x="824231" y="115319"/>
            <a:ext cx="10543537" cy="95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en-US" sz="5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Qualitative analysis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2558BAC1-6934-D7E9-BD36-F76496448372}"/>
              </a:ext>
            </a:extLst>
          </p:cNvPr>
          <p:cNvSpPr txBox="1"/>
          <p:nvPr/>
        </p:nvSpPr>
        <p:spPr>
          <a:xfrm>
            <a:off x="2828933" y="1460988"/>
            <a:ext cx="6534134" cy="394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2"/>
              </a:lnSpc>
            </a:pPr>
            <a:r>
              <a:rPr lang="en-US" sz="1667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latsi"/>
                <a:ea typeface="Alatsi"/>
                <a:cs typeface="Alatsi"/>
                <a:sym typeface="Alatsi"/>
              </a:rPr>
              <a:t>Landslide Hazard Evaluation based on Total Estimated Hazard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ED069F0-815D-3DE2-70BE-6ADF3EB09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5975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80298-3354-6A0B-7058-DD5FF222B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91961F5-89BC-2EC3-13C2-54C7A75036DC}"/>
              </a:ext>
            </a:extLst>
          </p:cNvPr>
          <p:cNvSpPr txBox="1"/>
          <p:nvPr/>
        </p:nvSpPr>
        <p:spPr>
          <a:xfrm>
            <a:off x="824231" y="105127"/>
            <a:ext cx="10543537" cy="95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en-US" sz="5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Quantitative analysis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5BD66B-CB4F-7C6C-DE77-2733515AE354}"/>
              </a:ext>
            </a:extLst>
          </p:cNvPr>
          <p:cNvGrpSpPr/>
          <p:nvPr/>
        </p:nvGrpSpPr>
        <p:grpSpPr>
          <a:xfrm>
            <a:off x="0" y="1520124"/>
            <a:ext cx="11367768" cy="4750635"/>
            <a:chOff x="46752" y="1150078"/>
            <a:chExt cx="11367768" cy="47506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B72A915-B25D-F280-521C-72B6C6C638C4}"/>
                </a:ext>
              </a:extLst>
            </p:cNvPr>
            <p:cNvGrpSpPr/>
            <p:nvPr/>
          </p:nvGrpSpPr>
          <p:grpSpPr>
            <a:xfrm>
              <a:off x="1731765" y="1150078"/>
              <a:ext cx="8515350" cy="2311716"/>
              <a:chOff x="-58935" y="1230724"/>
              <a:chExt cx="8515350" cy="2311716"/>
            </a:xfrm>
          </p:grpSpPr>
          <p:pic>
            <p:nvPicPr>
              <p:cNvPr id="13" name="Content Placeholder 7">
                <a:extLst>
                  <a:ext uri="{FF2B5EF4-FFF2-40B4-BE49-F238E27FC236}">
                    <a16:creationId xmlns:a16="http://schemas.microsoft.com/office/drawing/2014/main" id="{74B8C1BB-566E-62BF-CC9C-C8CF237510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" r="31086" b="54536"/>
              <a:stretch>
                <a:fillRect/>
              </a:stretch>
            </p:blipFill>
            <p:spPr>
              <a:xfrm>
                <a:off x="-58935" y="1230724"/>
                <a:ext cx="5743575" cy="2279651"/>
              </a:xfrm>
              <a:prstGeom prst="rect">
                <a:avLst/>
              </a:prstGeom>
            </p:spPr>
          </p:pic>
          <p:pic>
            <p:nvPicPr>
              <p:cNvPr id="14" name="Content Placeholder 7">
                <a:extLst>
                  <a:ext uri="{FF2B5EF4-FFF2-40B4-BE49-F238E27FC236}">
                    <a16:creationId xmlns:a16="http://schemas.microsoft.com/office/drawing/2014/main" id="{429E4E7B-2C19-7A52-B297-C78A9FC7D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8" t="44680" r="64686" b="16380"/>
              <a:stretch>
                <a:fillRect/>
              </a:stretch>
            </p:blipFill>
            <p:spPr>
              <a:xfrm>
                <a:off x="5684640" y="1250089"/>
                <a:ext cx="2771775" cy="2292351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4B1E007-8D2B-A483-9945-071584A6E54F}"/>
                </a:ext>
              </a:extLst>
            </p:cNvPr>
            <p:cNvGrpSpPr/>
            <p:nvPr/>
          </p:nvGrpSpPr>
          <p:grpSpPr>
            <a:xfrm>
              <a:off x="1704495" y="3510373"/>
              <a:ext cx="8661921" cy="2390340"/>
              <a:chOff x="1704495" y="3510373"/>
              <a:chExt cx="8661921" cy="2390340"/>
            </a:xfrm>
          </p:grpSpPr>
          <p:pic>
            <p:nvPicPr>
              <p:cNvPr id="16" name="Content Placeholder 7">
                <a:extLst>
                  <a:ext uri="{FF2B5EF4-FFF2-40B4-BE49-F238E27FC236}">
                    <a16:creationId xmlns:a16="http://schemas.microsoft.com/office/drawing/2014/main" id="{DE399FC0-5746-F072-D780-9C2BBB120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1" r="31812" b="54798"/>
              <a:stretch>
                <a:fillRect/>
              </a:stretch>
            </p:blipFill>
            <p:spPr>
              <a:xfrm>
                <a:off x="1704495" y="3510373"/>
                <a:ext cx="5757283" cy="2250207"/>
              </a:xfrm>
              <a:prstGeom prst="rect">
                <a:avLst/>
              </a:prstGeom>
            </p:spPr>
          </p:pic>
          <p:pic>
            <p:nvPicPr>
              <p:cNvPr id="19" name="Content Placeholder 7">
                <a:extLst>
                  <a:ext uri="{FF2B5EF4-FFF2-40B4-BE49-F238E27FC236}">
                    <a16:creationId xmlns:a16="http://schemas.microsoft.com/office/drawing/2014/main" id="{FFFD3238-7F60-0828-317C-108566587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9" t="45004" r="64553" b="15547"/>
              <a:stretch>
                <a:fillRect/>
              </a:stretch>
            </p:blipFill>
            <p:spPr>
              <a:xfrm>
                <a:off x="7594641" y="3548041"/>
                <a:ext cx="2771775" cy="2352672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F35F4E-0B57-0C64-CDCF-6638521354C9}"/>
                </a:ext>
              </a:extLst>
            </p:cNvPr>
            <p:cNvSpPr txBox="1"/>
            <p:nvPr/>
          </p:nvSpPr>
          <p:spPr>
            <a:xfrm>
              <a:off x="46752" y="1920571"/>
              <a:ext cx="2128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Landslide Inventory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6DD785-F8B1-11BD-7698-760881EDD551}"/>
                </a:ext>
              </a:extLst>
            </p:cNvPr>
            <p:cNvSpPr txBox="1"/>
            <p:nvPr/>
          </p:nvSpPr>
          <p:spPr>
            <a:xfrm>
              <a:off x="755196" y="4266144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Slope</a:t>
              </a:r>
            </a:p>
          </p:txBody>
        </p:sp>
        <p:pic>
          <p:nvPicPr>
            <p:cNvPr id="23" name="Content Placeholder 7">
              <a:extLst>
                <a:ext uri="{FF2B5EF4-FFF2-40B4-BE49-F238E27FC236}">
                  <a16:creationId xmlns:a16="http://schemas.microsoft.com/office/drawing/2014/main" id="{92B76777-2BE6-CA9C-564A-030A24017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24" t="56763" r="19026" b="14041"/>
            <a:stretch>
              <a:fillRect/>
            </a:stretch>
          </p:blipFill>
          <p:spPr>
            <a:xfrm>
              <a:off x="10460235" y="1502424"/>
              <a:ext cx="954285" cy="1718719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1D6E7C2-4928-F50E-5A93-0D012D7D3F1E}"/>
              </a:ext>
            </a:extLst>
          </p:cNvPr>
          <p:cNvSpPr txBox="1"/>
          <p:nvPr/>
        </p:nvSpPr>
        <p:spPr>
          <a:xfrm>
            <a:off x="1730682" y="6323861"/>
            <a:ext cx="915994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CF: Elevation, Slope, Aspect, Curvature, LULC 2023, NDVI, Distance to roads, Distance to rivers. 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78C7185C-AC15-3B17-81B9-C8B75CA7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3951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A132660-3C95-3C68-BBD4-E1CF3B244578}"/>
              </a:ext>
            </a:extLst>
          </p:cNvPr>
          <p:cNvGrpSpPr/>
          <p:nvPr/>
        </p:nvGrpSpPr>
        <p:grpSpPr>
          <a:xfrm>
            <a:off x="522761" y="236329"/>
            <a:ext cx="10126045" cy="3850010"/>
            <a:chOff x="522761" y="637381"/>
            <a:chExt cx="10126045" cy="385001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40FA8F0-3BF0-4E83-CC90-C459D69190BB}"/>
                </a:ext>
              </a:extLst>
            </p:cNvPr>
            <p:cNvGrpSpPr/>
            <p:nvPr/>
          </p:nvGrpSpPr>
          <p:grpSpPr>
            <a:xfrm>
              <a:off x="2402424" y="637381"/>
              <a:ext cx="6810375" cy="1924844"/>
              <a:chOff x="152400" y="1162050"/>
              <a:chExt cx="6038850" cy="161925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BB23C12-FA76-4AC9-933B-A265DA6115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3" t="7194" r="31901" b="54690"/>
              <a:stretch>
                <a:fillRect/>
              </a:stretch>
            </p:blipFill>
            <p:spPr>
              <a:xfrm>
                <a:off x="152400" y="1162050"/>
                <a:ext cx="3943350" cy="1619250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717D4F8-1022-6817-F10A-F4322624C1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7" t="45086" r="64051" b="16798"/>
              <a:stretch>
                <a:fillRect/>
              </a:stretch>
            </p:blipFill>
            <p:spPr>
              <a:xfrm>
                <a:off x="4095750" y="1162050"/>
                <a:ext cx="2095500" cy="1619250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B485469-9386-99E5-E21B-281A9B09C512}"/>
                </a:ext>
              </a:extLst>
            </p:cNvPr>
            <p:cNvGrpSpPr/>
            <p:nvPr/>
          </p:nvGrpSpPr>
          <p:grpSpPr>
            <a:xfrm>
              <a:off x="2402425" y="2638424"/>
              <a:ext cx="6741576" cy="1848967"/>
              <a:chOff x="99501" y="2971799"/>
              <a:chExt cx="6863273" cy="1848967"/>
            </a:xfrm>
          </p:grpSpPr>
          <p:pic>
            <p:nvPicPr>
              <p:cNvPr id="2" name="Content Placeholder 8">
                <a:extLst>
                  <a:ext uri="{FF2B5EF4-FFF2-40B4-BE49-F238E27FC236}">
                    <a16:creationId xmlns:a16="http://schemas.microsoft.com/office/drawing/2014/main" id="{C5C97266-A624-6017-ED06-CEA3F6A72E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0" t="7242" r="32470" b="54888"/>
              <a:stretch>
                <a:fillRect/>
              </a:stretch>
            </p:blipFill>
            <p:spPr>
              <a:xfrm>
                <a:off x="99501" y="2971799"/>
                <a:ext cx="4447153" cy="1793375"/>
              </a:xfrm>
              <a:prstGeom prst="rect">
                <a:avLst/>
              </a:prstGeom>
            </p:spPr>
          </p:pic>
          <p:pic>
            <p:nvPicPr>
              <p:cNvPr id="6" name="Content Placeholder 8">
                <a:extLst>
                  <a:ext uri="{FF2B5EF4-FFF2-40B4-BE49-F238E27FC236}">
                    <a16:creationId xmlns:a16="http://schemas.microsoft.com/office/drawing/2014/main" id="{22323756-15D5-CA45-6EE0-96508D5CAD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" t="45769" r="64593" b="16361"/>
              <a:stretch>
                <a:fillRect/>
              </a:stretch>
            </p:blipFill>
            <p:spPr>
              <a:xfrm>
                <a:off x="4686300" y="2971799"/>
                <a:ext cx="2276474" cy="1848967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BCE69D-9040-933F-EB7C-281F80577E87}"/>
                </a:ext>
              </a:extLst>
            </p:cNvPr>
            <p:cNvSpPr txBox="1"/>
            <p:nvPr/>
          </p:nvSpPr>
          <p:spPr>
            <a:xfrm>
              <a:off x="522761" y="1992452"/>
              <a:ext cx="1065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Pre-NDVI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A40568-AA24-DCE3-2EF8-123E30956DE3}"/>
                </a:ext>
              </a:extLst>
            </p:cNvPr>
            <p:cNvSpPr txBox="1"/>
            <p:nvPr/>
          </p:nvSpPr>
          <p:spPr>
            <a:xfrm>
              <a:off x="522761" y="3429000"/>
              <a:ext cx="1159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Post-NDVI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6A90CB-DFA3-5527-12CB-97B627E6C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18" t="57723" r="16571" b="23235"/>
            <a:stretch>
              <a:fillRect/>
            </a:stretch>
          </p:blipFill>
          <p:spPr>
            <a:xfrm>
              <a:off x="9286875" y="1323975"/>
              <a:ext cx="685800" cy="961609"/>
            </a:xfrm>
            <a:prstGeom prst="rect">
              <a:avLst/>
            </a:prstGeom>
          </p:spPr>
        </p:pic>
        <p:pic>
          <p:nvPicPr>
            <p:cNvPr id="11" name="Content Placeholder 8">
              <a:extLst>
                <a:ext uri="{FF2B5EF4-FFF2-40B4-BE49-F238E27FC236}">
                  <a16:creationId xmlns:a16="http://schemas.microsoft.com/office/drawing/2014/main" id="{C8A21035-7E20-9B30-2FFD-5D0FF53E2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8" t="59381" r="8582" b="23384"/>
            <a:stretch>
              <a:fillRect/>
            </a:stretch>
          </p:blipFill>
          <p:spPr>
            <a:xfrm>
              <a:off x="9212799" y="3142177"/>
              <a:ext cx="1436007" cy="84145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9F7487-9861-BC38-83DE-90D666676FFA}"/>
              </a:ext>
            </a:extLst>
          </p:cNvPr>
          <p:cNvSpPr txBox="1"/>
          <p:nvPr/>
        </p:nvSpPr>
        <p:spPr>
          <a:xfrm>
            <a:off x="1012101" y="4250937"/>
            <a:ext cx="101677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Multi-source geospatial CF, including topographic, geological, hydrological, vegetation, and anthropogenic parameters were prepared in GIS.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/>
              <a:t>Random Forest (RF) and </a:t>
            </a:r>
            <a:r>
              <a:rPr lang="en-IN" dirty="0" err="1"/>
              <a:t>XGBoost</a:t>
            </a:r>
            <a:r>
              <a:rPr lang="en-IN" dirty="0"/>
              <a:t> (XGB) models were trained using cross-site validation:</a:t>
            </a:r>
          </a:p>
          <a:p>
            <a:pPr marL="342900" indent="-342900">
              <a:buFont typeface="+mj-lt"/>
              <a:buAutoNum type="arabicParenR"/>
            </a:pPr>
            <a:r>
              <a:rPr lang="en-IN" dirty="0"/>
              <a:t>Train (T+R) → Test (J) </a:t>
            </a:r>
          </a:p>
          <a:p>
            <a:pPr marL="342900" indent="-342900">
              <a:buFont typeface="+mj-lt"/>
              <a:buAutoNum type="arabicParenR"/>
            </a:pPr>
            <a:r>
              <a:rPr lang="en-IN" dirty="0"/>
              <a:t>Train (T+J) → Test (R) </a:t>
            </a:r>
          </a:p>
          <a:p>
            <a:pPr marL="342900" indent="-342900">
              <a:buFont typeface="+mj-lt"/>
              <a:buAutoNum type="arabicParenR"/>
            </a:pPr>
            <a:r>
              <a:rPr lang="en-IN" dirty="0"/>
              <a:t>Train (R+J) → Test (T)</a:t>
            </a:r>
          </a:p>
          <a:p>
            <a:endParaRPr lang="en-IN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AEA7648-1216-BC5A-9E5E-6772C49FD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5704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75F51-A8FA-E6A7-C441-6C2078D5F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C8474DE1-0A87-4B5D-10C8-0170AA33B7C8}"/>
              </a:ext>
            </a:extLst>
          </p:cNvPr>
          <p:cNvSpPr txBox="1"/>
          <p:nvPr/>
        </p:nvSpPr>
        <p:spPr>
          <a:xfrm>
            <a:off x="3811478" y="6244508"/>
            <a:ext cx="4588072" cy="29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IIT Mandi| 2026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C0FFF029-6D99-48ED-AD2B-C2569010646F}"/>
              </a:ext>
            </a:extLst>
          </p:cNvPr>
          <p:cNvSpPr/>
          <p:nvPr/>
        </p:nvSpPr>
        <p:spPr>
          <a:xfrm>
            <a:off x="-164219" y="6418498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BB755E73-5DF3-B627-E7E1-7A10D496D598}"/>
              </a:ext>
            </a:extLst>
          </p:cNvPr>
          <p:cNvSpPr/>
          <p:nvPr/>
        </p:nvSpPr>
        <p:spPr>
          <a:xfrm>
            <a:off x="7629627" y="6418498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B4A9FF6C-A1FC-8A64-976B-EBAC179FCE3F}"/>
              </a:ext>
            </a:extLst>
          </p:cNvPr>
          <p:cNvSpPr txBox="1"/>
          <p:nvPr/>
        </p:nvSpPr>
        <p:spPr>
          <a:xfrm>
            <a:off x="824231" y="86077"/>
            <a:ext cx="10543537" cy="95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en-US" sz="5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Results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CD2C92-CCD1-FC5A-4692-2C7F8FE370B4}"/>
              </a:ext>
            </a:extLst>
          </p:cNvPr>
          <p:cNvGrpSpPr/>
          <p:nvPr/>
        </p:nvGrpSpPr>
        <p:grpSpPr>
          <a:xfrm>
            <a:off x="1577807" y="1037684"/>
            <a:ext cx="9036383" cy="2721391"/>
            <a:chOff x="7371" y="561881"/>
            <a:chExt cx="9036383" cy="27213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20576F-8619-FE7A-0B7A-CAF35CC91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9191" y="574581"/>
              <a:ext cx="2984563" cy="27086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4AB6601-F838-1642-15BA-C827015D8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" y="561881"/>
              <a:ext cx="2984563" cy="270869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C1E01A-917B-40EE-FBFC-1461D94FC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934" y="574581"/>
              <a:ext cx="2984563" cy="270869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29696D-2686-2CB1-2193-2DB211860A39}"/>
              </a:ext>
            </a:extLst>
          </p:cNvPr>
          <p:cNvGrpSpPr/>
          <p:nvPr/>
        </p:nvGrpSpPr>
        <p:grpSpPr>
          <a:xfrm>
            <a:off x="1000474" y="3858507"/>
            <a:ext cx="10191051" cy="2398701"/>
            <a:chOff x="1195746" y="3771775"/>
            <a:chExt cx="9819536" cy="217544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F60542-04EC-35EC-1B3D-660F1B638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8925" y="3771775"/>
              <a:ext cx="3273178" cy="215004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48F4028-DD35-FC91-EF8E-4C8C2A898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746" y="3797174"/>
              <a:ext cx="3273179" cy="215004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F7726C1-7E67-FC26-E034-A5A0572CE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2104" y="3797175"/>
              <a:ext cx="3273178" cy="215004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C4E9488-9F7D-98A1-B3C3-D7FA2D7D005B}"/>
              </a:ext>
            </a:extLst>
          </p:cNvPr>
          <p:cNvGrpSpPr/>
          <p:nvPr/>
        </p:nvGrpSpPr>
        <p:grpSpPr>
          <a:xfrm>
            <a:off x="1000474" y="3858508"/>
            <a:ext cx="10367294" cy="2370694"/>
            <a:chOff x="915954" y="-1088374"/>
            <a:chExt cx="10283559" cy="218707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05E60E7-6D0B-2E63-B48C-7DCBFD3CC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1752" y="-1083391"/>
              <a:ext cx="3425798" cy="216678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BBF8555-9397-DAE5-8B7B-708E89701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954" y="-1068084"/>
              <a:ext cx="3425798" cy="21667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B19BA45-F1F6-69AF-C45A-C5EF35966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1715" y="-1088374"/>
              <a:ext cx="3437798" cy="2174371"/>
            </a:xfrm>
            <a:prstGeom prst="rect">
              <a:avLst/>
            </a:prstGeom>
          </p:spPr>
        </p:pic>
      </p:grp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3D20712C-C21C-55D1-399B-28CABFD2D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124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BAE8A-D881-15FD-42C8-B335D61BA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F299B0CC-5751-F168-88C2-C2B028636469}"/>
              </a:ext>
            </a:extLst>
          </p:cNvPr>
          <p:cNvSpPr txBox="1"/>
          <p:nvPr/>
        </p:nvSpPr>
        <p:spPr>
          <a:xfrm>
            <a:off x="3801964" y="5866855"/>
            <a:ext cx="4588072" cy="29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IIT Mandi| 2026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E9B0DA22-9067-9E37-C49C-5014F510AA62}"/>
              </a:ext>
            </a:extLst>
          </p:cNvPr>
          <p:cNvSpPr/>
          <p:nvPr/>
        </p:nvSpPr>
        <p:spPr>
          <a:xfrm>
            <a:off x="-173733" y="6040845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2379C397-18FD-7875-B18E-0C34DADB9F9B}"/>
              </a:ext>
            </a:extLst>
          </p:cNvPr>
          <p:cNvSpPr/>
          <p:nvPr/>
        </p:nvSpPr>
        <p:spPr>
          <a:xfrm>
            <a:off x="7620113" y="6040845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17F905B4-F37B-8DBA-0BE2-A081629F45A5}"/>
              </a:ext>
            </a:extLst>
          </p:cNvPr>
          <p:cNvSpPr txBox="1"/>
          <p:nvPr/>
        </p:nvSpPr>
        <p:spPr>
          <a:xfrm>
            <a:off x="824231" y="86077"/>
            <a:ext cx="10543537" cy="95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en-US" sz="5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Results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CC03E3-7C5E-91BD-0310-767D5C87D61D}"/>
              </a:ext>
            </a:extLst>
          </p:cNvPr>
          <p:cNvGrpSpPr/>
          <p:nvPr/>
        </p:nvGrpSpPr>
        <p:grpSpPr>
          <a:xfrm>
            <a:off x="333469" y="1037684"/>
            <a:ext cx="8239125" cy="4383391"/>
            <a:chOff x="-1" y="934916"/>
            <a:chExt cx="8543926" cy="47340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ECBF74-3C3E-1955-D3E7-7B9E00C22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34916"/>
              <a:ext cx="8543925" cy="234478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9D28D6-1DA5-6B88-234B-42B963DD4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3303569"/>
              <a:ext cx="8543925" cy="236542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A068715-AA5D-54A5-FA93-8B3D67C8F7CF}"/>
              </a:ext>
            </a:extLst>
          </p:cNvPr>
          <p:cNvSpPr txBox="1"/>
          <p:nvPr/>
        </p:nvSpPr>
        <p:spPr>
          <a:xfrm>
            <a:off x="-86839" y="1757381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RF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13BA447-2148-EA76-5DBB-C0888E9152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636865"/>
              </p:ext>
            </p:extLst>
          </p:nvPr>
        </p:nvGraphicFramePr>
        <p:xfrm>
          <a:off x="8829675" y="1740100"/>
          <a:ext cx="3209925" cy="321253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43596">
                  <a:extLst>
                    <a:ext uri="{9D8B030D-6E8A-4147-A177-3AD203B41FA5}">
                      <a16:colId xmlns:a16="http://schemas.microsoft.com/office/drawing/2014/main" val="2154291176"/>
                    </a:ext>
                  </a:extLst>
                </a:gridCol>
                <a:gridCol w="818454">
                  <a:extLst>
                    <a:ext uri="{9D8B030D-6E8A-4147-A177-3AD203B41FA5}">
                      <a16:colId xmlns:a16="http://schemas.microsoft.com/office/drawing/2014/main" val="2254902683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3948594946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2920892927"/>
                    </a:ext>
                  </a:extLst>
                </a:gridCol>
              </a:tblGrid>
              <a:tr h="414198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200" b="1" dirty="0">
                          <a:solidFill>
                            <a:srgbClr val="1F1F1F"/>
                          </a:solidFill>
                          <a:effectLst/>
                        </a:rPr>
                        <a:t>Z</a:t>
                      </a:r>
                      <a:endParaRPr lang="en-IN" sz="12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R="114300" marT="152400" marB="15240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200" b="1" dirty="0" err="1">
                          <a:solidFill>
                            <a:srgbClr val="1F1F1F"/>
                          </a:solidFill>
                          <a:effectLst/>
                        </a:rPr>
                        <a:t>PoF</a:t>
                      </a:r>
                      <a:r>
                        <a:rPr lang="en-IN" sz="1200" b="1" dirty="0">
                          <a:solidFill>
                            <a:srgbClr val="1F1F1F"/>
                          </a:solidFill>
                          <a:effectLst/>
                        </a:rPr>
                        <a:t> Range</a:t>
                      </a:r>
                      <a:endParaRPr lang="en-IN" sz="12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R="114300" marT="152400" marB="15240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200" b="1" dirty="0">
                          <a:solidFill>
                            <a:srgbClr val="1F1F1F"/>
                          </a:solidFill>
                          <a:effectLst/>
                        </a:rPr>
                        <a:t>Anbalagan Equivalent</a:t>
                      </a:r>
                      <a:endParaRPr lang="en-IN" sz="12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R="114300" marT="152400" marB="15240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200" b="1" dirty="0">
                          <a:solidFill>
                            <a:srgbClr val="1F1F1F"/>
                          </a:solidFill>
                          <a:effectLst/>
                        </a:rPr>
                        <a:t>Description</a:t>
                      </a:r>
                      <a:endParaRPr lang="en-IN" sz="12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T="152400" marB="152400" anchor="ctr"/>
                </a:tc>
                <a:extLst>
                  <a:ext uri="{0D108BD9-81ED-4DB2-BD59-A6C34878D82A}">
                    <a16:rowId xmlns:a16="http://schemas.microsoft.com/office/drawing/2014/main" val="2678547586"/>
                  </a:ext>
                </a:extLst>
              </a:tr>
              <a:tr h="508395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000" b="1" dirty="0">
                          <a:solidFill>
                            <a:srgbClr val="1F1F1F"/>
                          </a:solidFill>
                          <a:effectLst/>
                        </a:rPr>
                        <a:t>I</a:t>
                      </a:r>
                      <a:endParaRPr lang="en-IN" sz="10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R="114300" marT="152400" marB="15240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000" dirty="0">
                          <a:solidFill>
                            <a:srgbClr val="1F1F1F"/>
                          </a:solidFill>
                          <a:effectLst/>
                        </a:rPr>
                        <a:t>0.00 - 0.20</a:t>
                      </a:r>
                      <a:endParaRPr lang="en-IN" sz="10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R="114300" marT="152400" marB="15240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000" dirty="0">
                          <a:solidFill>
                            <a:srgbClr val="1F1F1F"/>
                          </a:solidFill>
                          <a:effectLst/>
                        </a:rPr>
                        <a:t>&lt; 3.5</a:t>
                      </a:r>
                      <a:endParaRPr lang="en-IN" sz="10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R="114300" marT="152400" marB="15240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000" b="1" dirty="0">
                          <a:solidFill>
                            <a:srgbClr val="1F1F1F"/>
                          </a:solidFill>
                          <a:effectLst/>
                        </a:rPr>
                        <a:t>VLH</a:t>
                      </a:r>
                      <a:endParaRPr lang="en-IN" sz="10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T="152400" marB="15240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827808"/>
                  </a:ext>
                </a:extLst>
              </a:tr>
              <a:tr h="508395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000" b="1" dirty="0">
                          <a:solidFill>
                            <a:srgbClr val="1F1F1F"/>
                          </a:solidFill>
                          <a:effectLst/>
                        </a:rPr>
                        <a:t>II</a:t>
                      </a:r>
                      <a:endParaRPr lang="en-IN" sz="10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R="114300" marT="152400" marB="15240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000" dirty="0">
                          <a:solidFill>
                            <a:srgbClr val="1F1F1F"/>
                          </a:solidFill>
                          <a:effectLst/>
                        </a:rPr>
                        <a:t>0.21 - 0.40</a:t>
                      </a:r>
                      <a:endParaRPr lang="en-IN" sz="10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R="114300" marT="152400" marB="15240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000" dirty="0">
                          <a:solidFill>
                            <a:srgbClr val="1F1F1F"/>
                          </a:solidFill>
                          <a:effectLst/>
                        </a:rPr>
                        <a:t>3.5 - 5.0</a:t>
                      </a:r>
                      <a:endParaRPr lang="en-IN" sz="10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R="114300" marT="152400" marB="15240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000" b="1" dirty="0">
                          <a:solidFill>
                            <a:srgbClr val="1F1F1F"/>
                          </a:solidFill>
                          <a:effectLst/>
                        </a:rPr>
                        <a:t>LH</a:t>
                      </a:r>
                      <a:endParaRPr lang="en-IN" sz="10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T="152400" marB="15240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027292"/>
                  </a:ext>
                </a:extLst>
              </a:tr>
              <a:tr h="508395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000" b="1">
                          <a:solidFill>
                            <a:srgbClr val="1F1F1F"/>
                          </a:solidFill>
                          <a:effectLst/>
                        </a:rPr>
                        <a:t>III</a:t>
                      </a:r>
                      <a:endParaRPr lang="en-IN" sz="10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R="114300" marT="152400" marB="15240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000" dirty="0">
                          <a:solidFill>
                            <a:srgbClr val="1F1F1F"/>
                          </a:solidFill>
                          <a:effectLst/>
                        </a:rPr>
                        <a:t>0.41 - 0.60</a:t>
                      </a:r>
                      <a:endParaRPr lang="en-IN" sz="10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R="114300" marT="152400" marB="15240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000" dirty="0">
                          <a:solidFill>
                            <a:srgbClr val="1F1F1F"/>
                          </a:solidFill>
                          <a:effectLst/>
                        </a:rPr>
                        <a:t>5.1 - 6.0</a:t>
                      </a:r>
                      <a:endParaRPr lang="en-IN" sz="10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R="114300" marT="152400" marB="15240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000" b="1" dirty="0">
                          <a:solidFill>
                            <a:srgbClr val="1F1F1F"/>
                          </a:solidFill>
                          <a:effectLst/>
                        </a:rPr>
                        <a:t>MH</a:t>
                      </a:r>
                      <a:endParaRPr lang="en-IN" sz="10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T="152400" marB="15240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943810"/>
                  </a:ext>
                </a:extLst>
              </a:tr>
              <a:tr h="508395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000" b="1">
                          <a:solidFill>
                            <a:srgbClr val="1F1F1F"/>
                          </a:solidFill>
                          <a:effectLst/>
                        </a:rPr>
                        <a:t>IV</a:t>
                      </a:r>
                      <a:endParaRPr lang="en-IN" sz="10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R="114300" marT="152400" marB="15240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000" dirty="0">
                          <a:solidFill>
                            <a:srgbClr val="1F1F1F"/>
                          </a:solidFill>
                          <a:effectLst/>
                        </a:rPr>
                        <a:t>0.61 - 0.80</a:t>
                      </a:r>
                      <a:endParaRPr lang="en-IN" sz="10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R="114300" marT="152400" marB="15240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000" dirty="0">
                          <a:solidFill>
                            <a:srgbClr val="1F1F1F"/>
                          </a:solidFill>
                          <a:effectLst/>
                        </a:rPr>
                        <a:t>6.1 - 7.5</a:t>
                      </a:r>
                      <a:endParaRPr lang="en-IN" sz="10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R="114300" marT="152400" marB="15240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000" b="1" dirty="0">
                          <a:solidFill>
                            <a:srgbClr val="1F1F1F"/>
                          </a:solidFill>
                          <a:effectLst/>
                        </a:rPr>
                        <a:t>HH</a:t>
                      </a:r>
                      <a:endParaRPr lang="en-IN" sz="10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T="152400" marB="15240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168122"/>
                  </a:ext>
                </a:extLst>
              </a:tr>
              <a:tr h="508395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000" b="1">
                          <a:solidFill>
                            <a:srgbClr val="1F1F1F"/>
                          </a:solidFill>
                          <a:effectLst/>
                        </a:rPr>
                        <a:t>V</a:t>
                      </a:r>
                      <a:endParaRPr lang="en-IN" sz="10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R="114300" marT="152400" marB="15240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000" dirty="0">
                          <a:solidFill>
                            <a:srgbClr val="1F1F1F"/>
                          </a:solidFill>
                          <a:effectLst/>
                        </a:rPr>
                        <a:t>0.81 - 1.00</a:t>
                      </a:r>
                      <a:endParaRPr lang="en-IN" sz="10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R="114300" marT="152400" marB="15240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000" dirty="0">
                          <a:solidFill>
                            <a:srgbClr val="1F1F1F"/>
                          </a:solidFill>
                          <a:effectLst/>
                        </a:rPr>
                        <a:t>&gt; 7.5</a:t>
                      </a:r>
                      <a:endParaRPr lang="en-IN" sz="10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R="114300" marT="152400" marB="152400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000" b="1" dirty="0">
                          <a:solidFill>
                            <a:srgbClr val="1F1F1F"/>
                          </a:solidFill>
                          <a:effectLst/>
                        </a:rPr>
                        <a:t>VHH</a:t>
                      </a:r>
                      <a:endParaRPr lang="en-IN" sz="10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T="152400" marB="15240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7646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9A530DD-1C21-152A-15EC-984B7B951992}"/>
              </a:ext>
            </a:extLst>
          </p:cNvPr>
          <p:cNvSpPr txBox="1"/>
          <p:nvPr/>
        </p:nvSpPr>
        <p:spPr>
          <a:xfrm>
            <a:off x="-86839" y="4070810"/>
            <a:ext cx="580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XGB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E58C0D1-779C-220E-2095-CCD6DF30B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5074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56C47-FE6E-8C17-CD8C-C8A8FF556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89AB630-B506-E31C-0EF0-C4E41DBFA685}"/>
              </a:ext>
            </a:extLst>
          </p:cNvPr>
          <p:cNvSpPr txBox="1"/>
          <p:nvPr/>
        </p:nvSpPr>
        <p:spPr>
          <a:xfrm>
            <a:off x="3782914" y="6124030"/>
            <a:ext cx="4588072" cy="29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IIT Mandi| 2026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2BFDB5D1-B718-659F-98F0-7828CDB442DE}"/>
              </a:ext>
            </a:extLst>
          </p:cNvPr>
          <p:cNvSpPr/>
          <p:nvPr/>
        </p:nvSpPr>
        <p:spPr>
          <a:xfrm>
            <a:off x="-192783" y="6298020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FE243495-2026-E1D4-E485-0709257190AD}"/>
              </a:ext>
            </a:extLst>
          </p:cNvPr>
          <p:cNvSpPr/>
          <p:nvPr/>
        </p:nvSpPr>
        <p:spPr>
          <a:xfrm>
            <a:off x="7601063" y="6298020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D2CA7B2F-00DD-2884-3878-D6DBD1220F74}"/>
              </a:ext>
            </a:extLst>
          </p:cNvPr>
          <p:cNvSpPr txBox="1"/>
          <p:nvPr/>
        </p:nvSpPr>
        <p:spPr>
          <a:xfrm>
            <a:off x="824231" y="222376"/>
            <a:ext cx="10543537" cy="95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en-US" sz="5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Key Findings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BE1075-1BFB-F1EF-2729-1D88F2D7F15E}"/>
              </a:ext>
            </a:extLst>
          </p:cNvPr>
          <p:cNvSpPr txBox="1"/>
          <p:nvPr/>
        </p:nvSpPr>
        <p:spPr>
          <a:xfrm>
            <a:off x="545433" y="1339079"/>
            <a:ext cx="11646567" cy="461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RF and </a:t>
            </a:r>
            <a:r>
              <a:rPr lang="en-US" dirty="0" err="1"/>
              <a:t>XGBoost</a:t>
            </a:r>
            <a:r>
              <a:rPr lang="en-US" dirty="0"/>
              <a:t> showed strong cross-site prediction capability with high ROC–AUC values: </a:t>
            </a:r>
            <a:r>
              <a:rPr lang="en-US" b="1" dirty="0"/>
              <a:t>Train (T+R) - Test (J):</a:t>
            </a:r>
            <a:r>
              <a:rPr lang="en-US" dirty="0"/>
              <a:t> RF = 0.969, XGB = 0.959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Train (T+J) - Test (R):</a:t>
            </a:r>
            <a:r>
              <a:rPr lang="en-US" dirty="0"/>
              <a:t> RF = 0.950, XGB = 0.942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Lower performance for </a:t>
            </a:r>
            <a:r>
              <a:rPr lang="en-US" b="1" dirty="0"/>
              <a:t>Train (R+J) - Test (T)</a:t>
            </a:r>
            <a:r>
              <a:rPr lang="en-US" dirty="0"/>
              <a:t> (RF = 0.849, XGB = 0.836) indicates reduced </a:t>
            </a:r>
            <a:r>
              <a:rPr lang="en-US" dirty="0" err="1"/>
              <a:t>generalisation</a:t>
            </a:r>
            <a:r>
              <a:rPr lang="en-US" dirty="0"/>
              <a:t> in highly disturbed anthropogenic terrains.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SHAP analysis identified </a:t>
            </a:r>
            <a:r>
              <a:rPr lang="en-US" b="1" dirty="0"/>
              <a:t>NDVI difference</a:t>
            </a:r>
            <a:r>
              <a:rPr lang="en-US" dirty="0"/>
              <a:t> as the dominant controlling factor, followed by road influence, distance to road, and drainage proximity.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Results suggest that landslides in the study area are controlled more by </a:t>
            </a:r>
            <a:r>
              <a:rPr lang="en-US" b="1" dirty="0"/>
              <a:t>anthropogenic disturbance and vegetation degradation</a:t>
            </a:r>
            <a:r>
              <a:rPr lang="en-US" dirty="0"/>
              <a:t> than by terrain geometry alone.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ML-derived Probability of Failure (</a:t>
            </a:r>
            <a:r>
              <a:rPr lang="en-US" dirty="0" err="1"/>
              <a:t>PoF</a:t>
            </a:r>
            <a:r>
              <a:rPr lang="en-US" dirty="0"/>
              <a:t>) was calibrated with Anbalagan (1992) LHEF hazard classes to identify technogenic omission zones and improve hazard interpretation.</a:t>
            </a:r>
            <a:endParaRPr lang="en-IN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2F0C79A-BF25-9137-1ED6-C8B0B981B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7710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02654" y="577850"/>
            <a:ext cx="8786693" cy="92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en-US" sz="5666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OVERVIEW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801964" y="5866855"/>
            <a:ext cx="4588072" cy="29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IIT Mandi| 2026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14657" y="2203647"/>
            <a:ext cx="4062143" cy="857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2579" lvl="1" indent="-266290">
              <a:lnSpc>
                <a:spcPts val="3453"/>
              </a:lnSpc>
              <a:buFont typeface="Arial"/>
              <a:buChar char="•"/>
            </a:pPr>
            <a:r>
              <a:rPr lang="en-US" sz="2466" b="1" dirty="0">
                <a:solidFill>
                  <a:srgbClr val="000000"/>
                </a:solidFill>
                <a:latin typeface="Glacial Indifference" panose="020B0604020202020204" charset="0"/>
                <a:ea typeface="Alatsi"/>
                <a:cs typeface="Alatsi"/>
                <a:sym typeface="Alatsi"/>
              </a:rPr>
              <a:t>Landslides: Background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4657" y="3698579"/>
            <a:ext cx="2987307" cy="408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2579" lvl="1" indent="-266290">
              <a:lnSpc>
                <a:spcPts val="3453"/>
              </a:lnSpc>
              <a:buFont typeface="Arial"/>
              <a:buChar char="•"/>
            </a:pPr>
            <a:r>
              <a:rPr lang="en-US" sz="2466" b="1" dirty="0">
                <a:solidFill>
                  <a:srgbClr val="000000"/>
                </a:solidFill>
                <a:latin typeface="Glacial Indifference" panose="020B0604020202020204" charset="0"/>
                <a:ea typeface="Alatsi"/>
                <a:cs typeface="Alatsi"/>
                <a:sym typeface="Alatsi"/>
              </a:rPr>
              <a:t>Objective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4657" y="2960305"/>
            <a:ext cx="4011343" cy="857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2579" lvl="1" indent="-266290">
              <a:lnSpc>
                <a:spcPts val="3453"/>
              </a:lnSpc>
              <a:buFont typeface="Arial"/>
              <a:buChar char="•"/>
            </a:pPr>
            <a:r>
              <a:rPr lang="en-US" sz="2466" b="1" dirty="0">
                <a:solidFill>
                  <a:srgbClr val="000000"/>
                </a:solidFill>
                <a:latin typeface="Glacial Indifference" panose="020B0604020202020204" charset="0"/>
                <a:ea typeface="Alatsi"/>
                <a:cs typeface="Alatsi"/>
                <a:sym typeface="Alatsi"/>
              </a:rPr>
              <a:t>Motivation for the study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37200" y="2190566"/>
            <a:ext cx="6727340" cy="408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2579" lvl="1" indent="-266290">
              <a:lnSpc>
                <a:spcPts val="3453"/>
              </a:lnSpc>
              <a:buFont typeface="Arial"/>
              <a:buChar char="•"/>
            </a:pPr>
            <a:r>
              <a:rPr lang="en-US" sz="2466" b="1" dirty="0">
                <a:solidFill>
                  <a:srgbClr val="000000"/>
                </a:solidFill>
                <a:latin typeface="Glacial Indifference" panose="020B0604020202020204" charset="0"/>
                <a:ea typeface="Alatsi"/>
                <a:cs typeface="Alatsi"/>
                <a:sym typeface="Alatsi"/>
              </a:rPr>
              <a:t>2023 Monsoon Event (Himachal Pradesh)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27963" y="2994632"/>
            <a:ext cx="3370379" cy="408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2579" lvl="1" indent="-266290">
              <a:lnSpc>
                <a:spcPts val="3453"/>
              </a:lnSpc>
              <a:buFont typeface="Arial"/>
              <a:buChar char="•"/>
            </a:pPr>
            <a:r>
              <a:rPr lang="en-US" sz="2466" b="1" dirty="0">
                <a:solidFill>
                  <a:srgbClr val="000000"/>
                </a:solidFill>
                <a:latin typeface="Glacial Indifference" panose="020B0604020202020204" charset="0"/>
                <a:ea typeface="Alatsi"/>
                <a:cs typeface="Alatsi"/>
                <a:sym typeface="Alatsi"/>
              </a:rPr>
              <a:t>Implementation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23345" y="3786411"/>
            <a:ext cx="2987307" cy="408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2579" lvl="1" indent="-266290">
              <a:lnSpc>
                <a:spcPts val="3453"/>
              </a:lnSpc>
              <a:buFont typeface="Arial"/>
              <a:buChar char="•"/>
            </a:pPr>
            <a:r>
              <a:rPr lang="en-US" sz="2466" b="1" dirty="0">
                <a:solidFill>
                  <a:srgbClr val="000000"/>
                </a:solidFill>
                <a:latin typeface="Glacial Indifference" panose="020B0604020202020204" charset="0"/>
                <a:ea typeface="Alatsi"/>
                <a:cs typeface="Alatsi"/>
                <a:sym typeface="Alatsi"/>
              </a:rPr>
              <a:t>Result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23345" y="4521967"/>
            <a:ext cx="2987307" cy="408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2579" lvl="1" indent="-266290">
              <a:lnSpc>
                <a:spcPts val="3453"/>
              </a:lnSpc>
              <a:buFont typeface="Arial"/>
              <a:buChar char="•"/>
            </a:pPr>
            <a:r>
              <a:rPr lang="en-US" sz="2466" b="1" dirty="0">
                <a:solidFill>
                  <a:srgbClr val="000000"/>
                </a:solidFill>
                <a:latin typeface="Glacial Indifference" panose="020B0604020202020204" charset="0"/>
                <a:ea typeface="Alatsi"/>
                <a:cs typeface="Alatsi"/>
                <a:sym typeface="Alatsi"/>
              </a:rPr>
              <a:t>Conclusion</a:t>
            </a:r>
          </a:p>
        </p:txBody>
      </p:sp>
      <p:sp>
        <p:nvSpPr>
          <p:cNvPr id="14" name="AutoShape 14"/>
          <p:cNvSpPr/>
          <p:nvPr/>
        </p:nvSpPr>
        <p:spPr>
          <a:xfrm>
            <a:off x="-173733" y="6040845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7620113" y="6040845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>
            <a:off x="-1896667" y="289557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067800" y="4094707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20C6F133-5D41-DBAB-8B2F-9A818D63E008}"/>
              </a:ext>
            </a:extLst>
          </p:cNvPr>
          <p:cNvSpPr txBox="1"/>
          <p:nvPr/>
        </p:nvSpPr>
        <p:spPr>
          <a:xfrm>
            <a:off x="800803" y="4399471"/>
            <a:ext cx="2987307" cy="408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2579" lvl="1" indent="-266290">
              <a:lnSpc>
                <a:spcPts val="3453"/>
              </a:lnSpc>
              <a:buFont typeface="Arial"/>
              <a:buChar char="•"/>
            </a:pPr>
            <a:r>
              <a:rPr lang="en-US" sz="2466" b="1" dirty="0">
                <a:solidFill>
                  <a:srgbClr val="000000"/>
                </a:solidFill>
                <a:latin typeface="Glacial Indifference" panose="020B0604020202020204" charset="0"/>
                <a:ea typeface="Alatsi"/>
                <a:cs typeface="Alatsi"/>
                <a:sym typeface="Alatsi"/>
              </a:rPr>
              <a:t>Methodology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C7A8BC-15DA-B6CE-20A5-C648E13AB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2</a:t>
            </a:fld>
            <a:endParaRPr lang="en-IN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B962A-129C-6826-4C13-07B706724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BB60586C-3D0C-9BBC-A932-C7CF02B316E7}"/>
              </a:ext>
            </a:extLst>
          </p:cNvPr>
          <p:cNvSpPr txBox="1"/>
          <p:nvPr/>
        </p:nvSpPr>
        <p:spPr>
          <a:xfrm>
            <a:off x="3801964" y="5866855"/>
            <a:ext cx="4588072" cy="29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IIT Mandi| 2026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C328520D-BC76-B831-EABE-FF31CC0AF7AC}"/>
              </a:ext>
            </a:extLst>
          </p:cNvPr>
          <p:cNvSpPr/>
          <p:nvPr/>
        </p:nvSpPr>
        <p:spPr>
          <a:xfrm>
            <a:off x="-173733" y="6040845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34E271E2-D32D-FA94-73BA-7DDE92E76980}"/>
              </a:ext>
            </a:extLst>
          </p:cNvPr>
          <p:cNvSpPr/>
          <p:nvPr/>
        </p:nvSpPr>
        <p:spPr>
          <a:xfrm>
            <a:off x="7620113" y="6040845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82BFFEC-9D7C-F419-47EB-E98D85A29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388362"/>
              </p:ext>
            </p:extLst>
          </p:nvPr>
        </p:nvGraphicFramePr>
        <p:xfrm>
          <a:off x="1981200" y="1945356"/>
          <a:ext cx="8940800" cy="309103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192250792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642788415"/>
                    </a:ext>
                  </a:extLst>
                </a:gridCol>
                <a:gridCol w="3304288">
                  <a:extLst>
                    <a:ext uri="{9D8B030D-6E8A-4147-A177-3AD203B41FA5}">
                      <a16:colId xmlns:a16="http://schemas.microsoft.com/office/drawing/2014/main" val="2733311077"/>
                    </a:ext>
                  </a:extLst>
                </a:gridCol>
                <a:gridCol w="3198112">
                  <a:extLst>
                    <a:ext uri="{9D8B030D-6E8A-4147-A177-3AD203B41FA5}">
                      <a16:colId xmlns:a16="http://schemas.microsoft.com/office/drawing/2014/main" val="529872016"/>
                    </a:ext>
                  </a:extLst>
                </a:gridCol>
              </a:tblGrid>
              <a:tr h="437744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700" b="1" dirty="0">
                          <a:solidFill>
                            <a:srgbClr val="1F1F1F"/>
                          </a:solidFill>
                          <a:effectLst/>
                        </a:rPr>
                        <a:t>Site</a:t>
                      </a:r>
                      <a:endParaRPr lang="en-IN" sz="17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46901" marR="58627" marT="78169" marB="78169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700" b="1">
                          <a:solidFill>
                            <a:srgbClr val="1F1F1F"/>
                          </a:solidFill>
                          <a:effectLst/>
                        </a:rPr>
                        <a:t>Hazard Level</a:t>
                      </a:r>
                      <a:endParaRPr lang="en-IN" sz="17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46901" marR="58627" marT="78169" marB="78169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700" b="1" dirty="0">
                          <a:solidFill>
                            <a:srgbClr val="1F1F1F"/>
                          </a:solidFill>
                          <a:effectLst/>
                        </a:rPr>
                        <a:t>Key Field Observation</a:t>
                      </a:r>
                      <a:endParaRPr lang="en-IN" sz="17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46901" marR="58627" marT="78169" marB="78169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700" b="1" dirty="0">
                          <a:solidFill>
                            <a:srgbClr val="1F1F1F"/>
                          </a:solidFill>
                          <a:effectLst/>
                        </a:rPr>
                        <a:t>Specific Recommendation</a:t>
                      </a:r>
                      <a:endParaRPr lang="en-IN" sz="17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46901" marR="46901" marT="78169" marB="78169" anchor="ctr"/>
                </a:tc>
                <a:extLst>
                  <a:ext uri="{0D108BD9-81ED-4DB2-BD59-A6C34878D82A}">
                    <a16:rowId xmlns:a16="http://schemas.microsoft.com/office/drawing/2014/main" val="2391526816"/>
                  </a:ext>
                </a:extLst>
              </a:tr>
              <a:tr h="719151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700" b="1" dirty="0" err="1">
                          <a:solidFill>
                            <a:srgbClr val="1F1F1F"/>
                          </a:solidFill>
                          <a:effectLst/>
                        </a:rPr>
                        <a:t>Thunag</a:t>
                      </a:r>
                      <a:endParaRPr lang="en-IN" sz="17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46901" marR="58627" marT="78169" marB="78169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700" dirty="0">
                          <a:solidFill>
                            <a:srgbClr val="1F1F1F"/>
                          </a:solidFill>
                          <a:effectLst/>
                        </a:rPr>
                        <a:t>VHH</a:t>
                      </a:r>
                      <a:endParaRPr lang="en-IN" sz="17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46901" marR="58627" marT="78169" marB="78169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700" dirty="0">
                          <a:solidFill>
                            <a:srgbClr val="1F1F1F"/>
                          </a:solidFill>
                          <a:effectLst/>
                        </a:rPr>
                        <a:t>Muck dumping &amp; Road construction</a:t>
                      </a:r>
                      <a:endParaRPr lang="en-IN" sz="17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46901" marR="58627" marT="78169" marB="78169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700" dirty="0">
                          <a:solidFill>
                            <a:srgbClr val="1F1F1F"/>
                          </a:solidFill>
                          <a:effectLst/>
                        </a:rPr>
                        <a:t>Controlled muck disposal, Breast walls, and Bio-fencing.</a:t>
                      </a:r>
                      <a:endParaRPr lang="en-US" sz="17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46901" marR="46901" marT="78169" marB="78169" anchor="ctr"/>
                </a:tc>
                <a:extLst>
                  <a:ext uri="{0D108BD9-81ED-4DB2-BD59-A6C34878D82A}">
                    <a16:rowId xmlns:a16="http://schemas.microsoft.com/office/drawing/2014/main" val="3713770476"/>
                  </a:ext>
                </a:extLst>
              </a:tr>
              <a:tr h="1000558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700" b="1" dirty="0" err="1">
                          <a:solidFill>
                            <a:srgbClr val="1F1F1F"/>
                          </a:solidFill>
                          <a:effectLst/>
                        </a:rPr>
                        <a:t>Rakhera</a:t>
                      </a:r>
                      <a:endParaRPr lang="en-IN" sz="17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46901" marR="58627" marT="78169" marB="78169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US" sz="17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M</a:t>
                      </a:r>
                      <a:r>
                        <a:rPr lang="en-IN" sz="17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H</a:t>
                      </a:r>
                    </a:p>
                  </a:txBody>
                  <a:tcPr marL="46901" marR="58627" marT="78169" marB="78169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700" dirty="0">
                          <a:solidFill>
                            <a:srgbClr val="1F1F1F"/>
                          </a:solidFill>
                          <a:effectLst/>
                        </a:rPr>
                        <a:t>Toe erosion &amp; Catchment discharge</a:t>
                      </a:r>
                      <a:endParaRPr lang="en-IN" sz="17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46901" marR="58627" marT="78169" marB="78169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700" dirty="0">
                          <a:solidFill>
                            <a:srgbClr val="1F1F1F"/>
                          </a:solidFill>
                          <a:effectLst/>
                        </a:rPr>
                        <a:t>Check dams in the catchment, Toe-protection (Gabions), and Lined chutes for drainage.</a:t>
                      </a:r>
                      <a:endParaRPr lang="en-US" sz="17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46901" marR="46901" marT="78169" marB="78169" anchor="ctr"/>
                </a:tc>
                <a:extLst>
                  <a:ext uri="{0D108BD9-81ED-4DB2-BD59-A6C34878D82A}">
                    <a16:rowId xmlns:a16="http://schemas.microsoft.com/office/drawing/2014/main" val="82217286"/>
                  </a:ext>
                </a:extLst>
              </a:tr>
              <a:tr h="918337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700" b="1" dirty="0" err="1">
                          <a:solidFill>
                            <a:srgbClr val="1F1F1F"/>
                          </a:solidFill>
                          <a:effectLst/>
                        </a:rPr>
                        <a:t>Jalanal</a:t>
                      </a:r>
                      <a:endParaRPr lang="en-IN" sz="17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46901" marR="58627" marT="78169" marB="78169" anchor="ctr"/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r>
                        <a:rPr lang="en-IN" sz="1700" dirty="0">
                          <a:solidFill>
                            <a:srgbClr val="1F1F1F"/>
                          </a:solidFill>
                          <a:effectLst/>
                        </a:rPr>
                        <a:t>HH</a:t>
                      </a:r>
                      <a:endParaRPr lang="en-IN" sz="17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46901" marR="58627" marT="78169" marB="78169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700" dirty="0">
                          <a:solidFill>
                            <a:srgbClr val="1F1F1F"/>
                          </a:solidFill>
                          <a:effectLst/>
                        </a:rPr>
                        <a:t>Weathered sandstone &amp; Erosion</a:t>
                      </a:r>
                      <a:endParaRPr lang="en-IN" sz="17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46901" marR="58627" marT="78169" marB="78169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700" dirty="0" err="1">
                          <a:solidFill>
                            <a:srgbClr val="1F1F1F"/>
                          </a:solidFill>
                          <a:effectLst/>
                        </a:rPr>
                        <a:t>Shotcreting</a:t>
                      </a:r>
                      <a:r>
                        <a:rPr lang="en-US" sz="1700" dirty="0">
                          <a:solidFill>
                            <a:srgbClr val="1F1F1F"/>
                          </a:solidFill>
                          <a:effectLst/>
                        </a:rPr>
                        <a:t> or </a:t>
                      </a:r>
                      <a:r>
                        <a:rPr lang="en-US" sz="1700" dirty="0" err="1">
                          <a:solidFill>
                            <a:srgbClr val="1F1F1F"/>
                          </a:solidFill>
                          <a:effectLst/>
                        </a:rPr>
                        <a:t>Geomeshes</a:t>
                      </a:r>
                      <a:r>
                        <a:rPr lang="en-US" sz="1700" dirty="0">
                          <a:solidFill>
                            <a:srgbClr val="1F1F1F"/>
                          </a:solidFill>
                          <a:effectLst/>
                        </a:rPr>
                        <a:t> to prevent surface weathering, and Horizontal drains.</a:t>
                      </a:r>
                      <a:endParaRPr lang="en-US" sz="17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46901" marR="46901" marT="78169" marB="78169" anchor="ctr"/>
                </a:tc>
                <a:extLst>
                  <a:ext uri="{0D108BD9-81ED-4DB2-BD59-A6C34878D82A}">
                    <a16:rowId xmlns:a16="http://schemas.microsoft.com/office/drawing/2014/main" val="3048319916"/>
                  </a:ext>
                </a:extLst>
              </a:tr>
            </a:tbl>
          </a:graphicData>
        </a:graphic>
      </p:graphicFrame>
      <p:sp>
        <p:nvSpPr>
          <p:cNvPr id="2" name="TextBox 2">
            <a:extLst>
              <a:ext uri="{FF2B5EF4-FFF2-40B4-BE49-F238E27FC236}">
                <a16:creationId xmlns:a16="http://schemas.microsoft.com/office/drawing/2014/main" id="{CB80A960-BE28-64EC-A51E-F450E7CBFA93}"/>
              </a:ext>
            </a:extLst>
          </p:cNvPr>
          <p:cNvSpPr txBox="1"/>
          <p:nvPr/>
        </p:nvSpPr>
        <p:spPr>
          <a:xfrm>
            <a:off x="824231" y="341860"/>
            <a:ext cx="10543537" cy="92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en-US" sz="5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Site-specific Recommendations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24A079-F994-2AE4-01B2-5D10DA68B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4102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36652" y="2498691"/>
            <a:ext cx="7751665" cy="1603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16"/>
              </a:lnSpc>
            </a:pPr>
            <a:r>
              <a:rPr lang="en-US" sz="9797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THANK YOU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355905" y="4508436"/>
            <a:ext cx="7113158" cy="445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2"/>
              </a:lnSpc>
            </a:pPr>
            <a:r>
              <a:rPr lang="en-US" sz="2744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Presented By : Tanvi Chauhan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20714" y="0"/>
            <a:ext cx="2826055" cy="6858000"/>
            <a:chOff x="0" y="0"/>
            <a:chExt cx="5652111" cy="13716000"/>
          </a:xfrm>
        </p:grpSpPr>
        <p:grpSp>
          <p:nvGrpSpPr>
            <p:cNvPr id="6" name="Group 6"/>
            <p:cNvGrpSpPr/>
            <p:nvPr/>
          </p:nvGrpSpPr>
          <p:grpSpPr>
            <a:xfrm>
              <a:off x="2826056" y="0"/>
              <a:ext cx="2826056" cy="13716000"/>
              <a:chOff x="0" y="0"/>
              <a:chExt cx="558233" cy="270933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E9E0D9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558233" cy="27569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413028" y="0"/>
              <a:ext cx="2826056" cy="13716000"/>
              <a:chOff x="0" y="0"/>
              <a:chExt cx="558233" cy="270933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9FC3D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558233" cy="27569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0"/>
              <a:ext cx="2826056" cy="13716000"/>
              <a:chOff x="0" y="0"/>
              <a:chExt cx="558233" cy="27093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E9C7C6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558233" cy="27569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</p:grpSp>
      <p:sp>
        <p:nvSpPr>
          <p:cNvPr id="15" name="Freeform 15"/>
          <p:cNvSpPr/>
          <p:nvPr/>
        </p:nvSpPr>
        <p:spPr>
          <a:xfrm>
            <a:off x="8275221" y="5350808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609102" y="-382462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6C0C1-1767-6488-102A-9018AF5F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21</a:t>
            </a:fld>
            <a:endParaRPr lang="en-I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6DCEE-EC77-C997-ED68-A3D666E08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C9C8FBB-3D14-26B6-3163-02D11008A189}"/>
              </a:ext>
            </a:extLst>
          </p:cNvPr>
          <p:cNvSpPr txBox="1"/>
          <p:nvPr/>
        </p:nvSpPr>
        <p:spPr>
          <a:xfrm>
            <a:off x="3897110" y="6182979"/>
            <a:ext cx="4588072" cy="29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IIT Mandi| 2026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6763800-386F-24C8-A176-BB0B8F9437E4}"/>
              </a:ext>
            </a:extLst>
          </p:cNvPr>
          <p:cNvSpPr/>
          <p:nvPr/>
        </p:nvSpPr>
        <p:spPr>
          <a:xfrm>
            <a:off x="-38886" y="6330950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 sz="1200" dirty="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99892106-99E5-2987-8307-7295D72BCE39}"/>
              </a:ext>
            </a:extLst>
          </p:cNvPr>
          <p:cNvSpPr/>
          <p:nvPr/>
        </p:nvSpPr>
        <p:spPr>
          <a:xfrm>
            <a:off x="7684335" y="6349701"/>
            <a:ext cx="4736843" cy="1270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0C3ACEDC-86CE-25A2-D2D5-3EC5266BC9E0}"/>
              </a:ext>
            </a:extLst>
          </p:cNvPr>
          <p:cNvSpPr/>
          <p:nvPr/>
        </p:nvSpPr>
        <p:spPr>
          <a:xfrm>
            <a:off x="8061456" y="2828520"/>
            <a:ext cx="3897906" cy="2640517"/>
          </a:xfrm>
          <a:custGeom>
            <a:avLst/>
            <a:gdLst/>
            <a:ahLst/>
            <a:cxnLst/>
            <a:rect l="l" t="t" r="r" b="b"/>
            <a:pathLst>
              <a:path w="5846859" h="3960776">
                <a:moveTo>
                  <a:pt x="0" y="0"/>
                </a:moveTo>
                <a:lnTo>
                  <a:pt x="5846859" y="0"/>
                </a:lnTo>
                <a:lnTo>
                  <a:pt x="5846859" y="3960775"/>
                </a:lnTo>
                <a:lnTo>
                  <a:pt x="0" y="39607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3602F84-34C3-A233-77AE-249214A6B835}"/>
              </a:ext>
            </a:extLst>
          </p:cNvPr>
          <p:cNvSpPr txBox="1"/>
          <p:nvPr/>
        </p:nvSpPr>
        <p:spPr>
          <a:xfrm>
            <a:off x="1702654" y="250261"/>
            <a:ext cx="8786693" cy="6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LANDSLIDES:  BACKGROUND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3DA3534E-8D40-77FA-75F8-2EFC1F81FD01}"/>
              </a:ext>
            </a:extLst>
          </p:cNvPr>
          <p:cNvSpPr txBox="1"/>
          <p:nvPr/>
        </p:nvSpPr>
        <p:spPr>
          <a:xfrm>
            <a:off x="4979982" y="1167183"/>
            <a:ext cx="7010400" cy="1789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 India ranked 1</a:t>
            </a:r>
            <a:r>
              <a:rPr lang="en-US" sz="2000" baseline="30000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</a:t>
            </a:r>
            <a:r>
              <a:rPr lang="en-US" sz="2000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with the highest potential frequency of </a:t>
            </a:r>
            <a:r>
              <a:rPr lang="en-US" sz="20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fatal landslides</a:t>
            </a:r>
            <a:r>
              <a:rPr lang="en-US" sz="2000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 </a:t>
            </a:r>
            <a:r>
              <a:rPr lang="en-US" sz="20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12% </a:t>
            </a:r>
            <a:r>
              <a:rPr lang="en-US" sz="2000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of the Indian landmass is highly susceptible to landslides.</a:t>
            </a:r>
          </a:p>
        </p:txBody>
      </p:sp>
      <p:pic>
        <p:nvPicPr>
          <p:cNvPr id="15" name="Content Placeholder 4" descr="Fig.1. Landslide inventory (1998-2022)">
            <a:extLst>
              <a:ext uri="{FF2B5EF4-FFF2-40B4-BE49-F238E27FC236}">
                <a16:creationId xmlns:a16="http://schemas.microsoft.com/office/drawing/2014/main" id="{30C542C7-EB96-59C4-02D1-E958378EC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"/>
          <a:stretch/>
        </p:blipFill>
        <p:spPr>
          <a:xfrm>
            <a:off x="0" y="1143529"/>
            <a:ext cx="4278488" cy="4570942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pic>
        <p:nvPicPr>
          <p:cNvPr id="16" name="Content Placeholder 19" descr="A map of india with black and orange dots&#10;&#10;Description automatically generated">
            <a:extLst>
              <a:ext uri="{FF2B5EF4-FFF2-40B4-BE49-F238E27FC236}">
                <a16:creationId xmlns:a16="http://schemas.microsoft.com/office/drawing/2014/main" id="{4D071751-C5AB-F931-21D9-8CC8DA35E0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6" t="2755" r="3076" b="3665"/>
          <a:stretch>
            <a:fillRect/>
          </a:stretch>
        </p:blipFill>
        <p:spPr>
          <a:xfrm>
            <a:off x="4532149" y="2702738"/>
            <a:ext cx="3275644" cy="298808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BAB108-AE6A-3AA9-87EA-C685F160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181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C359C-93F2-E080-C591-0D1DC2409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A97D8EA-FC90-996B-E263-D34CDD8231A7}"/>
              </a:ext>
            </a:extLst>
          </p:cNvPr>
          <p:cNvGrpSpPr/>
          <p:nvPr/>
        </p:nvGrpSpPr>
        <p:grpSpPr>
          <a:xfrm>
            <a:off x="812800" y="201070"/>
            <a:ext cx="4817787" cy="2726488"/>
            <a:chOff x="2134540" y="2252106"/>
            <a:chExt cx="4801322" cy="2679548"/>
          </a:xfrm>
        </p:grpSpPr>
        <p:pic>
          <p:nvPicPr>
            <p:cNvPr id="29" name="Picture 4" descr="109 Killed, 226 Roads Blocked Due To Heavy Rain, Landslides In Himachal">
              <a:extLst>
                <a:ext uri="{FF2B5EF4-FFF2-40B4-BE49-F238E27FC236}">
                  <a16:creationId xmlns:a16="http://schemas.microsoft.com/office/drawing/2014/main" id="{ECFFCA17-942E-307B-8CAA-0B0751A7A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540" y="2252106"/>
              <a:ext cx="4729366" cy="26614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6CF2256-2F14-533D-095C-9F2EC9719A58}"/>
                </a:ext>
              </a:extLst>
            </p:cNvPr>
            <p:cNvSpPr txBox="1"/>
            <p:nvPr/>
          </p:nvSpPr>
          <p:spPr>
            <a:xfrm>
              <a:off x="5044072" y="4689672"/>
              <a:ext cx="1891790" cy="241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Source: </a:t>
              </a:r>
              <a:r>
                <a:rPr lang="en-US" sz="1000" dirty="0">
                  <a:solidFill>
                    <a:schemeClr val="bg1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https://www.ndtv.com</a:t>
              </a:r>
              <a:r>
                <a:rPr lang="en-US" sz="1000" dirty="0">
                  <a:solidFill>
                    <a:schemeClr val="bg1"/>
                  </a:solidFill>
                </a:rPr>
                <a:t>   </a:t>
              </a:r>
              <a:endParaRPr lang="en-IN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1" name="Picture 2" descr="₹1.66 Crore Slope Protection Project Fails in Mandi, Triggers Fresh  Landslide Fear">
            <a:extLst>
              <a:ext uri="{FF2B5EF4-FFF2-40B4-BE49-F238E27FC236}">
                <a16:creationId xmlns:a16="http://schemas.microsoft.com/office/drawing/2014/main" id="{0D671956-3BFF-290D-0911-311740828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2" r="21657"/>
          <a:stretch>
            <a:fillRect/>
          </a:stretch>
        </p:blipFill>
        <p:spPr bwMode="auto">
          <a:xfrm>
            <a:off x="812801" y="3192228"/>
            <a:ext cx="3201535" cy="33026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543401D-4688-9863-977C-55C1B626B742}"/>
              </a:ext>
            </a:extLst>
          </p:cNvPr>
          <p:cNvSpPr txBox="1"/>
          <p:nvPr/>
        </p:nvSpPr>
        <p:spPr>
          <a:xfrm>
            <a:off x="2028289" y="6248649"/>
            <a:ext cx="23146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b="1" dirty="0">
                <a:solidFill>
                  <a:schemeClr val="bg1"/>
                </a:solidFill>
              </a:rPr>
              <a:t>Source: </a:t>
            </a:r>
            <a:r>
              <a:rPr lang="en-IN" sz="10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www.thenewzradar.com</a:t>
            </a:r>
            <a:r>
              <a:rPr lang="en-IN" sz="1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3" name="Picture 2" descr="Mandi-Manali road via Kandi Kataula is blocked near IIT kamand Ghoda Farm.">
            <a:extLst>
              <a:ext uri="{FF2B5EF4-FFF2-40B4-BE49-F238E27FC236}">
                <a16:creationId xmlns:a16="http://schemas.microsoft.com/office/drawing/2014/main" id="{A2FA5586-4A1F-E1B1-B311-9A0538A51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4"/>
          <a:stretch/>
        </p:blipFill>
        <p:spPr bwMode="auto">
          <a:xfrm>
            <a:off x="4707508" y="3158994"/>
            <a:ext cx="2913038" cy="32656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2F47EE-59B6-61DC-88E2-96F96A5BB4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4" r="967" b="10666"/>
          <a:stretch>
            <a:fillRect/>
          </a:stretch>
        </p:blipFill>
        <p:spPr>
          <a:xfrm>
            <a:off x="6956392" y="171191"/>
            <a:ext cx="4202998" cy="27563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7C684816-5304-C791-6034-1F9F97197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718" y="3229235"/>
            <a:ext cx="2845673" cy="33026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D8A5991-996C-D279-F0EB-320207F313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634" y="2481134"/>
            <a:ext cx="6513109" cy="7049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4565CBE-73D9-C27A-A59A-6A4BAB27AC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37490" y="1492364"/>
            <a:ext cx="4508098" cy="79999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A1AB9D6-D526-BC02-18FF-621EDCC642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182" y="3580828"/>
            <a:ext cx="4488026" cy="8238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1E34B37-87EB-F957-1851-D198D13CDE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7634" y="4928302"/>
            <a:ext cx="5384269" cy="66707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650C5B3-63FC-3A0F-60D2-C19A0F14EF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83625" y="4725245"/>
            <a:ext cx="5230035" cy="86209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4815706-BFFD-E523-229C-9623EF9EEC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1380" y="2982127"/>
            <a:ext cx="5592614" cy="94013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6A3CE0E-A4E5-8070-33B2-0F31EEA7865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3126" y="562408"/>
            <a:ext cx="5192822" cy="751445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4F65503-DAE0-22AA-195E-56324C07A192}"/>
              </a:ext>
            </a:extLst>
          </p:cNvPr>
          <p:cNvGrpSpPr/>
          <p:nvPr/>
        </p:nvGrpSpPr>
        <p:grpSpPr>
          <a:xfrm>
            <a:off x="6856163" y="3990216"/>
            <a:ext cx="4289425" cy="698306"/>
            <a:chOff x="6928886" y="3866074"/>
            <a:chExt cx="3593386" cy="59363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DFB7417-16AD-1CEC-2091-90C0ECD91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928886" y="3866074"/>
              <a:ext cx="3593386" cy="53119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9074E0E-A585-2C71-7788-B48E1E548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486945" y="4267087"/>
              <a:ext cx="1035327" cy="8033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C545E80-A8FD-2999-33E3-925CA9F01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952141" y="4367018"/>
              <a:ext cx="1175064" cy="9268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AD403FC-6A05-4FEA-5E82-8E31DCDF9AC3}"/>
              </a:ext>
            </a:extLst>
          </p:cNvPr>
          <p:cNvGrpSpPr/>
          <p:nvPr/>
        </p:nvGrpSpPr>
        <p:grpSpPr>
          <a:xfrm>
            <a:off x="4334625" y="5780744"/>
            <a:ext cx="4440711" cy="676443"/>
            <a:chOff x="2595074" y="2545560"/>
            <a:chExt cx="7001852" cy="100299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AA813CE-7EB2-1B56-A50E-A476DFFBA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grayscl/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-6000"/>
                      </a14:imgEffect>
                    </a14:imgLayer>
                  </a14:imgProps>
                </a:ext>
              </a:extLst>
            </a:blip>
            <a:srcRect b="51389"/>
            <a:stretch>
              <a:fillRect/>
            </a:stretch>
          </p:blipFill>
          <p:spPr>
            <a:xfrm>
              <a:off x="2595074" y="2545560"/>
              <a:ext cx="7001852" cy="87522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C222C6B-B525-8915-E494-ED0BE63E3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rcRect t="89986"/>
            <a:stretch>
              <a:fillRect/>
            </a:stretch>
          </p:blipFill>
          <p:spPr>
            <a:xfrm>
              <a:off x="2595074" y="3368258"/>
              <a:ext cx="7001852" cy="180294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417810A6-FA68-A8C8-0C0C-8EFE11E0E771}"/>
              </a:ext>
            </a:extLst>
          </p:cNvPr>
          <p:cNvSpPr txBox="1"/>
          <p:nvPr/>
        </p:nvSpPr>
        <p:spPr>
          <a:xfrm>
            <a:off x="9245600" y="6620611"/>
            <a:ext cx="40545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b="1" dirty="0"/>
              <a:t>Source: https://www.ndtv.com/topic/mandi-landslide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AD463C-3378-B48B-9900-FEB125EDC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823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3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4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6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7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8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5DE5C-6286-D088-3D46-1D8BF6704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6F35DF97-0A14-1334-13A0-8EF9452EE965}"/>
              </a:ext>
            </a:extLst>
          </p:cNvPr>
          <p:cNvSpPr txBox="1"/>
          <p:nvPr/>
        </p:nvSpPr>
        <p:spPr>
          <a:xfrm>
            <a:off x="1702654" y="577850"/>
            <a:ext cx="8786693" cy="92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en-US" sz="5666" dirty="0">
                <a:solidFill>
                  <a:schemeClr val="accent2">
                    <a:lumMod val="50000"/>
                  </a:schemeClr>
                </a:solidFill>
                <a:latin typeface="Alatsi"/>
                <a:ea typeface="Alatsi"/>
                <a:cs typeface="Alatsi"/>
                <a:sym typeface="Alatsi"/>
              </a:rPr>
              <a:t>Motivation for study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303DB0-541A-922C-B452-DA83EA7167F4}"/>
              </a:ext>
            </a:extLst>
          </p:cNvPr>
          <p:cNvGrpSpPr/>
          <p:nvPr/>
        </p:nvGrpSpPr>
        <p:grpSpPr>
          <a:xfrm>
            <a:off x="4927600" y="2480803"/>
            <a:ext cx="7159436" cy="2861237"/>
            <a:chOff x="5994210" y="3564110"/>
            <a:chExt cx="6111007" cy="225878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9208F4-A52E-3FBF-4635-3DA13736F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t="4389"/>
            <a:stretch/>
          </p:blipFill>
          <p:spPr>
            <a:xfrm>
              <a:off x="5994210" y="3564110"/>
              <a:ext cx="6111006" cy="188516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B76322-C4C7-B03C-D754-6DDE3B3EE1D7}"/>
                </a:ext>
              </a:extLst>
            </p:cNvPr>
            <p:cNvSpPr txBox="1"/>
            <p:nvPr/>
          </p:nvSpPr>
          <p:spPr>
            <a:xfrm>
              <a:off x="6228716" y="5449277"/>
              <a:ext cx="5876501" cy="373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49622">
                <a:lnSpc>
                  <a:spcPct val="107000"/>
                </a:lnSpc>
                <a:spcAft>
                  <a:spcPts val="568"/>
                </a:spcAft>
              </a:pPr>
              <a:r>
                <a:rPr lang="en-US" sz="1200" kern="100" dirty="0">
                  <a:latin typeface="Glacial Indifference" panose="020B0604020202020204" charset="0"/>
                  <a:cs typeface="Times New Roman" panose="02020603050405020304" pitchFamily="18" charset="0"/>
                </a:rPr>
                <a:t> Annual precipitation in India for 1901-2022 (https://climateknowledgeportal.worldbank.org/country/india/climate-data-historical) </a:t>
              </a:r>
              <a:endParaRPr lang="en-US" sz="1200" kern="100" dirty="0">
                <a:latin typeface="Glacial Indifference" panose="020B060402020202020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C376491-3A02-64F7-DFC6-58631220CAC0}"/>
              </a:ext>
            </a:extLst>
          </p:cNvPr>
          <p:cNvSpPr txBox="1"/>
          <p:nvPr/>
        </p:nvSpPr>
        <p:spPr>
          <a:xfrm>
            <a:off x="2805061" y="6292645"/>
            <a:ext cx="636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accent3"/>
                </a:solidFill>
              </a:rPr>
              <a:t>Need for an accurate LSM assessment in Hilly terrain</a:t>
            </a:r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6C4EDD83-FF19-119E-202F-0CCC2FBF3F04}"/>
              </a:ext>
            </a:extLst>
          </p:cNvPr>
          <p:cNvSpPr/>
          <p:nvPr/>
        </p:nvSpPr>
        <p:spPr>
          <a:xfrm>
            <a:off x="71176" y="2492554"/>
            <a:ext cx="4993793" cy="2852704"/>
          </a:xfrm>
          <a:custGeom>
            <a:avLst/>
            <a:gdLst/>
            <a:ahLst/>
            <a:cxnLst/>
            <a:rect l="l" t="t" r="r" b="b"/>
            <a:pathLst>
              <a:path w="7490690" h="4279056">
                <a:moveTo>
                  <a:pt x="0" y="0"/>
                </a:moveTo>
                <a:lnTo>
                  <a:pt x="7490689" y="0"/>
                </a:lnTo>
                <a:lnTo>
                  <a:pt x="7490689" y="4279057"/>
                </a:lnTo>
                <a:lnTo>
                  <a:pt x="0" y="42790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16DFF2-8367-C915-5840-FFF9A3366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224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577850"/>
            <a:ext cx="10820400" cy="92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en-US" sz="5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Objective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72144" y="2616200"/>
            <a:ext cx="10344311" cy="3441421"/>
            <a:chOff x="0" y="-63120"/>
            <a:chExt cx="20688622" cy="688284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473815" cy="1473815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9C7C6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0" y="130580"/>
              <a:ext cx="1473816" cy="1100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99"/>
                </a:lnSpc>
              </a:pPr>
              <a:endParaRPr lang="en-US" sz="335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8171" y="2811122"/>
              <a:ext cx="1197475" cy="12665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8171" y="5553161"/>
              <a:ext cx="1197475" cy="12665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711698" y="-63120"/>
              <a:ext cx="18976924" cy="294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81"/>
                </a:lnSpc>
              </a:pPr>
              <a:r>
                <a:rPr lang="en-US" sz="2333" dirty="0">
                  <a:latin typeface="Glacial Indifference" panose="020B0604020202020204" charset="0"/>
                </a:rPr>
                <a:t>Develop a local-scale, probabilistic landslide susceptibility framework that integrates qualitative and quantitative assessments, </a:t>
              </a:r>
              <a:r>
                <a:rPr lang="en-US" sz="2333" dirty="0" err="1">
                  <a:latin typeface="Glacial Indifference" panose="020B0604020202020204" charset="0"/>
                </a:rPr>
                <a:t>utilising</a:t>
              </a:r>
              <a:r>
                <a:rPr lang="en-US" sz="2333" dirty="0">
                  <a:latin typeface="Glacial Indifference" panose="020B0604020202020204" charset="0"/>
                </a:rPr>
                <a:t> natural and anthropogenic factors in machine learning, and evaluate its transferability across multiple landslide events.</a:t>
              </a:r>
              <a:endParaRPr lang="en-US" sz="2333" dirty="0">
                <a:solidFill>
                  <a:srgbClr val="000000"/>
                </a:solidFill>
                <a:latin typeface="Glacial Indifference" panose="020B0604020202020204" charset="0"/>
                <a:ea typeface="Alatsi"/>
                <a:cs typeface="Alatsi"/>
                <a:sym typeface="Alatsi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18242" y="0"/>
            <a:ext cx="624707" cy="6858000"/>
            <a:chOff x="0" y="0"/>
            <a:chExt cx="246798" cy="27093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46798" cy="2709333"/>
            </a:xfrm>
            <a:custGeom>
              <a:avLst/>
              <a:gdLst/>
              <a:ahLst/>
              <a:cxnLst/>
              <a:rect l="l" t="t" r="r" b="b"/>
              <a:pathLst>
                <a:path w="246798" h="2709333">
                  <a:moveTo>
                    <a:pt x="0" y="0"/>
                  </a:moveTo>
                  <a:lnTo>
                    <a:pt x="246798" y="0"/>
                  </a:lnTo>
                  <a:lnTo>
                    <a:pt x="24679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3E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46798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2" name="TextBox 22"/>
          <p:cNvSpPr txBox="1"/>
          <p:nvPr/>
        </p:nvSpPr>
        <p:spPr>
          <a:xfrm rot="-5400000">
            <a:off x="-1582491" y="3282518"/>
            <a:ext cx="4588072" cy="29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IIT Mandi| 2026</a:t>
            </a:r>
          </a:p>
        </p:txBody>
      </p:sp>
      <p:sp>
        <p:nvSpPr>
          <p:cNvPr id="23" name="AutoShape 23"/>
          <p:cNvSpPr/>
          <p:nvPr/>
        </p:nvSpPr>
        <p:spPr>
          <a:xfrm flipH="1" flipV="1">
            <a:off x="723900" y="4859627"/>
            <a:ext cx="3602" cy="1998304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flipH="1" flipV="1">
            <a:off x="726994" y="-69683"/>
            <a:ext cx="3602" cy="1998304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Freeform 30"/>
          <p:cNvSpPr/>
          <p:nvPr/>
        </p:nvSpPr>
        <p:spPr>
          <a:xfrm>
            <a:off x="6465030" y="585878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042949" y="-1094114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E04C3F-64D7-FDBB-C187-04DE37D800C0}"/>
              </a:ext>
            </a:extLst>
          </p:cNvPr>
          <p:cNvSpPr txBox="1"/>
          <p:nvPr/>
        </p:nvSpPr>
        <p:spPr>
          <a:xfrm>
            <a:off x="2541634" y="4431722"/>
            <a:ext cx="8647796" cy="1117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10" indent="-190510" defTabSz="94831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C00000"/>
                </a:solidFill>
              </a:rPr>
              <a:t>Existing LSM approaches fail to capture </a:t>
            </a:r>
            <a:r>
              <a:rPr lang="en-US" sz="1200" b="1" dirty="0">
                <a:solidFill>
                  <a:srgbClr val="C00000"/>
                </a:solidFill>
              </a:rPr>
              <a:t>local-scale variability and anthropogenic impacts</a:t>
            </a:r>
            <a:r>
              <a:rPr lang="en-US" sz="1200" dirty="0">
                <a:solidFill>
                  <a:srgbClr val="C00000"/>
                </a:solidFill>
              </a:rPr>
              <a:t>, especially in Himalayan terrains</a:t>
            </a:r>
          </a:p>
          <a:p>
            <a:pPr marL="190510" indent="-190510" defTabSz="94831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C00000"/>
                </a:solidFill>
              </a:rPr>
              <a:t>There is a need for an </a:t>
            </a:r>
            <a:r>
              <a:rPr lang="en-US" sz="1200" b="1" dirty="0">
                <a:solidFill>
                  <a:srgbClr val="C00000"/>
                </a:solidFill>
              </a:rPr>
              <a:t>integrated, transferable framework</a:t>
            </a:r>
            <a:r>
              <a:rPr lang="en-US" sz="1200" dirty="0">
                <a:solidFill>
                  <a:srgbClr val="C00000"/>
                </a:solidFill>
              </a:rPr>
              <a:t> that integrates natural and human-induced factors across multiple landslide events.</a:t>
            </a:r>
            <a:endParaRPr lang="en-US" sz="1200" dirty="0">
              <a:solidFill>
                <a:srgbClr val="C00000"/>
              </a:solidFill>
              <a:latin typeface="Glacial Indifference" panose="020B0604020202020204" charset="0"/>
            </a:endParaRPr>
          </a:p>
          <a:p>
            <a:pPr marL="190510" indent="-190510" defTabSz="94831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endParaRPr lang="en-US" sz="1200" dirty="0">
              <a:latin typeface="Glacial Indifference" panose="020B0604020202020204" charset="0"/>
            </a:endParaRPr>
          </a:p>
          <a:p>
            <a:pPr marL="190510" indent="-190510" defTabSz="94831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endParaRPr lang="en-US" sz="1200" dirty="0">
              <a:latin typeface="Glacial Indifference" panose="020B060402020202020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1B765E-3B11-FECB-A38E-34F4D7CEF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6</a:t>
            </a:fld>
            <a:endParaRPr lang="en-I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40672" y="1719206"/>
            <a:ext cx="6052368" cy="3419588"/>
          </a:xfrm>
          <a:custGeom>
            <a:avLst/>
            <a:gdLst/>
            <a:ahLst/>
            <a:cxnLst/>
            <a:rect l="l" t="t" r="r" b="b"/>
            <a:pathLst>
              <a:path w="9078552" h="5129382">
                <a:moveTo>
                  <a:pt x="0" y="0"/>
                </a:moveTo>
                <a:lnTo>
                  <a:pt x="9078552" y="0"/>
                </a:lnTo>
                <a:lnTo>
                  <a:pt x="9078552" y="5129382"/>
                </a:lnTo>
                <a:lnTo>
                  <a:pt x="0" y="5129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840672" y="5318230"/>
            <a:ext cx="6052368" cy="686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lacial Indifference" panose="020B0604020202020204" charset="0"/>
                <a:ea typeface="Alatsi"/>
                <a:cs typeface="Alatsi"/>
                <a:sym typeface="Alatsi"/>
              </a:rPr>
              <a:t>Historic, Spatial, and Seasonal Rainfall Patterns in H.P. (Sana et al. 2024)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4000" y="364388"/>
            <a:ext cx="11938000" cy="925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en-US" sz="5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Event: 2023 Monsoon in H.P. 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152400" y="1905000"/>
            <a:ext cx="5384800" cy="39996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3909" lvl="1" indent="-266955" algn="just">
              <a:lnSpc>
                <a:spcPts val="3462"/>
              </a:lnSpc>
              <a:buFont typeface="Arial"/>
              <a:buChar char="•"/>
            </a:pPr>
            <a:r>
              <a:rPr lang="en-US" sz="2473" dirty="0">
                <a:solidFill>
                  <a:srgbClr val="000000"/>
                </a:solidFill>
                <a:latin typeface="Glacial Indifference" panose="020B0604020202020204" charset="0"/>
                <a:ea typeface="Alatsi"/>
                <a:cs typeface="Alatsi"/>
                <a:sym typeface="Alatsi"/>
              </a:rPr>
              <a:t>The 2023 monsoon was marked by </a:t>
            </a:r>
            <a:r>
              <a:rPr lang="en-US" sz="2473" dirty="0">
                <a:solidFill>
                  <a:schemeClr val="accent2">
                    <a:lumMod val="50000"/>
                  </a:schemeClr>
                </a:solidFill>
                <a:latin typeface="Glacial Indifference" panose="020B0604020202020204" charset="0"/>
                <a:ea typeface="Alatsi"/>
                <a:cs typeface="Alatsi"/>
                <a:sym typeface="Alatsi"/>
              </a:rPr>
              <a:t>1334.9 mm </a:t>
            </a:r>
            <a:r>
              <a:rPr lang="en-US" sz="2473" dirty="0">
                <a:solidFill>
                  <a:srgbClr val="000000"/>
                </a:solidFill>
                <a:latin typeface="Glacial Indifference" panose="020B0604020202020204" charset="0"/>
                <a:ea typeface="Alatsi"/>
                <a:cs typeface="Alatsi"/>
                <a:sym typeface="Alatsi"/>
              </a:rPr>
              <a:t>of record-breaking rainfall (IMD)</a:t>
            </a:r>
          </a:p>
          <a:p>
            <a:pPr marL="533909" lvl="1" indent="-266955" algn="just">
              <a:lnSpc>
                <a:spcPts val="3462"/>
              </a:lnSpc>
              <a:buFont typeface="Arial"/>
              <a:buChar char="•"/>
            </a:pPr>
            <a:r>
              <a:rPr lang="en-US" sz="2473" dirty="0">
                <a:solidFill>
                  <a:srgbClr val="000000"/>
                </a:solidFill>
                <a:latin typeface="Glacial Indifference" panose="020B0604020202020204" charset="0"/>
                <a:ea typeface="Alatsi"/>
                <a:cs typeface="Alatsi"/>
                <a:sym typeface="Alatsi"/>
              </a:rPr>
              <a:t>In the 2023 monsoons, </a:t>
            </a:r>
            <a:r>
              <a:rPr lang="en-US" sz="2473" dirty="0">
                <a:solidFill>
                  <a:schemeClr val="accent2">
                    <a:lumMod val="50000"/>
                  </a:schemeClr>
                </a:solidFill>
                <a:latin typeface="Glacial Indifference" panose="020B0604020202020204" charset="0"/>
                <a:ea typeface="Alatsi"/>
                <a:cs typeface="Alatsi"/>
                <a:sym typeface="Alatsi"/>
              </a:rPr>
              <a:t>43 flash floods</a:t>
            </a:r>
            <a:r>
              <a:rPr lang="en-US" sz="2473" dirty="0">
                <a:solidFill>
                  <a:srgbClr val="000000"/>
                </a:solidFill>
                <a:latin typeface="Glacial Indifference" panose="020B0604020202020204" charset="0"/>
                <a:ea typeface="Alatsi"/>
                <a:cs typeface="Alatsi"/>
                <a:sym typeface="Alatsi"/>
              </a:rPr>
              <a:t> reported in H.P. (Tiwari et al. 2024)</a:t>
            </a:r>
          </a:p>
          <a:p>
            <a:pPr marL="533909" lvl="1" indent="-266955" algn="just">
              <a:lnSpc>
                <a:spcPts val="3462"/>
              </a:lnSpc>
              <a:buFont typeface="Arial"/>
              <a:buChar char="•"/>
            </a:pPr>
            <a:r>
              <a:rPr lang="en-US" sz="2473" dirty="0">
                <a:solidFill>
                  <a:srgbClr val="000000"/>
                </a:solidFill>
                <a:latin typeface="Glacial Indifference" panose="020B0604020202020204" charset="0"/>
                <a:ea typeface="Alatsi"/>
                <a:cs typeface="Alatsi"/>
                <a:sym typeface="Alatsi"/>
              </a:rPr>
              <a:t> </a:t>
            </a:r>
            <a:r>
              <a:rPr lang="en-US" sz="2473" dirty="0">
                <a:solidFill>
                  <a:schemeClr val="accent2">
                    <a:lumMod val="50000"/>
                  </a:schemeClr>
                </a:solidFill>
                <a:latin typeface="Glacial Indifference" panose="020B0604020202020204" charset="0"/>
                <a:ea typeface="Alatsi"/>
                <a:cs typeface="Alatsi"/>
                <a:sym typeface="Alatsi"/>
              </a:rPr>
              <a:t>5400 hillslope landslides </a:t>
            </a:r>
            <a:r>
              <a:rPr lang="en-US" sz="2473" dirty="0">
                <a:solidFill>
                  <a:srgbClr val="000000"/>
                </a:solidFill>
                <a:latin typeface="Glacial Indifference" panose="020B0604020202020204" charset="0"/>
                <a:ea typeface="Alatsi"/>
                <a:cs typeface="Alatsi"/>
                <a:sym typeface="Alatsi"/>
              </a:rPr>
              <a:t>and road cut </a:t>
            </a:r>
            <a:r>
              <a:rPr lang="en-US" sz="2473" dirty="0">
                <a:solidFill>
                  <a:schemeClr val="accent2">
                    <a:lumMod val="50000"/>
                  </a:schemeClr>
                </a:solidFill>
                <a:latin typeface="Glacial Indifference" panose="020B0604020202020204" charset="0"/>
                <a:ea typeface="Alatsi"/>
                <a:cs typeface="Alatsi"/>
                <a:sym typeface="Alatsi"/>
              </a:rPr>
              <a:t>slope failures </a:t>
            </a:r>
            <a:r>
              <a:rPr lang="en-US" sz="2473" dirty="0">
                <a:solidFill>
                  <a:srgbClr val="000000"/>
                </a:solidFill>
                <a:latin typeface="Glacial Indifference" panose="020B0604020202020204" charset="0"/>
                <a:ea typeface="Alatsi"/>
                <a:cs typeface="Alatsi"/>
                <a:sym typeface="Alatsi"/>
              </a:rPr>
              <a:t>(Sana et al. 2024)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23072-F7CD-495F-F574-551C59C5D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7</a:t>
            </a:fld>
            <a:endParaRPr lang="en-I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6486" y="577850"/>
            <a:ext cx="10155469" cy="92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en-US" sz="5666" dirty="0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2023 Monsoon Impact in H.P.</a:t>
            </a:r>
          </a:p>
        </p:txBody>
      </p:sp>
      <p:sp>
        <p:nvSpPr>
          <p:cNvPr id="4" name="TextBox 4"/>
          <p:cNvSpPr txBox="1"/>
          <p:nvPr/>
        </p:nvSpPr>
        <p:spPr>
          <a:xfrm rot="-5400000">
            <a:off x="-1582491" y="3282518"/>
            <a:ext cx="4588072" cy="29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IIT Mandi| 2026</a:t>
            </a:r>
          </a:p>
        </p:txBody>
      </p:sp>
      <p:sp>
        <p:nvSpPr>
          <p:cNvPr id="5" name="AutoShape 5"/>
          <p:cNvSpPr/>
          <p:nvPr/>
        </p:nvSpPr>
        <p:spPr>
          <a:xfrm flipH="1" flipV="1">
            <a:off x="726994" y="-69683"/>
            <a:ext cx="3602" cy="1998304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H="1" flipV="1">
            <a:off x="723900" y="4859627"/>
            <a:ext cx="3602" cy="1998304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46C8EC-D12E-44AC-F8C9-30704730A740}"/>
              </a:ext>
            </a:extLst>
          </p:cNvPr>
          <p:cNvGrpSpPr/>
          <p:nvPr/>
        </p:nvGrpSpPr>
        <p:grpSpPr>
          <a:xfrm>
            <a:off x="4114800" y="1839097"/>
            <a:ext cx="3377388" cy="1919995"/>
            <a:chOff x="6773125" y="3629587"/>
            <a:chExt cx="3377388" cy="1919995"/>
          </a:xfrm>
        </p:grpSpPr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C87A9D93-30F1-59F5-85B9-7B460F8BA1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125" y="3629587"/>
              <a:ext cx="3377388" cy="1904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527319-6417-0437-80BE-6EC0FACDE06B}"/>
                </a:ext>
              </a:extLst>
            </p:cNvPr>
            <p:cNvSpPr txBox="1"/>
            <p:nvPr/>
          </p:nvSpPr>
          <p:spPr>
            <a:xfrm>
              <a:off x="6860486" y="5087917"/>
              <a:ext cx="32512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Glacial Indifference" panose="020B0604020202020204" charset="0"/>
                </a:rPr>
                <a:t>Shimla Summer Hill Landslide 2023 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Glacial Indifference" panose="020B0604020202020204" charset="0"/>
                </a:rPr>
                <a:t>(</a:t>
              </a:r>
              <a:r>
                <a:rPr lang="en-US" sz="1200" b="1" dirty="0">
                  <a:solidFill>
                    <a:schemeClr val="bg1"/>
                  </a:solidFill>
                  <a:latin typeface="Glacial Indifference" panose="020B060402020202020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https://www.indiatoday.in</a:t>
              </a:r>
              <a:r>
                <a:rPr lang="en-US" sz="1200" b="1" dirty="0">
                  <a:solidFill>
                    <a:schemeClr val="bg1"/>
                  </a:solidFill>
                  <a:latin typeface="Glacial Indifference" panose="020B0604020202020204" charset="0"/>
                </a:rPr>
                <a:t>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8FF5DF-CD19-A2A8-7876-CCA5604C7337}"/>
              </a:ext>
            </a:extLst>
          </p:cNvPr>
          <p:cNvGrpSpPr/>
          <p:nvPr/>
        </p:nvGrpSpPr>
        <p:grpSpPr>
          <a:xfrm>
            <a:off x="1331702" y="1839098"/>
            <a:ext cx="2684818" cy="1935623"/>
            <a:chOff x="5197951" y="2734866"/>
            <a:chExt cx="4027227" cy="290343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FCE2EB6-7B31-DB9F-FDD1-E585968E3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3842"/>
            <a:stretch>
              <a:fillRect/>
            </a:stretch>
          </p:blipFill>
          <p:spPr>
            <a:xfrm>
              <a:off x="5197951" y="2734866"/>
              <a:ext cx="4027227" cy="285726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26FF1B-DABA-EFBB-8F8F-22957540310E}"/>
                </a:ext>
              </a:extLst>
            </p:cNvPr>
            <p:cNvSpPr txBox="1"/>
            <p:nvPr/>
          </p:nvSpPr>
          <p:spPr>
            <a:xfrm>
              <a:off x="5197951" y="4945803"/>
              <a:ext cx="3946049" cy="692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Glacial Indifference" panose="020B0604020202020204" charset="0"/>
                </a:rPr>
                <a:t>Massive landslide in Anni near Bus stand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F331E49-54D2-4663-0DD1-E85EE313FB30}"/>
              </a:ext>
            </a:extLst>
          </p:cNvPr>
          <p:cNvGrpSpPr/>
          <p:nvPr/>
        </p:nvGrpSpPr>
        <p:grpSpPr>
          <a:xfrm>
            <a:off x="4673600" y="3922187"/>
            <a:ext cx="3244493" cy="1944764"/>
            <a:chOff x="1716282" y="6009249"/>
            <a:chExt cx="3946049" cy="30030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7ED65B-3458-BACB-1B0B-0FE2199D7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3993" y="6009249"/>
              <a:ext cx="3064965" cy="299745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4610EAA-83D3-A35C-E0DC-8DA5248F3638}"/>
                </a:ext>
              </a:extLst>
            </p:cNvPr>
            <p:cNvSpPr txBox="1"/>
            <p:nvPr/>
          </p:nvSpPr>
          <p:spPr>
            <a:xfrm>
              <a:off x="1716282" y="8584554"/>
              <a:ext cx="3946049" cy="427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  <a:latin typeface="Glacial Indifference" panose="020B0604020202020204" charset="0"/>
                </a:rPr>
                <a:t>Thunag</a:t>
              </a:r>
              <a:r>
                <a:rPr lang="en-US" sz="1200" b="1" dirty="0">
                  <a:solidFill>
                    <a:schemeClr val="bg1"/>
                  </a:solidFill>
                  <a:latin typeface="Glacial Indifference" panose="020B0604020202020204" charset="0"/>
                </a:rPr>
                <a:t> Debris Flow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CEA6E32-B753-7582-87B9-F3D11C4B4C5F}"/>
              </a:ext>
            </a:extLst>
          </p:cNvPr>
          <p:cNvGrpSpPr/>
          <p:nvPr/>
        </p:nvGrpSpPr>
        <p:grpSpPr>
          <a:xfrm>
            <a:off x="1319570" y="3893610"/>
            <a:ext cx="3462338" cy="1969726"/>
            <a:chOff x="5069122" y="6018915"/>
            <a:chExt cx="5193507" cy="299745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6BD7D68-C36A-33A1-AF5B-C3DDF70F1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9122" y="6018915"/>
              <a:ext cx="5193507" cy="299745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E76E98-2ADE-7789-18AB-9A7DCB90089E}"/>
                </a:ext>
              </a:extLst>
            </p:cNvPr>
            <p:cNvSpPr txBox="1"/>
            <p:nvPr/>
          </p:nvSpPr>
          <p:spPr>
            <a:xfrm>
              <a:off x="5692852" y="8528268"/>
              <a:ext cx="3946049" cy="421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  <a:latin typeface="Glacial Indifference" panose="020B0604020202020204" charset="0"/>
                </a:rPr>
                <a:t>Shamti</a:t>
              </a:r>
              <a:r>
                <a:rPr lang="en-US" sz="1200" b="1" dirty="0">
                  <a:solidFill>
                    <a:schemeClr val="bg1"/>
                  </a:solidFill>
                  <a:latin typeface="Glacial Indifference" panose="020B0604020202020204" charset="0"/>
                </a:rPr>
                <a:t> Landslide, Solan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032BA61-9545-3210-DFD7-8E815752F5DE}"/>
              </a:ext>
            </a:extLst>
          </p:cNvPr>
          <p:cNvGrpSpPr/>
          <p:nvPr/>
        </p:nvGrpSpPr>
        <p:grpSpPr>
          <a:xfrm>
            <a:off x="7661551" y="1838718"/>
            <a:ext cx="3251200" cy="4042633"/>
            <a:chOff x="12325350" y="2610448"/>
            <a:chExt cx="4876800" cy="606394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6454083-DC04-4A4C-0CBC-B788EBD12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51753" y="2610448"/>
              <a:ext cx="4561993" cy="606136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87AB818-9407-8BF3-C76E-A41BE0347778}"/>
                </a:ext>
              </a:extLst>
            </p:cNvPr>
            <p:cNvSpPr txBox="1"/>
            <p:nvPr/>
          </p:nvSpPr>
          <p:spPr>
            <a:xfrm>
              <a:off x="12325350" y="7981900"/>
              <a:ext cx="4876800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Glacial Indifference" panose="020B0604020202020204" charset="0"/>
                </a:rPr>
                <a:t>Kullu </a:t>
              </a:r>
              <a:r>
                <a:rPr lang="en-US" sz="1200" b="1" dirty="0" err="1">
                  <a:solidFill>
                    <a:schemeClr val="bg1"/>
                  </a:solidFill>
                  <a:latin typeface="Glacial Indifference" panose="020B0604020202020204" charset="0"/>
                </a:rPr>
                <a:t>Sainj</a:t>
              </a:r>
              <a:r>
                <a:rPr lang="en-US" sz="1200" b="1" dirty="0">
                  <a:solidFill>
                    <a:schemeClr val="bg1"/>
                  </a:solidFill>
                  <a:latin typeface="Glacial Indifference" panose="020B0604020202020204" charset="0"/>
                </a:rPr>
                <a:t> Area (Pre and Post monsoon)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Glacial Indifference" panose="020B0604020202020204" charset="0"/>
                </a:rPr>
                <a:t>(Sana et al. 2024)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02CB44-1A98-D8C5-F222-E71CDD0E4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8</a:t>
            </a:fld>
            <a:endParaRPr lang="en-I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02653" y="240812"/>
            <a:ext cx="8786693" cy="92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en-US" sz="5666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METHODOLOGY</a:t>
            </a:r>
          </a:p>
        </p:txBody>
      </p:sp>
      <p:sp>
        <p:nvSpPr>
          <p:cNvPr id="4" name="TextBox 4"/>
          <p:cNvSpPr txBox="1"/>
          <p:nvPr/>
        </p:nvSpPr>
        <p:spPr>
          <a:xfrm rot="-5400000">
            <a:off x="-1582491" y="3282518"/>
            <a:ext cx="4588072" cy="29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IIT Mandi| 2026</a:t>
            </a:r>
          </a:p>
        </p:txBody>
      </p:sp>
      <p:sp>
        <p:nvSpPr>
          <p:cNvPr id="15" name="AutoShape 15"/>
          <p:cNvSpPr/>
          <p:nvPr/>
        </p:nvSpPr>
        <p:spPr>
          <a:xfrm flipH="1" flipV="1">
            <a:off x="723900" y="4859627"/>
            <a:ext cx="3602" cy="1998304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H="1" flipV="1">
            <a:off x="726994" y="-69683"/>
            <a:ext cx="3602" cy="1998304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0C6486-2DC6-1648-DB51-3ED2F1B60250}"/>
              </a:ext>
            </a:extLst>
          </p:cNvPr>
          <p:cNvSpPr txBox="1"/>
          <p:nvPr/>
        </p:nvSpPr>
        <p:spPr>
          <a:xfrm>
            <a:off x="4316910" y="1445816"/>
            <a:ext cx="1225657" cy="36933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Desk study</a:t>
            </a:r>
            <a:endParaRPr lang="en-IN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4BE6E1-0A6F-E074-0789-F2D60C076D01}"/>
              </a:ext>
            </a:extLst>
          </p:cNvPr>
          <p:cNvSpPr txBox="1"/>
          <p:nvPr/>
        </p:nvSpPr>
        <p:spPr>
          <a:xfrm>
            <a:off x="3204427" y="1997422"/>
            <a:ext cx="345062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Data Acquisition &amp; Preprocessing </a:t>
            </a:r>
            <a:endParaRPr lang="en-IN" b="1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AE7C73C-5B90-6083-3C9E-2C52103CFE5B}"/>
              </a:ext>
            </a:extLst>
          </p:cNvPr>
          <p:cNvGrpSpPr/>
          <p:nvPr/>
        </p:nvGrpSpPr>
        <p:grpSpPr>
          <a:xfrm>
            <a:off x="8748830" y="1717987"/>
            <a:ext cx="2471574" cy="1782206"/>
            <a:chOff x="7693453" y="2248332"/>
            <a:chExt cx="2471574" cy="178220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70D25A-5A84-C4BE-E25C-7C21DE06D3AC}"/>
                </a:ext>
              </a:extLst>
            </p:cNvPr>
            <p:cNvSpPr txBox="1"/>
            <p:nvPr/>
          </p:nvSpPr>
          <p:spPr>
            <a:xfrm>
              <a:off x="8017388" y="2248332"/>
              <a:ext cx="1823704" cy="369332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Site Investigation</a:t>
              </a:r>
              <a:endParaRPr lang="en-IN" b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F2C6FA-CECC-BCA5-3036-EC09AE7C6036}"/>
                </a:ext>
              </a:extLst>
            </p:cNvPr>
            <p:cNvSpPr txBox="1"/>
            <p:nvPr/>
          </p:nvSpPr>
          <p:spPr>
            <a:xfrm>
              <a:off x="7693453" y="2848381"/>
              <a:ext cx="2471574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Qualitative Assessment </a:t>
              </a:r>
              <a:endParaRPr lang="en-IN" b="1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1DA7927-B6B4-B3A9-56B5-4C242E58C8C0}"/>
                </a:ext>
              </a:extLst>
            </p:cNvPr>
            <p:cNvSpPr txBox="1"/>
            <p:nvPr/>
          </p:nvSpPr>
          <p:spPr>
            <a:xfrm>
              <a:off x="8238314" y="3661206"/>
              <a:ext cx="1381853" cy="369332"/>
            </a:xfrm>
            <a:prstGeom prst="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LHEF for LHZ</a:t>
              </a:r>
              <a:endParaRPr lang="en-IN" b="1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18EAA4-025A-DF75-5E5D-482320A5E017}"/>
              </a:ext>
            </a:extLst>
          </p:cNvPr>
          <p:cNvGrpSpPr/>
          <p:nvPr/>
        </p:nvGrpSpPr>
        <p:grpSpPr>
          <a:xfrm>
            <a:off x="2175936" y="2687368"/>
            <a:ext cx="5507603" cy="1298359"/>
            <a:chOff x="1470712" y="3429000"/>
            <a:chExt cx="5507603" cy="1298359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133DB38-A8D6-46BC-721B-7CC9F4DDBC9F}"/>
                </a:ext>
              </a:extLst>
            </p:cNvPr>
            <p:cNvSpPr/>
            <p:nvPr/>
          </p:nvSpPr>
          <p:spPr>
            <a:xfrm>
              <a:off x="1470712" y="3429000"/>
              <a:ext cx="5507603" cy="129835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765EBB5-2F1A-3EBF-BF6B-165C9B71D213}"/>
                </a:ext>
              </a:extLst>
            </p:cNvPr>
            <p:cNvSpPr txBox="1"/>
            <p:nvPr/>
          </p:nvSpPr>
          <p:spPr>
            <a:xfrm>
              <a:off x="1702654" y="3527030"/>
              <a:ext cx="5131918" cy="120032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Geology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Geomorphology (DEM, Slope, Aspect, Curvature)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Anthropogenic factors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(Roads, NDVI, LULC)</a:t>
              </a:r>
              <a:endParaRPr lang="en-IN" dirty="0"/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87E3A25-9D0E-1DA3-F021-55D8713600EF}"/>
              </a:ext>
            </a:extLst>
          </p:cNvPr>
          <p:cNvCxnSpPr>
            <a:stCxn id="26" idx="2"/>
            <a:endCxn id="27" idx="0"/>
          </p:cNvCxnSpPr>
          <p:nvPr/>
        </p:nvCxnSpPr>
        <p:spPr>
          <a:xfrm>
            <a:off x="4929739" y="1815148"/>
            <a:ext cx="1" cy="18227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6D8D0FB-8C09-DF1F-9CCF-7C51E4CCC5A8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4929740" y="2366754"/>
            <a:ext cx="0" cy="24091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B8AD731-A6EE-55EB-8C79-8344C4EE40E8}"/>
              </a:ext>
            </a:extLst>
          </p:cNvPr>
          <p:cNvCxnSpPr>
            <a:cxnSpLocks/>
            <a:stCxn id="24" idx="3"/>
            <a:endCxn id="29" idx="1"/>
          </p:cNvCxnSpPr>
          <p:nvPr/>
        </p:nvCxnSpPr>
        <p:spPr>
          <a:xfrm flipV="1">
            <a:off x="7683539" y="3315527"/>
            <a:ext cx="1610152" cy="2102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15D5D39-245C-4747-835C-AC53AAB7BCA2}"/>
              </a:ext>
            </a:extLst>
          </p:cNvPr>
          <p:cNvCxnSpPr>
            <a:cxnSpLocks/>
            <a:stCxn id="25" idx="2"/>
            <a:endCxn id="28" idx="0"/>
          </p:cNvCxnSpPr>
          <p:nvPr/>
        </p:nvCxnSpPr>
        <p:spPr>
          <a:xfrm>
            <a:off x="9984617" y="2087319"/>
            <a:ext cx="0" cy="2307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8C0E1EF-518A-B0EC-89D2-C9BE11541858}"/>
              </a:ext>
            </a:extLst>
          </p:cNvPr>
          <p:cNvCxnSpPr>
            <a:cxnSpLocks/>
            <a:stCxn id="28" idx="2"/>
            <a:endCxn id="29" idx="0"/>
          </p:cNvCxnSpPr>
          <p:nvPr/>
        </p:nvCxnSpPr>
        <p:spPr>
          <a:xfrm>
            <a:off x="9984617" y="2687368"/>
            <a:ext cx="1" cy="44349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5D35D37-65F8-6EAD-C5E9-D1A8506213FD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4973837" y="3985727"/>
            <a:ext cx="11679" cy="32061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89F0FF5A-CBE3-2BE3-189A-EDB98B42B45B}"/>
              </a:ext>
            </a:extLst>
          </p:cNvPr>
          <p:cNvSpPr txBox="1"/>
          <p:nvPr/>
        </p:nvSpPr>
        <p:spPr>
          <a:xfrm>
            <a:off x="3518310" y="4326783"/>
            <a:ext cx="296959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Quantitative ML Assessment </a:t>
            </a:r>
            <a:endParaRPr lang="en-IN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15A7934-1877-7A5C-C020-D43571EF21AF}"/>
              </a:ext>
            </a:extLst>
          </p:cNvPr>
          <p:cNvSpPr txBox="1"/>
          <p:nvPr/>
        </p:nvSpPr>
        <p:spPr>
          <a:xfrm>
            <a:off x="1836559" y="5044825"/>
            <a:ext cx="113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Inventory 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4985DFE-F82F-CEAD-A81A-FA914F380F25}"/>
              </a:ext>
            </a:extLst>
          </p:cNvPr>
          <p:cNvCxnSpPr>
            <a:cxnSpLocks/>
          </p:cNvCxnSpPr>
          <p:nvPr/>
        </p:nvCxnSpPr>
        <p:spPr>
          <a:xfrm>
            <a:off x="4250392" y="5214102"/>
            <a:ext cx="468022" cy="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9109ECF-630F-B2DE-142F-20ECDE9EFA5F}"/>
              </a:ext>
            </a:extLst>
          </p:cNvPr>
          <p:cNvSpPr txBox="1"/>
          <p:nvPr/>
        </p:nvSpPr>
        <p:spPr>
          <a:xfrm>
            <a:off x="4718415" y="5037172"/>
            <a:ext cx="569387" cy="36933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POF</a:t>
            </a:r>
            <a:endParaRPr lang="en-IN" b="1" dirty="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769AD30-25AE-A59A-5211-8EBF1CC6A378}"/>
              </a:ext>
            </a:extLst>
          </p:cNvPr>
          <p:cNvCxnSpPr>
            <a:cxnSpLocks/>
            <a:stCxn id="54" idx="2"/>
            <a:endCxn id="58" idx="0"/>
          </p:cNvCxnSpPr>
          <p:nvPr/>
        </p:nvCxnSpPr>
        <p:spPr>
          <a:xfrm>
            <a:off x="5003108" y="4696115"/>
            <a:ext cx="1" cy="34105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6AB4FB2D-B855-8283-FD6F-821525631868}"/>
              </a:ext>
            </a:extLst>
          </p:cNvPr>
          <p:cNvSpPr txBox="1"/>
          <p:nvPr/>
        </p:nvSpPr>
        <p:spPr>
          <a:xfrm>
            <a:off x="3204427" y="5037171"/>
            <a:ext cx="1152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Validation</a:t>
            </a:r>
            <a:endParaRPr lang="en-IN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C0D508F-0B82-FE19-91F8-7A7671EEB973}"/>
              </a:ext>
            </a:extLst>
          </p:cNvPr>
          <p:cNvCxnSpPr>
            <a:cxnSpLocks/>
          </p:cNvCxnSpPr>
          <p:nvPr/>
        </p:nvCxnSpPr>
        <p:spPr>
          <a:xfrm>
            <a:off x="4991429" y="5409255"/>
            <a:ext cx="11679" cy="32061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0721508D-869B-28C8-80BD-0D18AA52655B}"/>
              </a:ext>
            </a:extLst>
          </p:cNvPr>
          <p:cNvCxnSpPr>
            <a:endCxn id="58" idx="3"/>
          </p:cNvCxnSpPr>
          <p:nvPr/>
        </p:nvCxnSpPr>
        <p:spPr>
          <a:xfrm rot="10800000" flipV="1">
            <a:off x="5287803" y="3632176"/>
            <a:ext cx="4696815" cy="1589661"/>
          </a:xfrm>
          <a:prstGeom prst="bentConnector3">
            <a:avLst>
              <a:gd name="adj1" fmla="val 13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3A7360E-ACF9-C3C3-8196-F0941B00946D}"/>
              </a:ext>
            </a:extLst>
          </p:cNvPr>
          <p:cNvSpPr txBox="1"/>
          <p:nvPr/>
        </p:nvSpPr>
        <p:spPr>
          <a:xfrm>
            <a:off x="9252261" y="5228614"/>
            <a:ext cx="2489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Ground Truth Validation</a:t>
            </a:r>
            <a:endParaRPr lang="en-IN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38F7D2F-D727-E37B-61D3-1BCAC3A72154}"/>
              </a:ext>
            </a:extLst>
          </p:cNvPr>
          <p:cNvCxnSpPr>
            <a:cxnSpLocks/>
            <a:stCxn id="55" idx="3"/>
            <a:endCxn id="60" idx="1"/>
          </p:cNvCxnSpPr>
          <p:nvPr/>
        </p:nvCxnSpPr>
        <p:spPr>
          <a:xfrm flipV="1">
            <a:off x="2968920" y="5221837"/>
            <a:ext cx="235507" cy="765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126CC55C-9B1C-880C-8F77-6A066ACC78F3}"/>
              </a:ext>
            </a:extLst>
          </p:cNvPr>
          <p:cNvSpPr txBox="1"/>
          <p:nvPr/>
        </p:nvSpPr>
        <p:spPr>
          <a:xfrm>
            <a:off x="3744425" y="5729868"/>
            <a:ext cx="250568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Calibrated localized LSM</a:t>
            </a:r>
            <a:endParaRPr lang="en-IN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CE241EA-A4D1-BC0A-8DF3-5DE30171B631}"/>
              </a:ext>
            </a:extLst>
          </p:cNvPr>
          <p:cNvSpPr txBox="1"/>
          <p:nvPr/>
        </p:nvSpPr>
        <p:spPr>
          <a:xfrm>
            <a:off x="3426902" y="6247856"/>
            <a:ext cx="3140732" cy="369332"/>
          </a:xfrm>
          <a:prstGeom prst="rect">
            <a:avLst/>
          </a:prstGeom>
          <a:solidFill>
            <a:srgbClr val="EBDDED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Site specific Recommendations</a:t>
            </a:r>
            <a:endParaRPr lang="en-IN" b="1" dirty="0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AFA0666E-5469-5295-BAD7-22A58F62E0C8}"/>
              </a:ext>
            </a:extLst>
          </p:cNvPr>
          <p:cNvCxnSpPr>
            <a:cxnSpLocks/>
            <a:stCxn id="70" idx="2"/>
            <a:endCxn id="86" idx="0"/>
          </p:cNvCxnSpPr>
          <p:nvPr/>
        </p:nvCxnSpPr>
        <p:spPr>
          <a:xfrm>
            <a:off x="4997268" y="6099200"/>
            <a:ext cx="0" cy="14865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7C8265-3AA6-F424-88A5-94D5F460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07672-2625-40B5-B685-5BF8AF7DFD62}" type="slidenum">
              <a:rPr lang="en-IN" smtClean="0"/>
              <a:t>9</a:t>
            </a:fld>
            <a:endParaRPr lang="en-I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1054</Words>
  <Application>Microsoft Office PowerPoint</Application>
  <PresentationFormat>Widescreen</PresentationFormat>
  <Paragraphs>215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Abhaya Libre Bold</vt:lpstr>
      <vt:lpstr>Alatsi</vt:lpstr>
      <vt:lpstr>Amasis MT Pro Medium</vt:lpstr>
      <vt:lpstr>Arial</vt:lpstr>
      <vt:lpstr>Calibri</vt:lpstr>
      <vt:lpstr>Calibri Light</vt:lpstr>
      <vt:lpstr>Glacial Indifference</vt:lpstr>
      <vt:lpstr>Glacial Indifference Bold</vt:lpstr>
      <vt:lpstr>Google Sans Text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kvu geo</dc:creator>
  <cp:lastModifiedBy>kvu geo</cp:lastModifiedBy>
  <cp:revision>2</cp:revision>
  <dcterms:created xsi:type="dcterms:W3CDTF">2026-05-06T06:49:16Z</dcterms:created>
  <dcterms:modified xsi:type="dcterms:W3CDTF">2026-05-06T15:02:24Z</dcterms:modified>
</cp:coreProperties>
</file>