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58" r:id="rId4"/>
    <p:sldId id="259" r:id="rId5"/>
    <p:sldId id="269" r:id="rId6"/>
    <p:sldId id="260" r:id="rId7"/>
    <p:sldId id="270" r:id="rId8"/>
    <p:sldId id="264" r:id="rId9"/>
    <p:sldId id="261" r:id="rId10"/>
    <p:sldId id="275" r:id="rId11"/>
    <p:sldId id="265" r:id="rId12"/>
    <p:sldId id="263" r:id="rId13"/>
    <p:sldId id="271" r:id="rId14"/>
    <p:sldId id="274" r:id="rId15"/>
    <p:sldId id="273" r:id="rId16"/>
    <p:sldId id="272" r:id="rId17"/>
  </p:sldIdLst>
  <p:sldSz cx="12188825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696"/>
    <a:srgbClr val="829580"/>
    <a:srgbClr val="43A3A9"/>
    <a:srgbClr val="5795C0"/>
    <a:srgbClr val="378ADD"/>
    <a:srgbClr val="303132"/>
    <a:srgbClr val="1F77B4"/>
    <a:srgbClr val="FFE200"/>
    <a:srgbClr val="02C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5" autoAdjust="0"/>
    <p:restoredTop sz="94897" autoAdjust="0"/>
  </p:normalViewPr>
  <p:slideViewPr>
    <p:cSldViewPr snapToGrid="0" snapToObjects="1">
      <p:cViewPr varScale="1">
        <p:scale>
          <a:sx n="105" d="100"/>
          <a:sy n="105" d="100"/>
        </p:scale>
        <p:origin x="9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4B632-425A-413F-AF61-715B22FE169E}" type="datetimeFigureOut">
              <a:rPr lang="ko-KR" altLang="en-US" smtClean="0"/>
              <a:t>2026-05-02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BA0D1-4DA4-4A96-A86C-E09D0125A7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910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BA0D1-4DA4-4A96-A86C-E09D0125A79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1208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detail the stacking ensemble architecture.</a:t>
            </a:r>
          </a:p>
          <a:p>
            <a:r>
              <a:rPr lang="en-US" dirty="0"/>
              <a:t>In the first stage, all four base models — RF, XGBoost, LightGBM, and ExtraTrees — are trained on the original training data.</a:t>
            </a:r>
          </a:p>
          <a:p>
            <a:r>
              <a:rPr lang="en-US" dirty="0"/>
              <a:t>Their out-of-fold predictions form a new training set fed to the second-stage meta-learner, a logistic regression model.</a:t>
            </a:r>
          </a:p>
          <a:p>
            <a:r>
              <a:rPr lang="en-US" dirty="0"/>
              <a:t>This two-level design exploits the complementary strengths of each algorithm while reducing overfitting, ultimately producing more robust wildfire probability estimates than any single model alone.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chart compares model performance across three metrics: PR-AUC, ROC-AUC, and F1-Score.</a:t>
            </a:r>
          </a:p>
          <a:p>
            <a:r>
              <a:rPr lang="en-US" dirty="0"/>
              <a:t>The stacking ensemble achieves the highest scores on all three — PR-AUC of 0.934, ROC-AUC of 0.941, and F1 of 0.852 — outperforming each individual base learner.</a:t>
            </a:r>
          </a:p>
          <a:p>
            <a:r>
              <a:rPr lang="en-US" dirty="0"/>
              <a:t>LightGBM comes closest with a PR-AUC of 0.932.</a:t>
            </a:r>
          </a:p>
          <a:p>
            <a:r>
              <a:rPr lang="en-US" dirty="0"/>
              <a:t>The consistent superiority of the ensemble validates our choice to combine models rather than rely on any single algorithm for downstream risk mapping.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table shows the top-ranked features by average rank across all five models.</a:t>
            </a:r>
          </a:p>
          <a:p>
            <a:r>
              <a:rPr lang="en-US" dirty="0"/>
              <a:t>Relative humidity ranks first overall, followed by daily maximum temperature — confirming that atmospheric dryness and heat are the primary drivers of wildfire occurrence.</a:t>
            </a:r>
          </a:p>
          <a:p>
            <a:r>
              <a:rPr lang="en-US" dirty="0"/>
              <a:t>Distance to road and distance to farmland also rank highly, reflecting the role of human activity in ignition.</a:t>
            </a:r>
          </a:p>
          <a:p>
            <a:r>
              <a:rPr lang="en-US" dirty="0"/>
              <a:t>Notably, precipitation ranks lowest among the top features, suggesting that day-of-fire dryness matters more than recent rainfall in South Korea's wildfire patterns.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maps show spatial wildfire risk across South Korea for each SSP scenario and decade.</a:t>
            </a:r>
          </a:p>
          <a:p>
            <a:r>
              <a:rPr lang="en-US" dirty="0"/>
              <a:t>Under all four scenarios, high-risk areas concentrate in mountainous regions, particularly in the east and south.</a:t>
            </a:r>
          </a:p>
          <a:p>
            <a:r>
              <a:rPr lang="en-US" dirty="0"/>
              <a:t>SSP5-8.5 shows the most extensive risk expansion, especially by the 2040s, when large contiguous forest zones shift into high-risk status.</a:t>
            </a:r>
          </a:p>
          <a:p>
            <a:r>
              <a:rPr lang="en-US" dirty="0"/>
              <a:t>Even under the optimistic SSP1-2.6 scenario, risk areas grow noticeably relative to the baseline, indicating that some degree of wildfire intensification is unavoidable under any plausible climate trajectory.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line chart tracks the total high-risk forest area — defined by the optimized threshold of 0.445 — from the baseline through the 2030s, 2040s, and 2050s.</a:t>
            </a:r>
          </a:p>
          <a:p>
            <a:r>
              <a:rPr lang="en-US" dirty="0"/>
              <a:t>All four scenarios project a sharp jump from the baseline of 1,494 km² to roughly 2,300–2,900 km² in the 2030s.</a:t>
            </a:r>
          </a:p>
          <a:p>
            <a:r>
              <a:rPr lang="en-US" dirty="0"/>
              <a:t>SSP5-8.5 peaks around 2,877 km² in the 2040s before slightly declining, while SSP3-7.0 continues rising to 2,818 km² in the 2050s.</a:t>
            </a:r>
          </a:p>
          <a:p>
            <a:r>
              <a:rPr lang="en-US" dirty="0"/>
              <a:t>This convergence of high-emission scenarios in later decades signals that delayed mitigation does not significantly reduce near-term wildfire risk.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sensitivity analysis tests whether our main finding holds at a stricter threshold of 0.6.</a:t>
            </a:r>
          </a:p>
          <a:p>
            <a:r>
              <a:rPr lang="en-US" dirty="0"/>
              <a:t>At the optimized threshold of 0.445, the baseline is 1,494 km² and future projections reach up to 2,877 km².</a:t>
            </a:r>
          </a:p>
          <a:p>
            <a:r>
              <a:rPr lang="en-US" dirty="0"/>
              <a:t>At the stricter 0.6 threshold, the baseline drops to just 302 km², but the relative increase across scenarios is similarly pronounced.</a:t>
            </a:r>
          </a:p>
          <a:p>
            <a:r>
              <a:rPr lang="en-US" dirty="0"/>
              <a:t>This confirms that the direction and magnitude of wildfire risk expansion are robust across threshold choices, not an artifact of our specific cutoff.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final slide quantifies the solar energy consequence of expanding wildfire risk.</a:t>
            </a:r>
          </a:p>
          <a:p>
            <a:r>
              <a:rPr lang="en-US" dirty="0"/>
              <a:t>The left panel shows that 200–260 km² of potential solar land is excluded due to wildfire risk in each period — consistently well above the 123 km² baseline.</a:t>
            </a:r>
          </a:p>
          <a:p>
            <a:r>
              <a:rPr lang="en-US" dirty="0"/>
              <a:t>The right panel translates this into lost solar capacity: up to 25,602 MW under SSP5-8.5 in the 2036–45 period, compared to a baseline of 12,289 MW.</a:t>
            </a:r>
          </a:p>
          <a:p>
            <a:r>
              <a:rPr lang="en-US" dirty="0"/>
              <a:t>These numbers make the policy implication concrete — ignoring wildfire dynamics in land suitability assessments leads to significant overestimation of deployable solar capacity, undermining national renewable energy targets.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BA0D1-4DA4-4A96-A86C-E09D0125A79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1824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BA0D1-4DA4-4A96-A86C-E09D0125A79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1659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BA0D1-4DA4-4A96-A86C-E09D0125A79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824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BA0D1-4DA4-4A96-A86C-E09D0125A79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398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BA0D1-4DA4-4A96-A86C-E09D0125A79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767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defines the possible land area for solar power plants.</a:t>
            </a:r>
          </a:p>
          <a:p>
            <a:r>
              <a:rPr lang="en-US" dirty="0"/>
              <a:t>We first removed all development-restricted areas — covering physical stability, ecological suitability, and land developability — from the total land.</a:t>
            </a:r>
          </a:p>
          <a:p>
            <a:r>
              <a:rPr lang="en-US" dirty="0"/>
              <a:t>The remaining bareland and farmland with a minimum contiguous area of 900 square meters, derived from a 30-meter grid, form the basis of our solar land pool.</a:t>
            </a:r>
          </a:p>
          <a:p>
            <a:r>
              <a:rPr lang="en-US" dirty="0"/>
              <a:t>This gives us a clear, reproducible baseline for measuring how wildfire risk erodes available land.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table lists all 15 variables used as inputs to the wildfire prediction model.</a:t>
            </a:r>
          </a:p>
          <a:p>
            <a:r>
              <a:rPr lang="en-US" dirty="0"/>
              <a:t>They fall into three categories: climate, socio-economic, and environmental factors.</a:t>
            </a:r>
          </a:p>
          <a:p>
            <a:r>
              <a:rPr lang="en-US" dirty="0"/>
              <a:t>Climate variables — temperature, humidity, wind speed, and precipitation — capture the day-of-fire atmospheric conditions.</a:t>
            </a:r>
          </a:p>
          <a:p>
            <a:r>
              <a:rPr lang="en-US" dirty="0"/>
              <a:t>Socio-economic variables, such as distance to roads, farmland, and hiking trails, reflect human ignition risk.</a:t>
            </a:r>
          </a:p>
          <a:p>
            <a:r>
              <a:rPr lang="en-US" dirty="0"/>
              <a:t>Environmental variables — DEM, slope, TWI, and conifer ratio — capture topographic and vegetation characteristics linked to fire spread.</a:t>
            </a:r>
          </a:p>
          <a:p>
            <a:r>
              <a:rPr lang="en-US" dirty="0"/>
              <a:t>Together, these 15 variables allow the model to distinguish wildfire-prone from non-prone grid cells across South Korea.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flow chart summarizes the full modeling pipeline.</a:t>
            </a:r>
          </a:p>
          <a:p>
            <a:r>
              <a:rPr lang="en-US" dirty="0"/>
              <a:t>On the left, wildfire occurrence and absence records are paired with the 15 environmental variables.</a:t>
            </a:r>
          </a:p>
          <a:p>
            <a:r>
              <a:rPr lang="en-US" dirty="0"/>
              <a:t>These inputs feed into a stacking ensemble of four base learners — Random Forest, XGBoost, LightGBM, and ExtraTrees — whose predictions are combined by a logistic meta-learner.</a:t>
            </a:r>
          </a:p>
          <a:p>
            <a:r>
              <a:rPr lang="en-US" dirty="0"/>
              <a:t>The raw probability output then passes through threshold optimization to convert continuous scores into binary risk labels.</a:t>
            </a:r>
          </a:p>
          <a:p>
            <a:r>
              <a:rPr lang="en-US" dirty="0"/>
              <a:t>Finally, feature importance analysis reveals which variables drive the predictions most strongly.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5A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457200" y="201168"/>
            <a:ext cx="2803358" cy="292608"/>
          </a:xfrm>
          <a:prstGeom prst="rect">
            <a:avLst/>
          </a:prstGeom>
          <a:solidFill>
            <a:srgbClr val="1C72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 b="1" dirty="0">
                <a:solidFill>
                  <a:srgbClr val="FFFFFF"/>
                </a:solidFill>
                <a:latin typeface="Calibri"/>
              </a:rPr>
              <a:t>EGU26 </a:t>
            </a:r>
            <a:r>
              <a:rPr lang="en-US" sz="1600" b="1" dirty="0">
                <a:solidFill>
                  <a:srgbClr val="FFFFFF"/>
                </a:solidFill>
                <a:latin typeface="Calibri"/>
              </a:rPr>
              <a:t>-22907</a:t>
            </a:r>
            <a:endParaRPr sz="16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58368"/>
            <a:ext cx="114574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solidFill>
                  <a:srgbClr val="FFFFFF"/>
                </a:solidFill>
                <a:latin typeface="Calibri"/>
              </a:rPr>
              <a:t>Wildfire risk as a dynamic constraint shaping energetic landscapes under climate change</a:t>
            </a:r>
            <a:endParaRPr sz="44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067DC0-A547-7557-753F-0A7F26A8AD06}"/>
              </a:ext>
            </a:extLst>
          </p:cNvPr>
          <p:cNvSpPr txBox="1"/>
          <p:nvPr/>
        </p:nvSpPr>
        <p:spPr>
          <a:xfrm>
            <a:off x="457200" y="2449586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2C39A"/>
                </a:solidFill>
                <a:latin typeface="Calibri"/>
              </a:rPr>
              <a:t>Mingyun</a:t>
            </a:r>
            <a:r>
              <a:rPr lang="ko-KR" altLang="en-US" sz="3600" b="1" dirty="0">
                <a:solidFill>
                  <a:srgbClr val="02C39A"/>
                </a:solidFill>
                <a:latin typeface="Calibri"/>
              </a:rPr>
              <a:t> </a:t>
            </a:r>
            <a:r>
              <a:rPr lang="en-US" altLang="ko-KR" sz="3600" b="1" dirty="0">
                <a:solidFill>
                  <a:srgbClr val="02C39A"/>
                </a:solidFill>
                <a:latin typeface="Calibri"/>
              </a:rPr>
              <a:t>Cho</a:t>
            </a:r>
            <a:r>
              <a:rPr sz="3600" b="1" i="0" dirty="0">
                <a:solidFill>
                  <a:srgbClr val="02C39A"/>
                </a:solidFill>
                <a:latin typeface="Calibri"/>
              </a:rPr>
              <a:t>¹  · </a:t>
            </a:r>
            <a:r>
              <a:rPr lang="en-US" altLang="ko-KR" sz="3600" b="1" dirty="0">
                <a:solidFill>
                  <a:srgbClr val="02C39A"/>
                </a:solidFill>
              </a:rPr>
              <a:t>Yohan Choi¹  · </a:t>
            </a:r>
            <a:r>
              <a:rPr lang="en-US" sz="3600" b="1" i="0" dirty="0">
                <a:solidFill>
                  <a:srgbClr val="02C39A"/>
                </a:solidFill>
                <a:latin typeface="Calibri"/>
              </a:rPr>
              <a:t>Chan Park</a:t>
            </a:r>
            <a:r>
              <a:rPr sz="3600" b="1" i="0" dirty="0">
                <a:solidFill>
                  <a:srgbClr val="02C39A"/>
                </a:solidFill>
                <a:latin typeface="Calibri"/>
              </a:rPr>
              <a:t>²  ·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8980B-7286-F5C6-9087-9977186F1B9F}"/>
              </a:ext>
            </a:extLst>
          </p:cNvPr>
          <p:cNvSpPr txBox="1"/>
          <p:nvPr/>
        </p:nvSpPr>
        <p:spPr>
          <a:xfrm>
            <a:off x="457200" y="3187131"/>
            <a:ext cx="114574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 b="0" i="0" dirty="0">
                <a:solidFill>
                  <a:srgbClr val="AACCDD"/>
                </a:solidFill>
                <a:latin typeface="Calibri"/>
              </a:rPr>
              <a:t>¹ </a:t>
            </a:r>
            <a:r>
              <a:rPr lang="en-US" sz="2400" b="0" i="0" dirty="0">
                <a:solidFill>
                  <a:srgbClr val="AACCDD"/>
                </a:solidFill>
                <a:latin typeface="Calibri"/>
              </a:rPr>
              <a:t>Institute of Urban Science, University of Seoul, South Korea</a:t>
            </a:r>
          </a:p>
          <a:p>
            <a:pPr algn="l"/>
            <a:r>
              <a:rPr sz="2400" b="0" i="0" dirty="0">
                <a:solidFill>
                  <a:srgbClr val="AACCDD"/>
                </a:solidFill>
                <a:latin typeface="Calibri"/>
              </a:rPr>
              <a:t>² </a:t>
            </a:r>
            <a:r>
              <a:rPr lang="en-US" sz="2400" b="0" i="0" dirty="0">
                <a:solidFill>
                  <a:srgbClr val="AACCDD"/>
                </a:solidFill>
                <a:latin typeface="Calibri"/>
              </a:rPr>
              <a:t>Department of Landscape Architecture, University of Seoul, South Korea</a:t>
            </a:r>
            <a:endParaRPr sz="2400" b="0" i="0" dirty="0">
              <a:solidFill>
                <a:srgbClr val="AACCDD"/>
              </a:solidFill>
              <a:latin typeface="Calibri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EDAD8D8-3299-4A6D-5FC2-6524E8AC2F9B}"/>
              </a:ext>
            </a:extLst>
          </p:cNvPr>
          <p:cNvSpPr/>
          <p:nvPr/>
        </p:nvSpPr>
        <p:spPr>
          <a:xfrm>
            <a:off x="457200" y="4165039"/>
            <a:ext cx="11274552" cy="27432"/>
          </a:xfrm>
          <a:prstGeom prst="rect">
            <a:avLst/>
          </a:prstGeom>
          <a:solidFill>
            <a:srgbClr val="1C72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581B2-E572-7CFE-ED37-A03822633741}"/>
              </a:ext>
            </a:extLst>
          </p:cNvPr>
          <p:cNvSpPr txBox="1"/>
          <p:nvPr/>
        </p:nvSpPr>
        <p:spPr>
          <a:xfrm>
            <a:off x="457200" y="6293298"/>
            <a:ext cx="822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 i="0" dirty="0">
                <a:solidFill>
                  <a:srgbClr val="88AABB"/>
                </a:solidFill>
                <a:latin typeface="Calibri"/>
              </a:rPr>
              <a:t>Session: </a:t>
            </a:r>
            <a:r>
              <a:rPr lang="en-US" sz="2000" dirty="0">
                <a:solidFill>
                  <a:srgbClr val="88AABB"/>
                </a:solidFill>
                <a:latin typeface="Calibri"/>
              </a:rPr>
              <a:t>NH7.2</a:t>
            </a:r>
            <a:r>
              <a:rPr sz="2000" b="0" i="0" dirty="0">
                <a:solidFill>
                  <a:srgbClr val="88AABB"/>
                </a:solidFill>
                <a:latin typeface="Calibri"/>
              </a:rPr>
              <a:t> · EGU General Assembly 2026, Vienna, 3–8 May 2026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887B2034-B039-C743-89A5-53D8206AD32C}"/>
              </a:ext>
            </a:extLst>
          </p:cNvPr>
          <p:cNvSpPr/>
          <p:nvPr/>
        </p:nvSpPr>
        <p:spPr>
          <a:xfrm>
            <a:off x="10332720" y="4233690"/>
            <a:ext cx="1463040" cy="1463040"/>
          </a:xfrm>
          <a:prstGeom prst="rect">
            <a:avLst/>
          </a:prstGeom>
          <a:solidFill>
            <a:srgbClr val="FFFFFF"/>
          </a:solidFill>
          <a:ln w="25400">
            <a:solidFill>
              <a:srgbClr val="02C3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100">
                <a:solidFill>
                  <a:srgbClr val="556B7D"/>
                </a:solidFill>
                <a:latin typeface="Calibri"/>
              </a:rPr>
              <a:t>Abstract
QR Code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E88E539F-7CE3-8D13-81F0-1CF27A255471}"/>
              </a:ext>
            </a:extLst>
          </p:cNvPr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ADB3AC46-F76C-56E5-3783-7CEE60DF9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573" y="4312414"/>
            <a:ext cx="1333333" cy="13333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7DB66-308D-7079-B9BA-99164283C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AF9F54-113C-DD19-A12F-1AB50E1D7296}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4B8411-1736-BAF7-FFF7-972B9AE62D84}"/>
              </a:ext>
            </a:extLst>
          </p:cNvPr>
          <p:cNvSpPr/>
          <p:nvPr/>
        </p:nvSpPr>
        <p:spPr>
          <a:xfrm>
            <a:off x="0" y="73152"/>
            <a:ext cx="12188952" cy="502920"/>
          </a:xfrm>
          <a:prstGeom prst="rect">
            <a:avLst/>
          </a:prstGeom>
          <a:solidFill>
            <a:srgbClr val="065A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B81B0E-3F21-76FE-E3B5-EAD4F45BF77A}"/>
              </a:ext>
            </a:extLst>
          </p:cNvPr>
          <p:cNvSpPr txBox="1"/>
          <p:nvPr/>
        </p:nvSpPr>
        <p:spPr>
          <a:xfrm>
            <a:off x="457200" y="27873"/>
            <a:ext cx="9645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FFFF"/>
                </a:solidFill>
                <a:latin typeface="Calibri"/>
              </a:rPr>
              <a:t>Wildfire Prediction model (Stacking Ensemble Model)</a:t>
            </a:r>
            <a:endParaRPr sz="32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5265C0-AF0A-765A-807B-AA1047D3B68D}"/>
              </a:ext>
            </a:extLst>
          </p:cNvPr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553191BF-8643-9DB2-7969-68FA12BC30E3}"/>
              </a:ext>
            </a:extLst>
          </p:cNvPr>
          <p:cNvGrpSpPr/>
          <p:nvPr/>
        </p:nvGrpSpPr>
        <p:grpSpPr>
          <a:xfrm>
            <a:off x="348452" y="886969"/>
            <a:ext cx="11491919" cy="5120639"/>
            <a:chOff x="509066" y="886969"/>
            <a:chExt cx="11491919" cy="5120639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6BF44BD9-FDE5-5EDE-97DC-F230D497A79F}"/>
                </a:ext>
              </a:extLst>
            </p:cNvPr>
            <p:cNvSpPr/>
            <p:nvPr/>
          </p:nvSpPr>
          <p:spPr>
            <a:xfrm>
              <a:off x="509066" y="2069247"/>
              <a:ext cx="1738071" cy="393836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latin typeface="a고딕12" panose="02020600000000000000" pitchFamily="18" charset="-127"/>
                  <a:ea typeface="a고딕12" panose="02020600000000000000" pitchFamily="18" charset="-127"/>
                </a:rPr>
                <a:t>Training</a:t>
              </a:r>
              <a:r>
                <a:rPr lang="ko-KR" altLang="en-US" sz="2400" dirty="0">
                  <a:latin typeface="a고딕12" panose="02020600000000000000" pitchFamily="18" charset="-127"/>
                  <a:ea typeface="a고딕12" panose="02020600000000000000" pitchFamily="18" charset="-127"/>
                </a:rPr>
                <a:t> </a:t>
              </a:r>
              <a:r>
                <a:rPr lang="en-US" altLang="ko-KR" sz="2400" dirty="0">
                  <a:latin typeface="a고딕12" panose="02020600000000000000" pitchFamily="18" charset="-127"/>
                  <a:ea typeface="a고딕12" panose="02020600000000000000" pitchFamily="18" charset="-127"/>
                </a:rPr>
                <a:t>data</a:t>
              </a:r>
              <a:endParaRPr lang="ko-KR" altLang="en-US" sz="2400" dirty="0">
                <a:latin typeface="a고딕12" panose="02020600000000000000" pitchFamily="18" charset="-127"/>
                <a:ea typeface="a고딕12" panose="02020600000000000000" pitchFamily="18" charset="-127"/>
              </a:endParaRP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5B97D4A3-CA91-A922-3A75-0368E9192DF1}"/>
                </a:ext>
              </a:extLst>
            </p:cNvPr>
            <p:cNvGrpSpPr/>
            <p:nvPr/>
          </p:nvGrpSpPr>
          <p:grpSpPr>
            <a:xfrm>
              <a:off x="2947528" y="2069248"/>
              <a:ext cx="1738071" cy="3938360"/>
              <a:chOff x="2216696" y="3267409"/>
              <a:chExt cx="1368152" cy="3100146"/>
            </a:xfrm>
          </p:grpSpPr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152E9596-F508-3092-17B9-122754814039}"/>
                  </a:ext>
                </a:extLst>
              </p:cNvPr>
              <p:cNvSpPr/>
              <p:nvPr/>
            </p:nvSpPr>
            <p:spPr>
              <a:xfrm>
                <a:off x="2216696" y="3267409"/>
                <a:ext cx="1368152" cy="470725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dirty="0">
                    <a:latin typeface="a고딕12" panose="02020600000000000000" pitchFamily="18" charset="-127"/>
                    <a:ea typeface="a고딕12" panose="02020600000000000000" pitchFamily="18" charset="-127"/>
                  </a:rPr>
                  <a:t>RF</a:t>
                </a:r>
                <a:endParaRPr lang="ko-KR" altLang="en-US" sz="2400" dirty="0">
                  <a:latin typeface="a고딕12" panose="02020600000000000000" pitchFamily="18" charset="-127"/>
                  <a:ea typeface="a고딕12" panose="02020600000000000000" pitchFamily="18" charset="-127"/>
                </a:endParaRPr>
              </a:p>
            </p:txBody>
          </p:sp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1C5BC0A5-62CB-2FC6-FE9A-DAA5B6895148}"/>
                  </a:ext>
                </a:extLst>
              </p:cNvPr>
              <p:cNvSpPr/>
              <p:nvPr/>
            </p:nvSpPr>
            <p:spPr>
              <a:xfrm>
                <a:off x="2216696" y="3924764"/>
                <a:ext cx="1368152" cy="470725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dirty="0" err="1">
                    <a:latin typeface="a고딕12" panose="02020600000000000000" pitchFamily="18" charset="-127"/>
                    <a:ea typeface="a고딕12" panose="02020600000000000000" pitchFamily="18" charset="-127"/>
                  </a:rPr>
                  <a:t>XGBoost</a:t>
                </a:r>
                <a:endParaRPr lang="ko-KR" altLang="en-US" sz="2400" dirty="0">
                  <a:latin typeface="a고딕12" panose="02020600000000000000" pitchFamily="18" charset="-127"/>
                  <a:ea typeface="a고딕12" panose="02020600000000000000" pitchFamily="18" charset="-127"/>
                </a:endParaRPr>
              </a:p>
            </p:txBody>
          </p:sp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73860970-EC84-733F-D856-214A565ACB6D}"/>
                  </a:ext>
                </a:extLst>
              </p:cNvPr>
              <p:cNvSpPr/>
              <p:nvPr/>
            </p:nvSpPr>
            <p:spPr>
              <a:xfrm>
                <a:off x="2216696" y="4582119"/>
                <a:ext cx="1368152" cy="470725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dirty="0" err="1">
                    <a:latin typeface="a고딕12" panose="02020600000000000000" pitchFamily="18" charset="-127"/>
                    <a:ea typeface="a고딕12" panose="02020600000000000000" pitchFamily="18" charset="-127"/>
                  </a:rPr>
                  <a:t>LightGBM</a:t>
                </a:r>
                <a:endParaRPr lang="ko-KR" altLang="en-US" sz="2400" dirty="0">
                  <a:latin typeface="a고딕12" panose="02020600000000000000" pitchFamily="18" charset="-127"/>
                  <a:ea typeface="a고딕12" panose="02020600000000000000" pitchFamily="18" charset="-127"/>
                </a:endParaRP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E6C7DF9B-977F-6DCF-C62D-21E1135B9603}"/>
                  </a:ext>
                </a:extLst>
              </p:cNvPr>
              <p:cNvSpPr/>
              <p:nvPr/>
            </p:nvSpPr>
            <p:spPr>
              <a:xfrm>
                <a:off x="2216696" y="5239474"/>
                <a:ext cx="1368152" cy="470725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dirty="0" err="1">
                    <a:latin typeface="a고딕12" panose="02020600000000000000" pitchFamily="18" charset="-127"/>
                    <a:ea typeface="a고딕12" panose="02020600000000000000" pitchFamily="18" charset="-127"/>
                  </a:rPr>
                  <a:t>ExtraTrees</a:t>
                </a:r>
                <a:endParaRPr lang="ko-KR" altLang="en-US" sz="2400" dirty="0">
                  <a:latin typeface="a고딕12" panose="02020600000000000000" pitchFamily="18" charset="-127"/>
                  <a:ea typeface="a고딕12" panose="02020600000000000000" pitchFamily="18" charset="-127"/>
                </a:endParaRPr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3142977E-5338-FDA9-3BEB-91627FDA72EA}"/>
                  </a:ext>
                </a:extLst>
              </p:cNvPr>
              <p:cNvSpPr/>
              <p:nvPr/>
            </p:nvSpPr>
            <p:spPr>
              <a:xfrm>
                <a:off x="2216696" y="5896830"/>
                <a:ext cx="1368152" cy="470725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dirty="0">
                    <a:latin typeface="a고딕12" panose="02020600000000000000" pitchFamily="18" charset="-127"/>
                    <a:ea typeface="a고딕12" panose="02020600000000000000" pitchFamily="18" charset="-127"/>
                  </a:rPr>
                  <a:t>Logistic</a:t>
                </a:r>
                <a:endParaRPr lang="ko-KR" altLang="en-US" sz="2400" dirty="0">
                  <a:latin typeface="a고딕12" panose="02020600000000000000" pitchFamily="18" charset="-127"/>
                  <a:ea typeface="a고딕12" panose="02020600000000000000" pitchFamily="18" charset="-127"/>
                </a:endParaRPr>
              </a:p>
            </p:txBody>
          </p:sp>
        </p:grp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F5DA2E4A-E813-E1F8-78D1-074FA7C596C1}"/>
                </a:ext>
              </a:extLst>
            </p:cNvPr>
            <p:cNvSpPr/>
            <p:nvPr/>
          </p:nvSpPr>
          <p:spPr>
            <a:xfrm>
              <a:off x="5385989" y="2069247"/>
              <a:ext cx="1738071" cy="393836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latin typeface="a고딕12" panose="02020600000000000000" pitchFamily="18" charset="-127"/>
                  <a:ea typeface="a고딕12" panose="02020600000000000000" pitchFamily="18" charset="-127"/>
                </a:rPr>
                <a:t>New</a:t>
              </a:r>
            </a:p>
            <a:p>
              <a:pPr algn="ctr"/>
              <a:r>
                <a:rPr lang="en-US" altLang="ko-KR" sz="2400" dirty="0">
                  <a:latin typeface="a고딕12" panose="02020600000000000000" pitchFamily="18" charset="-127"/>
                  <a:ea typeface="a고딕12" panose="02020600000000000000" pitchFamily="18" charset="-127"/>
                </a:rPr>
                <a:t>Training</a:t>
              </a:r>
              <a:r>
                <a:rPr lang="ko-KR" altLang="en-US" sz="2400" dirty="0">
                  <a:latin typeface="a고딕12" panose="02020600000000000000" pitchFamily="18" charset="-127"/>
                  <a:ea typeface="a고딕12" panose="02020600000000000000" pitchFamily="18" charset="-127"/>
                </a:rPr>
                <a:t> </a:t>
              </a:r>
              <a:r>
                <a:rPr lang="en-US" altLang="ko-KR" sz="2400" dirty="0">
                  <a:latin typeface="a고딕12" panose="02020600000000000000" pitchFamily="18" charset="-127"/>
                  <a:ea typeface="a고딕12" panose="02020600000000000000" pitchFamily="18" charset="-127"/>
                </a:rPr>
                <a:t>data</a:t>
              </a:r>
              <a:endParaRPr lang="ko-KR" altLang="en-US" sz="2400" dirty="0">
                <a:latin typeface="a고딕12" panose="02020600000000000000" pitchFamily="18" charset="-127"/>
                <a:ea typeface="a고딕12" panose="02020600000000000000" pitchFamily="18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6B0CBE9C-E811-2B2D-8310-990374C9EE9D}"/>
                </a:ext>
              </a:extLst>
            </p:cNvPr>
            <p:cNvSpPr/>
            <p:nvPr/>
          </p:nvSpPr>
          <p:spPr>
            <a:xfrm>
              <a:off x="7824451" y="2069247"/>
              <a:ext cx="1738071" cy="393836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latin typeface="a고딕12" panose="02020600000000000000" pitchFamily="18" charset="-127"/>
                  <a:ea typeface="a고딕12" panose="02020600000000000000" pitchFamily="18" charset="-127"/>
                </a:rPr>
                <a:t>Meta Model</a:t>
              </a:r>
            </a:p>
            <a:p>
              <a:pPr algn="ctr"/>
              <a:r>
                <a:rPr lang="en-US" altLang="ko-KR" sz="2400" dirty="0">
                  <a:latin typeface="a고딕12" panose="02020600000000000000" pitchFamily="18" charset="-127"/>
                  <a:ea typeface="a고딕12" panose="02020600000000000000" pitchFamily="18" charset="-127"/>
                </a:rPr>
                <a:t>(Logistic)</a:t>
              </a:r>
              <a:endParaRPr lang="ko-KR" altLang="en-US" sz="2400" dirty="0">
                <a:latin typeface="a고딕12" panose="02020600000000000000" pitchFamily="18" charset="-127"/>
                <a:ea typeface="a고딕12" panose="02020600000000000000" pitchFamily="18" charset="-127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B2F7334B-319B-B295-3820-C61FFBAC72C3}"/>
                </a:ext>
              </a:extLst>
            </p:cNvPr>
            <p:cNvSpPr/>
            <p:nvPr/>
          </p:nvSpPr>
          <p:spPr>
            <a:xfrm>
              <a:off x="10262914" y="3298260"/>
              <a:ext cx="1738071" cy="148033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tx1"/>
                  </a:solidFill>
                  <a:latin typeface="a고딕12" panose="02020600000000000000" pitchFamily="18" charset="-127"/>
                  <a:ea typeface="a고딕12" panose="02020600000000000000" pitchFamily="18" charset="-127"/>
                </a:rPr>
                <a:t>Final</a:t>
              </a:r>
            </a:p>
            <a:p>
              <a:pPr algn="ctr"/>
              <a:r>
                <a:rPr lang="en-US" altLang="ko-KR" sz="2400" dirty="0">
                  <a:solidFill>
                    <a:schemeClr val="tx1"/>
                  </a:solidFill>
                  <a:latin typeface="a고딕12" panose="02020600000000000000" pitchFamily="18" charset="-127"/>
                  <a:ea typeface="a고딕12" panose="02020600000000000000" pitchFamily="18" charset="-127"/>
                </a:rPr>
                <a:t>Prediction</a:t>
              </a:r>
              <a:endParaRPr lang="ko-KR" altLang="en-US" sz="2400" dirty="0">
                <a:solidFill>
                  <a:schemeClr val="tx1"/>
                </a:solidFill>
                <a:latin typeface="a고딕12" panose="02020600000000000000" pitchFamily="18" charset="-127"/>
                <a:ea typeface="a고딕12" panose="02020600000000000000" pitchFamily="18" charset="-127"/>
              </a:endParaRPr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0488F679-1187-2EF8-5E0D-B10D76864B6A}"/>
                </a:ext>
              </a:extLst>
            </p:cNvPr>
            <p:cNvCxnSpPr>
              <a:cxnSpLocks/>
              <a:stCxn id="7" idx="3"/>
              <a:endCxn id="9" idx="1"/>
            </p:cNvCxnSpPr>
            <p:nvPr/>
          </p:nvCxnSpPr>
          <p:spPr>
            <a:xfrm flipV="1">
              <a:off x="2247137" y="2368248"/>
              <a:ext cx="700390" cy="167018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B03181E4-3910-F618-D0CC-AC5575CBB1DB}"/>
                </a:ext>
              </a:extLst>
            </p:cNvPr>
            <p:cNvCxnSpPr>
              <a:cxnSpLocks/>
              <a:stCxn id="7" idx="3"/>
              <a:endCxn id="10" idx="1"/>
            </p:cNvCxnSpPr>
            <p:nvPr/>
          </p:nvCxnSpPr>
          <p:spPr>
            <a:xfrm flipV="1">
              <a:off x="2247137" y="3203338"/>
              <a:ext cx="700390" cy="83509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4CE8B7F9-CC75-17F3-1457-B3C09880D505}"/>
                </a:ext>
              </a:extLst>
            </p:cNvPr>
            <p:cNvCxnSpPr>
              <a:cxnSpLocks/>
              <a:stCxn id="7" idx="3"/>
              <a:endCxn id="11" idx="1"/>
            </p:cNvCxnSpPr>
            <p:nvPr/>
          </p:nvCxnSpPr>
          <p:spPr>
            <a:xfrm>
              <a:off x="2247137" y="4038428"/>
              <a:ext cx="700390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E79B0815-8A40-B714-F1DE-7AD0CAC2F2C5}"/>
                </a:ext>
              </a:extLst>
            </p:cNvPr>
            <p:cNvCxnSpPr>
              <a:cxnSpLocks/>
              <a:stCxn id="7" idx="3"/>
              <a:endCxn id="12" idx="1"/>
            </p:cNvCxnSpPr>
            <p:nvPr/>
          </p:nvCxnSpPr>
          <p:spPr>
            <a:xfrm>
              <a:off x="2247137" y="4038428"/>
              <a:ext cx="700390" cy="83509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6BF712CC-FA3D-78B5-BD2F-9984188A9762}"/>
                </a:ext>
              </a:extLst>
            </p:cNvPr>
            <p:cNvCxnSpPr>
              <a:cxnSpLocks/>
              <a:stCxn id="7" idx="3"/>
              <a:endCxn id="13" idx="1"/>
            </p:cNvCxnSpPr>
            <p:nvPr/>
          </p:nvCxnSpPr>
          <p:spPr>
            <a:xfrm>
              <a:off x="2247137" y="4038428"/>
              <a:ext cx="700390" cy="1670181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9927A56E-934F-3C68-6133-50827D7B78F7}"/>
                </a:ext>
              </a:extLst>
            </p:cNvPr>
            <p:cNvCxnSpPr>
              <a:cxnSpLocks/>
              <a:stCxn id="9" idx="3"/>
              <a:endCxn id="14" idx="1"/>
            </p:cNvCxnSpPr>
            <p:nvPr/>
          </p:nvCxnSpPr>
          <p:spPr>
            <a:xfrm>
              <a:off x="4685599" y="2368248"/>
              <a:ext cx="700390" cy="167018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E6614268-3105-584E-6C8D-7C46DE509A56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4685599" y="3203338"/>
              <a:ext cx="700390" cy="83509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>
              <a:extLst>
                <a:ext uri="{FF2B5EF4-FFF2-40B4-BE49-F238E27FC236}">
                  <a16:creationId xmlns:a16="http://schemas.microsoft.com/office/drawing/2014/main" id="{7B6B7723-A7F4-7EEC-9654-AE7D9DA0A73E}"/>
                </a:ext>
              </a:extLst>
            </p:cNvPr>
            <p:cNvCxnSpPr>
              <a:cxnSpLocks/>
              <a:stCxn id="11" idx="3"/>
              <a:endCxn id="14" idx="1"/>
            </p:cNvCxnSpPr>
            <p:nvPr/>
          </p:nvCxnSpPr>
          <p:spPr>
            <a:xfrm>
              <a:off x="4685599" y="4038428"/>
              <a:ext cx="700390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86A99146-4053-B8B0-C36A-CEA38E8496B3}"/>
                </a:ext>
              </a:extLst>
            </p:cNvPr>
            <p:cNvCxnSpPr>
              <a:cxnSpLocks/>
              <a:stCxn id="12" idx="3"/>
              <a:endCxn id="14" idx="1"/>
            </p:cNvCxnSpPr>
            <p:nvPr/>
          </p:nvCxnSpPr>
          <p:spPr>
            <a:xfrm flipV="1">
              <a:off x="4685599" y="4038428"/>
              <a:ext cx="700390" cy="83509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2209C21A-22BC-5DE6-41EA-57A83436CFFA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 flipV="1">
              <a:off x="4685599" y="4038428"/>
              <a:ext cx="700390" cy="1670181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AC1315F2-6794-2200-9CFB-29BFC4C63453}"/>
                </a:ext>
              </a:extLst>
            </p:cNvPr>
            <p:cNvCxnSpPr>
              <a:cxnSpLocks/>
              <a:stCxn id="14" idx="3"/>
              <a:endCxn id="16" idx="1"/>
            </p:cNvCxnSpPr>
            <p:nvPr/>
          </p:nvCxnSpPr>
          <p:spPr>
            <a:xfrm>
              <a:off x="7124061" y="4038428"/>
              <a:ext cx="700390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>
              <a:extLst>
                <a:ext uri="{FF2B5EF4-FFF2-40B4-BE49-F238E27FC236}">
                  <a16:creationId xmlns:a16="http://schemas.microsoft.com/office/drawing/2014/main" id="{EEA34590-59BF-A639-7246-96DD58B4E19B}"/>
                </a:ext>
              </a:extLst>
            </p:cNvPr>
            <p:cNvCxnSpPr>
              <a:cxnSpLocks/>
              <a:stCxn id="16" idx="3"/>
              <a:endCxn id="19" idx="1"/>
            </p:cNvCxnSpPr>
            <p:nvPr/>
          </p:nvCxnSpPr>
          <p:spPr>
            <a:xfrm flipV="1">
              <a:off x="9562522" y="4038427"/>
              <a:ext cx="700392" cy="1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10171EE4-B235-983A-5695-D9C105CEBDE6}"/>
                </a:ext>
              </a:extLst>
            </p:cNvPr>
            <p:cNvSpPr/>
            <p:nvPr/>
          </p:nvSpPr>
          <p:spPr>
            <a:xfrm>
              <a:off x="509066" y="886969"/>
              <a:ext cx="11491919" cy="94178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dirty="0">
                  <a:latin typeface="a고딕12" panose="02020600000000000000" pitchFamily="18" charset="-127"/>
                  <a:ea typeface="a고딕12" panose="02020600000000000000" pitchFamily="18" charset="-127"/>
                </a:rPr>
                <a:t>Stacking Ensemble Model</a:t>
              </a:r>
              <a:endParaRPr lang="ko-KR" altLang="en-US" sz="3600" dirty="0">
                <a:latin typeface="a고딕12" panose="02020600000000000000" pitchFamily="18" charset="-127"/>
                <a:ea typeface="a고딕12" panose="02020600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6486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E0DF5-06FE-5D79-7643-631AFC58C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BF6329-03AD-DB87-61F6-49A05B0877B4}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39C758-2148-1043-250B-07E091903063}"/>
              </a:ext>
            </a:extLst>
          </p:cNvPr>
          <p:cNvSpPr/>
          <p:nvPr/>
        </p:nvSpPr>
        <p:spPr>
          <a:xfrm>
            <a:off x="0" y="73152"/>
            <a:ext cx="12188952" cy="502920"/>
          </a:xfrm>
          <a:prstGeom prst="rect">
            <a:avLst/>
          </a:prstGeom>
          <a:solidFill>
            <a:srgbClr val="065A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0BA6-3F62-8E84-B2F9-33311415D024}"/>
              </a:ext>
            </a:extLst>
          </p:cNvPr>
          <p:cNvSpPr txBox="1"/>
          <p:nvPr/>
        </p:nvSpPr>
        <p:spPr>
          <a:xfrm>
            <a:off x="457200" y="27873"/>
            <a:ext cx="11214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rgbClr val="FFFFFF"/>
                </a:solidFill>
              </a:rPr>
              <a:t>Wildfire Prediction model (Model </a:t>
            </a:r>
            <a:r>
              <a:rPr lang="en-US" sz="3200" b="1" dirty="0">
                <a:solidFill>
                  <a:srgbClr val="FFFFFF"/>
                </a:solidFill>
                <a:latin typeface="Calibri"/>
              </a:rPr>
              <a:t>Performance)</a:t>
            </a:r>
            <a:endParaRPr sz="32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7B199A-2A69-68FE-8E6B-69705A400BED}"/>
              </a:ext>
            </a:extLst>
          </p:cNvPr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ModelPerfChart">
            <a:extLst>
              <a:ext uri="{FF2B5EF4-FFF2-40B4-BE49-F238E27FC236}">
                <a16:creationId xmlns:a16="http://schemas.microsoft.com/office/drawing/2014/main" id="{73F710BB-18A8-73A3-6C6E-56E8E3AA0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2880" y="620000"/>
            <a:ext cx="11823192" cy="5900000"/>
          </a:xfrm>
          <a:prstGeom prst="rect">
            <a:avLst/>
          </a:prstGeom>
          <a:noFill/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726B4D75-B785-74D4-1958-675750ED7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112" y="101025"/>
            <a:ext cx="914400" cy="128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58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593EE-D42B-8212-17D2-88128E683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6E7F00-2BC9-5BAD-F05D-3B8589A32773}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8786CE-DEB6-C279-50DB-D4F6CA63F2F7}"/>
              </a:ext>
            </a:extLst>
          </p:cNvPr>
          <p:cNvSpPr/>
          <p:nvPr/>
        </p:nvSpPr>
        <p:spPr>
          <a:xfrm>
            <a:off x="0" y="73152"/>
            <a:ext cx="12188952" cy="502920"/>
          </a:xfrm>
          <a:prstGeom prst="rect">
            <a:avLst/>
          </a:prstGeom>
          <a:solidFill>
            <a:srgbClr val="065A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6CCFD6-1E4E-E0E5-FB97-235E9A7EEDFF}"/>
              </a:ext>
            </a:extLst>
          </p:cNvPr>
          <p:cNvSpPr txBox="1"/>
          <p:nvPr/>
        </p:nvSpPr>
        <p:spPr>
          <a:xfrm>
            <a:off x="457200" y="27873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Calibri"/>
              </a:rPr>
              <a:t>Wildfire Prediction model </a:t>
            </a:r>
            <a:r>
              <a:rPr lang="en-US" altLang="ko-KR" sz="3200" b="1" dirty="0">
                <a:solidFill>
                  <a:srgbClr val="FFFFFF"/>
                </a:solidFill>
              </a:rPr>
              <a:t>(Feature Importance )</a:t>
            </a:r>
            <a:endParaRPr sz="32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59B876-7C6E-399F-23FD-F8403E989732}"/>
              </a:ext>
            </a:extLst>
          </p:cNvPr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311387E9-0896-F94A-07B5-52B8ED2C8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448442"/>
              </p:ext>
            </p:extLst>
          </p:nvPr>
        </p:nvGraphicFramePr>
        <p:xfrm>
          <a:off x="282891" y="850392"/>
          <a:ext cx="11591608" cy="534969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55944">
                  <a:extLst>
                    <a:ext uri="{9D8B030D-6E8A-4147-A177-3AD203B41FA5}">
                      <a16:colId xmlns:a16="http://schemas.microsoft.com/office/drawing/2014/main" val="3858975592"/>
                    </a:ext>
                  </a:extLst>
                </a:gridCol>
                <a:gridCol w="1655944">
                  <a:extLst>
                    <a:ext uri="{9D8B030D-6E8A-4147-A177-3AD203B41FA5}">
                      <a16:colId xmlns:a16="http://schemas.microsoft.com/office/drawing/2014/main" val="340907206"/>
                    </a:ext>
                  </a:extLst>
                </a:gridCol>
                <a:gridCol w="1655944">
                  <a:extLst>
                    <a:ext uri="{9D8B030D-6E8A-4147-A177-3AD203B41FA5}">
                      <a16:colId xmlns:a16="http://schemas.microsoft.com/office/drawing/2014/main" val="1817987727"/>
                    </a:ext>
                  </a:extLst>
                </a:gridCol>
                <a:gridCol w="1655944">
                  <a:extLst>
                    <a:ext uri="{9D8B030D-6E8A-4147-A177-3AD203B41FA5}">
                      <a16:colId xmlns:a16="http://schemas.microsoft.com/office/drawing/2014/main" val="2247534342"/>
                    </a:ext>
                  </a:extLst>
                </a:gridCol>
                <a:gridCol w="1655944">
                  <a:extLst>
                    <a:ext uri="{9D8B030D-6E8A-4147-A177-3AD203B41FA5}">
                      <a16:colId xmlns:a16="http://schemas.microsoft.com/office/drawing/2014/main" val="680687491"/>
                    </a:ext>
                  </a:extLst>
                </a:gridCol>
                <a:gridCol w="1655944">
                  <a:extLst>
                    <a:ext uri="{9D8B030D-6E8A-4147-A177-3AD203B41FA5}">
                      <a16:colId xmlns:a16="http://schemas.microsoft.com/office/drawing/2014/main" val="3995149237"/>
                    </a:ext>
                  </a:extLst>
                </a:gridCol>
                <a:gridCol w="1655944">
                  <a:extLst>
                    <a:ext uri="{9D8B030D-6E8A-4147-A177-3AD203B41FA5}">
                      <a16:colId xmlns:a16="http://schemas.microsoft.com/office/drawing/2014/main" val="4233140552"/>
                    </a:ext>
                  </a:extLst>
                </a:gridCol>
              </a:tblGrid>
              <a:tr h="5707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 dirty="0">
                          <a:effectLst/>
                        </a:rPr>
                        <a:t>Feature</a:t>
                      </a:r>
                      <a:endParaRPr lang="ko-KR" sz="2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 dirty="0">
                          <a:effectLst/>
                        </a:rPr>
                        <a:t>RF</a:t>
                      </a:r>
                      <a:endParaRPr lang="ko-KR" sz="2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effectLst/>
                        </a:rPr>
                        <a:t>ET</a:t>
                      </a: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effectLst/>
                        </a:rPr>
                        <a:t>LGBM</a:t>
                      </a: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effectLst/>
                        </a:rPr>
                        <a:t>XGBoost</a:t>
                      </a: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effectLst/>
                        </a:rPr>
                        <a:t>Logistic</a:t>
                      </a: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effectLst/>
                        </a:rPr>
                        <a:t>AvgRank</a:t>
                      </a: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7581045"/>
                  </a:ext>
                </a:extLst>
              </a:tr>
              <a:tr h="5707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 dirty="0">
                          <a:effectLst/>
                        </a:rPr>
                        <a:t>RHM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ko-KR" sz="1800" b="1" kern="1200" dirty="0">
                          <a:solidFill>
                            <a:schemeClr val="lt1"/>
                          </a:solidFill>
                          <a:effectLst/>
                        </a:rPr>
                        <a:t>relative humidity </a:t>
                      </a:r>
                      <a:endParaRPr lang="ko-KR" sz="2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 dirty="0">
                          <a:effectLst/>
                        </a:rPr>
                        <a:t>4(0.101)</a:t>
                      </a:r>
                      <a:endParaRPr lang="ko-KR" sz="2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effectLst/>
                        </a:rPr>
                        <a:t>1(0.124)</a:t>
                      </a: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effectLst/>
                        </a:rPr>
                        <a:t>4(4914)</a:t>
                      </a: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effectLst/>
                        </a:rPr>
                        <a:t>5(0.068)</a:t>
                      </a: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effectLst/>
                        </a:rPr>
                        <a:t>4(0.484)</a:t>
                      </a: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effectLst/>
                        </a:rPr>
                        <a:t>3.4</a:t>
                      </a: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4273250"/>
                  </a:ext>
                </a:extLst>
              </a:tr>
              <a:tr h="5707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 dirty="0">
                          <a:effectLst/>
                        </a:rPr>
                        <a:t>TMAX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ko-KR" sz="1800" b="1" kern="1200" dirty="0">
                          <a:solidFill>
                            <a:schemeClr val="lt1"/>
                          </a:solidFill>
                          <a:effectLst/>
                        </a:rPr>
                        <a:t>daily maximum temperature</a:t>
                      </a:r>
                      <a:endParaRPr lang="ko-KR" sz="2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effectLst/>
                        </a:rPr>
                        <a:t>5(0.098)</a:t>
                      </a: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effectLst/>
                        </a:rPr>
                        <a:t>2(0.123)</a:t>
                      </a: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effectLst/>
                        </a:rPr>
                        <a:t>2(5620)</a:t>
                      </a: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effectLst/>
                        </a:rPr>
                        <a:t>6(0.066)</a:t>
                      </a: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effectLst/>
                        </a:rPr>
                        <a:t>6(0.331)</a:t>
                      </a: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effectLst/>
                        </a:rPr>
                        <a:t>4</a:t>
                      </a: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2358459"/>
                  </a:ext>
                </a:extLst>
              </a:tr>
              <a:tr h="5707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D_RD</a:t>
                      </a:r>
                      <a:endParaRPr lang="ko-KR" sz="2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1(0.116)</a:t>
                      </a:r>
                      <a:endParaRPr lang="ko-KR" sz="2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7(0.066)</a:t>
                      </a:r>
                      <a:endParaRPr lang="ko-KR" sz="2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1(6913)</a:t>
                      </a:r>
                      <a:endParaRPr lang="ko-KR" sz="2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2(0.115)</a:t>
                      </a:r>
                      <a:endParaRPr lang="ko-KR" sz="2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10(0.098)</a:t>
                      </a:r>
                      <a:endParaRPr lang="ko-KR" sz="2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4.4</a:t>
                      </a:r>
                      <a:endParaRPr lang="ko-KR" sz="2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0852383"/>
                  </a:ext>
                </a:extLst>
              </a:tr>
              <a:tr h="5707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D_FL</a:t>
                      </a:r>
                      <a:endParaRPr lang="ko-KR" sz="2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2(0.115)</a:t>
                      </a:r>
                      <a:endParaRPr lang="ko-KR" sz="2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3(0.112)</a:t>
                      </a:r>
                      <a:endParaRPr lang="ko-KR" sz="2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7(4088)</a:t>
                      </a:r>
                      <a:endParaRPr lang="ko-KR" sz="2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4(0.069)</a:t>
                      </a:r>
                      <a:endParaRPr lang="ko-KR" sz="28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5(0.461)</a:t>
                      </a:r>
                      <a:endParaRPr lang="ko-KR" sz="2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4.8</a:t>
                      </a:r>
                      <a:endParaRPr lang="ko-KR" sz="2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7191666"/>
                  </a:ext>
                </a:extLst>
              </a:tr>
              <a:tr h="1260000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ko-KR" sz="2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004127"/>
                  </a:ext>
                </a:extLst>
              </a:tr>
              <a:tr h="5707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 dirty="0">
                          <a:effectLst/>
                        </a:rPr>
                        <a:t>PRCP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ko-KR" sz="1800" b="1" kern="1200" dirty="0">
                          <a:solidFill>
                            <a:schemeClr val="lt1"/>
                          </a:solidFill>
                          <a:effectLst/>
                        </a:rPr>
                        <a:t>precipitation </a:t>
                      </a:r>
                      <a:endParaRPr lang="ko-KR" sz="2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effectLst/>
                        </a:rPr>
                        <a:t>13(0.050)</a:t>
                      </a: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effectLst/>
                        </a:rPr>
                        <a:t>15(0.047)</a:t>
                      </a: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effectLst/>
                        </a:rPr>
                        <a:t>12(4176)</a:t>
                      </a: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>
                          <a:effectLst/>
                        </a:rPr>
                        <a:t>7(0.048)</a:t>
                      </a:r>
                      <a:endParaRPr lang="ko-KR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 dirty="0">
                          <a:effectLst/>
                        </a:rPr>
                        <a:t>11(0.087)</a:t>
                      </a:r>
                      <a:endParaRPr lang="ko-KR" sz="2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 dirty="0">
                          <a:effectLst/>
                        </a:rPr>
                        <a:t>10.8</a:t>
                      </a:r>
                      <a:endParaRPr lang="ko-KR" sz="2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29963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A4D3E9D-D429-FD72-A339-E491415EF3FE}"/>
              </a:ext>
            </a:extLst>
          </p:cNvPr>
          <p:cNvSpPr txBox="1"/>
          <p:nvPr/>
        </p:nvSpPr>
        <p:spPr>
          <a:xfrm>
            <a:off x="5940676" y="4089400"/>
            <a:ext cx="2760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.</a:t>
            </a:r>
          </a:p>
          <a:p>
            <a:r>
              <a:rPr lang="en-US" altLang="ko-KR" sz="2800" dirty="0"/>
              <a:t>.</a:t>
            </a:r>
          </a:p>
          <a:p>
            <a:r>
              <a:rPr lang="en-US" altLang="ko-KR" sz="2800" dirty="0"/>
              <a:t>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55CBA14-6B81-8F7D-E535-C2FD32374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089" y="6007608"/>
            <a:ext cx="529954" cy="74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89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593EE-D42B-8212-17D2-88128E683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6E7F00-2BC9-5BAD-F05D-3B8589A32773}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8786CE-DEB6-C279-50DB-D4F6CA63F2F7}"/>
              </a:ext>
            </a:extLst>
          </p:cNvPr>
          <p:cNvSpPr/>
          <p:nvPr/>
        </p:nvSpPr>
        <p:spPr>
          <a:xfrm>
            <a:off x="0" y="73152"/>
            <a:ext cx="12188952" cy="502920"/>
          </a:xfrm>
          <a:prstGeom prst="rect">
            <a:avLst/>
          </a:prstGeom>
          <a:solidFill>
            <a:srgbClr val="065A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6CCFD6-1E4E-E0E5-FB97-235E9A7EEDFF}"/>
              </a:ext>
            </a:extLst>
          </p:cNvPr>
          <p:cNvSpPr txBox="1"/>
          <p:nvPr/>
        </p:nvSpPr>
        <p:spPr>
          <a:xfrm>
            <a:off x="457200" y="27873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rgbClr val="FFFFFF"/>
                </a:solidFill>
              </a:rPr>
              <a:t>Wildfire area change by climate change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59B876-7C6E-399F-23FD-F8403E989732}"/>
              </a:ext>
            </a:extLst>
          </p:cNvPr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881FD7-B49E-BC03-6609-1CE1BC1C5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133" y="257053"/>
            <a:ext cx="529954" cy="74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그룹 52">
            <a:extLst>
              <a:ext uri="{FF2B5EF4-FFF2-40B4-BE49-F238E27FC236}">
                <a16:creationId xmlns:a16="http://schemas.microsoft.com/office/drawing/2014/main" id="{1CA490C3-70AE-0B78-F392-B0D212F282BF}"/>
              </a:ext>
            </a:extLst>
          </p:cNvPr>
          <p:cNvGrpSpPr/>
          <p:nvPr/>
        </p:nvGrpSpPr>
        <p:grpSpPr>
          <a:xfrm>
            <a:off x="6020624" y="4064100"/>
            <a:ext cx="6168264" cy="2553204"/>
            <a:chOff x="6094412" y="3889023"/>
            <a:chExt cx="6168264" cy="2553204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86E73D59-FC99-3E5F-344E-BAE6D0965D38}"/>
                </a:ext>
              </a:extLst>
            </p:cNvPr>
            <p:cNvGrpSpPr/>
            <p:nvPr/>
          </p:nvGrpSpPr>
          <p:grpSpPr>
            <a:xfrm>
              <a:off x="6094412" y="3889023"/>
              <a:ext cx="6168264" cy="2342600"/>
              <a:chOff x="6094412" y="3558270"/>
              <a:chExt cx="6168264" cy="2342600"/>
            </a:xfrm>
          </p:grpSpPr>
          <p:pic>
            <p:nvPicPr>
              <p:cNvPr id="16" name="Picture 6">
                <a:extLst>
                  <a:ext uri="{FF2B5EF4-FFF2-40B4-BE49-F238E27FC236}">
                    <a16:creationId xmlns:a16="http://schemas.microsoft.com/office/drawing/2014/main" id="{B894D22B-2131-6DB3-F3CD-11987BC12D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74072" r="82517" b="4188"/>
              <a:stretch>
                <a:fillRect/>
              </a:stretch>
            </p:blipFill>
            <p:spPr bwMode="auto">
              <a:xfrm>
                <a:off x="6094412" y="3558270"/>
                <a:ext cx="2144664" cy="2342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6">
                <a:extLst>
                  <a:ext uri="{FF2B5EF4-FFF2-40B4-BE49-F238E27FC236}">
                    <a16:creationId xmlns:a16="http://schemas.microsoft.com/office/drawing/2014/main" id="{EF34070A-885F-A4BE-180B-F56157640A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837" t="74072" r="47679" b="4188"/>
              <a:stretch>
                <a:fillRect/>
              </a:stretch>
            </p:blipFill>
            <p:spPr bwMode="auto">
              <a:xfrm>
                <a:off x="8070756" y="3558270"/>
                <a:ext cx="2144664" cy="2342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">
                <a:extLst>
                  <a:ext uri="{FF2B5EF4-FFF2-40B4-BE49-F238E27FC236}">
                    <a16:creationId xmlns:a16="http://schemas.microsoft.com/office/drawing/2014/main" id="{3304960F-782D-B7AC-80CD-85A6F22785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08" t="74072" r="12008" b="4188"/>
              <a:stretch>
                <a:fillRect/>
              </a:stretch>
            </p:blipFill>
            <p:spPr bwMode="auto">
              <a:xfrm>
                <a:off x="10118012" y="3558270"/>
                <a:ext cx="2144664" cy="2342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3D679CCB-481F-E716-2C0C-4DD4C176FA4F}"/>
                </a:ext>
              </a:extLst>
            </p:cNvPr>
            <p:cNvSpPr/>
            <p:nvPr/>
          </p:nvSpPr>
          <p:spPr>
            <a:xfrm>
              <a:off x="6290837" y="3961406"/>
              <a:ext cx="5898115" cy="248082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48440F5A-E196-9418-8E3E-FA0B3C40D7E8}"/>
              </a:ext>
            </a:extLst>
          </p:cNvPr>
          <p:cNvGrpSpPr/>
          <p:nvPr/>
        </p:nvGrpSpPr>
        <p:grpSpPr>
          <a:xfrm>
            <a:off x="135185" y="1248994"/>
            <a:ext cx="6033227" cy="2342600"/>
            <a:chOff x="73596" y="1234195"/>
            <a:chExt cx="6033227" cy="2342600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6E319D50-0695-CD78-C227-3B6C5BD215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4" r="82517" b="78260"/>
            <a:stretch>
              <a:fillRect/>
            </a:stretch>
          </p:blipFill>
          <p:spPr bwMode="auto">
            <a:xfrm>
              <a:off x="73596" y="1234195"/>
              <a:ext cx="1912217" cy="234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>
              <a:extLst>
                <a:ext uri="{FF2B5EF4-FFF2-40B4-BE49-F238E27FC236}">
                  <a16:creationId xmlns:a16="http://schemas.microsoft.com/office/drawing/2014/main" id="{7342E9FD-2A23-ADF2-B89F-3EDFB826E9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65" r="46551" b="78260"/>
            <a:stretch>
              <a:fillRect/>
            </a:stretch>
          </p:blipFill>
          <p:spPr bwMode="auto">
            <a:xfrm>
              <a:off x="1929708" y="1234195"/>
              <a:ext cx="2144664" cy="234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>
              <a:extLst>
                <a:ext uri="{FF2B5EF4-FFF2-40B4-BE49-F238E27FC236}">
                  <a16:creationId xmlns:a16="http://schemas.microsoft.com/office/drawing/2014/main" id="{6B41F83E-7B09-9647-AC48-D0B3CBA449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08" r="12008" b="78260"/>
            <a:stretch>
              <a:fillRect/>
            </a:stretch>
          </p:blipFill>
          <p:spPr bwMode="auto">
            <a:xfrm>
              <a:off x="3962159" y="1234195"/>
              <a:ext cx="2144664" cy="234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B46D9529-5FB6-475E-0026-DA42A6491AEF}"/>
              </a:ext>
            </a:extLst>
          </p:cNvPr>
          <p:cNvGrpSpPr/>
          <p:nvPr/>
        </p:nvGrpSpPr>
        <p:grpSpPr>
          <a:xfrm>
            <a:off x="6020624" y="1267518"/>
            <a:ext cx="6168264" cy="2342600"/>
            <a:chOff x="6094412" y="1252719"/>
            <a:chExt cx="6168264" cy="2342600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7B74683B-0BBA-A105-045B-2099B9F370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0000" r="82517" b="28260"/>
            <a:stretch>
              <a:fillRect/>
            </a:stretch>
          </p:blipFill>
          <p:spPr bwMode="auto">
            <a:xfrm>
              <a:off x="6094412" y="1252719"/>
              <a:ext cx="2144664" cy="234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>
              <a:extLst>
                <a:ext uri="{FF2B5EF4-FFF2-40B4-BE49-F238E27FC236}">
                  <a16:creationId xmlns:a16="http://schemas.microsoft.com/office/drawing/2014/main" id="{A77C04C3-86A2-287D-0A2B-B16EE90106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37" t="50000" r="47679" b="28260"/>
            <a:stretch>
              <a:fillRect/>
            </a:stretch>
          </p:blipFill>
          <p:spPr bwMode="auto">
            <a:xfrm>
              <a:off x="8070756" y="1252719"/>
              <a:ext cx="2144664" cy="234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>
              <a:extLst>
                <a:ext uri="{FF2B5EF4-FFF2-40B4-BE49-F238E27FC236}">
                  <a16:creationId xmlns:a16="http://schemas.microsoft.com/office/drawing/2014/main" id="{5C77256C-04DC-2BC4-01E1-DDA4058FE9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08" t="50000" r="12008" b="28260"/>
            <a:stretch>
              <a:fillRect/>
            </a:stretch>
          </p:blipFill>
          <p:spPr bwMode="auto">
            <a:xfrm>
              <a:off x="10118012" y="1252719"/>
              <a:ext cx="2144664" cy="234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11E1E0D5-6B47-667D-45F6-0F5A08D23925}"/>
              </a:ext>
            </a:extLst>
          </p:cNvPr>
          <p:cNvSpPr/>
          <p:nvPr/>
        </p:nvSpPr>
        <p:spPr>
          <a:xfrm>
            <a:off x="61589" y="1129297"/>
            <a:ext cx="6020688" cy="24808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C2C6F8F5-4AE4-3A7C-2E25-E6D73AB4C224}"/>
              </a:ext>
            </a:extLst>
          </p:cNvPr>
          <p:cNvGrpSpPr/>
          <p:nvPr/>
        </p:nvGrpSpPr>
        <p:grpSpPr>
          <a:xfrm>
            <a:off x="61589" y="4136483"/>
            <a:ext cx="6106823" cy="2480821"/>
            <a:chOff x="0" y="3961406"/>
            <a:chExt cx="6106823" cy="2480821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3CC53F95-498D-7840-DE20-261EDBA4A24F}"/>
                </a:ext>
              </a:extLst>
            </p:cNvPr>
            <p:cNvGrpSpPr/>
            <p:nvPr/>
          </p:nvGrpSpPr>
          <p:grpSpPr>
            <a:xfrm>
              <a:off x="73596" y="3969355"/>
              <a:ext cx="6033227" cy="2342600"/>
              <a:chOff x="73596" y="3638602"/>
              <a:chExt cx="6033227" cy="2342600"/>
            </a:xfrm>
          </p:grpSpPr>
          <p:pic>
            <p:nvPicPr>
              <p:cNvPr id="13" name="Picture 6">
                <a:extLst>
                  <a:ext uri="{FF2B5EF4-FFF2-40B4-BE49-F238E27FC236}">
                    <a16:creationId xmlns:a16="http://schemas.microsoft.com/office/drawing/2014/main" id="{D260459D-1AEB-EC74-FBF3-92A31D7FF5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4" t="24406" r="82517" b="53854"/>
              <a:stretch>
                <a:fillRect/>
              </a:stretch>
            </p:blipFill>
            <p:spPr bwMode="auto">
              <a:xfrm>
                <a:off x="73596" y="3638602"/>
                <a:ext cx="1912218" cy="2342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6">
                <a:extLst>
                  <a:ext uri="{FF2B5EF4-FFF2-40B4-BE49-F238E27FC236}">
                    <a16:creationId xmlns:a16="http://schemas.microsoft.com/office/drawing/2014/main" id="{89DBCE9D-0361-61CB-2046-82ADDB8124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128" t="24406" r="46388" b="53854"/>
              <a:stretch>
                <a:fillRect/>
              </a:stretch>
            </p:blipFill>
            <p:spPr bwMode="auto">
              <a:xfrm>
                <a:off x="1929708" y="3638602"/>
                <a:ext cx="2144664" cy="2342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6">
                <a:extLst>
                  <a:ext uri="{FF2B5EF4-FFF2-40B4-BE49-F238E27FC236}">
                    <a16:creationId xmlns:a16="http://schemas.microsoft.com/office/drawing/2014/main" id="{748EA647-9C0D-5A2D-909C-9808498DF6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08" t="24406" r="12008" b="53854"/>
              <a:stretch>
                <a:fillRect/>
              </a:stretch>
            </p:blipFill>
            <p:spPr bwMode="auto">
              <a:xfrm>
                <a:off x="3962159" y="3638602"/>
                <a:ext cx="2144664" cy="2342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BE74174D-B716-B190-5692-079463DE35E9}"/>
                </a:ext>
              </a:extLst>
            </p:cNvPr>
            <p:cNvSpPr/>
            <p:nvPr/>
          </p:nvSpPr>
          <p:spPr>
            <a:xfrm>
              <a:off x="0" y="3961406"/>
              <a:ext cx="6020688" cy="248082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7B289937-35F5-9E9D-ACAD-4B5B9ABD8581}"/>
              </a:ext>
            </a:extLst>
          </p:cNvPr>
          <p:cNvSpPr/>
          <p:nvPr/>
        </p:nvSpPr>
        <p:spPr>
          <a:xfrm>
            <a:off x="6217049" y="1129297"/>
            <a:ext cx="5898115" cy="24808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C4888D5-D572-46DF-40CC-5629BD829C8D}"/>
              </a:ext>
            </a:extLst>
          </p:cNvPr>
          <p:cNvSpPr txBox="1"/>
          <p:nvPr/>
        </p:nvSpPr>
        <p:spPr>
          <a:xfrm>
            <a:off x="239934" y="640470"/>
            <a:ext cx="147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SSP1-2.6</a:t>
            </a:r>
            <a:endParaRPr lang="ko-KR" altLang="en-US" sz="28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80A5414-645B-8060-D3D7-F54A62DBC340}"/>
              </a:ext>
            </a:extLst>
          </p:cNvPr>
          <p:cNvSpPr txBox="1"/>
          <p:nvPr/>
        </p:nvSpPr>
        <p:spPr>
          <a:xfrm>
            <a:off x="6193371" y="640470"/>
            <a:ext cx="147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SSP3-7.0</a:t>
            </a:r>
            <a:endParaRPr lang="ko-KR" altLang="en-US" sz="28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CA94E4-75BC-0F59-7E0B-23F475010C7A}"/>
              </a:ext>
            </a:extLst>
          </p:cNvPr>
          <p:cNvSpPr txBox="1"/>
          <p:nvPr/>
        </p:nvSpPr>
        <p:spPr>
          <a:xfrm>
            <a:off x="239934" y="3645491"/>
            <a:ext cx="147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SSP3-4.5</a:t>
            </a:r>
            <a:endParaRPr lang="ko-KR" altLang="en-US" sz="28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A69689C-0ABE-E327-8F78-D071855E8D21}"/>
              </a:ext>
            </a:extLst>
          </p:cNvPr>
          <p:cNvSpPr txBox="1"/>
          <p:nvPr/>
        </p:nvSpPr>
        <p:spPr>
          <a:xfrm>
            <a:off x="6193371" y="3645491"/>
            <a:ext cx="147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SSP5-8.5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43340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8618B-5746-3124-B19E-B91A3AEC9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2DB2A1-7215-672E-CF1B-C8C3EA880021}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363427-5B2B-F35A-7F8D-A1A72C7A0547}"/>
              </a:ext>
            </a:extLst>
          </p:cNvPr>
          <p:cNvSpPr/>
          <p:nvPr/>
        </p:nvSpPr>
        <p:spPr>
          <a:xfrm>
            <a:off x="0" y="73152"/>
            <a:ext cx="12188952" cy="502920"/>
          </a:xfrm>
          <a:prstGeom prst="rect">
            <a:avLst/>
          </a:prstGeom>
          <a:solidFill>
            <a:srgbClr val="065A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05A3D-9013-A3DB-B62E-D0AE42858246}"/>
              </a:ext>
            </a:extLst>
          </p:cNvPr>
          <p:cNvSpPr txBox="1"/>
          <p:nvPr/>
        </p:nvSpPr>
        <p:spPr>
          <a:xfrm>
            <a:off x="457200" y="27873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rgbClr val="FFFFFF"/>
                </a:solidFill>
              </a:rPr>
              <a:t>High-risked wildfire area change by climate change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B3B15A-52ED-B663-72AD-70F27AABF3AD}"/>
              </a:ext>
            </a:extLst>
          </p:cNvPr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9" name="FeatureImportanceChart">
            <a:extLst>
              <a:ext uri="{FF2B5EF4-FFF2-40B4-BE49-F238E27FC236}">
                <a16:creationId xmlns:a16="http://schemas.microsoft.com/office/drawing/2014/main" id="{CC1332BD-C439-398C-6559-668327E3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2880" y="620000"/>
            <a:ext cx="11823192" cy="5900000"/>
          </a:xfrm>
          <a:prstGeom prst="rect">
            <a:avLst/>
          </a:prstGeom>
          <a:noFill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483D33A-B793-183A-AB37-DDA153073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089" y="6007608"/>
            <a:ext cx="529954" cy="74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023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593EE-D42B-8212-17D2-88128E683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6E7F00-2BC9-5BAD-F05D-3B8589A32773}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8786CE-DEB6-C279-50DB-D4F6CA63F2F7}"/>
              </a:ext>
            </a:extLst>
          </p:cNvPr>
          <p:cNvSpPr/>
          <p:nvPr/>
        </p:nvSpPr>
        <p:spPr>
          <a:xfrm>
            <a:off x="0" y="73152"/>
            <a:ext cx="12188952" cy="502920"/>
          </a:xfrm>
          <a:prstGeom prst="rect">
            <a:avLst/>
          </a:prstGeom>
          <a:solidFill>
            <a:srgbClr val="065A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6CCFD6-1E4E-E0E5-FB97-235E9A7EEDFF}"/>
              </a:ext>
            </a:extLst>
          </p:cNvPr>
          <p:cNvSpPr txBox="1"/>
          <p:nvPr/>
        </p:nvSpPr>
        <p:spPr>
          <a:xfrm>
            <a:off x="457200" y="27873"/>
            <a:ext cx="1137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rgbClr val="FFFFFF"/>
                </a:solidFill>
              </a:rPr>
              <a:t>Sensitivity Analysis: Risk Area by Threshold</a:t>
            </a:r>
            <a:endParaRPr sz="32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59B876-7C6E-399F-23FD-F8403E989732}"/>
              </a:ext>
            </a:extLst>
          </p:cNvPr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FeatureImportanceChart">
            <a:extLst>
              <a:ext uri="{FF2B5EF4-FFF2-40B4-BE49-F238E27FC236}">
                <a16:creationId xmlns:a16="http://schemas.microsoft.com/office/drawing/2014/main" id="{C1A526C2-431C-F971-1E06-D78BB21C6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2880" y="620000"/>
            <a:ext cx="11823192" cy="5900000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DD181FF-7156-C807-3289-25ED96C8D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133" y="257053"/>
            <a:ext cx="529954" cy="74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428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593EE-D42B-8212-17D2-88128E683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6E7F00-2BC9-5BAD-F05D-3B8589A32773}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8786CE-DEB6-C279-50DB-D4F6CA63F2F7}"/>
              </a:ext>
            </a:extLst>
          </p:cNvPr>
          <p:cNvSpPr/>
          <p:nvPr/>
        </p:nvSpPr>
        <p:spPr>
          <a:xfrm>
            <a:off x="0" y="73152"/>
            <a:ext cx="12188952" cy="502920"/>
          </a:xfrm>
          <a:prstGeom prst="rect">
            <a:avLst/>
          </a:prstGeom>
          <a:solidFill>
            <a:srgbClr val="065A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6CCFD6-1E4E-E0E5-FB97-235E9A7EEDFF}"/>
              </a:ext>
            </a:extLst>
          </p:cNvPr>
          <p:cNvSpPr txBox="1"/>
          <p:nvPr/>
        </p:nvSpPr>
        <p:spPr>
          <a:xfrm>
            <a:off x="457200" y="27873"/>
            <a:ext cx="11404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rgbClr val="FFFFFF"/>
                </a:solidFill>
              </a:rPr>
              <a:t>Solar Energy Land Availability</a:t>
            </a:r>
            <a:endParaRPr sz="32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59B876-7C6E-399F-23FD-F8403E989732}"/>
              </a:ext>
            </a:extLst>
          </p:cNvPr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4D3E9D-D429-FD72-A339-E491415EF3FE}"/>
              </a:ext>
            </a:extLst>
          </p:cNvPr>
          <p:cNvSpPr txBox="1"/>
          <p:nvPr/>
        </p:nvSpPr>
        <p:spPr>
          <a:xfrm>
            <a:off x="5940676" y="4089400"/>
            <a:ext cx="2760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.</a:t>
            </a:r>
          </a:p>
          <a:p>
            <a:r>
              <a:rPr lang="en-US" altLang="ko-KR" sz="2800" dirty="0"/>
              <a:t>.</a:t>
            </a:r>
          </a:p>
          <a:p>
            <a:r>
              <a:rPr lang="en-US" altLang="ko-KR" sz="2800" dirty="0"/>
              <a:t>.</a:t>
            </a:r>
          </a:p>
        </p:txBody>
      </p:sp>
      <p:pic>
        <p:nvPicPr>
          <p:cNvPr id="7" name="FeatureImportanceChart">
            <a:extLst>
              <a:ext uri="{FF2B5EF4-FFF2-40B4-BE49-F238E27FC236}">
                <a16:creationId xmlns:a16="http://schemas.microsoft.com/office/drawing/2014/main" id="{7670D6F2-C438-A1C3-E55B-470A6E729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2880" y="620000"/>
            <a:ext cx="11823192" cy="5900000"/>
          </a:xfrm>
          <a:prstGeom prst="rect">
            <a:avLst/>
          </a:prstGeom>
          <a:noFill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10CF2D8-A7BB-9A53-8BD5-CE90E8387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133" y="257053"/>
            <a:ext cx="529954" cy="74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9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7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E8C347-02C9-6E7E-96F1-9757D57AC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>
            <a:extLst>
              <a:ext uri="{FF2B5EF4-FFF2-40B4-BE49-F238E27FC236}">
                <a16:creationId xmlns:a16="http://schemas.microsoft.com/office/drawing/2014/main" id="{415387EB-3937-9E98-432D-F0ADCC4A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46" y="1177475"/>
            <a:ext cx="55626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8B3C0D-285A-6E9E-7350-14712E9D1A73}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6F770E-BDA3-B6E2-9A47-197DB8979D76}"/>
              </a:ext>
            </a:extLst>
          </p:cNvPr>
          <p:cNvSpPr/>
          <p:nvPr/>
        </p:nvSpPr>
        <p:spPr>
          <a:xfrm>
            <a:off x="0" y="73152"/>
            <a:ext cx="12188952" cy="502920"/>
          </a:xfrm>
          <a:prstGeom prst="rect">
            <a:avLst/>
          </a:prstGeom>
          <a:solidFill>
            <a:srgbClr val="065A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11D124-D12D-7896-B19E-BA6D9399C345}"/>
              </a:ext>
            </a:extLst>
          </p:cNvPr>
          <p:cNvSpPr txBox="1"/>
          <p:nvPr/>
        </p:nvSpPr>
        <p:spPr>
          <a:xfrm>
            <a:off x="457200" y="27873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>
                <a:solidFill>
                  <a:srgbClr val="FFFFFF"/>
                </a:solidFill>
                <a:latin typeface="Calibri"/>
              </a:rPr>
              <a:t>Motivation &amp; Key Result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1D5B9C-AD76-C437-B9E5-59FB824BBF1C}"/>
              </a:ext>
            </a:extLst>
          </p:cNvPr>
          <p:cNvSpPr txBox="1"/>
          <p:nvPr/>
        </p:nvSpPr>
        <p:spPr>
          <a:xfrm>
            <a:off x="10177272" y="173736"/>
            <a:ext cx="173736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900" b="1" i="0" dirty="0">
                <a:solidFill>
                  <a:srgbClr val="02C39A"/>
                </a:solidFill>
                <a:latin typeface="Calibri"/>
              </a:rPr>
              <a:t>2-MIN SUMMARY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C152AB-DB55-F36D-48C9-C04DE8F7C24A}"/>
              </a:ext>
            </a:extLst>
          </p:cNvPr>
          <p:cNvSpPr/>
          <p:nvPr/>
        </p:nvSpPr>
        <p:spPr>
          <a:xfrm>
            <a:off x="365760" y="749808"/>
            <a:ext cx="5303520" cy="347472"/>
          </a:xfrm>
          <a:prstGeom prst="rect">
            <a:avLst/>
          </a:prstGeom>
          <a:solidFill>
            <a:srgbClr val="065A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70A808-E879-0528-F495-8881DE06770C}"/>
              </a:ext>
            </a:extLst>
          </p:cNvPr>
          <p:cNvSpPr txBox="1"/>
          <p:nvPr/>
        </p:nvSpPr>
        <p:spPr>
          <a:xfrm>
            <a:off x="365760" y="721114"/>
            <a:ext cx="5303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1" i="0" dirty="0">
                <a:solidFill>
                  <a:srgbClr val="FFFFFF"/>
                </a:solidFill>
                <a:latin typeface="Calibri"/>
              </a:rPr>
              <a:t>  WHY THIS MATTERS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93EFC8-E5B0-CCA1-3FDF-298FAA179C65}"/>
              </a:ext>
            </a:extLst>
          </p:cNvPr>
          <p:cNvSpPr txBox="1"/>
          <p:nvPr/>
        </p:nvSpPr>
        <p:spPr>
          <a:xfrm>
            <a:off x="365758" y="1143000"/>
            <a:ext cx="6153787" cy="4226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Char char="▸"/>
            </a:pPr>
            <a:r>
              <a:rPr lang="en-US" sz="2400" b="1" dirty="0">
                <a:solidFill>
                  <a:srgbClr val="1A2E3B"/>
                </a:solidFill>
                <a:latin typeface="Calibri"/>
              </a:rPr>
              <a:t>Background / problem statement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E3B"/>
                </a:solidFill>
                <a:latin typeface="Calibri"/>
              </a:rPr>
              <a:t>Climate change is changing where energy can be produced.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E3B"/>
                </a:solidFill>
                <a:latin typeface="Calibri"/>
              </a:rPr>
              <a:t>Wildfire risk is growing and limiting land for solar energy.</a:t>
            </a:r>
          </a:p>
          <a:p>
            <a:pPr>
              <a:spcAft>
                <a:spcPts val="400"/>
              </a:spcAft>
              <a:buChar char="▸"/>
            </a:pPr>
            <a:endParaRPr lang="en-US" sz="1600" dirty="0">
              <a:solidFill>
                <a:srgbClr val="1A2E3B"/>
              </a:solidFill>
              <a:latin typeface="Calibri"/>
            </a:endParaRPr>
          </a:p>
          <a:p>
            <a:pPr indent="-285750">
              <a:spcAft>
                <a:spcPts val="400"/>
              </a:spcAft>
              <a:buChar char="▸"/>
            </a:pPr>
            <a:r>
              <a:rPr lang="en-US" sz="2400" b="1" dirty="0">
                <a:solidFill>
                  <a:srgbClr val="1A2E3B"/>
                </a:solidFill>
                <a:latin typeface="Calibri"/>
              </a:rPr>
              <a:t>Gap in current knowledge or method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E3B"/>
                </a:solidFill>
                <a:latin typeface="Calibri"/>
              </a:rPr>
              <a:t>Most studies assume land and climate stay the same.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A2E3B"/>
                </a:solidFill>
                <a:latin typeface="Calibri"/>
              </a:rPr>
              <a:t>Wildfire risk is not fully considered in energy planning.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1A2E3B"/>
              </a:solidFill>
              <a:latin typeface="Calibri"/>
            </a:endParaRPr>
          </a:p>
          <a:p>
            <a:pPr indent="-285750">
              <a:spcAft>
                <a:spcPts val="400"/>
              </a:spcAft>
              <a:buChar char="▸"/>
            </a:pPr>
            <a:r>
              <a:rPr lang="en-US" altLang="ko-KR" sz="2400" b="1" dirty="0">
                <a:solidFill>
                  <a:srgbClr val="1A2E3B"/>
                </a:solidFill>
                <a:latin typeface="Calibri"/>
              </a:rPr>
              <a:t>Significance of addressing this gap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1A2E3B"/>
                </a:solidFill>
                <a:latin typeface="Calibri"/>
              </a:rPr>
              <a:t>Including wildfire risk gives more realistic energy estimates.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1A2E3B"/>
                </a:solidFill>
                <a:latin typeface="Calibri"/>
              </a:rPr>
              <a:t>It helps plan safer and more reliable energy locations.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1A2E3B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B183EA-BC33-51E9-91CA-1F4F170FC2C5}"/>
              </a:ext>
            </a:extLst>
          </p:cNvPr>
          <p:cNvSpPr/>
          <p:nvPr/>
        </p:nvSpPr>
        <p:spPr>
          <a:xfrm>
            <a:off x="6519546" y="749808"/>
            <a:ext cx="5486400" cy="347472"/>
          </a:xfrm>
          <a:prstGeom prst="rect">
            <a:avLst/>
          </a:prstGeom>
          <a:solidFill>
            <a:srgbClr val="1C72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E3BCAF-1B18-9517-62A2-EB914F2A2BE2}"/>
              </a:ext>
            </a:extLst>
          </p:cNvPr>
          <p:cNvSpPr txBox="1"/>
          <p:nvPr/>
        </p:nvSpPr>
        <p:spPr>
          <a:xfrm>
            <a:off x="6519546" y="749808"/>
            <a:ext cx="548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1" i="0" dirty="0">
                <a:solidFill>
                  <a:srgbClr val="FFFFFF"/>
                </a:solidFill>
                <a:latin typeface="Calibri"/>
              </a:rPr>
              <a:t>  KEY RESULT / FINDING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8281667-B594-D884-5078-1A1B30BF5E97}"/>
              </a:ext>
            </a:extLst>
          </p:cNvPr>
          <p:cNvGrpSpPr/>
          <p:nvPr/>
        </p:nvGrpSpPr>
        <p:grpSpPr>
          <a:xfrm>
            <a:off x="365760" y="5520567"/>
            <a:ext cx="10360024" cy="731520"/>
            <a:chOff x="365760" y="5795129"/>
            <a:chExt cx="5577840" cy="7315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035AB4-24BA-4C42-3A69-8C9DCD323ED0}"/>
                </a:ext>
              </a:extLst>
            </p:cNvPr>
            <p:cNvSpPr/>
            <p:nvPr/>
          </p:nvSpPr>
          <p:spPr>
            <a:xfrm>
              <a:off x="365760" y="5795129"/>
              <a:ext cx="5577840" cy="731520"/>
            </a:xfrm>
            <a:prstGeom prst="rect">
              <a:avLst/>
            </a:prstGeom>
            <a:solidFill>
              <a:srgbClr val="065A8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5C9AC5-82B7-D99F-D298-820F4F640B3A}"/>
                </a:ext>
              </a:extLst>
            </p:cNvPr>
            <p:cNvSpPr txBox="1"/>
            <p:nvPr/>
          </p:nvSpPr>
          <p:spPr>
            <a:xfrm>
              <a:off x="365760" y="5921089"/>
              <a:ext cx="557784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sz="2800" b="1" i="1" dirty="0">
                  <a:solidFill>
                    <a:srgbClr val="FFFFFF"/>
                  </a:solidFill>
                  <a:latin typeface="Calibri"/>
                </a:rPr>
                <a:t>  </a:t>
              </a:r>
              <a:r>
                <a:rPr lang="en-US" sz="2800" b="1" i="1" dirty="0">
                  <a:solidFill>
                    <a:srgbClr val="FFFFFF"/>
                  </a:solidFill>
                  <a:latin typeface="Calibri"/>
                </a:rPr>
                <a:t>Solar potential is not fixed — it changes with wildfire risk.</a:t>
              </a:r>
              <a:endParaRPr sz="2800" b="1" i="1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26E2447-8322-B7F8-EB47-E8665ED28E78}"/>
              </a:ext>
            </a:extLst>
          </p:cNvPr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9C4CE570-F133-086B-47EF-F8B524D61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418" y="5184765"/>
            <a:ext cx="914400" cy="128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2106BA-4207-D8C3-5D1B-74170B3872FE}"/>
              </a:ext>
            </a:extLst>
          </p:cNvPr>
          <p:cNvSpPr/>
          <p:nvPr/>
        </p:nvSpPr>
        <p:spPr>
          <a:xfrm>
            <a:off x="6519546" y="1143000"/>
            <a:ext cx="5486400" cy="3749039"/>
          </a:xfrm>
          <a:prstGeom prst="rect">
            <a:avLst/>
          </a:prstGeom>
          <a:noFill/>
          <a:ln w="19050">
            <a:solidFill>
              <a:srgbClr val="1C72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 dirty="0">
              <a:solidFill>
                <a:srgbClr val="556B7D"/>
              </a:solidFill>
              <a:latin typeface="Calibri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93C7F249-30FD-4236-8F78-4E691F276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t="18434" r="65387" b="69916"/>
          <a:stretch>
            <a:fillRect/>
          </a:stretch>
        </p:blipFill>
        <p:spPr bwMode="auto">
          <a:xfrm>
            <a:off x="7271894" y="1630041"/>
            <a:ext cx="1066800" cy="42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55D3A94B-FBF7-C3F1-3FF7-C41541198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t="30084" r="65387" b="58556"/>
          <a:stretch>
            <a:fillRect/>
          </a:stretch>
        </p:blipFill>
        <p:spPr bwMode="auto">
          <a:xfrm>
            <a:off x="8534400" y="1630041"/>
            <a:ext cx="1066800" cy="41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EA91C893-BF23-7213-66A7-795ED67DFEE0}"/>
              </a:ext>
            </a:extLst>
          </p:cNvPr>
          <p:cNvCxnSpPr>
            <a:cxnSpLocks/>
          </p:cNvCxnSpPr>
          <p:nvPr/>
        </p:nvCxnSpPr>
        <p:spPr>
          <a:xfrm>
            <a:off x="10106660" y="1660390"/>
            <a:ext cx="41529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39540D8-7E67-8CD3-4577-96B5A429A5EF}"/>
              </a:ext>
            </a:extLst>
          </p:cNvPr>
          <p:cNvSpPr txBox="1"/>
          <p:nvPr/>
        </p:nvSpPr>
        <p:spPr>
          <a:xfrm>
            <a:off x="10473322" y="1501657"/>
            <a:ext cx="1106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Present(122.9)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8775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사각형: 둥근 모서리 183">
            <a:extLst>
              <a:ext uri="{FF2B5EF4-FFF2-40B4-BE49-F238E27FC236}">
                <a16:creationId xmlns:a16="http://schemas.microsoft.com/office/drawing/2014/main" id="{17F05717-DDA2-B5DE-459D-2B5B19457326}"/>
              </a:ext>
            </a:extLst>
          </p:cNvPr>
          <p:cNvSpPr/>
          <p:nvPr/>
        </p:nvSpPr>
        <p:spPr>
          <a:xfrm>
            <a:off x="8718217" y="866922"/>
            <a:ext cx="3379295" cy="1488926"/>
          </a:xfrm>
          <a:prstGeom prst="roundRect">
            <a:avLst>
              <a:gd name="adj" fmla="val 837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ko-KR" altLang="en-US" sz="2000" kern="0" dirty="0">
              <a:solidFill>
                <a:schemeClr val="tx1"/>
              </a:solidFill>
              <a:ea typeface="a고딕14" panose="02020600000000000000" pitchFamily="18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73152"/>
            <a:ext cx="12188952" cy="502920"/>
          </a:xfrm>
          <a:prstGeom prst="rect">
            <a:avLst/>
          </a:prstGeom>
          <a:solidFill>
            <a:srgbClr val="065A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27771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 dirty="0">
                <a:solidFill>
                  <a:srgbClr val="FFFFFF"/>
                </a:solidFill>
              </a:rPr>
              <a:t>Data &amp; Methods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7B6A708-E906-B1F0-5976-7743CFDCDB4F}"/>
              </a:ext>
            </a:extLst>
          </p:cNvPr>
          <p:cNvSpPr txBox="1"/>
          <p:nvPr/>
        </p:nvSpPr>
        <p:spPr>
          <a:xfrm>
            <a:off x="9026558" y="2782207"/>
            <a:ext cx="2888074" cy="53290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2">
              <a:lnSpc>
                <a:spcPct val="107000"/>
              </a:lnSpc>
              <a:spcAft>
                <a:spcPts val="1032"/>
              </a:spcAft>
            </a:pPr>
            <a:r>
              <a:rPr lang="en-US" altLang="ko-KR" sz="2800" b="1" dirty="0">
                <a:ea typeface="a고딕15" panose="02020600000000000000" pitchFamily="18" charset="-127"/>
              </a:rPr>
              <a:t>Scenarios </a:t>
            </a:r>
            <a:r>
              <a:rPr lang="en-US" altLang="ko-KR" sz="2000" b="1" dirty="0">
                <a:ea typeface="a고딕15" panose="02020600000000000000" pitchFamily="18" charset="-127"/>
              </a:rPr>
              <a:t>: </a:t>
            </a:r>
            <a:r>
              <a:rPr lang="en-US" altLang="ko-KR" sz="2400" b="1" dirty="0">
                <a:ea typeface="a고딕15" panose="02020600000000000000" pitchFamily="18" charset="-127"/>
              </a:rPr>
              <a:t>CMIP6</a:t>
            </a:r>
            <a:endParaRPr lang="ko-KR" altLang="en-US" sz="2400" b="1" dirty="0">
              <a:ea typeface="a고딕15" panose="02020600000000000000" pitchFamily="18" charset="-127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0F816401-3998-A0CF-C4C3-56BE4D5A08EF}"/>
              </a:ext>
            </a:extLst>
          </p:cNvPr>
          <p:cNvSpPr/>
          <p:nvPr/>
        </p:nvSpPr>
        <p:spPr>
          <a:xfrm>
            <a:off x="9263879" y="3283776"/>
            <a:ext cx="2459258" cy="1801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ea typeface="a고딕15" panose="02020600000000000000" pitchFamily="18" charset="-127"/>
              </a:rPr>
              <a:t>SSPs</a:t>
            </a:r>
            <a:r>
              <a:rPr lang="en-US" altLang="ko-KR" sz="3600" b="1" dirty="0">
                <a:ea typeface="a고딕12" panose="02020600000000000000" pitchFamily="18" charset="-127"/>
              </a:rPr>
              <a:t> </a:t>
            </a:r>
            <a:r>
              <a:rPr lang="en-US" altLang="ko-KR" sz="2400" dirty="0">
                <a:ea typeface="a고딕12" panose="02020600000000000000" pitchFamily="18" charset="-127"/>
              </a:rPr>
              <a:t>Socioeconomic Pathway Scenarios</a:t>
            </a:r>
            <a:endParaRPr lang="en-US" altLang="ko-KR" sz="3600" dirty="0">
              <a:ea typeface="a고딕12" panose="02020600000000000000" pitchFamily="18" charset="-127"/>
            </a:endParaRPr>
          </a:p>
        </p:txBody>
      </p: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C86DC087-60DD-18A6-C8EF-B4EE7134F867}"/>
              </a:ext>
            </a:extLst>
          </p:cNvPr>
          <p:cNvGrpSpPr/>
          <p:nvPr/>
        </p:nvGrpSpPr>
        <p:grpSpPr>
          <a:xfrm>
            <a:off x="203897" y="886866"/>
            <a:ext cx="7784311" cy="1723711"/>
            <a:chOff x="132586" y="886866"/>
            <a:chExt cx="8647382" cy="2077035"/>
          </a:xfrm>
        </p:grpSpPr>
        <p:sp>
          <p:nvSpPr>
            <p:cNvPr id="86" name="사각형: 둥근 모서리 85">
              <a:extLst>
                <a:ext uri="{FF2B5EF4-FFF2-40B4-BE49-F238E27FC236}">
                  <a16:creationId xmlns:a16="http://schemas.microsoft.com/office/drawing/2014/main" id="{D7F3D016-B5BC-2242-1EE8-B754DEDA08B8}"/>
                </a:ext>
              </a:extLst>
            </p:cNvPr>
            <p:cNvSpPr/>
            <p:nvPr/>
          </p:nvSpPr>
          <p:spPr>
            <a:xfrm>
              <a:off x="132587" y="886866"/>
              <a:ext cx="8647381" cy="544372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ko-KR" sz="2800" b="1" dirty="0">
                  <a:ea typeface="a고딕12" panose="02020600000000000000" pitchFamily="18" charset="-127"/>
                </a:rPr>
                <a:t>Ensemble Model: Wildfire</a:t>
              </a:r>
            </a:p>
          </p:txBody>
        </p:sp>
        <p:sp>
          <p:nvSpPr>
            <p:cNvPr id="87" name="사각형: 둥근 모서리 86">
              <a:extLst>
                <a:ext uri="{FF2B5EF4-FFF2-40B4-BE49-F238E27FC236}">
                  <a16:creationId xmlns:a16="http://schemas.microsoft.com/office/drawing/2014/main" id="{C39F94D6-DD47-4611-7BDC-2E83EADCFCB3}"/>
                </a:ext>
              </a:extLst>
            </p:cNvPr>
            <p:cNvSpPr/>
            <p:nvPr/>
          </p:nvSpPr>
          <p:spPr>
            <a:xfrm>
              <a:off x="132586" y="1568654"/>
              <a:ext cx="8647382" cy="535368"/>
            </a:xfrm>
            <a:prstGeom prst="roundRect">
              <a:avLst>
                <a:gd name="adj" fmla="val 7068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ko-KR" sz="2400" b="1" kern="0" dirty="0">
                  <a:solidFill>
                    <a:schemeClr val="tx1"/>
                  </a:solidFill>
                  <a:ea typeface="a고딕14" panose="02020600000000000000" pitchFamily="18" charset="-127"/>
                </a:rPr>
                <a:t>Environmental Variables </a:t>
              </a:r>
              <a:r>
                <a:rPr lang="en-US" altLang="ko-KR" kern="0" dirty="0">
                  <a:solidFill>
                    <a:schemeClr val="tx1"/>
                  </a:solidFill>
                  <a:ea typeface="a고딕14" panose="02020600000000000000" pitchFamily="18" charset="-127"/>
                </a:rPr>
                <a:t>(Independent Variables)</a:t>
              </a:r>
              <a:endParaRPr lang="ko-KR" altLang="en-US" sz="2400" kern="0" dirty="0">
                <a:solidFill>
                  <a:schemeClr val="tx1"/>
                </a:solidFill>
                <a:ea typeface="a고딕14" panose="02020600000000000000" pitchFamily="18" charset="-127"/>
              </a:endParaRPr>
            </a:p>
          </p:txBody>
        </p:sp>
        <p:sp>
          <p:nvSpPr>
            <p:cNvPr id="108" name="사각형: 둥근 모서리 107">
              <a:extLst>
                <a:ext uri="{FF2B5EF4-FFF2-40B4-BE49-F238E27FC236}">
                  <a16:creationId xmlns:a16="http://schemas.microsoft.com/office/drawing/2014/main" id="{C1EFB2BC-B6FD-EBB1-27A3-25FF2BFE3B2A}"/>
                </a:ext>
              </a:extLst>
            </p:cNvPr>
            <p:cNvSpPr/>
            <p:nvPr/>
          </p:nvSpPr>
          <p:spPr>
            <a:xfrm>
              <a:off x="132588" y="2204501"/>
              <a:ext cx="2765326" cy="759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r>
                <a:rPr lang="en-US" altLang="ko-KR" sz="2400" b="1" kern="0" dirty="0">
                  <a:solidFill>
                    <a:schemeClr val="tx1"/>
                  </a:solidFill>
                  <a:ea typeface="a고딕14" panose="02020600000000000000" pitchFamily="18" charset="-127"/>
                </a:rPr>
                <a:t>Climate</a:t>
              </a:r>
            </a:p>
            <a:p>
              <a:pPr algn="ctr" fontAlgn="base"/>
              <a:r>
                <a:rPr lang="en-US" altLang="ko-KR" sz="2400" kern="0" dirty="0">
                  <a:solidFill>
                    <a:schemeClr val="tx1"/>
                  </a:solidFill>
                  <a:ea typeface="a고딕14" panose="02020600000000000000" pitchFamily="18" charset="-127"/>
                </a:rPr>
                <a:t>factor</a:t>
              </a:r>
              <a:endParaRPr lang="ko-KR" altLang="en-US" sz="2400" kern="0" dirty="0">
                <a:solidFill>
                  <a:schemeClr val="tx1"/>
                </a:solidFill>
                <a:ea typeface="a고딕14" panose="02020600000000000000" pitchFamily="18" charset="-127"/>
              </a:endParaRPr>
            </a:p>
          </p:txBody>
        </p:sp>
        <p:sp>
          <p:nvSpPr>
            <p:cNvPr id="109" name="사각형: 둥근 모서리 108">
              <a:extLst>
                <a:ext uri="{FF2B5EF4-FFF2-40B4-BE49-F238E27FC236}">
                  <a16:creationId xmlns:a16="http://schemas.microsoft.com/office/drawing/2014/main" id="{D6C545D6-23F7-EE89-9224-DB646903A309}"/>
                </a:ext>
              </a:extLst>
            </p:cNvPr>
            <p:cNvSpPr/>
            <p:nvPr/>
          </p:nvSpPr>
          <p:spPr>
            <a:xfrm>
              <a:off x="3073614" y="2204499"/>
              <a:ext cx="2765326" cy="759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r>
                <a:rPr lang="en-US" altLang="ko-KR" sz="2400" b="1" kern="0" dirty="0">
                  <a:solidFill>
                    <a:schemeClr val="tx1"/>
                  </a:solidFill>
                  <a:ea typeface="a고딕14" panose="02020600000000000000" pitchFamily="18" charset="-127"/>
                </a:rPr>
                <a:t>Socio-economic </a:t>
              </a:r>
              <a:r>
                <a:rPr lang="en-US" altLang="ko-KR" sz="2400" kern="0" dirty="0">
                  <a:solidFill>
                    <a:schemeClr val="tx1"/>
                  </a:solidFill>
                  <a:ea typeface="a고딕14" panose="02020600000000000000" pitchFamily="18" charset="-127"/>
                </a:rPr>
                <a:t>factors</a:t>
              </a:r>
              <a:endParaRPr lang="ko-KR" altLang="en-US" sz="2400" kern="0" dirty="0">
                <a:solidFill>
                  <a:schemeClr val="tx1"/>
                </a:solidFill>
                <a:ea typeface="a고딕14" panose="02020600000000000000" pitchFamily="18" charset="-127"/>
              </a:endParaRPr>
            </a:p>
          </p:txBody>
        </p:sp>
        <p:sp>
          <p:nvSpPr>
            <p:cNvPr id="110" name="사각형: 둥근 모서리 109">
              <a:extLst>
                <a:ext uri="{FF2B5EF4-FFF2-40B4-BE49-F238E27FC236}">
                  <a16:creationId xmlns:a16="http://schemas.microsoft.com/office/drawing/2014/main" id="{4BF1764B-6287-63EA-304D-212424C54B2C}"/>
                </a:ext>
              </a:extLst>
            </p:cNvPr>
            <p:cNvSpPr/>
            <p:nvPr/>
          </p:nvSpPr>
          <p:spPr>
            <a:xfrm>
              <a:off x="6014642" y="2204499"/>
              <a:ext cx="2765326" cy="759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r>
                <a:rPr lang="en-US" altLang="ko-KR" sz="2400" b="1" kern="0" dirty="0">
                  <a:solidFill>
                    <a:schemeClr val="tx1"/>
                  </a:solidFill>
                  <a:ea typeface="a고딕14" panose="02020600000000000000" pitchFamily="18" charset="-127"/>
                </a:rPr>
                <a:t>Environmental</a:t>
              </a:r>
            </a:p>
            <a:p>
              <a:pPr algn="ctr" fontAlgn="base"/>
              <a:r>
                <a:rPr lang="en-US" altLang="ko-KR" sz="2400" kern="0" dirty="0">
                  <a:solidFill>
                    <a:schemeClr val="tx1"/>
                  </a:solidFill>
                  <a:ea typeface="a고딕14" panose="02020600000000000000" pitchFamily="18" charset="-127"/>
                </a:rPr>
                <a:t>factor</a:t>
              </a:r>
              <a:endParaRPr lang="ko-KR" altLang="en-US" sz="2400" kern="0" dirty="0">
                <a:solidFill>
                  <a:schemeClr val="tx1"/>
                </a:solidFill>
                <a:ea typeface="a고딕14" panose="02020600000000000000" pitchFamily="18" charset="-127"/>
              </a:endParaRPr>
            </a:p>
          </p:txBody>
        </p:sp>
      </p:grpSp>
      <p:grpSp>
        <p:nvGrpSpPr>
          <p:cNvPr id="156" name="그룹 155">
            <a:extLst>
              <a:ext uri="{FF2B5EF4-FFF2-40B4-BE49-F238E27FC236}">
                <a16:creationId xmlns:a16="http://schemas.microsoft.com/office/drawing/2014/main" id="{5A970040-757F-8C2F-1A2D-279533AE0473}"/>
              </a:ext>
            </a:extLst>
          </p:cNvPr>
          <p:cNvGrpSpPr/>
          <p:nvPr/>
        </p:nvGrpSpPr>
        <p:grpSpPr>
          <a:xfrm>
            <a:off x="201674" y="2740882"/>
            <a:ext cx="8594681" cy="3329801"/>
            <a:chOff x="201674" y="3135006"/>
            <a:chExt cx="8594681" cy="3329801"/>
          </a:xfrm>
        </p:grpSpPr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FD17233C-8233-F13A-C9D1-B8F35FBCA120}"/>
                </a:ext>
              </a:extLst>
            </p:cNvPr>
            <p:cNvSpPr/>
            <p:nvPr/>
          </p:nvSpPr>
          <p:spPr>
            <a:xfrm>
              <a:off x="3276412" y="4911168"/>
              <a:ext cx="5343524" cy="44578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solidFill>
                    <a:schemeClr val="tx1"/>
                  </a:solidFill>
                  <a:ea typeface="a고딕12" panose="02020600000000000000" pitchFamily="18" charset="-127"/>
                </a:rPr>
                <a:t>Wildfire Prediction model</a:t>
              </a:r>
              <a:endParaRPr lang="ko-KR" altLang="en-US" sz="2000" b="1" dirty="0">
                <a:solidFill>
                  <a:schemeClr val="tx1"/>
                </a:solidFill>
                <a:ea typeface="a고딕12" panose="02020600000000000000" pitchFamily="18" charset="-127"/>
              </a:endParaRPr>
            </a:p>
          </p:txBody>
        </p:sp>
        <p:cxnSp>
          <p:nvCxnSpPr>
            <p:cNvPr id="90" name="연결선: 꺾임 89">
              <a:extLst>
                <a:ext uri="{FF2B5EF4-FFF2-40B4-BE49-F238E27FC236}">
                  <a16:creationId xmlns:a16="http://schemas.microsoft.com/office/drawing/2014/main" id="{03FF757E-3C60-C774-CBCF-1C39B92DC182}"/>
                </a:ext>
              </a:extLst>
            </p:cNvPr>
            <p:cNvCxnSpPr>
              <a:cxnSpLocks/>
              <a:stCxn id="94" idx="2"/>
              <a:endCxn id="103" idx="0"/>
            </p:cNvCxnSpPr>
            <p:nvPr/>
          </p:nvCxnSpPr>
          <p:spPr>
            <a:xfrm rot="5400000">
              <a:off x="4521023" y="2853354"/>
              <a:ext cx="399381" cy="2427197"/>
            </a:xfrm>
            <a:prstGeom prst="bentConnector3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연결선: 꺾임 90">
              <a:extLst>
                <a:ext uri="{FF2B5EF4-FFF2-40B4-BE49-F238E27FC236}">
                  <a16:creationId xmlns:a16="http://schemas.microsoft.com/office/drawing/2014/main" id="{59A42422-AD5B-9D24-84D4-BA6B7822C478}"/>
                </a:ext>
              </a:extLst>
            </p:cNvPr>
            <p:cNvCxnSpPr>
              <a:cxnSpLocks/>
              <a:stCxn id="94" idx="2"/>
              <a:endCxn id="104" idx="0"/>
            </p:cNvCxnSpPr>
            <p:nvPr/>
          </p:nvCxnSpPr>
          <p:spPr>
            <a:xfrm rot="5400000">
              <a:off x="5052820" y="3385151"/>
              <a:ext cx="399381" cy="136360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연결선: 꺾임 91">
              <a:extLst>
                <a:ext uri="{FF2B5EF4-FFF2-40B4-BE49-F238E27FC236}">
                  <a16:creationId xmlns:a16="http://schemas.microsoft.com/office/drawing/2014/main" id="{384786EB-965F-D442-20CE-B65350D57667}"/>
                </a:ext>
              </a:extLst>
            </p:cNvPr>
            <p:cNvCxnSpPr>
              <a:cxnSpLocks/>
              <a:stCxn id="94" idx="2"/>
              <a:endCxn id="106" idx="0"/>
            </p:cNvCxnSpPr>
            <p:nvPr/>
          </p:nvCxnSpPr>
          <p:spPr>
            <a:xfrm rot="16200000" flipH="1">
              <a:off x="6354928" y="3446645"/>
              <a:ext cx="400840" cy="124207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연결선: 꺾임 92">
              <a:extLst>
                <a:ext uri="{FF2B5EF4-FFF2-40B4-BE49-F238E27FC236}">
                  <a16:creationId xmlns:a16="http://schemas.microsoft.com/office/drawing/2014/main" id="{EB3C5E6D-BBCE-8A18-2748-AEB72C0B2A75}"/>
                </a:ext>
              </a:extLst>
            </p:cNvPr>
            <p:cNvCxnSpPr>
              <a:cxnSpLocks/>
              <a:stCxn id="94" idx="2"/>
              <a:endCxn id="107" idx="0"/>
            </p:cNvCxnSpPr>
            <p:nvPr/>
          </p:nvCxnSpPr>
          <p:spPr>
            <a:xfrm rot="16200000" flipH="1">
              <a:off x="6928879" y="2872693"/>
              <a:ext cx="400840" cy="238997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19392306-42FF-906E-00EA-8A9B8D8FD870}"/>
                </a:ext>
              </a:extLst>
            </p:cNvPr>
            <p:cNvSpPr/>
            <p:nvPr/>
          </p:nvSpPr>
          <p:spPr>
            <a:xfrm>
              <a:off x="3491494" y="3298769"/>
              <a:ext cx="4885634" cy="56849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>
                  <a:ea typeface="a고딕12" panose="02020600000000000000" pitchFamily="18" charset="-127"/>
                </a:rPr>
                <a:t>Stacking ensemble</a:t>
              </a:r>
            </a:p>
          </p:txBody>
        </p:sp>
        <p:sp>
          <p:nvSpPr>
            <p:cNvPr id="103" name="직사각형 102">
              <a:extLst>
                <a:ext uri="{FF2B5EF4-FFF2-40B4-BE49-F238E27FC236}">
                  <a16:creationId xmlns:a16="http://schemas.microsoft.com/office/drawing/2014/main" id="{D49C7300-3B91-97C3-C310-C6A4E2E506B1}"/>
                </a:ext>
              </a:extLst>
            </p:cNvPr>
            <p:cNvSpPr/>
            <p:nvPr/>
          </p:nvSpPr>
          <p:spPr>
            <a:xfrm>
              <a:off x="3090006" y="4266643"/>
              <a:ext cx="834216" cy="569643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a typeface="a고딕12" panose="02020600000000000000" pitchFamily="18" charset="-127"/>
                </a:rPr>
                <a:t>RF</a:t>
              </a:r>
              <a:endParaRPr lang="ko-KR" altLang="en-US" dirty="0">
                <a:solidFill>
                  <a:schemeClr val="tx1"/>
                </a:solidFill>
                <a:ea typeface="a고딕12" panose="02020600000000000000" pitchFamily="18" charset="-127"/>
              </a:endParaRPr>
            </a:p>
          </p:txBody>
        </p:sp>
        <p:sp>
          <p:nvSpPr>
            <p:cNvPr id="104" name="직사각형 103">
              <a:extLst>
                <a:ext uri="{FF2B5EF4-FFF2-40B4-BE49-F238E27FC236}">
                  <a16:creationId xmlns:a16="http://schemas.microsoft.com/office/drawing/2014/main" id="{F21EEAD8-168A-24F2-D33C-BBEE52A66553}"/>
                </a:ext>
              </a:extLst>
            </p:cNvPr>
            <p:cNvSpPr/>
            <p:nvPr/>
          </p:nvSpPr>
          <p:spPr>
            <a:xfrm>
              <a:off x="4026455" y="4266643"/>
              <a:ext cx="1088507" cy="569643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>
                  <a:solidFill>
                    <a:schemeClr val="tx1"/>
                  </a:solidFill>
                  <a:ea typeface="a고딕12" panose="02020600000000000000" pitchFamily="18" charset="-127"/>
                </a:rPr>
                <a:t>XGBoost</a:t>
              </a:r>
              <a:endParaRPr lang="ko-KR" altLang="en-US" dirty="0">
                <a:solidFill>
                  <a:schemeClr val="tx1"/>
                </a:solidFill>
                <a:ea typeface="a고딕12" panose="02020600000000000000" pitchFamily="18" charset="-127"/>
              </a:endParaRPr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A6C390EB-42FE-8E39-4678-EBE6C30BD609}"/>
                </a:ext>
              </a:extLst>
            </p:cNvPr>
            <p:cNvSpPr/>
            <p:nvPr/>
          </p:nvSpPr>
          <p:spPr>
            <a:xfrm>
              <a:off x="5205922" y="4268102"/>
              <a:ext cx="1269674" cy="569643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>
                  <a:solidFill>
                    <a:schemeClr val="tx1"/>
                  </a:solidFill>
                  <a:ea typeface="a고딕12" panose="02020600000000000000" pitchFamily="18" charset="-127"/>
                </a:rPr>
                <a:t>LightGBM</a:t>
              </a:r>
              <a:endParaRPr lang="ko-KR" altLang="en-US" dirty="0">
                <a:solidFill>
                  <a:schemeClr val="tx1"/>
                </a:solidFill>
                <a:ea typeface="a고딕12" panose="02020600000000000000" pitchFamily="18" charset="-127"/>
              </a:endParaRPr>
            </a:p>
          </p:txBody>
        </p:sp>
        <p:sp>
          <p:nvSpPr>
            <p:cNvPr id="106" name="직사각형 105">
              <a:extLst>
                <a:ext uri="{FF2B5EF4-FFF2-40B4-BE49-F238E27FC236}">
                  <a16:creationId xmlns:a16="http://schemas.microsoft.com/office/drawing/2014/main" id="{1EFB8FC6-4B07-0A93-1023-245A41CEC009}"/>
                </a:ext>
              </a:extLst>
            </p:cNvPr>
            <p:cNvSpPr/>
            <p:nvPr/>
          </p:nvSpPr>
          <p:spPr>
            <a:xfrm>
              <a:off x="6553388" y="4268102"/>
              <a:ext cx="1245993" cy="569643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>
                  <a:solidFill>
                    <a:schemeClr val="tx1"/>
                  </a:solidFill>
                  <a:ea typeface="a고딕12" panose="02020600000000000000" pitchFamily="18" charset="-127"/>
                </a:rPr>
                <a:t>ExtraTrees</a:t>
              </a:r>
              <a:endParaRPr lang="ko-KR" altLang="en-US" dirty="0">
                <a:solidFill>
                  <a:schemeClr val="tx1"/>
                </a:solidFill>
                <a:ea typeface="a고딕12" panose="02020600000000000000" pitchFamily="18" charset="-127"/>
              </a:endParaRPr>
            </a:p>
          </p:txBody>
        </p:sp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id="{0ABE487C-6335-3831-B45F-BF858A74CEA2}"/>
                </a:ext>
              </a:extLst>
            </p:cNvPr>
            <p:cNvSpPr/>
            <p:nvPr/>
          </p:nvSpPr>
          <p:spPr>
            <a:xfrm>
              <a:off x="7852221" y="4268102"/>
              <a:ext cx="944134" cy="569643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ea typeface="a고딕12" panose="02020600000000000000" pitchFamily="18" charset="-127"/>
                </a:rPr>
                <a:t>Logistic</a:t>
              </a:r>
              <a:endParaRPr lang="ko-KR" altLang="en-US" dirty="0">
                <a:solidFill>
                  <a:schemeClr val="tx1"/>
                </a:solidFill>
                <a:ea typeface="a고딕12" panose="02020600000000000000" pitchFamily="18" charset="-127"/>
              </a:endParaRPr>
            </a:p>
          </p:txBody>
        </p:sp>
        <p:cxnSp>
          <p:nvCxnSpPr>
            <p:cNvPr id="96" name="직선 화살표 연결선 95">
              <a:extLst>
                <a:ext uri="{FF2B5EF4-FFF2-40B4-BE49-F238E27FC236}">
                  <a16:creationId xmlns:a16="http://schemas.microsoft.com/office/drawing/2014/main" id="{CCE46516-5003-9E52-11AD-DFBE96399416}"/>
                </a:ext>
              </a:extLst>
            </p:cNvPr>
            <p:cNvCxnSpPr>
              <a:cxnSpLocks/>
              <a:stCxn id="94" idx="2"/>
            </p:cNvCxnSpPr>
            <p:nvPr/>
          </p:nvCxnSpPr>
          <p:spPr>
            <a:xfrm>
              <a:off x="5934311" y="3867262"/>
              <a:ext cx="0" cy="378507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00FE0939-BF08-D166-D8D5-B7E74972DDC7}"/>
                </a:ext>
              </a:extLst>
            </p:cNvPr>
            <p:cNvSpPr/>
            <p:nvPr/>
          </p:nvSpPr>
          <p:spPr>
            <a:xfrm>
              <a:off x="533497" y="3383837"/>
              <a:ext cx="3390724" cy="4834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3600" dirty="0">
                <a:ea typeface="a고딕12" panose="02020600000000000000" pitchFamily="18" charset="-127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48A366E-1038-415B-E361-776FCF9B2144}"/>
                </a:ext>
              </a:extLst>
            </p:cNvPr>
            <p:cNvSpPr txBox="1"/>
            <p:nvPr/>
          </p:nvSpPr>
          <p:spPr>
            <a:xfrm>
              <a:off x="402385" y="3135006"/>
              <a:ext cx="237664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ea typeface="a고딕12" panose="02020600000000000000" pitchFamily="18" charset="-127"/>
                  <a:cs typeface="Arial" panose="020B0604020202020204" pitchFamily="34" charset="0"/>
                </a:rPr>
                <a:t>Cho and Park (2026)</a:t>
              </a:r>
              <a:endParaRPr lang="ko-KR" altLang="en-US" sz="1400" dirty="0">
                <a:ea typeface="a고딕12" panose="02020600000000000000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id="{5AB83FD9-A779-712F-B6C5-9583028FB1DE}"/>
                </a:ext>
              </a:extLst>
            </p:cNvPr>
            <p:cNvSpPr/>
            <p:nvPr/>
          </p:nvSpPr>
          <p:spPr>
            <a:xfrm>
              <a:off x="4256254" y="5558364"/>
              <a:ext cx="3968665" cy="906443"/>
            </a:xfrm>
            <a:prstGeom prst="rect">
              <a:avLst/>
            </a:prstGeom>
            <a:solidFill>
              <a:srgbClr val="00206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solidFill>
                    <a:schemeClr val="bg1"/>
                  </a:solidFill>
                  <a:ea typeface="a고딕18" panose="02020600000000000000" pitchFamily="18" charset="-127"/>
                </a:rPr>
                <a:t>Wildfire Risk</a:t>
              </a:r>
            </a:p>
            <a:p>
              <a:pPr algn="ctr"/>
              <a:r>
                <a:rPr lang="en-US" altLang="ko-KR" sz="2400" dirty="0">
                  <a:solidFill>
                    <a:schemeClr val="bg1"/>
                  </a:solidFill>
                  <a:ea typeface="a고딕18" panose="02020600000000000000" pitchFamily="18" charset="-127"/>
                </a:rPr>
                <a:t>under climate change</a:t>
              </a:r>
              <a:endParaRPr lang="ko-KR" altLang="en-US" sz="2400" dirty="0">
                <a:solidFill>
                  <a:schemeClr val="bg1"/>
                </a:solidFill>
                <a:ea typeface="a고딕18" panose="02020600000000000000" pitchFamily="18" charset="-127"/>
              </a:endParaRPr>
            </a:p>
          </p:txBody>
        </p:sp>
        <p:cxnSp>
          <p:nvCxnSpPr>
            <p:cNvPr id="102" name="직선 화살표 연결선 101">
              <a:extLst>
                <a:ext uri="{FF2B5EF4-FFF2-40B4-BE49-F238E27FC236}">
                  <a16:creationId xmlns:a16="http://schemas.microsoft.com/office/drawing/2014/main" id="{B6BE7F24-49FB-8F4D-70B7-40BD264DBD81}"/>
                </a:ext>
              </a:extLst>
            </p:cNvPr>
            <p:cNvCxnSpPr>
              <a:cxnSpLocks/>
              <a:stCxn id="89" idx="2"/>
            </p:cNvCxnSpPr>
            <p:nvPr/>
          </p:nvCxnSpPr>
          <p:spPr>
            <a:xfrm flipH="1">
              <a:off x="5940132" y="5356950"/>
              <a:ext cx="8042" cy="207743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그림 99">
              <a:extLst>
                <a:ext uri="{FF2B5EF4-FFF2-40B4-BE49-F238E27FC236}">
                  <a16:creationId xmlns:a16="http://schemas.microsoft.com/office/drawing/2014/main" id="{E4CC09C4-E185-5300-88BA-A1C703BA9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674" y="3581566"/>
              <a:ext cx="3993699" cy="2834843"/>
            </a:xfrm>
            <a:prstGeom prst="rect">
              <a:avLst/>
            </a:prstGeom>
          </p:spPr>
        </p:pic>
      </p:grpSp>
      <p:cxnSp>
        <p:nvCxnSpPr>
          <p:cNvPr id="151" name="직선 화살표 연결선 150">
            <a:extLst>
              <a:ext uri="{FF2B5EF4-FFF2-40B4-BE49-F238E27FC236}">
                <a16:creationId xmlns:a16="http://schemas.microsoft.com/office/drawing/2014/main" id="{04F7BB84-CBB5-8EA7-BF14-B8A048808B1E}"/>
              </a:ext>
            </a:extLst>
          </p:cNvPr>
          <p:cNvCxnSpPr>
            <a:cxnSpLocks/>
          </p:cNvCxnSpPr>
          <p:nvPr/>
        </p:nvCxnSpPr>
        <p:spPr>
          <a:xfrm>
            <a:off x="8224919" y="5859739"/>
            <a:ext cx="1038960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1" name="그림 180">
            <a:extLst>
              <a:ext uri="{FF2B5EF4-FFF2-40B4-BE49-F238E27FC236}">
                <a16:creationId xmlns:a16="http://schemas.microsoft.com/office/drawing/2014/main" id="{F2A7CCBE-8541-3ECF-B381-5A39B1D2BB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2692"/>
          <a:stretch>
            <a:fillRect/>
          </a:stretch>
        </p:blipFill>
        <p:spPr>
          <a:xfrm>
            <a:off x="8758512" y="976912"/>
            <a:ext cx="3294696" cy="1292099"/>
          </a:xfrm>
          <a:prstGeom prst="rect">
            <a:avLst/>
          </a:prstGeom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FA57608F-7542-8DDB-A46A-F1C4FF1BFA8E}"/>
              </a:ext>
            </a:extLst>
          </p:cNvPr>
          <p:cNvSpPr txBox="1"/>
          <p:nvPr/>
        </p:nvSpPr>
        <p:spPr>
          <a:xfrm>
            <a:off x="8518235" y="561594"/>
            <a:ext cx="2686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[ Study area: South Korea ]</a:t>
            </a:r>
            <a:endParaRPr lang="ko-KR" altLang="en-US" dirty="0"/>
          </a:p>
        </p:txBody>
      </p:sp>
      <p:cxnSp>
        <p:nvCxnSpPr>
          <p:cNvPr id="186" name="연결선: 꺾임 185">
            <a:extLst>
              <a:ext uri="{FF2B5EF4-FFF2-40B4-BE49-F238E27FC236}">
                <a16:creationId xmlns:a16="http://schemas.microsoft.com/office/drawing/2014/main" id="{56AE039F-57B9-4714-DCD8-5272EE47EB9F}"/>
              </a:ext>
            </a:extLst>
          </p:cNvPr>
          <p:cNvCxnSpPr>
            <a:cxnSpLocks/>
            <a:stCxn id="76" idx="1"/>
            <a:endCxn id="101" idx="3"/>
          </p:cNvCxnSpPr>
          <p:nvPr/>
        </p:nvCxnSpPr>
        <p:spPr>
          <a:xfrm rot="10800000" flipV="1">
            <a:off x="8224919" y="4184691"/>
            <a:ext cx="1038960" cy="1175236"/>
          </a:xfrm>
          <a:prstGeom prst="bentConnector3">
            <a:avLst>
              <a:gd name="adj1" fmla="val 30442"/>
            </a:avLst>
          </a:prstGeom>
          <a:ln w="1270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직사각형 198">
            <a:extLst>
              <a:ext uri="{FF2B5EF4-FFF2-40B4-BE49-F238E27FC236}">
                <a16:creationId xmlns:a16="http://schemas.microsoft.com/office/drawing/2014/main" id="{47619A42-E55B-2D9A-6541-58878A2108B4}"/>
              </a:ext>
            </a:extLst>
          </p:cNvPr>
          <p:cNvSpPr/>
          <p:nvPr/>
        </p:nvSpPr>
        <p:spPr>
          <a:xfrm>
            <a:off x="9263879" y="5171473"/>
            <a:ext cx="2459258" cy="95101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a고딕18" panose="02020600000000000000" pitchFamily="18" charset="-127"/>
              </a:rPr>
              <a:t>Suitable Land for Solar Plant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73152"/>
            <a:ext cx="12188952" cy="502920"/>
          </a:xfrm>
          <a:prstGeom prst="rect">
            <a:avLst/>
          </a:prstGeom>
          <a:solidFill>
            <a:srgbClr val="065A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720072" y="173736"/>
            <a:ext cx="219456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900" b="1" i="0">
                <a:solidFill>
                  <a:srgbClr val="02C39A"/>
                </a:solidFill>
                <a:latin typeface="Calibri"/>
              </a:rPr>
              <a:t>TOUCHSCREEN DETAIL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" y="749808"/>
            <a:ext cx="11592058" cy="4114800"/>
          </a:xfrm>
          <a:prstGeom prst="rect">
            <a:avLst/>
          </a:prstGeom>
          <a:solidFill>
            <a:srgbClr val="F0F7FA"/>
          </a:solidFill>
          <a:ln w="19050">
            <a:solidFill>
              <a:srgbClr val="1C72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 dirty="0">
              <a:solidFill>
                <a:srgbClr val="556B7D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59" y="4943649"/>
            <a:ext cx="6844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1" dirty="0">
                <a:solidFill>
                  <a:srgbClr val="556B7D"/>
                </a:solidFill>
                <a:latin typeface="Calibri"/>
              </a:rPr>
              <a:t>Optimized </a:t>
            </a:r>
            <a:r>
              <a:rPr lang="en-US" sz="1600" b="0" i="1" dirty="0" err="1">
                <a:solidFill>
                  <a:srgbClr val="556B7D"/>
                </a:solidFill>
                <a:latin typeface="Calibri"/>
              </a:rPr>
              <a:t>Thredshold</a:t>
            </a:r>
            <a:r>
              <a:rPr lang="en-US" sz="1600" b="0" i="1" dirty="0">
                <a:solidFill>
                  <a:srgbClr val="556B7D"/>
                </a:solidFill>
                <a:latin typeface="Calibri"/>
              </a:rPr>
              <a:t> </a:t>
            </a:r>
            <a:r>
              <a:rPr lang="en-US" sz="1400" b="0" i="1" dirty="0">
                <a:solidFill>
                  <a:srgbClr val="556B7D"/>
                </a:solidFill>
                <a:latin typeface="Calibri"/>
              </a:rPr>
              <a:t>(Precision &amp; Recall(F1) Curve)</a:t>
            </a:r>
            <a:r>
              <a:rPr lang="en-US" sz="1600" b="0" i="1" dirty="0">
                <a:solidFill>
                  <a:srgbClr val="556B7D"/>
                </a:solidFill>
                <a:latin typeface="Calibri"/>
              </a:rPr>
              <a:t>  = 0.445481</a:t>
            </a:r>
            <a:endParaRPr sz="1600" b="0" i="1" dirty="0">
              <a:solidFill>
                <a:srgbClr val="556B7D"/>
              </a:solidFill>
              <a:latin typeface="Calibri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2633365-4C0D-F4AD-EA1A-B17E5FE47C28}"/>
              </a:ext>
            </a:extLst>
          </p:cNvPr>
          <p:cNvGrpSpPr/>
          <p:nvPr/>
        </p:nvGrpSpPr>
        <p:grpSpPr>
          <a:xfrm>
            <a:off x="365760" y="5367067"/>
            <a:ext cx="10634472" cy="954108"/>
            <a:chOff x="365760" y="5265704"/>
            <a:chExt cx="10634472" cy="752287"/>
          </a:xfrm>
        </p:grpSpPr>
        <p:sp>
          <p:nvSpPr>
            <p:cNvPr id="10" name="Rectangle 9"/>
            <p:cNvSpPr/>
            <p:nvPr/>
          </p:nvSpPr>
          <p:spPr>
            <a:xfrm>
              <a:off x="365760" y="5285232"/>
              <a:ext cx="10634472" cy="713232"/>
            </a:xfrm>
            <a:prstGeom prst="rect">
              <a:avLst/>
            </a:prstGeom>
            <a:solidFill>
              <a:srgbClr val="065A8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760" y="5265704"/>
              <a:ext cx="10634472" cy="75228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800" b="1" i="1" dirty="0">
                  <a:solidFill>
                    <a:srgbClr val="FFFFFF"/>
                  </a:solidFill>
                  <a:latin typeface="Calibri"/>
                </a:rPr>
                <a:t>High wildfire risk forest area consistently increases across all scenarios, </a:t>
              </a:r>
            </a:p>
            <a:p>
              <a:pPr algn="ctr"/>
              <a:r>
                <a:rPr lang="en-US" altLang="ko-KR" sz="2800" b="1" i="1" dirty="0">
                  <a:solidFill>
                    <a:srgbClr val="FFFFFF"/>
                  </a:solidFill>
                  <a:latin typeface="Calibri"/>
                </a:rPr>
                <a:t>with the most pronounced expansion under SSP5-8.5.</a:t>
              </a:r>
              <a:endParaRPr sz="2800" b="1" i="1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83BE02-FFB5-250F-0AB1-7DF5E9FE874A}"/>
              </a:ext>
            </a:extLst>
          </p:cNvPr>
          <p:cNvSpPr txBox="1"/>
          <p:nvPr/>
        </p:nvSpPr>
        <p:spPr>
          <a:xfrm>
            <a:off x="457200" y="27771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FFFFFF"/>
                </a:solidFill>
                <a:latin typeface="Calibri"/>
              </a:rPr>
              <a:t>Results</a:t>
            </a:r>
            <a:endParaRPr sz="3200" b="1" i="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3060CEEB-2599-32EF-4592-928C5690D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418" y="5239684"/>
            <a:ext cx="914400" cy="128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>
            <a:extLst>
              <a:ext uri="{FF2B5EF4-FFF2-40B4-BE49-F238E27FC236}">
                <a16:creationId xmlns:a16="http://schemas.microsoft.com/office/drawing/2014/main" id="{855B31FC-DAEA-CCBA-8DBA-E994CE4DE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0" t="14939" b="10869"/>
          <a:stretch>
            <a:fillRect/>
          </a:stretch>
        </p:blipFill>
        <p:spPr bwMode="auto">
          <a:xfrm>
            <a:off x="11385864" y="793464"/>
            <a:ext cx="437202" cy="184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>
            <a:extLst>
              <a:ext uri="{FF2B5EF4-FFF2-40B4-BE49-F238E27FC236}">
                <a16:creationId xmlns:a16="http://schemas.microsoft.com/office/drawing/2014/main" id="{F7669EF1-DD84-12F4-4707-8C09EC838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0"/>
          <a:stretch>
            <a:fillRect/>
          </a:stretch>
        </p:blipFill>
        <p:spPr bwMode="auto">
          <a:xfrm>
            <a:off x="470692" y="1151205"/>
            <a:ext cx="5282795" cy="369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86DC7E-9B6D-4ADF-DEAA-54E3BADA3C2F}"/>
              </a:ext>
            </a:extLst>
          </p:cNvPr>
          <p:cNvSpPr txBox="1"/>
          <p:nvPr/>
        </p:nvSpPr>
        <p:spPr>
          <a:xfrm>
            <a:off x="487156" y="742688"/>
            <a:ext cx="5479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Forest Area in Risk Zone (&gt;= Optimized Threshold)</a:t>
            </a:r>
            <a:endParaRPr lang="ko-KR" altLang="en-US" sz="2000" b="1" dirty="0"/>
          </a:p>
        </p:txBody>
      </p:sp>
      <p:pic>
        <p:nvPicPr>
          <p:cNvPr id="15" name="Picture 26">
            <a:extLst>
              <a:ext uri="{FF2B5EF4-FFF2-40B4-BE49-F238E27FC236}">
                <a16:creationId xmlns:a16="http://schemas.microsoft.com/office/drawing/2014/main" id="{15FE9980-7A82-9B49-FAFB-8C293C880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97" r="66362" b="-1"/>
          <a:stretch>
            <a:fillRect/>
          </a:stretch>
        </p:blipFill>
        <p:spPr bwMode="auto">
          <a:xfrm>
            <a:off x="8613811" y="949007"/>
            <a:ext cx="1481978" cy="190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>
            <a:extLst>
              <a:ext uri="{FF2B5EF4-FFF2-40B4-BE49-F238E27FC236}">
                <a16:creationId xmlns:a16="http://schemas.microsoft.com/office/drawing/2014/main" id="{9052D961-2CF9-8A3A-00E8-2B28C200E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8" t="49897" r="15954"/>
          <a:stretch>
            <a:fillRect/>
          </a:stretch>
        </p:blipFill>
        <p:spPr bwMode="auto">
          <a:xfrm>
            <a:off x="9899841" y="949007"/>
            <a:ext cx="1481978" cy="190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6">
            <a:extLst>
              <a:ext uri="{FF2B5EF4-FFF2-40B4-BE49-F238E27FC236}">
                <a16:creationId xmlns:a16="http://schemas.microsoft.com/office/drawing/2014/main" id="{FFF10719-0657-3A3D-3FB1-237E49832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62" b="49897"/>
          <a:stretch>
            <a:fillRect/>
          </a:stretch>
        </p:blipFill>
        <p:spPr bwMode="auto">
          <a:xfrm>
            <a:off x="5888239" y="949007"/>
            <a:ext cx="1481978" cy="190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>
            <a:extLst>
              <a:ext uri="{FF2B5EF4-FFF2-40B4-BE49-F238E27FC236}">
                <a16:creationId xmlns:a16="http://schemas.microsoft.com/office/drawing/2014/main" id="{6AE0C84F-95B3-DD15-DBC8-28DBBE3F5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8" r="15954" b="49897"/>
          <a:stretch>
            <a:fillRect/>
          </a:stretch>
        </p:blipFill>
        <p:spPr bwMode="auto">
          <a:xfrm>
            <a:off x="7210201" y="949007"/>
            <a:ext cx="1481978" cy="190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표 32">
            <a:extLst>
              <a:ext uri="{FF2B5EF4-FFF2-40B4-BE49-F238E27FC236}">
                <a16:creationId xmlns:a16="http://schemas.microsoft.com/office/drawing/2014/main" id="{20A79C54-1F90-3755-CF22-C816DF63A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94244"/>
              </p:ext>
            </p:extLst>
          </p:nvPr>
        </p:nvGraphicFramePr>
        <p:xfrm>
          <a:off x="6094412" y="2942537"/>
          <a:ext cx="5728654" cy="178699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249363">
                  <a:extLst>
                    <a:ext uri="{9D8B030D-6E8A-4147-A177-3AD203B41FA5}">
                      <a16:colId xmlns:a16="http://schemas.microsoft.com/office/drawing/2014/main" val="2564838677"/>
                    </a:ext>
                  </a:extLst>
                </a:gridCol>
                <a:gridCol w="1493097">
                  <a:extLst>
                    <a:ext uri="{9D8B030D-6E8A-4147-A177-3AD203B41FA5}">
                      <a16:colId xmlns:a16="http://schemas.microsoft.com/office/drawing/2014/main" val="420133396"/>
                    </a:ext>
                  </a:extLst>
                </a:gridCol>
                <a:gridCol w="1493097">
                  <a:extLst>
                    <a:ext uri="{9D8B030D-6E8A-4147-A177-3AD203B41FA5}">
                      <a16:colId xmlns:a16="http://schemas.microsoft.com/office/drawing/2014/main" val="3678956719"/>
                    </a:ext>
                  </a:extLst>
                </a:gridCol>
                <a:gridCol w="1493097">
                  <a:extLst>
                    <a:ext uri="{9D8B030D-6E8A-4147-A177-3AD203B41FA5}">
                      <a16:colId xmlns:a16="http://schemas.microsoft.com/office/drawing/2014/main" val="843003522"/>
                    </a:ext>
                  </a:extLst>
                </a:gridCol>
              </a:tblGrid>
              <a:tr h="29783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u="none" strike="noStrike" dirty="0">
                          <a:effectLst/>
                        </a:rPr>
                        <a:t>Scenario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u="none" strike="noStrike" dirty="0">
                          <a:effectLst/>
                        </a:rPr>
                        <a:t>2030s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u="none" strike="noStrike" dirty="0">
                          <a:effectLst/>
                        </a:rPr>
                        <a:t>2040s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u="none" strike="noStrike" dirty="0">
                          <a:effectLst/>
                        </a:rPr>
                        <a:t>2050s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809520"/>
                  </a:ext>
                </a:extLst>
              </a:tr>
              <a:tr h="29783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Present</a:t>
                      </a: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1,494 (</a:t>
                      </a:r>
                      <a:r>
                        <a:rPr lang="en-US" altLang="ko-K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ctr">
                        <a:buNone/>
                      </a:pP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ctr">
                        <a:buNone/>
                      </a:pP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238954"/>
                  </a:ext>
                </a:extLst>
              </a:tr>
              <a:tr h="29783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SSP1-2.6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altLang="ko-K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2,446</a:t>
                      </a:r>
                      <a:r>
                        <a:rPr lang="en-US" altLang="ko-K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(+951)</a:t>
                      </a:r>
                      <a:endParaRPr lang="en-US" altLang="ko-K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altLang="ko-K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2,569</a:t>
                      </a:r>
                      <a:r>
                        <a:rPr lang="en-US" altLang="ko-K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(+1,074)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altLang="ko-K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2,412</a:t>
                      </a:r>
                      <a:r>
                        <a:rPr lang="en-US" altLang="ko-K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(+917)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823427"/>
                  </a:ext>
                </a:extLst>
              </a:tr>
              <a:tr h="29783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SSP2-4.5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altLang="ko-K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2,515</a:t>
                      </a:r>
                      <a:r>
                        <a:rPr lang="en-US" altLang="ko-K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(+1,020)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altLang="ko-K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2,512</a:t>
                      </a:r>
                      <a:r>
                        <a:rPr lang="en-US" altLang="ko-K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(+1,017)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altLang="ko-K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2,680</a:t>
                      </a:r>
                      <a:r>
                        <a:rPr lang="en-US" altLang="ko-K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(+1,185)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611378"/>
                  </a:ext>
                </a:extLst>
              </a:tr>
              <a:tr h="29783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SSP3-7.0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altLang="ko-K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2,265</a:t>
                      </a:r>
                      <a:r>
                        <a:rPr lang="en-US" altLang="ko-K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(+770)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altLang="ko-K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2,618</a:t>
                      </a:r>
                      <a:r>
                        <a:rPr lang="en-US" altLang="ko-K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(+1,123)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altLang="ko-K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2,818</a:t>
                      </a:r>
                      <a:r>
                        <a:rPr lang="en-US" altLang="ko-K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(+1,323)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104134"/>
                  </a:ext>
                </a:extLst>
              </a:tr>
              <a:tr h="29783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SSP5-8.5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altLang="ko-K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2,565</a:t>
                      </a:r>
                      <a:r>
                        <a:rPr lang="en-US" altLang="ko-K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(+1,070)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altLang="ko-K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2,877</a:t>
                      </a:r>
                      <a:r>
                        <a:rPr lang="en-US" altLang="ko-K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(+1,382)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altLang="ko-K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2,758</a:t>
                      </a:r>
                      <a:r>
                        <a:rPr lang="en-US" altLang="ko-KR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(+1,263)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16200073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E1801177-2160-F78D-C97B-97CEA85096C8}"/>
              </a:ext>
            </a:extLst>
          </p:cNvPr>
          <p:cNvSpPr txBox="1"/>
          <p:nvPr/>
        </p:nvSpPr>
        <p:spPr>
          <a:xfrm>
            <a:off x="11316213" y="2593304"/>
            <a:ext cx="6646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/>
              <a:t>(km²)</a:t>
            </a:r>
            <a:endParaRPr lang="ko-KR" altLang="en-US" sz="1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0731A7-41F9-0DE1-4C17-BE8FBE933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788F40-1C0A-FB78-4B39-88536FD3CC49}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FFF262-56E9-896B-4104-317BB9AFDEA3}"/>
              </a:ext>
            </a:extLst>
          </p:cNvPr>
          <p:cNvSpPr/>
          <p:nvPr/>
        </p:nvSpPr>
        <p:spPr>
          <a:xfrm>
            <a:off x="0" y="73152"/>
            <a:ext cx="12188952" cy="502920"/>
          </a:xfrm>
          <a:prstGeom prst="rect">
            <a:avLst/>
          </a:prstGeom>
          <a:solidFill>
            <a:srgbClr val="065A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1E928-7E71-68D2-9336-AFC9A28122BD}"/>
              </a:ext>
            </a:extLst>
          </p:cNvPr>
          <p:cNvSpPr txBox="1"/>
          <p:nvPr/>
        </p:nvSpPr>
        <p:spPr>
          <a:xfrm>
            <a:off x="9720072" y="173736"/>
            <a:ext cx="219456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900" b="1" i="0">
                <a:solidFill>
                  <a:srgbClr val="02C39A"/>
                </a:solidFill>
                <a:latin typeface="Calibri"/>
              </a:rPr>
              <a:t>TOUCHSCREEN DETAIL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0182E1-9850-88CC-152D-FD9F6C0E131C}"/>
              </a:ext>
            </a:extLst>
          </p:cNvPr>
          <p:cNvSpPr/>
          <p:nvPr/>
        </p:nvSpPr>
        <p:spPr>
          <a:xfrm>
            <a:off x="365760" y="749808"/>
            <a:ext cx="11592058" cy="4114800"/>
          </a:xfrm>
          <a:prstGeom prst="rect">
            <a:avLst/>
          </a:prstGeom>
          <a:solidFill>
            <a:srgbClr val="F0F7FA"/>
          </a:solidFill>
          <a:ln w="19050">
            <a:solidFill>
              <a:srgbClr val="1C72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 dirty="0">
              <a:solidFill>
                <a:srgbClr val="556B7D"/>
              </a:solidFill>
              <a:latin typeface="Calibri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EA115E5-34F3-F7CC-E517-E20673DF31D7}"/>
              </a:ext>
            </a:extLst>
          </p:cNvPr>
          <p:cNvGrpSpPr/>
          <p:nvPr/>
        </p:nvGrpSpPr>
        <p:grpSpPr>
          <a:xfrm>
            <a:off x="365760" y="5367067"/>
            <a:ext cx="10634472" cy="954108"/>
            <a:chOff x="365760" y="5265704"/>
            <a:chExt cx="10634472" cy="75228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BB49E3-2C10-367B-0B10-CF679C16C6BB}"/>
                </a:ext>
              </a:extLst>
            </p:cNvPr>
            <p:cNvSpPr/>
            <p:nvPr/>
          </p:nvSpPr>
          <p:spPr>
            <a:xfrm>
              <a:off x="365760" y="5285232"/>
              <a:ext cx="10634472" cy="713232"/>
            </a:xfrm>
            <a:prstGeom prst="rect">
              <a:avLst/>
            </a:prstGeom>
            <a:solidFill>
              <a:srgbClr val="065A8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8074A5-8816-B38F-CDF5-2591E0D77809}"/>
                </a:ext>
              </a:extLst>
            </p:cNvPr>
            <p:cNvSpPr txBox="1"/>
            <p:nvPr/>
          </p:nvSpPr>
          <p:spPr>
            <a:xfrm>
              <a:off x="365760" y="5265704"/>
              <a:ext cx="10634472" cy="75228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800" b="1" i="1" dirty="0">
                  <a:solidFill>
                    <a:srgbClr val="FFFFFF"/>
                  </a:solidFill>
                  <a:latin typeface="Calibri"/>
                </a:rPr>
                <a:t>Increasing wildfire risk under climate change</a:t>
              </a:r>
            </a:p>
            <a:p>
              <a:pPr algn="ctr"/>
              <a:r>
                <a:rPr lang="en-US" altLang="ko-KR" sz="2800" b="1" i="1" dirty="0">
                  <a:solidFill>
                    <a:srgbClr val="FFFFFF"/>
                  </a:solidFill>
                  <a:latin typeface="Calibri"/>
                </a:rPr>
                <a:t>reduces</a:t>
              </a:r>
              <a:r>
                <a:rPr lang="en-US" altLang="ko-KR" sz="2800" b="1" i="1" dirty="0">
                  <a:solidFill>
                    <a:srgbClr val="FFFFFF"/>
                  </a:solidFill>
                </a:rPr>
                <a:t> ‘land’ </a:t>
              </a:r>
              <a:r>
                <a:rPr lang="en-US" altLang="ko-KR" sz="2800" b="1" i="1" dirty="0">
                  <a:solidFill>
                    <a:srgbClr val="FFFFFF"/>
                  </a:solidFill>
                  <a:latin typeface="Calibri"/>
                </a:rPr>
                <a:t>and</a:t>
              </a:r>
              <a:r>
                <a:rPr lang="ko-KR" altLang="en-US" sz="2800" b="1" i="1" dirty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n-US" altLang="ko-KR" sz="2800" b="1" i="1" dirty="0">
                  <a:solidFill>
                    <a:srgbClr val="FFFFFF"/>
                  </a:solidFill>
                  <a:latin typeface="Calibri"/>
                </a:rPr>
                <a:t>‘s</a:t>
              </a:r>
              <a:r>
                <a:rPr lang="en-US" altLang="ko-KR" sz="2800" b="1" i="1" dirty="0">
                  <a:solidFill>
                    <a:srgbClr val="FFFFFF"/>
                  </a:solidFill>
                </a:rPr>
                <a:t>olar potential’ .</a:t>
              </a:r>
              <a:endParaRPr sz="2800" b="1" i="1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1D0A807-0CC8-DEEE-9885-D462423F621F}"/>
              </a:ext>
            </a:extLst>
          </p:cNvPr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553CCA-4638-93BB-0923-7F79DDD6E750}"/>
              </a:ext>
            </a:extLst>
          </p:cNvPr>
          <p:cNvSpPr txBox="1"/>
          <p:nvPr/>
        </p:nvSpPr>
        <p:spPr>
          <a:xfrm>
            <a:off x="457200" y="27771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FFFFFF"/>
                </a:solidFill>
                <a:latin typeface="Calibri"/>
              </a:rPr>
              <a:t>Results</a:t>
            </a:r>
            <a:endParaRPr sz="3200" b="1" i="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DDD5FF79-5A80-5BF6-E2D7-B28DC2F8A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418" y="5239684"/>
            <a:ext cx="914400" cy="128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F089CF-00CE-E401-1232-9BFD6D6CF114}"/>
              </a:ext>
            </a:extLst>
          </p:cNvPr>
          <p:cNvSpPr txBox="1"/>
          <p:nvPr/>
        </p:nvSpPr>
        <p:spPr>
          <a:xfrm>
            <a:off x="487156" y="742688"/>
            <a:ext cx="6692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Excluded area ratio by Wildfire Risk (&gt;= Optimized Threshold)</a:t>
            </a:r>
            <a:endParaRPr lang="ko-KR" altLang="en-US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700883-9061-95FD-9357-C05D68D45C4C}"/>
              </a:ext>
            </a:extLst>
          </p:cNvPr>
          <p:cNvSpPr txBox="1"/>
          <p:nvPr/>
        </p:nvSpPr>
        <p:spPr>
          <a:xfrm>
            <a:off x="7024387" y="787278"/>
            <a:ext cx="11936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1" dirty="0">
                <a:solidFill>
                  <a:srgbClr val="556B7D"/>
                </a:solidFill>
                <a:latin typeface="Calibri"/>
              </a:rPr>
              <a:t>= 0.445481</a:t>
            </a:r>
            <a:endParaRPr sz="1600" b="0" i="1" dirty="0">
              <a:solidFill>
                <a:srgbClr val="556B7D"/>
              </a:solidFill>
              <a:latin typeface="Calibri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CD34ADE-0152-7F34-1B3B-7DDEDCC0B7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469"/>
          <a:stretch>
            <a:fillRect/>
          </a:stretch>
        </p:blipFill>
        <p:spPr>
          <a:xfrm>
            <a:off x="688207" y="1180268"/>
            <a:ext cx="11013461" cy="3684340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80A2E17C-3371-F77F-7F5F-3F6A8043C1BC}"/>
              </a:ext>
            </a:extLst>
          </p:cNvPr>
          <p:cNvGrpSpPr/>
          <p:nvPr/>
        </p:nvGrpSpPr>
        <p:grpSpPr>
          <a:xfrm>
            <a:off x="9022080" y="1250840"/>
            <a:ext cx="2478538" cy="369332"/>
            <a:chOff x="12154962" y="3771733"/>
            <a:chExt cx="2478538" cy="369332"/>
          </a:xfrm>
        </p:grpSpPr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64F5CBD9-E2E2-B142-B75F-DB93FE9DB996}"/>
                </a:ext>
              </a:extLst>
            </p:cNvPr>
            <p:cNvCxnSpPr>
              <a:cxnSpLocks/>
            </p:cNvCxnSpPr>
            <p:nvPr/>
          </p:nvCxnSpPr>
          <p:spPr>
            <a:xfrm>
              <a:off x="12154962" y="3956399"/>
              <a:ext cx="856188" cy="0"/>
            </a:xfrm>
            <a:prstGeom prst="line">
              <a:avLst/>
            </a:prstGeom>
            <a:ln w="76200">
              <a:solidFill>
                <a:srgbClr val="30313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01CEA8-4F75-9C2F-34B8-828C26C18333}"/>
                </a:ext>
              </a:extLst>
            </p:cNvPr>
            <p:cNvSpPr txBox="1"/>
            <p:nvPr/>
          </p:nvSpPr>
          <p:spPr>
            <a:xfrm>
              <a:off x="13020879" y="3771733"/>
              <a:ext cx="161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Present(5.08%)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420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5A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73152"/>
            <a:ext cx="109728" cy="6711696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128016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200" b="1" i="0" dirty="0">
                <a:solidFill>
                  <a:srgbClr val="FFFFFF"/>
                </a:solidFill>
                <a:latin typeface="Calibri"/>
              </a:rPr>
              <a:t>Discussion &amp; Conclusions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749808"/>
            <a:ext cx="5120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 i="0" dirty="0">
                <a:solidFill>
                  <a:srgbClr val="02C39A"/>
                </a:solidFill>
                <a:latin typeface="Calibri"/>
              </a:rPr>
              <a:t>Main Conclusions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79" y="1244493"/>
            <a:ext cx="11548745" cy="2390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>
              <a:spcAft>
                <a:spcPts val="400"/>
              </a:spcAft>
              <a:buChar char="▸"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 Wildfire risk is a significant and quantifiable constraint on solar energy land availability.</a:t>
            </a:r>
            <a:endParaRPr sz="2400" dirty="0">
              <a:solidFill>
                <a:srgbClr val="FFFFFF"/>
              </a:solidFill>
              <a:latin typeface="Calibri"/>
            </a:endParaRPr>
          </a:p>
          <a:p>
            <a:pPr>
              <a:spcAft>
                <a:spcPts val="400"/>
              </a:spcAft>
              <a:buChar char="▸"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 Ignoring wildfire dynamics leads to overestimation of future solar potential, with direct implications for energy policy.</a:t>
            </a:r>
          </a:p>
          <a:p>
            <a:pPr>
              <a:spcAft>
                <a:spcPts val="400"/>
              </a:spcAft>
            </a:pPr>
            <a:endParaRPr lang="en-US" sz="2400" dirty="0">
              <a:solidFill>
                <a:srgbClr val="FFFFFF"/>
              </a:solidFill>
              <a:latin typeface="Calibri"/>
            </a:endParaRPr>
          </a:p>
          <a:p>
            <a:pPr>
              <a:spcAft>
                <a:spcPts val="400"/>
              </a:spcAft>
              <a:buFontTx/>
              <a:buChar char="▸"/>
            </a:pPr>
            <a:r>
              <a:rPr lang="en-US" altLang="ko-KR" sz="2400" dirty="0">
                <a:solidFill>
                  <a:srgbClr val="FFFFFF"/>
                </a:solidFill>
              </a:rPr>
              <a:t> Future work: Spatial optimization of solar siting accounting for wildfire-safe corridors.</a:t>
            </a:r>
          </a:p>
          <a:p>
            <a:pPr>
              <a:spcAft>
                <a:spcPts val="400"/>
              </a:spcAft>
              <a:buChar char="▸"/>
            </a:pPr>
            <a:endParaRPr lang="en-US" sz="16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89544D27-D12F-B370-42CB-050674E11D76}"/>
              </a:ext>
            </a:extLst>
          </p:cNvPr>
          <p:cNvGrpSpPr/>
          <p:nvPr/>
        </p:nvGrpSpPr>
        <p:grpSpPr>
          <a:xfrm>
            <a:off x="6400800" y="3609868"/>
            <a:ext cx="5303520" cy="1719072"/>
            <a:chOff x="6492240" y="749808"/>
            <a:chExt cx="5303520" cy="1719072"/>
          </a:xfrm>
        </p:grpSpPr>
        <p:sp>
          <p:nvSpPr>
            <p:cNvPr id="10" name="Rectangle 9"/>
            <p:cNvSpPr/>
            <p:nvPr/>
          </p:nvSpPr>
          <p:spPr>
            <a:xfrm>
              <a:off x="6492240" y="749808"/>
              <a:ext cx="5303520" cy="1719072"/>
            </a:xfrm>
            <a:prstGeom prst="rect">
              <a:avLst/>
            </a:prstGeom>
            <a:solidFill>
              <a:srgbClr val="1C729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75120" y="868680"/>
              <a:ext cx="49377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sz="2400" b="1" i="0" dirty="0">
                  <a:solidFill>
                    <a:srgbClr val="FFFFFF"/>
                  </a:solidFill>
                  <a:latin typeface="Calibri"/>
                </a:rPr>
                <a:t>Contact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75120" y="1386316"/>
              <a:ext cx="493776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rgbClr val="F0F7FA"/>
                  </a:solidFill>
                  <a:latin typeface="Calibri"/>
                </a:rPr>
                <a:t>lg2173</a:t>
              </a:r>
              <a:r>
                <a:rPr b="0" i="0" dirty="0">
                  <a:solidFill>
                    <a:srgbClr val="F0F7FA"/>
                  </a:solidFill>
                  <a:latin typeface="Calibri"/>
                </a:rPr>
                <a:t>@</a:t>
              </a:r>
              <a:r>
                <a:rPr lang="en-US" b="0" i="0" dirty="0">
                  <a:solidFill>
                    <a:srgbClr val="F0F7FA"/>
                  </a:solidFill>
                  <a:latin typeface="Calibri"/>
                </a:rPr>
                <a:t>uos.ac.kr</a:t>
              </a:r>
              <a:r>
                <a:rPr b="0" i="0" dirty="0">
                  <a:solidFill>
                    <a:srgbClr val="F0F7FA"/>
                  </a:solidFill>
                  <a:latin typeface="Calibri"/>
                </a:rPr>
                <a:t>
ORCID: </a:t>
              </a:r>
              <a:r>
                <a:rPr lang="en-US" altLang="ko-KR" dirty="0">
                  <a:solidFill>
                    <a:srgbClr val="F0F7FA"/>
                  </a:solidFill>
                </a:rPr>
                <a:t>0000-0003-4102-0430</a:t>
              </a:r>
              <a:endParaRPr b="0" i="0" dirty="0">
                <a:solidFill>
                  <a:srgbClr val="F0F7FA"/>
                </a:solidFill>
                <a:latin typeface="Calibri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37160" y="5669280"/>
            <a:ext cx="11750040" cy="685800"/>
          </a:xfrm>
          <a:prstGeom prst="rect">
            <a:avLst/>
          </a:prstGeom>
          <a:solidFill>
            <a:srgbClr val="043A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274320" y="5715000"/>
            <a:ext cx="11612880" cy="592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0" i="0" dirty="0">
                <a:solidFill>
                  <a:srgbClr val="AACCDD"/>
                </a:solidFill>
                <a:latin typeface="Calibri"/>
              </a:rPr>
              <a:t>Acknowledgements:</a:t>
            </a:r>
            <a:endParaRPr lang="en-US" sz="1400" b="0" i="0" dirty="0">
              <a:solidFill>
                <a:srgbClr val="AACCDD"/>
              </a:solidFill>
              <a:latin typeface="Calibri"/>
            </a:endParaRPr>
          </a:p>
          <a:p>
            <a:pPr algn="l">
              <a:lnSpc>
                <a:spcPct val="120000"/>
              </a:lnSpc>
            </a:pPr>
            <a:r>
              <a:rPr lang="en-US" sz="1400" b="0" i="0" dirty="0">
                <a:solidFill>
                  <a:srgbClr val="AACCDD"/>
                </a:solidFill>
                <a:latin typeface="Calibri"/>
              </a:rPr>
              <a:t>This work was supported by a National Research Foundation of Korea (NRF) grant funded by the Korea government (MSIT) (No. RS-2024-00452486).</a:t>
            </a:r>
            <a:endParaRPr sz="1400" b="0" i="0" dirty="0">
              <a:solidFill>
                <a:srgbClr val="AACCDD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84678-42E6-B48D-5232-38498ADA6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953EC8-065E-EADA-5F3A-F5D2BC6A9428}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B8EDC0-6D0B-3F21-37F6-A090E8958DFE}"/>
              </a:ext>
            </a:extLst>
          </p:cNvPr>
          <p:cNvSpPr/>
          <p:nvPr/>
        </p:nvSpPr>
        <p:spPr>
          <a:xfrm>
            <a:off x="0" y="73152"/>
            <a:ext cx="12188952" cy="502920"/>
          </a:xfrm>
          <a:prstGeom prst="rect">
            <a:avLst/>
          </a:prstGeom>
          <a:solidFill>
            <a:srgbClr val="065A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111229-973C-2A94-1495-26ED8EAC5129}"/>
              </a:ext>
            </a:extLst>
          </p:cNvPr>
          <p:cNvSpPr txBox="1"/>
          <p:nvPr/>
        </p:nvSpPr>
        <p:spPr>
          <a:xfrm>
            <a:off x="457200" y="27873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Calibri"/>
              </a:rPr>
              <a:t>Definition of possible area for solar power plant</a:t>
            </a:r>
            <a:endParaRPr sz="32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FA0D3F-8D4A-3354-7E01-D25C0AE056CC}"/>
              </a:ext>
            </a:extLst>
          </p:cNvPr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>
              <a:latin typeface="+mj-lt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EAE3368F-124E-9169-343F-FFB6615A80A9}"/>
              </a:ext>
            </a:extLst>
          </p:cNvPr>
          <p:cNvSpPr/>
          <p:nvPr/>
        </p:nvSpPr>
        <p:spPr>
          <a:xfrm>
            <a:off x="6280282" y="5142141"/>
            <a:ext cx="5432292" cy="1348240"/>
          </a:xfrm>
          <a:prstGeom prst="roundRect">
            <a:avLst/>
          </a:prstGeom>
          <a:solidFill>
            <a:srgbClr val="000F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latin typeface="+mj-lt"/>
                <a:ea typeface="a고딕16" panose="02020600000000000000" pitchFamily="18" charset="-127"/>
              </a:rPr>
              <a:t>Possible Land for solar power plant</a:t>
            </a:r>
          </a:p>
        </p:txBody>
      </p: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628BF35A-F369-B029-AD71-E62B832FC08D}"/>
              </a:ext>
            </a:extLst>
          </p:cNvPr>
          <p:cNvCxnSpPr>
            <a:cxnSpLocks/>
            <a:stCxn id="16" idx="3"/>
            <a:endCxn id="28" idx="1"/>
          </p:cNvCxnSpPr>
          <p:nvPr/>
        </p:nvCxnSpPr>
        <p:spPr>
          <a:xfrm flipV="1">
            <a:off x="5908540" y="1111623"/>
            <a:ext cx="451118" cy="4884375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DD9017C7-29CE-C72F-D54D-4C0019A1ABDD}"/>
              </a:ext>
            </a:extLst>
          </p:cNvPr>
          <p:cNvSpPr/>
          <p:nvPr/>
        </p:nvSpPr>
        <p:spPr>
          <a:xfrm>
            <a:off x="936243" y="786010"/>
            <a:ext cx="4972297" cy="1003314"/>
          </a:xfrm>
          <a:prstGeom prst="roundRect">
            <a:avLst/>
          </a:prstGeom>
          <a:solidFill>
            <a:srgbClr val="0077B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sz="2800" b="1" kern="0" dirty="0">
                <a:latin typeface="+mj-lt"/>
                <a:ea typeface="a고딕16" panose="02020600000000000000" pitchFamily="18" charset="-127"/>
              </a:rPr>
              <a:t>Definition of possible areas for solar power plant</a:t>
            </a:r>
            <a:endParaRPr lang="ko-KR" altLang="en-US" sz="2800" b="1" kern="0" dirty="0">
              <a:latin typeface="+mj-lt"/>
              <a:ea typeface="a고딕16" panose="02020600000000000000" pitchFamily="18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D43803D-B173-1EF9-1F2B-4A48BDC20DB3}"/>
              </a:ext>
            </a:extLst>
          </p:cNvPr>
          <p:cNvGrpSpPr/>
          <p:nvPr/>
        </p:nvGrpSpPr>
        <p:grpSpPr>
          <a:xfrm>
            <a:off x="936243" y="4485680"/>
            <a:ext cx="4972297" cy="1759676"/>
            <a:chOff x="481656" y="24226558"/>
            <a:chExt cx="5827925" cy="2087017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09419AE9-6720-620E-9CD8-6BD144714A68}"/>
                </a:ext>
              </a:extLst>
            </p:cNvPr>
            <p:cNvGrpSpPr/>
            <p:nvPr/>
          </p:nvGrpSpPr>
          <p:grpSpPr>
            <a:xfrm>
              <a:off x="481656" y="25124421"/>
              <a:ext cx="5827925" cy="1189154"/>
              <a:chOff x="91351" y="3308368"/>
              <a:chExt cx="4349511" cy="739747"/>
            </a:xfrm>
          </p:grpSpPr>
          <p:sp>
            <p:nvSpPr>
              <p:cNvPr id="15" name="사각형: 둥근 모서리 14">
                <a:extLst>
                  <a:ext uri="{FF2B5EF4-FFF2-40B4-BE49-F238E27FC236}">
                    <a16:creationId xmlns:a16="http://schemas.microsoft.com/office/drawing/2014/main" id="{DAF408EA-6715-18A8-7771-E65A51AD4277}"/>
                  </a:ext>
                </a:extLst>
              </p:cNvPr>
              <p:cNvSpPr/>
              <p:nvPr/>
            </p:nvSpPr>
            <p:spPr>
              <a:xfrm>
                <a:off x="91351" y="3308368"/>
                <a:ext cx="4349511" cy="36794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ts val="642"/>
                  </a:spcBef>
                  <a:spcAft>
                    <a:spcPts val="382"/>
                  </a:spcAft>
                </a:pPr>
                <a:r>
                  <a:rPr lang="en-US" altLang="ko-KR" sz="2400" kern="0" spc="-38" dirty="0">
                    <a:solidFill>
                      <a:schemeClr val="tx1"/>
                    </a:solidFill>
                    <a:latin typeface="+mj-lt"/>
                    <a:ea typeface="a고딕12" panose="02020600000000000000" pitchFamily="18" charset="-127"/>
                  </a:rPr>
                  <a:t>Areas excluded from development</a:t>
                </a:r>
              </a:p>
            </p:txBody>
          </p:sp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40203377-2441-DB05-9E76-5A4223A531EF}"/>
                  </a:ext>
                </a:extLst>
              </p:cNvPr>
              <p:cNvSpPr/>
              <p:nvPr/>
            </p:nvSpPr>
            <p:spPr>
              <a:xfrm>
                <a:off x="91351" y="3680165"/>
                <a:ext cx="4349511" cy="36794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ts val="642"/>
                  </a:spcBef>
                  <a:spcAft>
                    <a:spcPts val="382"/>
                  </a:spcAft>
                </a:pPr>
                <a:r>
                  <a:rPr lang="en-US" altLang="ko-KR" sz="2400" kern="0" spc="-38" dirty="0">
                    <a:solidFill>
                      <a:schemeClr val="tx1"/>
                    </a:solidFill>
                    <a:latin typeface="+mj-lt"/>
                    <a:ea typeface="a고딕12" panose="02020600000000000000" pitchFamily="18" charset="-127"/>
                  </a:rPr>
                  <a:t>Possible areas for solar power plant</a:t>
                </a:r>
                <a:endParaRPr lang="ko-KR" altLang="en-US" sz="2400" kern="0" spc="-38" dirty="0">
                  <a:solidFill>
                    <a:schemeClr val="tx1"/>
                  </a:solidFill>
                  <a:latin typeface="+mj-lt"/>
                  <a:ea typeface="a고딕12" panose="02020600000000000000" pitchFamily="18" charset="-127"/>
                </a:endParaRPr>
              </a:p>
            </p:txBody>
          </p:sp>
        </p:grp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9B3F30C7-EAFB-7C6E-1E99-564C51E0B816}"/>
                </a:ext>
              </a:extLst>
            </p:cNvPr>
            <p:cNvSpPr/>
            <p:nvPr/>
          </p:nvSpPr>
          <p:spPr>
            <a:xfrm>
              <a:off x="481656" y="24226558"/>
              <a:ext cx="5827925" cy="908043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ko-KR" sz="2800" kern="0" dirty="0">
                  <a:solidFill>
                    <a:schemeClr val="bg1"/>
                  </a:solidFill>
                  <a:latin typeface="+mj-lt"/>
                  <a:ea typeface="a고딕16" panose="02020600000000000000" pitchFamily="18" charset="-127"/>
                </a:rPr>
                <a:t>Possible areas for</a:t>
              </a:r>
            </a:p>
            <a:p>
              <a:pPr algn="ctr" fontAlgn="base"/>
              <a:r>
                <a:rPr lang="en-US" altLang="ko-KR" sz="2800" kern="0" dirty="0">
                  <a:solidFill>
                    <a:schemeClr val="bg1"/>
                  </a:solidFill>
                  <a:latin typeface="+mj-lt"/>
                  <a:ea typeface="a고딕16" panose="02020600000000000000" pitchFamily="18" charset="-127"/>
                </a:rPr>
                <a:t>solar power</a:t>
              </a:r>
              <a:r>
                <a:rPr lang="ko-KR" altLang="en-US" sz="2800" kern="0" dirty="0">
                  <a:solidFill>
                    <a:schemeClr val="bg1"/>
                  </a:solidFill>
                  <a:latin typeface="+mj-lt"/>
                  <a:ea typeface="a고딕16" panose="02020600000000000000" pitchFamily="18" charset="-127"/>
                </a:rPr>
                <a:t> </a:t>
              </a:r>
              <a:r>
                <a:rPr lang="en-US" altLang="ko-KR" sz="2800" kern="0" dirty="0">
                  <a:solidFill>
                    <a:schemeClr val="bg1"/>
                  </a:solidFill>
                  <a:latin typeface="+mj-lt"/>
                  <a:ea typeface="a고딕16" panose="02020600000000000000" pitchFamily="18" charset="-127"/>
                </a:rPr>
                <a:t>plant</a:t>
              </a:r>
            </a:p>
          </p:txBody>
        </p:sp>
      </p:grp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CD2EEBA0-ADA8-73F0-383A-CECAE17A2D27}"/>
              </a:ext>
            </a:extLst>
          </p:cNvPr>
          <p:cNvSpPr/>
          <p:nvPr/>
        </p:nvSpPr>
        <p:spPr>
          <a:xfrm>
            <a:off x="936243" y="1858194"/>
            <a:ext cx="4972297" cy="76562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sz="2800" kern="0" dirty="0">
                <a:solidFill>
                  <a:schemeClr val="bg1"/>
                </a:solidFill>
                <a:latin typeface="+mj-lt"/>
                <a:ea typeface="a고딕16" panose="02020600000000000000" pitchFamily="18" charset="-127"/>
              </a:rPr>
              <a:t>Development excluded areas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496BC70-6BE8-EBF4-812B-4526DF278110}"/>
              </a:ext>
            </a:extLst>
          </p:cNvPr>
          <p:cNvGrpSpPr/>
          <p:nvPr/>
        </p:nvGrpSpPr>
        <p:grpSpPr>
          <a:xfrm>
            <a:off x="936243" y="2618279"/>
            <a:ext cx="4972297" cy="1459921"/>
            <a:chOff x="91351" y="3308369"/>
            <a:chExt cx="4349511" cy="1077131"/>
          </a:xfrm>
        </p:grpSpPr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E1CA4C5B-4B5D-04CC-7F0B-C1998960A8E6}"/>
                </a:ext>
              </a:extLst>
            </p:cNvPr>
            <p:cNvSpPr/>
            <p:nvPr/>
          </p:nvSpPr>
          <p:spPr>
            <a:xfrm>
              <a:off x="91351" y="3308369"/>
              <a:ext cx="4349511" cy="36794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ts val="642"/>
                </a:spcBef>
                <a:spcAft>
                  <a:spcPts val="382"/>
                </a:spcAft>
              </a:pPr>
              <a:r>
                <a:rPr lang="en-US" altLang="ko-KR" sz="2400" kern="0" spc="-38" dirty="0">
                  <a:solidFill>
                    <a:schemeClr val="tx1"/>
                  </a:solidFill>
                  <a:latin typeface="+mj-lt"/>
                  <a:ea typeface="a고딕12" panose="02020600000000000000" pitchFamily="18" charset="-127"/>
                </a:rPr>
                <a:t>Physical stability</a:t>
              </a:r>
              <a:endParaRPr lang="ko-KR" altLang="en-US" sz="2400" kern="0" spc="-38" dirty="0">
                <a:solidFill>
                  <a:schemeClr val="tx1"/>
                </a:solidFill>
                <a:latin typeface="+mj-lt"/>
                <a:ea typeface="a고딕12" panose="02020600000000000000" pitchFamily="18" charset="-127"/>
              </a:endParaRPr>
            </a:p>
          </p:txBody>
        </p: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AEDEE8DE-2120-BACE-C78B-DD241D5028B2}"/>
                </a:ext>
              </a:extLst>
            </p:cNvPr>
            <p:cNvSpPr/>
            <p:nvPr/>
          </p:nvSpPr>
          <p:spPr>
            <a:xfrm>
              <a:off x="91351" y="4017553"/>
              <a:ext cx="4349511" cy="36794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ts val="642"/>
                </a:spcBef>
                <a:spcAft>
                  <a:spcPts val="382"/>
                </a:spcAft>
              </a:pPr>
              <a:r>
                <a:rPr lang="en-US" altLang="ko-KR" sz="2400" kern="0" spc="-38" dirty="0">
                  <a:solidFill>
                    <a:schemeClr val="tx1"/>
                  </a:solidFill>
                  <a:latin typeface="+mj-lt"/>
                  <a:ea typeface="a고딕12" panose="02020600000000000000" pitchFamily="18" charset="-127"/>
                </a:rPr>
                <a:t>Land developability</a:t>
              </a:r>
              <a:endParaRPr lang="ko-KR" altLang="en-US" sz="2400" kern="0" spc="-38" dirty="0">
                <a:solidFill>
                  <a:schemeClr val="tx1"/>
                </a:solidFill>
                <a:latin typeface="+mj-lt"/>
                <a:ea typeface="a고딕12" panose="02020600000000000000" pitchFamily="18" charset="-127"/>
              </a:endParaRPr>
            </a:p>
          </p:txBody>
        </p: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B623B06A-035B-2A6A-D2B9-1F5D84C83814}"/>
                </a:ext>
              </a:extLst>
            </p:cNvPr>
            <p:cNvSpPr/>
            <p:nvPr/>
          </p:nvSpPr>
          <p:spPr>
            <a:xfrm>
              <a:off x="91351" y="3668087"/>
              <a:ext cx="4349511" cy="36794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ts val="642"/>
                </a:spcBef>
                <a:spcAft>
                  <a:spcPts val="382"/>
                </a:spcAft>
              </a:pPr>
              <a:r>
                <a:rPr lang="en-US" altLang="ko-KR" sz="2400" kern="0" spc="-38" dirty="0">
                  <a:solidFill>
                    <a:schemeClr val="tx1"/>
                  </a:solidFill>
                  <a:latin typeface="+mj-lt"/>
                  <a:ea typeface="a고딕12" panose="02020600000000000000" pitchFamily="18" charset="-127"/>
                </a:rPr>
                <a:t>Ecological suitability</a:t>
              </a:r>
              <a:endParaRPr lang="ko-KR" altLang="en-US" sz="2400" kern="0" spc="-38" dirty="0">
                <a:solidFill>
                  <a:schemeClr val="tx1"/>
                </a:solidFill>
                <a:latin typeface="+mj-lt"/>
                <a:ea typeface="a고딕12" panose="02020600000000000000" pitchFamily="18" charset="-127"/>
              </a:endParaRPr>
            </a:p>
          </p:txBody>
        </p:sp>
      </p:grp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934544B6-9D74-6703-8F5D-58D34E52373C}"/>
              </a:ext>
            </a:extLst>
          </p:cNvPr>
          <p:cNvCxnSpPr>
            <a:cxnSpLocks/>
            <a:stCxn id="22" idx="2"/>
            <a:endCxn id="14" idx="0"/>
          </p:cNvCxnSpPr>
          <p:nvPr/>
        </p:nvCxnSpPr>
        <p:spPr>
          <a:xfrm>
            <a:off x="3422392" y="4078203"/>
            <a:ext cx="0" cy="4074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0C05E65B-3150-D892-3AA6-6FD478B79F7A}"/>
              </a:ext>
            </a:extLst>
          </p:cNvPr>
          <p:cNvSpPr/>
          <p:nvPr/>
        </p:nvSpPr>
        <p:spPr>
          <a:xfrm>
            <a:off x="6359659" y="1406334"/>
            <a:ext cx="2355772" cy="8453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642"/>
              </a:spcBef>
              <a:spcAft>
                <a:spcPts val="382"/>
              </a:spcAft>
            </a:pPr>
            <a:r>
              <a:rPr lang="en-US" altLang="ko-KR" sz="2400" kern="0" spc="-38" dirty="0" err="1">
                <a:solidFill>
                  <a:schemeClr val="tx1"/>
                </a:solidFill>
                <a:latin typeface="+mj-lt"/>
                <a:ea typeface="a고딕12" panose="02020600000000000000" pitchFamily="18" charset="-127"/>
              </a:rPr>
              <a:t>Bareland</a:t>
            </a:r>
            <a:endParaRPr lang="ko-KR" altLang="en-US" sz="2400" kern="0" spc="-38" dirty="0">
              <a:solidFill>
                <a:schemeClr val="tx1"/>
              </a:solidFill>
              <a:latin typeface="+mj-lt"/>
              <a:ea typeface="a고딕12" panose="02020600000000000000" pitchFamily="18" charset="-127"/>
            </a:endParaRP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0865CEC4-5190-8C12-5BD9-2A3BF81E0387}"/>
              </a:ext>
            </a:extLst>
          </p:cNvPr>
          <p:cNvSpPr/>
          <p:nvPr/>
        </p:nvSpPr>
        <p:spPr>
          <a:xfrm>
            <a:off x="6359659" y="2334340"/>
            <a:ext cx="2355772" cy="8453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642"/>
              </a:spcBef>
              <a:spcAft>
                <a:spcPts val="382"/>
              </a:spcAft>
            </a:pPr>
            <a:r>
              <a:rPr lang="en-US" altLang="ko-KR" sz="2400" kern="0" spc="-38" dirty="0">
                <a:solidFill>
                  <a:schemeClr val="tx1"/>
                </a:solidFill>
                <a:latin typeface="+mj-lt"/>
                <a:ea typeface="a고딕12" panose="02020600000000000000" pitchFamily="18" charset="-127"/>
              </a:rPr>
              <a:t>Farmland</a:t>
            </a:r>
            <a:endParaRPr lang="ko-KR" altLang="en-US" sz="2400" kern="0" spc="-38" dirty="0">
              <a:solidFill>
                <a:schemeClr val="tx1"/>
              </a:solidFill>
              <a:latin typeface="+mj-lt"/>
              <a:ea typeface="a고딕12" panose="02020600000000000000" pitchFamily="18" charset="-127"/>
            </a:endParaRPr>
          </a:p>
        </p:txBody>
      </p: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37EF22BC-F4DA-5335-4999-F7C050DF3348}"/>
              </a:ext>
            </a:extLst>
          </p:cNvPr>
          <p:cNvGrpSpPr/>
          <p:nvPr/>
        </p:nvGrpSpPr>
        <p:grpSpPr>
          <a:xfrm>
            <a:off x="6359658" y="896308"/>
            <a:ext cx="5432292" cy="968914"/>
            <a:chOff x="6359658" y="896308"/>
            <a:chExt cx="4710975" cy="968914"/>
          </a:xfrm>
        </p:grpSpPr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9BC506CB-48BD-76A3-E97F-56D184AE65EF}"/>
                </a:ext>
              </a:extLst>
            </p:cNvPr>
            <p:cNvSpPr/>
            <p:nvPr/>
          </p:nvSpPr>
          <p:spPr>
            <a:xfrm>
              <a:off x="6359658" y="896308"/>
              <a:ext cx="4710975" cy="43062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ko-KR" sz="2400" kern="0" dirty="0">
                  <a:solidFill>
                    <a:schemeClr val="bg1"/>
                  </a:solidFill>
                  <a:latin typeface="+mj-lt"/>
                  <a:ea typeface="a고딕16" panose="02020600000000000000" pitchFamily="18" charset="-127"/>
                </a:rPr>
                <a:t>Type : Land use</a:t>
              </a:r>
              <a:endParaRPr lang="en-US" altLang="ko-KR" sz="2400" b="1" kern="0" dirty="0">
                <a:solidFill>
                  <a:schemeClr val="bg1"/>
                </a:solidFill>
                <a:latin typeface="+mj-lt"/>
                <a:ea typeface="a고딕16" panose="02020600000000000000" pitchFamily="18" charset="-127"/>
              </a:endParaRPr>
            </a:p>
          </p:txBody>
        </p: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92A916DF-B559-B89C-CBE4-C872F498BACA}"/>
                </a:ext>
              </a:extLst>
            </p:cNvPr>
            <p:cNvSpPr/>
            <p:nvPr/>
          </p:nvSpPr>
          <p:spPr>
            <a:xfrm>
              <a:off x="8600899" y="1398298"/>
              <a:ext cx="2467678" cy="46692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ts val="642"/>
                </a:spcBef>
                <a:spcAft>
                  <a:spcPts val="382"/>
                </a:spcAft>
              </a:pPr>
              <a:r>
                <a:rPr lang="en-US" altLang="ko-KR" sz="2400" kern="0" spc="-38" dirty="0">
                  <a:solidFill>
                    <a:schemeClr val="tx1"/>
                  </a:solidFill>
                  <a:latin typeface="+mj-lt"/>
                  <a:ea typeface="a고딕12" panose="02020600000000000000" pitchFamily="18" charset="-127"/>
                </a:rPr>
                <a:t>Minimum area</a:t>
              </a:r>
              <a:endParaRPr lang="ko-KR" altLang="en-US" sz="2400" kern="0" spc="-38" dirty="0">
                <a:solidFill>
                  <a:schemeClr val="tx1"/>
                </a:solidFill>
                <a:latin typeface="+mj-lt"/>
                <a:ea typeface="a고딕12" panose="02020600000000000000" pitchFamily="18" charset="-127"/>
              </a:endParaRPr>
            </a:p>
          </p:txBody>
        </p:sp>
      </p:grpSp>
      <p:pic>
        <p:nvPicPr>
          <p:cNvPr id="39" name="그림 38">
            <a:extLst>
              <a:ext uri="{FF2B5EF4-FFF2-40B4-BE49-F238E27FC236}">
                <a16:creationId xmlns:a16="http://schemas.microsoft.com/office/drawing/2014/main" id="{383E0BE5-9DB5-4526-2CE3-D78C2C2B4D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532" r="63077" b="10094"/>
          <a:stretch>
            <a:fillRect/>
          </a:stretch>
        </p:blipFill>
        <p:spPr>
          <a:xfrm>
            <a:off x="8584484" y="1865221"/>
            <a:ext cx="3207466" cy="2897461"/>
          </a:xfrm>
          <a:prstGeom prst="rect">
            <a:avLst/>
          </a:prstGeom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E6180EDA-D877-5E03-4257-021AC05C1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123" y="5680426"/>
            <a:ext cx="620902" cy="86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0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648AB-32AB-3793-6BD2-C27812527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A61C7A-300F-FE81-CE49-4E6766D4A0BA}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9F28DB-8DB9-DC3C-F155-FBC9F5575061}"/>
              </a:ext>
            </a:extLst>
          </p:cNvPr>
          <p:cNvSpPr/>
          <p:nvPr/>
        </p:nvSpPr>
        <p:spPr>
          <a:xfrm>
            <a:off x="0" y="73152"/>
            <a:ext cx="12188952" cy="502920"/>
          </a:xfrm>
          <a:prstGeom prst="rect">
            <a:avLst/>
          </a:prstGeom>
          <a:solidFill>
            <a:srgbClr val="065A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F827D-8C99-C4B4-556C-A6226FE4F898}"/>
              </a:ext>
            </a:extLst>
          </p:cNvPr>
          <p:cNvSpPr txBox="1"/>
          <p:nvPr/>
        </p:nvSpPr>
        <p:spPr>
          <a:xfrm>
            <a:off x="457200" y="27873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FFFF"/>
                </a:solidFill>
                <a:latin typeface="Calibri"/>
              </a:rPr>
              <a:t>Wildfire Prediction model (Model Input Variables)</a:t>
            </a:r>
            <a:endParaRPr sz="32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56A293-D14E-2CEE-A57D-704DDE565421}"/>
              </a:ext>
            </a:extLst>
          </p:cNvPr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FE820FE4-1DC3-8309-FA31-D929C1CC3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668242"/>
              </p:ext>
            </p:extLst>
          </p:nvPr>
        </p:nvGraphicFramePr>
        <p:xfrm>
          <a:off x="91313" y="625551"/>
          <a:ext cx="12006200" cy="6107321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038987">
                  <a:extLst>
                    <a:ext uri="{9D8B030D-6E8A-4147-A177-3AD203B41FA5}">
                      <a16:colId xmlns:a16="http://schemas.microsoft.com/office/drawing/2014/main" val="2371737099"/>
                    </a:ext>
                  </a:extLst>
                </a:gridCol>
                <a:gridCol w="1774220">
                  <a:extLst>
                    <a:ext uri="{9D8B030D-6E8A-4147-A177-3AD203B41FA5}">
                      <a16:colId xmlns:a16="http://schemas.microsoft.com/office/drawing/2014/main" val="3393604473"/>
                    </a:ext>
                  </a:extLst>
                </a:gridCol>
                <a:gridCol w="1248380">
                  <a:extLst>
                    <a:ext uri="{9D8B030D-6E8A-4147-A177-3AD203B41FA5}">
                      <a16:colId xmlns:a16="http://schemas.microsoft.com/office/drawing/2014/main" val="974030282"/>
                    </a:ext>
                  </a:extLst>
                </a:gridCol>
                <a:gridCol w="6383046">
                  <a:extLst>
                    <a:ext uri="{9D8B030D-6E8A-4147-A177-3AD203B41FA5}">
                      <a16:colId xmlns:a16="http://schemas.microsoft.com/office/drawing/2014/main" val="1967570262"/>
                    </a:ext>
                  </a:extLst>
                </a:gridCol>
                <a:gridCol w="1561567">
                  <a:extLst>
                    <a:ext uri="{9D8B030D-6E8A-4147-A177-3AD203B41FA5}">
                      <a16:colId xmlns:a16="http://schemas.microsoft.com/office/drawing/2014/main" val="58285068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effectLst/>
                        </a:rPr>
                        <a:t>Category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effectLst/>
                        </a:rPr>
                        <a:t>Variable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endParaRPr lang="ko-KR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dirty="0">
                          <a:effectLst/>
                        </a:rPr>
                        <a:t>Description</a:t>
                      </a:r>
                      <a:endParaRPr lang="ko-KR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ko-KR" sz="2000" dirty="0">
                          <a:effectLst/>
                        </a:rPr>
                        <a:t>Data source</a:t>
                      </a:r>
                      <a:endParaRPr lang="ko-KR" altLang="ko-KR" sz="2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8020504"/>
                  </a:ext>
                </a:extLst>
              </a:tr>
              <a:tr h="491888">
                <a:tc row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000" b="1" dirty="0">
                          <a:effectLst/>
                        </a:rPr>
                        <a:t>Climate </a:t>
                      </a:r>
                      <a:r>
                        <a:rPr lang="en-US" sz="2000" b="0" dirty="0">
                          <a:effectLst/>
                        </a:rPr>
                        <a:t>factors</a:t>
                      </a:r>
                      <a:endParaRPr lang="ko-KR" sz="2000" b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Daily maximum temperature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800" dirty="0">
                          <a:effectLst/>
                        </a:rPr>
                        <a:t>TMAX</a:t>
                      </a:r>
                      <a:endParaRPr lang="ko-KR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Daily maximum air temperature on the wildfire occurrence date (°C)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Korea Meteorological Administration (AWS)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046180"/>
                  </a:ext>
                </a:extLst>
              </a:tr>
              <a:tr h="3758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Daily mean humidity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800" dirty="0">
                          <a:effectLst/>
                        </a:rPr>
                        <a:t>RHM</a:t>
                      </a:r>
                      <a:endParaRPr lang="ko-KR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Daily mean relative humidity on the wildfire occurrence date (%)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411088"/>
                  </a:ext>
                </a:extLst>
              </a:tr>
              <a:tr h="4918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Daily mean wind speed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800" dirty="0">
                          <a:effectLst/>
                        </a:rPr>
                        <a:t>WS</a:t>
                      </a:r>
                      <a:endParaRPr lang="ko-KR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Daily mean wind speed on the wildfire occurrence date (m/s)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001386"/>
                  </a:ext>
                </a:extLst>
              </a:tr>
              <a:tr h="3758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Daily precipitation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800" dirty="0">
                          <a:effectLst/>
                        </a:rPr>
                        <a:t>PRCP</a:t>
                      </a:r>
                      <a:endParaRPr lang="ko-KR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Daily accumulated precipitation on the wildfire occurrence date (mm)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374511"/>
                  </a:ext>
                </a:extLst>
              </a:tr>
              <a:tr h="607879">
                <a:tc rowSpan="6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000" dirty="0">
                          <a:effectLst/>
                        </a:rPr>
                        <a:t>Socio-economic </a:t>
                      </a:r>
                      <a:r>
                        <a:rPr lang="en-US" sz="2000" b="0" dirty="0">
                          <a:effectLst/>
                        </a:rPr>
                        <a:t>factors</a:t>
                      </a:r>
                      <a:endParaRPr lang="ko-KR" sz="2000" b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Distance to cemetery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800" dirty="0">
                          <a:effectLst/>
                        </a:rPr>
                        <a:t>D_GR</a:t>
                      </a:r>
                      <a:endParaRPr lang="ko-KR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Euclidean distance from each grid cell to the nearest cemetery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Ministry of Environment, Land Cover Map (2022)</a:t>
                      </a:r>
                    </a:p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ko-KR" altLang="en-US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45023199"/>
                  </a:ext>
                </a:extLst>
              </a:tr>
              <a:tr h="3758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Distance to farmland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800">
                          <a:effectLst/>
                        </a:rPr>
                        <a:t>D_FL</a:t>
                      </a:r>
                      <a:endParaRPr lang="ko-K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Euclidean distance from each grid cell to the nearest farmland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3761050"/>
                  </a:ext>
                </a:extLst>
              </a:tr>
              <a:tr h="6078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Distance to road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800" dirty="0">
                          <a:effectLst/>
                        </a:rPr>
                        <a:t>D_RD</a:t>
                      </a:r>
                      <a:endParaRPr lang="ko-KR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Euclidean distance from each grid cell to the nearest road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National Transport Information Center (2024)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7410580"/>
                  </a:ext>
                </a:extLst>
              </a:tr>
              <a:tr h="4918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Distance to hiking trail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800">
                          <a:effectLst/>
                        </a:rPr>
                        <a:t>D_TR</a:t>
                      </a:r>
                      <a:endParaRPr lang="ko-K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Euclidean distance from each grid cell to the nearest hiking trail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Forest Spatial Information Service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0483442"/>
                  </a:ext>
                </a:extLst>
              </a:tr>
              <a:tr h="4918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Number of businesses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800" dirty="0">
                          <a:effectLst/>
                        </a:rPr>
                        <a:t>BIZ</a:t>
                      </a:r>
                      <a:endParaRPr lang="ko-KR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Number of businesses per grid cell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Grid-based Statistics (KOSIS, 2022)</a:t>
                      </a:r>
                    </a:p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ko-KR" altLang="en-US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798160"/>
                  </a:ext>
                </a:extLst>
              </a:tr>
              <a:tr h="1439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Population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800">
                          <a:effectLst/>
                        </a:rPr>
                        <a:t>POP</a:t>
                      </a:r>
                      <a:endParaRPr lang="ko-K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Population count per grid cell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743874"/>
                  </a:ext>
                </a:extLst>
              </a:tr>
              <a:tr h="259907">
                <a:tc row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sz="2000" dirty="0">
                          <a:effectLst/>
                        </a:rPr>
                        <a:t>Environ-mental </a:t>
                      </a:r>
                      <a:r>
                        <a:rPr lang="en-US" sz="2000" b="0" dirty="0">
                          <a:effectLst/>
                        </a:rPr>
                        <a:t>factors</a:t>
                      </a:r>
                      <a:endParaRPr lang="ko-KR" sz="2000" b="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DEM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800" dirty="0">
                          <a:effectLst/>
                        </a:rPr>
                        <a:t>DEM</a:t>
                      </a:r>
                      <a:endParaRPr lang="ko-KR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Elevation derived from a digital elevation model (m)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SRTM DEM</a:t>
                      </a:r>
                    </a:p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ko-KR" altLang="en-US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63683760"/>
                  </a:ext>
                </a:extLst>
              </a:tr>
              <a:tr h="2599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Slope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800">
                          <a:effectLst/>
                        </a:rPr>
                        <a:t>SLP</a:t>
                      </a:r>
                      <a:endParaRPr lang="ko-K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Slope derived from DEM (degrees)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0229691"/>
                  </a:ext>
                </a:extLst>
              </a:tr>
              <a:tr h="3758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TWI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800" dirty="0">
                          <a:effectLst/>
                        </a:rPr>
                        <a:t>TWI</a:t>
                      </a:r>
                      <a:endParaRPr lang="ko-KR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Topographic Wetness Index representing potential soil moisture accumulation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2384186"/>
                  </a:ext>
                </a:extLst>
              </a:tr>
              <a:tr h="3758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Conifer forest ratio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buNone/>
                      </a:pPr>
                      <a:r>
                        <a:rPr lang="en-US" sz="1800" dirty="0">
                          <a:effectLst/>
                        </a:rPr>
                        <a:t>CONIF</a:t>
                      </a:r>
                      <a:endParaRPr lang="ko-KR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Proportion of coniferous forest within each grid cell</a:t>
                      </a:r>
                      <a:endParaRPr lang="ko-KR" sz="1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Forest Map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NIFoS</a:t>
                      </a:r>
                      <a:r>
                        <a:rPr lang="en-US" sz="1600" dirty="0">
                          <a:effectLst/>
                        </a:rPr>
                        <a:t>, 2022)</a:t>
                      </a:r>
                      <a:endParaRPr lang="ko-KR" sz="1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3604075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85FE3C53-334B-DE46-3975-751003642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923" y="5549110"/>
            <a:ext cx="620902" cy="86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509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02023-B3F4-EAC3-224C-5B16EA959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400B77-EE6D-6089-B0FA-1CDAC0837367}"/>
              </a:ext>
            </a:extLst>
          </p:cNvPr>
          <p:cNvSpPr/>
          <p:nvPr/>
        </p:nvSpPr>
        <p:spPr>
          <a:xfrm>
            <a:off x="0" y="0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91AA7D-D9B2-7AD0-AAC6-04490651E359}"/>
              </a:ext>
            </a:extLst>
          </p:cNvPr>
          <p:cNvSpPr/>
          <p:nvPr/>
        </p:nvSpPr>
        <p:spPr>
          <a:xfrm>
            <a:off x="0" y="73152"/>
            <a:ext cx="12188952" cy="502920"/>
          </a:xfrm>
          <a:prstGeom prst="rect">
            <a:avLst/>
          </a:prstGeom>
          <a:solidFill>
            <a:srgbClr val="065A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FE232-9D74-887F-538E-8AA4887E9ACF}"/>
              </a:ext>
            </a:extLst>
          </p:cNvPr>
          <p:cNvSpPr txBox="1"/>
          <p:nvPr/>
        </p:nvSpPr>
        <p:spPr>
          <a:xfrm>
            <a:off x="457200" y="27873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FFFF"/>
                </a:solidFill>
                <a:latin typeface="Calibri"/>
              </a:rPr>
              <a:t>Wildfire Prediction model (Flow Chat)</a:t>
            </a:r>
            <a:endParaRPr sz="32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587669-B31C-C598-28C2-F1A35850B6D3}"/>
              </a:ext>
            </a:extLst>
          </p:cNvPr>
          <p:cNvSpPr/>
          <p:nvPr/>
        </p:nvSpPr>
        <p:spPr>
          <a:xfrm>
            <a:off x="0" y="6784848"/>
            <a:ext cx="12188952" cy="73152"/>
          </a:xfrm>
          <a:prstGeom prst="rect">
            <a:avLst/>
          </a:prstGeom>
          <a:solidFill>
            <a:srgbClr val="02C3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6E41B7FB-E310-1F59-DF10-E36049D28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672" y="5124881"/>
            <a:ext cx="914400" cy="128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672B68B4-6106-E97C-A4F1-B2B0D58A4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649224"/>
            <a:ext cx="10236200" cy="61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72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4491</TotalTime>
  <Words>1844</Words>
  <Application>Microsoft Office PowerPoint</Application>
  <PresentationFormat>사용자 지정</PresentationFormat>
  <Paragraphs>293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5" baseType="lpstr">
      <vt:lpstr>a고딕12</vt:lpstr>
      <vt:lpstr>a고딕14</vt:lpstr>
      <vt:lpstr>a고딕15</vt:lpstr>
      <vt:lpstr>a고딕18</vt:lpstr>
      <vt:lpstr>맑은 고딕</vt:lpstr>
      <vt:lpstr>Arial</vt:lpstr>
      <vt:lpstr>Calibri</vt:lpstr>
      <vt:lpstr>Palatino Linotype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조민균</cp:lastModifiedBy>
  <cp:revision>13</cp:revision>
  <dcterms:created xsi:type="dcterms:W3CDTF">2013-01-27T09:14:16Z</dcterms:created>
  <dcterms:modified xsi:type="dcterms:W3CDTF">2026-05-02T08:31:03Z</dcterms:modified>
  <cp:category/>
</cp:coreProperties>
</file>