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4"/>
  </p:notesMasterIdLst>
  <p:sldIdLst>
    <p:sldId id="464" r:id="rId2"/>
    <p:sldId id="462" r:id="rId3"/>
  </p:sldIdLst>
  <p:sldSz cx="12192000" cy="6858000"/>
  <p:notesSz cx="6858000" cy="9144000"/>
  <p:defaultTextStyle>
    <a:defPPr>
      <a:defRPr lang="en-GB"/>
    </a:defPPr>
    <a:lvl1pPr algn="l" defTabSz="457200" rtl="0" eaLnBrk="0" fontAlgn="base" hangingPunct="0">
      <a:spcBef>
        <a:spcPct val="0"/>
      </a:spcBef>
      <a:spcAft>
        <a:spcPct val="0"/>
      </a:spcAft>
      <a:defRPr sz="3200" b="1" kern="1200">
        <a:solidFill>
          <a:schemeClr val="bg1"/>
        </a:solidFill>
        <a:latin typeface="Times New Roman" panose="02020603050405020304" pitchFamily="18" charset="0"/>
        <a:ea typeface="+mn-ea"/>
        <a:cs typeface="AR PL UMing HK" charset="0"/>
      </a:defRPr>
    </a:lvl1pPr>
    <a:lvl2pPr marL="742950" indent="-285750" algn="l" defTabSz="457200" rtl="0" eaLnBrk="0" fontAlgn="base" hangingPunct="0">
      <a:spcBef>
        <a:spcPct val="0"/>
      </a:spcBef>
      <a:spcAft>
        <a:spcPct val="0"/>
      </a:spcAft>
      <a:defRPr sz="3200" b="1" kern="1200">
        <a:solidFill>
          <a:schemeClr val="bg1"/>
        </a:solidFill>
        <a:latin typeface="Times New Roman" panose="02020603050405020304" pitchFamily="18" charset="0"/>
        <a:ea typeface="+mn-ea"/>
        <a:cs typeface="AR PL UMing HK" charset="0"/>
      </a:defRPr>
    </a:lvl2pPr>
    <a:lvl3pPr marL="1143000" indent="-228600" algn="l" defTabSz="457200" rtl="0" eaLnBrk="0" fontAlgn="base" hangingPunct="0">
      <a:spcBef>
        <a:spcPct val="0"/>
      </a:spcBef>
      <a:spcAft>
        <a:spcPct val="0"/>
      </a:spcAft>
      <a:defRPr sz="3200" b="1" kern="1200">
        <a:solidFill>
          <a:schemeClr val="bg1"/>
        </a:solidFill>
        <a:latin typeface="Times New Roman" panose="02020603050405020304" pitchFamily="18" charset="0"/>
        <a:ea typeface="+mn-ea"/>
        <a:cs typeface="AR PL UMing HK" charset="0"/>
      </a:defRPr>
    </a:lvl3pPr>
    <a:lvl4pPr marL="1600200" indent="-228600" algn="l" defTabSz="457200" rtl="0" eaLnBrk="0" fontAlgn="base" hangingPunct="0">
      <a:spcBef>
        <a:spcPct val="0"/>
      </a:spcBef>
      <a:spcAft>
        <a:spcPct val="0"/>
      </a:spcAft>
      <a:defRPr sz="3200" b="1" kern="1200">
        <a:solidFill>
          <a:schemeClr val="bg1"/>
        </a:solidFill>
        <a:latin typeface="Times New Roman" panose="02020603050405020304" pitchFamily="18" charset="0"/>
        <a:ea typeface="+mn-ea"/>
        <a:cs typeface="AR PL UMing HK" charset="0"/>
      </a:defRPr>
    </a:lvl4pPr>
    <a:lvl5pPr marL="2057400" indent="-228600" algn="l" defTabSz="457200" rtl="0" eaLnBrk="0" fontAlgn="base" hangingPunct="0">
      <a:spcBef>
        <a:spcPct val="0"/>
      </a:spcBef>
      <a:spcAft>
        <a:spcPct val="0"/>
      </a:spcAft>
      <a:defRPr sz="3200" b="1" kern="1200">
        <a:solidFill>
          <a:schemeClr val="bg1"/>
        </a:solidFill>
        <a:latin typeface="Times New Roman" panose="02020603050405020304" pitchFamily="18" charset="0"/>
        <a:ea typeface="+mn-ea"/>
        <a:cs typeface="AR PL UMing HK" charset="0"/>
      </a:defRPr>
    </a:lvl5pPr>
    <a:lvl6pPr marL="2286000" algn="l" defTabSz="914400" rtl="0" eaLnBrk="1" latinLnBrk="0" hangingPunct="1">
      <a:defRPr sz="3200" b="1" kern="1200">
        <a:solidFill>
          <a:schemeClr val="bg1"/>
        </a:solidFill>
        <a:latin typeface="Times New Roman" panose="02020603050405020304" pitchFamily="18" charset="0"/>
        <a:ea typeface="+mn-ea"/>
        <a:cs typeface="AR PL UMing HK" charset="0"/>
      </a:defRPr>
    </a:lvl6pPr>
    <a:lvl7pPr marL="2743200" algn="l" defTabSz="914400" rtl="0" eaLnBrk="1" latinLnBrk="0" hangingPunct="1">
      <a:defRPr sz="3200" b="1" kern="1200">
        <a:solidFill>
          <a:schemeClr val="bg1"/>
        </a:solidFill>
        <a:latin typeface="Times New Roman" panose="02020603050405020304" pitchFamily="18" charset="0"/>
        <a:ea typeface="+mn-ea"/>
        <a:cs typeface="AR PL UMing HK" charset="0"/>
      </a:defRPr>
    </a:lvl7pPr>
    <a:lvl8pPr marL="3200400" algn="l" defTabSz="914400" rtl="0" eaLnBrk="1" latinLnBrk="0" hangingPunct="1">
      <a:defRPr sz="3200" b="1" kern="1200">
        <a:solidFill>
          <a:schemeClr val="bg1"/>
        </a:solidFill>
        <a:latin typeface="Times New Roman" panose="02020603050405020304" pitchFamily="18" charset="0"/>
        <a:ea typeface="+mn-ea"/>
        <a:cs typeface="AR PL UMing HK" charset="0"/>
      </a:defRPr>
    </a:lvl8pPr>
    <a:lvl9pPr marL="3657600" algn="l" defTabSz="914400" rtl="0" eaLnBrk="1" latinLnBrk="0" hangingPunct="1">
      <a:defRPr sz="3200" b="1" kern="1200">
        <a:solidFill>
          <a:schemeClr val="bg1"/>
        </a:solidFill>
        <a:latin typeface="Times New Roman" panose="02020603050405020304" pitchFamily="18" charset="0"/>
        <a:ea typeface="+mn-ea"/>
        <a:cs typeface="AR PL UMing HK"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66559502921" initials="" lastIdx="1" clrIdx="0">
    <p:extLst>
      <p:ext uri="{19B8F6BF-5375-455C-9EA6-DF929625EA0E}">
        <p15:presenceInfo xmlns:p15="http://schemas.microsoft.com/office/powerpoint/2012/main" userId="1a406ca5f2f1fe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EBAE15"/>
    <a:srgbClr val="9BE5FF"/>
    <a:srgbClr val="00CC00"/>
    <a:srgbClr val="B3EBFF"/>
    <a:srgbClr val="89E0FF"/>
    <a:srgbClr val="FFFF99"/>
    <a:srgbClr val="FFCC00"/>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5" autoAdjust="0"/>
    <p:restoredTop sz="94438" autoAdjust="0"/>
  </p:normalViewPr>
  <p:slideViewPr>
    <p:cSldViewPr snapToGrid="0">
      <p:cViewPr varScale="1">
        <p:scale>
          <a:sx n="55" d="100"/>
          <a:sy n="55" d="100"/>
        </p:scale>
        <p:origin x="1396" y="64"/>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8"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9"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80" name="Text Box 7"/>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 name="Rectangle 8"/>
          <p:cNvSpPr>
            <a:spLocks noGrp="1" noChangeArrowheads="1"/>
          </p:cNvSpPr>
          <p:nvPr>
            <p:ph type="dt"/>
          </p:nvPr>
        </p:nvSpPr>
        <p:spPr bwMode="auto">
          <a:xfrm>
            <a:off x="3884613" y="0"/>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a:buClrTx/>
              <a:buSzPct val="45000"/>
              <a:buFontTx/>
              <a:buNone/>
              <a:tabLst>
                <a:tab pos="457200" algn="l"/>
                <a:tab pos="914400" algn="l"/>
                <a:tab pos="1371600" algn="l"/>
                <a:tab pos="1828800" algn="l"/>
                <a:tab pos="2286000" algn="l"/>
                <a:tab pos="2743200" algn="l"/>
              </a:tabLst>
              <a:defRPr sz="1200">
                <a:solidFill>
                  <a:srgbClr val="000000"/>
                </a:solidFill>
                <a:latin typeface="Times New Roman" pitchFamily="16" charset="0"/>
                <a:ea typeface="DejaVu Sans" charset="0"/>
                <a:cs typeface="DejaVu Sans" charset="0"/>
              </a:defRPr>
            </a:lvl1pPr>
          </a:lstStyle>
          <a:p>
            <a:pPr>
              <a:defRPr/>
            </a:pPr>
            <a:endParaRPr lang="en-US" altLang="en-US"/>
          </a:p>
        </p:txBody>
      </p:sp>
      <p:sp>
        <p:nvSpPr>
          <p:cNvPr id="3082" name="Rectangle 9"/>
          <p:cNvSpPr>
            <a:spLocks noGrp="1" noRot="1" noChangeAspect="1" noChangeArrowheads="1"/>
          </p:cNvSpPr>
          <p:nvPr>
            <p:ph type="sldImg"/>
          </p:nvPr>
        </p:nvSpPr>
        <p:spPr bwMode="auto">
          <a:xfrm>
            <a:off x="385763" y="685800"/>
            <a:ext cx="6076950" cy="3419475"/>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0"/>
          <p:cNvSpPr>
            <a:spLocks noGrp="1" noChangeArrowheads="1"/>
          </p:cNvSpPr>
          <p:nvPr>
            <p:ph type="body"/>
          </p:nvPr>
        </p:nvSpPr>
        <p:spPr bwMode="auto">
          <a:xfrm>
            <a:off x="685800" y="4343400"/>
            <a:ext cx="5476875"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3084" name="Text Box 11"/>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4" name="Rectangle 12"/>
          <p:cNvSpPr>
            <a:spLocks noGrp="1" noChangeArrowheads="1"/>
          </p:cNvSpPr>
          <p:nvPr>
            <p:ph type="sldNum"/>
          </p:nvPr>
        </p:nvSpPr>
        <p:spPr bwMode="auto">
          <a:xfrm>
            <a:off x="3884613" y="8685213"/>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a:buClrTx/>
              <a:buSzPct val="45000"/>
              <a:buFontTx/>
              <a:buNone/>
              <a:tabLst>
                <a:tab pos="457200" algn="l"/>
                <a:tab pos="914400" algn="l"/>
                <a:tab pos="1371600" algn="l"/>
                <a:tab pos="1828800" algn="l"/>
                <a:tab pos="2286000" algn="l"/>
                <a:tab pos="2743200" algn="l"/>
              </a:tabLst>
              <a:defRPr sz="1200">
                <a:solidFill>
                  <a:srgbClr val="000000"/>
                </a:solidFill>
                <a:cs typeface="DejaVu Sans" charset="0"/>
              </a:defRPr>
            </a:lvl1pPr>
          </a:lstStyle>
          <a:p>
            <a:pPr>
              <a:defRPr/>
            </a:pPr>
            <a:fld id="{E971B9D9-E46F-4FAE-AF70-DF6FEF4F58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76950" cy="34194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defRPr/>
            </a:pPr>
            <a:fld id="{E971B9D9-E46F-4FAE-AF70-DF6FEF4F58C3}" type="slidenum">
              <a:rPr lang="en-US" altLang="en-US" smtClean="0"/>
              <a:pPr>
                <a:defRPr/>
              </a:pPr>
              <a:t>1</a:t>
            </a:fld>
            <a:endParaRPr lang="en-US" altLang="en-US"/>
          </a:p>
        </p:txBody>
      </p:sp>
    </p:spTree>
    <p:extLst>
      <p:ext uri="{BB962C8B-B14F-4D97-AF65-F5344CB8AC3E}">
        <p14:creationId xmlns:p14="http://schemas.microsoft.com/office/powerpoint/2010/main" val="2471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76950" cy="34194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defRPr/>
            </a:pPr>
            <a:fld id="{E971B9D9-E46F-4FAE-AF70-DF6FEF4F58C3}" type="slidenum">
              <a:rPr lang="en-US" altLang="en-US" smtClean="0"/>
              <a:pPr>
                <a:defRPr/>
              </a:pPr>
              <a:t>2</a:t>
            </a:fld>
            <a:endParaRPr lang="en-US" altLang="en-US"/>
          </a:p>
        </p:txBody>
      </p:sp>
    </p:spTree>
    <p:extLst>
      <p:ext uri="{BB962C8B-B14F-4D97-AF65-F5344CB8AC3E}">
        <p14:creationId xmlns:p14="http://schemas.microsoft.com/office/powerpoint/2010/main" val="360072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9227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78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8334" y="228601"/>
            <a:ext cx="2586567" cy="5400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1"/>
            <a:ext cx="7560733"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6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27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349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47801"/>
            <a:ext cx="5073651"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2" y="1447801"/>
            <a:ext cx="5073649"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1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02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571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177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08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A3"/>
            </a:gs>
            <a:gs pos="100000">
              <a:srgbClr val="FFFFFF"/>
            </a:gs>
          </a:gsLst>
          <a:lin ang="0" scaled="1"/>
        </a:gra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11745384" y="0"/>
            <a:ext cx="446616" cy="6858000"/>
          </a:xfrm>
          <a:prstGeom prst="rect">
            <a:avLst/>
          </a:prstGeom>
          <a:gradFill rotWithShape="0">
            <a:gsLst>
              <a:gs pos="0">
                <a:srgbClr val="FFFFFF"/>
              </a:gs>
              <a:gs pos="50000">
                <a:srgbClr val="FFFFA3"/>
              </a:gs>
              <a:gs pos="100000">
                <a:srgbClr val="FFFFFF"/>
              </a:gs>
            </a:gsLst>
            <a:lin ang="0" scaled="1"/>
          </a:gra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en-US" altLang="en-US" sz="3200"/>
          </a:p>
        </p:txBody>
      </p:sp>
      <p:sp>
        <p:nvSpPr>
          <p:cNvPr id="2051" name="Freeform 2"/>
          <p:cNvSpPr>
            <a:spLocks noChangeArrowheads="1"/>
          </p:cNvSpPr>
          <p:nvPr/>
        </p:nvSpPr>
        <p:spPr bwMode="auto">
          <a:xfrm>
            <a:off x="-12700" y="4489450"/>
            <a:ext cx="7672917"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FFFFA3"/>
              </a:gs>
              <a:gs pos="100000">
                <a:srgbClr val="FFFFFF"/>
              </a:gs>
            </a:gsLst>
            <a:lin ang="540000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2" name="Freeform 3"/>
          <p:cNvSpPr>
            <a:spLocks noChangeArrowheads="1"/>
          </p:cNvSpPr>
          <p:nvPr/>
        </p:nvSpPr>
        <p:spPr bwMode="auto">
          <a:xfrm>
            <a:off x="1" y="3817939"/>
            <a:ext cx="10886017"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3" name="Freeform 4"/>
          <p:cNvSpPr>
            <a:spLocks noChangeArrowheads="1"/>
          </p:cNvSpPr>
          <p:nvPr/>
        </p:nvSpPr>
        <p:spPr bwMode="auto">
          <a:xfrm>
            <a:off x="0" y="3146425"/>
            <a:ext cx="12192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4" name="Freeform 5"/>
          <p:cNvSpPr>
            <a:spLocks noChangeArrowheads="1"/>
          </p:cNvSpPr>
          <p:nvPr/>
        </p:nvSpPr>
        <p:spPr bwMode="auto">
          <a:xfrm>
            <a:off x="0" y="2460625"/>
            <a:ext cx="12192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5" name="Freeform 6"/>
          <p:cNvSpPr>
            <a:spLocks noChangeArrowheads="1"/>
          </p:cNvSpPr>
          <p:nvPr/>
        </p:nvSpPr>
        <p:spPr bwMode="auto">
          <a:xfrm>
            <a:off x="0" y="1793876"/>
            <a:ext cx="12192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6" name="Freeform 7"/>
          <p:cNvSpPr>
            <a:spLocks noChangeArrowheads="1"/>
          </p:cNvSpPr>
          <p:nvPr/>
        </p:nvSpPr>
        <p:spPr bwMode="auto">
          <a:xfrm>
            <a:off x="0" y="-20638"/>
            <a:ext cx="12192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7" name="Freeform 8"/>
          <p:cNvSpPr>
            <a:spLocks noChangeArrowheads="1"/>
          </p:cNvSpPr>
          <p:nvPr/>
        </p:nvSpPr>
        <p:spPr bwMode="auto">
          <a:xfrm>
            <a:off x="0" y="-20638"/>
            <a:ext cx="11184467"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58" name="Freeform 9"/>
          <p:cNvSpPr>
            <a:spLocks noChangeArrowheads="1"/>
          </p:cNvSpPr>
          <p:nvPr/>
        </p:nvSpPr>
        <p:spPr bwMode="auto">
          <a:xfrm>
            <a:off x="0" y="-20638"/>
            <a:ext cx="6104467"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FFFFFF"/>
              </a:gs>
              <a:gs pos="100000">
                <a:srgbClr val="FFFFA3"/>
              </a:gs>
            </a:gsLst>
            <a:lin ang="0" scaled="1"/>
          </a:gra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3200"/>
          </a:p>
        </p:txBody>
      </p:sp>
      <p:sp>
        <p:nvSpPr>
          <p:cNvPr id="2060" name="Rectangle 11"/>
          <p:cNvSpPr>
            <a:spLocks noGrp="1" noChangeArrowheads="1"/>
          </p:cNvSpPr>
          <p:nvPr>
            <p:ph type="title"/>
          </p:nvPr>
        </p:nvSpPr>
        <p:spPr bwMode="auto">
          <a:xfrm>
            <a:off x="914401" y="228601"/>
            <a:ext cx="10350500"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61" name="Rectangle 12"/>
          <p:cNvSpPr>
            <a:spLocks noGrp="1" noChangeArrowheads="1"/>
          </p:cNvSpPr>
          <p:nvPr>
            <p:ph type="body" idx="1"/>
          </p:nvPr>
        </p:nvSpPr>
        <p:spPr bwMode="auto">
          <a:xfrm>
            <a:off x="914401" y="1447801"/>
            <a:ext cx="10350500" cy="418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3200">
          <a:solidFill>
            <a:srgbClr val="000072"/>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3200">
          <a:solidFill>
            <a:srgbClr val="000072"/>
          </a:solidFill>
          <a:latin typeface="Arial Black" pitchFamily="32" charset="0"/>
          <a:ea typeface="AR PL UMing HK" charset="0"/>
          <a:cs typeface="AR PL UMing HK"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3200">
          <a:solidFill>
            <a:srgbClr val="000072"/>
          </a:solidFill>
          <a:latin typeface="Arial Black" pitchFamily="32" charset="0"/>
          <a:ea typeface="AR PL UMing HK" charset="0"/>
          <a:cs typeface="AR PL UMing HK"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3200">
          <a:solidFill>
            <a:srgbClr val="000072"/>
          </a:solidFill>
          <a:latin typeface="Arial Black" pitchFamily="32" charset="0"/>
          <a:ea typeface="AR PL UMing HK" charset="0"/>
          <a:cs typeface="AR PL UMing HK"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3200">
          <a:solidFill>
            <a:srgbClr val="000072"/>
          </a:solidFill>
          <a:latin typeface="Arial Black" pitchFamily="32" charset="0"/>
          <a:ea typeface="AR PL UMing HK" charset="0"/>
          <a:cs typeface="AR PL UMing H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3200">
          <a:solidFill>
            <a:srgbClr val="000072"/>
          </a:solidFill>
          <a:latin typeface="Arial Black" pitchFamily="32" charset="0"/>
          <a:ea typeface="AR PL UMing HK" charset="0"/>
          <a:cs typeface="AR PL UMing H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3200">
          <a:solidFill>
            <a:srgbClr val="000072"/>
          </a:solidFill>
          <a:latin typeface="Arial Black" pitchFamily="32" charset="0"/>
          <a:ea typeface="AR PL UMing HK" charset="0"/>
          <a:cs typeface="AR PL UMing H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3200">
          <a:solidFill>
            <a:srgbClr val="000072"/>
          </a:solidFill>
          <a:latin typeface="Arial Black" pitchFamily="32" charset="0"/>
          <a:ea typeface="AR PL UMing HK" charset="0"/>
          <a:cs typeface="AR PL UMing H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3200">
          <a:solidFill>
            <a:srgbClr val="000072"/>
          </a:solidFill>
          <a:latin typeface="Arial Black" pitchFamily="32" charset="0"/>
          <a:ea typeface="AR PL UMing HK" charset="0"/>
          <a:cs typeface="AR PL UMing HK"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9" Type="http://schemas.openxmlformats.org/officeDocument/2006/relationships/image" Target="../media/image17.PNG"/><Relationship Id="rId3" Type="http://schemas.openxmlformats.org/officeDocument/2006/relationships/slideLayout" Target="../slideLayouts/slideLayout2.xml"/><Relationship Id="rId34" Type="http://schemas.openxmlformats.org/officeDocument/2006/relationships/image" Target="../media/image11.PNG"/><Relationship Id="rId42" Type="http://schemas.openxmlformats.org/officeDocument/2006/relationships/hyperlink" Target="https://meetingorganizer.copernicus.org/EGU26/session/55741" TargetMode="External"/><Relationship Id="rId47" Type="http://schemas.openxmlformats.org/officeDocument/2006/relationships/image" Target="../media/image24.PNG"/><Relationship Id="rId50" Type="http://schemas.openxmlformats.org/officeDocument/2006/relationships/image" Target="../media/image27.PNG"/><Relationship Id="rId55" Type="http://schemas.openxmlformats.org/officeDocument/2006/relationships/image" Target="../media/image32.PNG"/><Relationship Id="rId63" Type="http://schemas.openxmlformats.org/officeDocument/2006/relationships/image" Target="../media/image41.PNG"/><Relationship Id="rId7" Type="http://schemas.openxmlformats.org/officeDocument/2006/relationships/image" Target="../media/image10.png"/><Relationship Id="rId33" Type="http://schemas.openxmlformats.org/officeDocument/2006/relationships/image" Target="../media/image9.PNG"/><Relationship Id="rId38" Type="http://schemas.openxmlformats.org/officeDocument/2006/relationships/image" Target="../media/image16.PNG"/><Relationship Id="rId46" Type="http://schemas.openxmlformats.org/officeDocument/2006/relationships/image" Target="../media/image23.PNG"/><Relationship Id="rId59" Type="http://schemas.openxmlformats.org/officeDocument/2006/relationships/image" Target="../media/image36.PNG"/><Relationship Id="rId2" Type="http://schemas.openxmlformats.org/officeDocument/2006/relationships/video" Target="../media/media1.avi"/><Relationship Id="rId29" Type="http://schemas.openxmlformats.org/officeDocument/2006/relationships/image" Target="../media/image5.PNG"/><Relationship Id="rId41" Type="http://schemas.openxmlformats.org/officeDocument/2006/relationships/image" Target="../media/image19.PNG"/><Relationship Id="rId54" Type="http://schemas.openxmlformats.org/officeDocument/2006/relationships/image" Target="../media/image31.PNG"/><Relationship Id="rId62" Type="http://schemas.openxmlformats.org/officeDocument/2006/relationships/image" Target="../media/image40.PNG"/><Relationship Id="rId1" Type="http://schemas.microsoft.com/office/2007/relationships/media" Target="../media/media1.avi"/><Relationship Id="rId6" Type="http://schemas.openxmlformats.org/officeDocument/2006/relationships/image" Target="../media/image1.PNG"/><Relationship Id="rId32" Type="http://schemas.openxmlformats.org/officeDocument/2006/relationships/image" Target="../media/image8.PNG"/><Relationship Id="rId37" Type="http://schemas.openxmlformats.org/officeDocument/2006/relationships/image" Target="../media/image15.PNG"/><Relationship Id="rId40" Type="http://schemas.openxmlformats.org/officeDocument/2006/relationships/image" Target="../media/image18.PNG"/><Relationship Id="rId45"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image" Target="../media/image35.PNG"/><Relationship Id="rId5" Type="http://schemas.openxmlformats.org/officeDocument/2006/relationships/image" Target="../media/image39.png"/><Relationship Id="rId28" Type="http://schemas.openxmlformats.org/officeDocument/2006/relationships/image" Target="../media/image14.png"/><Relationship Id="rId36" Type="http://schemas.openxmlformats.org/officeDocument/2006/relationships/image" Target="../media/image13.PNG"/><Relationship Id="rId49" Type="http://schemas.openxmlformats.org/officeDocument/2006/relationships/image" Target="../media/image26.PNG"/><Relationship Id="rId57" Type="http://schemas.openxmlformats.org/officeDocument/2006/relationships/image" Target="../media/image34.PNG"/><Relationship Id="rId61" Type="http://schemas.openxmlformats.org/officeDocument/2006/relationships/image" Target="../media/image38.PNG"/><Relationship Id="rId10" Type="http://schemas.openxmlformats.org/officeDocument/2006/relationships/image" Target="../media/image4.PNG"/><Relationship Id="rId31" Type="http://schemas.openxmlformats.org/officeDocument/2006/relationships/image" Target="../media/image7.PNG"/><Relationship Id="rId44" Type="http://schemas.openxmlformats.org/officeDocument/2006/relationships/image" Target="../media/image21.PNG"/><Relationship Id="rId52" Type="http://schemas.openxmlformats.org/officeDocument/2006/relationships/image" Target="../media/image29.PNG"/><Relationship Id="rId60" Type="http://schemas.openxmlformats.org/officeDocument/2006/relationships/image" Target="../media/image37.PNG"/><Relationship Id="rId65" Type="http://schemas.openxmlformats.org/officeDocument/2006/relationships/image" Target="../media/image43.PNG"/><Relationship Id="rId4" Type="http://schemas.openxmlformats.org/officeDocument/2006/relationships/notesSlide" Target="../notesSlides/notesSlide1.xml"/><Relationship Id="rId9" Type="http://schemas.openxmlformats.org/officeDocument/2006/relationships/image" Target="../media/image3.PNG"/><Relationship Id="rId27" Type="http://schemas.openxmlformats.org/officeDocument/2006/relationships/image" Target="../media/image130.PNG"/><Relationship Id="rId30" Type="http://schemas.openxmlformats.org/officeDocument/2006/relationships/image" Target="../media/image6.PNG"/><Relationship Id="rId35" Type="http://schemas.openxmlformats.org/officeDocument/2006/relationships/image" Target="../media/image12.PNG"/><Relationship Id="rId43" Type="http://schemas.openxmlformats.org/officeDocument/2006/relationships/image" Target="../media/image20.PNG"/><Relationship Id="rId48" Type="http://schemas.openxmlformats.org/officeDocument/2006/relationships/image" Target="../media/image25.PNG"/><Relationship Id="rId56" Type="http://schemas.openxmlformats.org/officeDocument/2006/relationships/image" Target="../media/image33.png"/><Relationship Id="rId64" Type="http://schemas.openxmlformats.org/officeDocument/2006/relationships/image" Target="../media/image42.png"/><Relationship Id="rId8" Type="http://schemas.openxmlformats.org/officeDocument/2006/relationships/image" Target="../media/image2.PNG"/><Relationship Id="rId51"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PNG"/><Relationship Id="rId18" Type="http://schemas.openxmlformats.org/officeDocument/2006/relationships/image" Target="../media/image66.png"/><Relationship Id="rId26" Type="http://schemas.openxmlformats.org/officeDocument/2006/relationships/image" Target="../media/image75.png"/><Relationship Id="rId3" Type="http://schemas.microsoft.com/office/2007/relationships/media" Target="../media/media3.avi"/><Relationship Id="rId21"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image" Target="../media/image62.png"/><Relationship Id="rId17" Type="http://schemas.openxmlformats.org/officeDocument/2006/relationships/hyperlink" Target="https://meetingorganizer.copernicus.org/EGU26/session/55741" TargetMode="External"/><Relationship Id="rId25" Type="http://schemas.openxmlformats.org/officeDocument/2006/relationships/image" Target="../media/image74.png"/><Relationship Id="rId2" Type="http://schemas.openxmlformats.org/officeDocument/2006/relationships/video" Target="../media/media2.avi"/><Relationship Id="rId16" Type="http://schemas.openxmlformats.org/officeDocument/2006/relationships/image" Target="../media/image65.png"/><Relationship Id="rId20" Type="http://schemas.openxmlformats.org/officeDocument/2006/relationships/image" Target="../media/image50.PNG"/><Relationship Id="rId29" Type="http://schemas.openxmlformats.org/officeDocument/2006/relationships/image" Target="../media/image54.png"/><Relationship Id="rId1" Type="http://schemas.microsoft.com/office/2007/relationships/media" Target="../media/media2.avi"/><Relationship Id="rId6" Type="http://schemas.openxmlformats.org/officeDocument/2006/relationships/notesSlide" Target="../notesSlides/notesSlide2.xml"/><Relationship Id="rId11" Type="http://schemas.openxmlformats.org/officeDocument/2006/relationships/image" Target="../media/image46.PNG"/><Relationship Id="rId24" Type="http://schemas.openxmlformats.org/officeDocument/2006/relationships/image" Target="../media/image53.png"/><Relationship Id="rId5" Type="http://schemas.openxmlformats.org/officeDocument/2006/relationships/slideLayout" Target="../slideLayouts/slideLayout2.xml"/><Relationship Id="rId15" Type="http://schemas.openxmlformats.org/officeDocument/2006/relationships/image" Target="../media/image48.png"/><Relationship Id="rId23" Type="http://schemas.openxmlformats.org/officeDocument/2006/relationships/image" Target="../media/image71.png"/><Relationship Id="rId28" Type="http://schemas.openxmlformats.org/officeDocument/2006/relationships/image" Target="../media/image77.png"/><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video" Target="../media/media3.avi"/><Relationship Id="rId9" Type="http://schemas.openxmlformats.org/officeDocument/2006/relationships/image" Target="../media/image59.png"/><Relationship Id="rId14" Type="http://schemas.openxmlformats.org/officeDocument/2006/relationships/image" Target="../media/image47.PNG"/><Relationship Id="rId22" Type="http://schemas.openxmlformats.org/officeDocument/2006/relationships/image" Target="../media/image52.PNG"/><Relationship Id="rId27" Type="http://schemas.openxmlformats.org/officeDocument/2006/relationships/image" Target="../media/image76.png"/><Relationship Id="rId30"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AA1F10-8B6C-0F1E-061F-8B44EF3ACA41}"/>
              </a:ext>
            </a:extLst>
          </p:cNvPr>
          <p:cNvGrpSpPr/>
          <p:nvPr/>
        </p:nvGrpSpPr>
        <p:grpSpPr>
          <a:xfrm>
            <a:off x="130551" y="744817"/>
            <a:ext cx="2333249" cy="1155481"/>
            <a:chOff x="366333" y="876519"/>
            <a:chExt cx="2333249" cy="1155481"/>
          </a:xfrm>
        </p:grpSpPr>
        <p:sp>
          <p:nvSpPr>
            <p:cNvPr id="6" name="Rounded Rectangle 8">
              <a:extLst>
                <a:ext uri="{FF2B5EF4-FFF2-40B4-BE49-F238E27FC236}">
                  <a16:creationId xmlns:a16="http://schemas.microsoft.com/office/drawing/2014/main" id="{0B2504F3-105C-9E6D-7F39-A4CC0AEDAF02}"/>
                </a:ext>
              </a:extLst>
            </p:cNvPr>
            <p:cNvSpPr/>
            <p:nvPr/>
          </p:nvSpPr>
          <p:spPr>
            <a:xfrm>
              <a:off x="393699" y="920749"/>
              <a:ext cx="2305883" cy="1111251"/>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238363C-75B5-91D9-1A05-0EB27644E138}"/>
                </a:ext>
              </a:extLst>
            </p:cNvPr>
            <p:cNvSpPr txBox="1"/>
            <p:nvPr/>
          </p:nvSpPr>
          <p:spPr>
            <a:xfrm>
              <a:off x="1064584" y="876519"/>
              <a:ext cx="935665" cy="253781"/>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Introduction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4E10DBF-93AE-3E50-5E1B-2BC8F712C7EA}"/>
                    </a:ext>
                  </a:extLst>
                </p:cNvPr>
                <p:cNvSpPr txBox="1"/>
                <p:nvPr/>
              </p:nvSpPr>
              <p:spPr>
                <a:xfrm>
                  <a:off x="366333" y="1055294"/>
                  <a:ext cx="2313367" cy="970522"/>
                </a:xfrm>
                <a:prstGeom prst="rect">
                  <a:avLst/>
                </a:prstGeom>
                <a:noFill/>
              </p:spPr>
              <p:txBody>
                <a:bodyPr wrap="square" rtlCol="0">
                  <a:spAutoFit/>
                </a:bodyPr>
                <a:lstStyle/>
                <a:p>
                  <a:pPr marL="171450" indent="-171450">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The early evolution of solid planets was shaped by global </a:t>
                  </a:r>
                  <a:r>
                    <a:rPr lang="en-US" sz="600" b="0" dirty="0" err="1">
                      <a:solidFill>
                        <a:schemeClr val="tx1"/>
                      </a:solidFill>
                      <a:latin typeface="Calibri" panose="020F0502020204030204" pitchFamily="34" charset="0"/>
                      <a:cs typeface="Calibri" panose="020F0502020204030204" pitchFamily="34" charset="0"/>
                    </a:rPr>
                    <a:t>MOs.</a:t>
                  </a:r>
                  <a:endParaRPr lang="en-US" sz="600" b="0" dirty="0">
                    <a:solidFill>
                      <a:schemeClr val="tx1"/>
                    </a:solidFill>
                    <a:latin typeface="Calibri" panose="020F0502020204030204" pitchFamily="34" charset="0"/>
                    <a:cs typeface="Calibri" panose="020F0502020204030204" pitchFamily="34" charset="0"/>
                  </a:endParaRPr>
                </a:p>
                <a:p>
                  <a:pPr marL="171450" indent="-171450">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Turbulent convection governs transport of heat, silicates and volatiles.</a:t>
                  </a:r>
                </a:p>
                <a:p>
                  <a:pPr marL="171450" indent="-171450">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Ab-initio MD of silicate liquids </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t>
                  </a:r>
                  <a:r>
                    <a:rPr lang="en-US" sz="600" b="0" dirty="0">
                      <a:solidFill>
                        <a:schemeClr val="tx1"/>
                      </a:solidFill>
                      <a:latin typeface="Calibri" panose="020F0502020204030204" pitchFamily="34" charset="0"/>
                      <a:cs typeface="Calibri" panose="020F0502020204030204" pitchFamily="34" charset="0"/>
                    </a:rPr>
                    <a:t>can vary by orders of magnitude with P &amp; T </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t>
                  </a:r>
                  <a:r>
                    <a:rPr lang="en-US" sz="600" b="0" dirty="0">
                      <a:solidFill>
                        <a:schemeClr val="tx1"/>
                      </a:solidFill>
                      <a:latin typeface="Calibri" panose="020F0502020204030204" pitchFamily="34" charset="0"/>
                      <a:cs typeface="Calibri" panose="020F0502020204030204" pitchFamily="34" charset="0"/>
                    </a:rPr>
                    <a:t>strongly stratified </a:t>
                  </a:r>
                  <a:r>
                    <a:rPr lang="en-US" sz="600" b="0" i="1" dirty="0" err="1">
                      <a:solidFill>
                        <a:schemeClr val="tx1"/>
                      </a:solidFill>
                      <a:latin typeface="Calibri" panose="020F0502020204030204" pitchFamily="34" charset="0"/>
                      <a:cs typeface="Calibri" panose="020F0502020204030204" pitchFamily="34" charset="0"/>
                    </a:rPr>
                    <a:t>Pr</a:t>
                  </a:r>
                  <a:r>
                    <a:rPr lang="en-US" sz="600" b="0" i="1" dirty="0">
                      <a:solidFill>
                        <a:schemeClr val="tx1"/>
                      </a:solidFill>
                      <a:latin typeface="Calibri" panose="020F0502020204030204" pitchFamily="34" charset="0"/>
                      <a:cs typeface="Calibri" panose="020F0502020204030204" pitchFamily="34" charset="0"/>
                    </a:rPr>
                    <a:t> </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t>
                  </a:r>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−3</m:t>
                          </m:r>
                        </m:sup>
                      </m:sSup>
                    </m:oMath>
                  </a14:m>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dirty="0">
                      <a:solidFill>
                        <a:schemeClr val="tx1"/>
                      </a:solidFill>
                      <a:cs typeface="Calibri" panose="020F0502020204030204" pitchFamily="34" charset="0"/>
                      <a:sym typeface="Symbol" panose="05050102010706020507" pitchFamily="18" charset="2"/>
                    </a:rPr>
                    <a:t> </a:t>
                  </a:r>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5</m:t>
                          </m:r>
                        </m:sup>
                      </m:sSup>
                    </m:oMath>
                  </a14:m>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US" sz="600" b="0" dirty="0">
                    <a:solidFill>
                      <a:schemeClr val="tx1"/>
                    </a:solidFill>
                    <a:latin typeface="Calibri" panose="020F0502020204030204" pitchFamily="34" charset="0"/>
                    <a:cs typeface="Calibri" panose="020F0502020204030204" pitchFamily="34" charset="0"/>
                  </a:endParaRPr>
                </a:p>
                <a:p>
                  <a:pPr marL="171450" indent="-171450">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We incorporate P-T dependent physical properties in a TLBM to explore their impact on the convective dynamics of </a:t>
                  </a:r>
                  <a:r>
                    <a:rPr lang="en-US" sz="600" b="0" dirty="0" err="1">
                      <a:solidFill>
                        <a:schemeClr val="tx1"/>
                      </a:solidFill>
                      <a:latin typeface="Calibri" panose="020F0502020204030204" pitchFamily="34" charset="0"/>
                      <a:cs typeface="Calibri" panose="020F0502020204030204" pitchFamily="34" charset="0"/>
                    </a:rPr>
                    <a:t>MOs.</a:t>
                  </a:r>
                  <a:endParaRPr lang="en-US" sz="600" b="0" dirty="0">
                    <a:solidFill>
                      <a:schemeClr val="tx1">
                        <a:lumMod val="50000"/>
                        <a:lumOff val="50000"/>
                      </a:schemeClr>
                    </a:solidFill>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94E10DBF-93AE-3E50-5E1B-2BC8F712C7EA}"/>
                    </a:ext>
                  </a:extLst>
                </p:cNvPr>
                <p:cNvSpPr txBox="1">
                  <a:spLocks noRot="1" noChangeAspect="1" noMove="1" noResize="1" noEditPoints="1" noAdjustHandles="1" noChangeArrowheads="1" noChangeShapeType="1" noTextEdit="1"/>
                </p:cNvSpPr>
                <p:nvPr/>
              </p:nvSpPr>
              <p:spPr>
                <a:xfrm>
                  <a:off x="366333" y="1055294"/>
                  <a:ext cx="2313367" cy="970522"/>
                </a:xfrm>
                <a:prstGeom prst="rect">
                  <a:avLst/>
                </a:prstGeom>
                <a:blipFill>
                  <a:blip r:embed="rId5"/>
                  <a:stretch>
                    <a:fillRect/>
                  </a:stretch>
                </a:blipFill>
              </p:spPr>
              <p:txBody>
                <a:bodyPr/>
                <a:lstStyle/>
                <a:p>
                  <a:r>
                    <a:rPr lang="en-GB">
                      <a:noFill/>
                    </a:rPr>
                    <a:t> </a:t>
                  </a:r>
                </a:p>
              </p:txBody>
            </p:sp>
          </mc:Fallback>
        </mc:AlternateContent>
      </p:grpSp>
      <p:grpSp>
        <p:nvGrpSpPr>
          <p:cNvPr id="37" name="Group 36">
            <a:extLst>
              <a:ext uri="{FF2B5EF4-FFF2-40B4-BE49-F238E27FC236}">
                <a16:creationId xmlns:a16="http://schemas.microsoft.com/office/drawing/2014/main" id="{F12099AA-A2E2-7B90-7CBB-976946BFF4A9}"/>
              </a:ext>
            </a:extLst>
          </p:cNvPr>
          <p:cNvGrpSpPr/>
          <p:nvPr/>
        </p:nvGrpSpPr>
        <p:grpSpPr>
          <a:xfrm>
            <a:off x="155576" y="4598310"/>
            <a:ext cx="2365453" cy="1261399"/>
            <a:chOff x="208329" y="4366225"/>
            <a:chExt cx="2365453" cy="1261399"/>
          </a:xfrm>
        </p:grpSpPr>
        <p:sp>
          <p:nvSpPr>
            <p:cNvPr id="26" name="Rounded Rectangle 8">
              <a:extLst>
                <a:ext uri="{FF2B5EF4-FFF2-40B4-BE49-F238E27FC236}">
                  <a16:creationId xmlns:a16="http://schemas.microsoft.com/office/drawing/2014/main" id="{14F44074-672E-1249-EA75-1EE3A9C25EFE}"/>
                </a:ext>
              </a:extLst>
            </p:cNvPr>
            <p:cNvSpPr/>
            <p:nvPr/>
          </p:nvSpPr>
          <p:spPr>
            <a:xfrm>
              <a:off x="208329" y="4390135"/>
              <a:ext cx="2312622" cy="1237489"/>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524D06B-AC89-CDA9-ACFD-78D4A2B16568}"/>
                </a:ext>
              </a:extLst>
            </p:cNvPr>
            <p:cNvSpPr txBox="1"/>
            <p:nvPr/>
          </p:nvSpPr>
          <p:spPr>
            <a:xfrm>
              <a:off x="287782" y="4366225"/>
              <a:ext cx="2286000" cy="246221"/>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Multi-component sinking block tests</a:t>
              </a:r>
            </a:p>
          </p:txBody>
        </p:sp>
        <p:pic>
          <p:nvPicPr>
            <p:cNvPr id="30" name="Picture 29">
              <a:extLst>
                <a:ext uri="{FF2B5EF4-FFF2-40B4-BE49-F238E27FC236}">
                  <a16:creationId xmlns:a16="http://schemas.microsoft.com/office/drawing/2014/main" id="{C871B171-9D47-095A-B1E7-C3C8BA8F2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973" y="4598924"/>
              <a:ext cx="2213177" cy="976875"/>
            </a:xfrm>
            <a:prstGeom prst="rect">
              <a:avLst/>
            </a:prstGeom>
          </p:spPr>
        </p:pic>
      </p:grpSp>
      <p:grpSp>
        <p:nvGrpSpPr>
          <p:cNvPr id="189" name="Group 188">
            <a:extLst>
              <a:ext uri="{FF2B5EF4-FFF2-40B4-BE49-F238E27FC236}">
                <a16:creationId xmlns:a16="http://schemas.microsoft.com/office/drawing/2014/main" id="{213D95CE-FBA2-7D4A-9CA8-3DDCD6286882}"/>
              </a:ext>
            </a:extLst>
          </p:cNvPr>
          <p:cNvGrpSpPr/>
          <p:nvPr/>
        </p:nvGrpSpPr>
        <p:grpSpPr>
          <a:xfrm>
            <a:off x="2587623" y="750402"/>
            <a:ext cx="2441707" cy="1348568"/>
            <a:chOff x="2552376" y="3971682"/>
            <a:chExt cx="2313677" cy="1080678"/>
          </a:xfrm>
        </p:grpSpPr>
        <p:sp>
          <p:nvSpPr>
            <p:cNvPr id="182" name="Rounded Rectangle 8">
              <a:extLst>
                <a:ext uri="{FF2B5EF4-FFF2-40B4-BE49-F238E27FC236}">
                  <a16:creationId xmlns:a16="http://schemas.microsoft.com/office/drawing/2014/main" id="{1DB1F688-0A5F-A5EE-997E-D4106871579C}"/>
                </a:ext>
              </a:extLst>
            </p:cNvPr>
            <p:cNvSpPr/>
            <p:nvPr/>
          </p:nvSpPr>
          <p:spPr>
            <a:xfrm>
              <a:off x="2552376" y="3998767"/>
              <a:ext cx="2196221" cy="1053593"/>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29FB2B2-D724-767D-8EF1-FC03D3EE0EDC}"/>
                    </a:ext>
                  </a:extLst>
                </p:cNvPr>
                <p:cNvSpPr txBox="1"/>
                <p:nvPr/>
              </p:nvSpPr>
              <p:spPr>
                <a:xfrm>
                  <a:off x="2571609" y="3971682"/>
                  <a:ext cx="2294444" cy="201883"/>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High </a:t>
                  </a:r>
                  <a:r>
                    <a:rPr lang="en-US" sz="1000" i="1" dirty="0">
                      <a:solidFill>
                        <a:schemeClr val="tx1"/>
                      </a:solidFill>
                      <a:latin typeface="Calibri" panose="020F0502020204030204" pitchFamily="34" charset="0"/>
                      <a:cs typeface="Calibri" panose="020F0502020204030204" pitchFamily="34" charset="0"/>
                    </a:rPr>
                    <a:t>Ra</a:t>
                  </a:r>
                  <a:r>
                    <a:rPr lang="en-US" sz="1000" dirty="0">
                      <a:solidFill>
                        <a:schemeClr val="tx1"/>
                      </a:solidFill>
                      <a:latin typeface="Calibri" panose="020F0502020204030204" pitchFamily="34" charset="0"/>
                      <a:cs typeface="Calibri" panose="020F0502020204030204" pitchFamily="34" charset="0"/>
                    </a:rPr>
                    <a:t> sims to </a:t>
                  </a:r>
                  <a14:m>
                    <m:oMath xmlns:m="http://schemas.openxmlformats.org/officeDocument/2006/math">
                      <m:sSup>
                        <m:sSupPr>
                          <m:ctrlPr>
                            <a:rPr lang="en-US" sz="100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1000" i="1">
                              <a:solidFill>
                                <a:schemeClr val="tx1"/>
                              </a:solidFill>
                              <a:latin typeface="Cambria Math" panose="02040503050406030204" pitchFamily="18" charset="0"/>
                              <a:cs typeface="Calibri" panose="020F0502020204030204" pitchFamily="34" charset="0"/>
                              <a:sym typeface="Symbol" panose="05050102010706020507" pitchFamily="18" charset="2"/>
                            </a:rPr>
                            <m:t>𝟏𝟎</m:t>
                          </m:r>
                        </m:e>
                        <m:sup>
                          <m:r>
                            <a:rPr lang="en-US" sz="1000" i="1">
                              <a:solidFill>
                                <a:schemeClr val="tx1"/>
                              </a:solidFill>
                              <a:latin typeface="Cambria Math" panose="02040503050406030204" pitchFamily="18" charset="0"/>
                              <a:cs typeface="Calibri" panose="020F0502020204030204" pitchFamily="34" charset="0"/>
                              <a:sym typeface="Symbol" panose="05050102010706020507" pitchFamily="18" charset="2"/>
                            </a:rPr>
                            <m:t>𝟏𝟓</m:t>
                          </m:r>
                        </m:sup>
                      </m:sSup>
                      <m:r>
                        <a:rPr lang="en-US" sz="1000" i="1">
                          <a:solidFill>
                            <a:schemeClr val="tx1"/>
                          </a:solidFill>
                          <a:latin typeface="Cambria Math" panose="02040503050406030204" pitchFamily="18" charset="0"/>
                          <a:cs typeface="Calibri" panose="020F0502020204030204" pitchFamily="34" charset="0"/>
                          <a:sym typeface="Symbol" panose="05050102010706020507" pitchFamily="18" charset="2"/>
                        </a:rPr>
                        <m:t>@&lt;</m:t>
                      </m:r>
                      <m:r>
                        <a:rPr lang="en-US" sz="1000" i="1">
                          <a:solidFill>
                            <a:schemeClr val="tx1"/>
                          </a:solidFill>
                          <a:latin typeface="Cambria Math" panose="02040503050406030204" pitchFamily="18" charset="0"/>
                          <a:cs typeface="Calibri" panose="020F0502020204030204" pitchFamily="34" charset="0"/>
                          <a:sym typeface="Symbol" panose="05050102010706020507" pitchFamily="18" charset="2"/>
                        </a:rPr>
                        <m:t>𝟗𝟎𝟎</m:t>
                      </m:r>
                      <m:r>
                        <m:rPr>
                          <m:nor/>
                        </m:rPr>
                        <a:rPr lang="en-US" sz="1000" b="1" i="0" smtClean="0">
                          <a:solidFill>
                            <a:schemeClr val="tx1"/>
                          </a:solidFill>
                          <a:latin typeface="Cambria Math" panose="02040503050406030204" pitchFamily="18" charset="0"/>
                          <a:cs typeface="Calibri" panose="020F0502020204030204" pitchFamily="34" charset="0"/>
                          <a:sym typeface="Symbol" panose="05050102010706020507" pitchFamily="18" charset="2"/>
                        </a:rPr>
                        <m:t> </m:t>
                      </m:r>
                      <m:r>
                        <m:rPr>
                          <m:nor/>
                        </m:rPr>
                        <a:rPr lang="en-US" sz="1000" b="1" i="0" dirty="0" smtClean="0">
                          <a:solidFill>
                            <a:schemeClr val="tx1"/>
                          </a:solidFill>
                          <a:latin typeface="Calibri" panose="020F0502020204030204" pitchFamily="34" charset="0"/>
                          <a:cs typeface="Calibri" panose="020F0502020204030204" pitchFamily="34" charset="0"/>
                        </a:rPr>
                        <m:t>core</m:t>
                      </m:r>
                      <m:r>
                        <m:rPr>
                          <m:nor/>
                        </m:rPr>
                        <a:rPr lang="en-US" sz="1000" dirty="0">
                          <a:solidFill>
                            <a:schemeClr val="tx1"/>
                          </a:solidFill>
                          <a:latin typeface="Calibri" panose="020F0502020204030204" pitchFamily="34" charset="0"/>
                          <a:cs typeface="Calibri" panose="020F0502020204030204" pitchFamily="34" charset="0"/>
                        </a:rPr>
                        <m:t>s</m:t>
                      </m:r>
                    </m:oMath>
                  </a14:m>
                  <a:endParaRPr lang="en-US" sz="1000" dirty="0">
                    <a:solidFill>
                      <a:schemeClr val="tx1"/>
                    </a:solidFill>
                    <a:latin typeface="Calibri" panose="020F0502020204030204" pitchFamily="34" charset="0"/>
                    <a:cs typeface="Calibri" panose="020F0502020204030204" pitchFamily="34" charset="0"/>
                  </a:endParaRPr>
                </a:p>
              </p:txBody>
            </p:sp>
          </mc:Choice>
          <mc:Fallback xmlns="">
            <p:sp>
              <p:nvSpPr>
                <p:cNvPr id="183" name="TextBox 182">
                  <a:extLst>
                    <a:ext uri="{FF2B5EF4-FFF2-40B4-BE49-F238E27FC236}">
                      <a16:creationId xmlns:a16="http://schemas.microsoft.com/office/drawing/2014/main" id="{C29FB2B2-D724-767D-8EF1-FC03D3EE0EDC}"/>
                    </a:ext>
                  </a:extLst>
                </p:cNvPr>
                <p:cNvSpPr txBox="1">
                  <a:spLocks noRot="1" noChangeAspect="1" noMove="1" noResize="1" noEditPoints="1" noAdjustHandles="1" noChangeArrowheads="1" noChangeShapeType="1" noTextEdit="1"/>
                </p:cNvSpPr>
                <p:nvPr/>
              </p:nvSpPr>
              <p:spPr>
                <a:xfrm>
                  <a:off x="2571609" y="3971682"/>
                  <a:ext cx="2294444" cy="201883"/>
                </a:xfrm>
                <a:prstGeom prst="rect">
                  <a:avLst/>
                </a:prstGeom>
                <a:blipFill>
                  <a:blip r:embed="rId7"/>
                  <a:stretch>
                    <a:fillRect b="-17073"/>
                  </a:stretch>
                </a:blipFill>
              </p:spPr>
              <p:txBody>
                <a:bodyPr/>
                <a:lstStyle/>
                <a:p>
                  <a:r>
                    <a:rPr lang="en-GB">
                      <a:noFill/>
                    </a:rPr>
                    <a:t> </a:t>
                  </a:r>
                </a:p>
              </p:txBody>
            </p:sp>
          </mc:Fallback>
        </mc:AlternateContent>
        <p:grpSp>
          <p:nvGrpSpPr>
            <p:cNvPr id="184" name="Group 183">
              <a:extLst>
                <a:ext uri="{FF2B5EF4-FFF2-40B4-BE49-F238E27FC236}">
                  <a16:creationId xmlns:a16="http://schemas.microsoft.com/office/drawing/2014/main" id="{BDB512CA-4964-49F0-FA02-097BF29570CE}"/>
                </a:ext>
              </a:extLst>
            </p:cNvPr>
            <p:cNvGrpSpPr/>
            <p:nvPr/>
          </p:nvGrpSpPr>
          <p:grpSpPr>
            <a:xfrm>
              <a:off x="2575989" y="4299317"/>
              <a:ext cx="2116139" cy="734187"/>
              <a:chOff x="272477" y="5984942"/>
              <a:chExt cx="2116139" cy="734187"/>
            </a:xfrm>
          </p:grpSpPr>
          <p:pic>
            <p:nvPicPr>
              <p:cNvPr id="185" name="Picture 184">
                <a:extLst>
                  <a:ext uri="{FF2B5EF4-FFF2-40B4-BE49-F238E27FC236}">
                    <a16:creationId xmlns:a16="http://schemas.microsoft.com/office/drawing/2014/main" id="{701720E6-8C7D-39AD-9236-CA3C30BE19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33" y="5987874"/>
                <a:ext cx="719647" cy="731255"/>
              </a:xfrm>
              <a:prstGeom prst="rect">
                <a:avLst/>
              </a:prstGeom>
            </p:spPr>
          </p:pic>
          <p:pic>
            <p:nvPicPr>
              <p:cNvPr id="186" name="Picture 185">
                <a:extLst>
                  <a:ext uri="{FF2B5EF4-FFF2-40B4-BE49-F238E27FC236}">
                    <a16:creationId xmlns:a16="http://schemas.microsoft.com/office/drawing/2014/main" id="{71DB64F7-4F79-AC7C-2D04-440305B58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3294" y="5992211"/>
                <a:ext cx="685322" cy="691333"/>
              </a:xfrm>
              <a:prstGeom prst="rect">
                <a:avLst/>
              </a:prstGeom>
            </p:spPr>
          </p:pic>
          <p:pic>
            <p:nvPicPr>
              <p:cNvPr id="187" name="Picture 186">
                <a:extLst>
                  <a:ext uri="{FF2B5EF4-FFF2-40B4-BE49-F238E27FC236}">
                    <a16:creationId xmlns:a16="http://schemas.microsoft.com/office/drawing/2014/main" id="{577083E3-914B-9CE8-48C0-91F457AA1F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477" y="5984942"/>
                <a:ext cx="769945" cy="715778"/>
              </a:xfrm>
              <a:prstGeom prst="rect">
                <a:avLst/>
              </a:prstGeom>
            </p:spPr>
          </p:pic>
        </p:gr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58751184-066F-950B-0919-048E283ADD5F}"/>
                    </a:ext>
                  </a:extLst>
                </p:cNvPr>
                <p:cNvSpPr txBox="1"/>
                <p:nvPr/>
              </p:nvSpPr>
              <p:spPr>
                <a:xfrm>
                  <a:off x="2697213" y="4140505"/>
                  <a:ext cx="1997074" cy="148805"/>
                </a:xfrm>
                <a:prstGeom prst="rect">
                  <a:avLst/>
                </a:prstGeom>
                <a:noFill/>
              </p:spPr>
              <p:txBody>
                <a:bodyPr wrap="square">
                  <a:spAutoFit/>
                </a:bodyPr>
                <a:lstStyle/>
                <a:p>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𝑅𝑎</m:t>
                          </m:r>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 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11</m:t>
                          </m:r>
                        </m:sup>
                      </m:sSup>
                    </m:oMath>
                  </a14:m>
                  <a:r>
                    <a:rPr lang="en-GB" sz="600" dirty="0"/>
                    <a:t>                 </a:t>
                  </a:r>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𝑅𝑎</m:t>
                          </m:r>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 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13</m:t>
                          </m:r>
                        </m:sup>
                      </m:sSup>
                    </m:oMath>
                  </a14:m>
                  <a:r>
                    <a:rPr lang="en-US" sz="600" b="0" dirty="0">
                      <a:solidFill>
                        <a:schemeClr val="tx1"/>
                      </a:solidFill>
                      <a:cs typeface="Calibri" panose="020F0502020204030204" pitchFamily="34" charset="0"/>
                      <a:sym typeface="Symbol" panose="05050102010706020507" pitchFamily="18" charset="2"/>
                    </a:rPr>
                    <a:t>                  </a:t>
                  </a:r>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𝑅𝑎</m:t>
                          </m:r>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 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15</m:t>
                          </m:r>
                        </m:sup>
                      </m:sSup>
                    </m:oMath>
                  </a14:m>
                  <a:endParaRPr lang="en-GB" sz="600" dirty="0"/>
                </a:p>
              </p:txBody>
            </p:sp>
          </mc:Choice>
          <mc:Fallback xmlns="">
            <p:sp>
              <p:nvSpPr>
                <p:cNvPr id="188" name="TextBox 187">
                  <a:extLst>
                    <a:ext uri="{FF2B5EF4-FFF2-40B4-BE49-F238E27FC236}">
                      <a16:creationId xmlns:a16="http://schemas.microsoft.com/office/drawing/2014/main" id="{58751184-066F-950B-0919-048E283ADD5F}"/>
                    </a:ext>
                  </a:extLst>
                </p:cNvPr>
                <p:cNvSpPr txBox="1">
                  <a:spLocks noRot="1" noChangeAspect="1" noMove="1" noResize="1" noEditPoints="1" noAdjustHandles="1" noChangeArrowheads="1" noChangeShapeType="1" noTextEdit="1"/>
                </p:cNvSpPr>
                <p:nvPr/>
              </p:nvSpPr>
              <p:spPr>
                <a:xfrm>
                  <a:off x="2697213" y="4140505"/>
                  <a:ext cx="1997074" cy="148805"/>
                </a:xfrm>
                <a:prstGeom prst="rect">
                  <a:avLst/>
                </a:prstGeom>
                <a:blipFill>
                  <a:blip r:embed="rId27"/>
                  <a:stretch>
                    <a:fillRect/>
                  </a:stretch>
                </a:blipFill>
              </p:spPr>
              <p:txBody>
                <a:bodyPr/>
                <a:lstStyle/>
                <a:p>
                  <a:r>
                    <a:rPr lang="en-GB">
                      <a:noFill/>
                    </a:rPr>
                    <a:t> </a:t>
                  </a:r>
                </a:p>
              </p:txBody>
            </p:sp>
          </mc:Fallback>
        </mc:AlternateContent>
      </p:grpSp>
      <p:grpSp>
        <p:nvGrpSpPr>
          <p:cNvPr id="372" name="Group 371">
            <a:extLst>
              <a:ext uri="{FF2B5EF4-FFF2-40B4-BE49-F238E27FC236}">
                <a16:creationId xmlns:a16="http://schemas.microsoft.com/office/drawing/2014/main" id="{5486459D-08F2-CE3C-5E6D-F68333977323}"/>
              </a:ext>
            </a:extLst>
          </p:cNvPr>
          <p:cNvGrpSpPr/>
          <p:nvPr/>
        </p:nvGrpSpPr>
        <p:grpSpPr>
          <a:xfrm>
            <a:off x="158751" y="5937475"/>
            <a:ext cx="2308324" cy="872900"/>
            <a:chOff x="153852" y="5982299"/>
            <a:chExt cx="2308324" cy="872900"/>
          </a:xfrm>
        </p:grpSpPr>
        <p:grpSp>
          <p:nvGrpSpPr>
            <p:cNvPr id="54" name="Group 53">
              <a:extLst>
                <a:ext uri="{FF2B5EF4-FFF2-40B4-BE49-F238E27FC236}">
                  <a16:creationId xmlns:a16="http://schemas.microsoft.com/office/drawing/2014/main" id="{D81CF18A-AFDA-B4D2-BD96-FEF6D3E1F949}"/>
                </a:ext>
              </a:extLst>
            </p:cNvPr>
            <p:cNvGrpSpPr/>
            <p:nvPr/>
          </p:nvGrpSpPr>
          <p:grpSpPr>
            <a:xfrm>
              <a:off x="153852" y="5982299"/>
              <a:ext cx="2308324" cy="872900"/>
              <a:chOff x="377727" y="905462"/>
              <a:chExt cx="2308324" cy="911465"/>
            </a:xfrm>
          </p:grpSpPr>
          <p:sp>
            <p:nvSpPr>
              <p:cNvPr id="55" name="Rounded Rectangle 8">
                <a:extLst>
                  <a:ext uri="{FF2B5EF4-FFF2-40B4-BE49-F238E27FC236}">
                    <a16:creationId xmlns:a16="http://schemas.microsoft.com/office/drawing/2014/main" id="{4BF39AEB-52DB-AB00-F233-680D8A2B74A9}"/>
                  </a:ext>
                </a:extLst>
              </p:cNvPr>
              <p:cNvSpPr/>
              <p:nvPr/>
            </p:nvSpPr>
            <p:spPr>
              <a:xfrm>
                <a:off x="377727" y="920749"/>
                <a:ext cx="2308324" cy="896178"/>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84D84C1B-CBD9-0D49-4F14-E1C2E05EA9B1}"/>
                  </a:ext>
                </a:extLst>
              </p:cNvPr>
              <p:cNvSpPr txBox="1"/>
              <p:nvPr/>
            </p:nvSpPr>
            <p:spPr>
              <a:xfrm>
                <a:off x="479906" y="905462"/>
                <a:ext cx="2176273" cy="257099"/>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Performance and scaling of the TLBM</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F4E1BC4-7D1E-2978-98E8-87DB26DDCF20}"/>
                      </a:ext>
                    </a:extLst>
                  </p:cNvPr>
                  <p:cNvSpPr txBox="1"/>
                  <p:nvPr/>
                </p:nvSpPr>
                <p:spPr>
                  <a:xfrm>
                    <a:off x="384621" y="1142421"/>
                    <a:ext cx="1503462" cy="585055"/>
                  </a:xfrm>
                  <a:prstGeom prst="rect">
                    <a:avLst/>
                  </a:prstGeom>
                  <a:noFill/>
                </p:spPr>
                <p:txBody>
                  <a:bodyPr wrap="square" rtlCol="0">
                    <a:spAutoFit/>
                  </a:bodyPr>
                  <a:lstStyle/>
                  <a:p>
                    <a:pPr marL="171450" indent="-171450">
                      <a:lnSpc>
                        <a:spcPts val="600"/>
                      </a:lnSpc>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The TLBM written in Python with C kernels scales near linearly to 300 K cores with high performance.</a:t>
                    </a:r>
                  </a:p>
                  <a:p>
                    <a:pPr marL="171450" indent="-171450">
                      <a:lnSpc>
                        <a:spcPts val="600"/>
                      </a:lnSpc>
                      <a:spcAft>
                        <a:spcPts val="600"/>
                      </a:spcAft>
                      <a:buFont typeface="Wingdings" panose="05000000000000000000" pitchFamily="2" charset="2"/>
                      <a:buChar char="Ø"/>
                    </a:pPr>
                    <a:r>
                      <a:rPr lang="en-US" sz="600" b="0" dirty="0">
                        <a:solidFill>
                          <a:schemeClr val="tx1"/>
                        </a:solidFill>
                        <a:latin typeface="Calibri" panose="020F0502020204030204" pitchFamily="34" charset="0"/>
                        <a:cs typeface="Calibri" panose="020F0502020204030204" pitchFamily="34" charset="0"/>
                      </a:rPr>
                      <a:t>This enables turbulent MO dynamics to be modeled to Ra ~ </a:t>
                    </a:r>
                    <a14:m>
                      <m:oMath xmlns:m="http://schemas.openxmlformats.org/officeDocument/2006/math">
                        <m:sSup>
                          <m:sSupPr>
                            <m:ctrlP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pPr>
                          <m:e>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10</m:t>
                            </m:r>
                          </m:e>
                          <m:sup>
                            <m:r>
                              <a:rPr lang="en-US" sz="600" b="0" i="1">
                                <a:solidFill>
                                  <a:schemeClr val="tx1"/>
                                </a:solidFill>
                                <a:latin typeface="Cambria Math" panose="02040503050406030204" pitchFamily="18" charset="0"/>
                                <a:cs typeface="Calibri" panose="020F0502020204030204" pitchFamily="34" charset="0"/>
                                <a:sym typeface="Symbol" panose="05050102010706020507" pitchFamily="18" charset="2"/>
                              </a:rPr>
                              <m:t>17</m:t>
                            </m:r>
                          </m:sup>
                        </m:sSup>
                      </m:oMath>
                    </a14:m>
                    <a:r>
                      <a:rPr lang="en-US" sz="600" b="0" dirty="0">
                        <a:solidFill>
                          <a:schemeClr val="tx1"/>
                        </a:solidFill>
                        <a:latin typeface="Calibri" panose="020F0502020204030204" pitchFamily="34" charset="0"/>
                        <a:cs typeface="Calibri" panose="020F0502020204030204" pitchFamily="34" charset="0"/>
                      </a:rPr>
                      <a:t>.</a:t>
                    </a:r>
                  </a:p>
                </p:txBody>
              </p:sp>
            </mc:Choice>
            <mc:Fallback xmlns="">
              <p:sp>
                <p:nvSpPr>
                  <p:cNvPr id="57" name="TextBox 56">
                    <a:extLst>
                      <a:ext uri="{FF2B5EF4-FFF2-40B4-BE49-F238E27FC236}">
                        <a16:creationId xmlns:a16="http://schemas.microsoft.com/office/drawing/2014/main" id="{4F4E1BC4-7D1E-2978-98E8-87DB26DDCF20}"/>
                      </a:ext>
                    </a:extLst>
                  </p:cNvPr>
                  <p:cNvSpPr txBox="1">
                    <a:spLocks noRot="1" noChangeAspect="1" noMove="1" noResize="1" noEditPoints="1" noAdjustHandles="1" noChangeArrowheads="1" noChangeShapeType="1" noTextEdit="1"/>
                  </p:cNvSpPr>
                  <p:nvPr/>
                </p:nvSpPr>
                <p:spPr>
                  <a:xfrm>
                    <a:off x="384621" y="1142421"/>
                    <a:ext cx="1503462" cy="585055"/>
                  </a:xfrm>
                  <a:prstGeom prst="rect">
                    <a:avLst/>
                  </a:prstGeom>
                  <a:blipFill>
                    <a:blip r:embed="rId28"/>
                    <a:stretch>
                      <a:fillRect t="-1087"/>
                    </a:stretch>
                  </a:blipFill>
                </p:spPr>
                <p:txBody>
                  <a:bodyPr/>
                  <a:lstStyle/>
                  <a:p>
                    <a:r>
                      <a:rPr lang="en-GB">
                        <a:noFill/>
                      </a:rPr>
                      <a:t> </a:t>
                    </a:r>
                  </a:p>
                </p:txBody>
              </p:sp>
            </mc:Fallback>
          </mc:AlternateContent>
        </p:grpSp>
        <p:pic>
          <p:nvPicPr>
            <p:cNvPr id="193" name="Picture 192">
              <a:extLst>
                <a:ext uri="{FF2B5EF4-FFF2-40B4-BE49-F238E27FC236}">
                  <a16:creationId xmlns:a16="http://schemas.microsoft.com/office/drawing/2014/main" id="{6866B7B6-9036-4197-0388-CE4B492B57B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08465" y="6167160"/>
              <a:ext cx="768975" cy="575143"/>
            </a:xfrm>
            <a:prstGeom prst="rect">
              <a:avLst/>
            </a:prstGeom>
          </p:spPr>
        </p:pic>
      </p:grpSp>
      <p:grpSp>
        <p:nvGrpSpPr>
          <p:cNvPr id="438" name="Group 437">
            <a:extLst>
              <a:ext uri="{FF2B5EF4-FFF2-40B4-BE49-F238E27FC236}">
                <a16:creationId xmlns:a16="http://schemas.microsoft.com/office/drawing/2014/main" id="{DE7E50AF-7505-610D-D2A3-9B1F3D12604A}"/>
              </a:ext>
            </a:extLst>
          </p:cNvPr>
          <p:cNvGrpSpPr/>
          <p:nvPr/>
        </p:nvGrpSpPr>
        <p:grpSpPr>
          <a:xfrm>
            <a:off x="2600327" y="5756630"/>
            <a:ext cx="2314704" cy="1044220"/>
            <a:chOff x="409576" y="915376"/>
            <a:chExt cx="2314704" cy="798442"/>
          </a:xfrm>
        </p:grpSpPr>
        <p:sp>
          <p:nvSpPr>
            <p:cNvPr id="440" name="Rounded Rectangle 8">
              <a:extLst>
                <a:ext uri="{FF2B5EF4-FFF2-40B4-BE49-F238E27FC236}">
                  <a16:creationId xmlns:a16="http://schemas.microsoft.com/office/drawing/2014/main" id="{AA73130D-9FE2-9578-3DFC-90C62D40A8DB}"/>
                </a:ext>
              </a:extLst>
            </p:cNvPr>
            <p:cNvSpPr/>
            <p:nvPr/>
          </p:nvSpPr>
          <p:spPr>
            <a:xfrm>
              <a:off x="409576" y="915376"/>
              <a:ext cx="2295524" cy="798442"/>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441" name="TextBox 440">
              <a:extLst>
                <a:ext uri="{FF2B5EF4-FFF2-40B4-BE49-F238E27FC236}">
                  <a16:creationId xmlns:a16="http://schemas.microsoft.com/office/drawing/2014/main" id="{E876BD1B-23A9-CBAD-E14C-51783530EC8F}"/>
                </a:ext>
              </a:extLst>
            </p:cNvPr>
            <p:cNvSpPr txBox="1"/>
            <p:nvPr/>
          </p:nvSpPr>
          <p:spPr>
            <a:xfrm>
              <a:off x="692281" y="930069"/>
              <a:ext cx="1790701" cy="213860"/>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Publications and references</a:t>
              </a:r>
            </a:p>
          </p:txBody>
        </p:sp>
        <p:sp>
          <p:nvSpPr>
            <p:cNvPr id="442" name="TextBox 441">
              <a:extLst>
                <a:ext uri="{FF2B5EF4-FFF2-40B4-BE49-F238E27FC236}">
                  <a16:creationId xmlns:a16="http://schemas.microsoft.com/office/drawing/2014/main" id="{F6CC9496-3914-F2FF-DCC4-7F1F4FA97539}"/>
                </a:ext>
              </a:extLst>
            </p:cNvPr>
            <p:cNvSpPr txBox="1"/>
            <p:nvPr/>
          </p:nvSpPr>
          <p:spPr>
            <a:xfrm>
              <a:off x="413195" y="1068195"/>
              <a:ext cx="2311085" cy="627610"/>
            </a:xfrm>
            <a:prstGeom prst="rect">
              <a:avLst/>
            </a:prstGeom>
            <a:noFill/>
          </p:spPr>
          <p:txBody>
            <a:bodyPr wrap="square" rtlCol="0">
              <a:spAutoFit/>
            </a:bodyPr>
            <a:lstStyle/>
            <a:p>
              <a:pPr>
                <a:lnSpc>
                  <a:spcPts val="480"/>
                </a:lnSpc>
                <a:spcAft>
                  <a:spcPts val="400"/>
                </a:spcAft>
              </a:pPr>
              <a:r>
                <a:rPr lang="en-GB" sz="400" b="0" dirty="0">
                  <a:solidFill>
                    <a:schemeClr val="tx1"/>
                  </a:solidFill>
                  <a:latin typeface="Calibri" panose="020F0502020204030204" pitchFamily="34" charset="0"/>
                  <a:cs typeface="Calibri" panose="020F0502020204030204" pitchFamily="34" charset="0"/>
                </a:rPr>
                <a:t>1. Mora, P., Morra, G., Yuen, D. &amp; </a:t>
              </a:r>
              <a:r>
                <a:rPr lang="en-GB" sz="400" b="0" dirty="0" err="1">
                  <a:solidFill>
                    <a:schemeClr val="tx1"/>
                  </a:solidFill>
                  <a:latin typeface="Calibri" panose="020F0502020204030204" pitchFamily="34" charset="0"/>
                  <a:cs typeface="Calibri" panose="020F0502020204030204" pitchFamily="34" charset="0"/>
                </a:rPr>
                <a:t>Honarbakhsh</a:t>
              </a:r>
              <a:r>
                <a:rPr lang="en-GB" sz="400" b="0" dirty="0">
                  <a:solidFill>
                    <a:schemeClr val="tx1"/>
                  </a:solidFill>
                  <a:latin typeface="Calibri" panose="020F0502020204030204" pitchFamily="34" charset="0"/>
                  <a:cs typeface="Calibri" panose="020F0502020204030204" pitchFamily="34" charset="0"/>
                </a:rPr>
                <a:t>, L.(2026)</a:t>
              </a:r>
              <a:r>
                <a:rPr lang="en-GB" sz="400" b="0" dirty="0">
                  <a:solidFill>
                    <a:srgbClr val="3333FF"/>
                  </a:solidFill>
                  <a:latin typeface="Calibri" panose="020F0502020204030204" pitchFamily="34" charset="0"/>
                  <a:cs typeface="Calibri" panose="020F0502020204030204" pitchFamily="34" charset="0"/>
                </a:rPr>
                <a:t> Computational geodynamics to model mantle convection &amp;magma oceans with the TLBM + strong scaling on exascale clusters</a:t>
              </a:r>
              <a:r>
                <a:rPr lang="en-GB" sz="400" b="0" dirty="0">
                  <a:solidFill>
                    <a:schemeClr val="tx1"/>
                  </a:solidFill>
                  <a:latin typeface="Calibri" panose="020F0502020204030204" pitchFamily="34" charset="0"/>
                  <a:cs typeface="Calibri" panose="020F0502020204030204" pitchFamily="34" charset="0"/>
                </a:rPr>
                <a:t>, </a:t>
              </a:r>
              <a:r>
                <a:rPr lang="en-GB" sz="400" b="0" i="1" dirty="0">
                  <a:solidFill>
                    <a:schemeClr val="tx1"/>
                  </a:solidFill>
                  <a:latin typeface="Calibri" panose="020F0502020204030204" pitchFamily="34" charset="0"/>
                  <a:cs typeface="Calibri" panose="020F0502020204030204" pitchFamily="34" charset="0"/>
                </a:rPr>
                <a:t>GJI</a:t>
              </a:r>
              <a:r>
                <a:rPr lang="en-GB" sz="400" b="0" dirty="0">
                  <a:solidFill>
                    <a:schemeClr val="tx1"/>
                  </a:solidFill>
                  <a:latin typeface="Calibri" panose="020F0502020204030204" pitchFamily="34" charset="0"/>
                  <a:cs typeface="Calibri" panose="020F0502020204030204" pitchFamily="34" charset="0"/>
                </a:rPr>
                <a:t>, 30 pp, accepted.</a:t>
              </a:r>
            </a:p>
            <a:p>
              <a:pPr>
                <a:lnSpc>
                  <a:spcPts val="480"/>
                </a:lnSpc>
                <a:spcAft>
                  <a:spcPts val="400"/>
                </a:spcAft>
              </a:pPr>
              <a:r>
                <a:rPr lang="en-GB" sz="400" b="0" dirty="0">
                  <a:solidFill>
                    <a:schemeClr val="tx1"/>
                  </a:solidFill>
                  <a:latin typeface="Calibri" panose="020F0502020204030204" pitchFamily="34" charset="0"/>
                  <a:cs typeface="Calibri" panose="020F0502020204030204" pitchFamily="34" charset="0"/>
                </a:rPr>
                <a:t>2. Mora, P., Morra, G. &amp; Yuen, D. (2021) </a:t>
              </a:r>
              <a:r>
                <a:rPr lang="en-GB" sz="400" b="0" dirty="0">
                  <a:solidFill>
                    <a:srgbClr val="3333FF"/>
                  </a:solidFill>
                  <a:latin typeface="Calibri" panose="020F0502020204030204" pitchFamily="34" charset="0"/>
                  <a:cs typeface="Calibri" panose="020F0502020204030204" pitchFamily="34" charset="0"/>
                </a:rPr>
                <a:t>Optimal surface tension isotropy in the Rothman-Keller colour gradient Lattice Boltzmann Method for multi-phase flow</a:t>
              </a:r>
              <a:r>
                <a:rPr lang="en-GB" sz="400" b="0" dirty="0">
                  <a:solidFill>
                    <a:schemeClr val="tx1"/>
                  </a:solidFill>
                  <a:latin typeface="Calibri" panose="020F0502020204030204" pitchFamily="34" charset="0"/>
                  <a:cs typeface="Calibri" panose="020F0502020204030204" pitchFamily="34" charset="0"/>
                </a:rPr>
                <a:t>, </a:t>
              </a:r>
              <a:r>
                <a:rPr lang="en-GB" sz="400" b="0" i="1" dirty="0">
                  <a:solidFill>
                    <a:schemeClr val="tx1"/>
                  </a:solidFill>
                  <a:latin typeface="Calibri" panose="020F0502020204030204" pitchFamily="34" charset="0"/>
                  <a:cs typeface="Calibri" panose="020F0502020204030204" pitchFamily="34" charset="0"/>
                </a:rPr>
                <a:t>Physical Review E</a:t>
              </a:r>
              <a:r>
                <a:rPr lang="en-GB" sz="400" b="0" dirty="0">
                  <a:solidFill>
                    <a:schemeClr val="tx1"/>
                  </a:solidFill>
                  <a:latin typeface="Calibri" panose="020F0502020204030204" pitchFamily="34" charset="0"/>
                  <a:cs typeface="Calibri" panose="020F0502020204030204" pitchFamily="34" charset="0"/>
                </a:rPr>
                <a:t>, </a:t>
              </a:r>
              <a:r>
                <a:rPr lang="en-GB" sz="400" dirty="0">
                  <a:solidFill>
                    <a:schemeClr val="tx1"/>
                  </a:solidFill>
                  <a:latin typeface="Calibri" panose="020F0502020204030204" pitchFamily="34" charset="0"/>
                  <a:cs typeface="Calibri" panose="020F0502020204030204" pitchFamily="34" charset="0"/>
                </a:rPr>
                <a:t>103</a:t>
              </a:r>
              <a:r>
                <a:rPr lang="en-GB" sz="400" b="0" dirty="0">
                  <a:solidFill>
                    <a:schemeClr val="tx1"/>
                  </a:solidFill>
                  <a:latin typeface="Calibri" panose="020F0502020204030204" pitchFamily="34" charset="0"/>
                  <a:cs typeface="Calibri" panose="020F0502020204030204" pitchFamily="34" charset="0"/>
                </a:rPr>
                <a:t> (3), 033302, 19pp.</a:t>
              </a:r>
            </a:p>
            <a:p>
              <a:pPr>
                <a:lnSpc>
                  <a:spcPts val="480"/>
                </a:lnSpc>
                <a:spcAft>
                  <a:spcPts val="400"/>
                </a:spcAft>
              </a:pPr>
              <a:r>
                <a:rPr lang="en-GB" sz="400" b="0" dirty="0">
                  <a:solidFill>
                    <a:schemeClr val="tx1"/>
                  </a:solidFill>
                  <a:latin typeface="Calibri" panose="020F0502020204030204" pitchFamily="34" charset="0"/>
                  <a:cs typeface="Calibri" panose="020F0502020204030204" pitchFamily="34" charset="0"/>
                </a:rPr>
                <a:t>3. </a:t>
              </a:r>
              <a:r>
                <a:rPr lang="en-US" altLang="en-US" sz="400" b="0" dirty="0">
                  <a:solidFill>
                    <a:schemeClr val="tx1"/>
                  </a:solidFill>
                  <a:latin typeface="Calibri" panose="020F0502020204030204" pitchFamily="34" charset="0"/>
                  <a:cs typeface="Calibri" panose="020F0502020204030204" pitchFamily="34" charset="0"/>
                </a:rPr>
                <a:t>Morra, G., </a:t>
              </a:r>
              <a:r>
                <a:rPr lang="en-US" altLang="en-US" sz="400" b="0" dirty="0" err="1">
                  <a:solidFill>
                    <a:schemeClr val="tx1"/>
                  </a:solidFill>
                  <a:latin typeface="Calibri" panose="020F0502020204030204" pitchFamily="34" charset="0"/>
                  <a:cs typeface="Calibri" panose="020F0502020204030204" pitchFamily="34" charset="0"/>
                </a:rPr>
                <a:t>Honarbakhsh</a:t>
              </a:r>
              <a:r>
                <a:rPr lang="en-US" altLang="en-US" sz="400" b="0" dirty="0">
                  <a:solidFill>
                    <a:schemeClr val="tx1"/>
                  </a:solidFill>
                  <a:latin typeface="Calibri" panose="020F0502020204030204" pitchFamily="34" charset="0"/>
                  <a:cs typeface="Calibri" panose="020F0502020204030204" pitchFamily="34" charset="0"/>
                </a:rPr>
                <a:t>, L., Mora, P., Karki, B.B. and Jackson, C. (2025) </a:t>
              </a:r>
              <a:r>
                <a:rPr lang="en-US" altLang="en-US" sz="400" b="0" dirty="0">
                  <a:solidFill>
                    <a:srgbClr val="3333FF"/>
                  </a:solidFill>
                  <a:latin typeface="Calibri" panose="020F0502020204030204" pitchFamily="34" charset="0"/>
                  <a:cs typeface="Calibri" panose="020F0502020204030204" pitchFamily="34" charset="0"/>
                </a:rPr>
                <a:t>Role of pressure and temperature-dependent viscosity and thermal diffusivity in magma ocean convection</a:t>
              </a:r>
              <a:r>
                <a:rPr lang="en-US" altLang="en-US" sz="400" b="0" dirty="0">
                  <a:solidFill>
                    <a:schemeClr val="tx1"/>
                  </a:solidFill>
                  <a:latin typeface="Calibri" panose="020F0502020204030204" pitchFamily="34" charset="0"/>
                  <a:cs typeface="Calibri" panose="020F0502020204030204" pitchFamily="34" charset="0"/>
                </a:rPr>
                <a:t>, </a:t>
              </a:r>
              <a:r>
                <a:rPr lang="en-US" altLang="en-US" sz="400" b="0" i="1" dirty="0">
                  <a:solidFill>
                    <a:schemeClr val="tx1"/>
                  </a:solidFill>
                  <a:latin typeface="Calibri" panose="020F0502020204030204" pitchFamily="34" charset="0"/>
                  <a:cs typeface="Calibri" panose="020F0502020204030204" pitchFamily="34" charset="0"/>
                </a:rPr>
                <a:t>AGU25</a:t>
              </a:r>
              <a:r>
                <a:rPr lang="en-US" altLang="en-US" sz="400" b="0" dirty="0">
                  <a:solidFill>
                    <a:schemeClr val="tx1"/>
                  </a:solidFill>
                  <a:latin typeface="Calibri" panose="020F0502020204030204" pitchFamily="34" charset="0"/>
                  <a:cs typeface="Calibri" panose="020F0502020204030204" pitchFamily="34" charset="0"/>
                </a:rPr>
                <a:t>, </a:t>
              </a:r>
              <a:r>
                <a:rPr lang="en-US" altLang="en-US" sz="400" b="0" dirty="0">
                  <a:solidFill>
                    <a:srgbClr val="3333FF"/>
                  </a:solidFill>
                  <a:latin typeface="Calibri" panose="020F0502020204030204" pitchFamily="34" charset="0"/>
                  <a:cs typeface="Calibri" panose="020F0502020204030204" pitchFamily="34" charset="0"/>
                </a:rPr>
                <a:t>full paper in preparation.</a:t>
              </a:r>
            </a:p>
            <a:p>
              <a:pPr>
                <a:lnSpc>
                  <a:spcPts val="480"/>
                </a:lnSpc>
                <a:spcAft>
                  <a:spcPts val="400"/>
                </a:spcAft>
              </a:pPr>
              <a:r>
                <a:rPr lang="en-GB" sz="400" b="0" dirty="0">
                  <a:solidFill>
                    <a:schemeClr val="tx1"/>
                  </a:solidFill>
                  <a:latin typeface="Calibri" panose="020F0502020204030204" pitchFamily="34" charset="0"/>
                  <a:cs typeface="Calibri" panose="020F0502020204030204" pitchFamily="34" charset="0"/>
                </a:rPr>
                <a:t>4. </a:t>
              </a:r>
              <a:r>
                <a:rPr lang="en-GB" sz="400" b="0" dirty="0" err="1">
                  <a:solidFill>
                    <a:srgbClr val="222222"/>
                  </a:solidFill>
                  <a:highlight>
                    <a:srgbClr val="FFFFFF"/>
                  </a:highlight>
                  <a:latin typeface="Calibri" panose="020F0502020204030204" pitchFamily="34" charset="0"/>
                  <a:cs typeface="Calibri" panose="020F0502020204030204" pitchFamily="34" charset="0"/>
                </a:rPr>
                <a:t>Bajgain</a:t>
              </a:r>
              <a:r>
                <a:rPr lang="en-GB" sz="400" b="0" dirty="0">
                  <a:solidFill>
                    <a:srgbClr val="222222"/>
                  </a:solidFill>
                  <a:highlight>
                    <a:srgbClr val="FFFFFF"/>
                  </a:highlight>
                  <a:latin typeface="Calibri" panose="020F0502020204030204" pitchFamily="34" charset="0"/>
                  <a:cs typeface="Calibri" panose="020F0502020204030204" pitchFamily="34" charset="0"/>
                </a:rPr>
                <a:t>, S.K., Ashley, A.W., </a:t>
              </a:r>
              <a:r>
                <a:rPr lang="en-GB" sz="400" b="0" dirty="0" err="1">
                  <a:solidFill>
                    <a:srgbClr val="222222"/>
                  </a:solidFill>
                  <a:highlight>
                    <a:srgbClr val="FFFFFF"/>
                  </a:highlight>
                  <a:latin typeface="Calibri" panose="020F0502020204030204" pitchFamily="34" charset="0"/>
                  <a:cs typeface="Calibri" panose="020F0502020204030204" pitchFamily="34" charset="0"/>
                </a:rPr>
                <a:t>Mookherjee</a:t>
              </a:r>
              <a:r>
                <a:rPr lang="en-GB" sz="400" b="0" dirty="0">
                  <a:solidFill>
                    <a:srgbClr val="222222"/>
                  </a:solidFill>
                  <a:highlight>
                    <a:srgbClr val="FFFFFF"/>
                  </a:highlight>
                  <a:latin typeface="Calibri" panose="020F0502020204030204" pitchFamily="34" charset="0"/>
                  <a:cs typeface="Calibri" panose="020F0502020204030204" pitchFamily="34" charset="0"/>
                </a:rPr>
                <a:t>, M., Ghosh, D.B., and Karki, B.B. (2022</a:t>
              </a:r>
              <a:r>
                <a:rPr lang="en-GB" sz="400" b="0" dirty="0">
                  <a:solidFill>
                    <a:srgbClr val="3333FF"/>
                  </a:solidFill>
                  <a:highlight>
                    <a:srgbClr val="FFFFFF"/>
                  </a:highlight>
                  <a:latin typeface="Calibri" panose="020F0502020204030204" pitchFamily="34" charset="0"/>
                  <a:cs typeface="Calibri" panose="020F0502020204030204" pitchFamily="34" charset="0"/>
                </a:rPr>
                <a:t>) Insights into magma ocean dynamics from the transport properties of basaltic melt</a:t>
              </a:r>
              <a:r>
                <a:rPr lang="en-GB" sz="400" b="0" dirty="0">
                  <a:solidFill>
                    <a:srgbClr val="222222"/>
                  </a:solidFill>
                  <a:highlight>
                    <a:srgbClr val="FFFFFF"/>
                  </a:highlight>
                  <a:latin typeface="Calibri" panose="020F0502020204030204" pitchFamily="34" charset="0"/>
                  <a:cs typeface="Calibri" panose="020F0502020204030204" pitchFamily="34" charset="0"/>
                </a:rPr>
                <a:t>, </a:t>
              </a:r>
              <a:r>
                <a:rPr lang="en-GB" sz="400" b="0" i="1" dirty="0">
                  <a:solidFill>
                    <a:srgbClr val="222222"/>
                  </a:solidFill>
                  <a:highlight>
                    <a:srgbClr val="FFFFFF"/>
                  </a:highlight>
                  <a:latin typeface="Calibri" panose="020F0502020204030204" pitchFamily="34" charset="0"/>
                  <a:cs typeface="Calibri" panose="020F0502020204030204" pitchFamily="34" charset="0"/>
                </a:rPr>
                <a:t>Nature Communications,</a:t>
              </a:r>
              <a:r>
                <a:rPr lang="en-GB" sz="400" b="0" dirty="0">
                  <a:solidFill>
                    <a:srgbClr val="222222"/>
                  </a:solidFill>
                  <a:highlight>
                    <a:srgbClr val="FFFFFF"/>
                  </a:highlight>
                  <a:latin typeface="Calibri" panose="020F0502020204030204" pitchFamily="34" charset="0"/>
                  <a:cs typeface="Calibri" panose="020F0502020204030204" pitchFamily="34" charset="0"/>
                </a:rPr>
                <a:t> </a:t>
              </a:r>
              <a:r>
                <a:rPr lang="en-GB" sz="400" dirty="0">
                  <a:solidFill>
                    <a:srgbClr val="222222"/>
                  </a:solidFill>
                  <a:highlight>
                    <a:srgbClr val="FFFFFF"/>
                  </a:highlight>
                  <a:latin typeface="Calibri" panose="020F0502020204030204" pitchFamily="34" charset="0"/>
                  <a:cs typeface="Calibri" panose="020F0502020204030204" pitchFamily="34" charset="0"/>
                </a:rPr>
                <a:t>13</a:t>
              </a:r>
              <a:r>
                <a:rPr lang="en-GB" sz="400" b="0" dirty="0">
                  <a:solidFill>
                    <a:srgbClr val="222222"/>
                  </a:solidFill>
                  <a:highlight>
                    <a:srgbClr val="FFFFFF"/>
                  </a:highlight>
                  <a:latin typeface="Calibri" panose="020F0502020204030204" pitchFamily="34" charset="0"/>
                  <a:cs typeface="Calibri" panose="020F0502020204030204" pitchFamily="34" charset="0"/>
                </a:rPr>
                <a:t>(1): 7590.</a:t>
              </a:r>
              <a:endParaRPr lang="en-US" altLang="en-US" sz="400" b="0" dirty="0">
                <a:solidFill>
                  <a:schemeClr val="tx1"/>
                </a:solidFill>
                <a:latin typeface="Calibri" panose="020F0502020204030204" pitchFamily="34" charset="0"/>
                <a:cs typeface="Calibri" panose="020F0502020204030204" pitchFamily="34" charset="0"/>
              </a:endParaRPr>
            </a:p>
          </p:txBody>
        </p:sp>
      </p:grpSp>
      <p:sp>
        <p:nvSpPr>
          <p:cNvPr id="59" name="Rounded Rectangle 8">
            <a:extLst>
              <a:ext uri="{FF2B5EF4-FFF2-40B4-BE49-F238E27FC236}">
                <a16:creationId xmlns:a16="http://schemas.microsoft.com/office/drawing/2014/main" id="{10DAAC11-01FA-1C1A-AB7C-C936146621B7}"/>
              </a:ext>
            </a:extLst>
          </p:cNvPr>
          <p:cNvSpPr/>
          <p:nvPr/>
        </p:nvSpPr>
        <p:spPr>
          <a:xfrm>
            <a:off x="5051425" y="762001"/>
            <a:ext cx="7033737" cy="4962524"/>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4177E92-FC1F-E912-6103-E91F499B8496}"/>
              </a:ext>
            </a:extLst>
          </p:cNvPr>
          <p:cNvSpPr txBox="1"/>
          <p:nvPr/>
        </p:nvSpPr>
        <p:spPr>
          <a:xfrm>
            <a:off x="6731571" y="795950"/>
            <a:ext cx="3486151" cy="246220"/>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Numerical results of turbulent magma ocean convection</a:t>
            </a:r>
          </a:p>
        </p:txBody>
      </p:sp>
      <p:sp>
        <p:nvSpPr>
          <p:cNvPr id="61" name="TextBox 60">
            <a:extLst>
              <a:ext uri="{FF2B5EF4-FFF2-40B4-BE49-F238E27FC236}">
                <a16:creationId xmlns:a16="http://schemas.microsoft.com/office/drawing/2014/main" id="{921A30F0-427F-7C71-823A-64A8955FFD55}"/>
              </a:ext>
            </a:extLst>
          </p:cNvPr>
          <p:cNvSpPr txBox="1"/>
          <p:nvPr/>
        </p:nvSpPr>
        <p:spPr>
          <a:xfrm>
            <a:off x="5177777" y="1031473"/>
            <a:ext cx="7014223" cy="452881"/>
          </a:xfrm>
          <a:prstGeom prst="rect">
            <a:avLst/>
          </a:prstGeom>
          <a:noFill/>
        </p:spPr>
        <p:txBody>
          <a:bodyPr wrap="square" rtlCol="0">
            <a:spAutoFit/>
          </a:bodyPr>
          <a:lstStyle/>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Real Rayleigh numbers of a MO convection are not achievable numerically but high </a:t>
            </a:r>
            <a:r>
              <a:rPr lang="en-US" sz="800" b="0" i="1" dirty="0">
                <a:solidFill>
                  <a:schemeClr val="tx1"/>
                </a:solidFill>
                <a:latin typeface="Calibri" panose="020F0502020204030204" pitchFamily="34" charset="0"/>
                <a:cs typeface="Calibri" panose="020F0502020204030204" pitchFamily="34" charset="0"/>
              </a:rPr>
              <a:t>Ra</a:t>
            </a:r>
            <a:r>
              <a:rPr lang="en-US" sz="800" b="0" dirty="0">
                <a:solidFill>
                  <a:schemeClr val="tx1"/>
                </a:solidFill>
                <a:latin typeface="Calibri" panose="020F0502020204030204" pitchFamily="34" charset="0"/>
                <a:cs typeface="Calibri" panose="020F0502020204030204" pitchFamily="34" charset="0"/>
              </a:rPr>
              <a:t> turbulent convection and correct T &amp; P dependent </a:t>
            </a:r>
            <a:r>
              <a:rPr lang="en-US" sz="800" b="0" i="1" dirty="0" err="1">
                <a:solidFill>
                  <a:schemeClr val="tx1"/>
                </a:solidFill>
                <a:latin typeface="Calibri" panose="020F0502020204030204" pitchFamily="34" charset="0"/>
                <a:cs typeface="Calibri" panose="020F0502020204030204" pitchFamily="34" charset="0"/>
              </a:rPr>
              <a:t>Pr</a:t>
            </a:r>
            <a:r>
              <a:rPr lang="en-US" sz="800" b="0" dirty="0">
                <a:solidFill>
                  <a:schemeClr val="tx1"/>
                </a:solidFill>
                <a:latin typeface="Calibri" panose="020F0502020204030204" pitchFamily="34" charset="0"/>
                <a:cs typeface="Calibri" panose="020F0502020204030204" pitchFamily="34" charset="0"/>
              </a:rPr>
              <a:t> can be modelled.</a:t>
            </a:r>
          </a:p>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Here we show how magma ocean dynamics is controlled by stratified </a:t>
            </a:r>
            <a:r>
              <a:rPr lang="en-US" sz="800" b="0" i="1" dirty="0" err="1">
                <a:solidFill>
                  <a:schemeClr val="tx1"/>
                </a:solidFill>
                <a:latin typeface="Calibri" panose="020F0502020204030204" pitchFamily="34" charset="0"/>
                <a:cs typeface="Calibri" panose="020F0502020204030204" pitchFamily="34" charset="0"/>
              </a:rPr>
              <a:t>Pr</a:t>
            </a:r>
            <a:r>
              <a:rPr lang="en-US" sz="800" b="0" i="1" dirty="0">
                <a:solidFill>
                  <a:schemeClr val="tx1"/>
                </a:solidFill>
                <a:latin typeface="Calibri" panose="020F0502020204030204" pitchFamily="34" charset="0"/>
                <a:cs typeface="Calibri" panose="020F0502020204030204" pitchFamily="34" charset="0"/>
              </a:rPr>
              <a:t> </a:t>
            </a:r>
            <a:r>
              <a:rPr lang="en-US" sz="800" b="0" dirty="0">
                <a:solidFill>
                  <a:schemeClr val="tx1"/>
                </a:solidFill>
                <a:latin typeface="Calibri" panose="020F0502020204030204" pitchFamily="34" charset="0"/>
                <a:cs typeface="Calibri" panose="020F0502020204030204" pitchFamily="34" charset="0"/>
              </a:rPr>
              <a:t>at a reference Rayleigh number of </a:t>
            </a:r>
            <a:r>
              <a:rPr lang="en-US" sz="800" b="0" i="1" dirty="0">
                <a:solidFill>
                  <a:schemeClr val="tx1"/>
                </a:solidFill>
                <a:latin typeface="Calibri" panose="020F0502020204030204" pitchFamily="34" charset="0"/>
                <a:cs typeface="Calibri" panose="020F0502020204030204" pitchFamily="34" charset="0"/>
              </a:rPr>
              <a:t>Ra </a:t>
            </a:r>
            <a:r>
              <a:rPr lang="en-US" sz="800" b="0" dirty="0">
                <a:solidFill>
                  <a:schemeClr val="tx1"/>
                </a:solidFill>
                <a:latin typeface="Calibri" panose="020F0502020204030204" pitchFamily="34" charset="0"/>
                <a:cs typeface="Calibri" panose="020F0502020204030204" pitchFamily="34" charset="0"/>
              </a:rPr>
              <a:t>= 10</a:t>
            </a:r>
            <a:r>
              <a:rPr lang="en-US" sz="800" b="0" baseline="30000" dirty="0">
                <a:solidFill>
                  <a:schemeClr val="tx1"/>
                </a:solidFill>
                <a:latin typeface="Calibri" panose="020F0502020204030204" pitchFamily="34" charset="0"/>
                <a:cs typeface="Calibri" panose="020F0502020204030204" pitchFamily="34" charset="0"/>
              </a:rPr>
              <a:t>11 </a:t>
            </a:r>
            <a:r>
              <a:rPr lang="en-US" sz="800" b="0" dirty="0">
                <a:solidFill>
                  <a:schemeClr val="tx1"/>
                </a:solidFill>
                <a:latin typeface="Calibri" panose="020F0502020204030204" pitchFamily="34" charset="0"/>
                <a:cs typeface="Calibri" panose="020F0502020204030204" pitchFamily="34" charset="0"/>
              </a:rPr>
              <a:t> resulting in colder adiabats having high velocities and strong vorticity at shallower depths &lt; 1000 km.</a:t>
            </a:r>
            <a:endParaRPr lang="en-US" sz="800" b="0" i="1" dirty="0">
              <a:solidFill>
                <a:schemeClr val="tx1"/>
              </a:solidFill>
              <a:latin typeface="Calibri" panose="020F0502020204030204" pitchFamily="34" charset="0"/>
              <a:cs typeface="Calibri" panose="020F0502020204030204" pitchFamily="34" charset="0"/>
            </a:endParaRPr>
          </a:p>
        </p:txBody>
      </p:sp>
      <p:grpSp>
        <p:nvGrpSpPr>
          <p:cNvPr id="573" name="Group 572">
            <a:extLst>
              <a:ext uri="{FF2B5EF4-FFF2-40B4-BE49-F238E27FC236}">
                <a16:creationId xmlns:a16="http://schemas.microsoft.com/office/drawing/2014/main" id="{0AE25A2C-DA51-D0E1-8F24-5A020383FED9}"/>
              </a:ext>
            </a:extLst>
          </p:cNvPr>
          <p:cNvGrpSpPr/>
          <p:nvPr/>
        </p:nvGrpSpPr>
        <p:grpSpPr>
          <a:xfrm>
            <a:off x="5041824" y="5788057"/>
            <a:ext cx="7051751" cy="1012793"/>
            <a:chOff x="393698" y="1012916"/>
            <a:chExt cx="2511945" cy="979028"/>
          </a:xfrm>
        </p:grpSpPr>
        <p:sp>
          <p:nvSpPr>
            <p:cNvPr id="574" name="Rounded Rectangle 8">
              <a:extLst>
                <a:ext uri="{FF2B5EF4-FFF2-40B4-BE49-F238E27FC236}">
                  <a16:creationId xmlns:a16="http://schemas.microsoft.com/office/drawing/2014/main" id="{08359C09-84D4-9AEB-29A8-EFFC23E6F9C4}"/>
                </a:ext>
              </a:extLst>
            </p:cNvPr>
            <p:cNvSpPr/>
            <p:nvPr/>
          </p:nvSpPr>
          <p:spPr>
            <a:xfrm>
              <a:off x="393698" y="1012916"/>
              <a:ext cx="2508452" cy="979028"/>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75" name="TextBox 574">
              <a:extLst>
                <a:ext uri="{FF2B5EF4-FFF2-40B4-BE49-F238E27FC236}">
                  <a16:creationId xmlns:a16="http://schemas.microsoft.com/office/drawing/2014/main" id="{4797BBC0-F639-83CA-E52C-19CF11CA67A1}"/>
                </a:ext>
              </a:extLst>
            </p:cNvPr>
            <p:cNvSpPr txBox="1"/>
            <p:nvPr/>
          </p:nvSpPr>
          <p:spPr>
            <a:xfrm>
              <a:off x="1103222" y="1057706"/>
              <a:ext cx="910581" cy="118064"/>
            </a:xfrm>
            <a:prstGeom prst="rect">
              <a:avLst/>
            </a:prstGeom>
            <a:noFill/>
          </p:spPr>
          <p:txBody>
            <a:bodyPr wrap="square" lIns="0" tIns="0" rIns="0" bIns="0" rtlCol="0">
              <a:spAutoFit/>
            </a:bodyPr>
            <a:lstStyle/>
            <a:p>
              <a:pPr algn="ctr"/>
              <a:r>
                <a:rPr lang="en-US" sz="1000" dirty="0">
                  <a:solidFill>
                    <a:schemeClr val="tx1"/>
                  </a:solidFill>
                  <a:latin typeface="Calibri" panose="020F0502020204030204" pitchFamily="34" charset="0"/>
                  <a:cs typeface="Calibri" panose="020F0502020204030204" pitchFamily="34" charset="0"/>
                </a:rPr>
                <a:t>Conclusions</a:t>
              </a:r>
            </a:p>
          </p:txBody>
        </p:sp>
        <p:sp>
          <p:nvSpPr>
            <p:cNvPr id="576" name="TextBox 575">
              <a:extLst>
                <a:ext uri="{FF2B5EF4-FFF2-40B4-BE49-F238E27FC236}">
                  <a16:creationId xmlns:a16="http://schemas.microsoft.com/office/drawing/2014/main" id="{B13C07A8-B3BC-2F67-96DD-10EE1DBDC32F}"/>
                </a:ext>
              </a:extLst>
            </p:cNvPr>
            <p:cNvSpPr txBox="1"/>
            <p:nvPr/>
          </p:nvSpPr>
          <p:spPr>
            <a:xfrm>
              <a:off x="412172" y="1209020"/>
              <a:ext cx="2493471" cy="732267"/>
            </a:xfrm>
            <a:prstGeom prst="rect">
              <a:avLst/>
            </a:prstGeom>
            <a:noFill/>
          </p:spPr>
          <p:txBody>
            <a:bodyPr wrap="square" rtlCol="0">
              <a:spAutoFit/>
            </a:bodyPr>
            <a:lstStyle/>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Realistic vertical profiles of MO viscosities result in stratified </a:t>
              </a:r>
              <a:r>
                <a:rPr lang="en-US" sz="800" b="0" i="1" dirty="0" err="1">
                  <a:solidFill>
                    <a:schemeClr val="tx1"/>
                  </a:solidFill>
                  <a:latin typeface="Calibri" panose="020F0502020204030204" pitchFamily="34" charset="0"/>
                  <a:cs typeface="Calibri" panose="020F0502020204030204" pitchFamily="34" charset="0"/>
                </a:rPr>
                <a:t>Pr</a:t>
              </a:r>
              <a:r>
                <a:rPr lang="en-US" sz="800" b="0" dirty="0">
                  <a:solidFill>
                    <a:schemeClr val="tx1"/>
                  </a:solidFill>
                  <a:latin typeface="Calibri" panose="020F0502020204030204" pitchFamily="34" charset="0"/>
                  <a:cs typeface="Calibri" panose="020F0502020204030204" pitchFamily="34" charset="0"/>
                </a:rPr>
                <a:t> ranging from 10 to 10</a:t>
              </a:r>
              <a:r>
                <a:rPr lang="en-US" sz="800" b="0" baseline="30000" dirty="0">
                  <a:solidFill>
                    <a:schemeClr val="tx1"/>
                  </a:solidFill>
                  <a:latin typeface="Calibri" panose="020F0502020204030204" pitchFamily="34" charset="0"/>
                  <a:cs typeface="Calibri" panose="020F0502020204030204" pitchFamily="34" charset="0"/>
                </a:rPr>
                <a:t>6</a:t>
              </a:r>
              <a:r>
                <a:rPr lang="en-US" sz="800" b="0" dirty="0">
                  <a:solidFill>
                    <a:schemeClr val="tx1"/>
                  </a:solidFill>
                  <a:latin typeface="Calibri" panose="020F0502020204030204" pitchFamily="34" charset="0"/>
                  <a:cs typeface="Calibri" panose="020F0502020204030204" pitchFamily="34" charset="0"/>
                </a:rPr>
                <a:t> for the 1900 K adiabatic profile which is close to the liquidus, down to low  10</a:t>
              </a:r>
              <a:r>
                <a:rPr lang="en-US" sz="800" b="0" baseline="30000" dirty="0">
                  <a:solidFill>
                    <a:schemeClr val="tx1"/>
                  </a:solidFill>
                  <a:latin typeface="Calibri" panose="020F0502020204030204" pitchFamily="34" charset="0"/>
                  <a:cs typeface="Calibri" panose="020F0502020204030204" pitchFamily="34" charset="0"/>
                </a:rPr>
                <a:t>-3</a:t>
              </a:r>
              <a:r>
                <a:rPr lang="en-US" sz="800" b="0" dirty="0">
                  <a:solidFill>
                    <a:schemeClr val="tx1"/>
                  </a:solidFill>
                  <a:latin typeface="Calibri" panose="020F0502020204030204" pitchFamily="34" charset="0"/>
                  <a:cs typeface="Calibri" panose="020F0502020204030204" pitchFamily="34" charset="0"/>
                </a:rPr>
                <a:t> to 1  for the 4000 K adiabatic profile.</a:t>
              </a:r>
            </a:p>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MO convection results at </a:t>
              </a:r>
              <a:r>
                <a:rPr lang="en-US" sz="800" b="0" i="1" dirty="0">
                  <a:solidFill>
                    <a:schemeClr val="tx1"/>
                  </a:solidFill>
                  <a:latin typeface="Calibri" panose="020F0502020204030204" pitchFamily="34" charset="0"/>
                  <a:cs typeface="Calibri" panose="020F0502020204030204" pitchFamily="34" charset="0"/>
                </a:rPr>
                <a:t>Ra </a:t>
              </a:r>
              <a:r>
                <a:rPr lang="en-US" sz="800" b="0" dirty="0">
                  <a:solidFill>
                    <a:schemeClr val="tx1"/>
                  </a:solidFill>
                  <a:latin typeface="Calibri" panose="020F0502020204030204" pitchFamily="34" charset="0"/>
                  <a:cs typeface="Calibri" panose="020F0502020204030204" pitchFamily="34" charset="0"/>
                </a:rPr>
                <a:t>= 10</a:t>
              </a:r>
              <a:r>
                <a:rPr lang="en-US" sz="800" b="0" baseline="30000" dirty="0">
                  <a:solidFill>
                    <a:schemeClr val="tx1"/>
                  </a:solidFill>
                  <a:latin typeface="Calibri" panose="020F0502020204030204" pitchFamily="34" charset="0"/>
                  <a:cs typeface="Calibri" panose="020F0502020204030204" pitchFamily="34" charset="0"/>
                </a:rPr>
                <a:t>11</a:t>
              </a:r>
              <a:r>
                <a:rPr lang="en-US" sz="800" b="0" dirty="0">
                  <a:solidFill>
                    <a:schemeClr val="tx1"/>
                  </a:solidFill>
                  <a:latin typeface="Calibri" panose="020F0502020204030204" pitchFamily="34" charset="0"/>
                  <a:cs typeface="Calibri" panose="020F0502020204030204" pitchFamily="34" charset="0"/>
                </a:rPr>
                <a:t> with the correct P-T dependent vertical profile of </a:t>
              </a:r>
              <a:r>
                <a:rPr lang="en-US" sz="800" b="0" i="1" dirty="0" err="1">
                  <a:solidFill>
                    <a:schemeClr val="tx1"/>
                  </a:solidFill>
                  <a:latin typeface="Calibri" panose="020F0502020204030204" pitchFamily="34" charset="0"/>
                  <a:cs typeface="Calibri" panose="020F0502020204030204" pitchFamily="34" charset="0"/>
                </a:rPr>
                <a:t>Pr</a:t>
              </a:r>
              <a:r>
                <a:rPr lang="en-US" sz="800" b="0" dirty="0">
                  <a:solidFill>
                    <a:schemeClr val="tx1"/>
                  </a:solidFill>
                  <a:latin typeface="Calibri" panose="020F0502020204030204" pitchFamily="34" charset="0"/>
                  <a:cs typeface="Calibri" panose="020F0502020204030204" pitchFamily="34" charset="0"/>
                </a:rPr>
                <a:t> show a transition between laminar and turbulent as </a:t>
              </a:r>
              <a:r>
                <a:rPr lang="en-US" sz="800" b="0" i="1" dirty="0" err="1">
                  <a:solidFill>
                    <a:schemeClr val="tx1"/>
                  </a:solidFill>
                  <a:latin typeface="Calibri" panose="020F0502020204030204" pitchFamily="34" charset="0"/>
                  <a:cs typeface="Calibri" panose="020F0502020204030204" pitchFamily="34" charset="0"/>
                </a:rPr>
                <a:t>Pr</a:t>
              </a:r>
              <a:r>
                <a:rPr lang="en-US" sz="800" b="0" dirty="0">
                  <a:solidFill>
                    <a:schemeClr val="tx1"/>
                  </a:solidFill>
                  <a:latin typeface="Calibri" panose="020F0502020204030204" pitchFamily="34" charset="0"/>
                  <a:cs typeface="Calibri" panose="020F0502020204030204" pitchFamily="34" charset="0"/>
                </a:rPr>
                <a:t> decreases.</a:t>
              </a:r>
            </a:p>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For colder adiabats, high velocities and strong vorticity only happens at shallower depths &lt; 1000 km, implying greater chemical equilibration.</a:t>
              </a:r>
            </a:p>
            <a:p>
              <a:pPr marL="171450" indent="-171450">
                <a:lnSpc>
                  <a:spcPts val="800"/>
                </a:lnSpc>
                <a:spcAft>
                  <a:spcPts val="400"/>
                </a:spcAft>
                <a:buFont typeface="Wingdings" panose="05000000000000000000" pitchFamily="2" charset="2"/>
                <a:buChar char="Ø"/>
              </a:pPr>
              <a:r>
                <a:rPr lang="en-US" sz="800" b="0" dirty="0">
                  <a:solidFill>
                    <a:schemeClr val="tx1"/>
                  </a:solidFill>
                  <a:latin typeface="Calibri" panose="020F0502020204030204" pitchFamily="34" charset="0"/>
                  <a:cs typeface="Calibri" panose="020F0502020204030204" pitchFamily="34" charset="0"/>
                </a:rPr>
                <a:t>Future efforts are required to test these results for higher Rayleigh numbers, asymptotically up to realistic regimes for magma ocean convection.</a:t>
              </a:r>
            </a:p>
          </p:txBody>
        </p:sp>
      </p:grpSp>
      <p:grpSp>
        <p:nvGrpSpPr>
          <p:cNvPr id="582" name="Group 581">
            <a:extLst>
              <a:ext uri="{FF2B5EF4-FFF2-40B4-BE49-F238E27FC236}">
                <a16:creationId xmlns:a16="http://schemas.microsoft.com/office/drawing/2014/main" id="{2526BED0-6B59-DAF6-BD65-6B295F1494FA}"/>
              </a:ext>
            </a:extLst>
          </p:cNvPr>
          <p:cNvGrpSpPr/>
          <p:nvPr/>
        </p:nvGrpSpPr>
        <p:grpSpPr>
          <a:xfrm>
            <a:off x="105004" y="2020797"/>
            <a:ext cx="2559050" cy="1420115"/>
            <a:chOff x="127000" y="2020796"/>
            <a:chExt cx="2559050" cy="1420115"/>
          </a:xfrm>
        </p:grpSpPr>
        <p:grpSp>
          <p:nvGrpSpPr>
            <p:cNvPr id="583" name="Group 582">
              <a:extLst>
                <a:ext uri="{FF2B5EF4-FFF2-40B4-BE49-F238E27FC236}">
                  <a16:creationId xmlns:a16="http://schemas.microsoft.com/office/drawing/2014/main" id="{112F93A9-54BA-A34F-C7F6-99F26A99B044}"/>
                </a:ext>
              </a:extLst>
            </p:cNvPr>
            <p:cNvGrpSpPr/>
            <p:nvPr/>
          </p:nvGrpSpPr>
          <p:grpSpPr>
            <a:xfrm>
              <a:off x="127000" y="2020796"/>
              <a:ext cx="2559050" cy="1420115"/>
              <a:chOff x="166544" y="2411221"/>
              <a:chExt cx="2559050" cy="1420115"/>
            </a:xfrm>
          </p:grpSpPr>
          <p:sp>
            <p:nvSpPr>
              <p:cNvPr id="585" name="Rounded Rectangle 8">
                <a:extLst>
                  <a:ext uri="{FF2B5EF4-FFF2-40B4-BE49-F238E27FC236}">
                    <a16:creationId xmlns:a16="http://schemas.microsoft.com/office/drawing/2014/main" id="{B59A8B5D-4B38-CCCA-FF1B-010D4A2FEED8}"/>
                  </a:ext>
                </a:extLst>
              </p:cNvPr>
              <p:cNvSpPr/>
              <p:nvPr/>
            </p:nvSpPr>
            <p:spPr>
              <a:xfrm>
                <a:off x="225551" y="2411221"/>
                <a:ext cx="2298193" cy="1420115"/>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86" name="TextBox 585">
                <a:extLst>
                  <a:ext uri="{FF2B5EF4-FFF2-40B4-BE49-F238E27FC236}">
                    <a16:creationId xmlns:a16="http://schemas.microsoft.com/office/drawing/2014/main" id="{17D4EE96-211D-D207-652B-AC43124A0703}"/>
                  </a:ext>
                </a:extLst>
              </p:cNvPr>
              <p:cNvSpPr txBox="1"/>
              <p:nvPr/>
            </p:nvSpPr>
            <p:spPr>
              <a:xfrm>
                <a:off x="166544" y="2416268"/>
                <a:ext cx="2559050" cy="246221"/>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Thermal Lattice Boltzmann Method/TLBM</a:t>
                </a:r>
              </a:p>
            </p:txBody>
          </p:sp>
        </p:grpSp>
        <p:pic>
          <p:nvPicPr>
            <p:cNvPr id="584" name="Picture 583">
              <a:extLst>
                <a:ext uri="{FF2B5EF4-FFF2-40B4-BE49-F238E27FC236}">
                  <a16:creationId xmlns:a16="http://schemas.microsoft.com/office/drawing/2014/main" id="{E87D4E96-1F23-9A5C-B586-5880BB0A8BB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3061" y="2275968"/>
              <a:ext cx="2147997" cy="1111924"/>
            </a:xfrm>
            <a:prstGeom prst="rect">
              <a:avLst/>
            </a:prstGeom>
          </p:spPr>
        </p:pic>
      </p:grpSp>
      <p:grpSp>
        <p:nvGrpSpPr>
          <p:cNvPr id="34" name="Group 33">
            <a:extLst>
              <a:ext uri="{FF2B5EF4-FFF2-40B4-BE49-F238E27FC236}">
                <a16:creationId xmlns:a16="http://schemas.microsoft.com/office/drawing/2014/main" id="{C238FA32-339C-D164-6274-C147DA65F2BF}"/>
              </a:ext>
            </a:extLst>
          </p:cNvPr>
          <p:cNvGrpSpPr/>
          <p:nvPr/>
        </p:nvGrpSpPr>
        <p:grpSpPr>
          <a:xfrm>
            <a:off x="2593976" y="2196087"/>
            <a:ext cx="2319985" cy="3465234"/>
            <a:chOff x="2606544" y="2224367"/>
            <a:chExt cx="2319985" cy="3465234"/>
          </a:xfrm>
        </p:grpSpPr>
        <p:grpSp>
          <p:nvGrpSpPr>
            <p:cNvPr id="374" name="Group 373">
              <a:extLst>
                <a:ext uri="{FF2B5EF4-FFF2-40B4-BE49-F238E27FC236}">
                  <a16:creationId xmlns:a16="http://schemas.microsoft.com/office/drawing/2014/main" id="{FB336274-BA2E-E1E3-370F-9F913116142F}"/>
                </a:ext>
              </a:extLst>
            </p:cNvPr>
            <p:cNvGrpSpPr/>
            <p:nvPr/>
          </p:nvGrpSpPr>
          <p:grpSpPr>
            <a:xfrm>
              <a:off x="2606544" y="2224367"/>
              <a:ext cx="2304120" cy="3465234"/>
              <a:chOff x="381931" y="906953"/>
              <a:chExt cx="2304120" cy="1802484"/>
            </a:xfrm>
          </p:grpSpPr>
          <p:sp>
            <p:nvSpPr>
              <p:cNvPr id="375" name="Rounded Rectangle 8">
                <a:extLst>
                  <a:ext uri="{FF2B5EF4-FFF2-40B4-BE49-F238E27FC236}">
                    <a16:creationId xmlns:a16="http://schemas.microsoft.com/office/drawing/2014/main" id="{7AECFC01-42AE-61BF-F8F4-792A46E9000E}"/>
                  </a:ext>
                </a:extLst>
              </p:cNvPr>
              <p:cNvSpPr/>
              <p:nvPr/>
            </p:nvSpPr>
            <p:spPr>
              <a:xfrm>
                <a:off x="381931" y="920749"/>
                <a:ext cx="2304120" cy="1788688"/>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76" name="TextBox 375">
                <a:extLst>
                  <a:ext uri="{FF2B5EF4-FFF2-40B4-BE49-F238E27FC236}">
                    <a16:creationId xmlns:a16="http://schemas.microsoft.com/office/drawing/2014/main" id="{85202C74-2B23-37A2-8A3B-AF6DC5195B7C}"/>
                  </a:ext>
                </a:extLst>
              </p:cNvPr>
              <p:cNvSpPr txBox="1"/>
              <p:nvPr/>
            </p:nvSpPr>
            <p:spPr>
              <a:xfrm>
                <a:off x="715438" y="906953"/>
                <a:ext cx="1739899" cy="131118"/>
              </a:xfrm>
              <a:prstGeom prst="rect">
                <a:avLst/>
              </a:prstGeom>
              <a:noFill/>
            </p:spPr>
            <p:txBody>
              <a:bodyPr wrap="square" rtlCol="0">
                <a:spAutoFit/>
              </a:bodyPr>
              <a:lstStyle/>
              <a:p>
                <a:r>
                  <a:rPr lang="en-US" sz="1000" dirty="0">
                    <a:solidFill>
                      <a:schemeClr val="tx1"/>
                    </a:solidFill>
                    <a:latin typeface="Calibri" panose="020F0502020204030204" pitchFamily="34" charset="0"/>
                    <a:cs typeface="Calibri" panose="020F0502020204030204" pitchFamily="34" charset="0"/>
                  </a:rPr>
                  <a:t>P and T dependent viscosity</a:t>
                </a:r>
              </a:p>
            </p:txBody>
          </p:sp>
          <p:sp>
            <p:nvSpPr>
              <p:cNvPr id="377" name="TextBox 376">
                <a:extLst>
                  <a:ext uri="{FF2B5EF4-FFF2-40B4-BE49-F238E27FC236}">
                    <a16:creationId xmlns:a16="http://schemas.microsoft.com/office/drawing/2014/main" id="{2E934B34-4093-387F-5A53-983CC65D8F45}"/>
                  </a:ext>
                </a:extLst>
              </p:cNvPr>
              <p:cNvSpPr txBox="1"/>
              <p:nvPr/>
            </p:nvSpPr>
            <p:spPr>
              <a:xfrm>
                <a:off x="1251655" y="1018381"/>
                <a:ext cx="1384689" cy="393354"/>
              </a:xfrm>
              <a:prstGeom prst="rect">
                <a:avLst/>
              </a:prstGeom>
              <a:noFill/>
            </p:spPr>
            <p:txBody>
              <a:bodyPr wrap="square" rtlCol="0">
                <a:spAutoFit/>
              </a:bodyPr>
              <a:lstStyle/>
              <a:p>
                <a:r>
                  <a:rPr lang="en-US" sz="600" b="0" dirty="0">
                    <a:solidFill>
                      <a:schemeClr val="tx1"/>
                    </a:solidFill>
                    <a:latin typeface="Calibri" panose="020F0502020204030204" pitchFamily="34" charset="0"/>
                    <a:cs typeface="Calibri" panose="020F0502020204030204" pitchFamily="34" charset="0"/>
                  </a:rPr>
                  <a:t>Calculated pressure-density results of the model basaltic melt at 4000 K (red), 3000 K (purple), and 2200 K (cyan) with the 3rd and 4th order Birch Murnaghan Thermal EOS. The inset represents </a:t>
                </a:r>
                <a:r>
                  <a:rPr lang="en-US" sz="600" b="0" i="1" dirty="0" err="1">
                    <a:solidFill>
                      <a:schemeClr val="tx1"/>
                    </a:solidFill>
                    <a:latin typeface="Calibri" panose="020F0502020204030204" pitchFamily="34" charset="0"/>
                    <a:cs typeface="Calibri" panose="020F0502020204030204" pitchFamily="34" charset="0"/>
                  </a:rPr>
                  <a:t>dP</a:t>
                </a:r>
                <a:r>
                  <a:rPr lang="en-US" sz="600" b="0" dirty="0">
                    <a:solidFill>
                      <a:schemeClr val="tx1"/>
                    </a:solidFill>
                    <a:latin typeface="Calibri" panose="020F0502020204030204" pitchFamily="34" charset="0"/>
                    <a:cs typeface="Calibri" panose="020F0502020204030204" pitchFamily="34" charset="0"/>
                  </a:rPr>
                  <a:t>/</a:t>
                </a:r>
                <a:r>
                  <a:rPr lang="en-US" sz="600" b="0" i="1" dirty="0">
                    <a:solidFill>
                      <a:schemeClr val="tx1"/>
                    </a:solidFill>
                    <a:latin typeface="Calibri" panose="020F0502020204030204" pitchFamily="34" charset="0"/>
                    <a:cs typeface="Calibri" panose="020F0502020204030204" pitchFamily="34" charset="0"/>
                  </a:rPr>
                  <a:t>dT </a:t>
                </a:r>
                <a:r>
                  <a:rPr lang="en-US" sz="600" b="0" dirty="0">
                    <a:solidFill>
                      <a:schemeClr val="tx1"/>
                    </a:solidFill>
                    <a:latin typeface="Calibri" panose="020F0502020204030204" pitchFamily="34" charset="0"/>
                    <a:cs typeface="Calibri" panose="020F0502020204030204" pitchFamily="34" charset="0"/>
                  </a:rPr>
                  <a:t>as a function of volume ratio. </a:t>
                </a:r>
              </a:p>
            </p:txBody>
          </p:sp>
        </p:grpSp>
        <p:pic>
          <p:nvPicPr>
            <p:cNvPr id="383" name="Picture 382">
              <a:extLst>
                <a:ext uri="{FF2B5EF4-FFF2-40B4-BE49-F238E27FC236}">
                  <a16:creationId xmlns:a16="http://schemas.microsoft.com/office/drawing/2014/main" id="{BBEBA9DE-73C2-966B-3936-4265423AFE8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17601" y="3670186"/>
              <a:ext cx="781050" cy="580241"/>
            </a:xfrm>
            <a:prstGeom prst="rect">
              <a:avLst/>
            </a:prstGeom>
          </p:spPr>
        </p:pic>
        <p:pic>
          <p:nvPicPr>
            <p:cNvPr id="389" name="Picture 388">
              <a:extLst>
                <a:ext uri="{FF2B5EF4-FFF2-40B4-BE49-F238E27FC236}">
                  <a16:creationId xmlns:a16="http://schemas.microsoft.com/office/drawing/2014/main" id="{192F1B07-6D6E-058D-E59B-FE34C0E8A18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24379" y="2477208"/>
              <a:ext cx="790484" cy="975922"/>
            </a:xfrm>
            <a:prstGeom prst="rect">
              <a:avLst/>
            </a:prstGeom>
          </p:spPr>
        </p:pic>
        <p:pic>
          <p:nvPicPr>
            <p:cNvPr id="391" name="Picture 390">
              <a:extLst>
                <a:ext uri="{FF2B5EF4-FFF2-40B4-BE49-F238E27FC236}">
                  <a16:creationId xmlns:a16="http://schemas.microsoft.com/office/drawing/2014/main" id="{E5CE5D0B-4D21-D040-81C8-A5B98195BCA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773329" y="4043545"/>
              <a:ext cx="773272" cy="191555"/>
            </a:xfrm>
            <a:prstGeom prst="rect">
              <a:avLst/>
            </a:prstGeom>
          </p:spPr>
        </p:pic>
        <p:sp>
          <p:nvSpPr>
            <p:cNvPr id="392" name="TextBox 391">
              <a:extLst>
                <a:ext uri="{FF2B5EF4-FFF2-40B4-BE49-F238E27FC236}">
                  <a16:creationId xmlns:a16="http://schemas.microsoft.com/office/drawing/2014/main" id="{7A847541-5E9D-E5F8-4B0A-078C2BD53F3E}"/>
                </a:ext>
              </a:extLst>
            </p:cNvPr>
            <p:cNvSpPr txBox="1"/>
            <p:nvPr/>
          </p:nvSpPr>
          <p:spPr>
            <a:xfrm>
              <a:off x="3541840" y="3592991"/>
              <a:ext cx="1384689" cy="461665"/>
            </a:xfrm>
            <a:prstGeom prst="rect">
              <a:avLst/>
            </a:prstGeom>
            <a:noFill/>
          </p:spPr>
          <p:txBody>
            <a:bodyPr wrap="square" rtlCol="0">
              <a:spAutoFit/>
            </a:bodyPr>
            <a:lstStyle/>
            <a:p>
              <a:r>
                <a:rPr lang="en-US" sz="600" b="0" dirty="0">
                  <a:solidFill>
                    <a:schemeClr val="tx1"/>
                  </a:solidFill>
                  <a:latin typeface="Calibri" panose="020F0502020204030204" pitchFamily="34" charset="0"/>
                  <a:cs typeface="Calibri" panose="020F0502020204030204" pitchFamily="34" charset="0"/>
                </a:rPr>
                <a:t>Vogel-Fulcher-</a:t>
              </a:r>
              <a:r>
                <a:rPr lang="en-US" sz="600" b="0" dirty="0" err="1">
                  <a:solidFill>
                    <a:schemeClr val="tx1"/>
                  </a:solidFill>
                  <a:latin typeface="Calibri" panose="020F0502020204030204" pitchFamily="34" charset="0"/>
                  <a:cs typeface="Calibri" panose="020F0502020204030204" pitchFamily="34" charset="0"/>
                </a:rPr>
                <a:t>Tammann</a:t>
              </a:r>
              <a:r>
                <a:rPr lang="en-US" sz="600" b="0" dirty="0">
                  <a:solidFill>
                    <a:schemeClr val="tx1"/>
                  </a:solidFill>
                  <a:latin typeface="Calibri" panose="020F0502020204030204" pitchFamily="34" charset="0"/>
                  <a:cs typeface="Calibri" panose="020F0502020204030204" pitchFamily="34" charset="0"/>
                </a:rPr>
                <a:t> model of dynamic viscosity of basaltic</a:t>
              </a:r>
            </a:p>
            <a:p>
              <a:r>
                <a:rPr lang="en-US" sz="600" b="0" dirty="0">
                  <a:solidFill>
                    <a:schemeClr val="tx1"/>
                  </a:solidFill>
                  <a:latin typeface="Calibri" panose="020F0502020204030204" pitchFamily="34" charset="0"/>
                  <a:cs typeface="Calibri" panose="020F0502020204030204" pitchFamily="34" charset="0"/>
                </a:rPr>
                <a:t>melt along different isotherms as a function of pressure in </a:t>
              </a:r>
              <a:r>
                <a:rPr lang="en-US" sz="600" b="0" dirty="0" err="1">
                  <a:solidFill>
                    <a:schemeClr val="tx1"/>
                  </a:solidFill>
                  <a:latin typeface="Calibri" panose="020F0502020204030204" pitchFamily="34" charset="0"/>
                  <a:cs typeface="Calibri" panose="020F0502020204030204" pitchFamily="34" charset="0"/>
                </a:rPr>
                <a:t>GPa</a:t>
              </a:r>
              <a:r>
                <a:rPr lang="en-US" sz="600" b="0" dirty="0">
                  <a:solidFill>
                    <a:schemeClr val="tx1"/>
                  </a:solidFill>
                  <a:latin typeface="Calibri" panose="020F0502020204030204" pitchFamily="34" charset="0"/>
                  <a:cs typeface="Calibri" panose="020F0502020204030204" pitchFamily="34" charset="0"/>
                </a:rPr>
                <a:t>.</a:t>
              </a:r>
            </a:p>
          </p:txBody>
        </p:sp>
        <p:grpSp>
          <p:nvGrpSpPr>
            <p:cNvPr id="414" name="Group 413">
              <a:extLst>
                <a:ext uri="{FF2B5EF4-FFF2-40B4-BE49-F238E27FC236}">
                  <a16:creationId xmlns:a16="http://schemas.microsoft.com/office/drawing/2014/main" id="{BA67B275-D7B0-D01E-F61D-CDCF9955E806}"/>
                </a:ext>
              </a:extLst>
            </p:cNvPr>
            <p:cNvGrpSpPr/>
            <p:nvPr/>
          </p:nvGrpSpPr>
          <p:grpSpPr>
            <a:xfrm>
              <a:off x="3259643" y="4016375"/>
              <a:ext cx="218569" cy="185342"/>
              <a:chOff x="3218369" y="4037012"/>
              <a:chExt cx="191580" cy="150418"/>
            </a:xfrm>
          </p:grpSpPr>
          <p:pic>
            <p:nvPicPr>
              <p:cNvPr id="411" name="Picture 410">
                <a:extLst>
                  <a:ext uri="{FF2B5EF4-FFF2-40B4-BE49-F238E27FC236}">
                    <a16:creationId xmlns:a16="http://schemas.microsoft.com/office/drawing/2014/main" id="{F3B28936-2AC5-125B-F651-D51EE0AF7EC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218369" y="4037012"/>
                <a:ext cx="99526" cy="146079"/>
              </a:xfrm>
              <a:prstGeom prst="rect">
                <a:avLst/>
              </a:prstGeom>
            </p:spPr>
          </p:pic>
          <p:pic>
            <p:nvPicPr>
              <p:cNvPr id="413" name="Picture 412">
                <a:extLst>
                  <a:ext uri="{FF2B5EF4-FFF2-40B4-BE49-F238E27FC236}">
                    <a16:creationId xmlns:a16="http://schemas.microsoft.com/office/drawing/2014/main" id="{261BD211-CBFD-4966-DF7E-91583D23EF4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311218" y="4038537"/>
                <a:ext cx="98731" cy="148893"/>
              </a:xfrm>
              <a:prstGeom prst="rect">
                <a:avLst/>
              </a:prstGeom>
            </p:spPr>
          </p:pic>
        </p:grpSp>
        <p:sp>
          <p:nvSpPr>
            <p:cNvPr id="415" name="Rectangle 414">
              <a:extLst>
                <a:ext uri="{FF2B5EF4-FFF2-40B4-BE49-F238E27FC236}">
                  <a16:creationId xmlns:a16="http://schemas.microsoft.com/office/drawing/2014/main" id="{173BE9EB-B2DC-3C07-7B11-86A91AB08A6B}"/>
                </a:ext>
              </a:extLst>
            </p:cNvPr>
            <p:cNvSpPr/>
            <p:nvPr/>
          </p:nvSpPr>
          <p:spPr bwMode="auto">
            <a:xfrm>
              <a:off x="3236912" y="3694113"/>
              <a:ext cx="246063" cy="1031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sp>
          <p:nvSpPr>
            <p:cNvPr id="419" name="TextBox 418">
              <a:extLst>
                <a:ext uri="{FF2B5EF4-FFF2-40B4-BE49-F238E27FC236}">
                  <a16:creationId xmlns:a16="http://schemas.microsoft.com/office/drawing/2014/main" id="{E9A3D588-F524-1B7E-D4D4-D3899F0EAAF1}"/>
                </a:ext>
              </a:extLst>
            </p:cNvPr>
            <p:cNvSpPr txBox="1"/>
            <p:nvPr/>
          </p:nvSpPr>
          <p:spPr>
            <a:xfrm>
              <a:off x="2674939" y="3911032"/>
              <a:ext cx="45719" cy="61555"/>
            </a:xfrm>
            <a:prstGeom prst="rect">
              <a:avLst/>
            </a:prstGeom>
            <a:no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400" i="1" dirty="0"/>
            </a:p>
          </p:txBody>
        </p:sp>
        <p:sp>
          <p:nvSpPr>
            <p:cNvPr id="420" name="TextBox 419">
              <a:extLst>
                <a:ext uri="{FF2B5EF4-FFF2-40B4-BE49-F238E27FC236}">
                  <a16:creationId xmlns:a16="http://schemas.microsoft.com/office/drawing/2014/main" id="{B87E4539-53D7-7A3C-04B7-4C2C63D7DDA9}"/>
                </a:ext>
              </a:extLst>
            </p:cNvPr>
            <p:cNvSpPr txBox="1"/>
            <p:nvPr/>
          </p:nvSpPr>
          <p:spPr>
            <a:xfrm>
              <a:off x="2973387" y="3465512"/>
              <a:ext cx="358775"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Pressure (</a:t>
              </a:r>
              <a:r>
                <a:rPr lang="en-US" sz="400" b="0" dirty="0" err="1">
                  <a:solidFill>
                    <a:schemeClr val="tx1"/>
                  </a:solidFill>
                  <a:latin typeface="Calibri" panose="020F0502020204030204" pitchFamily="34" charset="0"/>
                  <a:cs typeface="Calibri" panose="020F0502020204030204" pitchFamily="34" charset="0"/>
                  <a:sym typeface="Symbol" panose="05050102010706020507" pitchFamily="18" charset="2"/>
                </a:rPr>
                <a:t>GPa</a:t>
              </a:r>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400" dirty="0"/>
            </a:p>
          </p:txBody>
        </p:sp>
        <p:sp>
          <p:nvSpPr>
            <p:cNvPr id="424" name="TextBox 423">
              <a:extLst>
                <a:ext uri="{FF2B5EF4-FFF2-40B4-BE49-F238E27FC236}">
                  <a16:creationId xmlns:a16="http://schemas.microsoft.com/office/drawing/2014/main" id="{D6FE766F-BBEB-EA4D-EB8B-53C60C5062A7}"/>
                </a:ext>
              </a:extLst>
            </p:cNvPr>
            <p:cNvSpPr txBox="1"/>
            <p:nvPr/>
          </p:nvSpPr>
          <p:spPr>
            <a:xfrm>
              <a:off x="2984499" y="4267200"/>
              <a:ext cx="358775"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Pressure (</a:t>
              </a:r>
              <a:r>
                <a:rPr lang="en-US" sz="400" b="0" dirty="0" err="1">
                  <a:solidFill>
                    <a:schemeClr val="tx1"/>
                  </a:solidFill>
                  <a:latin typeface="Calibri" panose="020F0502020204030204" pitchFamily="34" charset="0"/>
                  <a:cs typeface="Calibri" panose="020F0502020204030204" pitchFamily="34" charset="0"/>
                  <a:sym typeface="Symbol" panose="05050102010706020507" pitchFamily="18" charset="2"/>
                </a:rPr>
                <a:t>GPa</a:t>
              </a:r>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400" dirty="0"/>
            </a:p>
          </p:txBody>
        </p:sp>
        <p:sp>
          <p:nvSpPr>
            <p:cNvPr id="425" name="TextBox 424">
              <a:extLst>
                <a:ext uri="{FF2B5EF4-FFF2-40B4-BE49-F238E27FC236}">
                  <a16:creationId xmlns:a16="http://schemas.microsoft.com/office/drawing/2014/main" id="{5703A72E-B081-9B5D-013C-1A44E94D2128}"/>
                </a:ext>
              </a:extLst>
            </p:cNvPr>
            <p:cNvSpPr txBox="1"/>
            <p:nvPr/>
          </p:nvSpPr>
          <p:spPr>
            <a:xfrm>
              <a:off x="3063874" y="3765550"/>
              <a:ext cx="473076"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rPr>
                <a:t>Dynamic viscosity </a:t>
              </a:r>
              <a:endParaRPr lang="en-GB" sz="400" b="0" dirty="0">
                <a:solidFill>
                  <a:schemeClr val="tx1"/>
                </a:solidFill>
                <a:latin typeface="Calibri" panose="020F0502020204030204" pitchFamily="34" charset="0"/>
                <a:cs typeface="Calibri" panose="020F0502020204030204" pitchFamily="34" charset="0"/>
              </a:endParaRPr>
            </a:p>
          </p:txBody>
        </p:sp>
        <p:grpSp>
          <p:nvGrpSpPr>
            <p:cNvPr id="436" name="Group 435">
              <a:extLst>
                <a:ext uri="{FF2B5EF4-FFF2-40B4-BE49-F238E27FC236}">
                  <a16:creationId xmlns:a16="http://schemas.microsoft.com/office/drawing/2014/main" id="{629610F8-1933-EA63-A5F8-C7ADE6A69723}"/>
                </a:ext>
              </a:extLst>
            </p:cNvPr>
            <p:cNvGrpSpPr/>
            <p:nvPr/>
          </p:nvGrpSpPr>
          <p:grpSpPr>
            <a:xfrm>
              <a:off x="2689224" y="4267061"/>
              <a:ext cx="2190585" cy="1401544"/>
              <a:chOff x="2682874" y="4419461"/>
              <a:chExt cx="2190585" cy="1401544"/>
            </a:xfrm>
          </p:grpSpPr>
          <p:pic>
            <p:nvPicPr>
              <p:cNvPr id="379" name="Picture 378">
                <a:extLst>
                  <a:ext uri="{FF2B5EF4-FFF2-40B4-BE49-F238E27FC236}">
                    <a16:creationId xmlns:a16="http://schemas.microsoft.com/office/drawing/2014/main" id="{D4CDF0A5-4737-FE04-E9F0-B5FECA8B6F8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705274" y="4611729"/>
                <a:ext cx="948850" cy="933961"/>
              </a:xfrm>
              <a:prstGeom prst="rect">
                <a:avLst/>
              </a:prstGeom>
            </p:spPr>
          </p:pic>
          <p:sp>
            <p:nvSpPr>
              <p:cNvPr id="393" name="TextBox 392">
                <a:extLst>
                  <a:ext uri="{FF2B5EF4-FFF2-40B4-BE49-F238E27FC236}">
                    <a16:creationId xmlns:a16="http://schemas.microsoft.com/office/drawing/2014/main" id="{260FEBEA-A086-BEFA-963F-E7F339179153}"/>
                  </a:ext>
                </a:extLst>
              </p:cNvPr>
              <p:cNvSpPr txBox="1"/>
              <p:nvPr/>
            </p:nvSpPr>
            <p:spPr>
              <a:xfrm>
                <a:off x="3658815" y="4419461"/>
                <a:ext cx="1214644" cy="646331"/>
              </a:xfrm>
              <a:prstGeom prst="rect">
                <a:avLst/>
              </a:prstGeom>
              <a:noFill/>
            </p:spPr>
            <p:txBody>
              <a:bodyPr wrap="square" rtlCol="0">
                <a:spAutoFit/>
              </a:bodyPr>
              <a:lstStyle/>
              <a:p>
                <a:r>
                  <a:rPr lang="en-US" sz="600" b="0" dirty="0">
                    <a:solidFill>
                      <a:schemeClr val="tx1"/>
                    </a:solidFill>
                    <a:latin typeface="Calibri" panose="020F0502020204030204" pitchFamily="34" charset="0"/>
                    <a:cs typeface="Calibri" panose="020F0502020204030204" pitchFamily="34" charset="0"/>
                  </a:rPr>
                  <a:t> The model from </a:t>
                </a:r>
                <a:r>
                  <a:rPr lang="en-US" sz="600" b="0" dirty="0" err="1">
                    <a:solidFill>
                      <a:schemeClr val="tx1"/>
                    </a:solidFill>
                    <a:latin typeface="Calibri" panose="020F0502020204030204" pitchFamily="34" charset="0"/>
                    <a:cs typeface="Calibri" panose="020F0502020204030204" pitchFamily="34" charset="0"/>
                  </a:rPr>
                  <a:t>Bajgain</a:t>
                </a:r>
                <a:r>
                  <a:rPr lang="en-US" sz="600" b="0" dirty="0">
                    <a:solidFill>
                      <a:schemeClr val="tx1"/>
                    </a:solidFill>
                    <a:latin typeface="Calibri" panose="020F0502020204030204" pitchFamily="34" charset="0"/>
                    <a:cs typeface="Calibri" panose="020F0502020204030204" pitchFamily="34" charset="0"/>
                  </a:rPr>
                  <a:t> et al., 2022[4] is recalculated, using the Mie </a:t>
                </a:r>
                <a:r>
                  <a:rPr lang="en-US" sz="600" b="0" dirty="0" err="1">
                    <a:solidFill>
                      <a:schemeClr val="tx1"/>
                    </a:solidFill>
                    <a:latin typeface="Calibri" panose="020F0502020204030204" pitchFamily="34" charset="0"/>
                    <a:cs typeface="Calibri" panose="020F0502020204030204" pitchFamily="34" charset="0"/>
                  </a:rPr>
                  <a:t>Grüneisen</a:t>
                </a:r>
                <a:r>
                  <a:rPr lang="en-US" sz="600" b="0" dirty="0">
                    <a:solidFill>
                      <a:schemeClr val="tx1"/>
                    </a:solidFill>
                    <a:latin typeface="Calibri" panose="020F0502020204030204" pitchFamily="34" charset="0"/>
                    <a:cs typeface="Calibri" panose="020F0502020204030204" pitchFamily="34" charset="0"/>
                  </a:rPr>
                  <a:t> EOS over several adiabats. Kinematic viscosity is calculated as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t>
                </a:r>
                <a:r>
                  <a:rPr lang="en-US" sz="600" b="0" dirty="0">
                    <a:solidFill>
                      <a:schemeClr val="tx1"/>
                    </a:solidFill>
                    <a:latin typeface="Calibri" panose="020F0502020204030204" pitchFamily="34" charset="0"/>
                    <a:cs typeface="Calibri" panose="020F0502020204030204" pitchFamily="34" charset="0"/>
                  </a:rPr>
                  <a:t>=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and finally, </a:t>
                </a:r>
                <a:r>
                  <a:rPr lang="en-US" sz="600" b="0" i="1" dirty="0" err="1">
                    <a:solidFill>
                      <a:schemeClr val="tx1"/>
                    </a:solidFill>
                    <a:latin typeface="Calibri" panose="020F0502020204030204" pitchFamily="34" charset="0"/>
                    <a:cs typeface="Calibri" panose="020F0502020204030204" pitchFamily="34" charset="0"/>
                    <a:sym typeface="Symbol" panose="05050102010706020507" pitchFamily="18" charset="2"/>
                  </a:rPr>
                  <a:t>Pr</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is calculated as </a:t>
                </a:r>
                <a:r>
                  <a:rPr lang="en-US" sz="600" b="0" i="1" dirty="0" err="1">
                    <a:solidFill>
                      <a:schemeClr val="tx1"/>
                    </a:solidFill>
                    <a:latin typeface="Calibri" panose="020F0502020204030204" pitchFamily="34" charset="0"/>
                    <a:cs typeface="Calibri" panose="020F0502020204030204" pitchFamily="34" charset="0"/>
                    <a:sym typeface="Symbol" panose="05050102010706020507" pitchFamily="18" charset="2"/>
                  </a:rPr>
                  <a:t>Pr</a:t>
                </a:r>
                <a:r>
                  <a:rPr lang="en-US" sz="600" b="0" dirty="0">
                    <a:solidFill>
                      <a:schemeClr val="tx1"/>
                    </a:solidFill>
                    <a:latin typeface="Calibri" panose="020F0502020204030204" pitchFamily="34" charset="0"/>
                    <a:cs typeface="Calibri" panose="020F0502020204030204" pitchFamily="34" charset="0"/>
                    <a:sym typeface="Symbol" panose="05050102010706020507" pitchFamily="18" charset="2"/>
                  </a:rPr>
                  <a:t> = /.</a:t>
                </a:r>
                <a:endParaRPr lang="en-US" sz="600" b="0" dirty="0">
                  <a:solidFill>
                    <a:schemeClr val="tx1"/>
                  </a:solidFill>
                  <a:latin typeface="Calibri" panose="020F0502020204030204" pitchFamily="34" charset="0"/>
                  <a:cs typeface="Calibri" panose="020F0502020204030204" pitchFamily="34" charset="0"/>
                </a:endParaRPr>
              </a:p>
            </p:txBody>
          </p:sp>
          <p:sp>
            <p:nvSpPr>
              <p:cNvPr id="396" name="TextBox 395">
                <a:extLst>
                  <a:ext uri="{FF2B5EF4-FFF2-40B4-BE49-F238E27FC236}">
                    <a16:creationId xmlns:a16="http://schemas.microsoft.com/office/drawing/2014/main" id="{26D6A9A5-BB5D-FCBC-66AF-27BEE696FF23}"/>
                  </a:ext>
                </a:extLst>
              </p:cNvPr>
              <p:cNvSpPr txBox="1"/>
              <p:nvPr/>
            </p:nvSpPr>
            <p:spPr>
              <a:xfrm>
                <a:off x="2722563" y="5127624"/>
                <a:ext cx="396875" cy="103298"/>
              </a:xfrm>
              <a:prstGeom prst="rect">
                <a:avLst/>
              </a:prstGeom>
              <a:noFill/>
            </p:spPr>
            <p:txBody>
              <a:bodyPr wrap="square" lIns="0" tIns="0" rIns="0" bIns="0">
                <a:spAutoFit/>
              </a:bodyPr>
              <a:lstStyle/>
              <a:p>
                <a:pPr algn="ctr">
                  <a:lnSpc>
                    <a:spcPts val="400"/>
                  </a:lnSpc>
                </a:pPr>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Adiabatic temperature</a:t>
                </a:r>
              </a:p>
            </p:txBody>
          </p:sp>
          <p:sp>
            <p:nvSpPr>
              <p:cNvPr id="397" name="TextBox 396">
                <a:extLst>
                  <a:ext uri="{FF2B5EF4-FFF2-40B4-BE49-F238E27FC236}">
                    <a16:creationId xmlns:a16="http://schemas.microsoft.com/office/drawing/2014/main" id="{8504175B-8565-7E95-5BB1-9F5B1BBEF72D}"/>
                  </a:ext>
                </a:extLst>
              </p:cNvPr>
              <p:cNvSpPr txBox="1"/>
              <p:nvPr/>
            </p:nvSpPr>
            <p:spPr>
              <a:xfrm>
                <a:off x="3254375" y="5399663"/>
                <a:ext cx="238125" cy="106055"/>
              </a:xfrm>
              <a:prstGeom prst="rect">
                <a:avLst/>
              </a:prstGeom>
              <a:noFill/>
            </p:spPr>
            <p:txBody>
              <a:bodyPr wrap="square" lIns="0" tIns="0" rIns="0" bIns="0">
                <a:spAutoFit/>
              </a:bodyPr>
              <a:lstStyle/>
              <a:p>
                <a:pPr algn="ctr">
                  <a:lnSpc>
                    <a:spcPts val="400"/>
                  </a:lnSpc>
                </a:pP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Dynamic</a:t>
                </a:r>
              </a:p>
              <a:p>
                <a:pPr algn="ctr">
                  <a:lnSpc>
                    <a:spcPts val="400"/>
                  </a:lnSpc>
                </a:pP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viscosity</a:t>
                </a:r>
                <a:endParaRPr lang="en-GB" sz="400" dirty="0"/>
              </a:p>
            </p:txBody>
          </p:sp>
          <p:sp>
            <p:nvSpPr>
              <p:cNvPr id="398" name="TextBox 397">
                <a:extLst>
                  <a:ext uri="{FF2B5EF4-FFF2-40B4-BE49-F238E27FC236}">
                    <a16:creationId xmlns:a16="http://schemas.microsoft.com/office/drawing/2014/main" id="{D4A4429F-2367-D313-17C1-64D4A7614001}"/>
                  </a:ext>
                </a:extLst>
              </p:cNvPr>
              <p:cNvSpPr txBox="1"/>
              <p:nvPr/>
            </p:nvSpPr>
            <p:spPr>
              <a:xfrm>
                <a:off x="2863849" y="5549900"/>
                <a:ext cx="358775"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Depth (km)</a:t>
                </a:r>
                <a:endParaRPr lang="en-GB" sz="400" dirty="0"/>
              </a:p>
            </p:txBody>
          </p:sp>
          <p:sp>
            <p:nvSpPr>
              <p:cNvPr id="399" name="TextBox 398">
                <a:extLst>
                  <a:ext uri="{FF2B5EF4-FFF2-40B4-BE49-F238E27FC236}">
                    <a16:creationId xmlns:a16="http://schemas.microsoft.com/office/drawing/2014/main" id="{BEDB25BC-E747-A534-7D73-4D44A7CAC0FB}"/>
                  </a:ext>
                </a:extLst>
              </p:cNvPr>
              <p:cNvSpPr txBox="1"/>
              <p:nvPr/>
            </p:nvSpPr>
            <p:spPr>
              <a:xfrm>
                <a:off x="3343274" y="5546725"/>
                <a:ext cx="358775"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Depth (km)</a:t>
                </a:r>
                <a:endParaRPr lang="en-GB" sz="400" dirty="0"/>
              </a:p>
            </p:txBody>
          </p:sp>
          <p:sp>
            <p:nvSpPr>
              <p:cNvPr id="401" name="TextBox 400">
                <a:extLst>
                  <a:ext uri="{FF2B5EF4-FFF2-40B4-BE49-F238E27FC236}">
                    <a16:creationId xmlns:a16="http://schemas.microsoft.com/office/drawing/2014/main" id="{4CA95F2D-12B5-DA2B-725D-868A01C55DE5}"/>
                  </a:ext>
                </a:extLst>
              </p:cNvPr>
              <p:cNvSpPr txBox="1"/>
              <p:nvPr/>
            </p:nvSpPr>
            <p:spPr>
              <a:xfrm>
                <a:off x="2892424" y="4840286"/>
                <a:ext cx="252414" cy="123111"/>
              </a:xfrm>
              <a:prstGeom prst="rect">
                <a:avLst/>
              </a:prstGeom>
              <a:noFill/>
            </p:spPr>
            <p:txBody>
              <a:bodyPr wrap="square" lIns="0" tIns="0" rIns="0" bIns="0">
                <a:spAutoFit/>
              </a:bodyPr>
              <a:lstStyle/>
              <a:p>
                <a:pPr algn="ctr"/>
                <a:r>
                  <a:rPr lang="en-US" sz="400" b="0" dirty="0">
                    <a:solidFill>
                      <a:schemeClr val="tx1"/>
                    </a:solidFill>
                    <a:latin typeface="Calibri" panose="020F0502020204030204" pitchFamily="34" charset="0"/>
                    <a:cs typeface="Calibri" panose="020F0502020204030204" pitchFamily="34" charset="0"/>
                  </a:rPr>
                  <a:t>Adiabatic density </a:t>
                </a:r>
                <a:endParaRPr lang="en-GB" sz="400" b="0" dirty="0">
                  <a:solidFill>
                    <a:schemeClr val="tx1"/>
                  </a:solidFill>
                  <a:latin typeface="Calibri" panose="020F0502020204030204" pitchFamily="34" charset="0"/>
                  <a:cs typeface="Calibri" panose="020F0502020204030204" pitchFamily="34" charset="0"/>
                </a:endParaRPr>
              </a:p>
            </p:txBody>
          </p:sp>
          <p:sp>
            <p:nvSpPr>
              <p:cNvPr id="402" name="TextBox 401">
                <a:extLst>
                  <a:ext uri="{FF2B5EF4-FFF2-40B4-BE49-F238E27FC236}">
                    <a16:creationId xmlns:a16="http://schemas.microsoft.com/office/drawing/2014/main" id="{CBB0B3B8-F1C7-54D3-2C04-82C2EC79F2D3}"/>
                  </a:ext>
                </a:extLst>
              </p:cNvPr>
              <p:cNvSpPr txBox="1"/>
              <p:nvPr/>
            </p:nvSpPr>
            <p:spPr>
              <a:xfrm>
                <a:off x="3251199" y="4675187"/>
                <a:ext cx="242889" cy="123111"/>
              </a:xfrm>
              <a:prstGeom prst="rect">
                <a:avLst/>
              </a:prstGeom>
              <a:noFill/>
            </p:spPr>
            <p:txBody>
              <a:bodyPr wrap="square" lIns="0" tIns="0" rIns="0" bIns="0">
                <a:spAutoFit/>
              </a:bodyPr>
              <a:lstStyle/>
              <a:p>
                <a:pPr algn="ctr"/>
                <a:r>
                  <a:rPr lang="en-US" sz="400" b="0" dirty="0">
                    <a:solidFill>
                      <a:schemeClr val="tx1"/>
                    </a:solidFill>
                    <a:latin typeface="Calibri" panose="020F0502020204030204" pitchFamily="34" charset="0"/>
                    <a:cs typeface="Calibri" panose="020F0502020204030204" pitchFamily="34" charset="0"/>
                  </a:rPr>
                  <a:t>Adiabatic pressure</a:t>
                </a:r>
                <a:endParaRPr lang="en-GB" sz="400" b="0" dirty="0">
                  <a:solidFill>
                    <a:schemeClr val="tx1"/>
                  </a:solidFill>
                  <a:latin typeface="Calibri" panose="020F0502020204030204" pitchFamily="34" charset="0"/>
                  <a:cs typeface="Calibri" panose="020F0502020204030204" pitchFamily="34" charset="0"/>
                </a:endParaRPr>
              </a:p>
            </p:txBody>
          </p:sp>
          <p:sp>
            <p:nvSpPr>
              <p:cNvPr id="406" name="Rectangle 405">
                <a:extLst>
                  <a:ext uri="{FF2B5EF4-FFF2-40B4-BE49-F238E27FC236}">
                    <a16:creationId xmlns:a16="http://schemas.microsoft.com/office/drawing/2014/main" id="{92B3537E-C2C8-C196-B91B-86B4DC0A147E}"/>
                  </a:ext>
                </a:extLst>
              </p:cNvPr>
              <p:cNvSpPr/>
              <p:nvPr/>
            </p:nvSpPr>
            <p:spPr bwMode="auto">
              <a:xfrm>
                <a:off x="3251199" y="5119687"/>
                <a:ext cx="104775" cy="1555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pic>
            <p:nvPicPr>
              <p:cNvPr id="407" name="Picture 406">
                <a:extLst>
                  <a:ext uri="{FF2B5EF4-FFF2-40B4-BE49-F238E27FC236}">
                    <a16:creationId xmlns:a16="http://schemas.microsoft.com/office/drawing/2014/main" id="{E2E45179-EA32-362F-C0C5-5D66D513CFF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88829" y="5124453"/>
                <a:ext cx="120457" cy="161923"/>
              </a:xfrm>
              <a:prstGeom prst="rect">
                <a:avLst/>
              </a:prstGeom>
            </p:spPr>
          </p:pic>
          <p:grpSp>
            <p:nvGrpSpPr>
              <p:cNvPr id="426" name="Group 425">
                <a:extLst>
                  <a:ext uri="{FF2B5EF4-FFF2-40B4-BE49-F238E27FC236}">
                    <a16:creationId xmlns:a16="http://schemas.microsoft.com/office/drawing/2014/main" id="{BFDF43DA-5784-DE86-C2F1-6FF9D32D6218}"/>
                  </a:ext>
                </a:extLst>
              </p:cNvPr>
              <p:cNvGrpSpPr/>
              <p:nvPr/>
            </p:nvGrpSpPr>
            <p:grpSpPr>
              <a:xfrm>
                <a:off x="3819525" y="5040846"/>
                <a:ext cx="797997" cy="780159"/>
                <a:chOff x="3857625" y="5028146"/>
                <a:chExt cx="797997" cy="780159"/>
              </a:xfrm>
            </p:grpSpPr>
            <p:pic>
              <p:nvPicPr>
                <p:cNvPr id="387" name="Picture 386">
                  <a:extLst>
                    <a:ext uri="{FF2B5EF4-FFF2-40B4-BE49-F238E27FC236}">
                      <a16:creationId xmlns:a16="http://schemas.microsoft.com/office/drawing/2014/main" id="{BE62D851-D27E-F6F4-FCA5-BCF0E8B6921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934360" y="5028146"/>
                  <a:ext cx="721262" cy="715281"/>
                </a:xfrm>
                <a:prstGeom prst="rect">
                  <a:avLst/>
                </a:prstGeom>
              </p:spPr>
            </p:pic>
            <p:sp>
              <p:nvSpPr>
                <p:cNvPr id="395" name="TextBox 394">
                  <a:extLst>
                    <a:ext uri="{FF2B5EF4-FFF2-40B4-BE49-F238E27FC236}">
                      <a16:creationId xmlns:a16="http://schemas.microsoft.com/office/drawing/2014/main" id="{C9FE6D4E-D348-1240-EE1E-3319A49EFF76}"/>
                    </a:ext>
                  </a:extLst>
                </p:cNvPr>
                <p:cNvSpPr txBox="1"/>
                <p:nvPr/>
              </p:nvSpPr>
              <p:spPr>
                <a:xfrm>
                  <a:off x="3857625" y="5327650"/>
                  <a:ext cx="114300" cy="76944"/>
                </a:xfrm>
                <a:prstGeom prst="rect">
                  <a:avLst/>
                </a:prstGeom>
                <a:noFill/>
              </p:spPr>
              <p:txBody>
                <a:bodyPr wrap="square" lIns="0" tIns="0" rIns="0" bIns="0">
                  <a:spAutoFit/>
                </a:bodyPr>
                <a:lstStyle/>
                <a:p>
                  <a:r>
                    <a:rPr lang="en-US" sz="500" b="0" i="1" dirty="0" err="1">
                      <a:solidFill>
                        <a:schemeClr val="tx1"/>
                      </a:solidFill>
                      <a:latin typeface="Calibri" panose="020F0502020204030204" pitchFamily="34" charset="0"/>
                      <a:cs typeface="Calibri" panose="020F0502020204030204" pitchFamily="34" charset="0"/>
                      <a:sym typeface="Symbol" panose="05050102010706020507" pitchFamily="18" charset="2"/>
                    </a:rPr>
                    <a:t>Pr</a:t>
                  </a:r>
                  <a:endParaRPr lang="en-GB" sz="500" dirty="0"/>
                </a:p>
              </p:txBody>
            </p:sp>
            <p:sp>
              <p:nvSpPr>
                <p:cNvPr id="400" name="TextBox 399">
                  <a:extLst>
                    <a:ext uri="{FF2B5EF4-FFF2-40B4-BE49-F238E27FC236}">
                      <a16:creationId xmlns:a16="http://schemas.microsoft.com/office/drawing/2014/main" id="{61EBDBF1-6BE7-FFBA-B400-D08DC22D08CD}"/>
                    </a:ext>
                  </a:extLst>
                </p:cNvPr>
                <p:cNvSpPr txBox="1"/>
                <p:nvPr/>
              </p:nvSpPr>
              <p:spPr>
                <a:xfrm>
                  <a:off x="4210049" y="5746750"/>
                  <a:ext cx="358775"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Depth (km)</a:t>
                  </a:r>
                  <a:endParaRPr lang="en-GB" sz="400" dirty="0"/>
                </a:p>
              </p:txBody>
            </p:sp>
            <p:sp>
              <p:nvSpPr>
                <p:cNvPr id="408" name="Rectangle 407">
                  <a:extLst>
                    <a:ext uri="{FF2B5EF4-FFF2-40B4-BE49-F238E27FC236}">
                      <a16:creationId xmlns:a16="http://schemas.microsoft.com/office/drawing/2014/main" id="{2FEDB5DA-A2B2-4BCD-48B0-A74C8BBCF507}"/>
                    </a:ext>
                  </a:extLst>
                </p:cNvPr>
                <p:cNvSpPr/>
                <p:nvPr/>
              </p:nvSpPr>
              <p:spPr bwMode="auto">
                <a:xfrm>
                  <a:off x="3979861" y="5056187"/>
                  <a:ext cx="104775" cy="1555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pic>
              <p:nvPicPr>
                <p:cNvPr id="409" name="Picture 408">
                  <a:extLst>
                    <a:ext uri="{FF2B5EF4-FFF2-40B4-BE49-F238E27FC236}">
                      <a16:creationId xmlns:a16="http://schemas.microsoft.com/office/drawing/2014/main" id="{46A1ED07-670D-0681-BDC4-86E8E366182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052420" y="5057777"/>
                  <a:ext cx="184618" cy="248170"/>
                </a:xfrm>
                <a:prstGeom prst="rect">
                  <a:avLst/>
                </a:prstGeom>
              </p:spPr>
            </p:pic>
          </p:grpSp>
          <p:sp>
            <p:nvSpPr>
              <p:cNvPr id="427" name="TextBox 426">
                <a:extLst>
                  <a:ext uri="{FF2B5EF4-FFF2-40B4-BE49-F238E27FC236}">
                    <a16:creationId xmlns:a16="http://schemas.microsoft.com/office/drawing/2014/main" id="{AFE2A6AA-1DCC-D3CE-AF43-4D60362D68E9}"/>
                  </a:ext>
                </a:extLst>
              </p:cNvPr>
              <p:cNvSpPr txBox="1"/>
              <p:nvPr/>
            </p:nvSpPr>
            <p:spPr>
              <a:xfrm>
                <a:off x="4211637" y="5076825"/>
                <a:ext cx="339726"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rPr>
                  <a:t>Prandtl number</a:t>
                </a:r>
                <a:endParaRPr lang="en-GB" sz="400" b="0" dirty="0">
                  <a:solidFill>
                    <a:schemeClr val="tx1"/>
                  </a:solidFill>
                  <a:latin typeface="Calibri" panose="020F0502020204030204" pitchFamily="34" charset="0"/>
                  <a:cs typeface="Calibri" panose="020F0502020204030204" pitchFamily="34" charset="0"/>
                </a:endParaRPr>
              </a:p>
            </p:txBody>
          </p:sp>
          <p:sp>
            <p:nvSpPr>
              <p:cNvPr id="429" name="Rectangle 428">
                <a:extLst>
                  <a:ext uri="{FF2B5EF4-FFF2-40B4-BE49-F238E27FC236}">
                    <a16:creationId xmlns:a16="http://schemas.microsoft.com/office/drawing/2014/main" id="{036B052A-44CF-673C-5DDA-16005608C2C5}"/>
                  </a:ext>
                </a:extLst>
              </p:cNvPr>
              <p:cNvSpPr/>
              <p:nvPr/>
            </p:nvSpPr>
            <p:spPr bwMode="auto">
              <a:xfrm>
                <a:off x="2808287" y="4591368"/>
                <a:ext cx="850901"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sp>
            <p:nvSpPr>
              <p:cNvPr id="430" name="Rectangle 429">
                <a:extLst>
                  <a:ext uri="{FF2B5EF4-FFF2-40B4-BE49-F238E27FC236}">
                    <a16:creationId xmlns:a16="http://schemas.microsoft.com/office/drawing/2014/main" id="{0862FC2B-B9B4-D252-FF12-30EC43B12C2E}"/>
                  </a:ext>
                </a:extLst>
              </p:cNvPr>
              <p:cNvSpPr/>
              <p:nvPr/>
            </p:nvSpPr>
            <p:spPr bwMode="auto">
              <a:xfrm>
                <a:off x="2800349" y="5061268"/>
                <a:ext cx="862014" cy="504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sp>
            <p:nvSpPr>
              <p:cNvPr id="431" name="Rectangle 430">
                <a:extLst>
                  <a:ext uri="{FF2B5EF4-FFF2-40B4-BE49-F238E27FC236}">
                    <a16:creationId xmlns:a16="http://schemas.microsoft.com/office/drawing/2014/main" id="{548309DF-35DA-16A2-9AF7-2BA296B85091}"/>
                  </a:ext>
                </a:extLst>
              </p:cNvPr>
              <p:cNvSpPr/>
              <p:nvPr/>
            </p:nvSpPr>
            <p:spPr bwMode="auto">
              <a:xfrm>
                <a:off x="4146549" y="5016818"/>
                <a:ext cx="307976"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sp>
            <p:nvSpPr>
              <p:cNvPr id="432" name="TextBox 431">
                <a:extLst>
                  <a:ext uri="{FF2B5EF4-FFF2-40B4-BE49-F238E27FC236}">
                    <a16:creationId xmlns:a16="http://schemas.microsoft.com/office/drawing/2014/main" id="{6E52BA11-2638-87C3-30EA-42F1533E2B3B}"/>
                  </a:ext>
                </a:extLst>
              </p:cNvPr>
              <p:cNvSpPr txBox="1"/>
              <p:nvPr/>
            </p:nvSpPr>
            <p:spPr>
              <a:xfrm>
                <a:off x="2682874" y="5280025"/>
                <a:ext cx="71439"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K</a:t>
                </a:r>
                <a:endParaRPr lang="en-GB" sz="400" dirty="0"/>
              </a:p>
            </p:txBody>
          </p:sp>
          <p:sp>
            <p:nvSpPr>
              <p:cNvPr id="433" name="TextBox 432">
                <a:extLst>
                  <a:ext uri="{FF2B5EF4-FFF2-40B4-BE49-F238E27FC236}">
                    <a16:creationId xmlns:a16="http://schemas.microsoft.com/office/drawing/2014/main" id="{0979DD89-8649-7B0E-44F0-13B64B5CCF07}"/>
                  </a:ext>
                </a:extLst>
              </p:cNvPr>
              <p:cNvSpPr txBox="1"/>
              <p:nvPr/>
            </p:nvSpPr>
            <p:spPr>
              <a:xfrm>
                <a:off x="3182939" y="5291712"/>
                <a:ext cx="101600" cy="51296"/>
              </a:xfrm>
              <a:prstGeom prst="rect">
                <a:avLst/>
              </a:prstGeom>
              <a:noFill/>
            </p:spPr>
            <p:txBody>
              <a:bodyPr wrap="square" lIns="0" tIns="0" rIns="0" bIns="0">
                <a:spAutoFit/>
              </a:bodyPr>
              <a:lstStyle/>
              <a:p>
                <a:pPr>
                  <a:lnSpc>
                    <a:spcPts val="400"/>
                  </a:lnSpc>
                </a:pP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400" dirty="0"/>
              </a:p>
            </p:txBody>
          </p:sp>
          <p:sp>
            <p:nvSpPr>
              <p:cNvPr id="434" name="TextBox 433">
                <a:extLst>
                  <a:ext uri="{FF2B5EF4-FFF2-40B4-BE49-F238E27FC236}">
                    <a16:creationId xmlns:a16="http://schemas.microsoft.com/office/drawing/2014/main" id="{69AF5BB0-EA97-2C62-655B-A198ECAB4F12}"/>
                  </a:ext>
                </a:extLst>
              </p:cNvPr>
              <p:cNvSpPr txBox="1"/>
              <p:nvPr/>
            </p:nvSpPr>
            <p:spPr>
              <a:xfrm>
                <a:off x="3197224" y="4838700"/>
                <a:ext cx="50801" cy="61555"/>
              </a:xfrm>
              <a:prstGeom prst="rect">
                <a:avLst/>
              </a:prstGeom>
              <a:noFill/>
            </p:spPr>
            <p:txBody>
              <a:bodyPr wrap="square" lIns="0" tIns="0" rIns="0" bIns="0">
                <a:spAutoFit/>
              </a:bodyPr>
              <a:lstStyle/>
              <a:p>
                <a:r>
                  <a:rPr lang="en-US" sz="400" b="0" dirty="0">
                    <a:solidFill>
                      <a:schemeClr val="tx1"/>
                    </a:solidFill>
                    <a:latin typeface="Calibri" panose="020F0502020204030204" pitchFamily="34" charset="0"/>
                    <a:cs typeface="Calibri" panose="020F0502020204030204" pitchFamily="34" charset="0"/>
                    <a:sym typeface="Symbol" panose="05050102010706020507" pitchFamily="18" charset="2"/>
                  </a:rPr>
                  <a:t>P</a:t>
                </a:r>
                <a:endParaRPr lang="en-GB" sz="400" dirty="0"/>
              </a:p>
            </p:txBody>
          </p:sp>
          <p:sp>
            <p:nvSpPr>
              <p:cNvPr id="435" name="TextBox 434">
                <a:extLst>
                  <a:ext uri="{FF2B5EF4-FFF2-40B4-BE49-F238E27FC236}">
                    <a16:creationId xmlns:a16="http://schemas.microsoft.com/office/drawing/2014/main" id="{82FD947A-3077-1948-BCE0-B605486C8FE2}"/>
                  </a:ext>
                </a:extLst>
              </p:cNvPr>
              <p:cNvSpPr txBox="1"/>
              <p:nvPr/>
            </p:nvSpPr>
            <p:spPr>
              <a:xfrm>
                <a:off x="2682874" y="4781551"/>
                <a:ext cx="50801" cy="61555"/>
              </a:xfrm>
              <a:prstGeom prst="rect">
                <a:avLst/>
              </a:prstGeom>
              <a:no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400" i="1" dirty="0"/>
              </a:p>
            </p:txBody>
          </p:sp>
        </p:grpSp>
        <p:pic>
          <p:nvPicPr>
            <p:cNvPr id="580" name="Picture 579">
              <a:extLst>
                <a:ext uri="{FF2B5EF4-FFF2-40B4-BE49-F238E27FC236}">
                  <a16:creationId xmlns:a16="http://schemas.microsoft.com/office/drawing/2014/main" id="{63632A92-8701-7D6A-906D-EE8B4B2C682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77305" y="3186429"/>
              <a:ext cx="1242802" cy="239396"/>
            </a:xfrm>
            <a:prstGeom prst="rect">
              <a:avLst/>
            </a:prstGeom>
          </p:spPr>
        </p:pic>
        <p:sp>
          <p:nvSpPr>
            <p:cNvPr id="14" name="TextBox 13">
              <a:extLst>
                <a:ext uri="{FF2B5EF4-FFF2-40B4-BE49-F238E27FC236}">
                  <a16:creationId xmlns:a16="http://schemas.microsoft.com/office/drawing/2014/main" id="{EE31E1C7-B79E-E139-FE33-D1A3F30E22D6}"/>
                </a:ext>
              </a:extLst>
            </p:cNvPr>
            <p:cNvSpPr txBox="1"/>
            <p:nvPr/>
          </p:nvSpPr>
          <p:spPr>
            <a:xfrm rot="16200000">
              <a:off x="3369470" y="2823549"/>
              <a:ext cx="114303" cy="61555"/>
            </a:xfrm>
            <a:prstGeom prst="rect">
              <a:avLst/>
            </a:prstGeom>
            <a:solidFill>
              <a:schemeClr val="bg1"/>
            </a:solidFill>
          </p:spPr>
          <p:txBody>
            <a:bodyPr wrap="square" lIns="0" tIns="0" rIns="0" bIns="0">
              <a:spAutoFit/>
            </a:bodyPr>
            <a:lstStyle/>
            <a:p>
              <a:r>
                <a:rPr lang="en-GB" sz="400" b="0" i="1" dirty="0">
                  <a:solidFill>
                    <a:schemeClr val="tx1"/>
                  </a:solidFill>
                  <a:sym typeface="Symbol" panose="05050102010706020507" pitchFamily="18" charset="2"/>
                </a:rPr>
                <a:t> </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4CC7AED-BC10-1959-12C4-843280421E2A}"/>
                </a:ext>
              </a:extLst>
            </p:cNvPr>
            <p:cNvSpPr/>
            <p:nvPr/>
          </p:nvSpPr>
          <p:spPr bwMode="auto">
            <a:xfrm>
              <a:off x="3397250" y="2511425"/>
              <a:ext cx="50800" cy="952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grpSp>
      <p:grpSp>
        <p:nvGrpSpPr>
          <p:cNvPr id="33" name="Group 32">
            <a:extLst>
              <a:ext uri="{FF2B5EF4-FFF2-40B4-BE49-F238E27FC236}">
                <a16:creationId xmlns:a16="http://schemas.microsoft.com/office/drawing/2014/main" id="{08627D07-C20E-CDE6-E6CF-35698DB7A2FF}"/>
              </a:ext>
            </a:extLst>
          </p:cNvPr>
          <p:cNvGrpSpPr/>
          <p:nvPr/>
        </p:nvGrpSpPr>
        <p:grpSpPr>
          <a:xfrm>
            <a:off x="152400" y="3520399"/>
            <a:ext cx="2330530" cy="1035726"/>
            <a:chOff x="203942" y="3520399"/>
            <a:chExt cx="2300982" cy="1035726"/>
          </a:xfrm>
        </p:grpSpPr>
        <p:grpSp>
          <p:nvGrpSpPr>
            <p:cNvPr id="24" name="Group 23">
              <a:extLst>
                <a:ext uri="{FF2B5EF4-FFF2-40B4-BE49-F238E27FC236}">
                  <a16:creationId xmlns:a16="http://schemas.microsoft.com/office/drawing/2014/main" id="{A9C79488-E7A3-1575-5726-C6B2068349CB}"/>
                </a:ext>
              </a:extLst>
            </p:cNvPr>
            <p:cNvGrpSpPr/>
            <p:nvPr/>
          </p:nvGrpSpPr>
          <p:grpSpPr>
            <a:xfrm>
              <a:off x="203942" y="3520399"/>
              <a:ext cx="2300982" cy="1035726"/>
              <a:chOff x="241050" y="3781650"/>
              <a:chExt cx="2300982" cy="973230"/>
            </a:xfrm>
          </p:grpSpPr>
          <p:sp>
            <p:nvSpPr>
              <p:cNvPr id="19" name="Rounded Rectangle 8">
                <a:extLst>
                  <a:ext uri="{FF2B5EF4-FFF2-40B4-BE49-F238E27FC236}">
                    <a16:creationId xmlns:a16="http://schemas.microsoft.com/office/drawing/2014/main" id="{5D269750-BD54-8A6A-B2EF-459DADA97F22}"/>
                  </a:ext>
                </a:extLst>
              </p:cNvPr>
              <p:cNvSpPr/>
              <p:nvPr/>
            </p:nvSpPr>
            <p:spPr>
              <a:xfrm>
                <a:off x="241050" y="3785268"/>
                <a:ext cx="2288789" cy="969612"/>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DB22008-5232-4439-C278-D81442731373}"/>
                  </a:ext>
                </a:extLst>
              </p:cNvPr>
              <p:cNvSpPr txBox="1"/>
              <p:nvPr/>
            </p:nvSpPr>
            <p:spPr>
              <a:xfrm>
                <a:off x="256032" y="3781650"/>
                <a:ext cx="2286000" cy="231364"/>
              </a:xfrm>
              <a:prstGeom prst="rect">
                <a:avLst/>
              </a:prstGeom>
              <a:noFill/>
            </p:spPr>
            <p:txBody>
              <a:bodyPr wrap="square" rtlCol="0">
                <a:spAutoFit/>
              </a:bodyPr>
              <a:lstStyle/>
              <a:p>
                <a:r>
                  <a:rPr lang="en-US" sz="1000" i="1" dirty="0">
                    <a:solidFill>
                      <a:schemeClr val="tx1"/>
                    </a:solidFill>
                    <a:latin typeface="Calibri" panose="020F0502020204030204" pitchFamily="34" charset="0"/>
                    <a:cs typeface="Calibri" panose="020F0502020204030204" pitchFamily="34" charset="0"/>
                  </a:rPr>
                  <a:t>Re</a:t>
                </a:r>
                <a:r>
                  <a:rPr lang="en-US" sz="1000" dirty="0">
                    <a:solidFill>
                      <a:schemeClr val="tx1"/>
                    </a:solidFill>
                    <a:latin typeface="Calibri" panose="020F0502020204030204" pitchFamily="34" charset="0"/>
                    <a:cs typeface="Calibri" panose="020F0502020204030204" pitchFamily="34" charset="0"/>
                  </a:rPr>
                  <a:t> scaling with </a:t>
                </a:r>
                <a:r>
                  <a:rPr lang="en-US" sz="1000" i="1" dirty="0">
                    <a:solidFill>
                      <a:schemeClr val="tx1"/>
                    </a:solidFill>
                    <a:latin typeface="Calibri" panose="020F0502020204030204" pitchFamily="34" charset="0"/>
                    <a:cs typeface="Calibri" panose="020F0502020204030204" pitchFamily="34" charset="0"/>
                  </a:rPr>
                  <a:t>Ra</a:t>
                </a:r>
                <a:r>
                  <a:rPr lang="en-US" sz="1000" dirty="0">
                    <a:solidFill>
                      <a:schemeClr val="tx1"/>
                    </a:solidFill>
                    <a:latin typeface="Calibri" panose="020F0502020204030204" pitchFamily="34" charset="0"/>
                    <a:cs typeface="Calibri" panose="020F0502020204030204" pitchFamily="34" charset="0"/>
                  </a:rPr>
                  <a:t>, </a:t>
                </a:r>
                <a:r>
                  <a:rPr lang="en-US" sz="1000" i="1" dirty="0" err="1">
                    <a:solidFill>
                      <a:schemeClr val="tx1"/>
                    </a:solidFill>
                    <a:latin typeface="Calibri" panose="020F0502020204030204" pitchFamily="34" charset="0"/>
                    <a:cs typeface="Calibri" panose="020F0502020204030204" pitchFamily="34" charset="0"/>
                  </a:rPr>
                  <a:t>Pr</a:t>
                </a:r>
                <a:r>
                  <a:rPr lang="en-US" sz="1000" dirty="0">
                    <a:solidFill>
                      <a:schemeClr val="tx1"/>
                    </a:solidFill>
                    <a:latin typeface="Calibri" panose="020F0502020204030204" pitchFamily="34" charset="0"/>
                    <a:cs typeface="Calibri" panose="020F0502020204030204" pitchFamily="34" charset="0"/>
                  </a:rPr>
                  <a:t> &amp; aspect ratio (</a:t>
                </a:r>
                <a:r>
                  <a:rPr lang="en-US" sz="1000" i="1" dirty="0">
                    <a:solidFill>
                      <a:schemeClr val="tx1"/>
                    </a:solidFill>
                    <a:latin typeface="Calibri" panose="020F0502020204030204" pitchFamily="34" charset="0"/>
                    <a:cs typeface="Calibri" panose="020F0502020204030204" pitchFamily="34" charset="0"/>
                  </a:rPr>
                  <a:t>A</a:t>
                </a:r>
                <a:r>
                  <a:rPr lang="en-US" sz="1000" dirty="0">
                    <a:solidFill>
                      <a:schemeClr val="tx1"/>
                    </a:solidFill>
                    <a:latin typeface="Calibri" panose="020F0502020204030204" pitchFamily="34" charset="0"/>
                    <a:cs typeface="Calibri" panose="020F0502020204030204" pitchFamily="34" charset="0"/>
                  </a:rPr>
                  <a:t>)</a:t>
                </a:r>
              </a:p>
            </p:txBody>
          </p:sp>
          <p:pic>
            <p:nvPicPr>
              <p:cNvPr id="23" name="Picture 22">
                <a:extLst>
                  <a:ext uri="{FF2B5EF4-FFF2-40B4-BE49-F238E27FC236}">
                    <a16:creationId xmlns:a16="http://schemas.microsoft.com/office/drawing/2014/main" id="{28DBCB8A-835A-8123-4B3D-47C8498354E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05625" y="3999442"/>
                <a:ext cx="2186589" cy="680272"/>
              </a:xfrm>
              <a:prstGeom prst="rect">
                <a:avLst/>
              </a:prstGeom>
            </p:spPr>
          </p:pic>
        </p:grpSp>
        <p:sp>
          <p:nvSpPr>
            <p:cNvPr id="2" name="TextBox 1">
              <a:extLst>
                <a:ext uri="{FF2B5EF4-FFF2-40B4-BE49-F238E27FC236}">
                  <a16:creationId xmlns:a16="http://schemas.microsoft.com/office/drawing/2014/main" id="{23DEEB80-B3D0-84C2-FA30-EBAE9CF0E209}"/>
                </a:ext>
              </a:extLst>
            </p:cNvPr>
            <p:cNvSpPr txBox="1"/>
            <p:nvPr/>
          </p:nvSpPr>
          <p:spPr>
            <a:xfrm>
              <a:off x="1965324" y="3997325"/>
              <a:ext cx="152401" cy="61555"/>
            </a:xfrm>
            <a:prstGeom prst="rect">
              <a:avLst/>
            </a:prstGeom>
            <a:no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Ra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932AFE1-BAA4-8FF6-9E37-CE66EE692C6E}"/>
                </a:ext>
              </a:extLst>
            </p:cNvPr>
            <p:cNvSpPr/>
            <p:nvPr/>
          </p:nvSpPr>
          <p:spPr bwMode="auto">
            <a:xfrm>
              <a:off x="2346325" y="3997325"/>
              <a:ext cx="73025" cy="50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endParaRPr lang="en-GB">
                <a:latin typeface="Times New Roman" pitchFamily="16" charset="0"/>
              </a:endParaRPr>
            </a:p>
          </p:txBody>
        </p:sp>
        <p:sp>
          <p:nvSpPr>
            <p:cNvPr id="4" name="TextBox 3">
              <a:extLst>
                <a:ext uri="{FF2B5EF4-FFF2-40B4-BE49-F238E27FC236}">
                  <a16:creationId xmlns:a16="http://schemas.microsoft.com/office/drawing/2014/main" id="{1CBBAF83-C315-BE75-08B8-5BCE7DF7237D}"/>
                </a:ext>
              </a:extLst>
            </p:cNvPr>
            <p:cNvSpPr txBox="1"/>
            <p:nvPr/>
          </p:nvSpPr>
          <p:spPr>
            <a:xfrm>
              <a:off x="2185986" y="4432300"/>
              <a:ext cx="152401" cy="61555"/>
            </a:xfrm>
            <a:prstGeom prst="rect">
              <a:avLst/>
            </a:prstGeom>
            <a:solidFill>
              <a:schemeClr val="bg1"/>
            </a:solidFill>
          </p:spPr>
          <p:txBody>
            <a:bodyPr wrap="square" lIns="0" tIns="0" rIns="0" bIns="0">
              <a:spAutoFit/>
            </a:bodyPr>
            <a:lstStyle/>
            <a:p>
              <a:r>
                <a:rPr lang="en-US" sz="400" b="0" i="1" dirty="0" err="1">
                  <a:solidFill>
                    <a:schemeClr val="tx1"/>
                  </a:solidFill>
                  <a:latin typeface="Calibri" panose="020F0502020204030204" pitchFamily="34" charset="0"/>
                  <a:cs typeface="Calibri" panose="020F0502020204030204" pitchFamily="34" charset="0"/>
                </a:rPr>
                <a:t>Pr</a:t>
              </a:r>
              <a:r>
                <a:rPr lang="en-US" sz="400" b="0" i="1" dirty="0">
                  <a:solidFill>
                    <a:schemeClr val="tx1"/>
                  </a:solidFill>
                  <a:latin typeface="Calibri" panose="020F0502020204030204" pitchFamily="34" charset="0"/>
                  <a:cs typeface="Calibri" panose="020F0502020204030204" pitchFamily="34" charset="0"/>
                </a:rPr>
                <a:t>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ACC71EE-D135-98F3-602F-9765D006FB0A}"/>
                </a:ext>
              </a:extLst>
            </p:cNvPr>
            <p:cNvSpPr txBox="1"/>
            <p:nvPr/>
          </p:nvSpPr>
          <p:spPr>
            <a:xfrm>
              <a:off x="1676399" y="4429126"/>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A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F0F4BDB-D3E9-266A-AFCD-CCAFA2B0AB73}"/>
                </a:ext>
              </a:extLst>
            </p:cNvPr>
            <p:cNvSpPr txBox="1"/>
            <p:nvPr/>
          </p:nvSpPr>
          <p:spPr>
            <a:xfrm rot="16200000">
              <a:off x="1371606" y="4221162"/>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ABD3D36-9F0F-E368-BA82-E659452FD949}"/>
                </a:ext>
              </a:extLst>
            </p:cNvPr>
            <p:cNvSpPr txBox="1"/>
            <p:nvPr/>
          </p:nvSpPr>
          <p:spPr>
            <a:xfrm rot="16200000">
              <a:off x="1880576" y="4217372"/>
              <a:ext cx="127001" cy="61555"/>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59E95C8-A49A-0067-A726-3BE560D6BB41}"/>
                </a:ext>
              </a:extLst>
            </p:cNvPr>
            <p:cNvSpPr txBox="1"/>
            <p:nvPr/>
          </p:nvSpPr>
          <p:spPr>
            <a:xfrm rot="16200000">
              <a:off x="1360493" y="3890963"/>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2B8DE6FD-F507-1B9F-73ED-7C1D2A09E8A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39875" y="4062604"/>
              <a:ext cx="896112" cy="33750"/>
            </a:xfrm>
            <a:prstGeom prst="rect">
              <a:avLst/>
            </a:prstGeom>
          </p:spPr>
        </p:pic>
      </p:grpSp>
      <p:grpSp>
        <p:nvGrpSpPr>
          <p:cNvPr id="16" name="Group 15">
            <a:extLst>
              <a:ext uri="{FF2B5EF4-FFF2-40B4-BE49-F238E27FC236}">
                <a16:creationId xmlns:a16="http://schemas.microsoft.com/office/drawing/2014/main" id="{9ECAF135-6182-D9F4-8351-0E9C5427ACE2}"/>
              </a:ext>
            </a:extLst>
          </p:cNvPr>
          <p:cNvGrpSpPr/>
          <p:nvPr/>
        </p:nvGrpSpPr>
        <p:grpSpPr>
          <a:xfrm>
            <a:off x="197962" y="117503"/>
            <a:ext cx="11840067" cy="551467"/>
            <a:chOff x="466205" y="117502"/>
            <a:chExt cx="7860348" cy="551467"/>
          </a:xfrm>
        </p:grpSpPr>
        <p:sp>
          <p:nvSpPr>
            <p:cNvPr id="35" name="Rounded Rectangle 8">
              <a:extLst>
                <a:ext uri="{FF2B5EF4-FFF2-40B4-BE49-F238E27FC236}">
                  <a16:creationId xmlns:a16="http://schemas.microsoft.com/office/drawing/2014/main" id="{BCB3BCD9-1780-9F4B-056E-8381EA151889}"/>
                </a:ext>
              </a:extLst>
            </p:cNvPr>
            <p:cNvSpPr/>
            <p:nvPr/>
          </p:nvSpPr>
          <p:spPr>
            <a:xfrm>
              <a:off x="2008209" y="117502"/>
              <a:ext cx="6318344" cy="551045"/>
            </a:xfrm>
            <a:prstGeom prst="roundRect">
              <a:avLst>
                <a:gd name="adj" fmla="val 10725"/>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US" sz="1800" dirty="0">
                  <a:solidFill>
                    <a:srgbClr val="3333FF"/>
                  </a:solidFill>
                  <a:latin typeface="Calibri" panose="020F0502020204030204" pitchFamily="34" charset="0"/>
                  <a:cs typeface="Calibri" panose="020F0502020204030204" pitchFamily="34" charset="0"/>
                </a:rPr>
                <a:t>1. Early evolution of solid planets shaped by global MOs</a:t>
              </a:r>
            </a:p>
            <a:p>
              <a:pPr algn="ctr">
                <a:lnSpc>
                  <a:spcPct val="110000"/>
                </a:lnSpc>
              </a:pPr>
              <a:r>
                <a:rPr lang="en-US" altLang="en-US" sz="1200" b="0" dirty="0">
                  <a:solidFill>
                    <a:srgbClr val="3333FF"/>
                  </a:solidFill>
                  <a:latin typeface="Calibri" panose="020F0502020204030204" pitchFamily="34" charset="0"/>
                  <a:cs typeface="Calibri" panose="020F0502020204030204" pitchFamily="34" charset="0"/>
                </a:rPr>
                <a:t>Gabriele Morra, Leila </a:t>
              </a:r>
              <a:r>
                <a:rPr lang="en-US" altLang="en-US" sz="1200" b="0" dirty="0" err="1">
                  <a:solidFill>
                    <a:srgbClr val="3333FF"/>
                  </a:solidFill>
                  <a:latin typeface="Calibri" panose="020F0502020204030204" pitchFamily="34" charset="0"/>
                  <a:cs typeface="Calibri" panose="020F0502020204030204" pitchFamily="34" charset="0"/>
                </a:rPr>
                <a:t>Honarbakhsh</a:t>
              </a:r>
              <a:r>
                <a:rPr lang="en-US" altLang="en-US" sz="1200" b="0" dirty="0">
                  <a:solidFill>
                    <a:srgbClr val="3333FF"/>
                  </a:solidFill>
                  <a:latin typeface="Calibri" panose="020F0502020204030204" pitchFamily="34" charset="0"/>
                  <a:cs typeface="Calibri" panose="020F0502020204030204" pitchFamily="34" charset="0"/>
                </a:rPr>
                <a:t>, Peter Mora, </a:t>
              </a:r>
              <a:r>
                <a:rPr lang="en-US" altLang="en-US" sz="1200" b="0" dirty="0" err="1">
                  <a:solidFill>
                    <a:srgbClr val="3333FF"/>
                  </a:solidFill>
                  <a:latin typeface="Calibri" panose="020F0502020204030204" pitchFamily="34" charset="0"/>
                  <a:cs typeface="Calibri" panose="020F0502020204030204" pitchFamily="34" charset="0"/>
                </a:rPr>
                <a:t>Bijaya</a:t>
              </a:r>
              <a:r>
                <a:rPr lang="en-US" altLang="en-US" sz="1200" b="0" dirty="0">
                  <a:solidFill>
                    <a:srgbClr val="3333FF"/>
                  </a:solidFill>
                  <a:latin typeface="Calibri" panose="020F0502020204030204" pitchFamily="34" charset="0"/>
                  <a:cs typeface="Calibri" panose="020F0502020204030204" pitchFamily="34" charset="0"/>
                </a:rPr>
                <a:t> Karki and Colin Jackson</a:t>
              </a:r>
            </a:p>
          </p:txBody>
        </p:sp>
        <p:sp>
          <p:nvSpPr>
            <p:cNvPr id="36" name="TextBox 35">
              <a:extLst>
                <a:ext uri="{FF2B5EF4-FFF2-40B4-BE49-F238E27FC236}">
                  <a16:creationId xmlns:a16="http://schemas.microsoft.com/office/drawing/2014/main" id="{C34131AD-CA7F-67AC-794E-C600D777E800}"/>
                </a:ext>
              </a:extLst>
            </p:cNvPr>
            <p:cNvSpPr txBox="1"/>
            <p:nvPr/>
          </p:nvSpPr>
          <p:spPr>
            <a:xfrm>
              <a:off x="466205" y="145749"/>
              <a:ext cx="1242205" cy="523220"/>
            </a:xfrm>
            <a:prstGeom prst="rect">
              <a:avLst/>
            </a:prstGeom>
            <a:solidFill>
              <a:schemeClr val="bg1"/>
            </a:solidFill>
            <a:ln w="25400">
              <a:solidFill>
                <a:srgbClr val="3333FF"/>
              </a:solidFill>
            </a:ln>
          </p:spPr>
          <p:txBody>
            <a:bodyPr wrap="square">
              <a:spAutoFit/>
            </a:bodyPr>
            <a:lstStyle/>
            <a:p>
              <a:r>
                <a:rPr lang="en-GB" sz="1400" b="0" dirty="0">
                  <a:solidFill>
                    <a:srgbClr val="3333FF"/>
                  </a:solidFill>
                  <a:highlight>
                    <a:srgbClr val="FFFFFF"/>
                  </a:highlight>
                  <a:latin typeface="Open Sans" panose="020B0606030504020204" pitchFamily="34" charset="0"/>
                </a:rPr>
                <a:t>EGU26-2345</a:t>
              </a:r>
            </a:p>
            <a:p>
              <a:r>
                <a:rPr lang="en-GB" sz="1400" b="0" dirty="0">
                  <a:solidFill>
                    <a:srgbClr val="3333FF"/>
                  </a:solidFill>
                  <a:highlight>
                    <a:srgbClr val="FFFFFF"/>
                  </a:highlight>
                  <a:latin typeface="Open Sans" panose="020B0606030504020204" pitchFamily="34" charset="0"/>
                </a:rPr>
                <a:t>PICO|</a:t>
              </a:r>
              <a:r>
                <a:rPr lang="en-GB" sz="1400" b="0" dirty="0">
                  <a:solidFill>
                    <a:srgbClr val="3333FF"/>
                  </a:solidFill>
                  <a:highlight>
                    <a:srgbClr val="FFFFFF"/>
                  </a:highlight>
                  <a:latin typeface="Open Sans" panose="020B0606030504020204" pitchFamily="34" charset="0"/>
                  <a:hlinkClick r:id="rId42">
                    <a:extLst>
                      <a:ext uri="{A12FA001-AC4F-418D-AE19-62706E023703}">
                        <ahyp:hlinkClr xmlns:ahyp="http://schemas.microsoft.com/office/drawing/2018/hyperlinkcolor" val="tx"/>
                      </a:ext>
                    </a:extLst>
                  </a:hlinkClick>
                </a:rPr>
                <a:t>GD1.2</a:t>
              </a:r>
              <a:endParaRPr lang="en-GB" sz="1400" dirty="0"/>
            </a:p>
          </p:txBody>
        </p:sp>
      </p:grpSp>
      <p:grpSp>
        <p:nvGrpSpPr>
          <p:cNvPr id="190" name="Group 189">
            <a:extLst>
              <a:ext uri="{FF2B5EF4-FFF2-40B4-BE49-F238E27FC236}">
                <a16:creationId xmlns:a16="http://schemas.microsoft.com/office/drawing/2014/main" id="{BB934322-2F62-3C98-D340-D8BDA19A7CC9}"/>
              </a:ext>
            </a:extLst>
          </p:cNvPr>
          <p:cNvGrpSpPr/>
          <p:nvPr/>
        </p:nvGrpSpPr>
        <p:grpSpPr>
          <a:xfrm>
            <a:off x="5038725" y="1404954"/>
            <a:ext cx="6934200" cy="4285560"/>
            <a:chOff x="5038725" y="1404954"/>
            <a:chExt cx="6934200" cy="4285560"/>
          </a:xfrm>
        </p:grpSpPr>
        <p:sp>
          <p:nvSpPr>
            <p:cNvPr id="62" name="TextBox 61">
              <a:extLst>
                <a:ext uri="{FF2B5EF4-FFF2-40B4-BE49-F238E27FC236}">
                  <a16:creationId xmlns:a16="http://schemas.microsoft.com/office/drawing/2014/main" id="{B8920208-64EE-853A-9DD6-27E5BB329333}"/>
                </a:ext>
              </a:extLst>
            </p:cNvPr>
            <p:cNvSpPr txBox="1"/>
            <p:nvPr/>
          </p:nvSpPr>
          <p:spPr>
            <a:xfrm>
              <a:off x="7636305" y="1404954"/>
              <a:ext cx="2049806" cy="184666"/>
            </a:xfrm>
            <a:prstGeom prst="rect">
              <a:avLst/>
            </a:prstGeom>
            <a:noFill/>
          </p:spPr>
          <p:txBody>
            <a:bodyPr wrap="square" lIns="0" tIns="0" rIns="0" bIns="0" rtlCol="0">
              <a:spAutoFit/>
            </a:bodyPr>
            <a:lstStyle/>
            <a:p>
              <a:pPr algn="ctr"/>
              <a:r>
                <a:rPr lang="en-US" sz="1200" dirty="0">
                  <a:solidFill>
                    <a:srgbClr val="3333FF"/>
                  </a:solidFill>
                  <a:latin typeface="Calibri" panose="020F0502020204030204" pitchFamily="34" charset="0"/>
                  <a:cs typeface="Calibri" panose="020F0502020204030204" pitchFamily="34" charset="0"/>
                </a:rPr>
                <a:t>1900 K adiabat (cold)</a:t>
              </a:r>
            </a:p>
          </p:txBody>
        </p:sp>
        <p:grpSp>
          <p:nvGrpSpPr>
            <p:cNvPr id="50" name="Group 49">
              <a:extLst>
                <a:ext uri="{FF2B5EF4-FFF2-40B4-BE49-F238E27FC236}">
                  <a16:creationId xmlns:a16="http://schemas.microsoft.com/office/drawing/2014/main" id="{7549EBD7-EFEA-2A1D-BA22-E2DA0C0A53B5}"/>
                </a:ext>
              </a:extLst>
            </p:cNvPr>
            <p:cNvGrpSpPr/>
            <p:nvPr/>
          </p:nvGrpSpPr>
          <p:grpSpPr>
            <a:xfrm>
              <a:off x="5038725" y="3332401"/>
              <a:ext cx="6934200" cy="1020524"/>
              <a:chOff x="5320144" y="3859115"/>
              <a:chExt cx="4949757" cy="680699"/>
            </a:xfrm>
          </p:grpSpPr>
          <p:sp>
            <p:nvSpPr>
              <p:cNvPr id="268" name="TextBox 267">
                <a:extLst>
                  <a:ext uri="{FF2B5EF4-FFF2-40B4-BE49-F238E27FC236}">
                    <a16:creationId xmlns:a16="http://schemas.microsoft.com/office/drawing/2014/main" id="{99BEA4D2-0D9A-0AD7-FCBB-722BAEB28A81}"/>
                  </a:ext>
                </a:extLst>
              </p:cNvPr>
              <p:cNvSpPr txBox="1"/>
              <p:nvPr/>
            </p:nvSpPr>
            <p:spPr>
              <a:xfrm>
                <a:off x="7231557" y="3859115"/>
                <a:ext cx="1411661" cy="184761"/>
              </a:xfrm>
              <a:prstGeom prst="rect">
                <a:avLst/>
              </a:prstGeom>
              <a:noFill/>
            </p:spPr>
            <p:txBody>
              <a:bodyPr wrap="square" rtlCol="0">
                <a:spAutoFit/>
              </a:bodyPr>
              <a:lstStyle/>
              <a:p>
                <a:pPr algn="ctr"/>
                <a:r>
                  <a:rPr lang="en-US" sz="1200" dirty="0">
                    <a:solidFill>
                      <a:srgbClr val="EBAE15"/>
                    </a:solidFill>
                    <a:latin typeface="Calibri" panose="020F0502020204030204" pitchFamily="34" charset="0"/>
                    <a:cs typeface="Calibri" panose="020F0502020204030204" pitchFamily="34" charset="0"/>
                  </a:rPr>
                  <a:t>2500 K adiabat (warm)</a:t>
                </a:r>
              </a:p>
            </p:txBody>
          </p:sp>
          <p:grpSp>
            <p:nvGrpSpPr>
              <p:cNvPr id="20" name="Group 19">
                <a:extLst>
                  <a:ext uri="{FF2B5EF4-FFF2-40B4-BE49-F238E27FC236}">
                    <a16:creationId xmlns:a16="http://schemas.microsoft.com/office/drawing/2014/main" id="{5C70E4EF-92AF-5A3B-B128-032CBC348312}"/>
                  </a:ext>
                </a:extLst>
              </p:cNvPr>
              <p:cNvGrpSpPr/>
              <p:nvPr/>
            </p:nvGrpSpPr>
            <p:grpSpPr>
              <a:xfrm>
                <a:off x="6988195" y="4039639"/>
                <a:ext cx="1738307" cy="500175"/>
                <a:chOff x="4962750" y="4629576"/>
                <a:chExt cx="1738307" cy="500175"/>
              </a:xfrm>
            </p:grpSpPr>
            <p:pic>
              <p:nvPicPr>
                <p:cNvPr id="308" name="Picture 307">
                  <a:extLst>
                    <a:ext uri="{FF2B5EF4-FFF2-40B4-BE49-F238E27FC236}">
                      <a16:creationId xmlns:a16="http://schemas.microsoft.com/office/drawing/2014/main" id="{A60E90A9-B56D-16E9-B98A-5CEC06F8554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962750" y="4646276"/>
                  <a:ext cx="1586461" cy="483475"/>
                </a:xfrm>
                <a:prstGeom prst="rect">
                  <a:avLst/>
                </a:prstGeom>
              </p:spPr>
            </p:pic>
            <p:pic>
              <p:nvPicPr>
                <p:cNvPr id="309" name="Picture 308">
                  <a:extLst>
                    <a:ext uri="{FF2B5EF4-FFF2-40B4-BE49-F238E27FC236}">
                      <a16:creationId xmlns:a16="http://schemas.microsoft.com/office/drawing/2014/main" id="{65816A53-E4D9-5731-97E0-0954A8C7862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555317" y="4629576"/>
                  <a:ext cx="145740" cy="408584"/>
                </a:xfrm>
                <a:prstGeom prst="rect">
                  <a:avLst/>
                </a:prstGeom>
              </p:spPr>
            </p:pic>
          </p:grpSp>
          <p:pic>
            <p:nvPicPr>
              <p:cNvPr id="310" name="Picture 309">
                <a:extLst>
                  <a:ext uri="{FF2B5EF4-FFF2-40B4-BE49-F238E27FC236}">
                    <a16:creationId xmlns:a16="http://schemas.microsoft.com/office/drawing/2014/main" id="{9C7B0E70-77A4-26EB-1DAF-E0F4EACF7245}"/>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740100" y="4058363"/>
                <a:ext cx="1529801" cy="472980"/>
              </a:xfrm>
              <a:prstGeom prst="rect">
                <a:avLst/>
              </a:prstGeom>
            </p:spPr>
          </p:pic>
          <p:grpSp>
            <p:nvGrpSpPr>
              <p:cNvPr id="18" name="Group 17">
                <a:extLst>
                  <a:ext uri="{FF2B5EF4-FFF2-40B4-BE49-F238E27FC236}">
                    <a16:creationId xmlns:a16="http://schemas.microsoft.com/office/drawing/2014/main" id="{E14DA0A9-D975-1B9F-713E-5F3AFD1B9659}"/>
                  </a:ext>
                </a:extLst>
              </p:cNvPr>
              <p:cNvGrpSpPr/>
              <p:nvPr/>
            </p:nvGrpSpPr>
            <p:grpSpPr>
              <a:xfrm>
                <a:off x="5320144" y="4033908"/>
                <a:ext cx="1727357" cy="505188"/>
                <a:chOff x="5280815" y="3856928"/>
                <a:chExt cx="1727357" cy="505188"/>
              </a:xfrm>
            </p:grpSpPr>
            <p:pic>
              <p:nvPicPr>
                <p:cNvPr id="306" name="Picture 305">
                  <a:extLst>
                    <a:ext uri="{FF2B5EF4-FFF2-40B4-BE49-F238E27FC236}">
                      <a16:creationId xmlns:a16="http://schemas.microsoft.com/office/drawing/2014/main" id="{134FE84A-2AE7-4E90-5F23-6EFA0AF00D7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280815" y="3878190"/>
                  <a:ext cx="1577395" cy="483926"/>
                </a:xfrm>
                <a:prstGeom prst="rect">
                  <a:avLst/>
                </a:prstGeom>
              </p:spPr>
            </p:pic>
            <p:pic>
              <p:nvPicPr>
                <p:cNvPr id="307" name="Picture 306">
                  <a:extLst>
                    <a:ext uri="{FF2B5EF4-FFF2-40B4-BE49-F238E27FC236}">
                      <a16:creationId xmlns:a16="http://schemas.microsoft.com/office/drawing/2014/main" id="{230605CB-EB6B-D676-0E25-F9C2CA190F0F}"/>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861500" y="3856928"/>
                  <a:ext cx="146672" cy="410241"/>
                </a:xfrm>
                <a:prstGeom prst="rect">
                  <a:avLst/>
                </a:prstGeom>
              </p:spPr>
            </p:pic>
          </p:grpSp>
        </p:grpSp>
        <p:sp>
          <p:nvSpPr>
            <p:cNvPr id="69" name="TextBox 68">
              <a:extLst>
                <a:ext uri="{FF2B5EF4-FFF2-40B4-BE49-F238E27FC236}">
                  <a16:creationId xmlns:a16="http://schemas.microsoft.com/office/drawing/2014/main" id="{607925AF-5B1E-0FE5-B65B-78F541D3CE05}"/>
                </a:ext>
              </a:extLst>
            </p:cNvPr>
            <p:cNvSpPr txBox="1"/>
            <p:nvPr/>
          </p:nvSpPr>
          <p:spPr>
            <a:xfrm>
              <a:off x="7629351" y="2402401"/>
              <a:ext cx="2045471" cy="184666"/>
            </a:xfrm>
            <a:prstGeom prst="rect">
              <a:avLst/>
            </a:prstGeom>
            <a:noFill/>
          </p:spPr>
          <p:txBody>
            <a:bodyPr wrap="square" lIns="0" tIns="0" rIns="0" bIns="0" rtlCol="0">
              <a:spAutoFit/>
            </a:bodyPr>
            <a:lstStyle/>
            <a:p>
              <a:pPr algn="ctr"/>
              <a:r>
                <a:rPr lang="en-US" sz="1200" dirty="0">
                  <a:solidFill>
                    <a:srgbClr val="00B0F0"/>
                  </a:solidFill>
                  <a:latin typeface="Calibri" panose="020F0502020204030204" pitchFamily="34" charset="0"/>
                  <a:cs typeface="Calibri" panose="020F0502020204030204" pitchFamily="34" charset="0"/>
                </a:rPr>
                <a:t>2200 K adiabat (cool)</a:t>
              </a:r>
            </a:p>
          </p:txBody>
        </p:sp>
        <p:grpSp>
          <p:nvGrpSpPr>
            <p:cNvPr id="173" name="Group 172">
              <a:extLst>
                <a:ext uri="{FF2B5EF4-FFF2-40B4-BE49-F238E27FC236}">
                  <a16:creationId xmlns:a16="http://schemas.microsoft.com/office/drawing/2014/main" id="{A8DAF83B-E898-9FA9-F04F-8D348638CF04}"/>
                </a:ext>
              </a:extLst>
            </p:cNvPr>
            <p:cNvGrpSpPr/>
            <p:nvPr/>
          </p:nvGrpSpPr>
          <p:grpSpPr>
            <a:xfrm>
              <a:off x="5738893" y="4334255"/>
              <a:ext cx="5818602" cy="1356259"/>
              <a:chOff x="5738893" y="4174000"/>
              <a:chExt cx="5818602" cy="1356259"/>
            </a:xfrm>
          </p:grpSpPr>
          <p:sp>
            <p:nvSpPr>
              <p:cNvPr id="87" name="TextBox 86">
                <a:extLst>
                  <a:ext uri="{FF2B5EF4-FFF2-40B4-BE49-F238E27FC236}">
                    <a16:creationId xmlns:a16="http://schemas.microsoft.com/office/drawing/2014/main" id="{94CF73FC-4C0E-23BA-90AD-59C60C771AA9}"/>
                  </a:ext>
                </a:extLst>
              </p:cNvPr>
              <p:cNvSpPr txBox="1"/>
              <p:nvPr/>
            </p:nvSpPr>
            <p:spPr>
              <a:xfrm>
                <a:off x="5738893" y="5337120"/>
                <a:ext cx="1118292" cy="169277"/>
              </a:xfrm>
              <a:prstGeom prst="rect">
                <a:avLst/>
              </a:prstGeom>
              <a:solidFill>
                <a:schemeClr val="bg1"/>
              </a:solidFill>
            </p:spPr>
            <p:txBody>
              <a:bodyPr wrap="square" lIns="0" tIns="0" rIns="0" bIns="0">
                <a:spAutoFit/>
              </a:bodyPr>
              <a:lstStyle/>
              <a:p>
                <a:pPr algn="ctr"/>
                <a:r>
                  <a:rPr lang="en-US" sz="1100" dirty="0">
                    <a:solidFill>
                      <a:schemeClr val="tx1"/>
                    </a:solidFill>
                    <a:latin typeface="Calibri" panose="020F0502020204030204" pitchFamily="34" charset="0"/>
                    <a:cs typeface="Calibri" panose="020F0502020204030204" pitchFamily="34" charset="0"/>
                  </a:rPr>
                  <a:t>Temperature (K)</a:t>
                </a:r>
                <a:endParaRPr lang="en-GB" sz="1100" dirty="0">
                  <a:solidFill>
                    <a:schemeClr val="tx1"/>
                  </a:solidFill>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290E641D-6330-99F0-9085-90E2A1512221}"/>
                  </a:ext>
                </a:extLst>
              </p:cNvPr>
              <p:cNvSpPr txBox="1"/>
              <p:nvPr/>
            </p:nvSpPr>
            <p:spPr>
              <a:xfrm>
                <a:off x="8191827" y="5341768"/>
                <a:ext cx="1118292" cy="169277"/>
              </a:xfrm>
              <a:prstGeom prst="rect">
                <a:avLst/>
              </a:prstGeom>
              <a:solidFill>
                <a:schemeClr val="bg1"/>
              </a:solidFill>
            </p:spPr>
            <p:txBody>
              <a:bodyPr wrap="square" lIns="0" tIns="0" rIns="0" bIns="0">
                <a:spAutoFit/>
              </a:bodyPr>
              <a:lstStyle/>
              <a:p>
                <a:pPr algn="ctr"/>
                <a:r>
                  <a:rPr lang="en-US" sz="1100" dirty="0">
                    <a:solidFill>
                      <a:schemeClr val="tx1"/>
                    </a:solidFill>
                    <a:latin typeface="Calibri" panose="020F0502020204030204" pitchFamily="34" charset="0"/>
                    <a:cs typeface="Calibri" panose="020F0502020204030204" pitchFamily="34" charset="0"/>
                  </a:rPr>
                  <a:t>Velocity (m/s)</a:t>
                </a:r>
                <a:endParaRPr lang="en-GB" sz="1100" dirty="0">
                  <a:solidFill>
                    <a:schemeClr val="tx1"/>
                  </a:solidFill>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A278B5EA-F3C8-B708-1375-45E7CDE8196E}"/>
                  </a:ext>
                </a:extLst>
              </p:cNvPr>
              <p:cNvSpPr txBox="1"/>
              <p:nvPr/>
            </p:nvSpPr>
            <p:spPr>
              <a:xfrm>
                <a:off x="10439203" y="5360982"/>
                <a:ext cx="1118292" cy="169277"/>
              </a:xfrm>
              <a:prstGeom prst="rect">
                <a:avLst/>
              </a:prstGeom>
              <a:solidFill>
                <a:schemeClr val="bg1"/>
              </a:solidFill>
            </p:spPr>
            <p:txBody>
              <a:bodyPr wrap="square" lIns="0" tIns="0" rIns="0" bIns="0">
                <a:spAutoFit/>
              </a:bodyPr>
              <a:lstStyle/>
              <a:p>
                <a:pPr algn="ctr"/>
                <a:r>
                  <a:rPr lang="en-US" sz="1100" dirty="0">
                    <a:solidFill>
                      <a:schemeClr val="tx1"/>
                    </a:solidFill>
                    <a:latin typeface="Calibri" panose="020F0502020204030204" pitchFamily="34" charset="0"/>
                    <a:cs typeface="Calibri" panose="020F0502020204030204" pitchFamily="34" charset="0"/>
                  </a:rPr>
                  <a:t>Vorticity (1/s)</a:t>
                </a:r>
                <a:endParaRPr lang="en-GB" sz="1100" dirty="0">
                  <a:solidFill>
                    <a:schemeClr val="tx1"/>
                  </a:solidFill>
                  <a:latin typeface="Calibri" panose="020F0502020204030204" pitchFamily="34" charset="0"/>
                  <a:cs typeface="Calibri" panose="020F0502020204030204" pitchFamily="34" charset="0"/>
                </a:endParaRPr>
              </a:p>
            </p:txBody>
          </p:sp>
          <p:sp>
            <p:nvSpPr>
              <p:cNvPr id="172" name="TextBox 171">
                <a:extLst>
                  <a:ext uri="{FF2B5EF4-FFF2-40B4-BE49-F238E27FC236}">
                    <a16:creationId xmlns:a16="http://schemas.microsoft.com/office/drawing/2014/main" id="{1AC9804B-BEDB-1510-FFA1-983306E71598}"/>
                  </a:ext>
                </a:extLst>
              </p:cNvPr>
              <p:cNvSpPr txBox="1"/>
              <p:nvPr/>
            </p:nvSpPr>
            <p:spPr>
              <a:xfrm>
                <a:off x="7650043" y="4174000"/>
                <a:ext cx="1976418" cy="203133"/>
              </a:xfrm>
              <a:prstGeom prst="rect">
                <a:avLst/>
              </a:prstGeom>
              <a:solidFill>
                <a:schemeClr val="bg1"/>
              </a:solidFill>
            </p:spPr>
            <p:txBody>
              <a:bodyPr wrap="square" lIns="0" tIns="18288" rIns="0" bIns="0" rtlCol="0">
                <a:spAutoFit/>
              </a:bodyPr>
              <a:lstStyle/>
              <a:p>
                <a:pPr algn="ctr"/>
                <a:r>
                  <a:rPr lang="en-US" sz="1200" dirty="0">
                    <a:solidFill>
                      <a:srgbClr val="FF0000"/>
                    </a:solidFill>
                    <a:latin typeface="Calibri" panose="020F0502020204030204" pitchFamily="34" charset="0"/>
                    <a:cs typeface="Calibri" panose="020F0502020204030204" pitchFamily="34" charset="0"/>
                  </a:rPr>
                  <a:t>3000 K adiabat (hot)</a:t>
                </a:r>
              </a:p>
            </p:txBody>
          </p:sp>
        </p:grpSp>
      </p:grpSp>
      <p:grpSp>
        <p:nvGrpSpPr>
          <p:cNvPr id="10" name="Group 9">
            <a:extLst>
              <a:ext uri="{FF2B5EF4-FFF2-40B4-BE49-F238E27FC236}">
                <a16:creationId xmlns:a16="http://schemas.microsoft.com/office/drawing/2014/main" id="{039D804B-B777-B0D1-EF90-FFDBDCE4083D}"/>
              </a:ext>
            </a:extLst>
          </p:cNvPr>
          <p:cNvGrpSpPr/>
          <p:nvPr/>
        </p:nvGrpSpPr>
        <p:grpSpPr>
          <a:xfrm>
            <a:off x="5038723" y="1614445"/>
            <a:ext cx="2425700" cy="725528"/>
            <a:chOff x="10306050" y="2047071"/>
            <a:chExt cx="1723679" cy="412862"/>
          </a:xfrm>
        </p:grpSpPr>
        <p:pic>
          <p:nvPicPr>
            <p:cNvPr id="22" name="Picture 21">
              <a:extLst>
                <a:ext uri="{FF2B5EF4-FFF2-40B4-BE49-F238E27FC236}">
                  <a16:creationId xmlns:a16="http://schemas.microsoft.com/office/drawing/2014/main" id="{EF5172FD-D41B-1CD5-AEE1-7B99F47C0BE9}"/>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1879853" y="2047071"/>
              <a:ext cx="149876" cy="358724"/>
            </a:xfrm>
            <a:prstGeom prst="rect">
              <a:avLst/>
            </a:prstGeom>
          </p:spPr>
        </p:pic>
        <p:pic>
          <p:nvPicPr>
            <p:cNvPr id="28" name="Picture 27">
              <a:extLst>
                <a:ext uri="{FF2B5EF4-FFF2-40B4-BE49-F238E27FC236}">
                  <a16:creationId xmlns:a16="http://schemas.microsoft.com/office/drawing/2014/main" id="{D97959F2-C5AA-9402-8026-371912558872}"/>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306050" y="2073043"/>
              <a:ext cx="1559595" cy="386890"/>
            </a:xfrm>
            <a:prstGeom prst="rect">
              <a:avLst/>
            </a:prstGeom>
          </p:spPr>
        </p:pic>
      </p:grpSp>
      <p:grpSp>
        <p:nvGrpSpPr>
          <p:cNvPr id="38" name="Group 37">
            <a:extLst>
              <a:ext uri="{FF2B5EF4-FFF2-40B4-BE49-F238E27FC236}">
                <a16:creationId xmlns:a16="http://schemas.microsoft.com/office/drawing/2014/main" id="{0F3CAD83-7397-CD83-9704-0569E8F29864}"/>
              </a:ext>
            </a:extLst>
          </p:cNvPr>
          <p:cNvGrpSpPr/>
          <p:nvPr/>
        </p:nvGrpSpPr>
        <p:grpSpPr>
          <a:xfrm>
            <a:off x="7378700" y="1607811"/>
            <a:ext cx="2403475" cy="751213"/>
            <a:chOff x="10439663" y="2541262"/>
            <a:chExt cx="1701583" cy="428198"/>
          </a:xfrm>
        </p:grpSpPr>
        <p:pic>
          <p:nvPicPr>
            <p:cNvPr id="39" name="Picture 38">
              <a:extLst>
                <a:ext uri="{FF2B5EF4-FFF2-40B4-BE49-F238E27FC236}">
                  <a16:creationId xmlns:a16="http://schemas.microsoft.com/office/drawing/2014/main" id="{FC3B52D7-52A5-B190-DADD-1D1C14D90FD8}"/>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2015768" y="2541262"/>
              <a:ext cx="125478" cy="363230"/>
            </a:xfrm>
            <a:prstGeom prst="rect">
              <a:avLst/>
            </a:prstGeom>
          </p:spPr>
        </p:pic>
        <p:pic>
          <p:nvPicPr>
            <p:cNvPr id="40" name="Picture 39">
              <a:extLst>
                <a:ext uri="{FF2B5EF4-FFF2-40B4-BE49-F238E27FC236}">
                  <a16:creationId xmlns:a16="http://schemas.microsoft.com/office/drawing/2014/main" id="{A6F8785D-7032-C22B-8932-51B403366EB6}"/>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439663" y="2568813"/>
              <a:ext cx="1564757" cy="400647"/>
            </a:xfrm>
            <a:prstGeom prst="rect">
              <a:avLst/>
            </a:prstGeom>
          </p:spPr>
        </p:pic>
      </p:grpSp>
      <p:pic>
        <p:nvPicPr>
          <p:cNvPr id="44" name="Picture 43">
            <a:extLst>
              <a:ext uri="{FF2B5EF4-FFF2-40B4-BE49-F238E27FC236}">
                <a16:creationId xmlns:a16="http://schemas.microsoft.com/office/drawing/2014/main" id="{A948C14A-50C4-20AE-FEE1-072872B935EE}"/>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9833621" y="1654234"/>
            <a:ext cx="2152456" cy="714315"/>
          </a:xfrm>
          <a:prstGeom prst="rect">
            <a:avLst/>
          </a:prstGeom>
        </p:spPr>
      </p:pic>
      <p:pic>
        <p:nvPicPr>
          <p:cNvPr id="556" name="Picture 555">
            <a:extLst>
              <a:ext uri="{FF2B5EF4-FFF2-40B4-BE49-F238E27FC236}">
                <a16:creationId xmlns:a16="http://schemas.microsoft.com/office/drawing/2014/main" id="{67E5BB27-8D3D-68B5-64C6-166E915B4C8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832975" y="2650091"/>
            <a:ext cx="2134720" cy="702709"/>
          </a:xfrm>
          <a:prstGeom prst="rect">
            <a:avLst/>
          </a:prstGeom>
        </p:spPr>
      </p:pic>
      <p:grpSp>
        <p:nvGrpSpPr>
          <p:cNvPr id="467" name="Group 466">
            <a:extLst>
              <a:ext uri="{FF2B5EF4-FFF2-40B4-BE49-F238E27FC236}">
                <a16:creationId xmlns:a16="http://schemas.microsoft.com/office/drawing/2014/main" id="{4C959FD0-B195-D307-2988-D7676FB159A5}"/>
              </a:ext>
            </a:extLst>
          </p:cNvPr>
          <p:cNvGrpSpPr/>
          <p:nvPr/>
        </p:nvGrpSpPr>
        <p:grpSpPr>
          <a:xfrm>
            <a:off x="7380171" y="2646352"/>
            <a:ext cx="2402004" cy="712798"/>
            <a:chOff x="10475796" y="2516177"/>
            <a:chExt cx="1716204" cy="409585"/>
          </a:xfrm>
        </p:grpSpPr>
        <p:pic>
          <p:nvPicPr>
            <p:cNvPr id="555" name="Picture 554">
              <a:extLst>
                <a:ext uri="{FF2B5EF4-FFF2-40B4-BE49-F238E27FC236}">
                  <a16:creationId xmlns:a16="http://schemas.microsoft.com/office/drawing/2014/main" id="{AC74EE8A-5E38-0CA9-55A5-B47F0EB80C6E}"/>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475796" y="2519273"/>
              <a:ext cx="1582714" cy="406489"/>
            </a:xfrm>
            <a:prstGeom prst="rect">
              <a:avLst/>
            </a:prstGeom>
          </p:spPr>
        </p:pic>
        <p:pic>
          <p:nvPicPr>
            <p:cNvPr id="45" name="Picture 44">
              <a:extLst>
                <a:ext uri="{FF2B5EF4-FFF2-40B4-BE49-F238E27FC236}">
                  <a16:creationId xmlns:a16="http://schemas.microsoft.com/office/drawing/2014/main" id="{949D1949-B546-D5EC-FC06-DEE9DBC2A16A}"/>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2060477" y="2516177"/>
              <a:ext cx="131523" cy="365765"/>
            </a:xfrm>
            <a:prstGeom prst="rect">
              <a:avLst/>
            </a:prstGeom>
          </p:spPr>
        </p:pic>
      </p:grpSp>
      <p:grpSp>
        <p:nvGrpSpPr>
          <p:cNvPr id="466" name="Group 465">
            <a:extLst>
              <a:ext uri="{FF2B5EF4-FFF2-40B4-BE49-F238E27FC236}">
                <a16:creationId xmlns:a16="http://schemas.microsoft.com/office/drawing/2014/main" id="{447879CA-3AEB-86E1-FA23-720C04D8A474}"/>
              </a:ext>
            </a:extLst>
          </p:cNvPr>
          <p:cNvGrpSpPr/>
          <p:nvPr/>
        </p:nvGrpSpPr>
        <p:grpSpPr>
          <a:xfrm>
            <a:off x="5093263" y="2575552"/>
            <a:ext cx="2409262" cy="789948"/>
            <a:chOff x="10563788" y="1845302"/>
            <a:chExt cx="1771088" cy="453398"/>
          </a:xfrm>
        </p:grpSpPr>
        <p:pic>
          <p:nvPicPr>
            <p:cNvPr id="462" name="T_2200_fps=1">
              <a:hlinkClick r:id="" action="ppaction://media"/>
              <a:extLst>
                <a:ext uri="{FF2B5EF4-FFF2-40B4-BE49-F238E27FC236}">
                  <a16:creationId xmlns:a16="http://schemas.microsoft.com/office/drawing/2014/main" id="{016E426D-0D05-3019-F8C2-B0430F9DBD02}"/>
                </a:ext>
              </a:extLst>
            </p:cNvPr>
            <p:cNvPicPr>
              <a:picLocks noChangeAspect="1"/>
            </p:cNvPicPr>
            <p:nvPr>
              <a:videoFile r:link="rId2"/>
              <p:extLst>
                <p:ext uri="{DAA4B4D4-6D71-4841-9C94-3DE7FCFB9230}">
                  <p14:media xmlns:p14="http://schemas.microsoft.com/office/powerpoint/2010/main" r:embed="rId1"/>
                </p:ext>
              </p:extLst>
            </p:nvPr>
          </p:nvPicPr>
          <p:blipFill>
            <a:blip r:embed="rId56"/>
            <a:stretch>
              <a:fillRect/>
            </a:stretch>
          </p:blipFill>
          <p:spPr>
            <a:xfrm>
              <a:off x="10611840" y="1845302"/>
              <a:ext cx="1723036" cy="434348"/>
            </a:xfrm>
            <a:prstGeom prst="rect">
              <a:avLst/>
            </a:prstGeom>
          </p:spPr>
        </p:pic>
        <p:pic>
          <p:nvPicPr>
            <p:cNvPr id="463" name="Picture 462">
              <a:extLst>
                <a:ext uri="{FF2B5EF4-FFF2-40B4-BE49-F238E27FC236}">
                  <a16:creationId xmlns:a16="http://schemas.microsoft.com/office/drawing/2014/main" id="{FF05908D-BCE1-5396-3BAB-D0A8D99D5C71}"/>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0563788" y="1888940"/>
              <a:ext cx="1582176" cy="409760"/>
            </a:xfrm>
            <a:prstGeom prst="rect">
              <a:avLst/>
            </a:prstGeom>
          </p:spPr>
        </p:pic>
        <p:pic>
          <p:nvPicPr>
            <p:cNvPr id="465" name="Picture 464">
              <a:extLst>
                <a:ext uri="{FF2B5EF4-FFF2-40B4-BE49-F238E27FC236}">
                  <a16:creationId xmlns:a16="http://schemas.microsoft.com/office/drawing/2014/main" id="{3D81F9CE-B2A5-2C79-EFD5-06E8E3F10DB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2148111" y="1861382"/>
              <a:ext cx="163004" cy="367251"/>
            </a:xfrm>
            <a:prstGeom prst="rect">
              <a:avLst/>
            </a:prstGeom>
          </p:spPr>
        </p:pic>
      </p:grpSp>
      <p:grpSp>
        <p:nvGrpSpPr>
          <p:cNvPr id="469" name="Group 468">
            <a:extLst>
              <a:ext uri="{FF2B5EF4-FFF2-40B4-BE49-F238E27FC236}">
                <a16:creationId xmlns:a16="http://schemas.microsoft.com/office/drawing/2014/main" id="{DC7C5B64-4A38-FB6C-5E0A-0D7FB06CF2CC}"/>
              </a:ext>
            </a:extLst>
          </p:cNvPr>
          <p:cNvGrpSpPr/>
          <p:nvPr/>
        </p:nvGrpSpPr>
        <p:grpSpPr>
          <a:xfrm>
            <a:off x="5031980" y="4561846"/>
            <a:ext cx="2429270" cy="753103"/>
            <a:chOff x="10483455" y="4225297"/>
            <a:chExt cx="1733945" cy="514978"/>
          </a:xfrm>
        </p:grpSpPr>
        <p:pic>
          <p:nvPicPr>
            <p:cNvPr id="532" name="Picture 531">
              <a:extLst>
                <a:ext uri="{FF2B5EF4-FFF2-40B4-BE49-F238E27FC236}">
                  <a16:creationId xmlns:a16="http://schemas.microsoft.com/office/drawing/2014/main" id="{41FF3C6C-F9C9-8FF7-AAC1-062E2F71B781}"/>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2065409" y="4225297"/>
              <a:ext cx="151991" cy="414687"/>
            </a:xfrm>
            <a:prstGeom prst="rect">
              <a:avLst/>
            </a:prstGeom>
          </p:spPr>
        </p:pic>
        <p:pic>
          <p:nvPicPr>
            <p:cNvPr id="539" name="Picture 538">
              <a:extLst>
                <a:ext uri="{FF2B5EF4-FFF2-40B4-BE49-F238E27FC236}">
                  <a16:creationId xmlns:a16="http://schemas.microsoft.com/office/drawing/2014/main" id="{90B641D3-CCC7-DF7E-1995-AAB47576AF82}"/>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0483455" y="4254604"/>
              <a:ext cx="1582080" cy="485671"/>
            </a:xfrm>
            <a:prstGeom prst="rect">
              <a:avLst/>
            </a:prstGeom>
          </p:spPr>
        </p:pic>
      </p:grpSp>
      <p:grpSp>
        <p:nvGrpSpPr>
          <p:cNvPr id="470" name="Group 469">
            <a:extLst>
              <a:ext uri="{FF2B5EF4-FFF2-40B4-BE49-F238E27FC236}">
                <a16:creationId xmlns:a16="http://schemas.microsoft.com/office/drawing/2014/main" id="{8534608E-8FA2-0587-5655-FBC5A6C1CDFF}"/>
              </a:ext>
            </a:extLst>
          </p:cNvPr>
          <p:cNvGrpSpPr/>
          <p:nvPr/>
        </p:nvGrpSpPr>
        <p:grpSpPr>
          <a:xfrm>
            <a:off x="7387127" y="4552950"/>
            <a:ext cx="2407752" cy="762000"/>
            <a:chOff x="10547439" y="4584534"/>
            <a:chExt cx="1711508" cy="493879"/>
          </a:xfrm>
        </p:grpSpPr>
        <p:pic>
          <p:nvPicPr>
            <p:cNvPr id="533" name="Picture 532">
              <a:extLst>
                <a:ext uri="{FF2B5EF4-FFF2-40B4-BE49-F238E27FC236}">
                  <a16:creationId xmlns:a16="http://schemas.microsoft.com/office/drawing/2014/main" id="{67855971-EA5E-9911-A5C1-C8E973D99FE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2127311" y="4584534"/>
              <a:ext cx="131636" cy="407328"/>
            </a:xfrm>
            <a:prstGeom prst="rect">
              <a:avLst/>
            </a:prstGeom>
          </p:spPr>
        </p:pic>
        <p:pic>
          <p:nvPicPr>
            <p:cNvPr id="540" name="Picture 539">
              <a:extLst>
                <a:ext uri="{FF2B5EF4-FFF2-40B4-BE49-F238E27FC236}">
                  <a16:creationId xmlns:a16="http://schemas.microsoft.com/office/drawing/2014/main" id="{B5134C78-AD29-8F2E-E2F4-9C8A67394F83}"/>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0547439" y="4618108"/>
              <a:ext cx="1576300" cy="460305"/>
            </a:xfrm>
            <a:prstGeom prst="rect">
              <a:avLst/>
            </a:prstGeom>
          </p:spPr>
        </p:pic>
      </p:grpSp>
      <p:pic>
        <p:nvPicPr>
          <p:cNvPr id="541" name="Picture 540">
            <a:extLst>
              <a:ext uri="{FF2B5EF4-FFF2-40B4-BE49-F238E27FC236}">
                <a16:creationId xmlns:a16="http://schemas.microsoft.com/office/drawing/2014/main" id="{113DE94A-2D17-C811-71F8-D969A434A9DE}"/>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9832036" y="4609547"/>
            <a:ext cx="2137880" cy="705403"/>
          </a:xfrm>
          <a:prstGeom prst="rect">
            <a:avLst/>
          </a:prstGeom>
        </p:spPr>
      </p:pic>
      <p:sp>
        <p:nvSpPr>
          <p:cNvPr id="95" name="TextBox 94">
            <a:extLst>
              <a:ext uri="{FF2B5EF4-FFF2-40B4-BE49-F238E27FC236}">
                <a16:creationId xmlns:a16="http://schemas.microsoft.com/office/drawing/2014/main" id="{658E8850-5CCB-D953-CE14-87EBCED0344E}"/>
              </a:ext>
            </a:extLst>
          </p:cNvPr>
          <p:cNvSpPr txBox="1"/>
          <p:nvPr/>
        </p:nvSpPr>
        <p:spPr>
          <a:xfrm>
            <a:off x="5843486" y="1571259"/>
            <a:ext cx="852956" cy="101565"/>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Temperature (K)</a:t>
            </a:r>
            <a:endParaRPr lang="en-GB" sz="600" dirty="0">
              <a:solidFill>
                <a:schemeClr val="tx1"/>
              </a:solidFill>
              <a:latin typeface="Calibri" panose="020F0502020204030204" pitchFamily="34" charset="0"/>
              <a:cs typeface="Calibri" panose="020F0502020204030204" pitchFamily="34" charset="0"/>
            </a:endParaRPr>
          </a:p>
        </p:txBody>
      </p:sp>
      <p:sp>
        <p:nvSpPr>
          <p:cNvPr id="160" name="TextBox 159">
            <a:extLst>
              <a:ext uri="{FF2B5EF4-FFF2-40B4-BE49-F238E27FC236}">
                <a16:creationId xmlns:a16="http://schemas.microsoft.com/office/drawing/2014/main" id="{B8A0E77E-D031-7333-F8ED-34A8B9A22FFE}"/>
              </a:ext>
            </a:extLst>
          </p:cNvPr>
          <p:cNvSpPr txBox="1"/>
          <p:nvPr/>
        </p:nvSpPr>
        <p:spPr>
          <a:xfrm>
            <a:off x="5719390" y="2584278"/>
            <a:ext cx="1113129" cy="101565"/>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Temperature (K)</a:t>
            </a:r>
            <a:endParaRPr lang="en-GB" sz="600" dirty="0">
              <a:solidFill>
                <a:schemeClr val="tx1"/>
              </a:solidFill>
              <a:latin typeface="Calibri" panose="020F0502020204030204" pitchFamily="34" charset="0"/>
              <a:cs typeface="Calibri" panose="020F0502020204030204" pitchFamily="34" charset="0"/>
            </a:endParaRPr>
          </a:p>
        </p:txBody>
      </p:sp>
      <p:sp>
        <p:nvSpPr>
          <p:cNvPr id="161" name="TextBox 160">
            <a:extLst>
              <a:ext uri="{FF2B5EF4-FFF2-40B4-BE49-F238E27FC236}">
                <a16:creationId xmlns:a16="http://schemas.microsoft.com/office/drawing/2014/main" id="{C734BDB6-74D7-C914-A868-8ED2CF285034}"/>
              </a:ext>
            </a:extLst>
          </p:cNvPr>
          <p:cNvSpPr txBox="1"/>
          <p:nvPr/>
        </p:nvSpPr>
        <p:spPr>
          <a:xfrm>
            <a:off x="5717192" y="3563807"/>
            <a:ext cx="1118292" cy="92333"/>
          </a:xfrm>
          <a:prstGeom prst="rect">
            <a:avLst/>
          </a:prstGeom>
          <a:solidFill>
            <a:schemeClr val="bg1"/>
          </a:solidFill>
        </p:spPr>
        <p:txBody>
          <a:bodyPr wrap="square" lIns="0" tIns="0" rIns="0" bIns="0">
            <a:spAutoFit/>
          </a:bodyPr>
          <a:lstStyle/>
          <a:p>
            <a:pPr algn="ctr"/>
            <a:r>
              <a:rPr lang="en-US" sz="600" dirty="0">
                <a:solidFill>
                  <a:schemeClr val="tx1"/>
                </a:solidFill>
                <a:latin typeface="Calibri" panose="020F0502020204030204" pitchFamily="34" charset="0"/>
                <a:cs typeface="Calibri" panose="020F0502020204030204" pitchFamily="34" charset="0"/>
              </a:rPr>
              <a:t>Temperature (K)</a:t>
            </a:r>
            <a:endParaRPr lang="en-GB" sz="600" dirty="0">
              <a:solidFill>
                <a:schemeClr val="tx1"/>
              </a:solidFill>
              <a:latin typeface="Calibri" panose="020F0502020204030204" pitchFamily="34" charset="0"/>
              <a:cs typeface="Calibri" panose="020F0502020204030204" pitchFamily="34" charset="0"/>
            </a:endParaRPr>
          </a:p>
        </p:txBody>
      </p:sp>
      <p:sp>
        <p:nvSpPr>
          <p:cNvPr id="162" name="TextBox 161">
            <a:extLst>
              <a:ext uri="{FF2B5EF4-FFF2-40B4-BE49-F238E27FC236}">
                <a16:creationId xmlns:a16="http://schemas.microsoft.com/office/drawing/2014/main" id="{0DFCC274-CAAB-10D8-E08C-B56C10772640}"/>
              </a:ext>
            </a:extLst>
          </p:cNvPr>
          <p:cNvSpPr txBox="1"/>
          <p:nvPr/>
        </p:nvSpPr>
        <p:spPr>
          <a:xfrm>
            <a:off x="5745299" y="4547847"/>
            <a:ext cx="1056342" cy="92333"/>
          </a:xfrm>
          <a:prstGeom prst="rect">
            <a:avLst/>
          </a:prstGeom>
          <a:solidFill>
            <a:schemeClr val="bg1"/>
          </a:solidFill>
        </p:spPr>
        <p:txBody>
          <a:bodyPr wrap="square" lIns="0" tIns="0" rIns="0" bIns="0">
            <a:spAutoFit/>
          </a:bodyPr>
          <a:lstStyle/>
          <a:p>
            <a:pPr algn="ctr"/>
            <a:r>
              <a:rPr lang="en-US" sz="600" dirty="0">
                <a:solidFill>
                  <a:schemeClr val="tx1"/>
                </a:solidFill>
                <a:latin typeface="Calibri" panose="020F0502020204030204" pitchFamily="34" charset="0"/>
                <a:cs typeface="Calibri" panose="020F0502020204030204" pitchFamily="34" charset="0"/>
              </a:rPr>
              <a:t>Temperature (K)</a:t>
            </a:r>
            <a:endParaRPr lang="en-GB" sz="600" dirty="0">
              <a:solidFill>
                <a:schemeClr val="tx1"/>
              </a:solidFill>
              <a:latin typeface="Calibri" panose="020F0502020204030204" pitchFamily="34" charset="0"/>
              <a:cs typeface="Calibri" panose="020F0502020204030204" pitchFamily="34" charset="0"/>
            </a:endParaRPr>
          </a:p>
        </p:txBody>
      </p:sp>
      <p:sp>
        <p:nvSpPr>
          <p:cNvPr id="163" name="TextBox 162">
            <a:extLst>
              <a:ext uri="{FF2B5EF4-FFF2-40B4-BE49-F238E27FC236}">
                <a16:creationId xmlns:a16="http://schemas.microsoft.com/office/drawing/2014/main" id="{F059A976-B40B-2BF4-9EC8-3FAFCF0C36F8}"/>
              </a:ext>
            </a:extLst>
          </p:cNvPr>
          <p:cNvSpPr txBox="1"/>
          <p:nvPr/>
        </p:nvSpPr>
        <p:spPr>
          <a:xfrm>
            <a:off x="8192732" y="4528314"/>
            <a:ext cx="827836" cy="101565"/>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Speed (m/s)</a:t>
            </a:r>
            <a:endParaRPr lang="en-GB" sz="600" dirty="0">
              <a:solidFill>
                <a:schemeClr val="tx1"/>
              </a:solidFill>
              <a:latin typeface="Calibri" panose="020F0502020204030204" pitchFamily="34" charset="0"/>
              <a:cs typeface="Calibri" panose="020F0502020204030204" pitchFamily="34" charset="0"/>
            </a:endParaRPr>
          </a:p>
        </p:txBody>
      </p:sp>
      <p:sp>
        <p:nvSpPr>
          <p:cNvPr id="164" name="TextBox 163">
            <a:extLst>
              <a:ext uri="{FF2B5EF4-FFF2-40B4-BE49-F238E27FC236}">
                <a16:creationId xmlns:a16="http://schemas.microsoft.com/office/drawing/2014/main" id="{5C77606A-61C3-A222-E163-C0847305631E}"/>
              </a:ext>
            </a:extLst>
          </p:cNvPr>
          <p:cNvSpPr txBox="1"/>
          <p:nvPr/>
        </p:nvSpPr>
        <p:spPr>
          <a:xfrm>
            <a:off x="8255659" y="3556183"/>
            <a:ext cx="702770" cy="101567"/>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Speed (m/s)</a:t>
            </a:r>
            <a:endParaRPr lang="en-GB" sz="600" dirty="0">
              <a:solidFill>
                <a:schemeClr val="tx1"/>
              </a:solidFill>
              <a:latin typeface="Calibri" panose="020F0502020204030204" pitchFamily="34" charset="0"/>
              <a:cs typeface="Calibri" panose="020F0502020204030204" pitchFamily="34" charset="0"/>
            </a:endParaRPr>
          </a:p>
        </p:txBody>
      </p:sp>
      <p:sp>
        <p:nvSpPr>
          <p:cNvPr id="165" name="TextBox 164">
            <a:extLst>
              <a:ext uri="{FF2B5EF4-FFF2-40B4-BE49-F238E27FC236}">
                <a16:creationId xmlns:a16="http://schemas.microsoft.com/office/drawing/2014/main" id="{3BE1E747-B8F6-E88E-BB10-E1DD77A7642F}"/>
              </a:ext>
            </a:extLst>
          </p:cNvPr>
          <p:cNvSpPr txBox="1"/>
          <p:nvPr/>
        </p:nvSpPr>
        <p:spPr>
          <a:xfrm>
            <a:off x="8054705" y="2563439"/>
            <a:ext cx="1113129" cy="101566"/>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Speed (m/s)</a:t>
            </a:r>
            <a:endParaRPr lang="en-GB" sz="600" dirty="0">
              <a:solidFill>
                <a:schemeClr val="tx1"/>
              </a:solidFill>
              <a:latin typeface="Calibri" panose="020F0502020204030204" pitchFamily="34" charset="0"/>
              <a:cs typeface="Calibri" panose="020F0502020204030204" pitchFamily="34" charset="0"/>
            </a:endParaRPr>
          </a:p>
        </p:txBody>
      </p:sp>
      <p:sp>
        <p:nvSpPr>
          <p:cNvPr id="166" name="TextBox 165">
            <a:extLst>
              <a:ext uri="{FF2B5EF4-FFF2-40B4-BE49-F238E27FC236}">
                <a16:creationId xmlns:a16="http://schemas.microsoft.com/office/drawing/2014/main" id="{CEAF3729-4168-A3B9-A80D-6DC30681A424}"/>
              </a:ext>
            </a:extLst>
          </p:cNvPr>
          <p:cNvSpPr txBox="1"/>
          <p:nvPr/>
        </p:nvSpPr>
        <p:spPr>
          <a:xfrm>
            <a:off x="8192989" y="1579510"/>
            <a:ext cx="819131" cy="101565"/>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Speed (m/s)</a:t>
            </a:r>
            <a:endParaRPr lang="en-GB" sz="600" dirty="0">
              <a:solidFill>
                <a:schemeClr val="tx1"/>
              </a:solidFill>
              <a:latin typeface="Calibri" panose="020F0502020204030204" pitchFamily="34" charset="0"/>
              <a:cs typeface="Calibri" panose="020F0502020204030204" pitchFamily="34" charset="0"/>
            </a:endParaRPr>
          </a:p>
        </p:txBody>
      </p:sp>
      <p:sp>
        <p:nvSpPr>
          <p:cNvPr id="167" name="TextBox 166">
            <a:extLst>
              <a:ext uri="{FF2B5EF4-FFF2-40B4-BE49-F238E27FC236}">
                <a16:creationId xmlns:a16="http://schemas.microsoft.com/office/drawing/2014/main" id="{A9869481-E1C4-24AD-4870-152BEC1E4450}"/>
              </a:ext>
            </a:extLst>
          </p:cNvPr>
          <p:cNvSpPr txBox="1"/>
          <p:nvPr/>
        </p:nvSpPr>
        <p:spPr>
          <a:xfrm>
            <a:off x="10692590" y="1542367"/>
            <a:ext cx="643832" cy="129266"/>
          </a:xfrm>
          <a:prstGeom prst="rect">
            <a:avLst/>
          </a:prstGeom>
          <a:solidFill>
            <a:schemeClr val="bg1"/>
          </a:solidFill>
        </p:spPr>
        <p:txBody>
          <a:bodyPr wrap="square" lIns="0" tIns="27432"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Vorticity (1/s)</a:t>
            </a:r>
            <a:endParaRPr lang="en-GB" sz="600" dirty="0">
              <a:solidFill>
                <a:schemeClr val="tx1"/>
              </a:solidFill>
              <a:latin typeface="Calibri" panose="020F0502020204030204" pitchFamily="34" charset="0"/>
              <a:cs typeface="Calibri" panose="020F0502020204030204" pitchFamily="34" charset="0"/>
            </a:endParaRPr>
          </a:p>
        </p:txBody>
      </p:sp>
      <p:sp>
        <p:nvSpPr>
          <p:cNvPr id="168" name="TextBox 167">
            <a:extLst>
              <a:ext uri="{FF2B5EF4-FFF2-40B4-BE49-F238E27FC236}">
                <a16:creationId xmlns:a16="http://schemas.microsoft.com/office/drawing/2014/main" id="{38160471-F6F7-02F0-3356-22182BC663E4}"/>
              </a:ext>
            </a:extLst>
          </p:cNvPr>
          <p:cNvSpPr txBox="1"/>
          <p:nvPr/>
        </p:nvSpPr>
        <p:spPr>
          <a:xfrm>
            <a:off x="10689415" y="2541608"/>
            <a:ext cx="643832" cy="129266"/>
          </a:xfrm>
          <a:prstGeom prst="rect">
            <a:avLst/>
          </a:prstGeom>
          <a:solidFill>
            <a:schemeClr val="bg1"/>
          </a:solidFill>
        </p:spPr>
        <p:txBody>
          <a:bodyPr wrap="square" lIns="0" tIns="27432"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Vorticity (1/s)</a:t>
            </a:r>
            <a:endParaRPr lang="en-GB" sz="600" dirty="0">
              <a:solidFill>
                <a:schemeClr val="tx1"/>
              </a:solidFill>
              <a:latin typeface="Calibri" panose="020F0502020204030204" pitchFamily="34" charset="0"/>
              <a:cs typeface="Calibri" panose="020F0502020204030204" pitchFamily="34" charset="0"/>
            </a:endParaRPr>
          </a:p>
        </p:txBody>
      </p:sp>
      <p:sp>
        <p:nvSpPr>
          <p:cNvPr id="169" name="TextBox 168">
            <a:extLst>
              <a:ext uri="{FF2B5EF4-FFF2-40B4-BE49-F238E27FC236}">
                <a16:creationId xmlns:a16="http://schemas.microsoft.com/office/drawing/2014/main" id="{4E8543BC-7E6B-8951-2D71-58DCB918D80B}"/>
              </a:ext>
            </a:extLst>
          </p:cNvPr>
          <p:cNvSpPr txBox="1"/>
          <p:nvPr/>
        </p:nvSpPr>
        <p:spPr>
          <a:xfrm>
            <a:off x="10791824" y="3532012"/>
            <a:ext cx="441326" cy="129266"/>
          </a:xfrm>
          <a:prstGeom prst="rect">
            <a:avLst/>
          </a:prstGeom>
          <a:solidFill>
            <a:schemeClr val="bg1"/>
          </a:solidFill>
        </p:spPr>
        <p:txBody>
          <a:bodyPr wrap="square" lIns="0" tIns="27432"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Vorticity (1/s)</a:t>
            </a:r>
            <a:endParaRPr lang="en-GB" sz="600" dirty="0">
              <a:solidFill>
                <a:schemeClr val="tx1"/>
              </a:solidFill>
              <a:latin typeface="Calibri" panose="020F0502020204030204" pitchFamily="34" charset="0"/>
              <a:cs typeface="Calibri" panose="020F0502020204030204" pitchFamily="34" charset="0"/>
            </a:endParaRPr>
          </a:p>
        </p:txBody>
      </p:sp>
      <p:sp>
        <p:nvSpPr>
          <p:cNvPr id="170" name="TextBox 169">
            <a:extLst>
              <a:ext uri="{FF2B5EF4-FFF2-40B4-BE49-F238E27FC236}">
                <a16:creationId xmlns:a16="http://schemas.microsoft.com/office/drawing/2014/main" id="{71906DAD-0B0B-80E9-9306-D9E65ADC76A2}"/>
              </a:ext>
            </a:extLst>
          </p:cNvPr>
          <p:cNvSpPr txBox="1"/>
          <p:nvPr/>
        </p:nvSpPr>
        <p:spPr>
          <a:xfrm>
            <a:off x="10679889" y="4524412"/>
            <a:ext cx="643832" cy="101565"/>
          </a:xfrm>
          <a:prstGeom prst="rect">
            <a:avLst/>
          </a:prstGeom>
          <a:solidFill>
            <a:schemeClr val="bg1"/>
          </a:solidFill>
        </p:spPr>
        <p:txBody>
          <a:bodyPr wrap="square" lIns="0" tIns="0" rIns="0" bIns="9144">
            <a:spAutoFit/>
          </a:bodyPr>
          <a:lstStyle/>
          <a:p>
            <a:pPr algn="ctr"/>
            <a:r>
              <a:rPr lang="en-US" sz="600" dirty="0">
                <a:solidFill>
                  <a:schemeClr val="tx1"/>
                </a:solidFill>
                <a:latin typeface="Calibri" panose="020F0502020204030204" pitchFamily="34" charset="0"/>
                <a:cs typeface="Calibri" panose="020F0502020204030204" pitchFamily="34" charset="0"/>
              </a:rPr>
              <a:t>Vorticity (1/s)</a:t>
            </a:r>
            <a:endParaRPr lang="en-GB" sz="600" dirty="0">
              <a:solidFill>
                <a:schemeClr val="tx1"/>
              </a:solidFill>
              <a:latin typeface="Calibri" panose="020F0502020204030204" pitchFamily="34" charset="0"/>
              <a:cs typeface="Calibri" panose="020F0502020204030204" pitchFamily="34" charset="0"/>
            </a:endParaRPr>
          </a:p>
        </p:txBody>
      </p:sp>
      <p:pic>
        <p:nvPicPr>
          <p:cNvPr id="218" name="Picture 217">
            <a:extLst>
              <a:ext uri="{FF2B5EF4-FFF2-40B4-BE49-F238E27FC236}">
                <a16:creationId xmlns:a16="http://schemas.microsoft.com/office/drawing/2014/main" id="{D732AAF7-C6D8-935F-47EC-39E10035B080}"/>
              </a:ext>
            </a:extLst>
          </p:cNvPr>
          <p:cNvPicPr>
            <a:picLocks noChangeAspect="1"/>
          </p:cNvPicPr>
          <p:nvPr/>
        </p:nvPicPr>
        <p:blipFill>
          <a:blip r:embed="rId64"/>
          <a:stretch>
            <a:fillRect/>
          </a:stretch>
        </p:blipFill>
        <p:spPr>
          <a:xfrm>
            <a:off x="9945539" y="2341563"/>
            <a:ext cx="2021036" cy="233362"/>
          </a:xfrm>
          <a:prstGeom prst="rect">
            <a:avLst/>
          </a:prstGeom>
        </p:spPr>
      </p:pic>
      <p:pic>
        <p:nvPicPr>
          <p:cNvPr id="219" name="Picture 218">
            <a:extLst>
              <a:ext uri="{FF2B5EF4-FFF2-40B4-BE49-F238E27FC236}">
                <a16:creationId xmlns:a16="http://schemas.microsoft.com/office/drawing/2014/main" id="{EB58A86C-1784-C099-68D6-0A94D1C64B33}"/>
              </a:ext>
            </a:extLst>
          </p:cNvPr>
          <p:cNvPicPr>
            <a:picLocks noChangeAspect="1"/>
          </p:cNvPicPr>
          <p:nvPr/>
        </p:nvPicPr>
        <p:blipFill>
          <a:blip r:embed="rId64"/>
          <a:stretch>
            <a:fillRect/>
          </a:stretch>
        </p:blipFill>
        <p:spPr>
          <a:xfrm>
            <a:off x="9948714" y="3338513"/>
            <a:ext cx="2021036" cy="233362"/>
          </a:xfrm>
          <a:prstGeom prst="rect">
            <a:avLst/>
          </a:prstGeom>
        </p:spPr>
      </p:pic>
      <p:pic>
        <p:nvPicPr>
          <p:cNvPr id="221" name="Picture 220">
            <a:extLst>
              <a:ext uri="{FF2B5EF4-FFF2-40B4-BE49-F238E27FC236}">
                <a16:creationId xmlns:a16="http://schemas.microsoft.com/office/drawing/2014/main" id="{72C1513A-9135-0560-9BA1-CC2E27CC907B}"/>
              </a:ext>
            </a:extLst>
          </p:cNvPr>
          <p:cNvPicPr>
            <a:picLocks noChangeAspect="1"/>
          </p:cNvPicPr>
          <p:nvPr/>
        </p:nvPicPr>
        <p:blipFill>
          <a:blip r:embed="rId64"/>
          <a:stretch>
            <a:fillRect/>
          </a:stretch>
        </p:blipFill>
        <p:spPr>
          <a:xfrm>
            <a:off x="9948714" y="5307013"/>
            <a:ext cx="2021036" cy="233362"/>
          </a:xfrm>
          <a:prstGeom prst="rect">
            <a:avLst/>
          </a:prstGeom>
        </p:spPr>
      </p:pic>
      <p:pic>
        <p:nvPicPr>
          <p:cNvPr id="260" name="Picture 259">
            <a:extLst>
              <a:ext uri="{FF2B5EF4-FFF2-40B4-BE49-F238E27FC236}">
                <a16:creationId xmlns:a16="http://schemas.microsoft.com/office/drawing/2014/main" id="{576B5366-49FF-4853-3C6A-67E19BED53F7}"/>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1471238" y="5571228"/>
            <a:ext cx="631862" cy="207297"/>
          </a:xfrm>
          <a:prstGeom prst="rect">
            <a:avLst/>
          </a:prstGeom>
        </p:spPr>
      </p:pic>
    </p:spTree>
    <p:extLst>
      <p:ext uri="{BB962C8B-B14F-4D97-AF65-F5344CB8AC3E}">
        <p14:creationId xmlns:p14="http://schemas.microsoft.com/office/powerpoint/2010/main" val="3503512150"/>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46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54811252-79CF-B1F9-225A-DF4CCA5CCC22}"/>
              </a:ext>
            </a:extLst>
          </p:cNvPr>
          <p:cNvGrpSpPr/>
          <p:nvPr/>
        </p:nvGrpSpPr>
        <p:grpSpPr>
          <a:xfrm>
            <a:off x="6168272" y="5597753"/>
            <a:ext cx="5887203" cy="1165978"/>
            <a:chOff x="392395" y="1012914"/>
            <a:chExt cx="2509755" cy="1237579"/>
          </a:xfrm>
        </p:grpSpPr>
        <p:sp>
          <p:nvSpPr>
            <p:cNvPr id="170" name="Rounded Rectangle 8">
              <a:extLst>
                <a:ext uri="{FF2B5EF4-FFF2-40B4-BE49-F238E27FC236}">
                  <a16:creationId xmlns:a16="http://schemas.microsoft.com/office/drawing/2014/main" id="{A75C795C-C590-B376-E90A-1E2F9DC3A7EA}"/>
                </a:ext>
              </a:extLst>
            </p:cNvPr>
            <p:cNvSpPr/>
            <p:nvPr/>
          </p:nvSpPr>
          <p:spPr>
            <a:xfrm>
              <a:off x="393698" y="1012914"/>
              <a:ext cx="2508452" cy="1203133"/>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171" name="TextBox 170">
              <a:extLst>
                <a:ext uri="{FF2B5EF4-FFF2-40B4-BE49-F238E27FC236}">
                  <a16:creationId xmlns:a16="http://schemas.microsoft.com/office/drawing/2014/main" id="{80E642DC-FC0A-725E-1614-27175E93C3E2}"/>
                </a:ext>
              </a:extLst>
            </p:cNvPr>
            <p:cNvSpPr txBox="1"/>
            <p:nvPr/>
          </p:nvSpPr>
          <p:spPr>
            <a:xfrm>
              <a:off x="1077105" y="1037564"/>
              <a:ext cx="910581" cy="118064"/>
            </a:xfrm>
            <a:prstGeom prst="rect">
              <a:avLst/>
            </a:prstGeom>
            <a:noFill/>
          </p:spPr>
          <p:txBody>
            <a:bodyPr wrap="square" lIns="0" tIns="0" rIns="0" bIns="0" rtlCol="0">
              <a:spAutoFit/>
            </a:bodyPr>
            <a:lstStyle/>
            <a:p>
              <a:pPr algn="ctr"/>
              <a:r>
                <a:rPr lang="en-US" sz="1000" dirty="0">
                  <a:solidFill>
                    <a:schemeClr val="tx1"/>
                  </a:solidFill>
                  <a:latin typeface="Calibri" panose="020F0502020204030204" pitchFamily="34" charset="0"/>
                  <a:cs typeface="Calibri" panose="020F0502020204030204" pitchFamily="34" charset="0"/>
                </a:rPr>
                <a:t>Conclusions</a:t>
              </a:r>
            </a:p>
          </p:txBody>
        </p:sp>
        <p:sp>
          <p:nvSpPr>
            <p:cNvPr id="172" name="TextBox 171">
              <a:extLst>
                <a:ext uri="{FF2B5EF4-FFF2-40B4-BE49-F238E27FC236}">
                  <a16:creationId xmlns:a16="http://schemas.microsoft.com/office/drawing/2014/main" id="{A402C87A-572A-BB79-C2B5-24ADB0CC9CCE}"/>
                </a:ext>
              </a:extLst>
            </p:cNvPr>
            <p:cNvSpPr txBox="1"/>
            <p:nvPr/>
          </p:nvSpPr>
          <p:spPr>
            <a:xfrm>
              <a:off x="392395" y="1161653"/>
              <a:ext cx="2482816" cy="1088840"/>
            </a:xfrm>
            <a:prstGeom prst="rect">
              <a:avLst/>
            </a:prstGeom>
            <a:noFill/>
          </p:spPr>
          <p:txBody>
            <a:bodyPr wrap="square" rtlCol="0">
              <a:spAutoFit/>
            </a:bodyPr>
            <a:lstStyle/>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Thermal convection only modestly influences the spatial distribution of iron droplets in MOs due to the breakup of iron rich impactors.</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Vigorous thermal convection tends to confine fragments of smaller impactors to deeper regions, cf. fragments of larger impactors disperse throughout all depths.</a:t>
              </a:r>
              <a:endParaRPr lang="en-US" sz="600" b="0" dirty="0">
                <a:solidFill>
                  <a:schemeClr val="tx1"/>
                </a:solidFill>
                <a:latin typeface="Calibri" panose="020F0502020204030204" pitchFamily="34" charset="0"/>
                <a:cs typeface="Calibri" panose="020F0502020204030204" pitchFamily="34" charset="0"/>
              </a:endParaRP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iron settling time is of order 30  days in the model where the smallest iron droplet size is around 10 km due to the resolution limits of modelling.</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Based on the modelling results and the Kolmogorov length scale relation, the iron settling time is of order 110 days for fragment sizes in the range of cm to mm.</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model predicts entrainment coefficients in the range 0.2 </a:t>
              </a:r>
              <a:r>
                <a:rPr lang="en-GB" sz="600" b="0" dirty="0">
                  <a:solidFill>
                    <a:schemeClr val="tx1"/>
                  </a:solidFill>
                  <a:latin typeface="Calibri" panose="020F0502020204030204" pitchFamily="34" charset="0"/>
                  <a:cs typeface="Calibri" panose="020F0502020204030204" pitchFamily="34" charset="0"/>
                  <a:sym typeface="Symbol" panose="05050102010706020507" pitchFamily="18" charset="2"/>
                </a:rPr>
                <a:t>to</a:t>
              </a:r>
              <a:r>
                <a:rPr lang="en-GB" sz="600" b="0" dirty="0">
                  <a:solidFill>
                    <a:schemeClr val="tx1"/>
                  </a:solidFill>
                  <a:latin typeface="Calibri" panose="020F0502020204030204" pitchFamily="34" charset="0"/>
                  <a:cs typeface="Calibri" panose="020F0502020204030204" pitchFamily="34" charset="0"/>
                </a:rPr>
                <a:t> 1 which is comparable to experimental results of 0.2 </a:t>
              </a:r>
              <a:r>
                <a:rPr lang="en-GB" sz="600" b="0" dirty="0">
                  <a:solidFill>
                    <a:schemeClr val="tx1"/>
                  </a:solidFill>
                  <a:latin typeface="Calibri" panose="020F0502020204030204" pitchFamily="34" charset="0"/>
                  <a:cs typeface="Calibri" panose="020F0502020204030204" pitchFamily="34" charset="0"/>
                  <a:sym typeface="Symbol" panose="05050102010706020507" pitchFamily="18" charset="2"/>
                </a:rPr>
                <a:t>to</a:t>
              </a:r>
              <a:r>
                <a:rPr lang="en-GB" sz="600" b="0" dirty="0">
                  <a:solidFill>
                    <a:schemeClr val="tx1"/>
                  </a:solidFill>
                  <a:latin typeface="Calibri" panose="020F0502020204030204" pitchFamily="34" charset="0"/>
                  <a:cs typeface="Calibri" panose="020F0502020204030204" pitchFamily="34" charset="0"/>
                </a:rPr>
                <a:t> 0.3.</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multiphase TLBM provides a new tool to help improve understanding of iron fragment dispersion which is essential for constraining core-mantle volatile segregation and the resulting chemical evolution during magma ocean stages of early Earth.</a:t>
              </a:r>
            </a:p>
          </p:txBody>
        </p:sp>
      </p:grpSp>
      <p:grpSp>
        <p:nvGrpSpPr>
          <p:cNvPr id="438" name="Group 437">
            <a:extLst>
              <a:ext uri="{FF2B5EF4-FFF2-40B4-BE49-F238E27FC236}">
                <a16:creationId xmlns:a16="http://schemas.microsoft.com/office/drawing/2014/main" id="{DE7E50AF-7505-610D-D2A3-9B1F3D12604A}"/>
              </a:ext>
            </a:extLst>
          </p:cNvPr>
          <p:cNvGrpSpPr/>
          <p:nvPr/>
        </p:nvGrpSpPr>
        <p:grpSpPr>
          <a:xfrm>
            <a:off x="3168256" y="5273676"/>
            <a:ext cx="2867157" cy="1584324"/>
            <a:chOff x="412749" y="888466"/>
            <a:chExt cx="2338007" cy="1290259"/>
          </a:xfrm>
        </p:grpSpPr>
        <p:sp>
          <p:nvSpPr>
            <p:cNvPr id="440" name="Rounded Rectangle 8">
              <a:extLst>
                <a:ext uri="{FF2B5EF4-FFF2-40B4-BE49-F238E27FC236}">
                  <a16:creationId xmlns:a16="http://schemas.microsoft.com/office/drawing/2014/main" id="{AA73130D-9FE2-9578-3DFC-90C62D40A8DB}"/>
                </a:ext>
              </a:extLst>
            </p:cNvPr>
            <p:cNvSpPr/>
            <p:nvPr/>
          </p:nvSpPr>
          <p:spPr>
            <a:xfrm>
              <a:off x="412749" y="896223"/>
              <a:ext cx="2292351" cy="1192184"/>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441" name="TextBox 440">
              <a:extLst>
                <a:ext uri="{FF2B5EF4-FFF2-40B4-BE49-F238E27FC236}">
                  <a16:creationId xmlns:a16="http://schemas.microsoft.com/office/drawing/2014/main" id="{E876BD1B-23A9-CBAD-E14C-51783530EC8F}"/>
                </a:ext>
              </a:extLst>
            </p:cNvPr>
            <p:cNvSpPr txBox="1"/>
            <p:nvPr/>
          </p:nvSpPr>
          <p:spPr>
            <a:xfrm>
              <a:off x="839185" y="888466"/>
              <a:ext cx="1415339" cy="200520"/>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Publications and references</a:t>
              </a:r>
            </a:p>
          </p:txBody>
        </p:sp>
        <p:sp>
          <p:nvSpPr>
            <p:cNvPr id="442" name="TextBox 441">
              <a:extLst>
                <a:ext uri="{FF2B5EF4-FFF2-40B4-BE49-F238E27FC236}">
                  <a16:creationId xmlns:a16="http://schemas.microsoft.com/office/drawing/2014/main" id="{F6CC9496-3914-F2FF-DCC4-7F1F4FA97539}"/>
                </a:ext>
              </a:extLst>
            </p:cNvPr>
            <p:cNvSpPr txBox="1"/>
            <p:nvPr/>
          </p:nvSpPr>
          <p:spPr>
            <a:xfrm>
              <a:off x="416370" y="1038084"/>
              <a:ext cx="2334386" cy="1140641"/>
            </a:xfrm>
            <a:prstGeom prst="rect">
              <a:avLst/>
            </a:prstGeom>
            <a:noFill/>
          </p:spPr>
          <p:txBody>
            <a:bodyPr wrap="square" rtlCol="0">
              <a:spAutoFit/>
            </a:bodyPr>
            <a:lstStyle/>
            <a:p>
              <a:pPr>
                <a:spcAft>
                  <a:spcPts val="200"/>
                </a:spcAft>
              </a:pPr>
              <a:r>
                <a:rPr lang="en-GB" sz="500" b="0" dirty="0">
                  <a:solidFill>
                    <a:schemeClr val="tx1"/>
                  </a:solidFill>
                  <a:latin typeface="Calibri" panose="020F0502020204030204" pitchFamily="34" charset="0"/>
                  <a:cs typeface="Calibri" panose="020F0502020204030204" pitchFamily="34" charset="0"/>
                </a:rPr>
                <a:t>1. Mora, P., Morra, G., Yuen, D. &amp; </a:t>
              </a:r>
              <a:r>
                <a:rPr lang="en-GB" sz="500" b="0" dirty="0" err="1">
                  <a:solidFill>
                    <a:schemeClr val="tx1"/>
                  </a:solidFill>
                  <a:latin typeface="Calibri" panose="020F0502020204030204" pitchFamily="34" charset="0"/>
                  <a:cs typeface="Calibri" panose="020F0502020204030204" pitchFamily="34" charset="0"/>
                </a:rPr>
                <a:t>Honarbakhsh</a:t>
              </a:r>
              <a:r>
                <a:rPr lang="en-GB" sz="500" b="0" dirty="0">
                  <a:solidFill>
                    <a:schemeClr val="tx1"/>
                  </a:solidFill>
                  <a:latin typeface="Calibri" panose="020F0502020204030204" pitchFamily="34" charset="0"/>
                  <a:cs typeface="Calibri" panose="020F0502020204030204" pitchFamily="34" charset="0"/>
                </a:rPr>
                <a:t>, L. (2026</a:t>
              </a:r>
              <a:r>
                <a:rPr lang="en-GB" sz="500" b="0" dirty="0">
                  <a:solidFill>
                    <a:srgbClr val="3333FF"/>
                  </a:solidFill>
                  <a:latin typeface="Calibri" panose="020F0502020204030204" pitchFamily="34" charset="0"/>
                  <a:cs typeface="Calibri" panose="020F0502020204030204" pitchFamily="34" charset="0"/>
                </a:rPr>
                <a:t>) Computational geodynamics to model mantle convection &amp;magma oceans with the TLBM + strong scaling on exascale clusters</a:t>
              </a:r>
              <a:r>
                <a:rPr lang="en-GB" sz="500" b="0" dirty="0">
                  <a:solidFill>
                    <a:schemeClr val="tx1"/>
                  </a:solidFill>
                  <a:latin typeface="Calibri" panose="020F0502020204030204" pitchFamily="34" charset="0"/>
                  <a:cs typeface="Calibri" panose="020F0502020204030204" pitchFamily="34" charset="0"/>
                </a:rPr>
                <a:t>, </a:t>
              </a:r>
              <a:r>
                <a:rPr lang="en-GB" sz="500" b="0" i="1" dirty="0">
                  <a:solidFill>
                    <a:schemeClr val="tx1"/>
                  </a:solidFill>
                  <a:latin typeface="Calibri" panose="020F0502020204030204" pitchFamily="34" charset="0"/>
                  <a:cs typeface="Calibri" panose="020F0502020204030204" pitchFamily="34" charset="0"/>
                </a:rPr>
                <a:t>GJI</a:t>
              </a:r>
              <a:r>
                <a:rPr lang="en-GB" sz="500" b="0" dirty="0">
                  <a:solidFill>
                    <a:schemeClr val="tx1"/>
                  </a:solidFill>
                  <a:latin typeface="Calibri" panose="020F0502020204030204" pitchFamily="34" charset="0"/>
                  <a:cs typeface="Calibri" panose="020F0502020204030204" pitchFamily="34" charset="0"/>
                </a:rPr>
                <a:t>, 30 pp, accepted.</a:t>
              </a:r>
            </a:p>
            <a:p>
              <a:pPr>
                <a:spcAft>
                  <a:spcPts val="200"/>
                </a:spcAft>
              </a:pPr>
              <a:r>
                <a:rPr lang="en-GB" sz="500" b="0" dirty="0">
                  <a:solidFill>
                    <a:schemeClr val="tx1"/>
                  </a:solidFill>
                  <a:latin typeface="Calibri" panose="020F0502020204030204" pitchFamily="34" charset="0"/>
                  <a:cs typeface="Calibri" panose="020F0502020204030204" pitchFamily="34" charset="0"/>
                </a:rPr>
                <a:t>2. Mora, P., Morra, G. &amp; Yuen, D. (2021) </a:t>
              </a:r>
              <a:r>
                <a:rPr lang="en-GB" sz="500" b="0" dirty="0">
                  <a:solidFill>
                    <a:srgbClr val="3333FF"/>
                  </a:solidFill>
                  <a:latin typeface="Calibri" panose="020F0502020204030204" pitchFamily="34" charset="0"/>
                  <a:cs typeface="Calibri" panose="020F0502020204030204" pitchFamily="34" charset="0"/>
                </a:rPr>
                <a:t>Optimal surface tension isotropy in the Rothman-Keller colour gradient Lattice Boltzmann Method for multi-phase flow</a:t>
              </a:r>
              <a:r>
                <a:rPr lang="en-GB" sz="500" b="0" dirty="0">
                  <a:solidFill>
                    <a:schemeClr val="tx1"/>
                  </a:solidFill>
                  <a:latin typeface="Calibri" panose="020F0502020204030204" pitchFamily="34" charset="0"/>
                  <a:cs typeface="Calibri" panose="020F0502020204030204" pitchFamily="34" charset="0"/>
                </a:rPr>
                <a:t>, </a:t>
              </a:r>
              <a:r>
                <a:rPr lang="en-GB" sz="500" b="0" i="1" dirty="0">
                  <a:solidFill>
                    <a:schemeClr val="tx1"/>
                  </a:solidFill>
                  <a:latin typeface="Calibri" panose="020F0502020204030204" pitchFamily="34" charset="0"/>
                  <a:cs typeface="Calibri" panose="020F0502020204030204" pitchFamily="34" charset="0"/>
                </a:rPr>
                <a:t>Physical Review E</a:t>
              </a:r>
              <a:r>
                <a:rPr lang="en-GB" sz="500" b="0" dirty="0">
                  <a:solidFill>
                    <a:schemeClr val="tx1"/>
                  </a:solidFill>
                  <a:latin typeface="Calibri" panose="020F0502020204030204" pitchFamily="34" charset="0"/>
                  <a:cs typeface="Calibri" panose="020F0502020204030204" pitchFamily="34" charset="0"/>
                </a:rPr>
                <a:t>, </a:t>
              </a:r>
              <a:r>
                <a:rPr lang="en-GB" sz="500" dirty="0">
                  <a:solidFill>
                    <a:schemeClr val="tx1"/>
                  </a:solidFill>
                  <a:latin typeface="Calibri" panose="020F0502020204030204" pitchFamily="34" charset="0"/>
                  <a:cs typeface="Calibri" panose="020F0502020204030204" pitchFamily="34" charset="0"/>
                </a:rPr>
                <a:t>103</a:t>
              </a:r>
              <a:r>
                <a:rPr lang="en-GB" sz="500" b="0" dirty="0">
                  <a:solidFill>
                    <a:schemeClr val="tx1"/>
                  </a:solidFill>
                  <a:latin typeface="Calibri" panose="020F0502020204030204" pitchFamily="34" charset="0"/>
                  <a:cs typeface="Calibri" panose="020F0502020204030204" pitchFamily="34" charset="0"/>
                </a:rPr>
                <a:t> (3), 033302, 19pp.</a:t>
              </a:r>
              <a:endParaRPr lang="en-US" sz="500" b="0" dirty="0">
                <a:solidFill>
                  <a:schemeClr val="tx1"/>
                </a:solidFill>
                <a:latin typeface="Calibri" panose="020F0502020204030204" pitchFamily="34" charset="0"/>
                <a:cs typeface="Calibri" panose="020F0502020204030204" pitchFamily="34" charset="0"/>
              </a:endParaRPr>
            </a:p>
            <a:p>
              <a:pPr>
                <a:spcAft>
                  <a:spcPts val="200"/>
                </a:spcAft>
              </a:pPr>
              <a:r>
                <a:rPr lang="en-US" altLang="en-US" sz="500" b="0" dirty="0">
                  <a:solidFill>
                    <a:schemeClr val="tx1"/>
                  </a:solidFill>
                  <a:latin typeface="Calibri" panose="020F0502020204030204" pitchFamily="34" charset="0"/>
                  <a:cs typeface="Calibri" panose="020F0502020204030204" pitchFamily="34" charset="0"/>
                </a:rPr>
                <a:t>3. </a:t>
              </a:r>
              <a:r>
                <a:rPr lang="en-US" altLang="en-US" sz="500" b="0" dirty="0" err="1">
                  <a:solidFill>
                    <a:schemeClr val="tx1"/>
                  </a:solidFill>
                  <a:latin typeface="Calibri" panose="020F0502020204030204" pitchFamily="34" charset="0"/>
                  <a:cs typeface="Calibri" panose="020F0502020204030204" pitchFamily="34" charset="0"/>
                </a:rPr>
                <a:t>Honarbakhsh</a:t>
              </a:r>
              <a:r>
                <a:rPr lang="en-US" altLang="en-US" sz="500" b="0" dirty="0">
                  <a:solidFill>
                    <a:schemeClr val="tx1"/>
                  </a:solidFill>
                  <a:latin typeface="Calibri" panose="020F0502020204030204" pitchFamily="34" charset="0"/>
                  <a:cs typeface="Calibri" panose="020F0502020204030204" pitchFamily="34" charset="0"/>
                </a:rPr>
                <a:t>, L., Morra, G., Mora, P. and Jackson, C. (2026) </a:t>
              </a:r>
              <a:r>
                <a:rPr lang="en-GB" sz="500" b="0" dirty="0">
                  <a:solidFill>
                    <a:srgbClr val="3333FF"/>
                  </a:solidFill>
                  <a:latin typeface="Calibri" panose="020F0502020204030204" pitchFamily="34" charset="0"/>
                  <a:cs typeface="Calibri" panose="020F0502020204030204" pitchFamily="34" charset="0"/>
                </a:rPr>
                <a:t>Iron-silicate segregation in a </a:t>
              </a:r>
              <a:r>
                <a:rPr lang="en-GB" sz="500" b="0" dirty="0" err="1">
                  <a:solidFill>
                    <a:srgbClr val="3333FF"/>
                  </a:solidFill>
                  <a:latin typeface="Calibri" panose="020F0502020204030204" pitchFamily="34" charset="0"/>
                  <a:cs typeface="Calibri" panose="020F0502020204030204" pitchFamily="34" charset="0"/>
                </a:rPr>
                <a:t>convecting</a:t>
              </a:r>
              <a:r>
                <a:rPr lang="en-GB" sz="500" b="0" dirty="0">
                  <a:solidFill>
                    <a:srgbClr val="3333FF"/>
                  </a:solidFill>
                  <a:latin typeface="Calibri" panose="020F0502020204030204" pitchFamily="34" charset="0"/>
                  <a:cs typeface="Calibri" panose="020F0502020204030204" pitchFamily="34" charset="0"/>
                </a:rPr>
                <a:t> magma ocean via the Thermal LBM: Implication on iron-silicate mixing</a:t>
              </a:r>
              <a:r>
                <a:rPr lang="en-GB" sz="500" b="0" dirty="0">
                  <a:solidFill>
                    <a:schemeClr val="tx1"/>
                  </a:solidFill>
                  <a:latin typeface="Calibri" panose="020F0502020204030204" pitchFamily="34" charset="0"/>
                  <a:cs typeface="Calibri" panose="020F0502020204030204" pitchFamily="34" charset="0"/>
                </a:rPr>
                <a:t>,</a:t>
              </a:r>
              <a:r>
                <a:rPr lang="en-GB" sz="500" b="0" i="1" dirty="0">
                  <a:solidFill>
                    <a:schemeClr val="tx1"/>
                  </a:solidFill>
                  <a:latin typeface="Calibri" panose="020F0502020204030204" pitchFamily="34" charset="0"/>
                  <a:cs typeface="Calibri" panose="020F0502020204030204" pitchFamily="34" charset="0"/>
                </a:rPr>
                <a:t> Journal of Geophysical Research, Planets</a:t>
              </a:r>
              <a:r>
                <a:rPr lang="en-GB" sz="500" b="0" dirty="0">
                  <a:solidFill>
                    <a:schemeClr val="tx1"/>
                  </a:solidFill>
                  <a:latin typeface="Calibri" panose="020F0502020204030204" pitchFamily="34" charset="0"/>
                  <a:cs typeface="Calibri" panose="020F0502020204030204" pitchFamily="34" charset="0"/>
                </a:rPr>
                <a:t>, 44pp, 2nd revision submitted.</a:t>
              </a:r>
            </a:p>
            <a:p>
              <a:pPr>
                <a:spcAft>
                  <a:spcPts val="200"/>
                </a:spcAft>
              </a:pPr>
              <a:r>
                <a:rPr lang="en-US" altLang="en-US" sz="500" b="0" dirty="0">
                  <a:solidFill>
                    <a:schemeClr val="tx1"/>
                  </a:solidFill>
                  <a:latin typeface="Calibri" panose="020F0502020204030204" pitchFamily="34" charset="0"/>
                  <a:cs typeface="Calibri" panose="020F0502020204030204" pitchFamily="34" charset="0"/>
                </a:rPr>
                <a:t>4. </a:t>
              </a:r>
              <a:r>
                <a:rPr lang="en-US" altLang="en-US" sz="500" b="0" dirty="0" err="1">
                  <a:solidFill>
                    <a:schemeClr val="tx1"/>
                  </a:solidFill>
                  <a:latin typeface="Calibri" panose="020F0502020204030204" pitchFamily="34" charset="0"/>
                  <a:cs typeface="Calibri" panose="020F0502020204030204" pitchFamily="34" charset="0"/>
                </a:rPr>
                <a:t>Honarbakhsh</a:t>
              </a:r>
              <a:r>
                <a:rPr lang="en-US" altLang="en-US" sz="500" b="0" dirty="0">
                  <a:solidFill>
                    <a:schemeClr val="tx1"/>
                  </a:solidFill>
                  <a:latin typeface="Calibri" panose="020F0502020204030204" pitchFamily="34" charset="0"/>
                  <a:cs typeface="Calibri" panose="020F0502020204030204" pitchFamily="34" charset="0"/>
                </a:rPr>
                <a:t>, L., Morra, G., Mora, P. and Jackson, C. (2026) </a:t>
              </a:r>
              <a:r>
                <a:rPr lang="en-GB" sz="500" b="0" dirty="0">
                  <a:solidFill>
                    <a:srgbClr val="3333FF"/>
                  </a:solidFill>
                  <a:latin typeface="Calibri" panose="020F0502020204030204" pitchFamily="34" charset="0"/>
                  <a:cs typeface="Calibri" panose="020F0502020204030204" pitchFamily="34" charset="0"/>
                </a:rPr>
                <a:t>Metal-Silicate Segregation During Planetary Accretion: Limited Iron Emulsification</a:t>
              </a:r>
              <a:r>
                <a:rPr lang="en-GB" sz="500" b="0" dirty="0">
                  <a:solidFill>
                    <a:schemeClr val="tx1"/>
                  </a:solidFill>
                  <a:latin typeface="Calibri" panose="020F0502020204030204" pitchFamily="34" charset="0"/>
                  <a:cs typeface="Calibri" panose="020F0502020204030204" pitchFamily="34" charset="0"/>
                </a:rPr>
                <a:t>, </a:t>
              </a:r>
              <a:r>
                <a:rPr lang="en-GB" sz="500" b="0" i="1" dirty="0">
                  <a:solidFill>
                    <a:schemeClr val="tx1"/>
                  </a:solidFill>
                  <a:latin typeface="Calibri" panose="020F0502020204030204" pitchFamily="34" charset="0"/>
                  <a:cs typeface="Calibri" panose="020F0502020204030204" pitchFamily="34" charset="0"/>
                </a:rPr>
                <a:t>Icarus</a:t>
              </a:r>
              <a:r>
                <a:rPr lang="en-GB" sz="500" b="0" dirty="0">
                  <a:solidFill>
                    <a:schemeClr val="tx1"/>
                  </a:solidFill>
                  <a:latin typeface="Calibri" panose="020F0502020204030204" pitchFamily="34" charset="0"/>
                  <a:cs typeface="Calibri" panose="020F0502020204030204" pitchFamily="34" charset="0"/>
                </a:rPr>
                <a:t>, 39pp, submitted.</a:t>
              </a:r>
            </a:p>
            <a:p>
              <a:pPr>
                <a:spcAft>
                  <a:spcPts val="200"/>
                </a:spcAft>
              </a:pPr>
              <a:r>
                <a:rPr lang="en-GB" sz="500" b="0" dirty="0">
                  <a:solidFill>
                    <a:schemeClr val="tx1"/>
                  </a:solidFill>
                  <a:latin typeface="Calibri" panose="020F0502020204030204" pitchFamily="34" charset="0"/>
                  <a:cs typeface="Calibri" panose="020F0502020204030204" pitchFamily="34" charset="0"/>
                </a:rPr>
                <a:t>5. </a:t>
              </a:r>
              <a:r>
                <a:rPr lang="en-GB" sz="500" b="0" dirty="0" err="1">
                  <a:solidFill>
                    <a:schemeClr val="tx1"/>
                  </a:solidFill>
                  <a:latin typeface="Calibri" panose="020F0502020204030204" pitchFamily="34" charset="0"/>
                  <a:cs typeface="Calibri" panose="020F0502020204030204" pitchFamily="34" charset="0"/>
                </a:rPr>
                <a:t>Siggia</a:t>
              </a:r>
              <a:r>
                <a:rPr lang="en-GB" sz="500" b="0" dirty="0">
                  <a:solidFill>
                    <a:schemeClr val="tx1"/>
                  </a:solidFill>
                  <a:latin typeface="Calibri" panose="020F0502020204030204" pitchFamily="34" charset="0"/>
                  <a:cs typeface="Calibri" panose="020F0502020204030204" pitchFamily="34" charset="0"/>
                </a:rPr>
                <a:t>, E. (1994) </a:t>
              </a:r>
              <a:r>
                <a:rPr lang="en-GB" sz="500" b="0" dirty="0">
                  <a:solidFill>
                    <a:srgbClr val="3333FF"/>
                  </a:solidFill>
                  <a:latin typeface="Calibri" panose="020F0502020204030204" pitchFamily="34" charset="0"/>
                  <a:cs typeface="Calibri" panose="020F0502020204030204" pitchFamily="34" charset="0"/>
                </a:rPr>
                <a:t>High Rayleigh number convection</a:t>
              </a:r>
              <a:r>
                <a:rPr lang="en-GB" sz="500" b="0" dirty="0">
                  <a:solidFill>
                    <a:schemeClr val="tx1"/>
                  </a:solidFill>
                  <a:latin typeface="Calibri" panose="020F0502020204030204" pitchFamily="34" charset="0"/>
                  <a:cs typeface="Calibri" panose="020F0502020204030204" pitchFamily="34" charset="0"/>
                </a:rPr>
                <a:t>, Annual Reviews of Fluid Mechanics, </a:t>
              </a:r>
              <a:r>
                <a:rPr lang="en-GB" sz="500" dirty="0">
                  <a:solidFill>
                    <a:schemeClr val="tx1"/>
                  </a:solidFill>
                  <a:latin typeface="Calibri" panose="020F0502020204030204" pitchFamily="34" charset="0"/>
                  <a:cs typeface="Calibri" panose="020F0502020204030204" pitchFamily="34" charset="0"/>
                </a:rPr>
                <a:t>26</a:t>
              </a:r>
              <a:r>
                <a:rPr lang="en-GB" sz="500" b="0" dirty="0">
                  <a:solidFill>
                    <a:schemeClr val="tx1"/>
                  </a:solidFill>
                  <a:latin typeface="Calibri" panose="020F0502020204030204" pitchFamily="34" charset="0"/>
                  <a:cs typeface="Calibri" panose="020F0502020204030204" pitchFamily="34" charset="0"/>
                </a:rPr>
                <a:t>, 137–168.</a:t>
              </a:r>
            </a:p>
            <a:p>
              <a:pPr>
                <a:spcAft>
                  <a:spcPts val="200"/>
                </a:spcAft>
              </a:pPr>
              <a:r>
                <a:rPr lang="en-US" sz="500" b="0" dirty="0">
                  <a:solidFill>
                    <a:schemeClr val="tx1"/>
                  </a:solidFill>
                  <a:latin typeface="Calibri" panose="020F0502020204030204" pitchFamily="34" charset="0"/>
                  <a:cs typeface="Calibri" panose="020F0502020204030204" pitchFamily="34" charset="0"/>
                </a:rPr>
                <a:t>6. Tritton, D. J. (2012) </a:t>
              </a:r>
              <a:r>
                <a:rPr lang="en-US" sz="500" b="0" dirty="0">
                  <a:solidFill>
                    <a:srgbClr val="3333FF"/>
                  </a:solidFill>
                  <a:latin typeface="Calibri" panose="020F0502020204030204" pitchFamily="34" charset="0"/>
                  <a:cs typeface="Calibri" panose="020F0502020204030204" pitchFamily="34" charset="0"/>
                </a:rPr>
                <a:t>Physical fluid dynamics</a:t>
              </a:r>
              <a:r>
                <a:rPr lang="en-US" sz="500" b="0" dirty="0">
                  <a:solidFill>
                    <a:schemeClr val="tx1"/>
                  </a:solidFill>
                  <a:latin typeface="Calibri" panose="020F0502020204030204" pitchFamily="34" charset="0"/>
                  <a:cs typeface="Calibri" panose="020F0502020204030204" pitchFamily="34" charset="0"/>
                </a:rPr>
                <a:t>, Springer Science &amp; Business Media.</a:t>
              </a:r>
            </a:p>
            <a:p>
              <a:pPr>
                <a:spcAft>
                  <a:spcPts val="200"/>
                </a:spcAft>
              </a:pPr>
              <a:r>
                <a:rPr lang="en-GB" sz="500" b="0" dirty="0">
                  <a:solidFill>
                    <a:schemeClr val="tx1"/>
                  </a:solidFill>
                  <a:latin typeface="Calibri" panose="020F0502020204030204" pitchFamily="34" charset="0"/>
                  <a:cs typeface="Calibri" panose="020F0502020204030204" pitchFamily="34" charset="0"/>
                </a:rPr>
                <a:t>7. </a:t>
              </a:r>
              <a:r>
                <a:rPr lang="en-GB" sz="500" b="0" dirty="0" err="1">
                  <a:solidFill>
                    <a:schemeClr val="tx1"/>
                  </a:solidFill>
                  <a:latin typeface="Calibri" panose="020F0502020204030204" pitchFamily="34" charset="0"/>
                  <a:cs typeface="Calibri" panose="020F0502020204030204" pitchFamily="34" charset="0"/>
                </a:rPr>
                <a:t>Deguen</a:t>
              </a:r>
              <a:r>
                <a:rPr lang="en-GB" sz="500" b="0" dirty="0">
                  <a:solidFill>
                    <a:schemeClr val="tx1"/>
                  </a:solidFill>
                  <a:latin typeface="Calibri" panose="020F0502020204030204" pitchFamily="34" charset="0"/>
                  <a:cs typeface="Calibri" panose="020F0502020204030204" pitchFamily="34" charset="0"/>
                </a:rPr>
                <a:t>, R., Olson, P. and Cardin, P. (2011) </a:t>
              </a:r>
              <a:r>
                <a:rPr lang="en-GB" sz="500" b="0" dirty="0">
                  <a:solidFill>
                    <a:srgbClr val="3333FF"/>
                  </a:solidFill>
                  <a:latin typeface="Calibri" panose="020F0502020204030204" pitchFamily="34" charset="0"/>
                  <a:cs typeface="Calibri" panose="020F0502020204030204" pitchFamily="34" charset="0"/>
                </a:rPr>
                <a:t>Experiments on turbulent metal-silicate mixing in a magma ocean</a:t>
              </a:r>
              <a:r>
                <a:rPr lang="en-GB" sz="500" b="0" dirty="0">
                  <a:solidFill>
                    <a:schemeClr val="tx1"/>
                  </a:solidFill>
                  <a:latin typeface="Calibri" panose="020F0502020204030204" pitchFamily="34" charset="0"/>
                  <a:cs typeface="Calibri" panose="020F0502020204030204" pitchFamily="34" charset="0"/>
                </a:rPr>
                <a:t>, </a:t>
              </a:r>
              <a:r>
                <a:rPr lang="en-GB" sz="500" b="0" i="1" dirty="0">
                  <a:solidFill>
                    <a:schemeClr val="tx1"/>
                  </a:solidFill>
                  <a:latin typeface="Calibri" panose="020F0502020204030204" pitchFamily="34" charset="0"/>
                  <a:cs typeface="Calibri" panose="020F0502020204030204" pitchFamily="34" charset="0"/>
                </a:rPr>
                <a:t>Earth and Planetary Science Letters</a:t>
              </a:r>
              <a:r>
                <a:rPr lang="en-GB" sz="500" b="0" dirty="0">
                  <a:solidFill>
                    <a:schemeClr val="tx1"/>
                  </a:solidFill>
                  <a:latin typeface="Calibri" panose="020F0502020204030204" pitchFamily="34" charset="0"/>
                  <a:cs typeface="Calibri" panose="020F0502020204030204" pitchFamily="34" charset="0"/>
                </a:rPr>
                <a:t>, </a:t>
              </a:r>
              <a:r>
                <a:rPr lang="en-GB" sz="500" dirty="0">
                  <a:solidFill>
                    <a:schemeClr val="tx1"/>
                  </a:solidFill>
                  <a:latin typeface="Calibri" panose="020F0502020204030204" pitchFamily="34" charset="0"/>
                  <a:cs typeface="Calibri" panose="020F0502020204030204" pitchFamily="34" charset="0"/>
                </a:rPr>
                <a:t>310</a:t>
              </a:r>
              <a:r>
                <a:rPr lang="en-GB" sz="500" b="0" dirty="0">
                  <a:solidFill>
                    <a:schemeClr val="tx1"/>
                  </a:solidFill>
                  <a:latin typeface="Calibri" panose="020F0502020204030204" pitchFamily="34" charset="0"/>
                  <a:cs typeface="Calibri" panose="020F0502020204030204" pitchFamily="34" charset="0"/>
                </a:rPr>
                <a:t>(3-4), 303-313.</a:t>
              </a:r>
            </a:p>
            <a:p>
              <a:pPr algn="l"/>
              <a:endParaRPr lang="en-US" sz="500" b="0" dirty="0">
                <a:solidFill>
                  <a:schemeClr val="tx1"/>
                </a:solidFill>
                <a:latin typeface="Calibri" panose="020F0502020204030204" pitchFamily="34" charset="0"/>
                <a:cs typeface="Calibri" panose="020F0502020204030204" pitchFamily="34" charset="0"/>
              </a:endParaRPr>
            </a:p>
          </p:txBody>
        </p:sp>
      </p:grpSp>
      <p:grpSp>
        <p:nvGrpSpPr>
          <p:cNvPr id="86" name="Group 85">
            <a:extLst>
              <a:ext uri="{FF2B5EF4-FFF2-40B4-BE49-F238E27FC236}">
                <a16:creationId xmlns:a16="http://schemas.microsoft.com/office/drawing/2014/main" id="{05D52C1B-C76F-ED05-DD6C-92BE28246D22}"/>
              </a:ext>
            </a:extLst>
          </p:cNvPr>
          <p:cNvGrpSpPr/>
          <p:nvPr/>
        </p:nvGrpSpPr>
        <p:grpSpPr>
          <a:xfrm>
            <a:off x="103299" y="2226362"/>
            <a:ext cx="2881043" cy="1774824"/>
            <a:chOff x="68532" y="2317750"/>
            <a:chExt cx="2881043" cy="1774824"/>
          </a:xfrm>
        </p:grpSpPr>
        <p:grpSp>
          <p:nvGrpSpPr>
            <p:cNvPr id="17" name="Group 16">
              <a:extLst>
                <a:ext uri="{FF2B5EF4-FFF2-40B4-BE49-F238E27FC236}">
                  <a16:creationId xmlns:a16="http://schemas.microsoft.com/office/drawing/2014/main" id="{EEE8BA59-AFFF-305B-A658-9A3C28D1378F}"/>
                </a:ext>
              </a:extLst>
            </p:cNvPr>
            <p:cNvGrpSpPr/>
            <p:nvPr/>
          </p:nvGrpSpPr>
          <p:grpSpPr>
            <a:xfrm>
              <a:off x="68532" y="2317750"/>
              <a:ext cx="2881043" cy="1774824"/>
              <a:chOff x="198461" y="2384742"/>
              <a:chExt cx="2731283" cy="1662073"/>
            </a:xfrm>
          </p:grpSpPr>
          <p:sp>
            <p:nvSpPr>
              <p:cNvPr id="10" name="Rounded Rectangle 8">
                <a:extLst>
                  <a:ext uri="{FF2B5EF4-FFF2-40B4-BE49-F238E27FC236}">
                    <a16:creationId xmlns:a16="http://schemas.microsoft.com/office/drawing/2014/main" id="{EB3FAE8D-93C5-BA21-5D32-495AA5118BF4}"/>
                  </a:ext>
                </a:extLst>
              </p:cNvPr>
              <p:cNvSpPr/>
              <p:nvPr/>
            </p:nvSpPr>
            <p:spPr>
              <a:xfrm>
                <a:off x="198461" y="2429061"/>
                <a:ext cx="2731283" cy="1617754"/>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BD99B76-504E-5DD5-9A56-117249619262}"/>
                  </a:ext>
                </a:extLst>
              </p:cNvPr>
              <p:cNvSpPr txBox="1"/>
              <p:nvPr/>
            </p:nvSpPr>
            <p:spPr>
              <a:xfrm>
                <a:off x="434488" y="2384742"/>
                <a:ext cx="2329824" cy="230758"/>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Immiscible thermal LBM theory</a:t>
                </a:r>
              </a:p>
            </p:txBody>
          </p:sp>
        </p:grpSp>
        <p:pic>
          <p:nvPicPr>
            <p:cNvPr id="42" name="Picture 41">
              <a:extLst>
                <a:ext uri="{FF2B5EF4-FFF2-40B4-BE49-F238E27FC236}">
                  <a16:creationId xmlns:a16="http://schemas.microsoft.com/office/drawing/2014/main" id="{98B92E48-2099-CDD0-C8A5-D92605BD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71" y="2539894"/>
              <a:ext cx="2797379" cy="1455802"/>
            </a:xfrm>
            <a:prstGeom prst="rect">
              <a:avLst/>
            </a:prstGeom>
          </p:spPr>
        </p:pic>
      </p:grpSp>
      <p:grpSp>
        <p:nvGrpSpPr>
          <p:cNvPr id="84" name="Group 83">
            <a:extLst>
              <a:ext uri="{FF2B5EF4-FFF2-40B4-BE49-F238E27FC236}">
                <a16:creationId xmlns:a16="http://schemas.microsoft.com/office/drawing/2014/main" id="{041BB2BF-8E9E-BB54-C32D-16E51D580D38}"/>
              </a:ext>
            </a:extLst>
          </p:cNvPr>
          <p:cNvGrpSpPr/>
          <p:nvPr/>
        </p:nvGrpSpPr>
        <p:grpSpPr>
          <a:xfrm>
            <a:off x="150565" y="5046484"/>
            <a:ext cx="2879665" cy="1654202"/>
            <a:chOff x="107950" y="5102198"/>
            <a:chExt cx="2879665" cy="1654202"/>
          </a:xfrm>
        </p:grpSpPr>
        <p:sp>
          <p:nvSpPr>
            <p:cNvPr id="63" name="Rounded Rectangle 8">
              <a:extLst>
                <a:ext uri="{FF2B5EF4-FFF2-40B4-BE49-F238E27FC236}">
                  <a16:creationId xmlns:a16="http://schemas.microsoft.com/office/drawing/2014/main" id="{43B2F4A8-C2E7-055F-4B29-0E418AB0026D}"/>
                </a:ext>
              </a:extLst>
            </p:cNvPr>
            <p:cNvSpPr/>
            <p:nvPr/>
          </p:nvSpPr>
          <p:spPr>
            <a:xfrm>
              <a:off x="113776" y="5482895"/>
              <a:ext cx="2873839" cy="1273505"/>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5BD5B90-B1AF-ACE5-AD55-E90CE680357C}"/>
                    </a:ext>
                  </a:extLst>
                </p:cNvPr>
                <p:cNvSpPr txBox="1"/>
                <p:nvPr/>
              </p:nvSpPr>
              <p:spPr>
                <a:xfrm>
                  <a:off x="107950" y="5484136"/>
                  <a:ext cx="2828925" cy="246221"/>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Benchmarks of drag coefficient </a:t>
                  </a:r>
                  <a14:m>
                    <m:oMath xmlns:m="http://schemas.openxmlformats.org/officeDocument/2006/math">
                      <m:sSub>
                        <m:sSubPr>
                          <m:ctrlPr>
                            <a:rPr lang="en-US" sz="1000" i="1">
                              <a:solidFill>
                                <a:schemeClr val="tx1"/>
                              </a:solidFill>
                              <a:latin typeface="Cambria Math" panose="02040503050406030204" pitchFamily="18" charset="0"/>
                              <a:cs typeface="Calibri" panose="020F0502020204030204" pitchFamily="34" charset="0"/>
                            </a:rPr>
                          </m:ctrlPr>
                        </m:sSubPr>
                        <m:e>
                          <m:r>
                            <a:rPr lang="en-US" sz="1000" i="1">
                              <a:solidFill>
                                <a:schemeClr val="tx1"/>
                              </a:solidFill>
                              <a:latin typeface="Cambria Math" panose="02040503050406030204" pitchFamily="18" charset="0"/>
                              <a:cs typeface="Calibri" panose="020F0502020204030204" pitchFamily="34" charset="0"/>
                            </a:rPr>
                            <m:t>𝑪</m:t>
                          </m:r>
                        </m:e>
                        <m:sub>
                          <m:r>
                            <a:rPr lang="en-US" sz="1000" i="1">
                              <a:solidFill>
                                <a:schemeClr val="tx1"/>
                              </a:solidFill>
                              <a:latin typeface="Cambria Math" panose="02040503050406030204" pitchFamily="18" charset="0"/>
                              <a:cs typeface="Calibri" panose="020F0502020204030204" pitchFamily="34" charset="0"/>
                            </a:rPr>
                            <m:t>𝒅</m:t>
                          </m:r>
                        </m:sub>
                      </m:sSub>
                    </m:oMath>
                  </a14:m>
                  <a:r>
                    <a:rPr lang="en-US" sz="1000" dirty="0">
                      <a:solidFill>
                        <a:schemeClr val="tx1"/>
                      </a:solidFill>
                      <a:latin typeface="Calibri" panose="020F0502020204030204" pitchFamily="34" charset="0"/>
                      <a:cs typeface="Calibri" panose="020F0502020204030204" pitchFamily="34" charset="0"/>
                    </a:rPr>
                    <a:t> scaling with </a:t>
                  </a:r>
                  <a:r>
                    <a:rPr lang="en-US" sz="1000" i="1" dirty="0">
                      <a:solidFill>
                        <a:schemeClr val="tx1"/>
                      </a:solidFill>
                      <a:latin typeface="Calibri" panose="020F0502020204030204" pitchFamily="34" charset="0"/>
                      <a:cs typeface="Calibri" panose="020F0502020204030204" pitchFamily="34" charset="0"/>
                    </a:rPr>
                    <a:t>Re</a:t>
                  </a:r>
                </a:p>
              </p:txBody>
            </p:sp>
          </mc:Choice>
          <mc:Fallback xmlns="">
            <p:sp>
              <p:nvSpPr>
                <p:cNvPr id="64" name="TextBox 63">
                  <a:extLst>
                    <a:ext uri="{FF2B5EF4-FFF2-40B4-BE49-F238E27FC236}">
                      <a16:creationId xmlns:a16="http://schemas.microsoft.com/office/drawing/2014/main" id="{85BD5B90-B1AF-ACE5-AD55-E90CE680357C}"/>
                    </a:ext>
                  </a:extLst>
                </p:cNvPr>
                <p:cNvSpPr txBox="1">
                  <a:spLocks noRot="1" noChangeAspect="1" noMove="1" noResize="1" noEditPoints="1" noAdjustHandles="1" noChangeArrowheads="1" noChangeShapeType="1" noTextEdit="1"/>
                </p:cNvSpPr>
                <p:nvPr/>
              </p:nvSpPr>
              <p:spPr>
                <a:xfrm>
                  <a:off x="107950" y="5484136"/>
                  <a:ext cx="2828925" cy="246221"/>
                </a:xfrm>
                <a:prstGeom prst="rect">
                  <a:avLst/>
                </a:prstGeom>
                <a:blipFill>
                  <a:blip r:embed="rId8"/>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BD3A472-0060-4970-97EB-F9901B46A93E}"/>
                    </a:ext>
                  </a:extLst>
                </p:cNvPr>
                <p:cNvSpPr txBox="1"/>
                <p:nvPr/>
              </p:nvSpPr>
              <p:spPr>
                <a:xfrm>
                  <a:off x="122474" y="5680161"/>
                  <a:ext cx="2804875" cy="276999"/>
                </a:xfrm>
                <a:prstGeom prst="rect">
                  <a:avLst/>
                </a:prstGeom>
                <a:noFill/>
              </p:spPr>
              <p:txBody>
                <a:bodyPr wrap="square" rtlCol="0">
                  <a:spAutoFit/>
                </a:bodyPr>
                <a:lstStyle/>
                <a:p>
                  <a:pPr>
                    <a:spcAft>
                      <a:spcPts val="400"/>
                    </a:spcAft>
                  </a:pPr>
                  <a:r>
                    <a:rPr lang="en-GB" sz="400" b="0" dirty="0">
                      <a:solidFill>
                        <a:schemeClr val="tx1"/>
                      </a:solidFill>
                      <a:latin typeface="Calibri" panose="020F0502020204030204" pitchFamily="34" charset="0"/>
                      <a:cs typeface="Calibri" panose="020F0502020204030204" pitchFamily="34" charset="0"/>
                    </a:rPr>
                    <a:t>We performed benchmarks of the drag coefficient </a:t>
                  </a:r>
                  <a14:m>
                    <m:oMath xmlns:m="http://schemas.openxmlformats.org/officeDocument/2006/math">
                      <m:sSub>
                        <m:sSubPr>
                          <m:ctrlPr>
                            <a:rPr lang="en-GB" sz="400" b="0" i="1">
                              <a:solidFill>
                                <a:schemeClr val="tx1"/>
                              </a:solidFill>
                              <a:latin typeface="Cambria Math" panose="02040503050406030204" pitchFamily="18" charset="0"/>
                              <a:cs typeface="Calibri" panose="020F0502020204030204" pitchFamily="34" charset="0"/>
                            </a:rPr>
                          </m:ctrlPr>
                        </m:sSubPr>
                        <m:e>
                          <m:r>
                            <a:rPr lang="en-US" sz="400" b="0" i="1">
                              <a:solidFill>
                                <a:schemeClr val="tx1"/>
                              </a:solidFill>
                              <a:latin typeface="Cambria Math" panose="02040503050406030204" pitchFamily="18" charset="0"/>
                              <a:cs typeface="Calibri" panose="020F0502020204030204" pitchFamily="34" charset="0"/>
                            </a:rPr>
                            <m:t>𝐶</m:t>
                          </m:r>
                        </m:e>
                        <m:sub>
                          <m:r>
                            <a:rPr lang="en-US" sz="400" b="0" i="1">
                              <a:solidFill>
                                <a:schemeClr val="tx1"/>
                              </a:solidFill>
                              <a:latin typeface="Cambria Math" panose="02040503050406030204" pitchFamily="18" charset="0"/>
                              <a:cs typeface="Calibri" panose="020F0502020204030204" pitchFamily="34" charset="0"/>
                            </a:rPr>
                            <m:t>𝑑</m:t>
                          </m:r>
                        </m:sub>
                      </m:sSub>
                    </m:oMath>
                  </a14:m>
                  <a:r>
                    <a:rPr lang="en-GB" sz="400" b="0" dirty="0">
                      <a:solidFill>
                        <a:schemeClr val="tx1"/>
                      </a:solidFill>
                      <a:latin typeface="Calibri" panose="020F0502020204030204" pitchFamily="34" charset="0"/>
                      <a:cs typeface="Calibri" panose="020F0502020204030204" pitchFamily="34" charset="0"/>
                    </a:rPr>
                    <a:t> of droplets versus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The plot shows our 2D LBM results as red symbols where the symbol depends on the droplet size, and analytical results from [6] for a rigid circular cylinder. The trend of the LBM results matches well with that of the analytical results, although with some scatter depending on droplet size.</a:t>
                  </a:r>
                </a:p>
              </p:txBody>
            </p:sp>
          </mc:Choice>
          <mc:Fallback xmlns="">
            <p:sp>
              <p:nvSpPr>
                <p:cNvPr id="65" name="TextBox 64">
                  <a:extLst>
                    <a:ext uri="{FF2B5EF4-FFF2-40B4-BE49-F238E27FC236}">
                      <a16:creationId xmlns:a16="http://schemas.microsoft.com/office/drawing/2014/main" id="{5BD3A472-0060-4970-97EB-F9901B46A93E}"/>
                    </a:ext>
                  </a:extLst>
                </p:cNvPr>
                <p:cNvSpPr txBox="1">
                  <a:spLocks noRot="1" noChangeAspect="1" noMove="1" noResize="1" noEditPoints="1" noAdjustHandles="1" noChangeArrowheads="1" noChangeShapeType="1" noTextEdit="1"/>
                </p:cNvSpPr>
                <p:nvPr/>
              </p:nvSpPr>
              <p:spPr>
                <a:xfrm>
                  <a:off x="122474" y="5680161"/>
                  <a:ext cx="2804875" cy="276999"/>
                </a:xfrm>
                <a:prstGeom prst="rect">
                  <a:avLst/>
                </a:prstGeom>
                <a:blipFill>
                  <a:blip r:embed="rId9"/>
                  <a:stretch>
                    <a:fillRect/>
                  </a:stretch>
                </a:blipFill>
              </p:spPr>
              <p:txBody>
                <a:bodyPr/>
                <a:lstStyle/>
                <a:p>
                  <a:r>
                    <a:rPr lang="en-GB">
                      <a:noFill/>
                    </a:rPr>
                    <a:t> </a:t>
                  </a:r>
                </a:p>
              </p:txBody>
            </p:sp>
          </mc:Fallback>
        </mc:AlternateContent>
        <p:pic>
          <p:nvPicPr>
            <p:cNvPr id="73" name="Picture 72">
              <a:extLst>
                <a:ext uri="{FF2B5EF4-FFF2-40B4-BE49-F238E27FC236}">
                  <a16:creationId xmlns:a16="http://schemas.microsoft.com/office/drawing/2014/main" id="{4B1D804B-6D49-3854-B0CA-BFCA06BC7D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87" y="5102198"/>
              <a:ext cx="1330463" cy="262323"/>
            </a:xfrm>
            <a:prstGeom prst="rect">
              <a:avLst/>
            </a:prstGeom>
          </p:spPr>
        </p:pic>
        <p:pic>
          <p:nvPicPr>
            <p:cNvPr id="76" name="Picture 75">
              <a:extLst>
                <a:ext uri="{FF2B5EF4-FFF2-40B4-BE49-F238E27FC236}">
                  <a16:creationId xmlns:a16="http://schemas.microsoft.com/office/drawing/2014/main" id="{47DABC66-33F5-5EE8-0E34-D7553F287B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099" y="5948873"/>
              <a:ext cx="2196248" cy="651952"/>
            </a:xfrm>
            <a:prstGeom prst="rect">
              <a:avLst/>
            </a:prstGeom>
          </p:spPr>
        </p:pic>
        <p:sp>
          <p:nvSpPr>
            <p:cNvPr id="77" name="TextBox 76">
              <a:extLst>
                <a:ext uri="{FF2B5EF4-FFF2-40B4-BE49-F238E27FC236}">
                  <a16:creationId xmlns:a16="http://schemas.microsoft.com/office/drawing/2014/main" id="{B49BBEDD-4935-AB29-4863-422A809BC3B6}"/>
                </a:ext>
              </a:extLst>
            </p:cNvPr>
            <p:cNvSpPr txBox="1"/>
            <p:nvPr/>
          </p:nvSpPr>
          <p:spPr>
            <a:xfrm>
              <a:off x="1441687" y="6569162"/>
              <a:ext cx="307739" cy="169277"/>
            </a:xfrm>
            <a:prstGeom prst="rect">
              <a:avLst/>
            </a:prstGeom>
            <a:noFill/>
          </p:spPr>
          <p:txBody>
            <a:bodyPr wrap="square" rtlCol="0">
              <a:spAutoFit/>
            </a:bodyPr>
            <a:lstStyle/>
            <a:p>
              <a:pPr algn="l"/>
              <a:r>
                <a:rPr lang="en-US" sz="500" b="0" i="1" dirty="0">
                  <a:solidFill>
                    <a:schemeClr val="tx1"/>
                  </a:solidFill>
                  <a:latin typeface="Calibri" panose="020F0502020204030204" pitchFamily="34" charset="0"/>
                  <a:cs typeface="Calibri" panose="020F0502020204030204" pitchFamily="34" charset="0"/>
                </a:rPr>
                <a:t>R</a:t>
              </a:r>
              <a:r>
                <a:rPr lang="en-GB" sz="500" b="0" i="1" dirty="0">
                  <a:solidFill>
                    <a:schemeClr val="tx1"/>
                  </a:solidFill>
                  <a:latin typeface="Calibri" panose="020F0502020204030204" pitchFamily="34" charset="0"/>
                  <a:cs typeface="Calibri" panose="020F0502020204030204" pitchFamily="34" charset="0"/>
                </a:rPr>
                <a:t>e</a:t>
              </a:r>
              <a:endParaRPr lang="en-US" sz="500" b="0" i="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A9A4BB1A-3FDE-451A-CB4D-8D480FB1A8E1}"/>
                    </a:ext>
                  </a:extLst>
                </p:cNvPr>
                <p:cNvSpPr txBox="1"/>
                <p:nvPr/>
              </p:nvSpPr>
              <p:spPr>
                <a:xfrm>
                  <a:off x="215900" y="6174015"/>
                  <a:ext cx="301624" cy="169277"/>
                </a:xfrm>
                <a:prstGeom prst="rect">
                  <a:avLst/>
                </a:prstGeom>
                <a:noFill/>
              </p:spPr>
              <p:txBody>
                <a:bodyPr wrap="square">
                  <a:spAutoFit/>
                </a:bodyPr>
                <a:lstStyle/>
                <a:p>
                  <a14:m>
                    <m:oMath xmlns:m="http://schemas.openxmlformats.org/officeDocument/2006/math">
                      <m:sSub>
                        <m:sSubPr>
                          <m:ctrlPr>
                            <a:rPr lang="en-GB" sz="500" b="0" i="1">
                              <a:solidFill>
                                <a:schemeClr val="tx1"/>
                              </a:solidFill>
                              <a:latin typeface="Cambria Math" panose="02040503050406030204" pitchFamily="18" charset="0"/>
                              <a:cs typeface="Calibri" panose="020F0502020204030204" pitchFamily="34" charset="0"/>
                            </a:rPr>
                          </m:ctrlPr>
                        </m:sSubPr>
                        <m:e>
                          <m:r>
                            <a:rPr lang="en-US" sz="500" b="0" i="1">
                              <a:solidFill>
                                <a:schemeClr val="tx1"/>
                              </a:solidFill>
                              <a:latin typeface="Cambria Math" panose="02040503050406030204" pitchFamily="18" charset="0"/>
                              <a:cs typeface="Calibri" panose="020F0502020204030204" pitchFamily="34" charset="0"/>
                            </a:rPr>
                            <m:t>𝐶</m:t>
                          </m:r>
                        </m:e>
                        <m:sub>
                          <m:r>
                            <a:rPr lang="en-US" sz="500" b="0" i="1">
                              <a:solidFill>
                                <a:schemeClr val="tx1"/>
                              </a:solidFill>
                              <a:latin typeface="Cambria Math" panose="02040503050406030204" pitchFamily="18" charset="0"/>
                              <a:cs typeface="Calibri" panose="020F0502020204030204" pitchFamily="34" charset="0"/>
                            </a:rPr>
                            <m:t>𝑑</m:t>
                          </m:r>
                        </m:sub>
                      </m:sSub>
                    </m:oMath>
                  </a14:m>
                  <a:r>
                    <a:rPr lang="en-GB" sz="500" b="0" dirty="0">
                      <a:solidFill>
                        <a:schemeClr val="tx1"/>
                      </a:solidFill>
                      <a:latin typeface="Calibri" panose="020F0502020204030204" pitchFamily="34" charset="0"/>
                      <a:cs typeface="Calibri" panose="020F0502020204030204" pitchFamily="34" charset="0"/>
                    </a:rPr>
                    <a:t> </a:t>
                  </a:r>
                  <a:endParaRPr lang="en-GB" sz="500" dirty="0"/>
                </a:p>
              </p:txBody>
            </p:sp>
          </mc:Choice>
          <mc:Fallback xmlns="">
            <p:sp>
              <p:nvSpPr>
                <p:cNvPr id="79" name="TextBox 78">
                  <a:extLst>
                    <a:ext uri="{FF2B5EF4-FFF2-40B4-BE49-F238E27FC236}">
                      <a16:creationId xmlns:a16="http://schemas.microsoft.com/office/drawing/2014/main" id="{A9A4BB1A-3FDE-451A-CB4D-8D480FB1A8E1}"/>
                    </a:ext>
                  </a:extLst>
                </p:cNvPr>
                <p:cNvSpPr txBox="1">
                  <a:spLocks noRot="1" noChangeAspect="1" noMove="1" noResize="1" noEditPoints="1" noAdjustHandles="1" noChangeArrowheads="1" noChangeShapeType="1" noTextEdit="1"/>
                </p:cNvSpPr>
                <p:nvPr/>
              </p:nvSpPr>
              <p:spPr>
                <a:xfrm>
                  <a:off x="215900" y="6174015"/>
                  <a:ext cx="301624" cy="169277"/>
                </a:xfrm>
                <a:prstGeom prst="rect">
                  <a:avLst/>
                </a:prstGeom>
                <a:blipFill>
                  <a:blip r:embed="rId12"/>
                  <a:stretch>
                    <a:fillRect/>
                  </a:stretch>
                </a:blipFill>
              </p:spPr>
              <p:txBody>
                <a:bodyPr/>
                <a:lstStyle/>
                <a:p>
                  <a:r>
                    <a:rPr lang="en-GB">
                      <a:noFill/>
                    </a:rPr>
                    <a:t> </a:t>
                  </a:r>
                </a:p>
              </p:txBody>
            </p:sp>
          </mc:Fallback>
        </mc:AlternateContent>
      </p:grpSp>
      <p:grpSp>
        <p:nvGrpSpPr>
          <p:cNvPr id="80" name="Group 79">
            <a:extLst>
              <a:ext uri="{FF2B5EF4-FFF2-40B4-BE49-F238E27FC236}">
                <a16:creationId xmlns:a16="http://schemas.microsoft.com/office/drawing/2014/main" id="{F12099AA-A2E2-7B90-7CBB-976946BFF4A9}"/>
              </a:ext>
            </a:extLst>
          </p:cNvPr>
          <p:cNvGrpSpPr/>
          <p:nvPr/>
        </p:nvGrpSpPr>
        <p:grpSpPr>
          <a:xfrm>
            <a:off x="3156362" y="691555"/>
            <a:ext cx="2829658" cy="1486038"/>
            <a:chOff x="225296" y="4383956"/>
            <a:chExt cx="2312698" cy="975230"/>
          </a:xfrm>
        </p:grpSpPr>
        <p:sp>
          <p:nvSpPr>
            <p:cNvPr id="81" name="Rounded Rectangle 8">
              <a:extLst>
                <a:ext uri="{FF2B5EF4-FFF2-40B4-BE49-F238E27FC236}">
                  <a16:creationId xmlns:a16="http://schemas.microsoft.com/office/drawing/2014/main" id="{14F44074-672E-1249-EA75-1EE3A9C25EFE}"/>
                </a:ext>
              </a:extLst>
            </p:cNvPr>
            <p:cNvSpPr/>
            <p:nvPr/>
          </p:nvSpPr>
          <p:spPr>
            <a:xfrm>
              <a:off x="225296" y="4390135"/>
              <a:ext cx="2312698" cy="969051"/>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B524D06B-AC89-CDA9-ACFD-78D4A2B16568}"/>
                </a:ext>
              </a:extLst>
            </p:cNvPr>
            <p:cNvSpPr txBox="1"/>
            <p:nvPr/>
          </p:nvSpPr>
          <p:spPr>
            <a:xfrm>
              <a:off x="241769" y="4383956"/>
              <a:ext cx="2286000" cy="171884"/>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Benchmarks of sinking blocks</a:t>
              </a:r>
            </a:p>
          </p:txBody>
        </p:sp>
        <p:pic>
          <p:nvPicPr>
            <p:cNvPr id="83" name="Picture 82">
              <a:extLst>
                <a:ext uri="{FF2B5EF4-FFF2-40B4-BE49-F238E27FC236}">
                  <a16:creationId xmlns:a16="http://schemas.microsoft.com/office/drawing/2014/main" id="{C871B171-9D47-095A-B1E7-C3C8BA8F26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609" y="4543538"/>
              <a:ext cx="2218811" cy="784618"/>
            </a:xfrm>
            <a:prstGeom prst="rect">
              <a:avLst/>
            </a:prstGeom>
          </p:spPr>
        </p:pic>
      </p:grpSp>
      <p:grpSp>
        <p:nvGrpSpPr>
          <p:cNvPr id="95" name="Group 94">
            <a:extLst>
              <a:ext uri="{FF2B5EF4-FFF2-40B4-BE49-F238E27FC236}">
                <a16:creationId xmlns:a16="http://schemas.microsoft.com/office/drawing/2014/main" id="{EEC729D1-6A5B-8FB8-6B44-6663C0102CA1}"/>
              </a:ext>
            </a:extLst>
          </p:cNvPr>
          <p:cNvGrpSpPr/>
          <p:nvPr/>
        </p:nvGrpSpPr>
        <p:grpSpPr>
          <a:xfrm>
            <a:off x="5863966" y="3781425"/>
            <a:ext cx="6189138" cy="1757191"/>
            <a:chOff x="3316243" y="3375453"/>
            <a:chExt cx="2958630" cy="1134415"/>
          </a:xfrm>
        </p:grpSpPr>
        <p:sp>
          <p:nvSpPr>
            <p:cNvPr id="33" name="Rounded Rectangle 8">
              <a:extLst>
                <a:ext uri="{FF2B5EF4-FFF2-40B4-BE49-F238E27FC236}">
                  <a16:creationId xmlns:a16="http://schemas.microsoft.com/office/drawing/2014/main" id="{7C138DCA-F8E8-D591-CF4A-B7562FF19034}"/>
                </a:ext>
              </a:extLst>
            </p:cNvPr>
            <p:cNvSpPr/>
            <p:nvPr/>
          </p:nvSpPr>
          <p:spPr>
            <a:xfrm>
              <a:off x="3316243" y="3392451"/>
              <a:ext cx="2958630" cy="1117417"/>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DF4932A4-70D3-E934-F854-700CD975D601}"/>
                </a:ext>
              </a:extLst>
            </p:cNvPr>
            <p:cNvSpPr txBox="1"/>
            <p:nvPr/>
          </p:nvSpPr>
          <p:spPr>
            <a:xfrm>
              <a:off x="3553128" y="3375453"/>
              <a:ext cx="2457571" cy="246412"/>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Entrainment coefficient</a:t>
              </a:r>
            </a:p>
          </p:txBody>
        </p:sp>
        <p:pic>
          <p:nvPicPr>
            <p:cNvPr id="92" name="Picture 91">
              <a:extLst>
                <a:ext uri="{FF2B5EF4-FFF2-40B4-BE49-F238E27FC236}">
                  <a16:creationId xmlns:a16="http://schemas.microsoft.com/office/drawing/2014/main" id="{D52DEE25-FDAE-AED4-B7F8-AE6C8130AF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23841" y="3700293"/>
              <a:ext cx="2736850" cy="781605"/>
            </a:xfrm>
            <a:prstGeom prst="rect">
              <a:avLst/>
            </a:prstGeom>
          </p:spPr>
        </p:pic>
        <p:sp>
          <p:nvSpPr>
            <p:cNvPr id="94" name="TextBox 93">
              <a:extLst>
                <a:ext uri="{FF2B5EF4-FFF2-40B4-BE49-F238E27FC236}">
                  <a16:creationId xmlns:a16="http://schemas.microsoft.com/office/drawing/2014/main" id="{6238363C-75B5-91D9-1A05-0EB27644E138}"/>
                </a:ext>
              </a:extLst>
            </p:cNvPr>
            <p:cNvSpPr txBox="1"/>
            <p:nvPr/>
          </p:nvSpPr>
          <p:spPr>
            <a:xfrm>
              <a:off x="3487360" y="3472838"/>
              <a:ext cx="2588585" cy="238435"/>
            </a:xfrm>
            <a:prstGeom prst="rect">
              <a:avLst/>
            </a:prstGeom>
            <a:noFill/>
          </p:spPr>
          <p:txBody>
            <a:bodyPr wrap="square" rtlCol="0">
              <a:spAutoFit/>
            </a:bodyPr>
            <a:lstStyle/>
            <a:p>
              <a:r>
                <a:rPr lang="en-US" sz="600" b="0" dirty="0">
                  <a:solidFill>
                    <a:srgbClr val="222222"/>
                  </a:solidFill>
                  <a:latin typeface="Calibri" panose="020F0502020204030204" pitchFamily="34" charset="0"/>
                  <a:cs typeface="Calibri" panose="020F0502020204030204" pitchFamily="34" charset="0"/>
                </a:rPr>
                <a:t>We determined the entrainment coefficient </a:t>
              </a:r>
              <a:r>
                <a:rPr lang="en-US" sz="600" b="0" i="1" dirty="0">
                  <a:solidFill>
                    <a:srgbClr val="222222"/>
                  </a:solidFill>
                  <a:latin typeface="Calibri" panose="020F0502020204030204" pitchFamily="34" charset="0"/>
                  <a:cs typeface="Calibri" panose="020F0502020204030204" pitchFamily="34" charset="0"/>
                  <a:sym typeface="Symbol" panose="05050102010706020507" pitchFamily="18" charset="2"/>
                </a:rPr>
                <a:t> </a:t>
              </a:r>
              <a:r>
                <a:rPr lang="en-US" sz="600" b="0" dirty="0">
                  <a:solidFill>
                    <a:srgbClr val="222222"/>
                  </a:solidFill>
                  <a:latin typeface="Calibri" panose="020F0502020204030204" pitchFamily="34" charset="0"/>
                  <a:cs typeface="Calibri" panose="020F0502020204030204" pitchFamily="34" charset="0"/>
                </a:rPr>
                <a:t>for an impactor with various diameters and aspect ratios in the range of 0.75 to 5. By establishing a linear fit line for the impactor's iron cloud growth versus penetration depth, we obtained entrainment coefficients within the range of 0.2 to 1, which can be compared to experimental results [7] which fall within a narrower range of 0.2 to 0.3.</a:t>
              </a:r>
              <a:endParaRPr lang="en-US" sz="600" b="0" dirty="0">
                <a:solidFill>
                  <a:schemeClr val="tx1"/>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5F9C92A0-0F52-4B2E-63AF-E876183EBCBF}"/>
              </a:ext>
            </a:extLst>
          </p:cNvPr>
          <p:cNvGrpSpPr/>
          <p:nvPr/>
        </p:nvGrpSpPr>
        <p:grpSpPr>
          <a:xfrm>
            <a:off x="3114249" y="2272691"/>
            <a:ext cx="2928252" cy="2885205"/>
            <a:chOff x="3557310" y="2291545"/>
            <a:chExt cx="2928252" cy="2885205"/>
          </a:xfrm>
        </p:grpSpPr>
        <p:grpSp>
          <p:nvGrpSpPr>
            <p:cNvPr id="1035" name="Group 1034">
              <a:extLst>
                <a:ext uri="{FF2B5EF4-FFF2-40B4-BE49-F238E27FC236}">
                  <a16:creationId xmlns:a16="http://schemas.microsoft.com/office/drawing/2014/main" id="{E97F00BC-FEC0-5F3D-70C4-A8AD68C2EF23}"/>
                </a:ext>
              </a:extLst>
            </p:cNvPr>
            <p:cNvGrpSpPr/>
            <p:nvPr/>
          </p:nvGrpSpPr>
          <p:grpSpPr>
            <a:xfrm>
              <a:off x="3557310" y="2291545"/>
              <a:ext cx="2928252" cy="2885205"/>
              <a:chOff x="3104248" y="2550395"/>
              <a:chExt cx="2928252" cy="2885205"/>
            </a:xfrm>
          </p:grpSpPr>
          <p:sp>
            <p:nvSpPr>
              <p:cNvPr id="34" name="Rounded Rectangle 8">
                <a:extLst>
                  <a:ext uri="{FF2B5EF4-FFF2-40B4-BE49-F238E27FC236}">
                    <a16:creationId xmlns:a16="http://schemas.microsoft.com/office/drawing/2014/main" id="{8B2A0C78-302E-BBCF-E252-B6D21FFED8ED}"/>
                  </a:ext>
                </a:extLst>
              </p:cNvPr>
              <p:cNvSpPr/>
              <p:nvPr/>
            </p:nvSpPr>
            <p:spPr>
              <a:xfrm>
                <a:off x="3116966" y="2550395"/>
                <a:ext cx="2873839" cy="2885205"/>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1025" name="Picture 1024">
                <a:extLst>
                  <a:ext uri="{FF2B5EF4-FFF2-40B4-BE49-F238E27FC236}">
                    <a16:creationId xmlns:a16="http://schemas.microsoft.com/office/drawing/2014/main" id="{D23B626A-586C-FB32-FBF7-A028EE513A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16274" y="3833433"/>
                <a:ext cx="2635250" cy="1253620"/>
              </a:xfrm>
              <a:prstGeom prst="rect">
                <a:avLst/>
              </a:prstGeom>
            </p:spPr>
          </p:pic>
          <mc:AlternateContent xmlns:mc="http://schemas.openxmlformats.org/markup-compatibility/2006" xmlns:a14="http://schemas.microsoft.com/office/drawing/2010/main">
            <mc:Choice Requires="a14">
              <p:sp>
                <p:nvSpPr>
                  <p:cNvPr id="1033" name="TextBox 1032">
                    <a:extLst>
                      <a:ext uri="{FF2B5EF4-FFF2-40B4-BE49-F238E27FC236}">
                        <a16:creationId xmlns:a16="http://schemas.microsoft.com/office/drawing/2014/main" id="{E515E17E-48F8-D896-43A7-8A6B46463D3D}"/>
                      </a:ext>
                    </a:extLst>
                  </p:cNvPr>
                  <p:cNvSpPr txBox="1"/>
                  <p:nvPr/>
                </p:nvSpPr>
                <p:spPr>
                  <a:xfrm>
                    <a:off x="3149600" y="2831098"/>
                    <a:ext cx="2781300" cy="1031051"/>
                  </a:xfrm>
                  <a:prstGeom prst="rect">
                    <a:avLst/>
                  </a:prstGeom>
                  <a:noFill/>
                </p:spPr>
                <p:txBody>
                  <a:bodyPr wrap="square">
                    <a:spAutoFit/>
                  </a:bodyPr>
                  <a:lstStyle/>
                  <a:p>
                    <a:r>
                      <a:rPr lang="en-GB" sz="600" b="0" dirty="0">
                        <a:solidFill>
                          <a:schemeClr val="tx1"/>
                        </a:solidFill>
                        <a:latin typeface="Calibri" panose="020F0502020204030204" pitchFamily="34" charset="0"/>
                        <a:cs typeface="Calibri" panose="020F0502020204030204" pitchFamily="34" charset="0"/>
                      </a:rPr>
                      <a:t>Using the TLBM combined with the immiscible multiphase LBM, we modelled iron-silicate segregation of 152 – 577 km diameter impactor cores in a 3000 km MO. Snapshots show 577 km diameter impactor core runs with pre-existing thermal convection at </a:t>
                    </a:r>
                    <a:r>
                      <a:rPr lang="en-US" sz="600" b="0" i="1" dirty="0">
                        <a:solidFill>
                          <a:schemeClr val="tx1"/>
                        </a:solidFill>
                        <a:latin typeface="Calibri" panose="020F0502020204030204" pitchFamily="34" charset="0"/>
                        <a:cs typeface="Calibri" panose="020F0502020204030204" pitchFamily="34" charset="0"/>
                      </a:rPr>
                      <a:t>Ra </a:t>
                    </a:r>
                    <a:r>
                      <a:rPr lang="en-US" sz="600" b="0" dirty="0">
                        <a:solidFill>
                          <a:schemeClr val="tx1"/>
                        </a:solidFill>
                        <a:latin typeface="Calibri" panose="020F0502020204030204" pitchFamily="34" charset="0"/>
                        <a:cs typeface="Calibri" panose="020F0502020204030204" pitchFamily="34" charset="0"/>
                      </a:rPr>
                      <a:t>= 10</a:t>
                    </a:r>
                    <a:r>
                      <a:rPr lang="en-US" sz="600" b="0" baseline="30000" dirty="0">
                        <a:solidFill>
                          <a:schemeClr val="tx1"/>
                        </a:solidFill>
                        <a:latin typeface="Calibri" panose="020F0502020204030204" pitchFamily="34" charset="0"/>
                        <a:cs typeface="Calibri" panose="020F0502020204030204" pitchFamily="34" charset="0"/>
                      </a:rPr>
                      <a:t>8</a:t>
                    </a:r>
                    <a:r>
                      <a:rPr lang="en-GB" sz="600" b="0" dirty="0">
                        <a:solidFill>
                          <a:schemeClr val="tx1"/>
                        </a:solidFill>
                        <a:latin typeface="Calibri" panose="020F0502020204030204" pitchFamily="34" charset="0"/>
                        <a:cs typeface="Calibri" panose="020F0502020204030204" pitchFamily="34" charset="0"/>
                      </a:rPr>
                      <a:t> − </a:t>
                    </a:r>
                    <a:r>
                      <a:rPr lang="en-US" sz="600" b="0" dirty="0">
                        <a:solidFill>
                          <a:schemeClr val="tx1"/>
                        </a:solidFill>
                        <a:latin typeface="Calibri" panose="020F0502020204030204" pitchFamily="34" charset="0"/>
                        <a:cs typeface="Calibri" panose="020F0502020204030204" pitchFamily="34" charset="0"/>
                      </a:rPr>
                      <a:t>10</a:t>
                    </a:r>
                    <a:r>
                      <a:rPr lang="en-US" sz="600" b="0" baseline="30000" dirty="0">
                        <a:solidFill>
                          <a:schemeClr val="tx1"/>
                        </a:solidFill>
                        <a:latin typeface="Calibri" panose="020F0502020204030204" pitchFamily="34" charset="0"/>
                        <a:cs typeface="Calibri" panose="020F0502020204030204" pitchFamily="34" charset="0"/>
                      </a:rPr>
                      <a:t>10</a:t>
                    </a:r>
                    <a:r>
                      <a:rPr lang="en-GB" sz="600" b="0" dirty="0">
                        <a:solidFill>
                          <a:schemeClr val="tx1"/>
                        </a:solidFill>
                        <a:latin typeface="Calibri" panose="020F0502020204030204" pitchFamily="34" charset="0"/>
                        <a:cs typeface="Calibri" panose="020F0502020204030204" pitchFamily="34" charset="0"/>
                      </a:rPr>
                      <a:t> (CONV-8–10), and without pre-existing convection (COLD-8–10), where NST is normalized time. Runs were at </a:t>
                    </a:r>
                    <a:r>
                      <a:rPr lang="en-GB" sz="600" b="0" i="1" dirty="0" err="1">
                        <a:solidFill>
                          <a:schemeClr val="tx1"/>
                        </a:solidFill>
                        <a:latin typeface="Calibri" panose="020F0502020204030204" pitchFamily="34" charset="0"/>
                        <a:cs typeface="Calibri" panose="020F0502020204030204" pitchFamily="34" charset="0"/>
                      </a:rPr>
                      <a:t>Pr</a:t>
                    </a:r>
                    <a:r>
                      <a:rPr lang="en-GB" sz="600" b="0" dirty="0">
                        <a:solidFill>
                          <a:schemeClr val="tx1"/>
                        </a:solidFill>
                        <a:latin typeface="Calibri" panose="020F0502020204030204" pitchFamily="34" charset="0"/>
                        <a:cs typeface="Calibri" panose="020F0502020204030204" pitchFamily="34" charset="0"/>
                      </a:rPr>
                      <a:t> = 1 and had </a:t>
                    </a:r>
                    <a:r>
                      <a:rPr lang="en-GB" sz="600" b="0" i="1" dirty="0">
                        <a:solidFill>
                          <a:schemeClr val="tx1"/>
                        </a:solidFill>
                        <a:latin typeface="Calibri" panose="020F0502020204030204" pitchFamily="34" charset="0"/>
                        <a:cs typeface="Calibri" panose="020F0502020204030204" pitchFamily="34" charset="0"/>
                      </a:rPr>
                      <a:t>Re</a:t>
                    </a:r>
                    <a:r>
                      <a:rPr lang="en-GB" sz="600" b="0" dirty="0">
                        <a:solidFill>
                          <a:schemeClr val="tx1"/>
                        </a:solidFill>
                        <a:latin typeface="Calibri" panose="020F0502020204030204" pitchFamily="34" charset="0"/>
                        <a:cs typeface="Calibri" panose="020F0502020204030204" pitchFamily="34" charset="0"/>
                      </a:rPr>
                      <a:t> up to </a:t>
                    </a:r>
                    <a:r>
                      <a:rPr lang="en-US" sz="600" b="0" dirty="0">
                        <a:solidFill>
                          <a:schemeClr val="tx1"/>
                        </a:solidFill>
                        <a:latin typeface="Calibri" panose="020F0502020204030204" pitchFamily="34" charset="0"/>
                        <a:cs typeface="Calibri" panose="020F0502020204030204" pitchFamily="34" charset="0"/>
                      </a:rPr>
                      <a:t>10</a:t>
                    </a:r>
                    <a:r>
                      <a:rPr lang="en-US" sz="600" b="0" baseline="30000" dirty="0">
                        <a:solidFill>
                          <a:schemeClr val="tx1"/>
                        </a:solidFill>
                        <a:latin typeface="Calibri" panose="020F0502020204030204" pitchFamily="34" charset="0"/>
                        <a:cs typeface="Calibri" panose="020F0502020204030204" pitchFamily="34" charset="0"/>
                      </a:rPr>
                      <a:t>4</a:t>
                    </a:r>
                    <a:r>
                      <a:rPr lang="en-GB" sz="600" b="0" dirty="0">
                        <a:solidFill>
                          <a:schemeClr val="tx1"/>
                        </a:solidFill>
                        <a:latin typeface="Calibri" panose="020F0502020204030204" pitchFamily="34" charset="0"/>
                        <a:cs typeface="Calibri" panose="020F0502020204030204" pitchFamily="34" charset="0"/>
                      </a:rPr>
                      <a:t>. We found that with increasing turbulence, the suspension pattern of iron fragments converges to a similar trend regardless of the presence of background thermal convection. However, by extrapolation to </a:t>
                    </a:r>
                    <a14:m>
                      <m:oMath xmlns:m="http://schemas.openxmlformats.org/officeDocument/2006/math">
                        <m:sSup>
                          <m:sSupPr>
                            <m:ctrlPr>
                              <a:rPr lang="en-GB" sz="600" b="0" i="1" dirty="0">
                                <a:solidFill>
                                  <a:schemeClr val="tx1"/>
                                </a:solidFill>
                                <a:latin typeface="Cambria Math" panose="02040503050406030204" pitchFamily="18" charset="0"/>
                                <a:cs typeface="Calibri" panose="020F0502020204030204" pitchFamily="34" charset="0"/>
                              </a:rPr>
                            </m:ctrlPr>
                          </m:sSupPr>
                          <m:e>
                            <m:r>
                              <a:rPr lang="en-US" sz="600" b="0" i="1" dirty="0">
                                <a:solidFill>
                                  <a:schemeClr val="tx1"/>
                                </a:solidFill>
                                <a:latin typeface="Cambria Math" panose="02040503050406030204" pitchFamily="18" charset="0"/>
                                <a:cs typeface="Calibri" panose="020F0502020204030204" pitchFamily="34" charset="0"/>
                              </a:rPr>
                              <m:t>𝑅𝑎</m:t>
                            </m:r>
                            <m:r>
                              <a:rPr lang="en-US" sz="600" b="0" i="1" dirty="0">
                                <a:solidFill>
                                  <a:schemeClr val="tx1"/>
                                </a:solidFill>
                                <a:latin typeface="Cambria Math" panose="02040503050406030204" pitchFamily="18" charset="0"/>
                                <a:cs typeface="Calibri" panose="020F0502020204030204" pitchFamily="34" charset="0"/>
                              </a:rPr>
                              <m:t>=10</m:t>
                            </m:r>
                          </m:e>
                          <m:sup>
                            <m:r>
                              <a:rPr lang="en-US" sz="600" b="0" i="1" dirty="0">
                                <a:solidFill>
                                  <a:schemeClr val="tx1"/>
                                </a:solidFill>
                                <a:latin typeface="Cambria Math" panose="02040503050406030204" pitchFamily="18" charset="0"/>
                                <a:cs typeface="Calibri" panose="020F0502020204030204" pitchFamily="34" charset="0"/>
                              </a:rPr>
                              <m:t>31</m:t>
                            </m:r>
                          </m:sup>
                        </m:sSup>
                      </m:oMath>
                    </a14:m>
                    <a:r>
                      <a:rPr lang="en-GB" sz="600" b="0" dirty="0">
                        <a:solidFill>
                          <a:schemeClr val="tx1"/>
                        </a:solidFill>
                        <a:latin typeface="Calibri" panose="020F0502020204030204" pitchFamily="34" charset="0"/>
                        <a:cs typeface="Calibri" panose="020F0502020204030204" pitchFamily="34" charset="0"/>
                      </a:rPr>
                      <a:t>, we find that thermal convection has a significant effect on iron fragment dynamics. Convective MO velocities are around 30 m/s which is consistent with other studies. </a:t>
                    </a:r>
                  </a:p>
                </p:txBody>
              </p:sp>
            </mc:Choice>
            <mc:Fallback xmlns="">
              <p:sp>
                <p:nvSpPr>
                  <p:cNvPr id="1033" name="TextBox 1032">
                    <a:extLst>
                      <a:ext uri="{FF2B5EF4-FFF2-40B4-BE49-F238E27FC236}">
                        <a16:creationId xmlns:a16="http://schemas.microsoft.com/office/drawing/2014/main" id="{E515E17E-48F8-D896-43A7-8A6B46463D3D}"/>
                      </a:ext>
                    </a:extLst>
                  </p:cNvPr>
                  <p:cNvSpPr txBox="1">
                    <a:spLocks noRot="1" noChangeAspect="1" noMove="1" noResize="1" noEditPoints="1" noAdjustHandles="1" noChangeArrowheads="1" noChangeShapeType="1" noTextEdit="1"/>
                  </p:cNvSpPr>
                  <p:nvPr/>
                </p:nvSpPr>
                <p:spPr>
                  <a:xfrm>
                    <a:off x="3149600" y="2831098"/>
                    <a:ext cx="2781300" cy="1031051"/>
                  </a:xfrm>
                  <a:prstGeom prst="rect">
                    <a:avLst/>
                  </a:prstGeom>
                  <a:blipFill>
                    <a:blip r:embed="rId16"/>
                    <a:stretch>
                      <a:fillRect/>
                    </a:stretch>
                  </a:blipFill>
                </p:spPr>
                <p:txBody>
                  <a:bodyPr/>
                  <a:lstStyle/>
                  <a:p>
                    <a:r>
                      <a:rPr lang="en-GB">
                        <a:noFill/>
                      </a:rPr>
                      <a:t> </a:t>
                    </a:r>
                  </a:p>
                </p:txBody>
              </p:sp>
            </mc:Fallback>
          </mc:AlternateContent>
          <p:sp>
            <p:nvSpPr>
              <p:cNvPr id="1034" name="TextBox 1033">
                <a:extLst>
                  <a:ext uri="{FF2B5EF4-FFF2-40B4-BE49-F238E27FC236}">
                    <a16:creationId xmlns:a16="http://schemas.microsoft.com/office/drawing/2014/main" id="{207493D3-32BD-5E7E-392A-5D6D18A8472F}"/>
                  </a:ext>
                </a:extLst>
              </p:cNvPr>
              <p:cNvSpPr txBox="1"/>
              <p:nvPr/>
            </p:nvSpPr>
            <p:spPr>
              <a:xfrm>
                <a:off x="3104248" y="2609852"/>
                <a:ext cx="2928252" cy="246221"/>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Iron-silicate interactions during planetary accretion</a:t>
                </a:r>
              </a:p>
            </p:txBody>
          </p:sp>
        </p:grpSp>
        <p:sp>
          <p:nvSpPr>
            <p:cNvPr id="1041" name="TextBox 1040">
              <a:extLst>
                <a:ext uri="{FF2B5EF4-FFF2-40B4-BE49-F238E27FC236}">
                  <a16:creationId xmlns:a16="http://schemas.microsoft.com/office/drawing/2014/main" id="{0DFD5B7A-D501-B5A9-FE3A-5EAE2E63623F}"/>
                </a:ext>
              </a:extLst>
            </p:cNvPr>
            <p:cNvSpPr txBox="1"/>
            <p:nvPr/>
          </p:nvSpPr>
          <p:spPr>
            <a:xfrm>
              <a:off x="3596312" y="4805949"/>
              <a:ext cx="2876550" cy="276999"/>
            </a:xfrm>
            <a:prstGeom prst="rect">
              <a:avLst/>
            </a:prstGeom>
            <a:noFill/>
          </p:spPr>
          <p:txBody>
            <a:bodyPr wrap="square">
              <a:spAutoFit/>
            </a:bodyPr>
            <a:lstStyle/>
            <a:p>
              <a:pPr algn="l"/>
              <a:r>
                <a:rPr lang="en-GB" sz="600" b="0" dirty="0">
                  <a:solidFill>
                    <a:schemeClr val="tx1"/>
                  </a:solidFill>
                  <a:latin typeface="Calibri" panose="020F0502020204030204" pitchFamily="34" charset="0"/>
                  <a:cs typeface="Calibri" panose="020F0502020204030204" pitchFamily="34" charset="0"/>
                </a:rPr>
                <a:t>The snapshots show iron regions in black, with the colours in CONV plots depicting temperature of the silicate regions, and white in COLD plots depicting silicate regions. </a:t>
              </a:r>
            </a:p>
          </p:txBody>
        </p:sp>
      </p:grpSp>
      <p:grpSp>
        <p:nvGrpSpPr>
          <p:cNvPr id="11" name="Group 10">
            <a:extLst>
              <a:ext uri="{FF2B5EF4-FFF2-40B4-BE49-F238E27FC236}">
                <a16:creationId xmlns:a16="http://schemas.microsoft.com/office/drawing/2014/main" id="{8DAB3BB7-2911-FC70-2559-61FE15AFEB9C}"/>
              </a:ext>
            </a:extLst>
          </p:cNvPr>
          <p:cNvGrpSpPr/>
          <p:nvPr/>
        </p:nvGrpSpPr>
        <p:grpSpPr>
          <a:xfrm>
            <a:off x="111110" y="708714"/>
            <a:ext cx="2924322" cy="1501068"/>
            <a:chOff x="55439" y="774702"/>
            <a:chExt cx="2917080" cy="1501068"/>
          </a:xfrm>
        </p:grpSpPr>
        <p:grpSp>
          <p:nvGrpSpPr>
            <p:cNvPr id="36" name="Group 35">
              <a:extLst>
                <a:ext uri="{FF2B5EF4-FFF2-40B4-BE49-F238E27FC236}">
                  <a16:creationId xmlns:a16="http://schemas.microsoft.com/office/drawing/2014/main" id="{0C84A8DE-06EA-B02E-6C25-739E4D3C7A9E}"/>
                </a:ext>
              </a:extLst>
            </p:cNvPr>
            <p:cNvGrpSpPr/>
            <p:nvPr/>
          </p:nvGrpSpPr>
          <p:grpSpPr>
            <a:xfrm>
              <a:off x="55439" y="795029"/>
              <a:ext cx="2917080" cy="1480741"/>
              <a:chOff x="55439" y="795029"/>
              <a:chExt cx="2917080" cy="1480741"/>
            </a:xfrm>
          </p:grpSpPr>
          <p:sp>
            <p:nvSpPr>
              <p:cNvPr id="6" name="Rounded Rectangle 8">
                <a:extLst>
                  <a:ext uri="{FF2B5EF4-FFF2-40B4-BE49-F238E27FC236}">
                    <a16:creationId xmlns:a16="http://schemas.microsoft.com/office/drawing/2014/main" id="{0B2504F3-105C-9E6D-7F39-A4CC0AEDAF02}"/>
                  </a:ext>
                </a:extLst>
              </p:cNvPr>
              <p:cNvSpPr/>
              <p:nvPr/>
            </p:nvSpPr>
            <p:spPr>
              <a:xfrm>
                <a:off x="98680" y="795029"/>
                <a:ext cx="2873839" cy="1478271"/>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94E10DBF-93AE-3E50-5E1B-2BC8F712C7EA}"/>
                  </a:ext>
                </a:extLst>
              </p:cNvPr>
              <p:cNvSpPr txBox="1"/>
              <p:nvPr/>
            </p:nvSpPr>
            <p:spPr>
              <a:xfrm>
                <a:off x="55439" y="962590"/>
                <a:ext cx="2875086" cy="1313180"/>
              </a:xfrm>
              <a:prstGeom prst="rect">
                <a:avLst/>
              </a:prstGeom>
              <a:noFill/>
            </p:spPr>
            <p:txBody>
              <a:bodyPr wrap="square" rtlCol="0">
                <a:spAutoFit/>
              </a:bodyPr>
              <a:lstStyle/>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During the late stages of planetary accretion, large iron rich impactors produced clouds of iron droplets which sank and mixed with silicates.</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descending droplets drag surrounding silicate material with them and </a:t>
                </a:r>
                <a:r>
                  <a:rPr lang="en-GB" sz="600" b="0" dirty="0">
                    <a:solidFill>
                      <a:schemeClr val="tx1"/>
                    </a:solidFill>
                    <a:highlight>
                      <a:srgbClr val="FFFFFF"/>
                    </a:highlight>
                    <a:latin typeface="Calibri" panose="020F0502020204030204" pitchFamily="34" charset="0"/>
                    <a:cs typeface="Calibri" panose="020F0502020204030204" pitchFamily="34" charset="0"/>
                  </a:rPr>
                  <a:t>this </a:t>
                </a:r>
                <a:r>
                  <a:rPr lang="en-GB" sz="600" b="0" dirty="0">
                    <a:solidFill>
                      <a:srgbClr val="0A0A0A"/>
                    </a:solidFill>
                    <a:highlight>
                      <a:srgbClr val="FFFFFF"/>
                    </a:highlight>
                    <a:latin typeface="Calibri" panose="020F0502020204030204" pitchFamily="34" charset="0"/>
                    <a:cs typeface="Calibri" panose="020F0502020204030204" pitchFamily="34" charset="0"/>
                  </a:rPr>
                  <a:t>mixed metal-silicate cloud transported silicates &amp; volatiles to the deep interior.</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efficiency that turbulence incorporates the surrounding fluid into the droplet clous is important for understanding the chemical formation of early Earth.  </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The dimensionless entrainment coefficient quantifies the efficiency of mixing.  </a:t>
                </a:r>
              </a:p>
              <a:p>
                <a:pPr marL="171450" indent="-171450">
                  <a:spcAft>
                    <a:spcPts val="400"/>
                  </a:spcAft>
                  <a:buFont typeface="Wingdings" panose="05000000000000000000" pitchFamily="2" charset="2"/>
                  <a:buChar char="Ø"/>
                </a:pPr>
                <a:r>
                  <a:rPr lang="en-GB" sz="600" b="0" dirty="0">
                    <a:solidFill>
                      <a:schemeClr val="tx1"/>
                    </a:solidFill>
                    <a:latin typeface="Calibri" panose="020F0502020204030204" pitchFamily="34" charset="0"/>
                    <a:cs typeface="Calibri" panose="020F0502020204030204" pitchFamily="34" charset="0"/>
                  </a:rPr>
                  <a:t>We combined the multiphase and thermal Lattice Boltzmann Methods (LBMs), to model the segregation of impactors of various sizes and aspect ratios to study the effect of thermal convection, the spatial distribution of iron, the entrainment coefficient, and iron settling times during early Earth formation. </a:t>
                </a:r>
                <a:endParaRPr lang="en-US" sz="600" b="0" dirty="0">
                  <a:solidFill>
                    <a:schemeClr val="tx1"/>
                  </a:solidFill>
                  <a:latin typeface="Calibri" panose="020F0502020204030204" pitchFamily="34" charset="0"/>
                  <a:cs typeface="Calibri" panose="020F0502020204030204" pitchFamily="34" charset="0"/>
                </a:endParaRPr>
              </a:p>
            </p:txBody>
          </p:sp>
        </p:grpSp>
        <p:sp>
          <p:nvSpPr>
            <p:cNvPr id="1050" name="TextBox 1049">
              <a:extLst>
                <a:ext uri="{FF2B5EF4-FFF2-40B4-BE49-F238E27FC236}">
                  <a16:creationId xmlns:a16="http://schemas.microsoft.com/office/drawing/2014/main" id="{13E6B3AF-958E-584D-C1FE-98C5D19CAA77}"/>
                </a:ext>
              </a:extLst>
            </p:cNvPr>
            <p:cNvSpPr txBox="1"/>
            <p:nvPr/>
          </p:nvSpPr>
          <p:spPr>
            <a:xfrm>
              <a:off x="145149" y="774702"/>
              <a:ext cx="2686952" cy="247648"/>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Introduction</a:t>
              </a:r>
            </a:p>
          </p:txBody>
        </p:sp>
      </p:grpSp>
      <p:grpSp>
        <p:nvGrpSpPr>
          <p:cNvPr id="9" name="Group 8">
            <a:extLst>
              <a:ext uri="{FF2B5EF4-FFF2-40B4-BE49-F238E27FC236}">
                <a16:creationId xmlns:a16="http://schemas.microsoft.com/office/drawing/2014/main" id="{343C249D-874B-7A42-9C45-74DA87646EDD}"/>
              </a:ext>
            </a:extLst>
          </p:cNvPr>
          <p:cNvGrpSpPr/>
          <p:nvPr/>
        </p:nvGrpSpPr>
        <p:grpSpPr>
          <a:xfrm>
            <a:off x="188535" y="69216"/>
            <a:ext cx="11830639" cy="582288"/>
            <a:chOff x="1978100" y="1792"/>
            <a:chExt cx="6355147" cy="582288"/>
          </a:xfrm>
        </p:grpSpPr>
        <p:sp>
          <p:nvSpPr>
            <p:cNvPr id="179" name="Rounded Rectangle 8">
              <a:extLst>
                <a:ext uri="{FF2B5EF4-FFF2-40B4-BE49-F238E27FC236}">
                  <a16:creationId xmlns:a16="http://schemas.microsoft.com/office/drawing/2014/main" id="{63FD96AF-D504-2AEF-496A-BA0449432A77}"/>
                </a:ext>
              </a:extLst>
            </p:cNvPr>
            <p:cNvSpPr/>
            <p:nvPr/>
          </p:nvSpPr>
          <p:spPr>
            <a:xfrm>
              <a:off x="2783254" y="1792"/>
              <a:ext cx="5549993" cy="582288"/>
            </a:xfrm>
            <a:prstGeom prst="roundRect">
              <a:avLst>
                <a:gd name="adj" fmla="val 10725"/>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pPr>
              <a:r>
                <a:rPr lang="en-US" sz="1800" dirty="0">
                  <a:solidFill>
                    <a:srgbClr val="3333FF"/>
                  </a:solidFill>
                  <a:latin typeface="Calibri" panose="020F0502020204030204" pitchFamily="34" charset="0"/>
                  <a:cs typeface="Calibri" panose="020F0502020204030204" pitchFamily="34" charset="0"/>
                </a:rPr>
                <a:t>  2. Iron-silicate interactions and iron settling during </a:t>
              </a:r>
              <a:r>
                <a:rPr lang="en-US" sz="1800">
                  <a:solidFill>
                    <a:srgbClr val="3333FF"/>
                  </a:solidFill>
                  <a:latin typeface="Calibri" panose="020F0502020204030204" pitchFamily="34" charset="0"/>
                  <a:cs typeface="Calibri" panose="020F0502020204030204" pitchFamily="34" charset="0"/>
                </a:rPr>
                <a:t>planetary accretion</a:t>
              </a:r>
              <a:endParaRPr lang="en-US" sz="1800" dirty="0">
                <a:solidFill>
                  <a:srgbClr val="3333FF"/>
                </a:solidFill>
                <a:latin typeface="Calibri" panose="020F0502020204030204" pitchFamily="34" charset="0"/>
                <a:cs typeface="Calibri" panose="020F0502020204030204" pitchFamily="34" charset="0"/>
              </a:endParaRPr>
            </a:p>
            <a:p>
              <a:pPr algn="ctr">
                <a:lnSpc>
                  <a:spcPct val="110000"/>
                </a:lnSpc>
              </a:pPr>
              <a:r>
                <a:rPr lang="en-US" altLang="en-US" sz="1200" b="0" dirty="0">
                  <a:solidFill>
                    <a:srgbClr val="3333FF"/>
                  </a:solidFill>
                  <a:latin typeface="Calibri" panose="020F0502020204030204" pitchFamily="34" charset="0"/>
                  <a:cs typeface="Calibri" panose="020F0502020204030204" pitchFamily="34" charset="0"/>
                </a:rPr>
                <a:t>Leila </a:t>
              </a:r>
              <a:r>
                <a:rPr lang="en-US" altLang="en-US" sz="1200" b="0" dirty="0" err="1">
                  <a:solidFill>
                    <a:srgbClr val="3333FF"/>
                  </a:solidFill>
                  <a:latin typeface="Calibri" panose="020F0502020204030204" pitchFamily="34" charset="0"/>
                  <a:cs typeface="Calibri" panose="020F0502020204030204" pitchFamily="34" charset="0"/>
                </a:rPr>
                <a:t>Honarbakhsh</a:t>
              </a:r>
              <a:r>
                <a:rPr lang="en-US" altLang="en-US" sz="1200" b="0" dirty="0">
                  <a:solidFill>
                    <a:srgbClr val="3333FF"/>
                  </a:solidFill>
                  <a:latin typeface="Calibri" panose="020F0502020204030204" pitchFamily="34" charset="0"/>
                  <a:cs typeface="Calibri" panose="020F0502020204030204" pitchFamily="34" charset="0"/>
                </a:rPr>
                <a:t>, Gabriele Morra, Peter Mora and Colin Jackson</a:t>
              </a:r>
            </a:p>
          </p:txBody>
        </p:sp>
        <p:sp>
          <p:nvSpPr>
            <p:cNvPr id="1051" name="TextBox 1050">
              <a:extLst>
                <a:ext uri="{FF2B5EF4-FFF2-40B4-BE49-F238E27FC236}">
                  <a16:creationId xmlns:a16="http://schemas.microsoft.com/office/drawing/2014/main" id="{85228E6A-0D76-A045-D45C-E63FE156862E}"/>
                </a:ext>
              </a:extLst>
            </p:cNvPr>
            <p:cNvSpPr txBox="1"/>
            <p:nvPr/>
          </p:nvSpPr>
          <p:spPr>
            <a:xfrm>
              <a:off x="1978100" y="39226"/>
              <a:ext cx="658303" cy="523220"/>
            </a:xfrm>
            <a:prstGeom prst="rect">
              <a:avLst/>
            </a:prstGeom>
            <a:solidFill>
              <a:schemeClr val="bg1"/>
            </a:solidFill>
            <a:ln w="25400">
              <a:solidFill>
                <a:srgbClr val="3333FF"/>
              </a:solidFill>
            </a:ln>
          </p:spPr>
          <p:txBody>
            <a:bodyPr wrap="square">
              <a:spAutoFit/>
            </a:bodyPr>
            <a:lstStyle/>
            <a:p>
              <a:r>
                <a:rPr lang="en-GB" sz="1400" b="0" dirty="0">
                  <a:solidFill>
                    <a:srgbClr val="3333FF"/>
                  </a:solidFill>
                  <a:highlight>
                    <a:srgbClr val="FFFFFF"/>
                  </a:highlight>
                  <a:latin typeface="Open Sans" panose="020B0606030504020204" pitchFamily="34" charset="0"/>
                </a:rPr>
                <a:t>EGU26-2345</a:t>
              </a:r>
            </a:p>
            <a:p>
              <a:r>
                <a:rPr lang="en-GB" sz="1400" b="0" dirty="0">
                  <a:solidFill>
                    <a:srgbClr val="3333FF"/>
                  </a:solidFill>
                  <a:highlight>
                    <a:srgbClr val="FFFFFF"/>
                  </a:highlight>
                  <a:latin typeface="Open Sans" panose="020B0606030504020204" pitchFamily="34" charset="0"/>
                </a:rPr>
                <a:t>PICO|</a:t>
              </a:r>
              <a:r>
                <a:rPr lang="en-GB" sz="1400" b="0" dirty="0">
                  <a:solidFill>
                    <a:srgbClr val="3333FF"/>
                  </a:solidFill>
                  <a:highlight>
                    <a:srgbClr val="FFFFFF"/>
                  </a:highlight>
                  <a:latin typeface="Open Sans" panose="020B0606030504020204" pitchFamily="34" charset="0"/>
                  <a:hlinkClick r:id="rId17">
                    <a:extLst>
                      <a:ext uri="{A12FA001-AC4F-418D-AE19-62706E023703}">
                        <ahyp:hlinkClr xmlns:ahyp="http://schemas.microsoft.com/office/drawing/2018/hyperlinkcolor" val="tx"/>
                      </a:ext>
                    </a:extLst>
                  </a:hlinkClick>
                </a:rPr>
                <a:t>GD1.2</a:t>
              </a:r>
              <a:endParaRPr lang="en-GB" sz="1400" dirty="0"/>
            </a:p>
          </p:txBody>
        </p:sp>
      </p:grpSp>
      <p:grpSp>
        <p:nvGrpSpPr>
          <p:cNvPr id="19" name="Group 18">
            <a:extLst>
              <a:ext uri="{FF2B5EF4-FFF2-40B4-BE49-F238E27FC236}">
                <a16:creationId xmlns:a16="http://schemas.microsoft.com/office/drawing/2014/main" id="{C9DC9230-0DEC-7285-0675-46C9E891D53C}"/>
              </a:ext>
            </a:extLst>
          </p:cNvPr>
          <p:cNvGrpSpPr/>
          <p:nvPr/>
        </p:nvGrpSpPr>
        <p:grpSpPr>
          <a:xfrm>
            <a:off x="117317" y="4059998"/>
            <a:ext cx="2879725" cy="1294489"/>
            <a:chOff x="95250" y="4115711"/>
            <a:chExt cx="2879725" cy="1294489"/>
          </a:xfrm>
        </p:grpSpPr>
        <p:grpSp>
          <p:nvGrpSpPr>
            <p:cNvPr id="12" name="Group 11">
              <a:extLst>
                <a:ext uri="{FF2B5EF4-FFF2-40B4-BE49-F238E27FC236}">
                  <a16:creationId xmlns:a16="http://schemas.microsoft.com/office/drawing/2014/main" id="{818EB7E4-2ECE-4D60-285E-C4B663336741}"/>
                </a:ext>
              </a:extLst>
            </p:cNvPr>
            <p:cNvGrpSpPr/>
            <p:nvPr/>
          </p:nvGrpSpPr>
          <p:grpSpPr>
            <a:xfrm>
              <a:off x="95250" y="4115711"/>
              <a:ext cx="2879725" cy="1294489"/>
              <a:chOff x="95250" y="4115711"/>
              <a:chExt cx="2879725" cy="1294489"/>
            </a:xfrm>
          </p:grpSpPr>
          <p:grpSp>
            <p:nvGrpSpPr>
              <p:cNvPr id="85" name="Group 84">
                <a:extLst>
                  <a:ext uri="{FF2B5EF4-FFF2-40B4-BE49-F238E27FC236}">
                    <a16:creationId xmlns:a16="http://schemas.microsoft.com/office/drawing/2014/main" id="{F45B7299-2686-3C6B-ABB7-A152D97DD953}"/>
                  </a:ext>
                </a:extLst>
              </p:cNvPr>
              <p:cNvGrpSpPr/>
              <p:nvPr/>
            </p:nvGrpSpPr>
            <p:grpSpPr>
              <a:xfrm>
                <a:off x="95250" y="4115711"/>
                <a:ext cx="2879725" cy="1294489"/>
                <a:chOff x="113776" y="4115711"/>
                <a:chExt cx="2873839" cy="1294489"/>
              </a:xfrm>
            </p:grpSpPr>
            <p:sp>
              <p:nvSpPr>
                <p:cNvPr id="43" name="Rounded Rectangle 8">
                  <a:extLst>
                    <a:ext uri="{FF2B5EF4-FFF2-40B4-BE49-F238E27FC236}">
                      <a16:creationId xmlns:a16="http://schemas.microsoft.com/office/drawing/2014/main" id="{9F49E472-C99E-20E3-DBC1-BDF862E9D0E8}"/>
                    </a:ext>
                  </a:extLst>
                </p:cNvPr>
                <p:cNvSpPr/>
                <p:nvPr/>
              </p:nvSpPr>
              <p:spPr>
                <a:xfrm>
                  <a:off x="113776" y="4130345"/>
                  <a:ext cx="2873839" cy="1279855"/>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FA33DC5A-2EE2-E74B-A66B-00682CAEE2C6}"/>
                    </a:ext>
                  </a:extLst>
                </p:cNvPr>
                <p:cNvSpPr txBox="1"/>
                <p:nvPr/>
              </p:nvSpPr>
              <p:spPr>
                <a:xfrm>
                  <a:off x="164861" y="4115711"/>
                  <a:ext cx="2684614" cy="246221"/>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Benchmarks of </a:t>
                  </a:r>
                  <a:r>
                    <a:rPr lang="en-US" sz="1000" i="1" dirty="0">
                      <a:solidFill>
                        <a:schemeClr val="tx1"/>
                      </a:solidFill>
                      <a:latin typeface="Calibri" panose="020F0502020204030204" pitchFamily="34" charset="0"/>
                      <a:cs typeface="Calibri" panose="020F0502020204030204" pitchFamily="34" charset="0"/>
                    </a:rPr>
                    <a:t>Re</a:t>
                  </a:r>
                  <a:r>
                    <a:rPr lang="en-US" sz="1000" dirty="0">
                      <a:solidFill>
                        <a:schemeClr val="tx1"/>
                      </a:solidFill>
                      <a:latin typeface="Calibri" panose="020F0502020204030204" pitchFamily="34" charset="0"/>
                      <a:cs typeface="Calibri" panose="020F0502020204030204" pitchFamily="34" charset="0"/>
                    </a:rPr>
                    <a:t> scaling with </a:t>
                  </a:r>
                  <a:r>
                    <a:rPr lang="en-US" sz="1000" i="1" dirty="0">
                      <a:solidFill>
                        <a:schemeClr val="tx1"/>
                      </a:solidFill>
                      <a:latin typeface="Calibri" panose="020F0502020204030204" pitchFamily="34" charset="0"/>
                      <a:cs typeface="Calibri" panose="020F0502020204030204" pitchFamily="34" charset="0"/>
                    </a:rPr>
                    <a:t>Ra</a:t>
                  </a:r>
                  <a:r>
                    <a:rPr lang="en-US" sz="1000" dirty="0">
                      <a:solidFill>
                        <a:schemeClr val="tx1"/>
                      </a:solidFill>
                      <a:latin typeface="Calibri" panose="020F0502020204030204" pitchFamily="34" charset="0"/>
                      <a:cs typeface="Calibri" panose="020F0502020204030204" pitchFamily="34" charset="0"/>
                    </a:rPr>
                    <a:t>, </a:t>
                  </a:r>
                  <a:r>
                    <a:rPr lang="en-US" sz="1000" i="1" dirty="0">
                      <a:solidFill>
                        <a:schemeClr val="tx1"/>
                      </a:solidFill>
                      <a:latin typeface="Calibri" panose="020F0502020204030204" pitchFamily="34" charset="0"/>
                      <a:cs typeface="Calibri" panose="020F0502020204030204" pitchFamily="34" charset="0"/>
                    </a:rPr>
                    <a:t>A</a:t>
                  </a:r>
                  <a:r>
                    <a:rPr lang="en-US" sz="1000" dirty="0">
                      <a:solidFill>
                        <a:schemeClr val="tx1"/>
                      </a:solidFill>
                      <a:latin typeface="Calibri" panose="020F0502020204030204" pitchFamily="34" charset="0"/>
                      <a:cs typeface="Calibri" panose="020F0502020204030204" pitchFamily="34" charset="0"/>
                    </a:rPr>
                    <a:t> and </a:t>
                  </a:r>
                  <a:r>
                    <a:rPr lang="en-US" sz="1000" i="1" dirty="0" err="1">
                      <a:solidFill>
                        <a:schemeClr val="tx1"/>
                      </a:solidFill>
                      <a:latin typeface="Calibri" panose="020F0502020204030204" pitchFamily="34" charset="0"/>
                      <a:cs typeface="Calibri" panose="020F0502020204030204" pitchFamily="34" charset="0"/>
                    </a:rPr>
                    <a:t>Pr</a:t>
                  </a:r>
                  <a:endParaRPr lang="en-US" sz="1000" i="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CAD6E9C-10A6-EEFD-5F1F-5250BE2D27F3}"/>
                        </a:ext>
                      </a:extLst>
                    </p:cNvPr>
                    <p:cNvSpPr txBox="1"/>
                    <p:nvPr/>
                  </p:nvSpPr>
                  <p:spPr>
                    <a:xfrm>
                      <a:off x="185974" y="4318087"/>
                      <a:ext cx="1487251" cy="835613"/>
                    </a:xfrm>
                    <a:prstGeom prst="rect">
                      <a:avLst/>
                    </a:prstGeom>
                    <a:noFill/>
                  </p:spPr>
                  <p:txBody>
                    <a:bodyPr wrap="square" rtlCol="0">
                      <a:spAutoFit/>
                    </a:bodyPr>
                    <a:lstStyle/>
                    <a:p>
                      <a:pPr algn="l"/>
                      <a:r>
                        <a:rPr lang="en-GB" sz="400" b="0" dirty="0">
                          <a:solidFill>
                            <a:schemeClr val="tx1"/>
                          </a:solidFill>
                          <a:latin typeface="Calibri" panose="020F0502020204030204" pitchFamily="34" charset="0"/>
                          <a:cs typeface="Calibri" panose="020F0502020204030204" pitchFamily="34" charset="0"/>
                        </a:rPr>
                        <a:t>LBM simulation data at high </a:t>
                      </a:r>
                      <a:r>
                        <a:rPr lang="en-GB" sz="400" b="0" i="1" dirty="0">
                          <a:solidFill>
                            <a:schemeClr val="tx1"/>
                          </a:solidFill>
                          <a:latin typeface="Calibri" panose="020F0502020204030204" pitchFamily="34" charset="0"/>
                          <a:cs typeface="Calibri" panose="020F0502020204030204" pitchFamily="34" charset="0"/>
                        </a:rPr>
                        <a:t>Ra</a:t>
                      </a:r>
                      <a:r>
                        <a:rPr lang="en-GB" sz="400" b="0" dirty="0">
                          <a:solidFill>
                            <a:schemeClr val="tx1"/>
                          </a:solidFill>
                          <a:latin typeface="Calibri" panose="020F0502020204030204" pitchFamily="34" charset="0"/>
                          <a:cs typeface="Calibri" panose="020F0502020204030204" pitchFamily="34" charset="0"/>
                        </a:rPr>
                        <a:t> in the turbulent regime (</a:t>
                      </a:r>
                      <a:r>
                        <a:rPr lang="en-GB" sz="400" b="0" i="1" dirty="0">
                          <a:solidFill>
                            <a:schemeClr val="tx1"/>
                          </a:solidFill>
                          <a:latin typeface="Calibri" panose="020F0502020204030204" pitchFamily="34" charset="0"/>
                          <a:cs typeface="Calibri" panose="020F0502020204030204" pitchFamily="34" charset="0"/>
                        </a:rPr>
                        <a:t>Ra</a:t>
                      </a:r>
                      <a:r>
                        <a:rPr lang="en-GB" sz="40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10</m:t>
                              </m:r>
                            </m:e>
                            <m:sup>
                              <m:r>
                                <a:rPr lang="en-US" sz="400" b="0" i="1" dirty="0">
                                  <a:solidFill>
                                    <a:schemeClr val="tx1"/>
                                  </a:solidFill>
                                  <a:latin typeface="Cambria Math" panose="02040503050406030204" pitchFamily="18" charset="0"/>
                                  <a:cs typeface="Calibri" panose="020F0502020204030204" pitchFamily="34" charset="0"/>
                                </a:rPr>
                                <m:t>8</m:t>
                              </m:r>
                            </m:sup>
                          </m:sSup>
                        </m:oMath>
                      </a14:m>
                      <a:r>
                        <a:rPr lang="en-GB" sz="400" b="0" dirty="0">
                          <a:solidFill>
                            <a:schemeClr val="tx1"/>
                          </a:solidFill>
                          <a:latin typeface="Calibri" panose="020F0502020204030204" pitchFamily="34" charset="0"/>
                          <a:cs typeface="Calibri" panose="020F0502020204030204" pitchFamily="34" charset="0"/>
                        </a:rPr>
                        <a:t>) and best-fit Reynolds number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scaling relations with</a:t>
                      </a:r>
                    </a:p>
                    <a:p>
                      <a:pPr algn="l"/>
                      <a:r>
                        <a:rPr lang="en-GB" sz="400" b="0" i="1" dirty="0">
                          <a:solidFill>
                            <a:schemeClr val="tx1"/>
                          </a:solidFill>
                          <a:latin typeface="Calibri" panose="020F0502020204030204" pitchFamily="34" charset="0"/>
                          <a:cs typeface="Calibri" panose="020F0502020204030204" pitchFamily="34" charset="0"/>
                        </a:rPr>
                        <a:t>Ra</a:t>
                      </a:r>
                      <a:r>
                        <a:rPr lang="en-GB" sz="400" b="0" dirty="0">
                          <a:solidFill>
                            <a:schemeClr val="tx1"/>
                          </a:solidFill>
                          <a:latin typeface="Calibri" panose="020F0502020204030204" pitchFamily="34" charset="0"/>
                          <a:cs typeface="Calibri" panose="020F0502020204030204" pitchFamily="34" charset="0"/>
                        </a:rPr>
                        <a:t>, </a:t>
                      </a:r>
                      <a:r>
                        <a:rPr lang="en-GB" sz="400" b="0" i="1" dirty="0">
                          <a:solidFill>
                            <a:schemeClr val="tx1"/>
                          </a:solidFill>
                          <a:latin typeface="Calibri" panose="020F0502020204030204" pitchFamily="34" charset="0"/>
                          <a:cs typeface="Calibri" panose="020F0502020204030204" pitchFamily="34" charset="0"/>
                        </a:rPr>
                        <a:t>A</a:t>
                      </a:r>
                      <a:r>
                        <a:rPr lang="en-GB" sz="400" b="0" dirty="0">
                          <a:solidFill>
                            <a:schemeClr val="tx1"/>
                          </a:solidFill>
                          <a:latin typeface="Calibri" panose="020F0502020204030204" pitchFamily="34" charset="0"/>
                          <a:cs typeface="Calibri" panose="020F0502020204030204" pitchFamily="34" charset="0"/>
                        </a:rPr>
                        <a:t> and </a:t>
                      </a:r>
                      <a:r>
                        <a:rPr lang="en-GB" sz="400" b="0" i="1" dirty="0">
                          <a:solidFill>
                            <a:schemeClr val="tx1"/>
                          </a:solidFill>
                          <a:latin typeface="Calibri" panose="020F0502020204030204" pitchFamily="34" charset="0"/>
                          <a:cs typeface="Calibri" panose="020F0502020204030204" pitchFamily="34" charset="0"/>
                        </a:rPr>
                        <a:t>Pr</a:t>
                      </a:r>
                      <a:r>
                        <a:rPr lang="en-GB" sz="400" b="0" dirty="0">
                          <a:solidFill>
                            <a:schemeClr val="tx1"/>
                          </a:solidFill>
                          <a:latin typeface="Calibri" panose="020F0502020204030204" pitchFamily="34" charset="0"/>
                          <a:cs typeface="Calibri" panose="020F0502020204030204" pitchFamily="34" charset="0"/>
                        </a:rPr>
                        <a:t>. The best-fit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scaling relations are consistent with theoretical predictions and experimental studies</a:t>
                      </a:r>
                    </a:p>
                    <a:p>
                      <a:pPr algn="l"/>
                      <a:r>
                        <a:rPr lang="en-GB" sz="400" b="0" dirty="0">
                          <a:solidFill>
                            <a:schemeClr val="tx1"/>
                          </a:solidFill>
                          <a:latin typeface="Calibri" panose="020F0502020204030204" pitchFamily="34" charset="0"/>
                          <a:cs typeface="Calibri" panose="020F0502020204030204" pitchFamily="34" charset="0"/>
                        </a:rPr>
                        <a:t>(</a:t>
                      </a:r>
                      <a:r>
                        <a:rPr lang="en-GB" sz="400" b="0" dirty="0" err="1">
                          <a:solidFill>
                            <a:schemeClr val="tx1"/>
                          </a:solidFill>
                          <a:latin typeface="Calibri" panose="020F0502020204030204" pitchFamily="34" charset="0"/>
                          <a:cs typeface="Calibri" panose="020F0502020204030204" pitchFamily="34" charset="0"/>
                        </a:rPr>
                        <a:t>Siggia</a:t>
                      </a:r>
                      <a:r>
                        <a:rPr lang="en-GB" sz="400" b="0" dirty="0">
                          <a:solidFill>
                            <a:schemeClr val="tx1"/>
                          </a:solidFill>
                          <a:latin typeface="Calibri" panose="020F0502020204030204" pitchFamily="34" charset="0"/>
                          <a:cs typeface="Calibri" panose="020F0502020204030204" pitchFamily="34" charset="0"/>
                        </a:rPr>
                        <a:t>, 1994[5]) of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𝑅𝑎</m:t>
                              </m:r>
                            </m:e>
                            <m:sup>
                              <m:r>
                                <a:rPr lang="en-US" sz="400" b="0" i="1" dirty="0">
                                  <a:solidFill>
                                    <a:schemeClr val="tx1"/>
                                  </a:solidFill>
                                  <a:latin typeface="Cambria Math" panose="02040503050406030204" pitchFamily="18" charset="0"/>
                                  <a:cs typeface="Calibri" panose="020F0502020204030204" pitchFamily="34" charset="0"/>
                                </a:rPr>
                                <m:t>3/7</m:t>
                              </m:r>
                            </m:sup>
                          </m:sSup>
                          <m:r>
                            <a:rPr lang="en-US" sz="400" b="0" i="1" dirty="0">
                              <a:solidFill>
                                <a:schemeClr val="tx1"/>
                              </a:solidFill>
                              <a:latin typeface="Cambria Math" panose="02040503050406030204" pitchFamily="18" charset="0"/>
                              <a:cs typeface="Calibri" panose="020F0502020204030204" pitchFamily="34" charset="0"/>
                            </a:rPr>
                            <m:t> </m:t>
                          </m:r>
                        </m:oMath>
                      </a14:m>
                      <a:r>
                        <a:rPr lang="en-GB" sz="400" b="0" dirty="0">
                          <a:solidFill>
                            <a:schemeClr val="tx1"/>
                          </a:solidFill>
                          <a:latin typeface="Calibri" panose="020F0502020204030204" pitchFamily="34" charset="0"/>
                          <a:cs typeface="Calibri" panose="020F0502020204030204" pitchFamily="34" charset="0"/>
                        </a:rPr>
                        <a:t>and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𝑃𝑟</m:t>
                              </m:r>
                            </m:e>
                            <m:sup>
                              <m:r>
                                <a:rPr lang="en-US" sz="400" b="0" i="1" dirty="0">
                                  <a:solidFill>
                                    <a:schemeClr val="tx1"/>
                                  </a:solidFill>
                                  <a:latin typeface="Cambria Math" panose="02040503050406030204" pitchFamily="18" charset="0"/>
                                  <a:cs typeface="Calibri" panose="020F0502020204030204" pitchFamily="34" charset="0"/>
                                </a:rPr>
                                <m:t>−5/7</m:t>
                              </m:r>
                            </m:sup>
                          </m:sSup>
                        </m:oMath>
                      </a14:m>
                      <a:r>
                        <a:rPr lang="en-GB" sz="400" b="0" dirty="0">
                          <a:solidFill>
                            <a:schemeClr val="tx1"/>
                          </a:solidFill>
                          <a:latin typeface="Calibri" panose="020F0502020204030204" pitchFamily="34" charset="0"/>
                          <a:cs typeface="Calibri" panose="020F0502020204030204" pitchFamily="34" charset="0"/>
                        </a:rPr>
                        <a:t>. The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 </a:t>
                      </a:r>
                      <a:r>
                        <a:rPr lang="en-GB" sz="400" b="0" i="1" dirty="0">
                          <a:solidFill>
                            <a:schemeClr val="tx1"/>
                          </a:solidFill>
                          <a:latin typeface="Calibri" panose="020F0502020204030204" pitchFamily="34" charset="0"/>
                          <a:cs typeface="Calibri" panose="020F0502020204030204" pitchFamily="34" charset="0"/>
                        </a:rPr>
                        <a:t>A</a:t>
                      </a:r>
                      <a:r>
                        <a:rPr lang="en-GB" sz="400" b="0" dirty="0">
                          <a:solidFill>
                            <a:schemeClr val="tx1"/>
                          </a:solidFill>
                          <a:latin typeface="Calibri" panose="020F0502020204030204" pitchFamily="34" charset="0"/>
                          <a:cs typeface="Calibri" panose="020F0502020204030204" pitchFamily="34" charset="0"/>
                        </a:rPr>
                        <a:t> scaling runs were done at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𝑅𝑎</m:t>
                              </m:r>
                              <m:r>
                                <a:rPr lang="en-US" sz="400" b="0" i="1" dirty="0">
                                  <a:solidFill>
                                    <a:schemeClr val="tx1"/>
                                  </a:solidFill>
                                  <a:latin typeface="Cambria Math" panose="02040503050406030204" pitchFamily="18" charset="0"/>
                                  <a:cs typeface="Calibri" panose="020F0502020204030204" pitchFamily="34" charset="0"/>
                                </a:rPr>
                                <m:t>=10</m:t>
                              </m:r>
                            </m:e>
                            <m:sup>
                              <m:r>
                                <a:rPr lang="en-US" sz="400" b="0" i="1" dirty="0">
                                  <a:solidFill>
                                    <a:schemeClr val="tx1"/>
                                  </a:solidFill>
                                  <a:latin typeface="Cambria Math" panose="02040503050406030204" pitchFamily="18" charset="0"/>
                                  <a:cs typeface="Calibri" panose="020F0502020204030204" pitchFamily="34" charset="0"/>
                                </a:rPr>
                                <m:t>11</m:t>
                              </m:r>
                            </m:sup>
                          </m:sSup>
                          <m:r>
                            <a:rPr lang="en-US" sz="400" b="0" i="1" dirty="0">
                              <a:solidFill>
                                <a:schemeClr val="tx1"/>
                              </a:solidFill>
                              <a:latin typeface="Cambria Math" panose="02040503050406030204" pitchFamily="18" charset="0"/>
                              <a:cs typeface="Calibri" panose="020F0502020204030204" pitchFamily="34" charset="0"/>
                            </a:rPr>
                            <m:t> </m:t>
                          </m:r>
                        </m:oMath>
                      </a14:m>
                      <a:r>
                        <a:rPr lang="en-GB" sz="400" b="0" dirty="0">
                          <a:solidFill>
                            <a:schemeClr val="tx1"/>
                          </a:solidFill>
                          <a:latin typeface="Calibri" panose="020F0502020204030204" pitchFamily="34" charset="0"/>
                          <a:cs typeface="Calibri" panose="020F0502020204030204" pitchFamily="34" charset="0"/>
                        </a:rPr>
                        <a:t>and </a:t>
                      </a:r>
                      <a:r>
                        <a:rPr lang="en-GB" sz="400" b="0" i="1" dirty="0" err="1">
                          <a:solidFill>
                            <a:schemeClr val="tx1"/>
                          </a:solidFill>
                          <a:latin typeface="Calibri" panose="020F0502020204030204" pitchFamily="34" charset="0"/>
                          <a:cs typeface="Calibri" panose="020F0502020204030204" pitchFamily="34" charset="0"/>
                        </a:rPr>
                        <a:t>Pr</a:t>
                      </a:r>
                      <a:r>
                        <a:rPr lang="en-GB" sz="400" b="0" dirty="0">
                          <a:solidFill>
                            <a:schemeClr val="tx1"/>
                          </a:solidFill>
                          <a:latin typeface="Calibri" panose="020F0502020204030204" pitchFamily="34" charset="0"/>
                          <a:cs typeface="Calibri" panose="020F0502020204030204" pitchFamily="34" charset="0"/>
                        </a:rPr>
                        <a:t> = 1.11, and the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 </a:t>
                      </a:r>
                      <a:r>
                        <a:rPr lang="en-GB" sz="400" b="0" i="1" dirty="0" err="1">
                          <a:solidFill>
                            <a:schemeClr val="tx1"/>
                          </a:solidFill>
                          <a:latin typeface="Calibri" panose="020F0502020204030204" pitchFamily="34" charset="0"/>
                          <a:cs typeface="Calibri" panose="020F0502020204030204" pitchFamily="34" charset="0"/>
                        </a:rPr>
                        <a:t>Pr</a:t>
                      </a:r>
                      <a:r>
                        <a:rPr lang="en-GB" sz="400" b="0" dirty="0">
                          <a:solidFill>
                            <a:schemeClr val="tx1"/>
                          </a:solidFill>
                          <a:latin typeface="Calibri" panose="020F0502020204030204" pitchFamily="34" charset="0"/>
                          <a:cs typeface="Calibri" panose="020F0502020204030204" pitchFamily="34" charset="0"/>
                        </a:rPr>
                        <a:t> scaling runs were done at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𝑅𝑎</m:t>
                              </m:r>
                              <m:r>
                                <a:rPr lang="en-US" sz="400" b="0" i="1" dirty="0">
                                  <a:solidFill>
                                    <a:schemeClr val="tx1"/>
                                  </a:solidFill>
                                  <a:latin typeface="Cambria Math" panose="02040503050406030204" pitchFamily="18" charset="0"/>
                                  <a:cs typeface="Calibri" panose="020F0502020204030204" pitchFamily="34" charset="0"/>
                                </a:rPr>
                                <m:t>=10</m:t>
                              </m:r>
                            </m:e>
                            <m:sup>
                              <m:r>
                                <a:rPr lang="en-US" sz="400" b="0" i="1" dirty="0">
                                  <a:solidFill>
                                    <a:schemeClr val="tx1"/>
                                  </a:solidFill>
                                  <a:latin typeface="Cambria Math" panose="02040503050406030204" pitchFamily="18" charset="0"/>
                                  <a:cs typeface="Calibri" panose="020F0502020204030204" pitchFamily="34" charset="0"/>
                                </a:rPr>
                                <m:t>11</m:t>
                              </m:r>
                            </m:sup>
                          </m:sSup>
                          <m:r>
                            <a:rPr lang="en-US" sz="400" b="0" i="1" dirty="0">
                              <a:solidFill>
                                <a:schemeClr val="tx1"/>
                              </a:solidFill>
                              <a:latin typeface="Cambria Math" panose="02040503050406030204" pitchFamily="18" charset="0"/>
                              <a:cs typeface="Calibri" panose="020F0502020204030204" pitchFamily="34" charset="0"/>
                            </a:rPr>
                            <m:t> </m:t>
                          </m:r>
                        </m:oMath>
                      </a14:m>
                      <a:r>
                        <a:rPr lang="en-GB" sz="400" b="0" dirty="0">
                          <a:solidFill>
                            <a:schemeClr val="tx1"/>
                          </a:solidFill>
                          <a:latin typeface="Calibri" panose="020F0502020204030204" pitchFamily="34" charset="0"/>
                          <a:cs typeface="Calibri" panose="020F0502020204030204" pitchFamily="34" charset="0"/>
                        </a:rPr>
                        <a:t>and </a:t>
                      </a:r>
                      <a:r>
                        <a:rPr lang="en-GB" sz="400" b="0" i="1" dirty="0">
                          <a:solidFill>
                            <a:schemeClr val="tx1"/>
                          </a:solidFill>
                          <a:latin typeface="Calibri" panose="020F0502020204030204" pitchFamily="34" charset="0"/>
                          <a:cs typeface="Calibri" panose="020F0502020204030204" pitchFamily="34" charset="0"/>
                        </a:rPr>
                        <a:t>A</a:t>
                      </a:r>
                      <a:r>
                        <a:rPr lang="en-GB" sz="400" b="0" dirty="0">
                          <a:solidFill>
                            <a:schemeClr val="tx1"/>
                          </a:solidFill>
                          <a:latin typeface="Calibri" panose="020F0502020204030204" pitchFamily="34" charset="0"/>
                          <a:cs typeface="Calibri" panose="020F0502020204030204" pitchFamily="34" charset="0"/>
                        </a:rPr>
                        <a:t> = 1.</a:t>
                      </a:r>
                      <a:endParaRPr lang="en-GB" sz="200" b="0" dirty="0">
                        <a:solidFill>
                          <a:schemeClr val="tx1"/>
                        </a:solidFill>
                        <a:latin typeface="Calibri" panose="020F0502020204030204" pitchFamily="34" charset="0"/>
                        <a:cs typeface="Calibri" panose="020F0502020204030204" pitchFamily="34" charset="0"/>
                      </a:endParaRPr>
                    </a:p>
                    <a:p>
                      <a:pPr algn="l"/>
                      <a:endParaRPr lang="en-GB" sz="200" b="0" dirty="0">
                        <a:solidFill>
                          <a:schemeClr val="tx1"/>
                        </a:solidFill>
                        <a:latin typeface="Calibri" panose="020F0502020204030204" pitchFamily="34" charset="0"/>
                        <a:cs typeface="Calibri" panose="020F0502020204030204" pitchFamily="34" charset="0"/>
                      </a:endParaRPr>
                    </a:p>
                    <a:p>
                      <a:pPr algn="l"/>
                      <a:r>
                        <a:rPr lang="en-GB" sz="400" b="0" dirty="0">
                          <a:solidFill>
                            <a:schemeClr val="tx1"/>
                          </a:solidFill>
                          <a:latin typeface="Calibri" panose="020F0502020204030204" pitchFamily="34" charset="0"/>
                          <a:cs typeface="Calibri" panose="020F0502020204030204" pitchFamily="34" charset="0"/>
                        </a:rPr>
                        <a:t>The physical (dimensional) time scale of simulations in the turbulent regime is obtained </a:t>
                      </a:r>
                      <a:r>
                        <a:rPr lang="en-US" sz="400" b="0" dirty="0">
                          <a:solidFill>
                            <a:schemeClr val="tx1"/>
                          </a:solidFill>
                          <a:latin typeface="Calibri" panose="020F0502020204030204" pitchFamily="34" charset="0"/>
                          <a:cs typeface="Calibri" panose="020F0502020204030204" pitchFamily="34" charset="0"/>
                        </a:rPr>
                        <a:t>rearranging the physical and lattice (dimensionless) Froude numbers, and allowing for the turbulent scaling of </a:t>
                      </a:r>
                      <a:r>
                        <a:rPr lang="en-GB" sz="400" b="0" i="1" dirty="0">
                          <a:solidFill>
                            <a:schemeClr val="tx1"/>
                          </a:solidFill>
                          <a:latin typeface="Calibri" panose="020F0502020204030204" pitchFamily="34" charset="0"/>
                          <a:cs typeface="Calibri" panose="020F0502020204030204" pitchFamily="34" charset="0"/>
                        </a:rPr>
                        <a:t>Re</a:t>
                      </a:r>
                      <a:r>
                        <a:rPr lang="en-GB" sz="40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400" b="0" i="1" dirty="0">
                                  <a:solidFill>
                                    <a:schemeClr val="tx1"/>
                                  </a:solidFill>
                                  <a:latin typeface="Cambria Math" panose="02040503050406030204" pitchFamily="18" charset="0"/>
                                  <a:cs typeface="Calibri" panose="020F0502020204030204" pitchFamily="34" charset="0"/>
                                </a:rPr>
                              </m:ctrlPr>
                            </m:sSupPr>
                            <m:e>
                              <m:r>
                                <a:rPr lang="en-US" sz="400" b="0" i="1" dirty="0">
                                  <a:solidFill>
                                    <a:schemeClr val="tx1"/>
                                  </a:solidFill>
                                  <a:latin typeface="Cambria Math" panose="02040503050406030204" pitchFamily="18" charset="0"/>
                                  <a:cs typeface="Calibri" panose="020F0502020204030204" pitchFamily="34" charset="0"/>
                                </a:rPr>
                                <m:t>𝑅𝑎</m:t>
                              </m:r>
                            </m:e>
                            <m:sup>
                              <m:r>
                                <a:rPr lang="en-US" sz="400" b="0" i="1" dirty="0">
                                  <a:solidFill>
                                    <a:schemeClr val="tx1"/>
                                  </a:solidFill>
                                  <a:latin typeface="Cambria Math" panose="02040503050406030204" pitchFamily="18" charset="0"/>
                                  <a:cs typeface="Calibri" panose="020F0502020204030204" pitchFamily="34" charset="0"/>
                                </a:rPr>
                                <m:t>3/7</m:t>
                              </m:r>
                            </m:sup>
                          </m:sSup>
                        </m:oMath>
                      </a14:m>
                      <a:r>
                        <a:rPr lang="en-US" sz="400" b="0" dirty="0">
                          <a:solidFill>
                            <a:schemeClr val="tx1"/>
                          </a:solidFill>
                          <a:latin typeface="Calibri" panose="020F0502020204030204" pitchFamily="34" charset="0"/>
                          <a:cs typeface="Calibri" panose="020F0502020204030204" pitchFamily="34" charset="0"/>
                        </a:rPr>
                        <a:t> which leads to</a:t>
                      </a:r>
                    </a:p>
                  </p:txBody>
                </p:sp>
              </mc:Choice>
              <mc:Fallback xmlns="">
                <p:sp>
                  <p:nvSpPr>
                    <p:cNvPr id="46" name="TextBox 45">
                      <a:extLst>
                        <a:ext uri="{FF2B5EF4-FFF2-40B4-BE49-F238E27FC236}">
                          <a16:creationId xmlns:a16="http://schemas.microsoft.com/office/drawing/2014/main" id="{BCAD6E9C-10A6-EEFD-5F1F-5250BE2D27F3}"/>
                        </a:ext>
                      </a:extLst>
                    </p:cNvPr>
                    <p:cNvSpPr txBox="1">
                      <a:spLocks noRot="1" noChangeAspect="1" noMove="1" noResize="1" noEditPoints="1" noAdjustHandles="1" noChangeArrowheads="1" noChangeShapeType="1" noTextEdit="1"/>
                    </p:cNvSpPr>
                    <p:nvPr/>
                  </p:nvSpPr>
                  <p:spPr>
                    <a:xfrm>
                      <a:off x="185974" y="4318087"/>
                      <a:ext cx="1487251" cy="835613"/>
                    </a:xfrm>
                    <a:prstGeom prst="rect">
                      <a:avLst/>
                    </a:prstGeom>
                    <a:blipFill>
                      <a:blip r:embed="rId18"/>
                      <a:stretch>
                        <a:fillRect/>
                      </a:stretch>
                    </a:blipFill>
                  </p:spPr>
                  <p:txBody>
                    <a:bodyPr/>
                    <a:lstStyle/>
                    <a:p>
                      <a:r>
                        <a:rPr lang="en-GB">
                          <a:noFill/>
                        </a:rPr>
                        <a:t> </a:t>
                      </a:r>
                    </a:p>
                  </p:txBody>
                </p:sp>
              </mc:Fallback>
            </mc:AlternateContent>
            <p:pic>
              <p:nvPicPr>
                <p:cNvPr id="50" name="Picture 49">
                  <a:extLst>
                    <a:ext uri="{FF2B5EF4-FFF2-40B4-BE49-F238E27FC236}">
                      <a16:creationId xmlns:a16="http://schemas.microsoft.com/office/drawing/2014/main" id="{F17E4D6D-58AA-BE1E-AB33-9863942D2F0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4649" y="4873625"/>
                  <a:ext cx="1267870" cy="423098"/>
                </a:xfrm>
                <a:prstGeom prst="rect">
                  <a:avLst/>
                </a:prstGeom>
              </p:spPr>
            </p:pic>
            <p:pic>
              <p:nvPicPr>
                <p:cNvPr id="52" name="Picture 51">
                  <a:extLst>
                    <a:ext uri="{FF2B5EF4-FFF2-40B4-BE49-F238E27FC236}">
                      <a16:creationId xmlns:a16="http://schemas.microsoft.com/office/drawing/2014/main" id="{67D862CD-7E1D-D644-B1F0-89B29052324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19250" y="4430348"/>
                  <a:ext cx="1303444" cy="365492"/>
                </a:xfrm>
                <a:prstGeom prst="rect">
                  <a:avLst/>
                </a:prstGeom>
              </p:spPr>
            </p:pic>
            <p:pic>
              <p:nvPicPr>
                <p:cNvPr id="53" name="Picture 52">
                  <a:extLst>
                    <a:ext uri="{FF2B5EF4-FFF2-40B4-BE49-F238E27FC236}">
                      <a16:creationId xmlns:a16="http://schemas.microsoft.com/office/drawing/2014/main" id="{CE6CBEBE-E6CF-9EA9-AB91-5DA249E9C77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8829" y="4783845"/>
                  <a:ext cx="1131158" cy="48035"/>
                </a:xfrm>
                <a:prstGeom prst="rect">
                  <a:avLst/>
                </a:prstGeom>
              </p:spPr>
            </p:pic>
            <p:sp>
              <p:nvSpPr>
                <p:cNvPr id="58" name="TextBox 57">
                  <a:extLst>
                    <a:ext uri="{FF2B5EF4-FFF2-40B4-BE49-F238E27FC236}">
                      <a16:creationId xmlns:a16="http://schemas.microsoft.com/office/drawing/2014/main" id="{034A3137-082A-8E4A-17A5-D6615E15AA12}"/>
                    </a:ext>
                  </a:extLst>
                </p:cNvPr>
                <p:cNvSpPr txBox="1"/>
                <p:nvPr/>
              </p:nvSpPr>
              <p:spPr>
                <a:xfrm>
                  <a:off x="2060812" y="4756237"/>
                  <a:ext cx="307739" cy="138499"/>
                </a:xfrm>
                <a:prstGeom prst="rect">
                  <a:avLst/>
                </a:prstGeom>
                <a:noFill/>
              </p:spPr>
              <p:txBody>
                <a:bodyPr wrap="square" rtlCol="0">
                  <a:spAutoFit/>
                </a:bodyPr>
                <a:lstStyle/>
                <a:p>
                  <a:pPr algn="l"/>
                  <a:r>
                    <a:rPr lang="en-US" sz="300" b="0" i="1" dirty="0">
                      <a:solidFill>
                        <a:schemeClr val="tx1"/>
                      </a:solidFill>
                      <a:latin typeface="Calibri" panose="020F0502020204030204" pitchFamily="34" charset="0"/>
                      <a:cs typeface="Calibri" panose="020F0502020204030204" pitchFamily="34" charset="0"/>
                    </a:rPr>
                    <a:t>R</a:t>
                  </a:r>
                  <a:r>
                    <a:rPr lang="en-GB" sz="300" b="0" i="1" dirty="0">
                      <a:solidFill>
                        <a:schemeClr val="tx1"/>
                      </a:solidFill>
                      <a:latin typeface="Calibri" panose="020F0502020204030204" pitchFamily="34" charset="0"/>
                      <a:cs typeface="Calibri" panose="020F0502020204030204" pitchFamily="34" charset="0"/>
                    </a:rPr>
                    <a:t>a</a:t>
                  </a:r>
                  <a:endParaRPr lang="en-US" sz="300" b="0" i="1" dirty="0">
                    <a:solidFill>
                      <a:schemeClr val="tx1"/>
                    </a:solidFill>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09A65345-8BBA-C2AC-F393-066AB4D4B6A6}"/>
                  </a:ext>
                </a:extLst>
              </p:cNvPr>
              <p:cNvSpPr txBox="1"/>
              <p:nvPr/>
            </p:nvSpPr>
            <p:spPr>
              <a:xfrm rot="16200000">
                <a:off x="1550994" y="4576763"/>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3BE1845-6E54-58AC-28F0-9BCD9D3D6720}"/>
                  </a:ext>
                </a:extLst>
              </p:cNvPr>
              <p:cNvSpPr txBox="1"/>
              <p:nvPr/>
            </p:nvSpPr>
            <p:spPr>
              <a:xfrm rot="16200000">
                <a:off x="1601795" y="5037138"/>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88B3DBC-7791-6FF1-BC78-0127FC15780A}"/>
                  </a:ext>
                </a:extLst>
              </p:cNvPr>
              <p:cNvSpPr txBox="1"/>
              <p:nvPr/>
            </p:nvSpPr>
            <p:spPr>
              <a:xfrm rot="16200000">
                <a:off x="2227270" y="5030788"/>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Re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468B427-2B39-3287-4623-E6E756BA4CCE}"/>
                  </a:ext>
                </a:extLst>
              </p:cNvPr>
              <p:cNvSpPr txBox="1"/>
              <p:nvPr/>
            </p:nvSpPr>
            <p:spPr>
              <a:xfrm>
                <a:off x="2289174" y="4711700"/>
                <a:ext cx="152401" cy="61555"/>
              </a:xfrm>
              <a:prstGeom prst="rect">
                <a:avLst/>
              </a:prstGeom>
              <a:no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Ra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D405F2E-1378-3E0A-702E-9102225D792C}"/>
                  </a:ext>
                </a:extLst>
              </p:cNvPr>
              <p:cNvSpPr txBox="1"/>
              <p:nvPr/>
            </p:nvSpPr>
            <p:spPr>
              <a:xfrm>
                <a:off x="1949449" y="5251451"/>
                <a:ext cx="114301" cy="63500"/>
              </a:xfrm>
              <a:prstGeom prst="rect">
                <a:avLst/>
              </a:prstGeom>
              <a:solidFill>
                <a:schemeClr val="bg1"/>
              </a:solidFill>
            </p:spPr>
            <p:txBody>
              <a:bodyPr wrap="square" lIns="0" tIns="0" rIns="0" bIns="0">
                <a:spAutoFit/>
              </a:bodyPr>
              <a:lstStyle/>
              <a:p>
                <a:r>
                  <a:rPr lang="en-US" sz="400" b="0" i="1" dirty="0">
                    <a:solidFill>
                      <a:schemeClr val="tx1"/>
                    </a:solidFill>
                    <a:latin typeface="Calibri" panose="020F0502020204030204" pitchFamily="34" charset="0"/>
                    <a:cs typeface="Calibri" panose="020F0502020204030204" pitchFamily="34" charset="0"/>
                  </a:rPr>
                  <a:t>A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BFA3219-30B0-0ED9-8476-8D61B7706A6A}"/>
                  </a:ext>
                </a:extLst>
              </p:cNvPr>
              <p:cNvSpPr txBox="1"/>
              <p:nvPr/>
            </p:nvSpPr>
            <p:spPr>
              <a:xfrm>
                <a:off x="2589212" y="5262564"/>
                <a:ext cx="114301" cy="63500"/>
              </a:xfrm>
              <a:prstGeom prst="rect">
                <a:avLst/>
              </a:prstGeom>
              <a:solidFill>
                <a:schemeClr val="bg1"/>
              </a:solidFill>
            </p:spPr>
            <p:txBody>
              <a:bodyPr wrap="square" lIns="0" tIns="0" rIns="0" bIns="0">
                <a:spAutoFit/>
              </a:bodyPr>
              <a:lstStyle/>
              <a:p>
                <a:r>
                  <a:rPr lang="en-US" sz="400" b="0" i="1" dirty="0" err="1">
                    <a:solidFill>
                      <a:schemeClr val="tx1"/>
                    </a:solidFill>
                    <a:latin typeface="Calibri" panose="020F0502020204030204" pitchFamily="34" charset="0"/>
                    <a:cs typeface="Calibri" panose="020F0502020204030204" pitchFamily="34" charset="0"/>
                  </a:rPr>
                  <a:t>Pr</a:t>
                </a:r>
                <a:r>
                  <a:rPr lang="en-US" sz="400" b="0" i="1" dirty="0">
                    <a:solidFill>
                      <a:schemeClr val="tx1"/>
                    </a:solidFill>
                    <a:latin typeface="Calibri" panose="020F0502020204030204" pitchFamily="34" charset="0"/>
                    <a:cs typeface="Calibri" panose="020F0502020204030204" pitchFamily="34" charset="0"/>
                  </a:rPr>
                  <a:t> </a:t>
                </a:r>
                <a:r>
                  <a:rPr lang="en-US" sz="4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400" b="0" i="1" dirty="0">
                    <a:solidFill>
                      <a:schemeClr val="tx1"/>
                    </a:solidFill>
                    <a:latin typeface="Calibri" panose="020F0502020204030204" pitchFamily="34" charset="0"/>
                    <a:cs typeface="Calibri" panose="020F0502020204030204" pitchFamily="34" charset="0"/>
                  </a:rPr>
                  <a:t> </a:t>
                </a:r>
                <a:endParaRPr lang="en-GB" sz="400" b="0" i="1" dirty="0">
                  <a:solidFill>
                    <a:schemeClr val="tx1"/>
                  </a:solidFill>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A72D8364-06E2-0CD0-12DF-409EFC06024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649" y="5087962"/>
              <a:ext cx="1315251" cy="258738"/>
            </a:xfrm>
            <a:prstGeom prst="rect">
              <a:avLst/>
            </a:prstGeom>
          </p:spPr>
        </p:pic>
      </p:grpSp>
      <p:grpSp>
        <p:nvGrpSpPr>
          <p:cNvPr id="62" name="Group 61">
            <a:extLst>
              <a:ext uri="{FF2B5EF4-FFF2-40B4-BE49-F238E27FC236}">
                <a16:creationId xmlns:a16="http://schemas.microsoft.com/office/drawing/2014/main" id="{B2A561D1-B91C-4FE1-59EE-2A268E8BB3EA}"/>
              </a:ext>
            </a:extLst>
          </p:cNvPr>
          <p:cNvGrpSpPr/>
          <p:nvPr/>
        </p:nvGrpSpPr>
        <p:grpSpPr>
          <a:xfrm>
            <a:off x="5921683" y="755455"/>
            <a:ext cx="3090341" cy="2984695"/>
            <a:chOff x="5921683" y="755455"/>
            <a:chExt cx="3090341" cy="2984695"/>
          </a:xfrm>
        </p:grpSpPr>
        <p:grpSp>
          <p:nvGrpSpPr>
            <p:cNvPr id="1036" name="Group 1035">
              <a:extLst>
                <a:ext uri="{FF2B5EF4-FFF2-40B4-BE49-F238E27FC236}">
                  <a16:creationId xmlns:a16="http://schemas.microsoft.com/office/drawing/2014/main" id="{288DE137-5EBC-010E-CD8C-8B54903122B1}"/>
                </a:ext>
              </a:extLst>
            </p:cNvPr>
            <p:cNvGrpSpPr/>
            <p:nvPr/>
          </p:nvGrpSpPr>
          <p:grpSpPr>
            <a:xfrm>
              <a:off x="5921683" y="755455"/>
              <a:ext cx="3090341" cy="2984695"/>
              <a:chOff x="2900694" y="2527302"/>
              <a:chExt cx="2928252" cy="2501188"/>
            </a:xfrm>
          </p:grpSpPr>
          <p:sp>
            <p:nvSpPr>
              <p:cNvPr id="1037" name="Rounded Rectangle 8">
                <a:extLst>
                  <a:ext uri="{FF2B5EF4-FFF2-40B4-BE49-F238E27FC236}">
                    <a16:creationId xmlns:a16="http://schemas.microsoft.com/office/drawing/2014/main" id="{AC899178-2889-35F2-AD74-ECC107DC10AF}"/>
                  </a:ext>
                </a:extLst>
              </p:cNvPr>
              <p:cNvSpPr/>
              <p:nvPr/>
            </p:nvSpPr>
            <p:spPr>
              <a:xfrm>
                <a:off x="3116966" y="2550394"/>
                <a:ext cx="2497604" cy="2478096"/>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39" name="TextBox 1038">
                    <a:extLst>
                      <a:ext uri="{FF2B5EF4-FFF2-40B4-BE49-F238E27FC236}">
                        <a16:creationId xmlns:a16="http://schemas.microsoft.com/office/drawing/2014/main" id="{7D7238AE-4FC2-5172-9D37-A79A07E8DAF9}"/>
                      </a:ext>
                    </a:extLst>
                  </p:cNvPr>
                  <p:cNvSpPr txBox="1"/>
                  <p:nvPr/>
                </p:nvSpPr>
                <p:spPr>
                  <a:xfrm>
                    <a:off x="3147855" y="2669384"/>
                    <a:ext cx="2428768" cy="1220115"/>
                  </a:xfrm>
                  <a:prstGeom prst="rect">
                    <a:avLst/>
                  </a:prstGeom>
                  <a:noFill/>
                </p:spPr>
                <p:txBody>
                  <a:bodyPr wrap="square">
                    <a:spAutoFit/>
                  </a:bodyPr>
                  <a:lstStyle/>
                  <a:p>
                    <a:r>
                      <a:rPr lang="en-GB" sz="550" b="0" dirty="0">
                        <a:solidFill>
                          <a:schemeClr val="tx1"/>
                        </a:solidFill>
                        <a:latin typeface="Calibri" panose="020F0502020204030204" pitchFamily="34" charset="0"/>
                        <a:cs typeface="Calibri" panose="020F0502020204030204" pitchFamily="34" charset="0"/>
                      </a:rPr>
                      <a:t>The Kolmogorov length scale </a:t>
                    </a:r>
                    <a:r>
                      <a:rPr lang="en-GB" sz="550" b="0" i="1" dirty="0">
                        <a:solidFill>
                          <a:schemeClr val="tx1"/>
                        </a:solidFill>
                        <a:latin typeface="Calibri" panose="020F0502020204030204" pitchFamily="34" charset="0"/>
                        <a:cs typeface="Calibri" panose="020F0502020204030204" pitchFamily="34" charset="0"/>
                      </a:rPr>
                      <a:t>FS</a:t>
                    </a:r>
                    <a:r>
                      <a:rPr lang="en-GB" sz="55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𝐿</m:t>
                            </m:r>
                          </m:e>
                          <m:sub>
                            <m:r>
                              <a:rPr lang="en-US" sz="550" b="0" i="1">
                                <a:solidFill>
                                  <a:schemeClr val="tx1"/>
                                </a:solidFill>
                                <a:latin typeface="Cambria Math" panose="02040503050406030204" pitchFamily="18" charset="0"/>
                                <a:cs typeface="Calibri" panose="020F0502020204030204" pitchFamily="34" charset="0"/>
                              </a:rPr>
                              <m:t>0</m:t>
                            </m:r>
                          </m:sub>
                        </m:sSub>
                        <m:sSup>
                          <m:sSupPr>
                            <m:ctrlPr>
                              <a:rPr lang="en-GB" sz="550" b="0" i="1">
                                <a:solidFill>
                                  <a:schemeClr val="tx1"/>
                                </a:solidFill>
                                <a:latin typeface="Cambria Math" panose="02040503050406030204" pitchFamily="18" charset="0"/>
                                <a:cs typeface="Calibri" panose="020F0502020204030204" pitchFamily="34" charset="0"/>
                              </a:rPr>
                            </m:ctrlPr>
                          </m:sSupPr>
                          <m:e>
                            <m:r>
                              <a:rPr lang="en-US" sz="550" b="0" i="1">
                                <a:solidFill>
                                  <a:schemeClr val="tx1"/>
                                </a:solidFill>
                                <a:latin typeface="Cambria Math" panose="02040503050406030204" pitchFamily="18" charset="0"/>
                                <a:cs typeface="Calibri" panose="020F0502020204030204" pitchFamily="34" charset="0"/>
                              </a:rPr>
                              <m:t>𝑅𝑒</m:t>
                            </m:r>
                          </m:e>
                          <m:sup>
                            <m:r>
                              <a:rPr lang="en-US" sz="550" b="0" i="1">
                                <a:solidFill>
                                  <a:schemeClr val="tx1"/>
                                </a:solidFill>
                                <a:latin typeface="Cambria Math" panose="02040503050406030204" pitchFamily="18" charset="0"/>
                                <a:cs typeface="Calibri" panose="020F0502020204030204" pitchFamily="34" charset="0"/>
                              </a:rPr>
                              <m:t>−3/4</m:t>
                            </m:r>
                          </m:sup>
                        </m:sSup>
                        <m:r>
                          <a:rPr lang="en-US" sz="550" b="0">
                            <a:solidFill>
                              <a:schemeClr val="tx1"/>
                            </a:solidFill>
                            <a:latin typeface="Cambria Math" panose="02040503050406030204" pitchFamily="18" charset="0"/>
                            <a:cs typeface="Calibri" panose="020F0502020204030204" pitchFamily="34" charset="0"/>
                          </a:rPr>
                          <m:t> </m:t>
                        </m:r>
                      </m:oMath>
                    </a14:m>
                    <a:r>
                      <a:rPr lang="en-GB" sz="550" b="0" dirty="0">
                        <a:solidFill>
                          <a:schemeClr val="tx1"/>
                        </a:solidFill>
                        <a:latin typeface="Calibri" panose="020F0502020204030204" pitchFamily="34" charset="0"/>
                        <a:cs typeface="Calibri" panose="020F0502020204030204" pitchFamily="34" charset="0"/>
                      </a:rPr>
                      <a:t>and the scaling relation </a:t>
                    </a:r>
                    <a:r>
                      <a:rPr lang="en-GB" sz="550" b="0" i="1" dirty="0">
                        <a:solidFill>
                          <a:schemeClr val="tx1"/>
                        </a:solidFill>
                        <a:latin typeface="Calibri" panose="020F0502020204030204" pitchFamily="34" charset="0"/>
                        <a:cs typeface="Calibri" panose="020F0502020204030204" pitchFamily="34" charset="0"/>
                      </a:rPr>
                      <a:t>Re</a:t>
                    </a:r>
                    <a:r>
                      <a:rPr lang="en-GB" sz="55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𝑅𝑎</m:t>
                            </m:r>
                          </m:e>
                          <m:sup>
                            <m:r>
                              <a:rPr lang="en-US" sz="550" b="0" i="1" dirty="0">
                                <a:solidFill>
                                  <a:schemeClr val="tx1"/>
                                </a:solidFill>
                                <a:latin typeface="Cambria Math" panose="02040503050406030204" pitchFamily="18" charset="0"/>
                                <a:cs typeface="Calibri" panose="020F0502020204030204" pitchFamily="34" charset="0"/>
                              </a:rPr>
                              <m:t>3/7</m:t>
                            </m:r>
                          </m:sup>
                        </m:sSup>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𝑃𝑟</m:t>
                            </m:r>
                          </m:e>
                          <m:sup>
                            <m:r>
                              <a:rPr lang="en-US" sz="550" b="0" i="1" dirty="0">
                                <a:solidFill>
                                  <a:schemeClr val="tx1"/>
                                </a:solidFill>
                                <a:latin typeface="Cambria Math" panose="02040503050406030204" pitchFamily="18" charset="0"/>
                                <a:cs typeface="Calibri" panose="020F0502020204030204" pitchFamily="34" charset="0"/>
                              </a:rPr>
                              <m:t>−5/7</m:t>
                            </m:r>
                          </m:sup>
                        </m:sSup>
                      </m:oMath>
                    </a14:m>
                    <a:r>
                      <a:rPr lang="en-GB" sz="550" b="0" dirty="0">
                        <a:solidFill>
                          <a:schemeClr val="tx1"/>
                        </a:solidFill>
                        <a:latin typeface="Calibri" panose="020F0502020204030204" pitchFamily="34" charset="0"/>
                        <a:cs typeface="Calibri" panose="020F0502020204030204" pitchFamily="34" charset="0"/>
                      </a:rPr>
                      <a:t>, provide a theoretical relationship between fragment size &amp; </a:t>
                    </a:r>
                    <a:r>
                      <a:rPr lang="en-GB" sz="550" b="0" i="1" dirty="0">
                        <a:solidFill>
                          <a:schemeClr val="tx1"/>
                        </a:solidFill>
                        <a:latin typeface="Calibri" panose="020F0502020204030204" pitchFamily="34" charset="0"/>
                        <a:cs typeface="Calibri" panose="020F0502020204030204" pitchFamily="34" charset="0"/>
                      </a:rPr>
                      <a:t>Ra</a:t>
                    </a:r>
                    <a:r>
                      <a:rPr lang="en-GB" sz="550" b="0" dirty="0">
                        <a:solidFill>
                          <a:schemeClr val="tx1"/>
                        </a:solidFill>
                        <a:latin typeface="Calibri" panose="020F0502020204030204" pitchFamily="34" charset="0"/>
                        <a:cs typeface="Calibri" panose="020F0502020204030204" pitchFamily="34" charset="0"/>
                      </a:rPr>
                      <a:t> in an MO of </a:t>
                    </a:r>
                    <a:r>
                      <a:rPr lang="en-GB" sz="550" b="0" i="1" dirty="0">
                        <a:solidFill>
                          <a:schemeClr val="tx1"/>
                        </a:solidFill>
                        <a:latin typeface="Calibri" panose="020F0502020204030204" pitchFamily="34" charset="0"/>
                        <a:cs typeface="Calibri" panose="020F0502020204030204" pitchFamily="34" charset="0"/>
                      </a:rPr>
                      <a:t>FS</a:t>
                    </a:r>
                    <a:r>
                      <a:rPr lang="en-GB" sz="55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𝐿</m:t>
                            </m:r>
                          </m:e>
                          <m:sub>
                            <m:r>
                              <a:rPr lang="en-US" sz="550" b="0" i="1">
                                <a:solidFill>
                                  <a:schemeClr val="tx1"/>
                                </a:solidFill>
                                <a:latin typeface="Cambria Math" panose="02040503050406030204" pitchFamily="18" charset="0"/>
                                <a:cs typeface="Calibri" panose="020F0502020204030204" pitchFamily="34" charset="0"/>
                              </a:rPr>
                              <m:t>0</m:t>
                            </m:r>
                          </m:sub>
                        </m:sSub>
                        <m:r>
                          <a:rPr lang="en-US" sz="550" b="0" i="1">
                            <a:solidFill>
                              <a:schemeClr val="tx1"/>
                            </a:solidFill>
                            <a:latin typeface="Cambria Math" panose="02040503050406030204" pitchFamily="18" charset="0"/>
                            <a:cs typeface="Calibri" panose="020F0502020204030204" pitchFamily="34" charset="0"/>
                          </a:rPr>
                          <m:t> </m:t>
                        </m:r>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𝑅𝑎</m:t>
                            </m:r>
                          </m:e>
                          <m:sup>
                            <m:r>
                              <a:rPr lang="en-US" sz="550" b="0" i="1" dirty="0">
                                <a:solidFill>
                                  <a:schemeClr val="tx1"/>
                                </a:solidFill>
                                <a:latin typeface="Cambria Math" panose="02040503050406030204" pitchFamily="18" charset="0"/>
                                <a:cs typeface="Calibri" panose="020F0502020204030204" pitchFamily="34" charset="0"/>
                              </a:rPr>
                              <m:t>−0.323</m:t>
                            </m:r>
                          </m:sup>
                        </m:sSup>
                      </m:oMath>
                    </a14:m>
                    <a:r>
                      <a:rPr lang="en-GB" sz="550" b="0" dirty="0">
                        <a:solidFill>
                          <a:schemeClr val="tx1"/>
                        </a:solidFill>
                        <a:latin typeface="Calibri" panose="020F0502020204030204" pitchFamily="34" charset="0"/>
                        <a:cs typeface="Calibri" panose="020F0502020204030204" pitchFamily="34" charset="0"/>
                      </a:rPr>
                      <a:t>. </a:t>
                    </a:r>
                    <a:r>
                      <a:rPr lang="en-GB" sz="550" dirty="0">
                        <a:solidFill>
                          <a:schemeClr val="tx1"/>
                        </a:solidFill>
                        <a:latin typeface="Calibri" panose="020F0502020204030204" pitchFamily="34" charset="0"/>
                        <a:cs typeface="Calibri" panose="020F0502020204030204" pitchFamily="34" charset="0"/>
                      </a:rPr>
                      <a:t>Panel A </a:t>
                    </a:r>
                    <a:r>
                      <a:rPr lang="en-GB" sz="550" b="0" dirty="0">
                        <a:solidFill>
                          <a:schemeClr val="tx1"/>
                        </a:solidFill>
                        <a:latin typeface="Calibri" panose="020F0502020204030204" pitchFamily="34" charset="0"/>
                        <a:cs typeface="Calibri" panose="020F0502020204030204" pitchFamily="34" charset="0"/>
                      </a:rPr>
                      <a:t>plots this relationship and its projection from a LBM data point at </a:t>
                    </a:r>
                    <a14:m>
                      <m:oMath xmlns:m="http://schemas.openxmlformats.org/officeDocument/2006/math">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𝑅𝑎</m:t>
                            </m:r>
                            <m:r>
                              <a:rPr lang="en-US" sz="550" b="0" i="1" dirty="0">
                                <a:solidFill>
                                  <a:schemeClr val="tx1"/>
                                </a:solidFill>
                                <a:latin typeface="Cambria Math" panose="02040503050406030204" pitchFamily="18" charset="0"/>
                                <a:cs typeface="Calibri" panose="020F0502020204030204" pitchFamily="34" charset="0"/>
                              </a:rPr>
                              <m:t>=10</m:t>
                            </m:r>
                          </m:e>
                          <m:sup>
                            <m:r>
                              <a:rPr lang="en-US" sz="550" b="0" i="1" dirty="0">
                                <a:solidFill>
                                  <a:schemeClr val="tx1"/>
                                </a:solidFill>
                                <a:latin typeface="Cambria Math" panose="02040503050406030204" pitchFamily="18" charset="0"/>
                                <a:cs typeface="Calibri" panose="020F0502020204030204" pitchFamily="34" charset="0"/>
                              </a:rPr>
                              <m:t>10</m:t>
                            </m:r>
                          </m:sup>
                        </m:sSup>
                      </m:oMath>
                    </a14:m>
                    <a:r>
                      <a:rPr lang="en-GB" sz="550" b="0" dirty="0">
                        <a:solidFill>
                          <a:schemeClr val="tx1"/>
                        </a:solidFill>
                        <a:latin typeface="Calibri" panose="020F0502020204030204" pitchFamily="34" charset="0"/>
                        <a:cs typeface="Calibri" panose="020F0502020204030204" pitchFamily="34" charset="0"/>
                      </a:rPr>
                      <a:t>. For </a:t>
                    </a:r>
                    <a14:m>
                      <m:oMath xmlns:m="http://schemas.openxmlformats.org/officeDocument/2006/math">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𝑅𝑎</m:t>
                            </m:r>
                            <m:r>
                              <a:rPr lang="en-US" sz="550" b="0" i="1" dirty="0">
                                <a:solidFill>
                                  <a:schemeClr val="tx1"/>
                                </a:solidFill>
                                <a:latin typeface="Cambria Math" panose="02040503050406030204" pitchFamily="18" charset="0"/>
                                <a:cs typeface="Calibri" panose="020F0502020204030204" pitchFamily="34" charset="0"/>
                              </a:rPr>
                              <m:t>  [10</m:t>
                            </m:r>
                          </m:e>
                          <m:sup>
                            <m:r>
                              <a:rPr lang="en-US" sz="550" b="0" i="1" dirty="0">
                                <a:solidFill>
                                  <a:schemeClr val="tx1"/>
                                </a:solidFill>
                                <a:latin typeface="Cambria Math" panose="02040503050406030204" pitchFamily="18" charset="0"/>
                                <a:cs typeface="Calibri" panose="020F0502020204030204" pitchFamily="34" charset="0"/>
                              </a:rPr>
                              <m:t>27</m:t>
                            </m:r>
                          </m:sup>
                        </m:sSup>
                        <m:r>
                          <a:rPr lang="en-US" sz="550" b="0" dirty="0">
                            <a:solidFill>
                              <a:schemeClr val="tx1"/>
                            </a:solidFill>
                            <a:latin typeface="Cambria Math" panose="02040503050406030204" pitchFamily="18" charset="0"/>
                            <a:cs typeface="Calibri" panose="020F0502020204030204" pitchFamily="34" charset="0"/>
                          </a:rPr>
                          <m:t>,</m:t>
                        </m:r>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10</m:t>
                            </m:r>
                          </m:e>
                          <m:sup>
                            <m:r>
                              <a:rPr lang="en-US" sz="550" b="0" i="1" dirty="0">
                                <a:solidFill>
                                  <a:schemeClr val="tx1"/>
                                </a:solidFill>
                                <a:latin typeface="Cambria Math" panose="02040503050406030204" pitchFamily="18" charset="0"/>
                                <a:cs typeface="Calibri" panose="020F0502020204030204" pitchFamily="34" charset="0"/>
                              </a:rPr>
                              <m:t>31</m:t>
                            </m:r>
                          </m:sup>
                        </m:sSup>
                        <m:r>
                          <a:rPr lang="en-US" sz="550" b="0" i="1" dirty="0">
                            <a:solidFill>
                              <a:schemeClr val="tx1"/>
                            </a:solidFill>
                            <a:latin typeface="Cambria Math" panose="02040503050406030204" pitchFamily="18" charset="0"/>
                            <a:cs typeface="Calibri" panose="020F0502020204030204" pitchFamily="34" charset="0"/>
                            <a:sym typeface="Symbol" panose="05050102010706020507" pitchFamily="18" charset="2"/>
                          </a:rPr>
                          <m:t>]</m:t>
                        </m:r>
                      </m:oMath>
                    </a14:m>
                    <a:r>
                      <a:rPr lang="en-GB" sz="550" b="0" dirty="0">
                        <a:solidFill>
                          <a:schemeClr val="tx1"/>
                        </a:solidFill>
                        <a:latin typeface="Calibri" panose="020F0502020204030204" pitchFamily="34" charset="0"/>
                        <a:cs typeface="Calibri" panose="020F0502020204030204" pitchFamily="34" charset="0"/>
                      </a:rPr>
                      <a:t>, the projection predicts </a:t>
                    </a:r>
                    <a:r>
                      <a:rPr lang="en-GB" sz="550" b="0" i="1" dirty="0">
                        <a:solidFill>
                          <a:schemeClr val="tx1"/>
                        </a:solidFill>
                        <a:latin typeface="Calibri" panose="020F0502020204030204" pitchFamily="34" charset="0"/>
                        <a:cs typeface="Calibri" panose="020F0502020204030204" pitchFamily="34" charset="0"/>
                      </a:rPr>
                      <a:t>FS</a:t>
                    </a:r>
                    <a:r>
                      <a:rPr lang="en-GB" sz="550" b="0" dirty="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sz="550" b="0" i="1" dirty="0">
                            <a:solidFill>
                              <a:schemeClr val="tx1"/>
                            </a:solidFill>
                            <a:latin typeface="Cambria Math" panose="02040503050406030204" pitchFamily="18" charset="0"/>
                            <a:cs typeface="Calibri" panose="020F0502020204030204" pitchFamily="34" charset="0"/>
                            <a:sym typeface="Symbol" panose="05050102010706020507" pitchFamily="18" charset="2"/>
                          </a:rPr>
                          <m:t></m:t>
                        </m:r>
                      </m:oMath>
                    </a14:m>
                    <a:r>
                      <a:rPr lang="en-GB" sz="550" b="0" dirty="0">
                        <a:solidFill>
                          <a:schemeClr val="tx1"/>
                        </a:solidFill>
                        <a:latin typeface="Calibri" panose="020F0502020204030204" pitchFamily="34" charset="0"/>
                        <a:cs typeface="Calibri" panose="020F0502020204030204" pitchFamily="34" charset="0"/>
                      </a:rPr>
                      <a:t> [1cm, 0.9mm]. Due to numerical limitations, our runs do not balance turbulent eddies with cohesive restoring forces so higher resolutions would be required to and obtain a better estimate of droplet size. The influence of thermal convection on iron fragment settling can be understood by comparing the convective velocity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𝑉</m:t>
                            </m:r>
                          </m:e>
                          <m:sub>
                            <m:r>
                              <a:rPr lang="en-US" sz="550" b="0" i="1">
                                <a:solidFill>
                                  <a:schemeClr val="tx1"/>
                                </a:solidFill>
                                <a:latin typeface="Cambria Math" panose="02040503050406030204" pitchFamily="18" charset="0"/>
                                <a:cs typeface="Calibri" panose="020F0502020204030204" pitchFamily="34" charset="0"/>
                              </a:rPr>
                              <m:t>𝑐𝑜𝑛𝑣</m:t>
                            </m:r>
                          </m:sub>
                        </m:sSub>
                        <m:r>
                          <a:rPr lang="en-US" sz="550" b="0" i="1">
                            <a:solidFill>
                              <a:schemeClr val="tx1"/>
                            </a:solidFill>
                            <a:latin typeface="Cambria Math" panose="02040503050406030204" pitchFamily="18" charset="0"/>
                            <a:cs typeface="Calibri" panose="020F0502020204030204" pitchFamily="34" charset="0"/>
                          </a:rPr>
                          <m:t> </m:t>
                        </m:r>
                      </m:oMath>
                    </a14:m>
                    <a:r>
                      <a:rPr lang="en-GB" sz="550" b="0" dirty="0">
                        <a:solidFill>
                          <a:schemeClr val="tx1"/>
                        </a:solidFill>
                        <a:latin typeface="Calibri" panose="020F0502020204030204" pitchFamily="34" charset="0"/>
                        <a:cs typeface="Calibri" panose="020F0502020204030204" pitchFamily="34" charset="0"/>
                      </a:rPr>
                      <a:t>obtained from the turbulent regime scaling relation </a:t>
                    </a:r>
                    <a:r>
                      <a:rPr lang="en-GB" sz="550" b="0" i="1" dirty="0">
                        <a:solidFill>
                          <a:schemeClr val="tx1"/>
                        </a:solidFill>
                        <a:latin typeface="Calibri" panose="020F0502020204030204" pitchFamily="34" charset="0"/>
                        <a:cs typeface="Calibri" panose="020F0502020204030204" pitchFamily="34" charset="0"/>
                      </a:rPr>
                      <a:t>Re</a:t>
                    </a:r>
                    <a:r>
                      <a:rPr lang="en-GB" sz="550" b="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𝑅𝑎</m:t>
                            </m:r>
                          </m:e>
                          <m:sup>
                            <m:r>
                              <a:rPr lang="en-US" sz="550" b="0" i="1" dirty="0">
                                <a:solidFill>
                                  <a:schemeClr val="tx1"/>
                                </a:solidFill>
                                <a:latin typeface="Cambria Math" panose="02040503050406030204" pitchFamily="18" charset="0"/>
                                <a:cs typeface="Calibri" panose="020F0502020204030204" pitchFamily="34" charset="0"/>
                              </a:rPr>
                              <m:t>3/7</m:t>
                            </m:r>
                          </m:sup>
                        </m:sSup>
                      </m:oMath>
                    </a14:m>
                    <a:r>
                      <a:rPr lang="en-GB" sz="550" b="0" dirty="0">
                        <a:solidFill>
                          <a:schemeClr val="tx1"/>
                        </a:solidFill>
                        <a:latin typeface="Calibri" panose="020F0502020204030204" pitchFamily="34" charset="0"/>
                        <a:cs typeface="Calibri" panose="020F0502020204030204" pitchFamily="34" charset="0"/>
                      </a:rPr>
                      <a:t>, with the settling velocity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𝑉</m:t>
                            </m:r>
                          </m:e>
                          <m:sub>
                            <m:r>
                              <a:rPr lang="en-US" sz="550" b="0" i="1">
                                <a:solidFill>
                                  <a:schemeClr val="tx1"/>
                                </a:solidFill>
                                <a:latin typeface="Cambria Math" panose="02040503050406030204" pitchFamily="18" charset="0"/>
                                <a:cs typeface="Calibri" panose="020F0502020204030204" pitchFamily="34" charset="0"/>
                              </a:rPr>
                              <m:t>𝑠𝑒𝑡</m:t>
                            </m:r>
                          </m:sub>
                        </m:sSub>
                        <m:r>
                          <a:rPr lang="en-US" sz="550" b="0" i="1">
                            <a:solidFill>
                              <a:schemeClr val="tx1"/>
                            </a:solidFill>
                            <a:latin typeface="Cambria Math" panose="02040503050406030204" pitchFamily="18" charset="0"/>
                            <a:cs typeface="Calibri" panose="020F0502020204030204" pitchFamily="34" charset="0"/>
                          </a:rPr>
                          <m:t> </m:t>
                        </m:r>
                      </m:oMath>
                    </a14:m>
                    <a:r>
                      <a:rPr lang="en-GB" sz="550" b="0" dirty="0">
                        <a:solidFill>
                          <a:schemeClr val="tx1"/>
                        </a:solidFill>
                        <a:latin typeface="Calibri" panose="020F0502020204030204" pitchFamily="34" charset="0"/>
                        <a:cs typeface="Calibri" panose="020F0502020204030204" pitchFamily="34" charset="0"/>
                      </a:rPr>
                      <a:t>calculated by balancing drag and gravitational forces. </a:t>
                    </a:r>
                    <a:r>
                      <a:rPr lang="en-GB" sz="550" dirty="0">
                        <a:solidFill>
                          <a:schemeClr val="tx1"/>
                        </a:solidFill>
                        <a:latin typeface="Calibri" panose="020F0502020204030204" pitchFamily="34" charset="0"/>
                        <a:cs typeface="Calibri" panose="020F0502020204030204" pitchFamily="34" charset="0"/>
                      </a:rPr>
                      <a:t>Panel B</a:t>
                    </a:r>
                    <a:r>
                      <a:rPr lang="en-GB" sz="550" b="0" dirty="0">
                        <a:solidFill>
                          <a:schemeClr val="tx1"/>
                        </a:solidFill>
                        <a:latin typeface="Calibri" panose="020F0502020204030204" pitchFamily="34" charset="0"/>
                        <a:cs typeface="Calibri" panose="020F0502020204030204" pitchFamily="34" charset="0"/>
                      </a:rPr>
                      <a:t> shows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𝑉</m:t>
                            </m:r>
                          </m:e>
                          <m:sub>
                            <m:r>
                              <a:rPr lang="en-US" sz="550" b="0" i="1">
                                <a:solidFill>
                                  <a:schemeClr val="tx1"/>
                                </a:solidFill>
                                <a:latin typeface="Cambria Math" panose="02040503050406030204" pitchFamily="18" charset="0"/>
                                <a:cs typeface="Calibri" panose="020F0502020204030204" pitchFamily="34" charset="0"/>
                              </a:rPr>
                              <m:t>𝑠𝑒𝑡</m:t>
                            </m:r>
                          </m:sub>
                        </m:sSub>
                        <m:r>
                          <a:rPr lang="en-US" sz="550" b="0" i="1">
                            <a:solidFill>
                              <a:schemeClr val="tx1"/>
                            </a:solidFill>
                            <a:latin typeface="Cambria Math" panose="02040503050406030204" pitchFamily="18" charset="0"/>
                            <a:cs typeface="Calibri" panose="020F0502020204030204" pitchFamily="34" charset="0"/>
                          </a:rPr>
                          <m:t> /</m:t>
                        </m:r>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𝑉</m:t>
                            </m:r>
                          </m:e>
                          <m:sub>
                            <m:r>
                              <a:rPr lang="en-US" sz="550" b="0" i="1">
                                <a:solidFill>
                                  <a:schemeClr val="tx1"/>
                                </a:solidFill>
                                <a:latin typeface="Cambria Math" panose="02040503050406030204" pitchFamily="18" charset="0"/>
                                <a:cs typeface="Calibri" panose="020F0502020204030204" pitchFamily="34" charset="0"/>
                              </a:rPr>
                              <m:t>𝑐𝑜𝑛𝑣</m:t>
                            </m:r>
                          </m:sub>
                        </m:sSub>
                      </m:oMath>
                    </a14:m>
                    <a:r>
                      <a:rPr lang="en-GB" sz="550" b="0" dirty="0">
                        <a:solidFill>
                          <a:schemeClr val="tx1"/>
                        </a:solidFill>
                        <a:cs typeface="Calibri" panose="020F0502020204030204" pitchFamily="34" charset="0"/>
                      </a:rPr>
                      <a:t> </a:t>
                    </a:r>
                    <a:r>
                      <a:rPr lang="en-GB" sz="550" b="0" dirty="0">
                        <a:solidFill>
                          <a:schemeClr val="tx1"/>
                        </a:solidFill>
                        <a:latin typeface="Calibri" panose="020F0502020204030204" pitchFamily="34" charset="0"/>
                        <a:cs typeface="Calibri" panose="020F0502020204030204" pitchFamily="34" charset="0"/>
                      </a:rPr>
                      <a:t>decreases with increasing turbulence (</a:t>
                    </a:r>
                    <a:r>
                      <a:rPr lang="en-GB" sz="550" b="0" i="1" dirty="0">
                        <a:solidFill>
                          <a:schemeClr val="tx1"/>
                        </a:solidFill>
                        <a:latin typeface="Calibri" panose="020F0502020204030204" pitchFamily="34" charset="0"/>
                        <a:cs typeface="Calibri" panose="020F0502020204030204" pitchFamily="34" charset="0"/>
                      </a:rPr>
                      <a:t>Ra</a:t>
                    </a:r>
                    <a:r>
                      <a:rPr lang="en-GB" sz="550" b="0" dirty="0">
                        <a:solidFill>
                          <a:schemeClr val="tx1"/>
                        </a:solidFill>
                        <a:latin typeface="Calibri" panose="020F0502020204030204" pitchFamily="34" charset="0"/>
                        <a:cs typeface="Calibri" panose="020F0502020204030204" pitchFamily="34" charset="0"/>
                      </a:rPr>
                      <a:t>) which implies that for real MOs with Ra ≳ </a:t>
                    </a:r>
                    <a14:m>
                      <m:oMath xmlns:m="http://schemas.openxmlformats.org/officeDocument/2006/math">
                        <m:sSup>
                          <m:sSupPr>
                            <m:ctrlPr>
                              <a:rPr lang="en-GB" sz="550" b="0" i="1" dirty="0">
                                <a:solidFill>
                                  <a:schemeClr val="tx1"/>
                                </a:solidFill>
                                <a:latin typeface="Cambria Math" panose="02040503050406030204" pitchFamily="18" charset="0"/>
                                <a:cs typeface="Calibri" panose="020F0502020204030204" pitchFamily="34" charset="0"/>
                              </a:rPr>
                            </m:ctrlPr>
                          </m:sSupPr>
                          <m:e>
                            <m:r>
                              <a:rPr lang="en-US" sz="550" b="0" i="1" dirty="0">
                                <a:solidFill>
                                  <a:schemeClr val="tx1"/>
                                </a:solidFill>
                                <a:latin typeface="Cambria Math" panose="02040503050406030204" pitchFamily="18" charset="0"/>
                                <a:cs typeface="Calibri" panose="020F0502020204030204" pitchFamily="34" charset="0"/>
                              </a:rPr>
                              <m:t>10</m:t>
                            </m:r>
                          </m:e>
                          <m:sup>
                            <m:r>
                              <a:rPr lang="en-US" sz="550" b="0" i="1" dirty="0">
                                <a:solidFill>
                                  <a:schemeClr val="tx1"/>
                                </a:solidFill>
                                <a:latin typeface="Cambria Math" panose="02040503050406030204" pitchFamily="18" charset="0"/>
                                <a:cs typeface="Calibri" panose="020F0502020204030204" pitchFamily="34" charset="0"/>
                              </a:rPr>
                              <m:t>27</m:t>
                            </m:r>
                          </m:sup>
                        </m:sSup>
                      </m:oMath>
                    </a14:m>
                    <a:r>
                      <a:rPr lang="en-GB" sz="550" b="0" dirty="0">
                        <a:solidFill>
                          <a:schemeClr val="tx1"/>
                        </a:solidFill>
                        <a:latin typeface="Calibri" panose="020F0502020204030204" pitchFamily="34" charset="0"/>
                        <a:cs typeface="Calibri" panose="020F0502020204030204" pitchFamily="34" charset="0"/>
                      </a:rPr>
                      <a:t>, the settling velocity is lower than the convective velocity, and hence, convection plays an increasingly important role in iron fragment settling. </a:t>
                    </a:r>
                    <a:r>
                      <a:rPr lang="en-GB" sz="550" dirty="0">
                        <a:solidFill>
                          <a:schemeClr val="tx1"/>
                        </a:solidFill>
                        <a:latin typeface="Calibri" panose="020F0502020204030204" pitchFamily="34" charset="0"/>
                        <a:cs typeface="Calibri" panose="020F0502020204030204" pitchFamily="34" charset="0"/>
                      </a:rPr>
                      <a:t>Panel C </a:t>
                    </a:r>
                    <a:r>
                      <a:rPr lang="en-GB" sz="550" b="0" dirty="0">
                        <a:solidFill>
                          <a:schemeClr val="tx1"/>
                        </a:solidFill>
                        <a:latin typeface="Calibri" panose="020F0502020204030204" pitchFamily="34" charset="0"/>
                        <a:cs typeface="Calibri" panose="020F0502020204030204" pitchFamily="34" charset="0"/>
                      </a:rPr>
                      <a:t>shows the settling time projections to higher </a:t>
                    </a:r>
                    <a:r>
                      <a:rPr lang="en-GB" sz="550" b="0" i="1" dirty="0">
                        <a:solidFill>
                          <a:schemeClr val="tx1"/>
                        </a:solidFill>
                        <a:latin typeface="Calibri" panose="020F0502020204030204" pitchFamily="34" charset="0"/>
                        <a:cs typeface="Calibri" panose="020F0502020204030204" pitchFamily="34" charset="0"/>
                      </a:rPr>
                      <a:t>Ra</a:t>
                    </a:r>
                    <a:r>
                      <a:rPr lang="en-GB" sz="550" b="0" dirty="0">
                        <a:solidFill>
                          <a:schemeClr val="tx1"/>
                        </a:solidFill>
                        <a:latin typeface="Calibri" panose="020F0502020204030204" pitchFamily="34" charset="0"/>
                        <a:cs typeface="Calibri" panose="020F0502020204030204" pitchFamily="34" charset="0"/>
                      </a:rPr>
                      <a:t> which and yields </a:t>
                    </a:r>
                    <a14:m>
                      <m:oMath xmlns:m="http://schemas.openxmlformats.org/officeDocument/2006/math">
                        <m:sSub>
                          <m:sSubPr>
                            <m:ctrlPr>
                              <a:rPr lang="en-GB" sz="550" b="0" i="1">
                                <a:solidFill>
                                  <a:schemeClr val="tx1"/>
                                </a:solidFill>
                                <a:latin typeface="Cambria Math" panose="02040503050406030204" pitchFamily="18" charset="0"/>
                                <a:cs typeface="Calibri" panose="020F0502020204030204" pitchFamily="34" charset="0"/>
                              </a:rPr>
                            </m:ctrlPr>
                          </m:sSubPr>
                          <m:e>
                            <m:r>
                              <a:rPr lang="en-US" sz="550" b="0" i="1">
                                <a:solidFill>
                                  <a:schemeClr val="tx1"/>
                                </a:solidFill>
                                <a:latin typeface="Cambria Math" panose="02040503050406030204" pitchFamily="18" charset="0"/>
                                <a:cs typeface="Calibri" panose="020F0502020204030204" pitchFamily="34" charset="0"/>
                              </a:rPr>
                              <m:t>𝑡</m:t>
                            </m:r>
                          </m:e>
                          <m:sub>
                            <m:r>
                              <a:rPr lang="en-US" sz="550" b="0" i="1">
                                <a:solidFill>
                                  <a:schemeClr val="tx1"/>
                                </a:solidFill>
                                <a:latin typeface="Cambria Math" panose="02040503050406030204" pitchFamily="18" charset="0"/>
                                <a:cs typeface="Calibri" panose="020F0502020204030204" pitchFamily="34" charset="0"/>
                              </a:rPr>
                              <m:t>𝑠𝑒𝑡</m:t>
                            </m:r>
                            <m:r>
                              <a:rPr lang="en-US" sz="550" b="0" i="1">
                                <a:solidFill>
                                  <a:schemeClr val="tx1"/>
                                </a:solidFill>
                                <a:latin typeface="Cambria Math" panose="02040503050406030204" pitchFamily="18" charset="0"/>
                                <a:cs typeface="Calibri" panose="020F0502020204030204" pitchFamily="34" charset="0"/>
                              </a:rPr>
                              <m:t> </m:t>
                            </m:r>
                          </m:sub>
                        </m:sSub>
                      </m:oMath>
                    </a14:m>
                    <a:r>
                      <a:rPr lang="en-GB" sz="550" b="0" dirty="0">
                        <a:solidFill>
                          <a:schemeClr val="tx1"/>
                        </a:solidFill>
                        <a:latin typeface="Calibri" panose="020F0502020204030204" pitchFamily="34" charset="0"/>
                        <a:cs typeface="Calibri" panose="020F0502020204030204" pitchFamily="34" charset="0"/>
                        <a:sym typeface="Symbol" panose="05050102010706020507" pitchFamily="18" charset="2"/>
                      </a:rPr>
                      <a:t> 110 days at realistic MO Rayleigh numbers.</a:t>
                    </a:r>
                    <a:endParaRPr lang="en-GB" sz="550" b="0" dirty="0">
                      <a:solidFill>
                        <a:schemeClr val="tx1"/>
                      </a:solidFill>
                      <a:latin typeface="Calibri" panose="020F0502020204030204" pitchFamily="34" charset="0"/>
                      <a:cs typeface="Calibri" panose="020F0502020204030204" pitchFamily="34" charset="0"/>
                    </a:endParaRPr>
                  </a:p>
                  <a:p>
                    <a:endParaRPr lang="en-GB" sz="550" b="0" dirty="0">
                      <a:solidFill>
                        <a:schemeClr val="tx1"/>
                      </a:solidFill>
                      <a:latin typeface="Calibri" panose="020F0502020204030204" pitchFamily="34" charset="0"/>
                      <a:cs typeface="Calibri" panose="020F0502020204030204" pitchFamily="34" charset="0"/>
                    </a:endParaRPr>
                  </a:p>
                </p:txBody>
              </p:sp>
            </mc:Choice>
            <mc:Fallback xmlns="">
              <p:sp>
                <p:nvSpPr>
                  <p:cNvPr id="1039" name="TextBox 1038">
                    <a:extLst>
                      <a:ext uri="{FF2B5EF4-FFF2-40B4-BE49-F238E27FC236}">
                        <a16:creationId xmlns:a16="http://schemas.microsoft.com/office/drawing/2014/main" id="{7D7238AE-4FC2-5172-9D37-A79A07E8DAF9}"/>
                      </a:ext>
                    </a:extLst>
                  </p:cNvPr>
                  <p:cNvSpPr txBox="1">
                    <a:spLocks noRot="1" noChangeAspect="1" noMove="1" noResize="1" noEditPoints="1" noAdjustHandles="1" noChangeArrowheads="1" noChangeShapeType="1" noTextEdit="1"/>
                  </p:cNvSpPr>
                  <p:nvPr/>
                </p:nvSpPr>
                <p:spPr>
                  <a:xfrm>
                    <a:off x="3147855" y="2669384"/>
                    <a:ext cx="2428768" cy="1220115"/>
                  </a:xfrm>
                  <a:prstGeom prst="rect">
                    <a:avLst/>
                  </a:prstGeom>
                  <a:blipFill>
                    <a:blip r:embed="rId23"/>
                    <a:stretch>
                      <a:fillRect/>
                    </a:stretch>
                  </a:blipFill>
                </p:spPr>
                <p:txBody>
                  <a:bodyPr/>
                  <a:lstStyle/>
                  <a:p>
                    <a:r>
                      <a:rPr lang="en-GB">
                        <a:noFill/>
                      </a:rPr>
                      <a:t> </a:t>
                    </a:r>
                  </a:p>
                </p:txBody>
              </p:sp>
            </mc:Fallback>
          </mc:AlternateContent>
          <p:sp>
            <p:nvSpPr>
              <p:cNvPr id="1040" name="TextBox 1039">
                <a:extLst>
                  <a:ext uri="{FF2B5EF4-FFF2-40B4-BE49-F238E27FC236}">
                    <a16:creationId xmlns:a16="http://schemas.microsoft.com/office/drawing/2014/main" id="{58A724B5-A2EC-A58B-4808-46FE15E3FD61}"/>
                  </a:ext>
                </a:extLst>
              </p:cNvPr>
              <p:cNvSpPr txBox="1"/>
              <p:nvPr/>
            </p:nvSpPr>
            <p:spPr>
              <a:xfrm>
                <a:off x="2900694" y="2527302"/>
                <a:ext cx="2928252" cy="246221"/>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Fragment size, convection, settling time</a:t>
                </a:r>
              </a:p>
            </p:txBody>
          </p:sp>
        </p:grpSp>
        <p:grpSp>
          <p:nvGrpSpPr>
            <p:cNvPr id="56" name="Group 55">
              <a:extLst>
                <a:ext uri="{FF2B5EF4-FFF2-40B4-BE49-F238E27FC236}">
                  <a16:creationId xmlns:a16="http://schemas.microsoft.com/office/drawing/2014/main" id="{7F8EF370-552E-F875-C30C-704F6BDC4031}"/>
                </a:ext>
              </a:extLst>
            </p:cNvPr>
            <p:cNvGrpSpPr/>
            <p:nvPr/>
          </p:nvGrpSpPr>
          <p:grpSpPr>
            <a:xfrm>
              <a:off x="6242458" y="2249176"/>
              <a:ext cx="2438701" cy="1483193"/>
              <a:chOff x="6340883" y="2280926"/>
              <a:chExt cx="2438701" cy="1483193"/>
            </a:xfrm>
          </p:grpSpPr>
          <p:pic>
            <p:nvPicPr>
              <p:cNvPr id="1043" name="Picture 1042">
                <a:extLst>
                  <a:ext uri="{FF2B5EF4-FFF2-40B4-BE49-F238E27FC236}">
                    <a16:creationId xmlns:a16="http://schemas.microsoft.com/office/drawing/2014/main" id="{580D0F15-1322-98B3-8027-40BE89EA087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366208" y="2280926"/>
                <a:ext cx="2412685" cy="1417779"/>
              </a:xfrm>
              <a:prstGeom prst="rect">
                <a:avLst/>
              </a:prstGeom>
            </p:spPr>
          </p:pic>
          <p:sp>
            <p:nvSpPr>
              <p:cNvPr id="21" name="TextBox 20">
                <a:extLst>
                  <a:ext uri="{FF2B5EF4-FFF2-40B4-BE49-F238E27FC236}">
                    <a16:creationId xmlns:a16="http://schemas.microsoft.com/office/drawing/2014/main" id="{BE8BEBA2-A106-F291-ABA1-B69AE099E09D}"/>
                  </a:ext>
                </a:extLst>
              </p:cNvPr>
              <p:cNvSpPr txBox="1"/>
              <p:nvPr/>
            </p:nvSpPr>
            <p:spPr>
              <a:xfrm>
                <a:off x="7310124" y="2323418"/>
                <a:ext cx="118943" cy="146910"/>
              </a:xfrm>
              <a:prstGeom prst="rect">
                <a:avLst/>
              </a:prstGeom>
              <a:solidFill>
                <a:schemeClr val="bg1"/>
              </a:solidFill>
            </p:spPr>
            <p:txBody>
              <a:bodyPr wrap="square" lIns="0" tIns="0" rIns="0" bIns="0">
                <a:spAutoFit/>
              </a:bodyPr>
              <a:lstStyle/>
              <a:p>
                <a:r>
                  <a:rPr lang="en-US" sz="800" dirty="0">
                    <a:solidFill>
                      <a:schemeClr val="tx1"/>
                    </a:solidFill>
                    <a:latin typeface="Calibri" panose="020F0502020204030204" pitchFamily="34" charset="0"/>
                    <a:cs typeface="Calibri" panose="020F0502020204030204" pitchFamily="34" charset="0"/>
                  </a:rPr>
                  <a:t>A</a:t>
                </a:r>
                <a:endParaRPr lang="en-GB" sz="800" dirty="0">
                  <a:solidFill>
                    <a:schemeClr val="tx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BA13502-C9BC-CE27-9AEF-A40D446A9A17}"/>
                  </a:ext>
                </a:extLst>
              </p:cNvPr>
              <p:cNvSpPr txBox="1"/>
              <p:nvPr/>
            </p:nvSpPr>
            <p:spPr>
              <a:xfrm>
                <a:off x="6586021" y="3017883"/>
                <a:ext cx="118943" cy="146910"/>
              </a:xfrm>
              <a:prstGeom prst="rect">
                <a:avLst/>
              </a:prstGeom>
              <a:solidFill>
                <a:schemeClr val="bg1"/>
              </a:solidFill>
            </p:spPr>
            <p:txBody>
              <a:bodyPr wrap="square" lIns="0" tIns="0" rIns="0" bIns="0">
                <a:spAutoFit/>
              </a:bodyPr>
              <a:lstStyle/>
              <a:p>
                <a:r>
                  <a:rPr lang="en-US" sz="800" dirty="0">
                    <a:solidFill>
                      <a:schemeClr val="tx1"/>
                    </a:solidFill>
                    <a:latin typeface="Calibri" panose="020F0502020204030204" pitchFamily="34" charset="0"/>
                    <a:cs typeface="Calibri" panose="020F0502020204030204" pitchFamily="34" charset="0"/>
                  </a:rPr>
                  <a:t>C</a:t>
                </a:r>
                <a:endParaRPr lang="en-GB" sz="800" dirty="0">
                  <a:solidFill>
                    <a:schemeClr val="tx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B00E9A7-2C67-9E80-1A4E-05E00803FD87}"/>
                  </a:ext>
                </a:extLst>
              </p:cNvPr>
              <p:cNvSpPr txBox="1"/>
              <p:nvPr/>
            </p:nvSpPr>
            <p:spPr>
              <a:xfrm>
                <a:off x="7729849" y="2774950"/>
                <a:ext cx="106051" cy="123112"/>
              </a:xfrm>
              <a:prstGeom prst="rect">
                <a:avLst/>
              </a:prstGeom>
              <a:solidFill>
                <a:schemeClr val="bg1"/>
              </a:solidFill>
            </p:spPr>
            <p:txBody>
              <a:bodyPr wrap="square" lIns="0" tIns="0" rIns="0" bIns="0">
                <a:spAutoFit/>
              </a:bodyPr>
              <a:lstStyle/>
              <a:p>
                <a:r>
                  <a:rPr lang="en-US" sz="800" dirty="0">
                    <a:solidFill>
                      <a:schemeClr val="tx1"/>
                    </a:solidFill>
                    <a:latin typeface="Calibri" panose="020F0502020204030204" pitchFamily="34" charset="0"/>
                    <a:cs typeface="Calibri" panose="020F0502020204030204" pitchFamily="34" charset="0"/>
                  </a:rPr>
                  <a:t>B</a:t>
                </a:r>
                <a:endParaRPr lang="en-GB" sz="800" dirty="0">
                  <a:solidFill>
                    <a:schemeClr val="tx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253F552-3CF3-5220-A93B-8530D221072F}"/>
                  </a:ext>
                </a:extLst>
              </p:cNvPr>
              <p:cNvSpPr txBox="1"/>
              <p:nvPr/>
            </p:nvSpPr>
            <p:spPr>
              <a:xfrm rot="16200000">
                <a:off x="6147623" y="2561809"/>
                <a:ext cx="491164" cy="104644"/>
              </a:xfrm>
              <a:prstGeom prst="rect">
                <a:avLst/>
              </a:prstGeom>
              <a:solidFill>
                <a:schemeClr val="bg1"/>
              </a:solidFill>
            </p:spPr>
            <p:txBody>
              <a:bodyPr wrap="square" lIns="0" tIns="0" rIns="0" bIns="27432">
                <a:spAutoFit/>
              </a:bodyPr>
              <a:lstStyle/>
              <a:p>
                <a:r>
                  <a:rPr lang="en-US" sz="500" b="0" dirty="0">
                    <a:solidFill>
                      <a:schemeClr val="tx1"/>
                    </a:solidFill>
                    <a:latin typeface="Arial Narrow" panose="020B0606020202030204" pitchFamily="34" charset="0"/>
                    <a:cs typeface="Calibri" panose="020F0502020204030204" pitchFamily="34" charset="0"/>
                    <a:sym typeface="Symbol" panose="05050102010706020507" pitchFamily="18" charset="2"/>
                  </a:rPr>
                  <a:t>Fragment radius (m)</a:t>
                </a:r>
                <a:r>
                  <a:rPr lang="en-US" sz="500" b="0" i="1" dirty="0">
                    <a:solidFill>
                      <a:schemeClr val="tx1"/>
                    </a:solidFill>
                    <a:latin typeface="Calibri" panose="020F0502020204030204" pitchFamily="34" charset="0"/>
                    <a:cs typeface="Calibri" panose="020F0502020204030204" pitchFamily="34" charset="0"/>
                  </a:rPr>
                  <a:t> </a:t>
                </a:r>
                <a:endParaRPr lang="en-GB" sz="500" b="0" i="1" dirty="0">
                  <a:solidFill>
                    <a:schemeClr val="tx1"/>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47BDEA94-7176-15B7-D5D7-231CCF38ED25}"/>
                  </a:ext>
                </a:extLst>
              </p:cNvPr>
              <p:cNvSpPr txBox="1"/>
              <p:nvPr/>
            </p:nvSpPr>
            <p:spPr>
              <a:xfrm>
                <a:off x="7508209" y="3653937"/>
                <a:ext cx="283141" cy="110182"/>
              </a:xfrm>
              <a:prstGeom prst="rect">
                <a:avLst/>
              </a:prstGeom>
              <a:solidFill>
                <a:schemeClr val="bg1"/>
              </a:solidFill>
            </p:spPr>
            <p:txBody>
              <a:bodyPr wrap="square" lIns="0" tIns="0" rIns="0" bIns="0">
                <a:spAutoFit/>
              </a:bodyPr>
              <a:lstStyle/>
              <a:p>
                <a:r>
                  <a:rPr lang="en-US" sz="600" b="0" i="1" dirty="0">
                    <a:solidFill>
                      <a:schemeClr val="tx1"/>
                    </a:solidFill>
                    <a:latin typeface="Calibri" panose="020F0502020204030204" pitchFamily="34" charset="0"/>
                    <a:cs typeface="Calibri" panose="020F0502020204030204" pitchFamily="34" charset="0"/>
                  </a:rPr>
                  <a:t>Ra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i="1" dirty="0">
                    <a:solidFill>
                      <a:schemeClr val="tx1"/>
                    </a:solidFill>
                    <a:latin typeface="Calibri" panose="020F0502020204030204" pitchFamily="34" charset="0"/>
                    <a:cs typeface="Calibri" panose="020F0502020204030204" pitchFamily="34" charset="0"/>
                  </a:rPr>
                  <a:t> </a:t>
                </a:r>
                <a:endParaRPr lang="en-GB" sz="600" b="0" i="1"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8BE6EBD-A1ED-CA28-988D-4B10232D21B0}"/>
                      </a:ext>
                    </a:extLst>
                  </p:cNvPr>
                  <p:cNvSpPr txBox="1"/>
                  <p:nvPr/>
                </p:nvSpPr>
                <p:spPr>
                  <a:xfrm rot="16200000">
                    <a:off x="6271005" y="3231009"/>
                    <a:ext cx="305562" cy="104644"/>
                  </a:xfrm>
                  <a:prstGeom prst="rect">
                    <a:avLst/>
                  </a:prstGeom>
                  <a:solidFill>
                    <a:schemeClr val="bg1"/>
                  </a:solidFill>
                </p:spPr>
                <p:txBody>
                  <a:bodyPr wrap="square" lIns="0" tIns="0" rIns="0" bIns="27432">
                    <a:spAutoFit/>
                  </a:bodyPr>
                  <a:lstStyle/>
                  <a:p>
                    <a14:m>
                      <m:oMath xmlns:m="http://schemas.openxmlformats.org/officeDocument/2006/math">
                        <m:sSub>
                          <m:sSubPr>
                            <m:ctrlP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bPr>
                          <m:e>
                            <m: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t>𝑡</m:t>
                            </m:r>
                          </m:e>
                          <m:sub>
                            <m: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t>𝑠𝑒𝑡</m:t>
                            </m:r>
                          </m:sub>
                        </m:sSub>
                      </m:oMath>
                    </a14:m>
                    <a:r>
                      <a:rPr lang="en-US" sz="500" b="0" i="1" dirty="0">
                        <a:solidFill>
                          <a:schemeClr val="tx1"/>
                        </a:solidFill>
                        <a:latin typeface="Calibri" panose="020F0502020204030204" pitchFamily="34" charset="0"/>
                        <a:cs typeface="Calibri" panose="020F0502020204030204" pitchFamily="34" charset="0"/>
                      </a:rPr>
                      <a:t>  </a:t>
                    </a:r>
                    <a:r>
                      <a:rPr lang="en-US" sz="500" b="0" dirty="0">
                        <a:solidFill>
                          <a:schemeClr val="tx1"/>
                        </a:solidFill>
                        <a:latin typeface="Calibri" panose="020F0502020204030204" pitchFamily="34" charset="0"/>
                        <a:cs typeface="Calibri" panose="020F0502020204030204" pitchFamily="34" charset="0"/>
                      </a:rPr>
                      <a:t>(s)</a:t>
                    </a:r>
                    <a:endParaRPr lang="en-GB" sz="500" b="0" dirty="0">
                      <a:solidFill>
                        <a:schemeClr val="tx1"/>
                      </a:solidFill>
                      <a:latin typeface="Calibri" panose="020F0502020204030204" pitchFamily="34" charset="0"/>
                      <a:cs typeface="Calibri" panose="020F0502020204030204" pitchFamily="34" charset="0"/>
                    </a:endParaRPr>
                  </a:p>
                </p:txBody>
              </p:sp>
            </mc:Choice>
            <mc:Fallback xmlns="">
              <p:sp>
                <p:nvSpPr>
                  <p:cNvPr id="26" name="TextBox 25">
                    <a:extLst>
                      <a:ext uri="{FF2B5EF4-FFF2-40B4-BE49-F238E27FC236}">
                        <a16:creationId xmlns:a16="http://schemas.microsoft.com/office/drawing/2014/main" id="{48BE6EBD-A1ED-CA28-988D-4B10232D21B0}"/>
                      </a:ext>
                    </a:extLst>
                  </p:cNvPr>
                  <p:cNvSpPr txBox="1">
                    <a:spLocks noRot="1" noChangeAspect="1" noMove="1" noResize="1" noEditPoints="1" noAdjustHandles="1" noChangeArrowheads="1" noChangeShapeType="1" noTextEdit="1"/>
                  </p:cNvSpPr>
                  <p:nvPr/>
                </p:nvSpPr>
                <p:spPr>
                  <a:xfrm rot="16200000">
                    <a:off x="6271005" y="3231009"/>
                    <a:ext cx="305562" cy="104644"/>
                  </a:xfrm>
                  <a:prstGeom prst="rect">
                    <a:avLst/>
                  </a:prstGeom>
                  <a:blipFill>
                    <a:blip r:embed="rId25"/>
                    <a:stretch>
                      <a:fillRect l="-11765" r="-17647"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D297841-C9C4-583B-7557-220027BA5F72}"/>
                      </a:ext>
                    </a:extLst>
                  </p:cNvPr>
                  <p:cNvSpPr txBox="1"/>
                  <p:nvPr/>
                </p:nvSpPr>
                <p:spPr>
                  <a:xfrm rot="16200000">
                    <a:off x="8551440" y="3254655"/>
                    <a:ext cx="375086" cy="81203"/>
                  </a:xfrm>
                  <a:prstGeom prst="rect">
                    <a:avLst/>
                  </a:prstGeom>
                  <a:solidFill>
                    <a:schemeClr val="bg1"/>
                  </a:solidFill>
                </p:spPr>
                <p:txBody>
                  <a:bodyPr wrap="square" lIns="0" tIns="0" rIns="0" bIns="0">
                    <a:spAutoFit/>
                  </a:bodyPr>
                  <a:lstStyle/>
                  <a:p>
                    <a14:m>
                      <m:oMath xmlns:m="http://schemas.openxmlformats.org/officeDocument/2006/math">
                        <m:sSub>
                          <m:sSubPr>
                            <m:ctrlP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ctrlPr>
                          </m:sSubPr>
                          <m:e>
                            <m: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t>𝑡</m:t>
                            </m:r>
                          </m:e>
                          <m:sub>
                            <m:r>
                              <a:rPr lang="en-US" sz="500" b="0" i="1">
                                <a:solidFill>
                                  <a:schemeClr val="tx1"/>
                                </a:solidFill>
                                <a:latin typeface="Cambria Math" panose="02040503050406030204" pitchFamily="18" charset="0"/>
                                <a:cs typeface="Calibri" panose="020F0502020204030204" pitchFamily="34" charset="0"/>
                                <a:sym typeface="Symbol" panose="05050102010706020507" pitchFamily="18" charset="2"/>
                              </a:rPr>
                              <m:t>𝑠𝑒𝑡</m:t>
                            </m:r>
                          </m:sub>
                        </m:sSub>
                      </m:oMath>
                    </a14:m>
                    <a:r>
                      <a:rPr lang="en-US" sz="500" b="0" i="1" dirty="0">
                        <a:solidFill>
                          <a:schemeClr val="tx1"/>
                        </a:solidFill>
                        <a:latin typeface="Calibri" panose="020F0502020204030204" pitchFamily="34" charset="0"/>
                        <a:cs typeface="Calibri" panose="020F0502020204030204" pitchFamily="34" charset="0"/>
                      </a:rPr>
                      <a:t>  </a:t>
                    </a:r>
                    <a:r>
                      <a:rPr lang="en-US" sz="500" b="0" dirty="0">
                        <a:solidFill>
                          <a:schemeClr val="tx1"/>
                        </a:solidFill>
                        <a:latin typeface="Calibri" panose="020F0502020204030204" pitchFamily="34" charset="0"/>
                        <a:cs typeface="Calibri" panose="020F0502020204030204" pitchFamily="34" charset="0"/>
                      </a:rPr>
                      <a:t>(days)</a:t>
                    </a:r>
                    <a:endParaRPr lang="en-GB" sz="500" b="0" dirty="0">
                      <a:solidFill>
                        <a:schemeClr val="tx1"/>
                      </a:solidFill>
                      <a:latin typeface="Calibri" panose="020F0502020204030204" pitchFamily="34" charset="0"/>
                      <a:cs typeface="Calibri" panose="020F0502020204030204" pitchFamily="34" charset="0"/>
                    </a:endParaRPr>
                  </a:p>
                </p:txBody>
              </p:sp>
            </mc:Choice>
            <mc:Fallback xmlns="">
              <p:sp>
                <p:nvSpPr>
                  <p:cNvPr id="27" name="TextBox 26">
                    <a:extLst>
                      <a:ext uri="{FF2B5EF4-FFF2-40B4-BE49-F238E27FC236}">
                        <a16:creationId xmlns:a16="http://schemas.microsoft.com/office/drawing/2014/main" id="{CD297841-C9C4-583B-7557-220027BA5F72}"/>
                      </a:ext>
                    </a:extLst>
                  </p:cNvPr>
                  <p:cNvSpPr txBox="1">
                    <a:spLocks noRot="1" noChangeAspect="1" noMove="1" noResize="1" noEditPoints="1" noAdjustHandles="1" noChangeArrowheads="1" noChangeShapeType="1" noTextEdit="1"/>
                  </p:cNvSpPr>
                  <p:nvPr/>
                </p:nvSpPr>
                <p:spPr>
                  <a:xfrm rot="16200000">
                    <a:off x="8551440" y="3254655"/>
                    <a:ext cx="375086" cy="81203"/>
                  </a:xfrm>
                  <a:prstGeom prst="rect">
                    <a:avLst/>
                  </a:prstGeom>
                  <a:blipFill>
                    <a:blip r:embed="rId26"/>
                    <a:stretch>
                      <a:fillRect l="-23077" r="-46154"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833DF33-2737-F4D9-2400-1969642AB55A}"/>
                      </a:ext>
                    </a:extLst>
                  </p:cNvPr>
                  <p:cNvSpPr txBox="1"/>
                  <p:nvPr/>
                </p:nvSpPr>
                <p:spPr>
                  <a:xfrm rot="16200000">
                    <a:off x="7273738" y="2537168"/>
                    <a:ext cx="503903" cy="81203"/>
                  </a:xfrm>
                  <a:prstGeom prst="rect">
                    <a:avLst/>
                  </a:prstGeom>
                  <a:solidFill>
                    <a:schemeClr val="bg1"/>
                  </a:solidFill>
                </p:spPr>
                <p:txBody>
                  <a:bodyPr wrap="square" lIns="0" tIns="0" rIns="0" bIns="0">
                    <a:spAutoFit/>
                  </a:bodyPr>
                  <a:lstStyle/>
                  <a:p>
                    <a14:m>
                      <m:oMath xmlns:m="http://schemas.openxmlformats.org/officeDocument/2006/math">
                        <m:sSub>
                          <m:sSubPr>
                            <m:ctrlPr>
                              <a:rPr lang="en-GB" sz="500" b="0" i="1">
                                <a:solidFill>
                                  <a:schemeClr val="tx1"/>
                                </a:solidFill>
                                <a:latin typeface="Cambria Math" panose="02040503050406030204" pitchFamily="18" charset="0"/>
                                <a:cs typeface="Calibri" panose="020F0502020204030204" pitchFamily="34" charset="0"/>
                              </a:rPr>
                            </m:ctrlPr>
                          </m:sSubPr>
                          <m:e>
                            <m:r>
                              <a:rPr lang="en-US" sz="500" b="0" i="1">
                                <a:solidFill>
                                  <a:schemeClr val="tx1"/>
                                </a:solidFill>
                                <a:latin typeface="Cambria Math" panose="02040503050406030204" pitchFamily="18" charset="0"/>
                                <a:cs typeface="Calibri" panose="020F0502020204030204" pitchFamily="34" charset="0"/>
                              </a:rPr>
                              <m:t>𝑉</m:t>
                            </m:r>
                          </m:e>
                          <m:sub>
                            <m:r>
                              <a:rPr lang="en-US" sz="500" b="0" i="1">
                                <a:solidFill>
                                  <a:schemeClr val="tx1"/>
                                </a:solidFill>
                                <a:latin typeface="Cambria Math" panose="02040503050406030204" pitchFamily="18" charset="0"/>
                                <a:cs typeface="Calibri" panose="020F0502020204030204" pitchFamily="34" charset="0"/>
                              </a:rPr>
                              <m:t>𝑠𝑒𝑡</m:t>
                            </m:r>
                          </m:sub>
                        </m:sSub>
                        <m:r>
                          <a:rPr lang="en-US" sz="500" b="0" i="1">
                            <a:solidFill>
                              <a:schemeClr val="tx1"/>
                            </a:solidFill>
                            <a:latin typeface="Cambria Math" panose="02040503050406030204" pitchFamily="18" charset="0"/>
                            <a:cs typeface="Calibri" panose="020F0502020204030204" pitchFamily="34" charset="0"/>
                          </a:rPr>
                          <m:t> /</m:t>
                        </m:r>
                        <m:sSub>
                          <m:sSubPr>
                            <m:ctrlPr>
                              <a:rPr lang="en-GB" sz="500" b="0" i="1">
                                <a:solidFill>
                                  <a:schemeClr val="tx1"/>
                                </a:solidFill>
                                <a:latin typeface="Cambria Math" panose="02040503050406030204" pitchFamily="18" charset="0"/>
                                <a:cs typeface="Calibri" panose="020F0502020204030204" pitchFamily="34" charset="0"/>
                              </a:rPr>
                            </m:ctrlPr>
                          </m:sSubPr>
                          <m:e>
                            <m:r>
                              <a:rPr lang="en-US" sz="500" b="0" i="1">
                                <a:solidFill>
                                  <a:schemeClr val="tx1"/>
                                </a:solidFill>
                                <a:latin typeface="Cambria Math" panose="02040503050406030204" pitchFamily="18" charset="0"/>
                                <a:cs typeface="Calibri" panose="020F0502020204030204" pitchFamily="34" charset="0"/>
                              </a:rPr>
                              <m:t>𝑉</m:t>
                            </m:r>
                          </m:e>
                          <m:sub>
                            <m:r>
                              <a:rPr lang="en-US" sz="500" b="0" i="1">
                                <a:solidFill>
                                  <a:schemeClr val="tx1"/>
                                </a:solidFill>
                                <a:latin typeface="Cambria Math" panose="02040503050406030204" pitchFamily="18" charset="0"/>
                                <a:cs typeface="Calibri" panose="020F0502020204030204" pitchFamily="34" charset="0"/>
                              </a:rPr>
                              <m:t>𝑐𝑜𝑛𝑣</m:t>
                            </m:r>
                          </m:sub>
                        </m:sSub>
                      </m:oMath>
                    </a14:m>
                    <a:r>
                      <a:rPr lang="en-GB" sz="500" b="0" dirty="0">
                        <a:solidFill>
                          <a:schemeClr val="tx1"/>
                        </a:solidFill>
                        <a:latin typeface="Calibri" panose="020F0502020204030204" pitchFamily="34" charset="0"/>
                        <a:cs typeface="Calibri" panose="020F0502020204030204" pitchFamily="34" charset="0"/>
                      </a:rPr>
                      <a:t> </a:t>
                    </a:r>
                    <a:r>
                      <a:rPr lang="en-GB" sz="500" b="0" dirty="0">
                        <a:solidFill>
                          <a:schemeClr val="tx1"/>
                        </a:solidFill>
                        <a:latin typeface="Calibri" panose="020F0502020204030204" pitchFamily="34" charset="0"/>
                        <a:cs typeface="Calibri" panose="020F0502020204030204" pitchFamily="34" charset="0"/>
                        <a:sym typeface="Symbol" panose="05050102010706020507" pitchFamily="18" charset="2"/>
                      </a:rPr>
                      <a:t></a:t>
                    </a:r>
                    <a:endParaRPr lang="en-GB" sz="500" b="0" dirty="0">
                      <a:solidFill>
                        <a:schemeClr val="tx1"/>
                      </a:solidFill>
                      <a:latin typeface="Calibri" panose="020F0502020204030204" pitchFamily="34" charset="0"/>
                      <a:cs typeface="Calibri" panose="020F0502020204030204" pitchFamily="34" charset="0"/>
                    </a:endParaRPr>
                  </a:p>
                </p:txBody>
              </p:sp>
            </mc:Choice>
            <mc:Fallback xmlns="">
              <p:sp>
                <p:nvSpPr>
                  <p:cNvPr id="28" name="TextBox 27">
                    <a:extLst>
                      <a:ext uri="{FF2B5EF4-FFF2-40B4-BE49-F238E27FC236}">
                        <a16:creationId xmlns:a16="http://schemas.microsoft.com/office/drawing/2014/main" id="{1833DF33-2737-F4D9-2400-1969642AB55A}"/>
                      </a:ext>
                    </a:extLst>
                  </p:cNvPr>
                  <p:cNvSpPr txBox="1">
                    <a:spLocks noRot="1" noChangeAspect="1" noMove="1" noResize="1" noEditPoints="1" noAdjustHandles="1" noChangeArrowheads="1" noChangeShapeType="1" noTextEdit="1"/>
                  </p:cNvSpPr>
                  <p:nvPr/>
                </p:nvSpPr>
                <p:spPr>
                  <a:xfrm rot="16200000">
                    <a:off x="7273738" y="2537168"/>
                    <a:ext cx="503903" cy="81203"/>
                  </a:xfrm>
                  <a:prstGeom prst="rect">
                    <a:avLst/>
                  </a:prstGeom>
                  <a:blipFill>
                    <a:blip r:embed="rId27"/>
                    <a:stretch>
                      <a:fillRect l="-30769" r="-38462" b="-4819"/>
                    </a:stretch>
                  </a:blipFill>
                </p:spPr>
                <p:txBody>
                  <a:bodyPr/>
                  <a:lstStyle/>
                  <a:p>
                    <a:r>
                      <a:rPr lang="en-GB">
                        <a:noFill/>
                      </a:rPr>
                      <a:t> </a:t>
                    </a:r>
                  </a:p>
                </p:txBody>
              </p:sp>
            </mc:Fallback>
          </mc:AlternateContent>
          <p:sp>
            <p:nvSpPr>
              <p:cNvPr id="29" name="TextBox 28">
                <a:extLst>
                  <a:ext uri="{FF2B5EF4-FFF2-40B4-BE49-F238E27FC236}">
                    <a16:creationId xmlns:a16="http://schemas.microsoft.com/office/drawing/2014/main" id="{04E6BAB5-6EF4-E876-0FB9-DE35D0B3E849}"/>
                  </a:ext>
                </a:extLst>
              </p:cNvPr>
              <p:cNvSpPr txBox="1"/>
              <p:nvPr/>
            </p:nvSpPr>
            <p:spPr>
              <a:xfrm>
                <a:off x="8055248" y="2800769"/>
                <a:ext cx="283141" cy="110182"/>
              </a:xfrm>
              <a:prstGeom prst="rect">
                <a:avLst/>
              </a:prstGeom>
              <a:solidFill>
                <a:schemeClr val="bg1"/>
              </a:solidFill>
            </p:spPr>
            <p:txBody>
              <a:bodyPr wrap="square" lIns="0" tIns="0" rIns="0" bIns="0">
                <a:spAutoFit/>
              </a:bodyPr>
              <a:lstStyle/>
              <a:p>
                <a:r>
                  <a:rPr lang="en-US" sz="600" b="0" i="1" dirty="0">
                    <a:solidFill>
                      <a:schemeClr val="tx1"/>
                    </a:solidFill>
                    <a:latin typeface="Calibri" panose="020F0502020204030204" pitchFamily="34" charset="0"/>
                    <a:cs typeface="Calibri" panose="020F0502020204030204" pitchFamily="34" charset="0"/>
                  </a:rPr>
                  <a:t>Ra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i="1" dirty="0">
                    <a:solidFill>
                      <a:schemeClr val="tx1"/>
                    </a:solidFill>
                    <a:latin typeface="Calibri" panose="020F0502020204030204" pitchFamily="34" charset="0"/>
                    <a:cs typeface="Calibri" panose="020F0502020204030204" pitchFamily="34" charset="0"/>
                  </a:rPr>
                  <a:t> </a:t>
                </a:r>
                <a:endParaRPr lang="en-GB" sz="600" b="0" i="1" dirty="0">
                  <a:solidFill>
                    <a:schemeClr val="tx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44F1F9B4-2FD0-2664-F5CC-9F396774FA4E}"/>
                  </a:ext>
                </a:extLst>
              </p:cNvPr>
              <p:cNvSpPr txBox="1"/>
              <p:nvPr/>
            </p:nvSpPr>
            <p:spPr>
              <a:xfrm>
                <a:off x="6885333" y="2709944"/>
                <a:ext cx="283141" cy="110182"/>
              </a:xfrm>
              <a:prstGeom prst="rect">
                <a:avLst/>
              </a:prstGeom>
              <a:noFill/>
            </p:spPr>
            <p:txBody>
              <a:bodyPr wrap="square" lIns="0" tIns="0" rIns="0" bIns="0">
                <a:spAutoFit/>
              </a:bodyPr>
              <a:lstStyle/>
              <a:p>
                <a:r>
                  <a:rPr lang="en-US" sz="600" b="0" i="1" dirty="0">
                    <a:solidFill>
                      <a:schemeClr val="tx1"/>
                    </a:solidFill>
                    <a:latin typeface="Calibri" panose="020F0502020204030204" pitchFamily="34" charset="0"/>
                    <a:cs typeface="Calibri" panose="020F0502020204030204" pitchFamily="34" charset="0"/>
                  </a:rPr>
                  <a:t>Ra </a:t>
                </a:r>
                <a:r>
                  <a:rPr lang="en-US" sz="600" b="0" i="1"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600" b="0" i="1" dirty="0">
                    <a:solidFill>
                      <a:schemeClr val="tx1"/>
                    </a:solidFill>
                    <a:latin typeface="Calibri" panose="020F0502020204030204" pitchFamily="34" charset="0"/>
                    <a:cs typeface="Calibri" panose="020F0502020204030204" pitchFamily="34" charset="0"/>
                  </a:rPr>
                  <a:t> </a:t>
                </a:r>
                <a:endParaRPr lang="en-GB" sz="600" b="0" i="1" dirty="0">
                  <a:solidFill>
                    <a:schemeClr val="tx1"/>
                  </a:solidFill>
                  <a:latin typeface="Calibri" panose="020F0502020204030204" pitchFamily="34" charset="0"/>
                  <a:cs typeface="Calibri" panose="020F0502020204030204" pitchFamily="34" charset="0"/>
                </a:endParaRPr>
              </a:p>
            </p:txBody>
          </p:sp>
        </p:grpSp>
      </p:grpSp>
      <p:grpSp>
        <p:nvGrpSpPr>
          <p:cNvPr id="61" name="Group 60">
            <a:extLst>
              <a:ext uri="{FF2B5EF4-FFF2-40B4-BE49-F238E27FC236}">
                <a16:creationId xmlns:a16="http://schemas.microsoft.com/office/drawing/2014/main" id="{9854DEA0-1997-4513-8785-AF94B964B97C}"/>
              </a:ext>
            </a:extLst>
          </p:cNvPr>
          <p:cNvGrpSpPr/>
          <p:nvPr/>
        </p:nvGrpSpPr>
        <p:grpSpPr>
          <a:xfrm>
            <a:off x="8869103" y="827908"/>
            <a:ext cx="3209992" cy="2797358"/>
            <a:chOff x="8869103" y="827908"/>
            <a:chExt cx="3209992" cy="2797358"/>
          </a:xfrm>
        </p:grpSpPr>
        <p:grpSp>
          <p:nvGrpSpPr>
            <p:cNvPr id="39" name="Group 38">
              <a:extLst>
                <a:ext uri="{FF2B5EF4-FFF2-40B4-BE49-F238E27FC236}">
                  <a16:creationId xmlns:a16="http://schemas.microsoft.com/office/drawing/2014/main" id="{52153E63-4424-A2B9-2545-00B185A51AE1}"/>
                </a:ext>
              </a:extLst>
            </p:cNvPr>
            <p:cNvGrpSpPr/>
            <p:nvPr/>
          </p:nvGrpSpPr>
          <p:grpSpPr>
            <a:xfrm>
              <a:off x="8869103" y="827908"/>
              <a:ext cx="3209992" cy="2797358"/>
              <a:chOff x="3513874" y="2291545"/>
              <a:chExt cx="2958249" cy="2885205"/>
            </a:xfrm>
          </p:grpSpPr>
          <p:grpSp>
            <p:nvGrpSpPr>
              <p:cNvPr id="40" name="Group 39">
                <a:extLst>
                  <a:ext uri="{FF2B5EF4-FFF2-40B4-BE49-F238E27FC236}">
                    <a16:creationId xmlns:a16="http://schemas.microsoft.com/office/drawing/2014/main" id="{8D5E6E76-39A5-15A2-308A-9105153AE740}"/>
                  </a:ext>
                </a:extLst>
              </p:cNvPr>
              <p:cNvGrpSpPr/>
              <p:nvPr/>
            </p:nvGrpSpPr>
            <p:grpSpPr>
              <a:xfrm>
                <a:off x="3513874" y="2291545"/>
                <a:ext cx="2929993" cy="2885205"/>
                <a:chOff x="3060812" y="2550395"/>
                <a:chExt cx="2929993" cy="2885205"/>
              </a:xfrm>
            </p:grpSpPr>
            <p:sp>
              <p:nvSpPr>
                <p:cNvPr id="45" name="Rounded Rectangle 8">
                  <a:extLst>
                    <a:ext uri="{FF2B5EF4-FFF2-40B4-BE49-F238E27FC236}">
                      <a16:creationId xmlns:a16="http://schemas.microsoft.com/office/drawing/2014/main" id="{49B270CB-A513-9A11-6FFD-BC8832DD132D}"/>
                    </a:ext>
                  </a:extLst>
                </p:cNvPr>
                <p:cNvSpPr/>
                <p:nvPr/>
              </p:nvSpPr>
              <p:spPr>
                <a:xfrm>
                  <a:off x="3116966" y="2550395"/>
                  <a:ext cx="2873839" cy="2885205"/>
                </a:xfrm>
                <a:prstGeom prst="roundRect">
                  <a:avLst>
                    <a:gd name="adj" fmla="val 10725"/>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46" algn="just"/>
                  <a:endParaRPr lang="en-US" sz="14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1482C3DA-37A0-B758-A88F-62CEBF13BB0D}"/>
                    </a:ext>
                  </a:extLst>
                </p:cNvPr>
                <p:cNvSpPr txBox="1"/>
                <p:nvPr/>
              </p:nvSpPr>
              <p:spPr>
                <a:xfrm>
                  <a:off x="3060812" y="2648743"/>
                  <a:ext cx="2928252" cy="246221"/>
                </a:xfrm>
                <a:prstGeom prst="rect">
                  <a:avLst/>
                </a:prstGeom>
                <a:noFill/>
              </p:spPr>
              <p:txBody>
                <a:bodyPr wrap="square" rtlCol="0">
                  <a:spAutoFit/>
                </a:bodyPr>
                <a:lstStyle/>
                <a:p>
                  <a:pPr algn="ctr"/>
                  <a:r>
                    <a:rPr lang="en-US" sz="1000" dirty="0">
                      <a:solidFill>
                        <a:schemeClr val="tx1"/>
                      </a:solidFill>
                      <a:latin typeface="Calibri" panose="020F0502020204030204" pitchFamily="34" charset="0"/>
                      <a:cs typeface="Calibri" panose="020F0502020204030204" pitchFamily="34" charset="0"/>
                    </a:rPr>
                    <a:t>Planetary accretion movies</a:t>
                  </a:r>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E808612-6DBB-E277-3154-EDB1C3CA7474}"/>
                      </a:ext>
                    </a:extLst>
                  </p:cNvPr>
                  <p:cNvSpPr txBox="1"/>
                  <p:nvPr/>
                </p:nvSpPr>
                <p:spPr>
                  <a:xfrm>
                    <a:off x="3595573" y="2687878"/>
                    <a:ext cx="2876550" cy="571396"/>
                  </a:xfrm>
                  <a:prstGeom prst="rect">
                    <a:avLst/>
                  </a:prstGeom>
                  <a:noFill/>
                </p:spPr>
                <p:txBody>
                  <a:bodyPr wrap="square">
                    <a:spAutoFit/>
                  </a:bodyPr>
                  <a:lstStyle/>
                  <a:p>
                    <a:pPr algn="l"/>
                    <a:r>
                      <a:rPr lang="en-GB" sz="600" b="0" dirty="0">
                        <a:solidFill>
                          <a:schemeClr val="tx1"/>
                        </a:solidFill>
                        <a:latin typeface="Calibri" panose="020F0502020204030204" pitchFamily="34" charset="0"/>
                        <a:cs typeface="Calibri" panose="020F0502020204030204" pitchFamily="34" charset="0"/>
                      </a:rPr>
                      <a:t>Movies of a large iron rich impactor core breaking up into an iron droplet cloud in a silicate magma ocean with pre-existing thermal convection at </a:t>
                    </a:r>
                    <a14:m>
                      <m:oMath xmlns:m="http://schemas.openxmlformats.org/officeDocument/2006/math">
                        <m:sSup>
                          <m:sSupPr>
                            <m:ctrlPr>
                              <a:rPr lang="en-GB" sz="600" b="0" i="1" dirty="0" smtClean="0">
                                <a:solidFill>
                                  <a:schemeClr val="tx1"/>
                                </a:solidFill>
                                <a:latin typeface="Cambria Math" panose="02040503050406030204" pitchFamily="18" charset="0"/>
                                <a:cs typeface="Calibri" panose="020F0502020204030204" pitchFamily="34" charset="0"/>
                              </a:rPr>
                            </m:ctrlPr>
                          </m:sSupPr>
                          <m:e>
                            <m:r>
                              <a:rPr lang="en-US" sz="600" b="0" i="1" dirty="0" smtClean="0">
                                <a:solidFill>
                                  <a:schemeClr val="tx1"/>
                                </a:solidFill>
                                <a:latin typeface="Cambria Math" panose="02040503050406030204" pitchFamily="18" charset="0"/>
                                <a:cs typeface="Calibri" panose="020F0502020204030204" pitchFamily="34" charset="0"/>
                              </a:rPr>
                              <m:t>𝑅𝑎</m:t>
                            </m:r>
                            <m:r>
                              <a:rPr lang="en-US" sz="600" b="0" i="1" dirty="0" smtClean="0">
                                <a:solidFill>
                                  <a:schemeClr val="tx1"/>
                                </a:solidFill>
                                <a:latin typeface="Cambria Math" panose="02040503050406030204" pitchFamily="18" charset="0"/>
                                <a:cs typeface="Calibri" panose="020F0502020204030204" pitchFamily="34" charset="0"/>
                              </a:rPr>
                              <m:t>=10</m:t>
                            </m:r>
                          </m:e>
                          <m:sup>
                            <m:r>
                              <a:rPr lang="en-US" sz="600" b="0" i="1" dirty="0" smtClean="0">
                                <a:solidFill>
                                  <a:schemeClr val="tx1"/>
                                </a:solidFill>
                                <a:latin typeface="Cambria Math" panose="02040503050406030204" pitchFamily="18" charset="0"/>
                                <a:cs typeface="Calibri" panose="020F0502020204030204" pitchFamily="34" charset="0"/>
                              </a:rPr>
                              <m:t>10</m:t>
                            </m:r>
                          </m:sup>
                        </m:sSup>
                        <m:r>
                          <a:rPr lang="en-US" sz="600" b="0" i="1" dirty="0">
                            <a:solidFill>
                              <a:schemeClr val="tx1"/>
                            </a:solidFill>
                            <a:latin typeface="Cambria Math" panose="02040503050406030204" pitchFamily="18" charset="0"/>
                            <a:cs typeface="Calibri" panose="020F0502020204030204" pitchFamily="34" charset="0"/>
                          </a:rPr>
                          <m:t> </m:t>
                        </m:r>
                      </m:oMath>
                    </a14:m>
                    <a:r>
                      <a:rPr lang="en-GB" sz="600" b="0" dirty="0">
                        <a:solidFill>
                          <a:schemeClr val="tx1"/>
                        </a:solidFill>
                        <a:latin typeface="Calibri" panose="020F0502020204030204" pitchFamily="34" charset="0"/>
                        <a:cs typeface="Calibri" panose="020F0502020204030204" pitchFamily="34" charset="0"/>
                      </a:rPr>
                      <a:t>(CONV-10) and without thermal convection (COLD-10). Iron regions are depicted in black. Silicate regions are depicted as colours showing temperature from hot (red) to cold (blue) on the CONV-10 movie (left), and as white regions on the COLD-10 movie (right). </a:t>
                    </a:r>
                  </a:p>
                </p:txBody>
              </p:sp>
            </mc:Choice>
            <mc:Fallback xmlns="">
              <p:sp>
                <p:nvSpPr>
                  <p:cNvPr id="41" name="TextBox 40">
                    <a:extLst>
                      <a:ext uri="{FF2B5EF4-FFF2-40B4-BE49-F238E27FC236}">
                        <a16:creationId xmlns:a16="http://schemas.microsoft.com/office/drawing/2014/main" id="{3E808612-6DBB-E277-3154-EDB1C3CA7474}"/>
                      </a:ext>
                    </a:extLst>
                  </p:cNvPr>
                  <p:cNvSpPr txBox="1">
                    <a:spLocks noRot="1" noChangeAspect="1" noMove="1" noResize="1" noEditPoints="1" noAdjustHandles="1" noChangeArrowheads="1" noChangeShapeType="1" noTextEdit="1"/>
                  </p:cNvSpPr>
                  <p:nvPr/>
                </p:nvSpPr>
                <p:spPr>
                  <a:xfrm>
                    <a:off x="3595573" y="2687878"/>
                    <a:ext cx="2876550" cy="571396"/>
                  </a:xfrm>
                  <a:prstGeom prst="rect">
                    <a:avLst/>
                  </a:prstGeom>
                  <a:blipFill>
                    <a:blip r:embed="rId28"/>
                    <a:stretch>
                      <a:fillRect/>
                    </a:stretch>
                  </a:blipFill>
                </p:spPr>
                <p:txBody>
                  <a:bodyPr/>
                  <a:lstStyle/>
                  <a:p>
                    <a:r>
                      <a:rPr lang="en-GB">
                        <a:noFill/>
                      </a:rPr>
                      <a:t> </a:t>
                    </a:r>
                  </a:p>
                </p:txBody>
              </p:sp>
            </mc:Fallback>
          </mc:AlternateContent>
        </p:grpSp>
        <p:grpSp>
          <p:nvGrpSpPr>
            <p:cNvPr id="60" name="Group 59">
              <a:extLst>
                <a:ext uri="{FF2B5EF4-FFF2-40B4-BE49-F238E27FC236}">
                  <a16:creationId xmlns:a16="http://schemas.microsoft.com/office/drawing/2014/main" id="{F9685453-AC67-42CA-8C87-748E85098F6F}"/>
                </a:ext>
              </a:extLst>
            </p:cNvPr>
            <p:cNvGrpSpPr/>
            <p:nvPr/>
          </p:nvGrpSpPr>
          <p:grpSpPr>
            <a:xfrm>
              <a:off x="8954266" y="1850632"/>
              <a:ext cx="3080080" cy="1366887"/>
              <a:chOff x="8954266" y="1850632"/>
              <a:chExt cx="3080080" cy="1366887"/>
            </a:xfrm>
          </p:grpSpPr>
          <p:pic>
            <p:nvPicPr>
              <p:cNvPr id="51" name="CONV-10">
                <a:hlinkClick r:id="" action="ppaction://media"/>
                <a:extLst>
                  <a:ext uri="{FF2B5EF4-FFF2-40B4-BE49-F238E27FC236}">
                    <a16:creationId xmlns:a16="http://schemas.microsoft.com/office/drawing/2014/main" id="{DA292A11-675E-599B-18A6-08CB0015F4D5}"/>
                  </a:ext>
                </a:extLst>
              </p:cNvPr>
              <p:cNvPicPr>
                <a:picLocks noChangeAspect="1"/>
              </p:cNvPicPr>
              <p:nvPr>
                <a:videoFile r:link="rId2"/>
                <p:extLst>
                  <p:ext uri="{DAA4B4D4-6D71-4841-9C94-3DE7FCFB9230}">
                    <p14:media xmlns:p14="http://schemas.microsoft.com/office/powerpoint/2010/main" r:embed="rId1"/>
                  </p:ext>
                </p:extLst>
              </p:nvPr>
            </p:nvPicPr>
            <p:blipFill>
              <a:blip r:embed="rId29"/>
              <a:stretch>
                <a:fillRect/>
              </a:stretch>
            </p:blipFill>
            <p:spPr>
              <a:xfrm>
                <a:off x="8954266" y="1850906"/>
                <a:ext cx="1647010" cy="1365111"/>
              </a:xfrm>
              <a:prstGeom prst="rect">
                <a:avLst/>
              </a:prstGeom>
            </p:spPr>
          </p:pic>
          <p:pic>
            <p:nvPicPr>
              <p:cNvPr id="54" name="COLD-10">
                <a:hlinkClick r:id="" action="ppaction://media"/>
                <a:extLst>
                  <a:ext uri="{FF2B5EF4-FFF2-40B4-BE49-F238E27FC236}">
                    <a16:creationId xmlns:a16="http://schemas.microsoft.com/office/drawing/2014/main" id="{3D6EBA8C-7E6A-3BEC-5C25-EFBD916DD6A3}"/>
                  </a:ext>
                </a:extLst>
              </p:cNvPr>
              <p:cNvPicPr>
                <a:picLocks noChangeAspect="1"/>
              </p:cNvPicPr>
              <p:nvPr>
                <a:videoFile r:link="rId4"/>
                <p:extLst>
                  <p:ext uri="{DAA4B4D4-6D71-4841-9C94-3DE7FCFB9230}">
                    <p14:media xmlns:p14="http://schemas.microsoft.com/office/powerpoint/2010/main" r:embed="rId3"/>
                  </p:ext>
                </p:extLst>
              </p:nvPr>
            </p:nvPicPr>
            <p:blipFill>
              <a:blip r:embed="rId30"/>
              <a:stretch>
                <a:fillRect/>
              </a:stretch>
            </p:blipFill>
            <p:spPr>
              <a:xfrm>
                <a:off x="10385193" y="1850632"/>
                <a:ext cx="1649153" cy="1366887"/>
              </a:xfrm>
              <a:prstGeom prst="rect">
                <a:avLst/>
              </a:prstGeom>
            </p:spPr>
          </p:pic>
        </p:grpSp>
      </p:grpSp>
    </p:spTree>
    <p:extLst>
      <p:ext uri="{BB962C8B-B14F-4D97-AF65-F5344CB8AC3E}">
        <p14:creationId xmlns:p14="http://schemas.microsoft.com/office/powerpoint/2010/main" val="4129686012"/>
      </p:ext>
    </p:extLst>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video>
              <p:cMediaNode vol="80000">
                <p:cTn id="3" fill="hold" display="0">
                  <p:stCondLst>
                    <p:cond delay="indefinite"/>
                  </p:stCondLst>
                </p:cTn>
                <p:tgtEl>
                  <p:spTgt spid="54"/>
                </p:tgtEl>
              </p:cMediaNode>
            </p:video>
          </p:childTnLst>
        </p:cTn>
      </p:par>
    </p:tnLst>
  </p:timing>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Black"/>
        <a:ea typeface="AR PL UMing HK"/>
        <a:cs typeface="AR PL UMing HK"/>
      </a:majorFont>
      <a:minorFont>
        <a:latin typeface="Times New Roman"/>
        <a:ea typeface="AR PL UMing HK"/>
        <a:cs typeface="AR PL UMing H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3200" b="1"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3200" b="1"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51845</TotalTime>
  <Words>2244</Words>
  <Application>Microsoft Office PowerPoint</Application>
  <PresentationFormat>Widescreen</PresentationFormat>
  <Paragraphs>144</Paragraphs>
  <Slides>2</Slides>
  <Notes>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 Black</vt:lpstr>
      <vt:lpstr>Arial Narrow</vt:lpstr>
      <vt:lpstr>Calibri</vt:lpstr>
      <vt:lpstr>Cambria Math</vt:lpstr>
      <vt:lpstr>Open Sans</vt:lpstr>
      <vt:lpstr>Symbol</vt:lpstr>
      <vt:lpstr>Times New Roman</vt:lpstr>
      <vt:lpstr>Wingdings</vt:lpstr>
      <vt:lpstr>1_Office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virtual earth: towards integration of earthquake and computer science</dc:title>
  <dc:creator>.</dc:creator>
  <cp:lastModifiedBy>966559502921</cp:lastModifiedBy>
  <cp:revision>639</cp:revision>
  <cp:lastPrinted>1601-01-01T00:00:00Z</cp:lastPrinted>
  <dcterms:created xsi:type="dcterms:W3CDTF">1999-05-14T03:25:15Z</dcterms:created>
  <dcterms:modified xsi:type="dcterms:W3CDTF">2026-04-27T00:36:15Z</dcterms:modified>
</cp:coreProperties>
</file>