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63" r:id="rId4"/>
    <p:sldId id="264" r:id="rId5"/>
    <p:sldId id="265" r:id="rId6"/>
    <p:sldId id="266" r:id="rId7"/>
    <p:sldId id="267" r:id="rId8"/>
    <p:sldId id="268" r:id="rId9"/>
    <p:sldId id="270" r:id="rId10"/>
    <p:sldId id="269"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EFE"/>
    <a:srgbClr val="FEF4CE"/>
    <a:srgbClr val="CCE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38" autoAdjust="0"/>
  </p:normalViewPr>
  <p:slideViewPr>
    <p:cSldViewPr snapToGrid="0">
      <p:cViewPr varScale="1">
        <p:scale>
          <a:sx n="82" d="100"/>
          <a:sy n="82" d="100"/>
        </p:scale>
        <p:origin x="14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19EC3D1-A8A4-225A-8DD1-C006DD529F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E1C852E-F6B7-18DA-267C-4EAE847C53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1AFF4F-96FF-40D4-B59B-38867C1E8053}" type="datetimeFigureOut">
              <a:rPr lang="zh-CN" altLang="en-US" smtClean="0"/>
              <a:t>2026/4/28</a:t>
            </a:fld>
            <a:endParaRPr lang="zh-CN" altLang="en-US"/>
          </a:p>
        </p:txBody>
      </p:sp>
      <p:sp>
        <p:nvSpPr>
          <p:cNvPr id="4" name="页脚占位符 3">
            <a:extLst>
              <a:ext uri="{FF2B5EF4-FFF2-40B4-BE49-F238E27FC236}">
                <a16:creationId xmlns:a16="http://schemas.microsoft.com/office/drawing/2014/main" id="{C90E9846-F65F-5094-7D64-5CEDBAB0DF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5B9BC288-D369-5DE1-975D-72B12125B2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DD3928-E8A5-4352-82B0-D14A174CCC55}" type="slidenum">
              <a:rPr lang="zh-CN" altLang="en-US" smtClean="0"/>
              <a:t>‹#›</a:t>
            </a:fld>
            <a:endParaRPr lang="zh-CN" altLang="en-US"/>
          </a:p>
        </p:txBody>
      </p:sp>
    </p:spTree>
    <p:extLst>
      <p:ext uri="{BB962C8B-B14F-4D97-AF65-F5344CB8AC3E}">
        <p14:creationId xmlns:p14="http://schemas.microsoft.com/office/powerpoint/2010/main" val="330746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6D7DF6-A4C5-49A1-A3C5-FDAF3D332C7D}" type="datetimeFigureOut">
              <a:rPr lang="zh-CN" altLang="en-US" smtClean="0"/>
              <a:t>2026/4/28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D98F9-7574-497A-AE7F-6D6F9A95728F}" type="slidenum">
              <a:rPr lang="zh-CN" altLang="en-US" smtClean="0"/>
              <a:t>‹#›</a:t>
            </a:fld>
            <a:endParaRPr lang="zh-CN" altLang="en-US"/>
          </a:p>
        </p:txBody>
      </p:sp>
    </p:spTree>
    <p:extLst>
      <p:ext uri="{BB962C8B-B14F-4D97-AF65-F5344CB8AC3E}">
        <p14:creationId xmlns:p14="http://schemas.microsoft.com/office/powerpoint/2010/main" val="29434613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Good morning/afternoon, everyone. I’m Yanxi Li from the Institute of Atmospheric Physics, Chinese Academy of Sciences. Today, I will present our recent work on </a:t>
            </a:r>
            <a:r>
              <a:rPr lang="en-US" altLang="zh-CN" sz="1200" b="1" kern="1200" dirty="0">
                <a:effectLst/>
                <a:latin typeface="Times New Roman" panose="02020603050405020304" pitchFamily="18" charset="0"/>
                <a:ea typeface="微软雅黑" panose="020B0503020204020204" pitchFamily="34" charset="-122"/>
                <a:cs typeface="Times New Roman" panose="02020603050405020304" pitchFamily="18" charset="0"/>
              </a:rPr>
              <a:t>The Influence of Tropopause Potential Vorticity Circulation Forcing on the Development of the East Asian Cold Wave in December 2023</a:t>
            </a:r>
            <a:endParaRPr lang="zh-CN" altLang="zh-CN" sz="1000" kern="100" dirty="0">
              <a:effectLst/>
              <a:latin typeface="等线" panose="02010600030101010101" pitchFamily="2" charset="-122"/>
              <a:ea typeface="+mn-ea"/>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8CBD98F9-7574-497A-AE7F-6D6F9A95728F}" type="slidenum">
              <a:rPr lang="zh-CN" altLang="en-US" smtClean="0"/>
              <a:t>1</a:t>
            </a:fld>
            <a:endParaRPr lang="zh-CN" altLang="en-US"/>
          </a:p>
        </p:txBody>
      </p:sp>
    </p:spTree>
    <p:extLst>
      <p:ext uri="{BB962C8B-B14F-4D97-AF65-F5344CB8AC3E}">
        <p14:creationId xmlns:p14="http://schemas.microsoft.com/office/powerpoint/2010/main" val="2110279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1D13C-99A6-D90D-DEAE-F28C3E761DA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5A15BAF-9ADD-4F7F-31CA-526CD42157A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4626CDD-17FF-513B-37FA-BDCA99F1F6FE}"/>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09FFAB32-316C-08DD-FE06-155ACB51F98F}"/>
              </a:ext>
            </a:extLst>
          </p:cNvPr>
          <p:cNvSpPr>
            <a:spLocks noGrp="1"/>
          </p:cNvSpPr>
          <p:nvPr>
            <p:ph type="sldNum" sz="quarter" idx="5"/>
          </p:nvPr>
        </p:nvSpPr>
        <p:spPr/>
        <p:txBody>
          <a:bodyPr/>
          <a:lstStyle/>
          <a:p>
            <a:fld id="{8CBD98F9-7574-497A-AE7F-6D6F9A95728F}" type="slidenum">
              <a:rPr lang="zh-CN" altLang="en-US" smtClean="0"/>
              <a:t>10</a:t>
            </a:fld>
            <a:endParaRPr lang="zh-CN" altLang="en-US"/>
          </a:p>
        </p:txBody>
      </p:sp>
    </p:spTree>
    <p:extLst>
      <p:ext uri="{BB962C8B-B14F-4D97-AF65-F5344CB8AC3E}">
        <p14:creationId xmlns:p14="http://schemas.microsoft.com/office/powerpoint/2010/main" val="419674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Despite the global warming trend, East Asia has experienced several extreme cold waves in recent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In December 14 to 16, 2023, East Asia experienced a severe cold wave with record-breaking low temperatures.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cs typeface="Times New Roman" panose="02020603050405020304" pitchFamily="18" charset="0"/>
              </a:rPr>
              <a:t>Understanding the dynamic mechanisms behind such extreme events is critical for improving prediction.</a:t>
            </a:r>
          </a:p>
          <a:p>
            <a:r>
              <a:rPr lang="en-US" altLang="zh-CN" sz="1200" b="0" i="0" kern="1200" dirty="0">
                <a:solidFill>
                  <a:schemeClr val="tx1"/>
                </a:solidFill>
                <a:effectLst/>
                <a:latin typeface="+mn-lt"/>
                <a:ea typeface="+mn-ea"/>
                <a:cs typeface="+mn-cs"/>
              </a:rPr>
              <a:t>While previous studies have linked cold waves to blocking highs and stratospheric polar vortex,  the potential vorticity circulation across the boundary we proposed can further explained the mechanisms related this cold wave.</a:t>
            </a:r>
            <a:endParaRPr lang="en-US" altLang="zh-CN" dirty="0"/>
          </a:p>
        </p:txBody>
      </p:sp>
      <p:sp>
        <p:nvSpPr>
          <p:cNvPr id="4" name="灯片编号占位符 3"/>
          <p:cNvSpPr>
            <a:spLocks noGrp="1"/>
          </p:cNvSpPr>
          <p:nvPr>
            <p:ph type="sldNum" sz="quarter" idx="5"/>
          </p:nvPr>
        </p:nvSpPr>
        <p:spPr/>
        <p:txBody>
          <a:bodyPr/>
          <a:lstStyle/>
          <a:p>
            <a:fld id="{8CBD98F9-7574-497A-AE7F-6D6F9A95728F}" type="slidenum">
              <a:rPr lang="zh-CN" altLang="en-US" smtClean="0"/>
              <a:t>2</a:t>
            </a:fld>
            <a:endParaRPr lang="zh-CN" altLang="en-US"/>
          </a:p>
        </p:txBody>
      </p:sp>
    </p:spTree>
    <p:extLst>
      <p:ext uri="{BB962C8B-B14F-4D97-AF65-F5344CB8AC3E}">
        <p14:creationId xmlns:p14="http://schemas.microsoft.com/office/powerpoint/2010/main" val="1752215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We used ERA5 reanalysis data for circulation and PV fields, and surface temperature from NOAA GSOD.</a:t>
            </a:r>
          </a:p>
          <a:p>
            <a:r>
              <a:rPr lang="en-US" altLang="zh-CN" sz="1200" b="0" i="0" kern="1200" dirty="0">
                <a:solidFill>
                  <a:schemeClr val="tx1"/>
                </a:solidFill>
                <a:effectLst/>
                <a:latin typeface="+mn-lt"/>
                <a:ea typeface="+mn-ea"/>
                <a:cs typeface="+mn-cs"/>
              </a:rPr>
              <a:t>Ertel potential vorticity is defined as the </a:t>
            </a:r>
            <a:r>
              <a:rPr lang="en-US" altLang="zh-CN" sz="1200" b="1" i="0" kern="1200" dirty="0">
                <a:solidFill>
                  <a:schemeClr val="tx1"/>
                </a:solidFill>
                <a:effectLst/>
                <a:latin typeface="+mn-lt"/>
                <a:ea typeface="+mn-ea"/>
                <a:cs typeface="+mn-cs"/>
              </a:rPr>
              <a:t>scalar product</a:t>
            </a:r>
            <a:r>
              <a:rPr lang="zh-CN" altLang="en-US" sz="1200" b="1" i="0" kern="1200" dirty="0">
                <a:solidFill>
                  <a:schemeClr val="tx1"/>
                </a:solidFill>
                <a:effectLst/>
                <a:latin typeface="+mn-lt"/>
                <a:ea typeface="+mn-ea"/>
                <a:cs typeface="+mn-cs"/>
              </a:rPr>
              <a:t>（点积）</a:t>
            </a:r>
            <a:r>
              <a:rPr lang="en-US" altLang="zh-CN" sz="1200" b="1"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of the absolute vorticity </a:t>
            </a:r>
            <a:r>
              <a:rPr lang="en-US" altLang="zh-CN" sz="1200" b="1" i="0" kern="1200" dirty="0">
                <a:solidFill>
                  <a:schemeClr val="tx1"/>
                </a:solidFill>
                <a:effectLst/>
                <a:latin typeface="+mn-lt"/>
                <a:ea typeface="+mn-ea"/>
                <a:cs typeface="+mn-cs"/>
              </a:rPr>
              <a:t>vector</a:t>
            </a:r>
            <a:r>
              <a:rPr lang="zh-CN" altLang="en-US" sz="1200" b="1" i="0" kern="1200" dirty="0">
                <a:solidFill>
                  <a:schemeClr val="tx1"/>
                </a:solidFill>
                <a:effectLst/>
                <a:latin typeface="+mn-lt"/>
                <a:ea typeface="+mn-ea"/>
                <a:cs typeface="+mn-cs"/>
              </a:rPr>
              <a:t>（矢量）</a:t>
            </a:r>
            <a:r>
              <a:rPr lang="en-US" altLang="zh-CN" sz="1200" b="1"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and the </a:t>
            </a:r>
            <a:r>
              <a:rPr lang="en-US" altLang="zh-CN" sz="1200" b="1" i="0" kern="1200" dirty="0">
                <a:solidFill>
                  <a:schemeClr val="tx1"/>
                </a:solidFill>
                <a:effectLst/>
                <a:latin typeface="+mn-lt"/>
                <a:ea typeface="+mn-ea"/>
                <a:cs typeface="+mn-cs"/>
              </a:rPr>
              <a:t>gradient vector</a:t>
            </a:r>
            <a:r>
              <a:rPr lang="zh-CN" altLang="en-US" sz="1200" b="1" i="0" kern="1200" dirty="0">
                <a:solidFill>
                  <a:schemeClr val="tx1"/>
                </a:solidFill>
                <a:effectLst/>
                <a:latin typeface="+mn-lt"/>
                <a:ea typeface="+mn-ea"/>
                <a:cs typeface="+mn-cs"/>
              </a:rPr>
              <a:t>（梯度矢量）</a:t>
            </a:r>
            <a:r>
              <a:rPr lang="en-US" altLang="zh-CN" sz="1200" b="0" i="0" kern="1200" dirty="0">
                <a:solidFill>
                  <a:schemeClr val="tx1"/>
                </a:solidFill>
                <a:effectLst/>
                <a:latin typeface="+mn-lt"/>
                <a:ea typeface="+mn-ea"/>
                <a:cs typeface="+mn-cs"/>
              </a:rPr>
              <a:t> of potential temperature, all </a:t>
            </a:r>
            <a:r>
              <a:rPr lang="en-US" altLang="zh-CN" sz="1200" b="1" i="0" kern="1200" dirty="0">
                <a:solidFill>
                  <a:schemeClr val="tx1"/>
                </a:solidFill>
                <a:effectLst/>
                <a:latin typeface="+mn-lt"/>
                <a:ea typeface="+mn-ea"/>
                <a:cs typeface="+mn-cs"/>
              </a:rPr>
              <a:t>divided by</a:t>
            </a:r>
            <a:r>
              <a:rPr lang="zh-CN" altLang="en-US" sz="1200" b="1" i="0" kern="1200" dirty="0">
                <a:solidFill>
                  <a:schemeClr val="tx1"/>
                </a:solidFill>
                <a:effectLst/>
                <a:latin typeface="+mn-lt"/>
                <a:ea typeface="+mn-ea"/>
                <a:cs typeface="+mn-cs"/>
              </a:rPr>
              <a:t>（除以）</a:t>
            </a:r>
            <a:r>
              <a:rPr lang="en-US" altLang="zh-CN" sz="1200" b="0" i="0" kern="1200" dirty="0">
                <a:solidFill>
                  <a:schemeClr val="tx1"/>
                </a:solidFill>
                <a:effectLst/>
                <a:latin typeface="+mn-lt"/>
                <a:ea typeface="+mn-ea"/>
                <a:cs typeface="+mn-cs"/>
              </a:rPr>
              <a:t> the </a:t>
            </a:r>
            <a:r>
              <a:rPr lang="en-US" altLang="zh-CN" sz="1200" b="1" i="0" kern="1200" dirty="0">
                <a:solidFill>
                  <a:schemeClr val="tx1"/>
                </a:solidFill>
                <a:effectLst/>
                <a:latin typeface="+mn-lt"/>
                <a:ea typeface="+mn-ea"/>
                <a:cs typeface="+mn-cs"/>
              </a:rPr>
              <a:t>density</a:t>
            </a:r>
            <a:r>
              <a:rPr lang="zh-CN" altLang="en-US" sz="1200" b="1" i="0" kern="1200" dirty="0">
                <a:solidFill>
                  <a:schemeClr val="tx1"/>
                </a:solidFill>
                <a:effectLst/>
                <a:latin typeface="+mn-lt"/>
                <a:ea typeface="+mn-ea"/>
                <a:cs typeface="+mn-cs"/>
              </a:rPr>
              <a:t>（密度）</a:t>
            </a:r>
            <a:r>
              <a:rPr lang="en-US" altLang="zh-CN" sz="1200" b="0" i="0" kern="1200" dirty="0">
                <a:solidFill>
                  <a:schemeClr val="tx1"/>
                </a:solidFill>
                <a:effectLst/>
                <a:latin typeface="+mn-lt"/>
                <a:ea typeface="+mn-ea"/>
                <a:cs typeface="+mn-cs"/>
              </a:rPr>
              <a:t>. PVS is defined as the PV </a:t>
            </a:r>
            <a:r>
              <a:rPr lang="en-US" altLang="zh-CN" sz="1200" b="1" i="0" kern="1200" dirty="0">
                <a:solidFill>
                  <a:schemeClr val="tx1"/>
                </a:solidFill>
                <a:effectLst/>
                <a:latin typeface="+mn-lt"/>
                <a:ea typeface="+mn-ea"/>
                <a:cs typeface="+mn-cs"/>
              </a:rPr>
              <a:t>per unit volume </a:t>
            </a:r>
            <a:r>
              <a:rPr lang="zh-CN" altLang="en-US" sz="1200" b="1" i="0" kern="1200" dirty="0">
                <a:solidFill>
                  <a:schemeClr val="tx1"/>
                </a:solidFill>
                <a:effectLst/>
                <a:latin typeface="+mn-lt"/>
                <a:ea typeface="+mn-ea"/>
                <a:cs typeface="+mn-cs"/>
              </a:rPr>
              <a:t>（每单位体积）</a:t>
            </a:r>
            <a:r>
              <a:rPr lang="en-US" altLang="zh-CN"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changes </a:t>
            </a:r>
            <a:r>
              <a:rPr lang="en-US" altLang="zh-CN" sz="1200" i="0" kern="1200" dirty="0">
                <a:solidFill>
                  <a:schemeClr val="tx1"/>
                </a:solidFill>
                <a:effectLst/>
                <a:latin typeface="+mn-lt"/>
                <a:ea typeface="+mn-ea"/>
                <a:cs typeface="+mn-cs"/>
              </a:rPr>
              <a:t>in PV and PVS </a:t>
            </a:r>
            <a:r>
              <a:rPr lang="en-US" altLang="zh-CN" sz="1200" kern="1200" dirty="0">
                <a:solidFill>
                  <a:schemeClr val="tx1"/>
                </a:solidFill>
                <a:effectLst/>
                <a:latin typeface="+mn-lt"/>
                <a:ea typeface="+mn-ea"/>
                <a:cs typeface="+mn-cs"/>
              </a:rPr>
              <a:t>can be written as follows. </a:t>
            </a:r>
            <a:r>
              <a:rPr lang="en-US" altLang="zh-CN" sz="1200" b="1" kern="1200" dirty="0">
                <a:solidFill>
                  <a:schemeClr val="tx1"/>
                </a:solidFill>
                <a:effectLst/>
                <a:latin typeface="+mn-lt"/>
                <a:ea typeface="+mn-ea"/>
                <a:cs typeface="+mn-cs"/>
              </a:rPr>
              <a:t>It is worth noting that (</a:t>
            </a:r>
            <a:r>
              <a:rPr lang="zh-CN" altLang="en-US" sz="1200" b="1" kern="1200" dirty="0">
                <a:solidFill>
                  <a:schemeClr val="tx1"/>
                </a:solidFill>
                <a:effectLst/>
                <a:latin typeface="+mn-lt"/>
                <a:ea typeface="+mn-ea"/>
                <a:cs typeface="+mn-cs"/>
              </a:rPr>
              <a:t>值得注意的是</a:t>
            </a:r>
            <a:r>
              <a:rPr lang="en-US" altLang="zh-CN" sz="1200" b="1"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these terms can be defined as an effective PVS flux. The effective PVS flux includes PVS flux, diabatic heating and friction.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PVC is defined as the time integration of effective PVS flux. </a:t>
            </a:r>
            <a:endParaRPr lang="zh-CN" altLang="zh-CN" sz="1200" kern="1200" dirty="0">
              <a:solidFill>
                <a:schemeClr val="tx1"/>
              </a:solidFill>
              <a:effectLst/>
              <a:latin typeface="+mn-lt"/>
              <a:ea typeface="+mn-ea"/>
              <a:cs typeface="+mn-cs"/>
            </a:endParaRPr>
          </a:p>
          <a:p>
            <a:r>
              <a:rPr lang="en-US" altLang="zh-CN" b="1" dirty="0">
                <a:highlight>
                  <a:srgbClr val="00FF00"/>
                </a:highlight>
                <a:latin typeface="Verdana" panose="020B0604030504040204" pitchFamily="34" charset="0"/>
                <a:ea typeface="Verdana" panose="020B0604030504040204" pitchFamily="34" charset="0"/>
              </a:rPr>
              <a:t>(Q1: The divergence of effective PVS flux includes the PVS advection,  terms of diabatic heating and friction, so why PVC can be defined as a forcing?)</a:t>
            </a:r>
            <a:endParaRPr lang="zh-CN" altLang="en-US" b="1" dirty="0">
              <a:highlight>
                <a:srgbClr val="00FF00"/>
              </a:highlight>
              <a:latin typeface="Verdana" panose="020B0604030504040204" pitchFamily="34" charset="0"/>
            </a:endParaRPr>
          </a:p>
        </p:txBody>
      </p:sp>
      <p:sp>
        <p:nvSpPr>
          <p:cNvPr id="4" name="灯片编号占位符 3"/>
          <p:cNvSpPr>
            <a:spLocks noGrp="1"/>
          </p:cNvSpPr>
          <p:nvPr>
            <p:ph type="sldNum" sz="quarter" idx="5"/>
          </p:nvPr>
        </p:nvSpPr>
        <p:spPr/>
        <p:txBody>
          <a:bodyPr/>
          <a:lstStyle/>
          <a:p>
            <a:fld id="{8CBD98F9-7574-497A-AE7F-6D6F9A95728F}" type="slidenum">
              <a:rPr lang="zh-CN" altLang="en-US" smtClean="0"/>
              <a:t>3</a:t>
            </a:fld>
            <a:endParaRPr lang="zh-CN" altLang="en-US"/>
          </a:p>
        </p:txBody>
      </p:sp>
    </p:spTree>
    <p:extLst>
      <p:ext uri="{BB962C8B-B14F-4D97-AF65-F5344CB8AC3E}">
        <p14:creationId xmlns:p14="http://schemas.microsoft.com/office/powerpoint/2010/main" val="120835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According to Gauss‘s divergence theorem, the volume integral of PVS in the troposphere of the Northern Hemisphere is equal to the surface integral of the inward PVC on each boundary. In this study,</a:t>
            </a:r>
            <a:r>
              <a:rPr lang="zh-CN" altLang="en-US" dirty="0"/>
              <a:t> </a:t>
            </a:r>
            <a:r>
              <a:rPr lang="en-US" altLang="zh-CN" dirty="0"/>
              <a:t>we focused on how the PVC across the tropopause  impacts the cold wave.</a:t>
            </a:r>
          </a:p>
          <a:p>
            <a:r>
              <a:rPr lang="en-US" altLang="zh-CN" dirty="0"/>
              <a:t>What</a:t>
            </a:r>
            <a:r>
              <a:rPr lang="zh-CN" altLang="en-US" dirty="0"/>
              <a:t>‘</a:t>
            </a:r>
            <a:r>
              <a:rPr lang="en-US" altLang="zh-CN" dirty="0"/>
              <a:t>s more, gradients of PVS are defined as the upper tropospheric fronts.  Zonal UTFs are located close to westerly jets, and meridional UTFs are close to north and south winds.</a:t>
            </a:r>
            <a:endParaRPr lang="zh-CN" altLang="en-US" dirty="0"/>
          </a:p>
        </p:txBody>
      </p:sp>
      <p:sp>
        <p:nvSpPr>
          <p:cNvPr id="4" name="灯片编号占位符 3"/>
          <p:cNvSpPr>
            <a:spLocks noGrp="1"/>
          </p:cNvSpPr>
          <p:nvPr>
            <p:ph type="sldNum" sz="quarter" idx="5"/>
          </p:nvPr>
        </p:nvSpPr>
        <p:spPr/>
        <p:txBody>
          <a:bodyPr/>
          <a:lstStyle/>
          <a:p>
            <a:fld id="{8CBD98F9-7574-497A-AE7F-6D6F9A95728F}" type="slidenum">
              <a:rPr lang="zh-CN" altLang="en-US" smtClean="0"/>
              <a:t>4</a:t>
            </a:fld>
            <a:endParaRPr lang="zh-CN" altLang="en-US"/>
          </a:p>
        </p:txBody>
      </p:sp>
    </p:spTree>
    <p:extLst>
      <p:ext uri="{BB962C8B-B14F-4D97-AF65-F5344CB8AC3E}">
        <p14:creationId xmlns:p14="http://schemas.microsoft.com/office/powerpoint/2010/main" val="2542429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BA1A7-3AF3-9E29-B41E-829E92A75F3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7F70BBC-06C8-B25F-F36C-310ED4C99D4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DD3F69C-EE75-D43C-BF92-D46AE5764D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Let me first show a </a:t>
            </a:r>
            <a:r>
              <a:rPr lang="en-US" altLang="zh-CN" sz="1200" b="1" i="0" kern="1200" dirty="0">
                <a:solidFill>
                  <a:schemeClr val="tx1"/>
                </a:solidFill>
                <a:effectLst/>
                <a:latin typeface="+mn-lt"/>
                <a:ea typeface="+mn-ea"/>
                <a:cs typeface="+mn-cs"/>
              </a:rPr>
              <a:t>striking</a:t>
            </a:r>
            <a:r>
              <a:rPr lang="zh-CN" altLang="en-US" sz="1200" b="1" i="0" kern="1200" dirty="0">
                <a:solidFill>
                  <a:schemeClr val="tx1"/>
                </a:solidFill>
                <a:effectLst/>
                <a:latin typeface="+mn-lt"/>
                <a:ea typeface="+mn-ea"/>
                <a:cs typeface="+mn-cs"/>
              </a:rPr>
              <a:t>（显著的）</a:t>
            </a:r>
            <a:r>
              <a:rPr lang="en-US" altLang="zh-CN" sz="1200" b="1"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precursor signal. </a:t>
            </a:r>
            <a:r>
              <a:rPr lang="en-US" altLang="en-US" dirty="0">
                <a:latin typeface="Times New Roman" panose="02020603050405020304" pitchFamily="18" charset="0"/>
                <a:cs typeface="Times New Roman" panose="02020603050405020304" pitchFamily="18" charset="0"/>
              </a:rPr>
              <a:t>The evolution of PVS and vertical PVC anomalies averaged over the Siberia region shows a “Top-Down” PV forcing signal above and across the tropopause persisted from December 7 to 12 with a large anomaly located near 250 </a:t>
            </a:r>
            <a:r>
              <a:rPr lang="en-US" altLang="en-US" dirty="0" err="1">
                <a:latin typeface="Times New Roman" panose="02020603050405020304" pitchFamily="18" charset="0"/>
                <a:cs typeface="Times New Roman" panose="02020603050405020304" pitchFamily="18" charset="0"/>
              </a:rPr>
              <a:t>hPa</a:t>
            </a:r>
            <a:r>
              <a:rPr lang="en-US" altLang="en-US" dirty="0">
                <a:latin typeface="Times New Roman" panose="02020603050405020304" pitchFamily="18" charset="0"/>
                <a:cs typeface="Times New Roman" panose="02020603050405020304" pitchFamily="18" charset="0"/>
              </a:rPr>
              <a:t> over the region (48°–60°N and 60°–140°E) .A remarkable positive PVS reservoir accompanied by an abnormal downward PVC persisted just above the tropopause over Siberia and Middle Asia in early December, which may serve as a potential precursor signal for predicting the cold-wave outbreak.</a:t>
            </a:r>
            <a:endParaRPr lang="zh-CN" altLang="en-US" dirty="0"/>
          </a:p>
        </p:txBody>
      </p:sp>
      <p:sp>
        <p:nvSpPr>
          <p:cNvPr id="4" name="灯片编号占位符 3">
            <a:extLst>
              <a:ext uri="{FF2B5EF4-FFF2-40B4-BE49-F238E27FC236}">
                <a16:creationId xmlns:a16="http://schemas.microsoft.com/office/drawing/2014/main" id="{BBBBCE0A-9B6A-2D9B-07D8-78CA30401326}"/>
              </a:ext>
            </a:extLst>
          </p:cNvPr>
          <p:cNvSpPr>
            <a:spLocks noGrp="1"/>
          </p:cNvSpPr>
          <p:nvPr>
            <p:ph type="sldNum" sz="quarter" idx="5"/>
          </p:nvPr>
        </p:nvSpPr>
        <p:spPr/>
        <p:txBody>
          <a:bodyPr/>
          <a:lstStyle/>
          <a:p>
            <a:fld id="{8CBD98F9-7574-497A-AE7F-6D6F9A95728F}" type="slidenum">
              <a:rPr lang="zh-CN" altLang="en-US" smtClean="0"/>
              <a:t>5</a:t>
            </a:fld>
            <a:endParaRPr lang="zh-CN" altLang="en-US"/>
          </a:p>
        </p:txBody>
      </p:sp>
    </p:spTree>
    <p:extLst>
      <p:ext uri="{BB962C8B-B14F-4D97-AF65-F5344CB8AC3E}">
        <p14:creationId xmlns:p14="http://schemas.microsoft.com/office/powerpoint/2010/main" val="2190501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BB5B9-7C1E-F791-6FD2-D7554C179F9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D265100-FC5D-CD8C-7779-4C78AB3EFE1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6ECB424-A7D4-455E-EC96-0C144CB661E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Circulation at 300 </a:t>
            </a:r>
            <a:r>
              <a:rPr lang="en-US" altLang="zh-CN" sz="1200" kern="1200" dirty="0" err="1">
                <a:solidFill>
                  <a:schemeClr val="tx1"/>
                </a:solidFill>
                <a:effectLst/>
                <a:latin typeface="+mn-lt"/>
                <a:ea typeface="+mn-ea"/>
                <a:cs typeface="+mn-cs"/>
              </a:rPr>
              <a:t>hPa</a:t>
            </a:r>
            <a:r>
              <a:rPr lang="en-US" altLang="zh-CN" sz="1200" kern="1200" dirty="0">
                <a:solidFill>
                  <a:schemeClr val="tx1"/>
                </a:solidFill>
                <a:effectLst/>
                <a:latin typeface="+mn-lt"/>
                <a:ea typeface="+mn-ea"/>
                <a:cs typeface="+mn-cs"/>
              </a:rPr>
              <a:t> during the cold wave period was shown. On December 12, before the cold wave outbreak, a high-zonal PVS band located at 45°N extended from the west side of the Caspian Sea to the eastern part of Russia. Another high PVS band existed near 30°N, south of the Tibetan Plateau. From December 14 to 16, under the influence of the northwesterly airflow, the northern high PVS band gradually intruded southeastward from Central Asia into East Asia. Since the northern high PVS moved faster than the southern one, the two high PVS zonal bands gradually merged into one and phase-locked over East Asia on December 15, forming a strong East Asian trough with a well-organized.</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a:extLst>
              <a:ext uri="{FF2B5EF4-FFF2-40B4-BE49-F238E27FC236}">
                <a16:creationId xmlns:a16="http://schemas.microsoft.com/office/drawing/2014/main" id="{B55C442E-B815-8C19-260A-D3FC4D38C151}"/>
              </a:ext>
            </a:extLst>
          </p:cNvPr>
          <p:cNvSpPr>
            <a:spLocks noGrp="1"/>
          </p:cNvSpPr>
          <p:nvPr>
            <p:ph type="sldNum" sz="quarter" idx="5"/>
          </p:nvPr>
        </p:nvSpPr>
        <p:spPr/>
        <p:txBody>
          <a:bodyPr/>
          <a:lstStyle/>
          <a:p>
            <a:fld id="{8CBD98F9-7574-497A-AE7F-6D6F9A95728F}" type="slidenum">
              <a:rPr lang="zh-CN" altLang="en-US" smtClean="0"/>
              <a:t>6</a:t>
            </a:fld>
            <a:endParaRPr lang="zh-CN" altLang="en-US"/>
          </a:p>
        </p:txBody>
      </p:sp>
    </p:spTree>
    <p:extLst>
      <p:ext uri="{BB962C8B-B14F-4D97-AF65-F5344CB8AC3E}">
        <p14:creationId xmlns:p14="http://schemas.microsoft.com/office/powerpoint/2010/main" val="1005642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33EEC-0659-E450-1017-5AAB5F4923D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FBA3B30-A45A-0150-B070-6817FE77A90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4050865-4274-021B-1580-6509B4BB93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To understand the vertical structure, let's look at zonal sections along the moving trough. </a:t>
            </a:r>
            <a:r>
              <a:rPr lang="en-US" altLang="zh-CN" sz="1200" kern="1200" dirty="0">
                <a:solidFill>
                  <a:schemeClr val="tx1"/>
                </a:solidFill>
                <a:effectLst/>
                <a:latin typeface="+mn-lt"/>
                <a:ea typeface="+mn-ea"/>
                <a:cs typeface="+mn-cs"/>
              </a:rPr>
              <a:t>On December 12, along 75°E (Fig. 6a), two strong westerly jets were observed over the subtropics and mid-latitudes, accompanied by a prominent descent of the tropopause elevation on their northern sides. Two anomalous PVC convergence columns existed north of these two jets, corresponding to the high-PVS intrusion downward across the tropopause towards the mid-troposphere. Two zones with a strong meridional gradient of PVS, i.e., the UTFs, were located in the northern vicinity of the two jets. The northern jet, together with the northern UTF, gradually moved southward afterwards (Figs. 6b, 6c). By December 16, these two westerly jets merged over East Asia, forming a stronger jet associated with intensified baroclinity in the lower troposphere (Fig. 6d).</a:t>
            </a:r>
            <a:endParaRPr lang="zh-CN" altLang="zh-CN" sz="1200" kern="1200" dirty="0">
              <a:solidFill>
                <a:schemeClr val="tx1"/>
              </a:solidFill>
              <a:effectLst/>
              <a:latin typeface="+mn-lt"/>
              <a:ea typeface="+mn-ea"/>
              <a:cs typeface="+mn-cs"/>
            </a:endParaRPr>
          </a:p>
          <a:p>
            <a:endParaRPr lang="en-US" altLang="zh-CN" dirty="0"/>
          </a:p>
          <a:p>
            <a:endParaRPr lang="en-US" altLang="zh-CN" dirty="0"/>
          </a:p>
          <a:p>
            <a:r>
              <a:rPr lang="en-US" altLang="zh-CN" sz="1200" b="0" i="0" kern="1200" dirty="0">
                <a:solidFill>
                  <a:schemeClr val="tx1"/>
                </a:solidFill>
                <a:effectLst/>
                <a:latin typeface="+mn-lt"/>
                <a:ea typeface="+mn-ea"/>
                <a:cs typeface="+mn-cs"/>
              </a:rPr>
              <a:t>A stronger jet is associated with intensified baroclinity due to the thermal wind relationship. In the atmosphere, the vertical shear of the geostrophic wind is proportional to the horizontal temperature gradient. A stronger jet stream implies stronger vertical wind shear, which in turn reflects a larger horizontal temperature contrast across the jet axis. This temperature gradient is the very definition of baroclinicity—the state of having density surfaces sloping relative to pressure surfaces, which is essential for the conversion of available potential energy to kinetic energy in mid-latitude cyclones. Therefore, as the two westerly jets merge and strengthen (as in Fig. 6d), the enhanced horizontal temperature gradient in the lower troposphere intensifies the baroclinity, favoring stronger baroclinic instability and cyclogenesis.</a:t>
            </a:r>
            <a:endParaRPr lang="zh-CN" altLang="en-US" dirty="0"/>
          </a:p>
        </p:txBody>
      </p:sp>
      <p:sp>
        <p:nvSpPr>
          <p:cNvPr id="4" name="灯片编号占位符 3">
            <a:extLst>
              <a:ext uri="{FF2B5EF4-FFF2-40B4-BE49-F238E27FC236}">
                <a16:creationId xmlns:a16="http://schemas.microsoft.com/office/drawing/2014/main" id="{4FCCC2F9-F333-FA81-FE90-E0BB80139638}"/>
              </a:ext>
            </a:extLst>
          </p:cNvPr>
          <p:cNvSpPr>
            <a:spLocks noGrp="1"/>
          </p:cNvSpPr>
          <p:nvPr>
            <p:ph type="sldNum" sz="quarter" idx="5"/>
          </p:nvPr>
        </p:nvSpPr>
        <p:spPr/>
        <p:txBody>
          <a:bodyPr/>
          <a:lstStyle/>
          <a:p>
            <a:fld id="{8CBD98F9-7574-497A-AE7F-6D6F9A95728F}" type="slidenum">
              <a:rPr lang="zh-CN" altLang="en-US" smtClean="0"/>
              <a:t>7</a:t>
            </a:fld>
            <a:endParaRPr lang="zh-CN" altLang="en-US"/>
          </a:p>
        </p:txBody>
      </p:sp>
    </p:spTree>
    <p:extLst>
      <p:ext uri="{BB962C8B-B14F-4D97-AF65-F5344CB8AC3E}">
        <p14:creationId xmlns:p14="http://schemas.microsoft.com/office/powerpoint/2010/main" val="778988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F7038-2BF7-DEDB-4093-6A5D08F212A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15E5027-DD9E-16BB-C53D-1BC18135118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3C42854-6F25-A9D0-C986-231672B943C4}"/>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the air descent behind the trough penetrated the entire troposphere and reached the Earth’s surface. This subsidence led to an increase in the surface pressure and horizontal wind divergence. On December 12, air divergence and subsidence mainly occurred in Central Asia (Fig. 9a). Accompanied by the southeastward-moving PVC convergence in the upper troposphere (Figs. 6 and 7), the high-pressure and divergence center also moved southeastward from December 14 to 15 (Figs. 10b, c). On December 16, the cold front reached southern China (Fig. 9d). During this course, the cold front associated with the high pressure intensified owing to the cold advection brought about by the abnormal northerly divergent wind, resulting in a strong decrease in the surface air temperature in East Asia, leading to the outbreak of the cold wave (Fig. 9). </a:t>
            </a:r>
            <a:endParaRPr lang="zh-CN" altLang="en-US" dirty="0"/>
          </a:p>
        </p:txBody>
      </p:sp>
      <p:sp>
        <p:nvSpPr>
          <p:cNvPr id="4" name="灯片编号占位符 3">
            <a:extLst>
              <a:ext uri="{FF2B5EF4-FFF2-40B4-BE49-F238E27FC236}">
                <a16:creationId xmlns:a16="http://schemas.microsoft.com/office/drawing/2014/main" id="{B2C32580-D0F6-1C25-3133-BE7AA171CC3F}"/>
              </a:ext>
            </a:extLst>
          </p:cNvPr>
          <p:cNvSpPr>
            <a:spLocks noGrp="1"/>
          </p:cNvSpPr>
          <p:nvPr>
            <p:ph type="sldNum" sz="quarter" idx="5"/>
          </p:nvPr>
        </p:nvSpPr>
        <p:spPr/>
        <p:txBody>
          <a:bodyPr/>
          <a:lstStyle/>
          <a:p>
            <a:fld id="{8CBD98F9-7574-497A-AE7F-6D6F9A95728F}" type="slidenum">
              <a:rPr lang="zh-CN" altLang="en-US" smtClean="0"/>
              <a:t>8</a:t>
            </a:fld>
            <a:endParaRPr lang="zh-CN" altLang="en-US"/>
          </a:p>
        </p:txBody>
      </p:sp>
    </p:spTree>
    <p:extLst>
      <p:ext uri="{BB962C8B-B14F-4D97-AF65-F5344CB8AC3E}">
        <p14:creationId xmlns:p14="http://schemas.microsoft.com/office/powerpoint/2010/main" val="436847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0A9B1-9D29-7C5A-5D78-0605BFA43FE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D22CDC5-B439-D9C5-F24F-6B1CFA35920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5FA54F1-ADE4-A8D0-0A7B-0D007ACD0704}"/>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995D94B8-BE79-9B5C-3178-F2F802878008}"/>
              </a:ext>
            </a:extLst>
          </p:cNvPr>
          <p:cNvSpPr>
            <a:spLocks noGrp="1"/>
          </p:cNvSpPr>
          <p:nvPr>
            <p:ph type="sldNum" sz="quarter" idx="5"/>
          </p:nvPr>
        </p:nvSpPr>
        <p:spPr/>
        <p:txBody>
          <a:bodyPr/>
          <a:lstStyle/>
          <a:p>
            <a:fld id="{8CBD98F9-7574-497A-AE7F-6D6F9A95728F}" type="slidenum">
              <a:rPr lang="zh-CN" altLang="en-US" smtClean="0"/>
              <a:t>9</a:t>
            </a:fld>
            <a:endParaRPr lang="zh-CN" altLang="en-US"/>
          </a:p>
        </p:txBody>
      </p:sp>
    </p:spTree>
    <p:extLst>
      <p:ext uri="{BB962C8B-B14F-4D97-AF65-F5344CB8AC3E}">
        <p14:creationId xmlns:p14="http://schemas.microsoft.com/office/powerpoint/2010/main" val="3432893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81B8A8-A03A-8106-1E74-B16DB2C981D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8C0465D-1251-B2E9-33E5-13FA13E598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2DC2220-035F-F679-0BC7-41339033BAB6}"/>
              </a:ext>
            </a:extLst>
          </p:cNvPr>
          <p:cNvSpPr>
            <a:spLocks noGrp="1"/>
          </p:cNvSpPr>
          <p:nvPr>
            <p:ph type="dt" sz="half" idx="10"/>
          </p:nvPr>
        </p:nvSpPr>
        <p:spPr/>
        <p:txBody>
          <a:bodyPr/>
          <a:lstStyle/>
          <a:p>
            <a:fld id="{DCA8892A-BA25-4E29-9F1D-F546E1D73685}" type="datetime1">
              <a:rPr lang="zh-CN" altLang="en-US" smtClean="0"/>
              <a:t>2026/4/28</a:t>
            </a:fld>
            <a:endParaRPr lang="zh-CN" altLang="en-US"/>
          </a:p>
        </p:txBody>
      </p:sp>
      <p:sp>
        <p:nvSpPr>
          <p:cNvPr id="5" name="页脚占位符 4">
            <a:extLst>
              <a:ext uri="{FF2B5EF4-FFF2-40B4-BE49-F238E27FC236}">
                <a16:creationId xmlns:a16="http://schemas.microsoft.com/office/drawing/2014/main" id="{8FD83573-3D7A-E4AC-EB80-B0FE5AD292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AAD5055-DD8C-640A-A1F9-06773464519B}"/>
              </a:ext>
            </a:extLst>
          </p:cNvPr>
          <p:cNvSpPr>
            <a:spLocks noGrp="1"/>
          </p:cNvSpPr>
          <p:nvPr>
            <p:ph type="sldNum" sz="quarter" idx="12"/>
          </p:nvPr>
        </p:nvSpPr>
        <p:spPr/>
        <p:txBody>
          <a:bodyPr/>
          <a:lstStyle/>
          <a:p>
            <a:fld id="{E818CB08-DB5B-4317-9C78-1F225BCA0C62}" type="slidenum">
              <a:rPr lang="zh-CN" altLang="en-US" smtClean="0"/>
              <a:t>‹#›</a:t>
            </a:fld>
            <a:endParaRPr lang="zh-CN" altLang="en-US"/>
          </a:p>
        </p:txBody>
      </p:sp>
    </p:spTree>
    <p:extLst>
      <p:ext uri="{BB962C8B-B14F-4D97-AF65-F5344CB8AC3E}">
        <p14:creationId xmlns:p14="http://schemas.microsoft.com/office/powerpoint/2010/main" val="237019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80C0B1-C13A-9132-0936-E7044F566AA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CCB9976-2404-0872-56D6-D3ABAD6BF16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B2551AE-9551-E105-3505-19CFE7F7E7A5}"/>
              </a:ext>
            </a:extLst>
          </p:cNvPr>
          <p:cNvSpPr>
            <a:spLocks noGrp="1"/>
          </p:cNvSpPr>
          <p:nvPr>
            <p:ph type="dt" sz="half" idx="10"/>
          </p:nvPr>
        </p:nvSpPr>
        <p:spPr/>
        <p:txBody>
          <a:bodyPr/>
          <a:lstStyle/>
          <a:p>
            <a:fld id="{2FA97520-4E90-4A34-A393-4CB5F3F245EE}" type="datetime1">
              <a:rPr lang="zh-CN" altLang="en-US" smtClean="0"/>
              <a:t>2026/4/28</a:t>
            </a:fld>
            <a:endParaRPr lang="zh-CN" altLang="en-US"/>
          </a:p>
        </p:txBody>
      </p:sp>
      <p:sp>
        <p:nvSpPr>
          <p:cNvPr id="5" name="页脚占位符 4">
            <a:extLst>
              <a:ext uri="{FF2B5EF4-FFF2-40B4-BE49-F238E27FC236}">
                <a16:creationId xmlns:a16="http://schemas.microsoft.com/office/drawing/2014/main" id="{FA3A902A-880B-CD8D-7DC5-25DD68F62C9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9FA7831-8433-0873-D2AB-9E1521FC42C8}"/>
              </a:ext>
            </a:extLst>
          </p:cNvPr>
          <p:cNvSpPr>
            <a:spLocks noGrp="1"/>
          </p:cNvSpPr>
          <p:nvPr>
            <p:ph type="sldNum" sz="quarter" idx="12"/>
          </p:nvPr>
        </p:nvSpPr>
        <p:spPr/>
        <p:txBody>
          <a:bodyPr/>
          <a:lstStyle/>
          <a:p>
            <a:fld id="{E818CB08-DB5B-4317-9C78-1F225BCA0C62}" type="slidenum">
              <a:rPr lang="zh-CN" altLang="en-US" smtClean="0"/>
              <a:t>‹#›</a:t>
            </a:fld>
            <a:endParaRPr lang="zh-CN" altLang="en-US"/>
          </a:p>
        </p:txBody>
      </p:sp>
    </p:spTree>
    <p:extLst>
      <p:ext uri="{BB962C8B-B14F-4D97-AF65-F5344CB8AC3E}">
        <p14:creationId xmlns:p14="http://schemas.microsoft.com/office/powerpoint/2010/main" val="363093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DDF66BC-129D-35EF-848D-947341B5B42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852EF4A-D95C-BE07-FE58-4DF137920AE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408BBD-692F-94F5-DE42-384951B0BAF3}"/>
              </a:ext>
            </a:extLst>
          </p:cNvPr>
          <p:cNvSpPr>
            <a:spLocks noGrp="1"/>
          </p:cNvSpPr>
          <p:nvPr>
            <p:ph type="dt" sz="half" idx="10"/>
          </p:nvPr>
        </p:nvSpPr>
        <p:spPr/>
        <p:txBody>
          <a:bodyPr/>
          <a:lstStyle/>
          <a:p>
            <a:fld id="{8405123D-DD54-4CB2-8364-994FB78C19A7}" type="datetime1">
              <a:rPr lang="zh-CN" altLang="en-US" smtClean="0"/>
              <a:t>2026/4/28</a:t>
            </a:fld>
            <a:endParaRPr lang="zh-CN" altLang="en-US"/>
          </a:p>
        </p:txBody>
      </p:sp>
      <p:sp>
        <p:nvSpPr>
          <p:cNvPr id="5" name="页脚占位符 4">
            <a:extLst>
              <a:ext uri="{FF2B5EF4-FFF2-40B4-BE49-F238E27FC236}">
                <a16:creationId xmlns:a16="http://schemas.microsoft.com/office/drawing/2014/main" id="{261FF6FA-47E9-2BBB-1264-3E533062B9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5FE02ED-736D-E011-443A-555E2C4B19B2}"/>
              </a:ext>
            </a:extLst>
          </p:cNvPr>
          <p:cNvSpPr>
            <a:spLocks noGrp="1"/>
          </p:cNvSpPr>
          <p:nvPr>
            <p:ph type="sldNum" sz="quarter" idx="12"/>
          </p:nvPr>
        </p:nvSpPr>
        <p:spPr/>
        <p:txBody>
          <a:bodyPr/>
          <a:lstStyle/>
          <a:p>
            <a:fld id="{E818CB08-DB5B-4317-9C78-1F225BCA0C62}" type="slidenum">
              <a:rPr lang="zh-CN" altLang="en-US" smtClean="0"/>
              <a:t>‹#›</a:t>
            </a:fld>
            <a:endParaRPr lang="zh-CN" altLang="en-US"/>
          </a:p>
        </p:txBody>
      </p:sp>
    </p:spTree>
    <p:extLst>
      <p:ext uri="{BB962C8B-B14F-4D97-AF65-F5344CB8AC3E}">
        <p14:creationId xmlns:p14="http://schemas.microsoft.com/office/powerpoint/2010/main" val="405326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580FD5-E8EE-E7AE-7EBB-4AE996B9AC3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84E6D0E-D8DA-9599-0DCD-5E0321F529D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D6FE07F-25B7-E8E5-186C-BABFB5E844CF}"/>
              </a:ext>
            </a:extLst>
          </p:cNvPr>
          <p:cNvSpPr>
            <a:spLocks noGrp="1"/>
          </p:cNvSpPr>
          <p:nvPr>
            <p:ph type="dt" sz="half" idx="10"/>
          </p:nvPr>
        </p:nvSpPr>
        <p:spPr/>
        <p:txBody>
          <a:bodyPr/>
          <a:lstStyle/>
          <a:p>
            <a:fld id="{1001B76D-E458-47E7-BC4B-656EEC843105}" type="datetime1">
              <a:rPr lang="zh-CN" altLang="en-US" smtClean="0"/>
              <a:t>2026/4/28</a:t>
            </a:fld>
            <a:endParaRPr lang="zh-CN" altLang="en-US"/>
          </a:p>
        </p:txBody>
      </p:sp>
      <p:sp>
        <p:nvSpPr>
          <p:cNvPr id="5" name="页脚占位符 4">
            <a:extLst>
              <a:ext uri="{FF2B5EF4-FFF2-40B4-BE49-F238E27FC236}">
                <a16:creationId xmlns:a16="http://schemas.microsoft.com/office/drawing/2014/main" id="{BE2DDF31-35CE-3380-263A-AE40A30C75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B77E2F7-CCEB-2F56-989B-F17FA69E7B13}"/>
              </a:ext>
            </a:extLst>
          </p:cNvPr>
          <p:cNvSpPr>
            <a:spLocks noGrp="1"/>
          </p:cNvSpPr>
          <p:nvPr>
            <p:ph type="sldNum" sz="quarter" idx="12"/>
          </p:nvPr>
        </p:nvSpPr>
        <p:spPr/>
        <p:txBody>
          <a:bodyPr/>
          <a:lstStyle/>
          <a:p>
            <a:fld id="{E818CB08-DB5B-4317-9C78-1F225BCA0C62}" type="slidenum">
              <a:rPr lang="zh-CN" altLang="en-US" smtClean="0"/>
              <a:t>‹#›</a:t>
            </a:fld>
            <a:endParaRPr lang="zh-CN" altLang="en-US"/>
          </a:p>
        </p:txBody>
      </p:sp>
    </p:spTree>
    <p:extLst>
      <p:ext uri="{BB962C8B-B14F-4D97-AF65-F5344CB8AC3E}">
        <p14:creationId xmlns:p14="http://schemas.microsoft.com/office/powerpoint/2010/main" val="1684098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D17612-AEFE-DA62-10BF-C4F5786E869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7704CDB-A941-5349-23E1-F387F1A970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2802D40-440B-5D5A-1ACB-8A95A29D3CAE}"/>
              </a:ext>
            </a:extLst>
          </p:cNvPr>
          <p:cNvSpPr>
            <a:spLocks noGrp="1"/>
          </p:cNvSpPr>
          <p:nvPr>
            <p:ph type="dt" sz="half" idx="10"/>
          </p:nvPr>
        </p:nvSpPr>
        <p:spPr/>
        <p:txBody>
          <a:bodyPr/>
          <a:lstStyle/>
          <a:p>
            <a:fld id="{BA864BE7-FD36-4FAD-9C4F-0631DFEDECA0}" type="datetime1">
              <a:rPr lang="zh-CN" altLang="en-US" smtClean="0"/>
              <a:t>2026/4/28</a:t>
            </a:fld>
            <a:endParaRPr lang="zh-CN" altLang="en-US"/>
          </a:p>
        </p:txBody>
      </p:sp>
      <p:sp>
        <p:nvSpPr>
          <p:cNvPr id="5" name="页脚占位符 4">
            <a:extLst>
              <a:ext uri="{FF2B5EF4-FFF2-40B4-BE49-F238E27FC236}">
                <a16:creationId xmlns:a16="http://schemas.microsoft.com/office/drawing/2014/main" id="{9BF00C5F-358D-8E87-5E45-7DD1B7C7706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CECF1EA-8847-2807-F90C-86A6C1644151}"/>
              </a:ext>
            </a:extLst>
          </p:cNvPr>
          <p:cNvSpPr>
            <a:spLocks noGrp="1"/>
          </p:cNvSpPr>
          <p:nvPr>
            <p:ph type="sldNum" sz="quarter" idx="12"/>
          </p:nvPr>
        </p:nvSpPr>
        <p:spPr/>
        <p:txBody>
          <a:bodyPr/>
          <a:lstStyle/>
          <a:p>
            <a:fld id="{E818CB08-DB5B-4317-9C78-1F225BCA0C62}" type="slidenum">
              <a:rPr lang="zh-CN" altLang="en-US" smtClean="0"/>
              <a:t>‹#›</a:t>
            </a:fld>
            <a:endParaRPr lang="zh-CN" altLang="en-US"/>
          </a:p>
        </p:txBody>
      </p:sp>
    </p:spTree>
    <p:extLst>
      <p:ext uri="{BB962C8B-B14F-4D97-AF65-F5344CB8AC3E}">
        <p14:creationId xmlns:p14="http://schemas.microsoft.com/office/powerpoint/2010/main" val="421532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607994-30F7-BC9F-2BC9-B4265028967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9BAAE9-D80C-CCCE-2586-105A620EF2E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F01CF1A-0568-F183-2141-2118D0A2E43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5247F8D-668C-AEC1-E8F9-4F022478378E}"/>
              </a:ext>
            </a:extLst>
          </p:cNvPr>
          <p:cNvSpPr>
            <a:spLocks noGrp="1"/>
          </p:cNvSpPr>
          <p:nvPr>
            <p:ph type="dt" sz="half" idx="10"/>
          </p:nvPr>
        </p:nvSpPr>
        <p:spPr/>
        <p:txBody>
          <a:bodyPr/>
          <a:lstStyle/>
          <a:p>
            <a:fld id="{36442A7A-3069-4C1F-B762-BA4AEF0F80F8}" type="datetime1">
              <a:rPr lang="zh-CN" altLang="en-US" smtClean="0"/>
              <a:t>2026/4/28</a:t>
            </a:fld>
            <a:endParaRPr lang="zh-CN" altLang="en-US"/>
          </a:p>
        </p:txBody>
      </p:sp>
      <p:sp>
        <p:nvSpPr>
          <p:cNvPr id="6" name="页脚占位符 5">
            <a:extLst>
              <a:ext uri="{FF2B5EF4-FFF2-40B4-BE49-F238E27FC236}">
                <a16:creationId xmlns:a16="http://schemas.microsoft.com/office/drawing/2014/main" id="{FF06C204-47F5-D7EB-023D-F71DF1C38B6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3B79AEC-E9CB-19FF-D6D8-D06657164DA9}"/>
              </a:ext>
            </a:extLst>
          </p:cNvPr>
          <p:cNvSpPr>
            <a:spLocks noGrp="1"/>
          </p:cNvSpPr>
          <p:nvPr>
            <p:ph type="sldNum" sz="quarter" idx="12"/>
          </p:nvPr>
        </p:nvSpPr>
        <p:spPr/>
        <p:txBody>
          <a:bodyPr/>
          <a:lstStyle/>
          <a:p>
            <a:fld id="{E818CB08-DB5B-4317-9C78-1F225BCA0C62}" type="slidenum">
              <a:rPr lang="zh-CN" altLang="en-US" smtClean="0"/>
              <a:t>‹#›</a:t>
            </a:fld>
            <a:endParaRPr lang="zh-CN" altLang="en-US"/>
          </a:p>
        </p:txBody>
      </p:sp>
    </p:spTree>
    <p:extLst>
      <p:ext uri="{BB962C8B-B14F-4D97-AF65-F5344CB8AC3E}">
        <p14:creationId xmlns:p14="http://schemas.microsoft.com/office/powerpoint/2010/main" val="427936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E1767B-3F63-A649-83A1-369A6769D7F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232287A-A173-283E-8BE5-EA806FB017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48F96D4-30AD-36D4-54F3-5610DB3DE43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46EF553-FC1A-4133-2CA4-69EA90947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F3A582C-2BC1-4933-A3F8-2460A4E115A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F001683-1C6F-BB17-7E5B-337C0201865D}"/>
              </a:ext>
            </a:extLst>
          </p:cNvPr>
          <p:cNvSpPr>
            <a:spLocks noGrp="1"/>
          </p:cNvSpPr>
          <p:nvPr>
            <p:ph type="dt" sz="half" idx="10"/>
          </p:nvPr>
        </p:nvSpPr>
        <p:spPr/>
        <p:txBody>
          <a:bodyPr/>
          <a:lstStyle/>
          <a:p>
            <a:fld id="{743FC0A1-6431-442A-A47B-FC593DF948B9}" type="datetime1">
              <a:rPr lang="zh-CN" altLang="en-US" smtClean="0"/>
              <a:t>2026/4/28</a:t>
            </a:fld>
            <a:endParaRPr lang="zh-CN" altLang="en-US"/>
          </a:p>
        </p:txBody>
      </p:sp>
      <p:sp>
        <p:nvSpPr>
          <p:cNvPr id="8" name="页脚占位符 7">
            <a:extLst>
              <a:ext uri="{FF2B5EF4-FFF2-40B4-BE49-F238E27FC236}">
                <a16:creationId xmlns:a16="http://schemas.microsoft.com/office/drawing/2014/main" id="{7F673D4F-AA07-24E7-5940-349DAFEC143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6EA86F9-B04D-F10C-099A-FC3F329D8444}"/>
              </a:ext>
            </a:extLst>
          </p:cNvPr>
          <p:cNvSpPr>
            <a:spLocks noGrp="1"/>
          </p:cNvSpPr>
          <p:nvPr>
            <p:ph type="sldNum" sz="quarter" idx="12"/>
          </p:nvPr>
        </p:nvSpPr>
        <p:spPr/>
        <p:txBody>
          <a:bodyPr/>
          <a:lstStyle/>
          <a:p>
            <a:fld id="{E818CB08-DB5B-4317-9C78-1F225BCA0C62}" type="slidenum">
              <a:rPr lang="zh-CN" altLang="en-US" smtClean="0"/>
              <a:t>‹#›</a:t>
            </a:fld>
            <a:endParaRPr lang="zh-CN" altLang="en-US"/>
          </a:p>
        </p:txBody>
      </p:sp>
    </p:spTree>
    <p:extLst>
      <p:ext uri="{BB962C8B-B14F-4D97-AF65-F5344CB8AC3E}">
        <p14:creationId xmlns:p14="http://schemas.microsoft.com/office/powerpoint/2010/main" val="1394363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252923-B463-E3F8-6B4E-9AC3F0F5127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6CE2B00-363C-4649-B696-5A78150DA3E0}"/>
              </a:ext>
            </a:extLst>
          </p:cNvPr>
          <p:cNvSpPr>
            <a:spLocks noGrp="1"/>
          </p:cNvSpPr>
          <p:nvPr>
            <p:ph type="dt" sz="half" idx="10"/>
          </p:nvPr>
        </p:nvSpPr>
        <p:spPr/>
        <p:txBody>
          <a:bodyPr/>
          <a:lstStyle/>
          <a:p>
            <a:fld id="{66EE3D8E-A825-4713-AB0D-A9162025F3DC}" type="datetime1">
              <a:rPr lang="zh-CN" altLang="en-US" smtClean="0"/>
              <a:t>2026/4/28</a:t>
            </a:fld>
            <a:endParaRPr lang="zh-CN" altLang="en-US"/>
          </a:p>
        </p:txBody>
      </p:sp>
      <p:sp>
        <p:nvSpPr>
          <p:cNvPr id="4" name="页脚占位符 3">
            <a:extLst>
              <a:ext uri="{FF2B5EF4-FFF2-40B4-BE49-F238E27FC236}">
                <a16:creationId xmlns:a16="http://schemas.microsoft.com/office/drawing/2014/main" id="{4E6EBFBB-F3CC-7163-DC93-8C0F7A21770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6F0E3C4-C146-4268-B8DD-DA52B6A4DD3F}"/>
              </a:ext>
            </a:extLst>
          </p:cNvPr>
          <p:cNvSpPr>
            <a:spLocks noGrp="1"/>
          </p:cNvSpPr>
          <p:nvPr>
            <p:ph type="sldNum" sz="quarter" idx="12"/>
          </p:nvPr>
        </p:nvSpPr>
        <p:spPr/>
        <p:txBody>
          <a:bodyPr/>
          <a:lstStyle/>
          <a:p>
            <a:fld id="{E818CB08-DB5B-4317-9C78-1F225BCA0C62}" type="slidenum">
              <a:rPr lang="zh-CN" altLang="en-US" smtClean="0"/>
              <a:t>‹#›</a:t>
            </a:fld>
            <a:endParaRPr lang="zh-CN" altLang="en-US"/>
          </a:p>
        </p:txBody>
      </p:sp>
    </p:spTree>
    <p:extLst>
      <p:ext uri="{BB962C8B-B14F-4D97-AF65-F5344CB8AC3E}">
        <p14:creationId xmlns:p14="http://schemas.microsoft.com/office/powerpoint/2010/main" val="2300005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1AAC2AF-FE13-110E-01ED-7DEE3D255E59}"/>
              </a:ext>
            </a:extLst>
          </p:cNvPr>
          <p:cNvSpPr>
            <a:spLocks noGrp="1"/>
          </p:cNvSpPr>
          <p:nvPr>
            <p:ph type="dt" sz="half" idx="10"/>
          </p:nvPr>
        </p:nvSpPr>
        <p:spPr/>
        <p:txBody>
          <a:bodyPr/>
          <a:lstStyle/>
          <a:p>
            <a:fld id="{2AAC1748-8C5F-474B-A6F8-26C574CA9C10}" type="datetime1">
              <a:rPr lang="zh-CN" altLang="en-US" smtClean="0"/>
              <a:t>2026/4/28</a:t>
            </a:fld>
            <a:endParaRPr lang="zh-CN" altLang="en-US"/>
          </a:p>
        </p:txBody>
      </p:sp>
      <p:sp>
        <p:nvSpPr>
          <p:cNvPr id="3" name="页脚占位符 2">
            <a:extLst>
              <a:ext uri="{FF2B5EF4-FFF2-40B4-BE49-F238E27FC236}">
                <a16:creationId xmlns:a16="http://schemas.microsoft.com/office/drawing/2014/main" id="{04935368-A060-297F-FDFB-89E9FC51D14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20525CE-49F1-6F99-7AC3-4C4165F9C5A8}"/>
              </a:ext>
            </a:extLst>
          </p:cNvPr>
          <p:cNvSpPr>
            <a:spLocks noGrp="1"/>
          </p:cNvSpPr>
          <p:nvPr>
            <p:ph type="sldNum" sz="quarter" idx="12"/>
          </p:nvPr>
        </p:nvSpPr>
        <p:spPr/>
        <p:txBody>
          <a:bodyPr/>
          <a:lstStyle/>
          <a:p>
            <a:fld id="{E818CB08-DB5B-4317-9C78-1F225BCA0C62}" type="slidenum">
              <a:rPr lang="zh-CN" altLang="en-US" smtClean="0"/>
              <a:t>‹#›</a:t>
            </a:fld>
            <a:endParaRPr lang="zh-CN" altLang="en-US"/>
          </a:p>
        </p:txBody>
      </p:sp>
    </p:spTree>
    <p:extLst>
      <p:ext uri="{BB962C8B-B14F-4D97-AF65-F5344CB8AC3E}">
        <p14:creationId xmlns:p14="http://schemas.microsoft.com/office/powerpoint/2010/main" val="176768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9D3E4C-C79F-F7F9-9696-FB3F358879C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B83192-773C-1C53-1427-C7CD955707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996BA49-9315-0363-C60F-EC6B70238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DEB61D2-E01A-7CD5-0E57-39C74909CCE6}"/>
              </a:ext>
            </a:extLst>
          </p:cNvPr>
          <p:cNvSpPr>
            <a:spLocks noGrp="1"/>
          </p:cNvSpPr>
          <p:nvPr>
            <p:ph type="dt" sz="half" idx="10"/>
          </p:nvPr>
        </p:nvSpPr>
        <p:spPr/>
        <p:txBody>
          <a:bodyPr/>
          <a:lstStyle/>
          <a:p>
            <a:fld id="{946E9D6E-4424-4327-81F1-80D93F317E30}" type="datetime1">
              <a:rPr lang="zh-CN" altLang="en-US" smtClean="0"/>
              <a:t>2026/4/28</a:t>
            </a:fld>
            <a:endParaRPr lang="zh-CN" altLang="en-US"/>
          </a:p>
        </p:txBody>
      </p:sp>
      <p:sp>
        <p:nvSpPr>
          <p:cNvPr id="6" name="页脚占位符 5">
            <a:extLst>
              <a:ext uri="{FF2B5EF4-FFF2-40B4-BE49-F238E27FC236}">
                <a16:creationId xmlns:a16="http://schemas.microsoft.com/office/drawing/2014/main" id="{4E0EAF84-8CDD-1696-6BD8-9EAA338AA8D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490213D-3F4E-11E9-CE0F-3F81C0F3E52D}"/>
              </a:ext>
            </a:extLst>
          </p:cNvPr>
          <p:cNvSpPr>
            <a:spLocks noGrp="1"/>
          </p:cNvSpPr>
          <p:nvPr>
            <p:ph type="sldNum" sz="quarter" idx="12"/>
          </p:nvPr>
        </p:nvSpPr>
        <p:spPr/>
        <p:txBody>
          <a:bodyPr/>
          <a:lstStyle/>
          <a:p>
            <a:fld id="{E818CB08-DB5B-4317-9C78-1F225BCA0C62}" type="slidenum">
              <a:rPr lang="zh-CN" altLang="en-US" smtClean="0"/>
              <a:t>‹#›</a:t>
            </a:fld>
            <a:endParaRPr lang="zh-CN" altLang="en-US"/>
          </a:p>
        </p:txBody>
      </p:sp>
    </p:spTree>
    <p:extLst>
      <p:ext uri="{BB962C8B-B14F-4D97-AF65-F5344CB8AC3E}">
        <p14:creationId xmlns:p14="http://schemas.microsoft.com/office/powerpoint/2010/main" val="100627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5CF6C5-3866-990E-8E7B-CAAD50F949B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3245F4B-892D-34F3-6E92-3B263BE88A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21CC90-26E9-B367-0409-971F8CD8F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5A2DBC6-7111-B07F-F50B-E1F898987884}"/>
              </a:ext>
            </a:extLst>
          </p:cNvPr>
          <p:cNvSpPr>
            <a:spLocks noGrp="1"/>
          </p:cNvSpPr>
          <p:nvPr>
            <p:ph type="dt" sz="half" idx="10"/>
          </p:nvPr>
        </p:nvSpPr>
        <p:spPr/>
        <p:txBody>
          <a:bodyPr/>
          <a:lstStyle/>
          <a:p>
            <a:fld id="{61D0AAA5-68A4-4AC3-8826-2076F3D0EEFF}" type="datetime1">
              <a:rPr lang="zh-CN" altLang="en-US" smtClean="0"/>
              <a:t>2026/4/28</a:t>
            </a:fld>
            <a:endParaRPr lang="zh-CN" altLang="en-US"/>
          </a:p>
        </p:txBody>
      </p:sp>
      <p:sp>
        <p:nvSpPr>
          <p:cNvPr id="6" name="页脚占位符 5">
            <a:extLst>
              <a:ext uri="{FF2B5EF4-FFF2-40B4-BE49-F238E27FC236}">
                <a16:creationId xmlns:a16="http://schemas.microsoft.com/office/drawing/2014/main" id="{DDCFA6DC-A4C9-4C8E-57F5-7073F3C6415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AEDC63F-9685-722B-7191-3B7875BE34AB}"/>
              </a:ext>
            </a:extLst>
          </p:cNvPr>
          <p:cNvSpPr>
            <a:spLocks noGrp="1"/>
          </p:cNvSpPr>
          <p:nvPr>
            <p:ph type="sldNum" sz="quarter" idx="12"/>
          </p:nvPr>
        </p:nvSpPr>
        <p:spPr/>
        <p:txBody>
          <a:bodyPr/>
          <a:lstStyle/>
          <a:p>
            <a:fld id="{E818CB08-DB5B-4317-9C78-1F225BCA0C62}" type="slidenum">
              <a:rPr lang="zh-CN" altLang="en-US" smtClean="0"/>
              <a:t>‹#›</a:t>
            </a:fld>
            <a:endParaRPr lang="zh-CN" altLang="en-US"/>
          </a:p>
        </p:txBody>
      </p:sp>
    </p:spTree>
    <p:extLst>
      <p:ext uri="{BB962C8B-B14F-4D97-AF65-F5344CB8AC3E}">
        <p14:creationId xmlns:p14="http://schemas.microsoft.com/office/powerpoint/2010/main" val="2680224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12893A2-0626-9DEB-522E-AD3C897CE8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3517FA7-F76D-D5AF-16BB-9DAE1D9850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DF60323-7732-9C20-E311-4034FCF9EC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E5580-B4E4-4045-85AD-879893FB0A79}" type="datetime1">
              <a:rPr lang="zh-CN" altLang="en-US" smtClean="0"/>
              <a:t>2026/4/28</a:t>
            </a:fld>
            <a:endParaRPr lang="zh-CN" altLang="en-US"/>
          </a:p>
        </p:txBody>
      </p:sp>
      <p:sp>
        <p:nvSpPr>
          <p:cNvPr id="5" name="页脚占位符 4">
            <a:extLst>
              <a:ext uri="{FF2B5EF4-FFF2-40B4-BE49-F238E27FC236}">
                <a16:creationId xmlns:a16="http://schemas.microsoft.com/office/drawing/2014/main" id="{2BC18D94-8599-20B8-1ED6-D8875A30D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EED9A19-BC74-9C8A-7628-F86D887433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8CB08-DB5B-4317-9C78-1F225BCA0C62}" type="slidenum">
              <a:rPr lang="zh-CN" altLang="en-US" smtClean="0"/>
              <a:t>‹#›</a:t>
            </a:fld>
            <a:endParaRPr lang="zh-CN" altLang="en-US"/>
          </a:p>
        </p:txBody>
      </p:sp>
    </p:spTree>
    <p:extLst>
      <p:ext uri="{BB962C8B-B14F-4D97-AF65-F5344CB8AC3E}">
        <p14:creationId xmlns:p14="http://schemas.microsoft.com/office/powerpoint/2010/main" val="3331548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notesSlide" Target="../notesSlides/notesSlide3.xml"/><Relationship Id="rId16" Type="http://schemas.openxmlformats.org/officeDocument/2006/relationships/image" Target="../media/image8.wmf"/><Relationship Id="rId1" Type="http://schemas.openxmlformats.org/officeDocument/2006/relationships/slideLayout" Target="../slideLayouts/slideLayout1.x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oleObject" Target="../embeddings/oleObject9.bin"/><Relationship Id="rId5" Type="http://schemas.openxmlformats.org/officeDocument/2006/relationships/image" Target="../media/image10.png"/><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rgbClr val="F3CEFE"/>
            </a:gs>
            <a:gs pos="0">
              <a:srgbClr val="FEF4CE"/>
            </a:gs>
          </a:gsLst>
          <a:lin ang="5400000" scaled="1"/>
        </a:gradFill>
        <a:effectLst/>
      </p:bgPr>
    </p:bg>
    <p:spTree>
      <p:nvGrpSpPr>
        <p:cNvPr id="1" name="">
          <a:extLst>
            <a:ext uri="{FF2B5EF4-FFF2-40B4-BE49-F238E27FC236}">
              <a16:creationId xmlns:a16="http://schemas.microsoft.com/office/drawing/2014/main" id="{43CD41F0-3889-448F-0D3A-55A9E307623E}"/>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0AE63FEB-C1A6-FADE-976C-194605FAE6EC}"/>
              </a:ext>
            </a:extLst>
          </p:cNvPr>
          <p:cNvSpPr txBox="1"/>
          <p:nvPr/>
        </p:nvSpPr>
        <p:spPr>
          <a:xfrm>
            <a:off x="1546698" y="357774"/>
            <a:ext cx="9387191" cy="6142451"/>
          </a:xfrm>
          <a:prstGeom prst="rect">
            <a:avLst/>
          </a:prstGeom>
          <a:noFill/>
        </p:spPr>
        <p:txBody>
          <a:bodyPr wrap="square">
            <a:spAutoFit/>
          </a:bodyPr>
          <a:lstStyle/>
          <a:p>
            <a:pPr algn="ctr">
              <a:spcBef>
                <a:spcPts val="600"/>
              </a:spcBef>
              <a:spcAft>
                <a:spcPts val="600"/>
              </a:spcAft>
              <a:buNone/>
            </a:pPr>
            <a:r>
              <a:rPr lang="en-US" altLang="zh-CN" sz="3200" b="1" kern="1200" dirty="0">
                <a:effectLst/>
                <a:latin typeface="Times New Roman" panose="02020603050405020304" pitchFamily="18" charset="0"/>
                <a:ea typeface="微软雅黑" panose="020B0503020204020204" pitchFamily="34" charset="-122"/>
                <a:cs typeface="Times New Roman" panose="02020603050405020304" pitchFamily="18" charset="0"/>
              </a:rPr>
              <a:t>The Influence of Tropopause Potential Vorticity Circulation Forcing on the Development of the East Asian Cold Wave in December 2023</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buNone/>
            </a:pPr>
            <a:r>
              <a:rPr lang="en-US" altLang="zh-CN" sz="3200" b="1" kern="1200" dirty="0">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spcBef>
                <a:spcPts val="600"/>
              </a:spcBef>
              <a:spcAft>
                <a:spcPts val="600"/>
              </a:spcAft>
              <a:buNone/>
            </a:pPr>
            <a:r>
              <a:rPr lang="en-US" altLang="zh-CN" sz="2800" b="1" kern="0" dirty="0">
                <a:effectLst/>
                <a:latin typeface="Times New Roman" panose="02020603050405020304" pitchFamily="18" charset="0"/>
                <a:ea typeface="宋体" panose="02010600030101010101" pitchFamily="2" charset="-122"/>
                <a:cs typeface="Times New Roman" panose="02020603050405020304" pitchFamily="18" charset="0"/>
              </a:rPr>
              <a:t>Yanxi Li</a:t>
            </a:r>
            <a:r>
              <a:rPr lang="en-US" altLang="zh-CN" sz="2800" b="1" kern="0" baseline="30000" dirty="0">
                <a:effectLst/>
                <a:latin typeface="Times New Roman" panose="02020603050405020304" pitchFamily="18" charset="0"/>
                <a:ea typeface="宋体" panose="02010600030101010101" pitchFamily="2" charset="-122"/>
                <a:cs typeface="Times New Roman" panose="02020603050405020304" pitchFamily="18" charset="0"/>
              </a:rPr>
              <a:t>a, c</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err="1">
                <a:effectLst/>
                <a:latin typeface="Times New Roman" panose="02020603050405020304" pitchFamily="18" charset="0"/>
                <a:ea typeface="宋体" panose="02010600030101010101" pitchFamily="2" charset="-122"/>
                <a:cs typeface="Times New Roman" panose="02020603050405020304" pitchFamily="18" charset="0"/>
              </a:rPr>
              <a:t>Guoxiong</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err="1">
                <a:effectLst/>
                <a:latin typeface="Times New Roman" panose="02020603050405020304" pitchFamily="18" charset="0"/>
                <a:ea typeface="宋体" panose="02010600030101010101" pitchFamily="2" charset="-122"/>
                <a:cs typeface="Times New Roman" panose="02020603050405020304" pitchFamily="18" charset="0"/>
              </a:rPr>
              <a:t>Wu</a:t>
            </a:r>
            <a:r>
              <a:rPr lang="en-US" altLang="zh-CN" sz="2800" kern="0" baseline="30000" dirty="0" err="1">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kern="0" baseline="30000" dirty="0">
                <a:effectLst/>
                <a:latin typeface="Times New Roman" panose="02020603050405020304" pitchFamily="18" charset="0"/>
                <a:ea typeface="宋体" panose="02010600030101010101" pitchFamily="2" charset="-122"/>
                <a:cs typeface="Times New Roman" panose="02020603050405020304" pitchFamily="18" charset="0"/>
              </a:rPr>
              <a:t>, c</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Yimin </a:t>
            </a:r>
            <a:r>
              <a:rPr lang="en-US" altLang="zh-CN" sz="2800" kern="0" dirty="0" err="1">
                <a:effectLst/>
                <a:latin typeface="Times New Roman" panose="02020603050405020304" pitchFamily="18" charset="0"/>
                <a:ea typeface="宋体" panose="02010600030101010101" pitchFamily="2" charset="-122"/>
                <a:cs typeface="Times New Roman" panose="02020603050405020304" pitchFamily="18" charset="0"/>
              </a:rPr>
              <a:t>Liu</a:t>
            </a:r>
            <a:r>
              <a:rPr lang="en-US" altLang="zh-CN" sz="2800" kern="0" baseline="30000" dirty="0" err="1">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kern="0" baseline="30000" dirty="0">
                <a:effectLst/>
                <a:latin typeface="Times New Roman" panose="02020603050405020304" pitchFamily="18" charset="0"/>
                <a:ea typeface="宋体" panose="02010600030101010101" pitchFamily="2" charset="-122"/>
                <a:cs typeface="Times New Roman" panose="02020603050405020304" pitchFamily="18" charset="0"/>
              </a:rPr>
              <a:t>, c*</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Bian He</a:t>
            </a:r>
            <a:r>
              <a:rPr lang="en-US" altLang="zh-CN" sz="2800" kern="0" baseline="30000" dirty="0">
                <a:effectLst/>
                <a:latin typeface="Times New Roman" panose="02020603050405020304" pitchFamily="18" charset="0"/>
                <a:ea typeface="宋体" panose="02010600030101010101" pitchFamily="2" charset="-122"/>
                <a:cs typeface="Times New Roman" panose="02020603050405020304" pitchFamily="18" charset="0"/>
              </a:rPr>
              <a:t>a, c</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spcBef>
                <a:spcPts val="600"/>
              </a:spcBef>
              <a:spcAft>
                <a:spcPts val="600"/>
              </a:spcAft>
              <a:buNone/>
            </a:pPr>
            <a:r>
              <a:rPr lang="en-US" altLang="zh-CN" sz="2800" kern="0" dirty="0" err="1">
                <a:effectLst/>
                <a:latin typeface="Times New Roman" panose="02020603050405020304" pitchFamily="18" charset="0"/>
                <a:ea typeface="宋体" panose="02010600030101010101" pitchFamily="2" charset="-122"/>
                <a:cs typeface="Times New Roman" panose="02020603050405020304" pitchFamily="18" charset="0"/>
              </a:rPr>
              <a:t>Jiangyu</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0" dirty="0" err="1">
                <a:effectLst/>
                <a:latin typeface="Times New Roman" panose="02020603050405020304" pitchFamily="18" charset="0"/>
                <a:ea typeface="宋体" panose="02010600030101010101" pitchFamily="2" charset="-122"/>
                <a:cs typeface="Times New Roman" panose="02020603050405020304" pitchFamily="18" charset="0"/>
              </a:rPr>
              <a:t>Mao</a:t>
            </a:r>
            <a:r>
              <a:rPr lang="en-US" altLang="zh-CN" sz="2800" kern="0" baseline="30000" dirty="0" err="1">
                <a:effectLst/>
                <a:latin typeface="Times New Roman" panose="02020603050405020304" pitchFamily="18" charset="0"/>
                <a:ea typeface="宋体" panose="02010600030101010101" pitchFamily="2" charset="-122"/>
                <a:cs typeface="Times New Roman" panose="02020603050405020304" pitchFamily="18" charset="0"/>
              </a:rPr>
              <a:t>b,c</a:t>
            </a:r>
            <a:r>
              <a:rPr lang="en-US" altLang="zh-CN" sz="2800" kern="0" dirty="0">
                <a:effectLst/>
                <a:latin typeface="Times New Roman" panose="02020603050405020304" pitchFamily="18" charset="0"/>
                <a:ea typeface="宋体" panose="02010600030101010101" pitchFamily="2" charset="-122"/>
                <a:cs typeface="Times New Roman" panose="02020603050405020304" pitchFamily="18" charset="0"/>
              </a:rPr>
              <a:t>, Chen </a:t>
            </a:r>
            <a:r>
              <a:rPr lang="en-US" altLang="zh-CN" sz="2800" kern="0" dirty="0" err="1">
                <a:effectLst/>
                <a:latin typeface="Times New Roman" panose="02020603050405020304" pitchFamily="18" charset="0"/>
                <a:ea typeface="宋体" panose="02010600030101010101" pitchFamily="2" charset="-122"/>
                <a:cs typeface="Times New Roman" panose="02020603050405020304" pitchFamily="18" charset="0"/>
              </a:rPr>
              <a:t>Sheng</a:t>
            </a:r>
            <a:r>
              <a:rPr lang="en-US" altLang="zh-CN" sz="2800" kern="0" baseline="30000" dirty="0" err="1">
                <a:effectLst/>
                <a:latin typeface="Times New Roman" panose="02020603050405020304" pitchFamily="18" charset="0"/>
                <a:ea typeface="宋体" panose="02010600030101010101" pitchFamily="2" charset="-122"/>
                <a:cs typeface="Times New Roman" panose="02020603050405020304" pitchFamily="18" charset="0"/>
              </a:rPr>
              <a:t>b</a:t>
            </a:r>
            <a:r>
              <a:rPr lang="en-US" altLang="zh-CN" sz="2800" kern="0" baseline="30000" dirty="0">
                <a:effectLst/>
                <a:latin typeface="Times New Roman" panose="02020603050405020304" pitchFamily="18" charset="0"/>
                <a:ea typeface="宋体" panose="02010600030101010101" pitchFamily="2" charset="-122"/>
                <a:cs typeface="Times New Roman" panose="02020603050405020304" pitchFamily="18" charset="0"/>
              </a:rPr>
              <a:t>, c*</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marL="74930" indent="-74930" algn="ctr">
              <a:lnSpc>
                <a:spcPct val="150000"/>
              </a:lnSpc>
              <a:spcBef>
                <a:spcPts val="600"/>
              </a:spcBef>
              <a:spcAft>
                <a:spcPts val="600"/>
              </a:spcAft>
              <a:buNone/>
            </a:pPr>
            <a:r>
              <a:rPr lang="en-US" altLang="zh-CN" sz="1800" i="1" kern="0" baseline="30000" dirty="0" err="1">
                <a:effectLst/>
                <a:latin typeface="Times New Roman" panose="02020603050405020304" pitchFamily="18" charset="0"/>
                <a:ea typeface="等线" panose="02010600030101010101" pitchFamily="2" charset="-122"/>
                <a:cs typeface="Times New Roman" panose="02020603050405020304" pitchFamily="18" charset="0"/>
              </a:rPr>
              <a:t>a</a:t>
            </a:r>
            <a:r>
              <a:rPr lang="en-US" altLang="zh-CN" sz="1800" i="1" kern="0" dirty="0" err="1">
                <a:effectLst/>
                <a:latin typeface="Times New Roman" panose="02020603050405020304" pitchFamily="18" charset="0"/>
                <a:ea typeface="等线" panose="02010600030101010101" pitchFamily="2" charset="-122"/>
                <a:cs typeface="Times New Roman" panose="02020603050405020304" pitchFamily="18" charset="0"/>
              </a:rPr>
              <a:t>National</a:t>
            </a:r>
            <a:r>
              <a:rPr lang="en-US" altLang="zh-CN" sz="1800" i="1" kern="0" dirty="0">
                <a:effectLst/>
                <a:latin typeface="Times New Roman" panose="02020603050405020304" pitchFamily="18" charset="0"/>
                <a:ea typeface="等线" panose="02010600030101010101" pitchFamily="2" charset="-122"/>
                <a:cs typeface="Times New Roman" panose="02020603050405020304" pitchFamily="18" charset="0"/>
              </a:rPr>
              <a:t> Key Laboratory of Earth System Numerical Modeling and Application, Institute of Atmospheric Physics, Chinese Academy of Sciences, Beijing, 100029, China</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marL="74930" indent="-74930" algn="ctr">
              <a:lnSpc>
                <a:spcPct val="150000"/>
              </a:lnSpc>
              <a:spcBef>
                <a:spcPts val="600"/>
              </a:spcBef>
              <a:spcAft>
                <a:spcPts val="600"/>
              </a:spcAft>
              <a:buNone/>
            </a:pPr>
            <a:r>
              <a:rPr lang="en-US" altLang="zh-CN" sz="1800" i="1" kern="0" baseline="30000" dirty="0" err="1">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sz="1800" i="1" kern="0" dirty="0" err="1">
                <a:effectLst/>
                <a:latin typeface="Times New Roman" panose="02020603050405020304" pitchFamily="18" charset="0"/>
                <a:ea typeface="Times New Roman" panose="02020603050405020304" pitchFamily="18" charset="0"/>
                <a:cs typeface="Times New Roman" panose="02020603050405020304" pitchFamily="18" charset="0"/>
              </a:rPr>
              <a:t>State</a:t>
            </a:r>
            <a:r>
              <a:rPr lang="en-US" altLang="zh-CN" sz="1800" i="1" kern="0" dirty="0">
                <a:effectLst/>
                <a:latin typeface="Times New Roman" panose="02020603050405020304" pitchFamily="18" charset="0"/>
                <a:ea typeface="Times New Roman" panose="02020603050405020304" pitchFamily="18" charset="0"/>
                <a:cs typeface="Times New Roman" panose="02020603050405020304" pitchFamily="18" charset="0"/>
              </a:rPr>
              <a:t> Key Laboratory of Numerical Modeling for Atmospheric Sciences and Geophysical Fluid Dynamics (LASG), Institute of Atmospheric Physics, Chinese Academy of Sciences, Beijing</a:t>
            </a:r>
            <a:r>
              <a:rPr lang="en-US" altLang="zh-CN" sz="1800" i="1" kern="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800" i="1" kern="0" dirty="0">
                <a:effectLst/>
                <a:latin typeface="Times New Roman" panose="02020603050405020304" pitchFamily="18" charset="0"/>
                <a:ea typeface="Times New Roman" panose="02020603050405020304" pitchFamily="18" charset="0"/>
                <a:cs typeface="Times New Roman" panose="02020603050405020304" pitchFamily="18" charset="0"/>
              </a:rPr>
              <a:t> 100029, China</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marL="74930" indent="-74930" algn="ctr">
              <a:lnSpc>
                <a:spcPct val="150000"/>
              </a:lnSpc>
              <a:spcBef>
                <a:spcPts val="600"/>
              </a:spcBef>
              <a:spcAft>
                <a:spcPts val="600"/>
              </a:spcAft>
              <a:buNone/>
            </a:pPr>
            <a:r>
              <a:rPr lang="en-US" altLang="zh-CN" sz="1800" i="1" kern="0" baseline="30000" dirty="0" err="1">
                <a:effectLst/>
                <a:latin typeface="Times New Roman" panose="02020603050405020304" pitchFamily="18" charset="0"/>
                <a:ea typeface="等线" panose="02010600030101010101" pitchFamily="2" charset="-122"/>
                <a:cs typeface="Times New Roman" panose="02020603050405020304" pitchFamily="18" charset="0"/>
              </a:rPr>
              <a:t>c</a:t>
            </a:r>
            <a:r>
              <a:rPr lang="en-US" altLang="zh-CN" sz="1800" i="1" kern="0" dirty="0" err="1">
                <a:effectLst/>
                <a:latin typeface="Times New Roman" panose="02020603050405020304" pitchFamily="18" charset="0"/>
                <a:ea typeface="Times New Roman" panose="02020603050405020304" pitchFamily="18" charset="0"/>
                <a:cs typeface="Times New Roman" panose="02020603050405020304" pitchFamily="18" charset="0"/>
              </a:rPr>
              <a:t>University</a:t>
            </a:r>
            <a:r>
              <a:rPr lang="en-US" altLang="zh-CN" sz="1800" i="1" kern="0" dirty="0">
                <a:effectLst/>
                <a:latin typeface="Times New Roman" panose="02020603050405020304" pitchFamily="18" charset="0"/>
                <a:ea typeface="Times New Roman" panose="02020603050405020304" pitchFamily="18" charset="0"/>
                <a:cs typeface="Times New Roman" panose="02020603050405020304" pitchFamily="18" charset="0"/>
              </a:rPr>
              <a:t> of Chinese Academy of Sciences, Beijing 100049, China</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灯片编号占位符 6">
            <a:extLst>
              <a:ext uri="{FF2B5EF4-FFF2-40B4-BE49-F238E27FC236}">
                <a16:creationId xmlns:a16="http://schemas.microsoft.com/office/drawing/2014/main" id="{25A0B507-2049-29FF-765C-D1D19B41C077}"/>
              </a:ext>
            </a:extLst>
          </p:cNvPr>
          <p:cNvSpPr>
            <a:spLocks noGrp="1"/>
          </p:cNvSpPr>
          <p:nvPr>
            <p:ph type="sldNum" sz="quarter" idx="12"/>
          </p:nvPr>
        </p:nvSpPr>
        <p:spPr/>
        <p:txBody>
          <a:bodyPr/>
          <a:lstStyle/>
          <a:p>
            <a:fld id="{E818CB08-DB5B-4317-9C78-1F225BCA0C62}" type="slidenum">
              <a:rPr lang="zh-CN" altLang="en-US" smtClean="0"/>
              <a:t>1</a:t>
            </a:fld>
            <a:endParaRPr lang="zh-CN" altLang="en-US"/>
          </a:p>
        </p:txBody>
      </p:sp>
    </p:spTree>
    <p:extLst>
      <p:ext uri="{BB962C8B-B14F-4D97-AF65-F5344CB8AC3E}">
        <p14:creationId xmlns:p14="http://schemas.microsoft.com/office/powerpoint/2010/main" val="177787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rgbClr val="F3CEFE"/>
            </a:gs>
            <a:gs pos="0">
              <a:srgbClr val="FEF4CE"/>
            </a:gs>
          </a:gsLst>
          <a:lin ang="5400000" scaled="1"/>
        </a:gradFill>
        <a:effectLst/>
      </p:bgPr>
    </p:bg>
    <p:spTree>
      <p:nvGrpSpPr>
        <p:cNvPr id="1" name="">
          <a:extLst>
            <a:ext uri="{FF2B5EF4-FFF2-40B4-BE49-F238E27FC236}">
              <a16:creationId xmlns:a16="http://schemas.microsoft.com/office/drawing/2014/main" id="{4457FA43-A2F4-EB24-35AF-D6C393CC8EB7}"/>
            </a:ext>
          </a:extLst>
        </p:cNvPr>
        <p:cNvGrpSpPr/>
        <p:nvPr/>
      </p:nvGrpSpPr>
      <p:grpSpPr>
        <a:xfrm>
          <a:off x="0" y="0"/>
          <a:ext cx="0" cy="0"/>
          <a:chOff x="0" y="0"/>
          <a:chExt cx="0" cy="0"/>
        </a:xfrm>
      </p:grpSpPr>
      <p:sp>
        <p:nvSpPr>
          <p:cNvPr id="12" name="灯片编号占位符 11">
            <a:extLst>
              <a:ext uri="{FF2B5EF4-FFF2-40B4-BE49-F238E27FC236}">
                <a16:creationId xmlns:a16="http://schemas.microsoft.com/office/drawing/2014/main" id="{7AEC2414-E279-3230-1EFA-EC3B9CA8929F}"/>
              </a:ext>
            </a:extLst>
          </p:cNvPr>
          <p:cNvSpPr>
            <a:spLocks noGrp="1"/>
          </p:cNvSpPr>
          <p:nvPr>
            <p:ph type="sldNum" sz="quarter" idx="12"/>
          </p:nvPr>
        </p:nvSpPr>
        <p:spPr/>
        <p:txBody>
          <a:bodyPr/>
          <a:lstStyle/>
          <a:p>
            <a:fld id="{E818CB08-DB5B-4317-9C78-1F225BCA0C62}" type="slidenum">
              <a:rPr lang="zh-CN" altLang="en-US" smtClean="0"/>
              <a:t>10</a:t>
            </a:fld>
            <a:endParaRPr lang="zh-CN" altLang="en-US"/>
          </a:p>
        </p:txBody>
      </p:sp>
      <p:sp>
        <p:nvSpPr>
          <p:cNvPr id="3" name="文本框 2">
            <a:extLst>
              <a:ext uri="{FF2B5EF4-FFF2-40B4-BE49-F238E27FC236}">
                <a16:creationId xmlns:a16="http://schemas.microsoft.com/office/drawing/2014/main" id="{0E7962AD-84D2-7FF9-0EA5-F23227AF7017}"/>
              </a:ext>
            </a:extLst>
          </p:cNvPr>
          <p:cNvSpPr txBox="1"/>
          <p:nvPr/>
        </p:nvSpPr>
        <p:spPr>
          <a:xfrm>
            <a:off x="3048000" y="2721114"/>
            <a:ext cx="6096000" cy="707886"/>
          </a:xfrm>
          <a:prstGeom prst="rect">
            <a:avLst/>
          </a:prstGeom>
          <a:noFill/>
        </p:spPr>
        <p:txBody>
          <a:bodyPr wrap="square">
            <a:spAutoFit/>
          </a:bodyPr>
          <a:lstStyle/>
          <a:p>
            <a:r>
              <a:rPr lang="en-US" altLang="zh-CN" sz="4000" b="1" dirty="0">
                <a:latin typeface="Times New Roman" panose="02020603050405020304" pitchFamily="18" charset="0"/>
                <a:cs typeface="Times New Roman" panose="02020603050405020304" pitchFamily="18" charset="0"/>
              </a:rPr>
              <a:t>Thanks for your attention!</a:t>
            </a:r>
            <a:endParaRPr lang="zh-CN" alt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52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F3CEFE"/>
            </a:gs>
            <a:gs pos="0">
              <a:srgbClr val="FEF4CE"/>
            </a:gs>
          </a:gsLst>
          <a:lin ang="5400000" scaled="1"/>
        </a:gradFill>
        <a:effectLst/>
      </p:bgPr>
    </p:bg>
    <p:spTree>
      <p:nvGrpSpPr>
        <p:cNvPr id="1" name="">
          <a:extLst>
            <a:ext uri="{FF2B5EF4-FFF2-40B4-BE49-F238E27FC236}">
              <a16:creationId xmlns:a16="http://schemas.microsoft.com/office/drawing/2014/main" id="{EA188E61-50D8-0587-4D73-D601CA422269}"/>
            </a:ext>
          </a:extLst>
        </p:cNvPr>
        <p:cNvGrpSpPr/>
        <p:nvPr/>
      </p:nvGrpSpPr>
      <p:grpSpPr>
        <a:xfrm>
          <a:off x="0" y="0"/>
          <a:ext cx="0" cy="0"/>
          <a:chOff x="0" y="0"/>
          <a:chExt cx="0" cy="0"/>
        </a:xfrm>
      </p:grpSpPr>
      <p:sp>
        <p:nvSpPr>
          <p:cNvPr id="4" name="矩形: 圆角 3">
            <a:extLst>
              <a:ext uri="{FF2B5EF4-FFF2-40B4-BE49-F238E27FC236}">
                <a16:creationId xmlns:a16="http://schemas.microsoft.com/office/drawing/2014/main" id="{E26BE084-3A1A-09CE-9B70-320ADD58E343}"/>
              </a:ext>
            </a:extLst>
          </p:cNvPr>
          <p:cNvSpPr/>
          <p:nvPr/>
        </p:nvSpPr>
        <p:spPr>
          <a:xfrm>
            <a:off x="0" y="0"/>
            <a:ext cx="12192000" cy="800100"/>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2835">
              <a:defRPr/>
            </a:pPr>
            <a:r>
              <a:rPr lang="en-US" altLang="zh-CN" sz="4400" b="1" dirty="0">
                <a:solidFill>
                  <a:schemeClr val="bg1"/>
                </a:solidFill>
                <a:latin typeface="Times New Roman" panose="02020603050405020304" pitchFamily="18" charset="0"/>
                <a:cs typeface="Times New Roman" panose="02020603050405020304" pitchFamily="18" charset="0"/>
              </a:rPr>
              <a:t>Motivation</a:t>
            </a:r>
          </a:p>
        </p:txBody>
      </p:sp>
      <p:pic>
        <p:nvPicPr>
          <p:cNvPr id="5" name="图片 4">
            <a:extLst>
              <a:ext uri="{FF2B5EF4-FFF2-40B4-BE49-F238E27FC236}">
                <a16:creationId xmlns:a16="http://schemas.microsoft.com/office/drawing/2014/main" id="{6E82A8F3-3AED-182C-CB9D-0AAEE4E80BD1}"/>
              </a:ext>
            </a:extLst>
          </p:cNvPr>
          <p:cNvPicPr>
            <a:picLocks noChangeAspect="1"/>
          </p:cNvPicPr>
          <p:nvPr/>
        </p:nvPicPr>
        <p:blipFill rotWithShape="1">
          <a:blip r:embed="rId3"/>
          <a:srcRect l="8668" t="20095" r="22346" b="20458"/>
          <a:stretch/>
        </p:blipFill>
        <p:spPr bwMode="auto">
          <a:xfrm>
            <a:off x="703263" y="976630"/>
            <a:ext cx="5011756" cy="5589270"/>
          </a:xfrm>
          <a:prstGeom prst="rect">
            <a:avLst/>
          </a:prstGeom>
          <a:ln>
            <a:noFill/>
          </a:ln>
          <a:extLst>
            <a:ext uri="{53640926-AAD7-44D8-BBD7-CCE9431645EC}">
              <a14:shadowObscured xmlns:a14="http://schemas.microsoft.com/office/drawing/2010/main"/>
            </a:ext>
          </a:extLst>
        </p:spPr>
      </p:pic>
      <p:sp>
        <p:nvSpPr>
          <p:cNvPr id="7" name="文本框 6">
            <a:extLst>
              <a:ext uri="{FF2B5EF4-FFF2-40B4-BE49-F238E27FC236}">
                <a16:creationId xmlns:a16="http://schemas.microsoft.com/office/drawing/2014/main" id="{A0293592-D8CD-1236-E316-4A0B8D65F706}"/>
              </a:ext>
            </a:extLst>
          </p:cNvPr>
          <p:cNvSpPr txBox="1"/>
          <p:nvPr/>
        </p:nvSpPr>
        <p:spPr>
          <a:xfrm>
            <a:off x="5837237" y="1904350"/>
            <a:ext cx="6102350" cy="3529941"/>
          </a:xfrm>
          <a:prstGeom prst="rect">
            <a:avLst/>
          </a:prstGeom>
          <a:noFill/>
        </p:spPr>
        <p:txBody>
          <a:bodyPr wrap="square">
            <a:spAutoFit/>
          </a:bodyPr>
          <a:lstStyle/>
          <a:p>
            <a:pPr marL="457200" indent="-457200" algn="just">
              <a:lnSpc>
                <a:spcPct val="125000"/>
              </a:lnSpc>
              <a:spcBef>
                <a:spcPct val="0"/>
              </a:spcBef>
              <a:buSzPct val="50000"/>
              <a:buFont typeface="Wingdings" panose="05000000000000000000" pitchFamily="2" charset="2"/>
              <a:buChar char="l"/>
            </a:pPr>
            <a:r>
              <a:rPr lang="en-US" altLang="en-US" sz="1800" dirty="0">
                <a:latin typeface="Times New Roman" panose="02020603050405020304" pitchFamily="18" charset="0"/>
                <a:cs typeface="Times New Roman" panose="02020603050405020304" pitchFamily="18" charset="0"/>
              </a:rPr>
              <a:t>In December 14 to 16, 2023, East Asia experienced a severe cold wave with record-breaking low temperatures.</a:t>
            </a:r>
          </a:p>
          <a:p>
            <a:pPr marL="457200" indent="-457200" algn="just">
              <a:lnSpc>
                <a:spcPct val="125000"/>
              </a:lnSpc>
              <a:spcBef>
                <a:spcPct val="0"/>
              </a:spcBef>
              <a:buSzPct val="50000"/>
              <a:buFont typeface="Wingdings" panose="05000000000000000000" pitchFamily="2" charset="2"/>
              <a:buChar char="l"/>
            </a:pPr>
            <a:endParaRPr lang="en-US" altLang="en-US" sz="1800" dirty="0">
              <a:latin typeface="Times New Roman" panose="02020603050405020304" pitchFamily="18" charset="0"/>
              <a:cs typeface="Times New Roman" panose="02020603050405020304" pitchFamily="18" charset="0"/>
            </a:endParaRPr>
          </a:p>
          <a:p>
            <a:pPr marL="457200" indent="-457200" algn="just">
              <a:lnSpc>
                <a:spcPct val="125000"/>
              </a:lnSpc>
              <a:spcBef>
                <a:spcPct val="0"/>
              </a:spcBef>
              <a:buSzPct val="50000"/>
              <a:buFont typeface="Wingdings" panose="05000000000000000000" pitchFamily="2" charset="2"/>
              <a:buChar char="l"/>
            </a:pPr>
            <a:r>
              <a:rPr lang="en-US" altLang="en-US" dirty="0">
                <a:latin typeface="Times New Roman" panose="02020603050405020304" pitchFamily="18" charset="0"/>
                <a:cs typeface="Times New Roman" panose="02020603050405020304" pitchFamily="18" charset="0"/>
              </a:rPr>
              <a:t>Understanding the dynamic mechanisms behind such extreme events is critical for improving prediction.</a:t>
            </a:r>
          </a:p>
          <a:p>
            <a:pPr marL="457200" indent="-457200" algn="just">
              <a:lnSpc>
                <a:spcPct val="125000"/>
              </a:lnSpc>
              <a:spcBef>
                <a:spcPct val="0"/>
              </a:spcBef>
              <a:buSzPct val="50000"/>
              <a:buFont typeface="Wingdings" panose="05000000000000000000" pitchFamily="2" charset="2"/>
              <a:buChar char="l"/>
            </a:pPr>
            <a:endParaRPr lang="en-US" altLang="en-US" dirty="0">
              <a:latin typeface="Times New Roman" panose="02020603050405020304" pitchFamily="18" charset="0"/>
              <a:cs typeface="Times New Roman" panose="02020603050405020304" pitchFamily="18" charset="0"/>
            </a:endParaRPr>
          </a:p>
          <a:p>
            <a:pPr marL="457200" indent="-457200" algn="just">
              <a:lnSpc>
                <a:spcPct val="125000"/>
              </a:lnSpc>
              <a:spcBef>
                <a:spcPct val="0"/>
              </a:spcBef>
              <a:buSzPct val="50000"/>
              <a:buFont typeface="Wingdings" panose="05000000000000000000" pitchFamily="2" charset="2"/>
              <a:buChar char="l"/>
            </a:pPr>
            <a:r>
              <a:rPr lang="en-US" altLang="en-US" dirty="0">
                <a:latin typeface="Times New Roman" panose="02020603050405020304" pitchFamily="18" charset="0"/>
                <a:cs typeface="Times New Roman" panose="02020603050405020304" pitchFamily="18" charset="0"/>
              </a:rPr>
              <a:t>This study investigates the role of tropopause potential vorticity circulation (PVC) forcing in triggering and amplifying the cold wave.</a:t>
            </a:r>
          </a:p>
          <a:p>
            <a:pPr marL="457200" indent="-457200" algn="just">
              <a:lnSpc>
                <a:spcPct val="125000"/>
              </a:lnSpc>
              <a:spcBef>
                <a:spcPct val="0"/>
              </a:spcBef>
              <a:buSzPct val="50000"/>
              <a:buFont typeface="Wingdings" panose="05000000000000000000" pitchFamily="2" charset="2"/>
              <a:buChar char="l"/>
            </a:pPr>
            <a:endParaRPr lang="en-US" altLang="en-US" sz="1800" dirty="0"/>
          </a:p>
        </p:txBody>
      </p:sp>
      <p:sp>
        <p:nvSpPr>
          <p:cNvPr id="10" name="灯片编号占位符 9">
            <a:extLst>
              <a:ext uri="{FF2B5EF4-FFF2-40B4-BE49-F238E27FC236}">
                <a16:creationId xmlns:a16="http://schemas.microsoft.com/office/drawing/2014/main" id="{2A7724A0-0584-C2F0-220A-013A4D9814B1}"/>
              </a:ext>
            </a:extLst>
          </p:cNvPr>
          <p:cNvSpPr>
            <a:spLocks noGrp="1"/>
          </p:cNvSpPr>
          <p:nvPr>
            <p:ph type="sldNum" sz="quarter" idx="12"/>
          </p:nvPr>
        </p:nvSpPr>
        <p:spPr/>
        <p:txBody>
          <a:bodyPr/>
          <a:lstStyle/>
          <a:p>
            <a:fld id="{E818CB08-DB5B-4317-9C78-1F225BCA0C62}" type="slidenum">
              <a:rPr lang="zh-CN" altLang="en-US" smtClean="0"/>
              <a:t>2</a:t>
            </a:fld>
            <a:endParaRPr lang="zh-CN" altLang="en-US"/>
          </a:p>
        </p:txBody>
      </p:sp>
    </p:spTree>
    <p:extLst>
      <p:ext uri="{BB962C8B-B14F-4D97-AF65-F5344CB8AC3E}">
        <p14:creationId xmlns:p14="http://schemas.microsoft.com/office/powerpoint/2010/main" val="615445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rgbClr val="F3CEFE"/>
            </a:gs>
            <a:gs pos="0">
              <a:srgbClr val="FEF4CE"/>
            </a:gs>
          </a:gsLst>
          <a:lin ang="5400000" scaled="1"/>
        </a:gradFill>
        <a:effectLst/>
      </p:bgPr>
    </p:bg>
    <p:spTree>
      <p:nvGrpSpPr>
        <p:cNvPr id="1" name="">
          <a:extLst>
            <a:ext uri="{FF2B5EF4-FFF2-40B4-BE49-F238E27FC236}">
              <a16:creationId xmlns:a16="http://schemas.microsoft.com/office/drawing/2014/main" id="{E99E4DF5-5AB4-2796-4301-DC088B12C5B0}"/>
            </a:ext>
          </a:extLst>
        </p:cNvPr>
        <p:cNvGrpSpPr/>
        <p:nvPr/>
      </p:nvGrpSpPr>
      <p:grpSpPr>
        <a:xfrm>
          <a:off x="0" y="0"/>
          <a:ext cx="0" cy="0"/>
          <a:chOff x="0" y="0"/>
          <a:chExt cx="0" cy="0"/>
        </a:xfrm>
      </p:grpSpPr>
      <p:sp>
        <p:nvSpPr>
          <p:cNvPr id="2" name="矩形: 圆角 1">
            <a:extLst>
              <a:ext uri="{FF2B5EF4-FFF2-40B4-BE49-F238E27FC236}">
                <a16:creationId xmlns:a16="http://schemas.microsoft.com/office/drawing/2014/main" id="{2C141D10-82F4-C583-4181-68829E6703D8}"/>
              </a:ext>
            </a:extLst>
          </p:cNvPr>
          <p:cNvSpPr/>
          <p:nvPr/>
        </p:nvSpPr>
        <p:spPr>
          <a:xfrm>
            <a:off x="0" y="0"/>
            <a:ext cx="12192000" cy="800100"/>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2835">
              <a:defRPr/>
            </a:pPr>
            <a:r>
              <a:rPr lang="en-US" altLang="zh-CN" sz="4400" b="1" dirty="0">
                <a:solidFill>
                  <a:schemeClr val="bg1"/>
                </a:solidFill>
                <a:latin typeface="Times New Roman" panose="02020603050405020304" pitchFamily="18" charset="0"/>
                <a:cs typeface="Times New Roman" panose="02020603050405020304" pitchFamily="18" charset="0"/>
              </a:rPr>
              <a:t>Data &amp; Methodology</a:t>
            </a:r>
          </a:p>
        </p:txBody>
      </p:sp>
      <p:grpSp>
        <p:nvGrpSpPr>
          <p:cNvPr id="28" name="组合 27">
            <a:extLst>
              <a:ext uri="{FF2B5EF4-FFF2-40B4-BE49-F238E27FC236}">
                <a16:creationId xmlns:a16="http://schemas.microsoft.com/office/drawing/2014/main" id="{46DBF44A-F01C-AF00-8906-DBF8F59B59A9}"/>
              </a:ext>
            </a:extLst>
          </p:cNvPr>
          <p:cNvGrpSpPr/>
          <p:nvPr/>
        </p:nvGrpSpPr>
        <p:grpSpPr>
          <a:xfrm>
            <a:off x="434974" y="967498"/>
            <a:ext cx="7683501" cy="5890502"/>
            <a:chOff x="384174" y="1310799"/>
            <a:chExt cx="7683501" cy="5890502"/>
          </a:xfrm>
        </p:grpSpPr>
        <p:sp>
          <p:nvSpPr>
            <p:cNvPr id="5" name="文本框 4">
              <a:extLst>
                <a:ext uri="{FF2B5EF4-FFF2-40B4-BE49-F238E27FC236}">
                  <a16:creationId xmlns:a16="http://schemas.microsoft.com/office/drawing/2014/main" id="{F5166C98-1E47-CF81-7215-0F41B4435E52}"/>
                </a:ext>
              </a:extLst>
            </p:cNvPr>
            <p:cNvSpPr txBox="1"/>
            <p:nvPr/>
          </p:nvSpPr>
          <p:spPr>
            <a:xfrm>
              <a:off x="384175" y="1310799"/>
              <a:ext cx="5089525" cy="752385"/>
            </a:xfrm>
            <a:prstGeom prst="rect">
              <a:avLst/>
            </a:prstGeom>
            <a:noFill/>
          </p:spPr>
          <p:txBody>
            <a:bodyPr wrap="square">
              <a:spAutoFit/>
            </a:bodyPr>
            <a:lstStyle/>
            <a:p>
              <a:pPr marL="342900" indent="-342900" algn="just">
                <a:lnSpc>
                  <a:spcPct val="125000"/>
                </a:lnSpc>
                <a:spcBef>
                  <a:spcPct val="0"/>
                </a:spcBef>
                <a:buSzPct val="50000"/>
                <a:buFont typeface="Wingdings" panose="05000000000000000000" pitchFamily="2" charset="2"/>
                <a:buChar char="l"/>
              </a:pPr>
              <a:r>
                <a:rPr lang="en-US" altLang="en-US" sz="1800" dirty="0">
                  <a:latin typeface="Times New Roman" panose="02020603050405020304" pitchFamily="18" charset="0"/>
                  <a:cs typeface="Times New Roman" panose="02020603050405020304" pitchFamily="18" charset="0"/>
                </a:rPr>
                <a:t>Data: ERA5 reanalysis, GSOD temperature data.</a:t>
              </a:r>
            </a:p>
            <a:p>
              <a:pPr marL="342900" indent="-342900" algn="just">
                <a:lnSpc>
                  <a:spcPct val="125000"/>
                </a:lnSpc>
                <a:spcBef>
                  <a:spcPct val="0"/>
                </a:spcBef>
                <a:buSzPct val="50000"/>
                <a:buFont typeface="Wingdings" panose="05000000000000000000" pitchFamily="2" charset="2"/>
                <a:buChar char="l"/>
              </a:pPr>
              <a:endParaRPr lang="en-US" altLang="en-US" sz="1800" dirty="0">
                <a:latin typeface="Times New Roman" panose="02020603050405020304" pitchFamily="18" charset="0"/>
                <a:cs typeface="Times New Roman" panose="02020603050405020304" pitchFamily="18" charset="0"/>
              </a:endParaRPr>
            </a:p>
          </p:txBody>
        </p:sp>
        <p:grpSp>
          <p:nvGrpSpPr>
            <p:cNvPr id="27" name="组合 26">
              <a:extLst>
                <a:ext uri="{FF2B5EF4-FFF2-40B4-BE49-F238E27FC236}">
                  <a16:creationId xmlns:a16="http://schemas.microsoft.com/office/drawing/2014/main" id="{9E1BBEEA-5422-F014-36A1-EDCBC10D7127}"/>
                </a:ext>
              </a:extLst>
            </p:cNvPr>
            <p:cNvGrpSpPr/>
            <p:nvPr/>
          </p:nvGrpSpPr>
          <p:grpSpPr>
            <a:xfrm>
              <a:off x="384174" y="1809184"/>
              <a:ext cx="7683501" cy="5392117"/>
              <a:chOff x="384174" y="1809184"/>
              <a:chExt cx="7683501" cy="5392117"/>
            </a:xfrm>
          </p:grpSpPr>
          <p:sp>
            <p:nvSpPr>
              <p:cNvPr id="7" name="文本框 6">
                <a:extLst>
                  <a:ext uri="{FF2B5EF4-FFF2-40B4-BE49-F238E27FC236}">
                    <a16:creationId xmlns:a16="http://schemas.microsoft.com/office/drawing/2014/main" id="{37FC3DCC-A863-CC9A-1704-1B406C47C0E3}"/>
                  </a:ext>
                </a:extLst>
              </p:cNvPr>
              <p:cNvSpPr txBox="1"/>
              <p:nvPr/>
            </p:nvSpPr>
            <p:spPr>
              <a:xfrm>
                <a:off x="384174" y="1809184"/>
                <a:ext cx="5089525" cy="5392117"/>
              </a:xfrm>
              <a:prstGeom prst="rect">
                <a:avLst/>
              </a:prstGeom>
              <a:noFill/>
            </p:spPr>
            <p:txBody>
              <a:bodyPr wrap="square">
                <a:spAutoFit/>
              </a:bodyPr>
              <a:lstStyle/>
              <a:p>
                <a:pPr marL="342900" indent="-342900" algn="just">
                  <a:lnSpc>
                    <a:spcPct val="200000"/>
                  </a:lnSpc>
                  <a:spcBef>
                    <a:spcPct val="0"/>
                  </a:spcBef>
                  <a:buSzPct val="50000"/>
                  <a:buFont typeface="Wingdings" panose="05000000000000000000" pitchFamily="2" charset="2"/>
                  <a:buChar char="l"/>
                </a:pPr>
                <a:r>
                  <a:rPr lang="en-US" altLang="en-US" sz="1800" dirty="0">
                    <a:latin typeface="Times New Roman" panose="02020603050405020304" pitchFamily="18" charset="0"/>
                    <a:cs typeface="Times New Roman" panose="02020603050405020304" pitchFamily="18" charset="0"/>
                  </a:rPr>
                  <a:t>Key Concepts:</a:t>
                </a:r>
              </a:p>
              <a:p>
                <a:pPr algn="just">
                  <a:lnSpc>
                    <a:spcPct val="200000"/>
                  </a:lnSpc>
                  <a:spcBef>
                    <a:spcPct val="0"/>
                  </a:spcBef>
                  <a:buSzPct val="50000"/>
                </a:pPr>
                <a:r>
                  <a:rPr lang="en-US" altLang="en-US" sz="1800" dirty="0">
                    <a:latin typeface="Times New Roman" panose="02020603050405020304" pitchFamily="18" charset="0"/>
                    <a:cs typeface="Times New Roman" panose="02020603050405020304" pitchFamily="18" charset="0"/>
                  </a:rPr>
                  <a:t>      Potential Vorticity (PV): </a:t>
                </a:r>
              </a:p>
              <a:p>
                <a:pPr algn="just">
                  <a:lnSpc>
                    <a:spcPct val="200000"/>
                  </a:lnSpc>
                  <a:spcBef>
                    <a:spcPct val="0"/>
                  </a:spcBef>
                  <a:buSzPct val="50000"/>
                </a:pPr>
                <a:r>
                  <a:rPr lang="en-US" altLang="en-US" sz="1800" dirty="0">
                    <a:latin typeface="Times New Roman" panose="02020603050405020304" pitchFamily="18" charset="0"/>
                    <a:cs typeface="Times New Roman" panose="02020603050405020304" pitchFamily="18" charset="0"/>
                  </a:rPr>
                  <a:t>      PV substance (PVS):</a:t>
                </a:r>
              </a:p>
              <a:p>
                <a:pPr algn="just">
                  <a:lnSpc>
                    <a:spcPct val="200000"/>
                  </a:lnSpc>
                  <a:spcBef>
                    <a:spcPct val="0"/>
                  </a:spcBef>
                  <a:buSzPct val="50000"/>
                </a:pPr>
                <a:r>
                  <a:rPr lang="en-US" altLang="en-US" sz="1800" dirty="0">
                    <a:latin typeface="Times New Roman" panose="02020603050405020304" pitchFamily="18" charset="0"/>
                    <a:cs typeface="Times New Roman" panose="02020603050405020304" pitchFamily="18" charset="0"/>
                  </a:rPr>
                  <a:t>      PV Equation:</a:t>
                </a:r>
              </a:p>
              <a:p>
                <a:pPr algn="just">
                  <a:lnSpc>
                    <a:spcPct val="200000"/>
                  </a:lnSpc>
                  <a:spcBef>
                    <a:spcPct val="0"/>
                  </a:spcBef>
                  <a:buSzPct val="50000"/>
                </a:pPr>
                <a:r>
                  <a:rPr lang="en-US" altLang="en-US" sz="1800" dirty="0">
                    <a:latin typeface="Times New Roman" panose="02020603050405020304" pitchFamily="18" charset="0"/>
                    <a:cs typeface="Times New Roman" panose="02020603050405020304" pitchFamily="18" charset="0"/>
                  </a:rPr>
                  <a:t>      PVS Equation:</a:t>
                </a:r>
              </a:p>
              <a:p>
                <a:pPr algn="just">
                  <a:lnSpc>
                    <a:spcPct val="200000"/>
                  </a:lnSpc>
                  <a:spcBef>
                    <a:spcPct val="0"/>
                  </a:spcBef>
                  <a:buSzPct val="50000"/>
                </a:pPr>
                <a:r>
                  <a:rPr lang="en-US"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Effective </a:t>
                </a:r>
                <a:r>
                  <a:rPr lang="en-US" altLang="en-US" sz="1800" dirty="0">
                    <a:latin typeface="Times New Roman" panose="02020603050405020304" pitchFamily="18" charset="0"/>
                    <a:cs typeface="Times New Roman" panose="02020603050405020304" pitchFamily="18" charset="0"/>
                  </a:rPr>
                  <a:t>PVS flux:</a:t>
                </a:r>
              </a:p>
              <a:p>
                <a:pPr algn="just">
                  <a:lnSpc>
                    <a:spcPct val="200000"/>
                  </a:lnSpc>
                  <a:spcBef>
                    <a:spcPct val="0"/>
                  </a:spcBef>
                  <a:buSzPct val="50000"/>
                </a:pPr>
                <a:r>
                  <a:rPr lang="en-US" altLang="en-US" sz="1800" dirty="0">
                    <a:latin typeface="Times New Roman" panose="02020603050405020304" pitchFamily="18" charset="0"/>
                    <a:cs typeface="Times New Roman" panose="02020603050405020304" pitchFamily="18" charset="0"/>
                  </a:rPr>
                  <a:t>      PVC:</a:t>
                </a:r>
              </a:p>
              <a:p>
                <a:pPr algn="just">
                  <a:lnSpc>
                    <a:spcPct val="200000"/>
                  </a:lnSpc>
                  <a:spcBef>
                    <a:spcPct val="0"/>
                  </a:spcBef>
                  <a:buSzPct val="50000"/>
                </a:pPr>
                <a:r>
                  <a:rPr lang="en-US" altLang="en-US" sz="1800" dirty="0">
                    <a:latin typeface="Times New Roman" panose="02020603050405020304" pitchFamily="18" charset="0"/>
                    <a:cs typeface="Times New Roman" panose="02020603050405020304" pitchFamily="18" charset="0"/>
                  </a:rPr>
                  <a:t>      In p- coordinate:</a:t>
                </a:r>
              </a:p>
              <a:p>
                <a:pPr algn="just">
                  <a:lnSpc>
                    <a:spcPct val="200000"/>
                  </a:lnSpc>
                  <a:spcBef>
                    <a:spcPct val="0"/>
                  </a:spcBef>
                  <a:buSzPct val="50000"/>
                </a:pPr>
                <a:endParaRPr lang="en-US" altLang="en-US" sz="1800" dirty="0">
                  <a:latin typeface="Times New Roman" panose="02020603050405020304" pitchFamily="18" charset="0"/>
                  <a:cs typeface="Times New Roman" panose="02020603050405020304" pitchFamily="18" charset="0"/>
                </a:endParaRPr>
              </a:p>
              <a:p>
                <a:pPr algn="just">
                  <a:lnSpc>
                    <a:spcPct val="125000"/>
                  </a:lnSpc>
                  <a:spcBef>
                    <a:spcPct val="0"/>
                  </a:spcBef>
                  <a:buSzPct val="50000"/>
                </a:pPr>
                <a:endParaRPr lang="en-US" altLang="en-US" sz="1800" dirty="0">
                  <a:latin typeface="Times New Roman" panose="02020603050405020304" pitchFamily="18" charset="0"/>
                  <a:cs typeface="Times New Roman" panose="02020603050405020304" pitchFamily="18" charset="0"/>
                </a:endParaRPr>
              </a:p>
            </p:txBody>
          </p:sp>
          <p:graphicFrame>
            <p:nvGraphicFramePr>
              <p:cNvPr id="8" name="对象 7">
                <a:extLst>
                  <a:ext uri="{FF2B5EF4-FFF2-40B4-BE49-F238E27FC236}">
                    <a16:creationId xmlns:a16="http://schemas.microsoft.com/office/drawing/2014/main" id="{1FB97F6F-BD6D-6E1F-E303-1134116B3DC9}"/>
                  </a:ext>
                </a:extLst>
              </p:cNvPr>
              <p:cNvGraphicFramePr>
                <a:graphicFrameLocks noChangeAspect="1"/>
              </p:cNvGraphicFramePr>
              <p:nvPr>
                <p:extLst>
                  <p:ext uri="{D42A27DB-BD31-4B8C-83A1-F6EECF244321}">
                    <p14:modId xmlns:p14="http://schemas.microsoft.com/office/powerpoint/2010/main" val="1211072513"/>
                  </p:ext>
                </p:extLst>
              </p:nvPr>
            </p:nvGraphicFramePr>
            <p:xfrm>
              <a:off x="3219450" y="2573883"/>
              <a:ext cx="1177925" cy="295275"/>
            </p:xfrm>
            <a:graphic>
              <a:graphicData uri="http://schemas.openxmlformats.org/presentationml/2006/ole">
                <mc:AlternateContent xmlns:mc="http://schemas.openxmlformats.org/markup-compatibility/2006">
                  <mc:Choice xmlns:v="urn:schemas-microsoft-com:vml" Requires="v">
                    <p:oleObj name="Equation" r:id="rId3" imgW="1180800" imgH="291960" progId="Equation.DSMT4">
                      <p:embed/>
                    </p:oleObj>
                  </mc:Choice>
                  <mc:Fallback>
                    <p:oleObj name="Equation" r:id="rId3" imgW="1180800" imgH="291960" progId="Equation.DSMT4">
                      <p:embed/>
                      <p:pic>
                        <p:nvPicPr>
                          <p:cNvPr id="37" name="对象 36">
                            <a:extLst>
                              <a:ext uri="{FF2B5EF4-FFF2-40B4-BE49-F238E27FC236}">
                                <a16:creationId xmlns:a16="http://schemas.microsoft.com/office/drawing/2014/main" id="{4C766B0C-AAD6-9F7D-A7C1-07FA9C615385}"/>
                              </a:ext>
                            </a:extLst>
                          </p:cNvPr>
                          <p:cNvPicPr>
                            <a:picLocks noChangeAspect="1" noChangeArrowheads="1"/>
                          </p:cNvPicPr>
                          <p:nvPr/>
                        </p:nvPicPr>
                        <p:blipFill>
                          <a:blip r:embed="rId4"/>
                          <a:srcRect/>
                          <a:stretch>
                            <a:fillRect/>
                          </a:stretch>
                        </p:blipFill>
                        <p:spPr bwMode="auto">
                          <a:xfrm>
                            <a:off x="3219450" y="2573883"/>
                            <a:ext cx="1177925" cy="295275"/>
                          </a:xfrm>
                          <a:prstGeom prst="rect">
                            <a:avLst/>
                          </a:prstGeom>
                          <a:noFill/>
                        </p:spPr>
                      </p:pic>
                    </p:oleObj>
                  </mc:Fallback>
                </mc:AlternateContent>
              </a:graphicData>
            </a:graphic>
          </p:graphicFrame>
          <p:graphicFrame>
            <p:nvGraphicFramePr>
              <p:cNvPr id="15" name="对象 14">
                <a:extLst>
                  <a:ext uri="{FF2B5EF4-FFF2-40B4-BE49-F238E27FC236}">
                    <a16:creationId xmlns:a16="http://schemas.microsoft.com/office/drawing/2014/main" id="{DBA44488-11EC-7FED-608E-11A6ACA57BC2}"/>
                  </a:ext>
                </a:extLst>
              </p:cNvPr>
              <p:cNvGraphicFramePr>
                <a:graphicFrameLocks noChangeAspect="1"/>
              </p:cNvGraphicFramePr>
              <p:nvPr>
                <p:extLst>
                  <p:ext uri="{D42A27DB-BD31-4B8C-83A1-F6EECF244321}">
                    <p14:modId xmlns:p14="http://schemas.microsoft.com/office/powerpoint/2010/main" val="772963359"/>
                  </p:ext>
                </p:extLst>
              </p:nvPr>
            </p:nvGraphicFramePr>
            <p:xfrm>
              <a:off x="3219450" y="2898993"/>
              <a:ext cx="3481387" cy="579438"/>
            </p:xfrm>
            <a:graphic>
              <a:graphicData uri="http://schemas.openxmlformats.org/presentationml/2006/ole">
                <mc:AlternateContent xmlns:mc="http://schemas.openxmlformats.org/markup-compatibility/2006">
                  <mc:Choice xmlns:v="urn:schemas-microsoft-com:vml" Requires="v">
                    <p:oleObj name="Equation" r:id="rId5" imgW="3492360" imgH="571320" progId="Equation.DSMT4">
                      <p:embed/>
                    </p:oleObj>
                  </mc:Choice>
                  <mc:Fallback>
                    <p:oleObj name="Equation" r:id="rId5" imgW="3492360" imgH="571320" progId="Equation.DSMT4">
                      <p:embed/>
                      <p:pic>
                        <p:nvPicPr>
                          <p:cNvPr id="11" name="对象 10">
                            <a:extLst>
                              <a:ext uri="{FF2B5EF4-FFF2-40B4-BE49-F238E27FC236}">
                                <a16:creationId xmlns:a16="http://schemas.microsoft.com/office/drawing/2014/main" id="{CE4ADC68-7A16-7D6C-B240-4455AAFF2775}"/>
                              </a:ext>
                            </a:extLst>
                          </p:cNvPr>
                          <p:cNvPicPr>
                            <a:picLocks noChangeAspect="1" noChangeArrowheads="1"/>
                          </p:cNvPicPr>
                          <p:nvPr/>
                        </p:nvPicPr>
                        <p:blipFill>
                          <a:blip r:embed="rId6"/>
                          <a:srcRect/>
                          <a:stretch>
                            <a:fillRect/>
                          </a:stretch>
                        </p:blipFill>
                        <p:spPr bwMode="auto">
                          <a:xfrm>
                            <a:off x="3219450" y="2898993"/>
                            <a:ext cx="3481387" cy="57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a:extLst>
                  <a:ext uri="{FF2B5EF4-FFF2-40B4-BE49-F238E27FC236}">
                    <a16:creationId xmlns:a16="http://schemas.microsoft.com/office/drawing/2014/main" id="{E4A2C4BE-4ADA-043B-1F1A-62C29E553E13}"/>
                  </a:ext>
                </a:extLst>
              </p:cNvPr>
              <p:cNvGraphicFramePr>
                <a:graphicFrameLocks noChangeAspect="1"/>
              </p:cNvGraphicFramePr>
              <p:nvPr>
                <p:extLst>
                  <p:ext uri="{D42A27DB-BD31-4B8C-83A1-F6EECF244321}">
                    <p14:modId xmlns:p14="http://schemas.microsoft.com/office/powerpoint/2010/main" val="3831551913"/>
                  </p:ext>
                </p:extLst>
              </p:nvPr>
            </p:nvGraphicFramePr>
            <p:xfrm>
              <a:off x="3219450" y="3472191"/>
              <a:ext cx="2660650" cy="581025"/>
            </p:xfrm>
            <a:graphic>
              <a:graphicData uri="http://schemas.openxmlformats.org/presentationml/2006/ole">
                <mc:AlternateContent xmlns:mc="http://schemas.openxmlformats.org/markup-compatibility/2006">
                  <mc:Choice xmlns:v="urn:schemas-microsoft-com:vml" Requires="v">
                    <p:oleObj name="Equation" r:id="rId7" imgW="2666880" imgH="571320" progId="Equation.DSMT4">
                      <p:embed/>
                    </p:oleObj>
                  </mc:Choice>
                  <mc:Fallback>
                    <p:oleObj name="Equation" r:id="rId7" imgW="2666880" imgH="571320" progId="Equation.DSMT4">
                      <p:embed/>
                      <p:pic>
                        <p:nvPicPr>
                          <p:cNvPr id="42" name="对象 41">
                            <a:extLst>
                              <a:ext uri="{FF2B5EF4-FFF2-40B4-BE49-F238E27FC236}">
                                <a16:creationId xmlns:a16="http://schemas.microsoft.com/office/drawing/2014/main" id="{44A2A000-8EF6-6862-61C9-FD26436AFB54}"/>
                              </a:ext>
                            </a:extLst>
                          </p:cNvPr>
                          <p:cNvPicPr>
                            <a:picLocks noChangeAspect="1" noChangeArrowheads="1"/>
                          </p:cNvPicPr>
                          <p:nvPr/>
                        </p:nvPicPr>
                        <p:blipFill>
                          <a:blip r:embed="rId8"/>
                          <a:srcRect/>
                          <a:stretch>
                            <a:fillRect/>
                          </a:stretch>
                        </p:blipFill>
                        <p:spPr bwMode="auto">
                          <a:xfrm>
                            <a:off x="3219450" y="3472191"/>
                            <a:ext cx="266065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对象 16">
                <a:extLst>
                  <a:ext uri="{FF2B5EF4-FFF2-40B4-BE49-F238E27FC236}">
                    <a16:creationId xmlns:a16="http://schemas.microsoft.com/office/drawing/2014/main" id="{F2BC7CD2-CD98-F324-6E8C-8BD8762C47BB}"/>
                  </a:ext>
                </a:extLst>
              </p:cNvPr>
              <p:cNvGraphicFramePr>
                <a:graphicFrameLocks noChangeAspect="1"/>
              </p:cNvGraphicFramePr>
              <p:nvPr>
                <p:extLst>
                  <p:ext uri="{D42A27DB-BD31-4B8C-83A1-F6EECF244321}">
                    <p14:modId xmlns:p14="http://schemas.microsoft.com/office/powerpoint/2010/main" val="1422226057"/>
                  </p:ext>
                </p:extLst>
              </p:nvPr>
            </p:nvGraphicFramePr>
            <p:xfrm>
              <a:off x="3219450" y="4017021"/>
              <a:ext cx="4848225" cy="644525"/>
            </p:xfrm>
            <a:graphic>
              <a:graphicData uri="http://schemas.openxmlformats.org/presentationml/2006/ole">
                <mc:AlternateContent xmlns:mc="http://schemas.openxmlformats.org/markup-compatibility/2006">
                  <mc:Choice xmlns:v="urn:schemas-microsoft-com:vml" Requires="v">
                    <p:oleObj name="Equation" r:id="rId9" imgW="4863960" imgH="634680" progId="Equation.DSMT4">
                      <p:embed/>
                    </p:oleObj>
                  </mc:Choice>
                  <mc:Fallback>
                    <p:oleObj name="Equation" r:id="rId9" imgW="4863960" imgH="634680" progId="Equation.DSMT4">
                      <p:embed/>
                      <p:pic>
                        <p:nvPicPr>
                          <p:cNvPr id="43" name="对象 42">
                            <a:extLst>
                              <a:ext uri="{FF2B5EF4-FFF2-40B4-BE49-F238E27FC236}">
                                <a16:creationId xmlns:a16="http://schemas.microsoft.com/office/drawing/2014/main" id="{533AA939-EBA4-BD43-2EE3-3457AF9AD4D6}"/>
                              </a:ext>
                            </a:extLst>
                          </p:cNvPr>
                          <p:cNvPicPr>
                            <a:picLocks noChangeAspect="1" noChangeArrowheads="1"/>
                          </p:cNvPicPr>
                          <p:nvPr/>
                        </p:nvPicPr>
                        <p:blipFill>
                          <a:blip r:embed="rId10"/>
                          <a:srcRect/>
                          <a:stretch>
                            <a:fillRect/>
                          </a:stretch>
                        </p:blipFill>
                        <p:spPr bwMode="auto">
                          <a:xfrm>
                            <a:off x="3219450" y="4017021"/>
                            <a:ext cx="4848225"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对象 17">
                <a:extLst>
                  <a:ext uri="{FF2B5EF4-FFF2-40B4-BE49-F238E27FC236}">
                    <a16:creationId xmlns:a16="http://schemas.microsoft.com/office/drawing/2014/main" id="{72F37586-FFA0-2A9F-7096-9E108B2BC244}"/>
                  </a:ext>
                </a:extLst>
              </p:cNvPr>
              <p:cNvGraphicFramePr>
                <a:graphicFrameLocks noChangeAspect="1"/>
              </p:cNvGraphicFramePr>
              <p:nvPr>
                <p:extLst>
                  <p:ext uri="{D42A27DB-BD31-4B8C-83A1-F6EECF244321}">
                    <p14:modId xmlns:p14="http://schemas.microsoft.com/office/powerpoint/2010/main" val="1437766013"/>
                  </p:ext>
                </p:extLst>
              </p:nvPr>
            </p:nvGraphicFramePr>
            <p:xfrm>
              <a:off x="3219449" y="4626414"/>
              <a:ext cx="2074863" cy="438150"/>
            </p:xfrm>
            <a:graphic>
              <a:graphicData uri="http://schemas.openxmlformats.org/presentationml/2006/ole">
                <mc:AlternateContent xmlns:mc="http://schemas.openxmlformats.org/markup-compatibility/2006">
                  <mc:Choice xmlns:v="urn:schemas-microsoft-com:vml" Requires="v">
                    <p:oleObj name="Equation" r:id="rId11" imgW="2082600" imgH="431640" progId="Equation.DSMT4">
                      <p:embed/>
                    </p:oleObj>
                  </mc:Choice>
                  <mc:Fallback>
                    <p:oleObj name="Equation" r:id="rId11" imgW="2082600" imgH="431640" progId="Equation.DSMT4">
                      <p:embed/>
                      <p:pic>
                        <p:nvPicPr>
                          <p:cNvPr id="44" name="对象 43">
                            <a:extLst>
                              <a:ext uri="{FF2B5EF4-FFF2-40B4-BE49-F238E27FC236}">
                                <a16:creationId xmlns:a16="http://schemas.microsoft.com/office/drawing/2014/main" id="{B5B73F95-499F-43AF-2CD7-9B82FF275FB3}"/>
                              </a:ext>
                            </a:extLst>
                          </p:cNvPr>
                          <p:cNvPicPr>
                            <a:picLocks noChangeAspect="1" noChangeArrowheads="1"/>
                          </p:cNvPicPr>
                          <p:nvPr/>
                        </p:nvPicPr>
                        <p:blipFill>
                          <a:blip r:embed="rId12"/>
                          <a:srcRect/>
                          <a:stretch>
                            <a:fillRect/>
                          </a:stretch>
                        </p:blipFill>
                        <p:spPr bwMode="auto">
                          <a:xfrm>
                            <a:off x="3219449" y="4626414"/>
                            <a:ext cx="2074863"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对象 18">
                <a:extLst>
                  <a:ext uri="{FF2B5EF4-FFF2-40B4-BE49-F238E27FC236}">
                    <a16:creationId xmlns:a16="http://schemas.microsoft.com/office/drawing/2014/main" id="{D901EC5B-6C01-99B6-C6AD-C496FFE7DFF8}"/>
                  </a:ext>
                </a:extLst>
              </p:cNvPr>
              <p:cNvGraphicFramePr>
                <a:graphicFrameLocks noChangeAspect="1"/>
              </p:cNvGraphicFramePr>
              <p:nvPr>
                <p:extLst>
                  <p:ext uri="{D42A27DB-BD31-4B8C-83A1-F6EECF244321}">
                    <p14:modId xmlns:p14="http://schemas.microsoft.com/office/powerpoint/2010/main" val="415504360"/>
                  </p:ext>
                </p:extLst>
              </p:nvPr>
            </p:nvGraphicFramePr>
            <p:xfrm>
              <a:off x="3219449" y="5181680"/>
              <a:ext cx="2028825" cy="488950"/>
            </p:xfrm>
            <a:graphic>
              <a:graphicData uri="http://schemas.openxmlformats.org/presentationml/2006/ole">
                <mc:AlternateContent xmlns:mc="http://schemas.openxmlformats.org/markup-compatibility/2006">
                  <mc:Choice xmlns:v="urn:schemas-microsoft-com:vml" Requires="v">
                    <p:oleObj name="Equation" r:id="rId13" imgW="2070000" imgH="495000" progId="Equation.DSMT4">
                      <p:embed/>
                    </p:oleObj>
                  </mc:Choice>
                  <mc:Fallback>
                    <p:oleObj name="Equation" r:id="rId13" imgW="2070000" imgH="495000" progId="Equation.DSMT4">
                      <p:embed/>
                      <p:pic>
                        <p:nvPicPr>
                          <p:cNvPr id="46" name="对象 45">
                            <a:extLst>
                              <a:ext uri="{FF2B5EF4-FFF2-40B4-BE49-F238E27FC236}">
                                <a16:creationId xmlns:a16="http://schemas.microsoft.com/office/drawing/2014/main" id="{7594CF16-14E6-F026-0ADA-640A84282396}"/>
                              </a:ext>
                            </a:extLst>
                          </p:cNvPr>
                          <p:cNvPicPr>
                            <a:picLocks noChangeAspect="1" noChangeArrowheads="1"/>
                          </p:cNvPicPr>
                          <p:nvPr/>
                        </p:nvPicPr>
                        <p:blipFill>
                          <a:blip r:embed="rId14"/>
                          <a:srcRect/>
                          <a:stretch>
                            <a:fillRect/>
                          </a:stretch>
                        </p:blipFill>
                        <p:spPr bwMode="auto">
                          <a:xfrm>
                            <a:off x="3219449" y="5181680"/>
                            <a:ext cx="20288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对象 19">
                <a:extLst>
                  <a:ext uri="{FF2B5EF4-FFF2-40B4-BE49-F238E27FC236}">
                    <a16:creationId xmlns:a16="http://schemas.microsoft.com/office/drawing/2014/main" id="{0A1DF5A5-FD69-18BF-7AA8-97760184E7D5}"/>
                  </a:ext>
                </a:extLst>
              </p:cNvPr>
              <p:cNvGraphicFramePr>
                <a:graphicFrameLocks noChangeAspect="1"/>
              </p:cNvGraphicFramePr>
              <p:nvPr>
                <p:extLst>
                  <p:ext uri="{D42A27DB-BD31-4B8C-83A1-F6EECF244321}">
                    <p14:modId xmlns:p14="http://schemas.microsoft.com/office/powerpoint/2010/main" val="4146256792"/>
                  </p:ext>
                </p:extLst>
              </p:nvPr>
            </p:nvGraphicFramePr>
            <p:xfrm>
              <a:off x="3219449" y="5787746"/>
              <a:ext cx="3852862" cy="1006475"/>
            </p:xfrm>
            <a:graphic>
              <a:graphicData uri="http://schemas.openxmlformats.org/presentationml/2006/ole">
                <mc:AlternateContent xmlns:mc="http://schemas.openxmlformats.org/markup-compatibility/2006">
                  <mc:Choice xmlns:v="urn:schemas-microsoft-com:vml" Requires="v">
                    <p:oleObj name="Equation" r:id="rId15" imgW="3759120" imgH="1054080" progId="Equation.DSMT4">
                      <p:embed/>
                    </p:oleObj>
                  </mc:Choice>
                  <mc:Fallback>
                    <p:oleObj name="Equation" r:id="rId15" imgW="3759120" imgH="1054080" progId="Equation.DSMT4">
                      <p:embed/>
                      <p:pic>
                        <p:nvPicPr>
                          <p:cNvPr id="48" name="对象 47">
                            <a:extLst>
                              <a:ext uri="{FF2B5EF4-FFF2-40B4-BE49-F238E27FC236}">
                                <a16:creationId xmlns:a16="http://schemas.microsoft.com/office/drawing/2014/main" id="{C2268FAA-0FCD-442C-01E5-C42F22E855FF}"/>
                              </a:ext>
                            </a:extLst>
                          </p:cNvPr>
                          <p:cNvPicPr>
                            <a:picLocks noChangeAspect="1" noChangeArrowheads="1"/>
                          </p:cNvPicPr>
                          <p:nvPr/>
                        </p:nvPicPr>
                        <p:blipFill>
                          <a:blip r:embed="rId16"/>
                          <a:srcRect/>
                          <a:stretch>
                            <a:fillRect/>
                          </a:stretch>
                        </p:blipFill>
                        <p:spPr bwMode="auto">
                          <a:xfrm>
                            <a:off x="3219449" y="5787746"/>
                            <a:ext cx="3852862"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31" name="灯片编号占位符 30">
            <a:extLst>
              <a:ext uri="{FF2B5EF4-FFF2-40B4-BE49-F238E27FC236}">
                <a16:creationId xmlns:a16="http://schemas.microsoft.com/office/drawing/2014/main" id="{DC41792E-4C28-4050-E078-03DD0370DA30}"/>
              </a:ext>
            </a:extLst>
          </p:cNvPr>
          <p:cNvSpPr>
            <a:spLocks noGrp="1"/>
          </p:cNvSpPr>
          <p:nvPr>
            <p:ph type="sldNum" sz="quarter" idx="12"/>
          </p:nvPr>
        </p:nvSpPr>
        <p:spPr/>
        <p:txBody>
          <a:bodyPr/>
          <a:lstStyle/>
          <a:p>
            <a:fld id="{E818CB08-DB5B-4317-9C78-1F225BCA0C62}" type="slidenum">
              <a:rPr lang="zh-CN" altLang="en-US" smtClean="0"/>
              <a:t>3</a:t>
            </a:fld>
            <a:endParaRPr lang="zh-CN" altLang="en-US"/>
          </a:p>
        </p:txBody>
      </p:sp>
    </p:spTree>
    <p:extLst>
      <p:ext uri="{BB962C8B-B14F-4D97-AF65-F5344CB8AC3E}">
        <p14:creationId xmlns:p14="http://schemas.microsoft.com/office/powerpoint/2010/main" val="316123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rgbClr val="F3CEFE"/>
            </a:gs>
            <a:gs pos="0">
              <a:srgbClr val="FEF4CE"/>
            </a:gs>
          </a:gsLst>
          <a:lin ang="5400000" scaled="1"/>
        </a:gradFill>
        <a:effectLst/>
      </p:bgPr>
    </p:bg>
    <p:spTree>
      <p:nvGrpSpPr>
        <p:cNvPr id="1" name="">
          <a:extLst>
            <a:ext uri="{FF2B5EF4-FFF2-40B4-BE49-F238E27FC236}">
              <a16:creationId xmlns:a16="http://schemas.microsoft.com/office/drawing/2014/main" id="{78A3CD0F-D834-0D59-6AFF-75C4D3A269F2}"/>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E30BD180-036E-63BC-0228-38381E35324F}"/>
              </a:ext>
            </a:extLst>
          </p:cNvPr>
          <p:cNvSpPr txBox="1"/>
          <p:nvPr/>
        </p:nvSpPr>
        <p:spPr>
          <a:xfrm>
            <a:off x="892175" y="956740"/>
            <a:ext cx="6102350" cy="3885936"/>
          </a:xfrm>
          <a:prstGeom prst="rect">
            <a:avLst/>
          </a:prstGeom>
          <a:noFill/>
        </p:spPr>
        <p:txBody>
          <a:bodyPr wrap="square">
            <a:spAutoFit/>
          </a:bodyPr>
          <a:lstStyle/>
          <a:p>
            <a:pPr marL="342900" indent="-342900" algn="just">
              <a:lnSpc>
                <a:spcPct val="200000"/>
              </a:lnSpc>
              <a:spcBef>
                <a:spcPct val="0"/>
              </a:spcBef>
              <a:buSzPct val="50000"/>
              <a:buFont typeface="Wingdings" panose="05000000000000000000" pitchFamily="2" charset="2"/>
              <a:buChar char="l"/>
            </a:pPr>
            <a:r>
              <a:rPr lang="en-US" altLang="en-US" sz="1800" dirty="0">
                <a:latin typeface="Times New Roman" panose="02020603050405020304" pitchFamily="18" charset="0"/>
                <a:cs typeface="Times New Roman" panose="02020603050405020304" pitchFamily="18" charset="0"/>
              </a:rPr>
              <a:t>Key Concepts:</a:t>
            </a:r>
          </a:p>
          <a:p>
            <a:pPr algn="just">
              <a:lnSpc>
                <a:spcPct val="200000"/>
              </a:lnSpc>
              <a:spcBef>
                <a:spcPct val="0"/>
              </a:spcBef>
              <a:buSzPct val="50000"/>
            </a:pPr>
            <a:r>
              <a:rPr lang="en-US" altLang="en-US" sz="1800" dirty="0">
                <a:latin typeface="Times New Roman" panose="02020603050405020304" pitchFamily="18" charset="0"/>
                <a:cs typeface="Times New Roman" panose="02020603050405020304" pitchFamily="18" charset="0"/>
              </a:rPr>
              <a:t>      Cross- boundary PVC:</a:t>
            </a:r>
          </a:p>
          <a:p>
            <a:pPr algn="just">
              <a:lnSpc>
                <a:spcPct val="200000"/>
              </a:lnSpc>
              <a:spcBef>
                <a:spcPct val="0"/>
              </a:spcBef>
              <a:buSzPct val="50000"/>
            </a:pPr>
            <a:endParaRPr lang="en-US" altLang="en-US" sz="1800" dirty="0">
              <a:latin typeface="Times New Roman" panose="02020603050405020304" pitchFamily="18" charset="0"/>
              <a:cs typeface="Times New Roman" panose="02020603050405020304" pitchFamily="18" charset="0"/>
            </a:endParaRPr>
          </a:p>
          <a:p>
            <a:pPr algn="just">
              <a:lnSpc>
                <a:spcPct val="200000"/>
              </a:lnSpc>
              <a:spcBef>
                <a:spcPct val="0"/>
              </a:spcBef>
              <a:buSzPct val="50000"/>
            </a:pPr>
            <a:endParaRPr lang="en-US" altLang="en-US" sz="1800" dirty="0">
              <a:latin typeface="Times New Roman" panose="02020603050405020304" pitchFamily="18" charset="0"/>
              <a:cs typeface="Times New Roman" panose="02020603050405020304" pitchFamily="18" charset="0"/>
            </a:endParaRPr>
          </a:p>
          <a:p>
            <a:pPr algn="just">
              <a:lnSpc>
                <a:spcPct val="200000"/>
              </a:lnSpc>
              <a:spcBef>
                <a:spcPct val="0"/>
              </a:spcBef>
              <a:buSzPct val="50000"/>
            </a:pPr>
            <a:endParaRPr lang="en-US" altLang="en-US" sz="1800" dirty="0">
              <a:latin typeface="Times New Roman" panose="02020603050405020304" pitchFamily="18" charset="0"/>
              <a:cs typeface="Times New Roman" panose="02020603050405020304" pitchFamily="18" charset="0"/>
            </a:endParaRPr>
          </a:p>
          <a:p>
            <a:pPr algn="just">
              <a:lnSpc>
                <a:spcPct val="200000"/>
              </a:lnSpc>
              <a:spcBef>
                <a:spcPct val="0"/>
              </a:spcBef>
              <a:buSzPct val="50000"/>
            </a:pPr>
            <a:endParaRPr lang="en-US" altLang="en-US" sz="1800" dirty="0">
              <a:latin typeface="Times New Roman" panose="02020603050405020304" pitchFamily="18" charset="0"/>
              <a:cs typeface="Times New Roman" panose="02020603050405020304" pitchFamily="18" charset="0"/>
            </a:endParaRPr>
          </a:p>
          <a:p>
            <a:pPr algn="just">
              <a:lnSpc>
                <a:spcPct val="200000"/>
              </a:lnSpc>
              <a:spcBef>
                <a:spcPct val="0"/>
              </a:spcBef>
              <a:buSzPct val="50000"/>
            </a:pPr>
            <a:r>
              <a:rPr lang="en-US" altLang="en-US" sz="1800" dirty="0">
                <a:latin typeface="Times New Roman" panose="02020603050405020304" pitchFamily="18" charset="0"/>
                <a:cs typeface="Times New Roman" panose="02020603050405020304" pitchFamily="18" charset="0"/>
              </a:rPr>
              <a:t>      Upper Tropospheric Fronts (UTFs) </a:t>
            </a:r>
          </a:p>
        </p:txBody>
      </p:sp>
      <p:sp>
        <p:nvSpPr>
          <p:cNvPr id="5" name="矩形: 圆角 4">
            <a:extLst>
              <a:ext uri="{FF2B5EF4-FFF2-40B4-BE49-F238E27FC236}">
                <a16:creationId xmlns:a16="http://schemas.microsoft.com/office/drawing/2014/main" id="{38563624-8D86-E25D-69D2-334B21223BA1}"/>
              </a:ext>
            </a:extLst>
          </p:cNvPr>
          <p:cNvSpPr/>
          <p:nvPr/>
        </p:nvSpPr>
        <p:spPr>
          <a:xfrm>
            <a:off x="0" y="0"/>
            <a:ext cx="12192000" cy="800100"/>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2835">
              <a:defRPr/>
            </a:pPr>
            <a:r>
              <a:rPr lang="en-US" altLang="zh-CN" sz="4400" b="1" dirty="0">
                <a:solidFill>
                  <a:schemeClr val="bg1"/>
                </a:solidFill>
                <a:latin typeface="Times New Roman" panose="02020603050405020304" pitchFamily="18" charset="0"/>
                <a:cs typeface="Times New Roman" panose="02020603050405020304" pitchFamily="18" charset="0"/>
              </a:rPr>
              <a:t>Data &amp; Methodology</a:t>
            </a:r>
          </a:p>
        </p:txBody>
      </p:sp>
      <p:graphicFrame>
        <p:nvGraphicFramePr>
          <p:cNvPr id="7" name="对象 6">
            <a:extLst>
              <a:ext uri="{FF2B5EF4-FFF2-40B4-BE49-F238E27FC236}">
                <a16:creationId xmlns:a16="http://schemas.microsoft.com/office/drawing/2014/main" id="{D73E7888-DCE0-B38C-BE38-C44D8F7252AF}"/>
              </a:ext>
            </a:extLst>
          </p:cNvPr>
          <p:cNvGraphicFramePr>
            <a:graphicFrameLocks noChangeAspect="1"/>
          </p:cNvGraphicFramePr>
          <p:nvPr>
            <p:extLst>
              <p:ext uri="{D42A27DB-BD31-4B8C-83A1-F6EECF244321}">
                <p14:modId xmlns:p14="http://schemas.microsoft.com/office/powerpoint/2010/main" val="1427481027"/>
              </p:ext>
            </p:extLst>
          </p:nvPr>
        </p:nvGraphicFramePr>
        <p:xfrm>
          <a:off x="1322388" y="2209800"/>
          <a:ext cx="6650037" cy="1938338"/>
        </p:xfrm>
        <a:graphic>
          <a:graphicData uri="http://schemas.openxmlformats.org/presentationml/2006/ole">
            <mc:AlternateContent xmlns:mc="http://schemas.openxmlformats.org/markup-compatibility/2006">
              <mc:Choice xmlns:v="urn:schemas-microsoft-com:vml" Requires="v">
                <p:oleObj name="Equation" r:id="rId3" imgW="6667200" imgH="1917360" progId="Equation.DSMT4">
                  <p:embed/>
                </p:oleObj>
              </mc:Choice>
              <mc:Fallback>
                <p:oleObj name="Equation" r:id="rId3" imgW="6667200" imgH="1917360" progId="Equation.DSMT4">
                  <p:embed/>
                  <p:pic>
                    <p:nvPicPr>
                      <p:cNvPr id="8" name="对象 7">
                        <a:extLst>
                          <a:ext uri="{FF2B5EF4-FFF2-40B4-BE49-F238E27FC236}">
                            <a16:creationId xmlns:a16="http://schemas.microsoft.com/office/drawing/2014/main" id="{1FB97F6F-BD6D-6E1F-E303-1134116B3DC9}"/>
                          </a:ext>
                        </a:extLst>
                      </p:cNvPr>
                      <p:cNvPicPr>
                        <a:picLocks noChangeAspect="1" noChangeArrowheads="1"/>
                      </p:cNvPicPr>
                      <p:nvPr/>
                    </p:nvPicPr>
                    <p:blipFill>
                      <a:blip r:embed="rId4"/>
                      <a:srcRect/>
                      <a:stretch>
                        <a:fillRect/>
                      </a:stretch>
                    </p:blipFill>
                    <p:spPr bwMode="auto">
                      <a:xfrm>
                        <a:off x="1322388" y="2209800"/>
                        <a:ext cx="6650037" cy="1938338"/>
                      </a:xfrm>
                      <a:prstGeom prst="rect">
                        <a:avLst/>
                      </a:prstGeom>
                      <a:noFill/>
                    </p:spPr>
                  </p:pic>
                </p:oleObj>
              </mc:Fallback>
            </mc:AlternateContent>
          </a:graphicData>
        </a:graphic>
      </p:graphicFrame>
      <p:pic>
        <p:nvPicPr>
          <p:cNvPr id="8" name="图片 7">
            <a:extLst>
              <a:ext uri="{FF2B5EF4-FFF2-40B4-BE49-F238E27FC236}">
                <a16:creationId xmlns:a16="http://schemas.microsoft.com/office/drawing/2014/main" id="{93B4E990-DA9E-C8FE-0041-F129B88000D9}"/>
              </a:ext>
            </a:extLst>
          </p:cNvPr>
          <p:cNvPicPr>
            <a:picLocks noChangeAspect="1"/>
          </p:cNvPicPr>
          <p:nvPr/>
        </p:nvPicPr>
        <p:blipFill>
          <a:blip r:embed="rId5"/>
          <a:stretch>
            <a:fillRect/>
          </a:stretch>
        </p:blipFill>
        <p:spPr>
          <a:xfrm>
            <a:off x="8445505" y="2099356"/>
            <a:ext cx="2751037" cy="2048782"/>
          </a:xfrm>
          <a:prstGeom prst="rect">
            <a:avLst/>
          </a:prstGeom>
        </p:spPr>
      </p:pic>
      <p:sp>
        <p:nvSpPr>
          <p:cNvPr id="9" name="文本框 8">
            <a:extLst>
              <a:ext uri="{FF2B5EF4-FFF2-40B4-BE49-F238E27FC236}">
                <a16:creationId xmlns:a16="http://schemas.microsoft.com/office/drawing/2014/main" id="{9A0E39B5-14A8-A258-CE08-82194C5CFFED}"/>
              </a:ext>
            </a:extLst>
          </p:cNvPr>
          <p:cNvSpPr txBox="1"/>
          <p:nvPr/>
        </p:nvSpPr>
        <p:spPr>
          <a:xfrm>
            <a:off x="9968757" y="2173247"/>
            <a:ext cx="1331068" cy="338554"/>
          </a:xfrm>
          <a:prstGeom prst="rect">
            <a:avLst/>
          </a:prstGeom>
          <a:noFill/>
        </p:spPr>
        <p:txBody>
          <a:bodyPr wrap="square" rtlCol="0">
            <a:spAutoFit/>
          </a:bodyPr>
          <a:lstStyle/>
          <a:p>
            <a:r>
              <a:rPr lang="en-US" altLang="zh-CN" sz="1600" b="1" dirty="0">
                <a:latin typeface="Times New Roman" panose="02020603050405020304" pitchFamily="18" charset="0"/>
                <a:cs typeface="Times New Roman" panose="02020603050405020304" pitchFamily="18" charset="0"/>
              </a:rPr>
              <a:t>tropopause</a:t>
            </a:r>
            <a:endParaRPr lang="zh-CN" altLang="en-US" sz="1600" b="1" dirty="0">
              <a:latin typeface="Times New Roman" panose="02020603050405020304" pitchFamily="18" charset="0"/>
              <a:cs typeface="Times New Roman" panose="02020603050405020304" pitchFamily="18" charset="0"/>
            </a:endParaRPr>
          </a:p>
        </p:txBody>
      </p:sp>
      <p:graphicFrame>
        <p:nvGraphicFramePr>
          <p:cNvPr id="10" name="对象 9">
            <a:extLst>
              <a:ext uri="{FF2B5EF4-FFF2-40B4-BE49-F238E27FC236}">
                <a16:creationId xmlns:a16="http://schemas.microsoft.com/office/drawing/2014/main" id="{C637C20D-4524-AE84-897C-EC3FFBDC2039}"/>
              </a:ext>
            </a:extLst>
          </p:cNvPr>
          <p:cNvGraphicFramePr>
            <a:graphicFrameLocks noChangeAspect="1"/>
          </p:cNvGraphicFramePr>
          <p:nvPr>
            <p:extLst>
              <p:ext uri="{D42A27DB-BD31-4B8C-83A1-F6EECF244321}">
                <p14:modId xmlns:p14="http://schemas.microsoft.com/office/powerpoint/2010/main" val="3447131637"/>
              </p:ext>
            </p:extLst>
          </p:nvPr>
        </p:nvGraphicFramePr>
        <p:xfrm>
          <a:off x="1322388" y="4999316"/>
          <a:ext cx="5268913" cy="1450975"/>
        </p:xfrm>
        <a:graphic>
          <a:graphicData uri="http://schemas.openxmlformats.org/presentationml/2006/ole">
            <mc:AlternateContent xmlns:mc="http://schemas.openxmlformats.org/markup-compatibility/2006">
              <mc:Choice xmlns:v="urn:schemas-microsoft-com:vml" Requires="v">
                <p:oleObj name="Equation" r:id="rId6" imgW="5283000" imgH="1434960" progId="Equation.DSMT4">
                  <p:embed/>
                </p:oleObj>
              </mc:Choice>
              <mc:Fallback>
                <p:oleObj name="Equation" r:id="rId6" imgW="5283000" imgH="1434960" progId="Equation.DSMT4">
                  <p:embed/>
                  <p:pic>
                    <p:nvPicPr>
                      <p:cNvPr id="7" name="对象 6">
                        <a:extLst>
                          <a:ext uri="{FF2B5EF4-FFF2-40B4-BE49-F238E27FC236}">
                            <a16:creationId xmlns:a16="http://schemas.microsoft.com/office/drawing/2014/main" id="{D73E7888-DCE0-B38C-BE38-C44D8F7252AF}"/>
                          </a:ext>
                        </a:extLst>
                      </p:cNvPr>
                      <p:cNvPicPr>
                        <a:picLocks noChangeAspect="1" noChangeArrowheads="1"/>
                      </p:cNvPicPr>
                      <p:nvPr/>
                    </p:nvPicPr>
                    <p:blipFill>
                      <a:blip r:embed="rId7"/>
                      <a:srcRect/>
                      <a:stretch>
                        <a:fillRect/>
                      </a:stretch>
                    </p:blipFill>
                    <p:spPr bwMode="auto">
                      <a:xfrm>
                        <a:off x="1322388" y="4999316"/>
                        <a:ext cx="5268913" cy="1450975"/>
                      </a:xfrm>
                      <a:prstGeom prst="rect">
                        <a:avLst/>
                      </a:prstGeom>
                      <a:noFill/>
                    </p:spPr>
                  </p:pic>
                </p:oleObj>
              </mc:Fallback>
            </mc:AlternateContent>
          </a:graphicData>
        </a:graphic>
      </p:graphicFrame>
      <p:sp>
        <p:nvSpPr>
          <p:cNvPr id="13" name="灯片编号占位符 12">
            <a:extLst>
              <a:ext uri="{FF2B5EF4-FFF2-40B4-BE49-F238E27FC236}">
                <a16:creationId xmlns:a16="http://schemas.microsoft.com/office/drawing/2014/main" id="{EA472137-958C-C9C2-7535-8E9B934697AA}"/>
              </a:ext>
            </a:extLst>
          </p:cNvPr>
          <p:cNvSpPr>
            <a:spLocks noGrp="1"/>
          </p:cNvSpPr>
          <p:nvPr>
            <p:ph type="sldNum" sz="quarter" idx="12"/>
          </p:nvPr>
        </p:nvSpPr>
        <p:spPr/>
        <p:txBody>
          <a:bodyPr/>
          <a:lstStyle/>
          <a:p>
            <a:fld id="{E818CB08-DB5B-4317-9C78-1F225BCA0C62}" type="slidenum">
              <a:rPr lang="zh-CN" altLang="en-US" smtClean="0"/>
              <a:t>4</a:t>
            </a:fld>
            <a:endParaRPr lang="zh-CN" altLang="en-US"/>
          </a:p>
        </p:txBody>
      </p:sp>
    </p:spTree>
    <p:extLst>
      <p:ext uri="{BB962C8B-B14F-4D97-AF65-F5344CB8AC3E}">
        <p14:creationId xmlns:p14="http://schemas.microsoft.com/office/powerpoint/2010/main" val="3128221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rgbClr val="F3CEFE"/>
            </a:gs>
            <a:gs pos="0">
              <a:srgbClr val="FEF4CE"/>
            </a:gs>
          </a:gsLst>
          <a:lin ang="5400000" scaled="1"/>
        </a:gradFill>
        <a:effectLst/>
      </p:bgPr>
    </p:bg>
    <p:spTree>
      <p:nvGrpSpPr>
        <p:cNvPr id="1" name="">
          <a:extLst>
            <a:ext uri="{FF2B5EF4-FFF2-40B4-BE49-F238E27FC236}">
              <a16:creationId xmlns:a16="http://schemas.microsoft.com/office/drawing/2014/main" id="{00C50D4A-8536-6A84-422E-ED0AA78C6A8E}"/>
            </a:ext>
          </a:extLst>
        </p:cNvPr>
        <p:cNvGrpSpPr/>
        <p:nvPr/>
      </p:nvGrpSpPr>
      <p:grpSpPr>
        <a:xfrm>
          <a:off x="0" y="0"/>
          <a:ext cx="0" cy="0"/>
          <a:chOff x="0" y="0"/>
          <a:chExt cx="0" cy="0"/>
        </a:xfrm>
      </p:grpSpPr>
      <p:sp>
        <p:nvSpPr>
          <p:cNvPr id="5" name="矩形: 圆角 4">
            <a:extLst>
              <a:ext uri="{FF2B5EF4-FFF2-40B4-BE49-F238E27FC236}">
                <a16:creationId xmlns:a16="http://schemas.microsoft.com/office/drawing/2014/main" id="{B72B84C3-F5FD-4727-11F6-D2D94C3EFE75}"/>
              </a:ext>
            </a:extLst>
          </p:cNvPr>
          <p:cNvSpPr/>
          <p:nvPr/>
        </p:nvSpPr>
        <p:spPr>
          <a:xfrm>
            <a:off x="0" y="0"/>
            <a:ext cx="12192000" cy="800100"/>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2835">
              <a:defRPr/>
            </a:pPr>
            <a:r>
              <a:rPr lang="en-US" altLang="zh-CN" sz="4400" b="1" dirty="0">
                <a:solidFill>
                  <a:schemeClr val="bg1"/>
                </a:solidFill>
                <a:latin typeface="Times New Roman" panose="02020603050405020304" pitchFamily="18" charset="0"/>
                <a:cs typeface="Times New Roman" panose="02020603050405020304" pitchFamily="18" charset="0"/>
              </a:rPr>
              <a:t>Precursor Signals </a:t>
            </a:r>
          </a:p>
        </p:txBody>
      </p:sp>
      <p:pic>
        <p:nvPicPr>
          <p:cNvPr id="2" name="图片 1">
            <a:extLst>
              <a:ext uri="{FF2B5EF4-FFF2-40B4-BE49-F238E27FC236}">
                <a16:creationId xmlns:a16="http://schemas.microsoft.com/office/drawing/2014/main" id="{75230504-0C9A-7F1B-C2D0-CF10E67ADD85}"/>
              </a:ext>
            </a:extLst>
          </p:cNvPr>
          <p:cNvPicPr>
            <a:picLocks noChangeAspect="1"/>
          </p:cNvPicPr>
          <p:nvPr/>
        </p:nvPicPr>
        <p:blipFill rotWithShape="1">
          <a:blip r:embed="rId3"/>
          <a:srcRect l="3272" t="25365" r="4930" b="34724"/>
          <a:stretch/>
        </p:blipFill>
        <p:spPr bwMode="auto">
          <a:xfrm>
            <a:off x="382986" y="1193799"/>
            <a:ext cx="7363761" cy="4141617"/>
          </a:xfrm>
          <a:prstGeom prst="rect">
            <a:avLst/>
          </a:prstGeom>
          <a:ln>
            <a:noFill/>
          </a:ln>
          <a:extLst>
            <a:ext uri="{53640926-AAD7-44D8-BBD7-CCE9431645EC}">
              <a14:shadowObscured xmlns:a14="http://schemas.microsoft.com/office/drawing/2010/main"/>
            </a:ext>
          </a:extLst>
        </p:spPr>
      </p:pic>
      <p:sp>
        <p:nvSpPr>
          <p:cNvPr id="4" name="文本框 3">
            <a:extLst>
              <a:ext uri="{FF2B5EF4-FFF2-40B4-BE49-F238E27FC236}">
                <a16:creationId xmlns:a16="http://schemas.microsoft.com/office/drawing/2014/main" id="{07235FF9-EE01-AD5E-1056-542A22AA850E}"/>
              </a:ext>
            </a:extLst>
          </p:cNvPr>
          <p:cNvSpPr txBox="1"/>
          <p:nvPr/>
        </p:nvSpPr>
        <p:spPr>
          <a:xfrm>
            <a:off x="8089900" y="2533434"/>
            <a:ext cx="3719114" cy="1791131"/>
          </a:xfrm>
          <a:prstGeom prst="rect">
            <a:avLst/>
          </a:prstGeom>
          <a:noFill/>
        </p:spPr>
        <p:txBody>
          <a:bodyPr wrap="square" rtlCol="0">
            <a:spAutoFit/>
          </a:bodyPr>
          <a:lstStyle/>
          <a:p>
            <a:pPr marL="342972" indent="-342972" algn="just">
              <a:lnSpc>
                <a:spcPct val="125000"/>
              </a:lnSpc>
              <a:spcBef>
                <a:spcPct val="0"/>
              </a:spcBef>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1–2 weeks before the cold wave outbreak, an anomalous positive PVS reservoir and downward PVC emerged in the lower stratosphere over Siberia.</a:t>
            </a:r>
          </a:p>
        </p:txBody>
      </p:sp>
      <p:sp>
        <p:nvSpPr>
          <p:cNvPr id="12" name="灯片编号占位符 11">
            <a:extLst>
              <a:ext uri="{FF2B5EF4-FFF2-40B4-BE49-F238E27FC236}">
                <a16:creationId xmlns:a16="http://schemas.microsoft.com/office/drawing/2014/main" id="{550C51BA-59A7-F44D-6950-73ACFEE711FA}"/>
              </a:ext>
            </a:extLst>
          </p:cNvPr>
          <p:cNvSpPr>
            <a:spLocks noGrp="1"/>
          </p:cNvSpPr>
          <p:nvPr>
            <p:ph type="sldNum" sz="quarter" idx="12"/>
          </p:nvPr>
        </p:nvSpPr>
        <p:spPr/>
        <p:txBody>
          <a:bodyPr/>
          <a:lstStyle/>
          <a:p>
            <a:fld id="{E818CB08-DB5B-4317-9C78-1F225BCA0C62}" type="slidenum">
              <a:rPr lang="zh-CN" altLang="en-US" smtClean="0"/>
              <a:t>5</a:t>
            </a:fld>
            <a:endParaRPr lang="zh-CN" altLang="en-US"/>
          </a:p>
        </p:txBody>
      </p:sp>
      <p:sp>
        <p:nvSpPr>
          <p:cNvPr id="13" name="文本框 12">
            <a:extLst>
              <a:ext uri="{FF2B5EF4-FFF2-40B4-BE49-F238E27FC236}">
                <a16:creationId xmlns:a16="http://schemas.microsoft.com/office/drawing/2014/main" id="{16C275D5-C23D-84F9-93AE-AE520B87F352}"/>
              </a:ext>
            </a:extLst>
          </p:cNvPr>
          <p:cNvSpPr txBox="1"/>
          <p:nvPr/>
        </p:nvSpPr>
        <p:spPr>
          <a:xfrm>
            <a:off x="382985" y="5572105"/>
            <a:ext cx="7363761" cy="954107"/>
          </a:xfrm>
          <a:prstGeom prst="rect">
            <a:avLst/>
          </a:prstGeom>
          <a:noFill/>
        </p:spPr>
        <p:txBody>
          <a:bodyPr wrap="square" rtlCol="0">
            <a:spAutoFit/>
          </a:bodyPr>
          <a:lstStyle/>
          <a:p>
            <a:pPr algn="ctr"/>
            <a:r>
              <a:rPr lang="en-US" altLang="zh-CN" sz="1400" dirty="0">
                <a:latin typeface="Times New Roman" panose="02020603050405020304" pitchFamily="18" charset="0"/>
                <a:cs typeface="Times New Roman" panose="02020603050405020304" pitchFamily="18" charset="0"/>
              </a:rPr>
              <a:t>Fig. 1 (a) The evolution of PV(shading) and vertical PVC (vector) anomalies over Siberia from Dec. 6 to 16. (b) The distributions of time- mean (between Dec. 7 and 12) of PV (shading), PVC (red and blue contour), and geopotential height anomaly (black contour) at 300 </a:t>
            </a:r>
            <a:r>
              <a:rPr lang="en-US" altLang="zh-CN" sz="1400" dirty="0" err="1">
                <a:latin typeface="Times New Roman" panose="02020603050405020304" pitchFamily="18" charset="0"/>
                <a:cs typeface="Times New Roman" panose="02020603050405020304" pitchFamily="18" charset="0"/>
              </a:rPr>
              <a:t>hPa</a:t>
            </a:r>
            <a:r>
              <a:rPr lang="en-US" altLang="zh-CN" sz="1400" dirty="0">
                <a:latin typeface="Times New Roman" panose="02020603050405020304" pitchFamily="18" charset="0"/>
                <a:cs typeface="Times New Roman" panose="02020603050405020304" pitchFamily="18" charset="0"/>
              </a:rPr>
              <a:t>. The black curve in (a) denotes the dynamic tropopause (2 PVU).</a:t>
            </a:r>
          </a:p>
        </p:txBody>
      </p:sp>
    </p:spTree>
    <p:extLst>
      <p:ext uri="{BB962C8B-B14F-4D97-AF65-F5344CB8AC3E}">
        <p14:creationId xmlns:p14="http://schemas.microsoft.com/office/powerpoint/2010/main" val="334920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rgbClr val="F3CEFE"/>
            </a:gs>
            <a:gs pos="0">
              <a:srgbClr val="FEF4CE"/>
            </a:gs>
          </a:gsLst>
          <a:lin ang="5400000" scaled="1"/>
        </a:gradFill>
        <a:effectLst/>
      </p:bgPr>
    </p:bg>
    <p:spTree>
      <p:nvGrpSpPr>
        <p:cNvPr id="1" name="">
          <a:extLst>
            <a:ext uri="{FF2B5EF4-FFF2-40B4-BE49-F238E27FC236}">
              <a16:creationId xmlns:a16="http://schemas.microsoft.com/office/drawing/2014/main" id="{FD8D065A-BD57-DD2A-868A-A9DCB0E3FAE5}"/>
            </a:ext>
          </a:extLst>
        </p:cNvPr>
        <p:cNvGrpSpPr/>
        <p:nvPr/>
      </p:nvGrpSpPr>
      <p:grpSpPr>
        <a:xfrm>
          <a:off x="0" y="0"/>
          <a:ext cx="0" cy="0"/>
          <a:chOff x="0" y="0"/>
          <a:chExt cx="0" cy="0"/>
        </a:xfrm>
      </p:grpSpPr>
      <p:sp>
        <p:nvSpPr>
          <p:cNvPr id="5" name="矩形: 圆角 4">
            <a:extLst>
              <a:ext uri="{FF2B5EF4-FFF2-40B4-BE49-F238E27FC236}">
                <a16:creationId xmlns:a16="http://schemas.microsoft.com/office/drawing/2014/main" id="{AE25A2DB-9815-7B58-C15D-18C66F4BB76B}"/>
              </a:ext>
            </a:extLst>
          </p:cNvPr>
          <p:cNvSpPr/>
          <p:nvPr/>
        </p:nvSpPr>
        <p:spPr>
          <a:xfrm>
            <a:off x="0" y="0"/>
            <a:ext cx="12192000" cy="800100"/>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2835">
              <a:defRPr/>
            </a:pPr>
            <a:r>
              <a:rPr lang="en-US" altLang="zh-CN" sz="4401" b="1">
                <a:solidFill>
                  <a:schemeClr val="bg1"/>
                </a:solidFill>
                <a:effectLst>
                  <a:outerShdw blurRad="38100" dist="38100" dir="2700000" algn="tl">
                    <a:srgbClr val="000000"/>
                  </a:outerShdw>
                </a:effectLst>
                <a:latin typeface="Verdana" pitchFamily="34" charset="0"/>
              </a:rPr>
              <a:t>Circulation Evolution</a:t>
            </a:r>
            <a:endParaRPr lang="en-US" altLang="zh-CN" sz="4401" b="1" dirty="0">
              <a:solidFill>
                <a:schemeClr val="bg1"/>
              </a:solidFill>
              <a:effectLst>
                <a:outerShdw blurRad="38100" dist="38100" dir="2700000" algn="tl">
                  <a:srgbClr val="000000"/>
                </a:outerShdw>
              </a:effectLst>
              <a:latin typeface="Verdana" pitchFamily="34" charset="0"/>
            </a:endParaRPr>
          </a:p>
        </p:txBody>
      </p:sp>
      <p:sp>
        <p:nvSpPr>
          <p:cNvPr id="12" name="灯片编号占位符 11">
            <a:extLst>
              <a:ext uri="{FF2B5EF4-FFF2-40B4-BE49-F238E27FC236}">
                <a16:creationId xmlns:a16="http://schemas.microsoft.com/office/drawing/2014/main" id="{E067A00D-FD02-5F5F-F832-923DE57626D1}"/>
              </a:ext>
            </a:extLst>
          </p:cNvPr>
          <p:cNvSpPr>
            <a:spLocks noGrp="1"/>
          </p:cNvSpPr>
          <p:nvPr>
            <p:ph type="sldNum" sz="quarter" idx="12"/>
          </p:nvPr>
        </p:nvSpPr>
        <p:spPr/>
        <p:txBody>
          <a:bodyPr/>
          <a:lstStyle/>
          <a:p>
            <a:fld id="{E818CB08-DB5B-4317-9C78-1F225BCA0C62}" type="slidenum">
              <a:rPr lang="zh-CN" altLang="en-US" smtClean="0"/>
              <a:t>6</a:t>
            </a:fld>
            <a:endParaRPr lang="zh-CN" altLang="en-US"/>
          </a:p>
        </p:txBody>
      </p:sp>
      <p:pic>
        <p:nvPicPr>
          <p:cNvPr id="6" name="图片 5">
            <a:extLst>
              <a:ext uri="{FF2B5EF4-FFF2-40B4-BE49-F238E27FC236}">
                <a16:creationId xmlns:a16="http://schemas.microsoft.com/office/drawing/2014/main" id="{5DFA6C36-F636-C716-A8BB-0D6932399CC0}"/>
              </a:ext>
            </a:extLst>
          </p:cNvPr>
          <p:cNvPicPr>
            <a:picLocks noChangeAspect="1"/>
          </p:cNvPicPr>
          <p:nvPr/>
        </p:nvPicPr>
        <p:blipFill rotWithShape="1">
          <a:blip r:embed="rId3"/>
          <a:srcRect l="8668" t="37339" r="5731" b="26361"/>
          <a:stretch/>
        </p:blipFill>
        <p:spPr bwMode="auto">
          <a:xfrm>
            <a:off x="503635" y="1180100"/>
            <a:ext cx="7200000" cy="4320000"/>
          </a:xfrm>
          <a:prstGeom prst="rect">
            <a:avLst/>
          </a:prstGeom>
          <a:ln>
            <a:noFill/>
          </a:ln>
          <a:extLst>
            <a:ext uri="{53640926-AAD7-44D8-BBD7-CCE9431645EC}">
              <a14:shadowObscured xmlns:a14="http://schemas.microsoft.com/office/drawing/2010/main"/>
            </a:ext>
          </a:extLst>
        </p:spPr>
      </p:pic>
      <p:sp>
        <p:nvSpPr>
          <p:cNvPr id="8" name="文本框 7">
            <a:extLst>
              <a:ext uri="{FF2B5EF4-FFF2-40B4-BE49-F238E27FC236}">
                <a16:creationId xmlns:a16="http://schemas.microsoft.com/office/drawing/2014/main" id="{ABF9CF27-FD26-EDFB-88BF-670B9B58C3D7}"/>
              </a:ext>
            </a:extLst>
          </p:cNvPr>
          <p:cNvSpPr txBox="1"/>
          <p:nvPr/>
        </p:nvSpPr>
        <p:spPr>
          <a:xfrm>
            <a:off x="382985" y="5572105"/>
            <a:ext cx="7363761" cy="738664"/>
          </a:xfrm>
          <a:prstGeom prst="rect">
            <a:avLst/>
          </a:prstGeom>
          <a:noFill/>
        </p:spPr>
        <p:txBody>
          <a:bodyPr wrap="square" rtlCol="0">
            <a:spAutoFit/>
          </a:bodyPr>
          <a:lstStyle/>
          <a:p>
            <a:pPr algn="ctr"/>
            <a:r>
              <a:rPr lang="en-US" altLang="zh-CN" sz="1400" dirty="0">
                <a:latin typeface="Times New Roman" panose="02020603050405020304" pitchFamily="18" charset="0"/>
                <a:cs typeface="Times New Roman" panose="02020603050405020304" pitchFamily="18" charset="0"/>
              </a:rPr>
              <a:t>Fig. 2 Distributions of circulation (streamline) and PVS (shading) at 300 </a:t>
            </a:r>
            <a:r>
              <a:rPr lang="en-US" altLang="zh-CN" sz="1400" dirty="0" err="1">
                <a:latin typeface="Times New Roman" panose="02020603050405020304" pitchFamily="18" charset="0"/>
                <a:cs typeface="Times New Roman" panose="02020603050405020304" pitchFamily="18" charset="0"/>
              </a:rPr>
              <a:t>hPa</a:t>
            </a:r>
            <a:r>
              <a:rPr lang="en-US" altLang="zh-CN" sz="1400" dirty="0">
                <a:latin typeface="Times New Roman" panose="02020603050405020304" pitchFamily="18" charset="0"/>
                <a:cs typeface="Times New Roman" panose="02020603050405020304" pitchFamily="18" charset="0"/>
              </a:rPr>
              <a:t> on December 12 (a), 14 (b), 15 (c), and 16 (d), 2023. The circled “N” and “S” denote the northern and southern troughs, resp.</a:t>
            </a:r>
          </a:p>
        </p:txBody>
      </p:sp>
      <p:sp>
        <p:nvSpPr>
          <p:cNvPr id="9" name="文本框 8">
            <a:extLst>
              <a:ext uri="{FF2B5EF4-FFF2-40B4-BE49-F238E27FC236}">
                <a16:creationId xmlns:a16="http://schemas.microsoft.com/office/drawing/2014/main" id="{95682C3B-199A-EE05-1282-D95107AFFB24}"/>
              </a:ext>
            </a:extLst>
          </p:cNvPr>
          <p:cNvSpPr txBox="1"/>
          <p:nvPr/>
        </p:nvSpPr>
        <p:spPr>
          <a:xfrm>
            <a:off x="8089900" y="2533434"/>
            <a:ext cx="3719114" cy="2483629"/>
          </a:xfrm>
          <a:prstGeom prst="rect">
            <a:avLst/>
          </a:prstGeom>
          <a:noFill/>
        </p:spPr>
        <p:txBody>
          <a:bodyPr wrap="square" rtlCol="0">
            <a:spAutoFit/>
          </a:bodyPr>
          <a:lstStyle/>
          <a:p>
            <a:pPr marL="342972" indent="-342972" algn="just">
              <a:lnSpc>
                <a:spcPct val="125000"/>
              </a:lnSpc>
              <a:spcBef>
                <a:spcPct val="0"/>
              </a:spcBef>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Two distinct UTFs existed over Asia before the cold wave.</a:t>
            </a:r>
          </a:p>
          <a:p>
            <a:pPr marL="342972" indent="-342972" algn="just">
              <a:lnSpc>
                <a:spcPct val="125000"/>
              </a:lnSpc>
              <a:spcBef>
                <a:spcPct val="0"/>
              </a:spcBef>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The northern UTF propagated faster than the southern UTF, merged into one and phase-locked over East Asia, </a:t>
            </a:r>
            <a:r>
              <a:rPr lang="en-US" altLang="en-US" dirty="0" err="1">
                <a:latin typeface="Times New Roman" panose="02020603050405020304" pitchFamily="18" charset="0"/>
                <a:cs typeface="Times New Roman" panose="02020603050405020304" pitchFamily="18" charset="0"/>
              </a:rPr>
              <a:t>deeping</a:t>
            </a:r>
            <a:r>
              <a:rPr lang="en-US" altLang="en-US" dirty="0">
                <a:latin typeface="Times New Roman" panose="02020603050405020304" pitchFamily="18" charset="0"/>
                <a:cs typeface="Times New Roman" panose="02020603050405020304" pitchFamily="18" charset="0"/>
              </a:rPr>
              <a:t> East Asian trough.</a:t>
            </a:r>
          </a:p>
        </p:txBody>
      </p:sp>
    </p:spTree>
    <p:extLst>
      <p:ext uri="{BB962C8B-B14F-4D97-AF65-F5344CB8AC3E}">
        <p14:creationId xmlns:p14="http://schemas.microsoft.com/office/powerpoint/2010/main" val="3073533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rgbClr val="F3CEFE"/>
            </a:gs>
            <a:gs pos="0">
              <a:srgbClr val="FEF4CE"/>
            </a:gs>
          </a:gsLst>
          <a:lin ang="5400000" scaled="1"/>
        </a:gradFill>
        <a:effectLst/>
      </p:bgPr>
    </p:bg>
    <p:spTree>
      <p:nvGrpSpPr>
        <p:cNvPr id="1" name="">
          <a:extLst>
            <a:ext uri="{FF2B5EF4-FFF2-40B4-BE49-F238E27FC236}">
              <a16:creationId xmlns:a16="http://schemas.microsoft.com/office/drawing/2014/main" id="{AB8E6FB1-5D23-9E09-B71F-F4005E7242D6}"/>
            </a:ext>
          </a:extLst>
        </p:cNvPr>
        <p:cNvGrpSpPr/>
        <p:nvPr/>
      </p:nvGrpSpPr>
      <p:grpSpPr>
        <a:xfrm>
          <a:off x="0" y="0"/>
          <a:ext cx="0" cy="0"/>
          <a:chOff x="0" y="0"/>
          <a:chExt cx="0" cy="0"/>
        </a:xfrm>
      </p:grpSpPr>
      <p:sp>
        <p:nvSpPr>
          <p:cNvPr id="5" name="矩形: 圆角 4">
            <a:extLst>
              <a:ext uri="{FF2B5EF4-FFF2-40B4-BE49-F238E27FC236}">
                <a16:creationId xmlns:a16="http://schemas.microsoft.com/office/drawing/2014/main" id="{A002CEFE-E728-0C09-0A9A-2C594E9E3270}"/>
              </a:ext>
            </a:extLst>
          </p:cNvPr>
          <p:cNvSpPr/>
          <p:nvPr/>
        </p:nvSpPr>
        <p:spPr>
          <a:xfrm>
            <a:off x="0" y="0"/>
            <a:ext cx="12192000" cy="800100"/>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2835">
              <a:defRPr/>
            </a:pPr>
            <a:r>
              <a:rPr lang="en-US" altLang="zh-CN" sz="4400" b="1">
                <a:solidFill>
                  <a:schemeClr val="bg1"/>
                </a:solidFill>
                <a:latin typeface="Times New Roman" panose="02020603050405020304" pitchFamily="18" charset="0"/>
                <a:cs typeface="Times New Roman" panose="02020603050405020304" pitchFamily="18" charset="0"/>
              </a:rPr>
              <a:t>Tropopause PVC Forcing along  UTFs</a:t>
            </a:r>
            <a:endParaRPr lang="en-US" altLang="zh-CN" sz="4400" b="1" dirty="0">
              <a:solidFill>
                <a:schemeClr val="bg1"/>
              </a:solidFill>
              <a:latin typeface="Times New Roman" panose="02020603050405020304" pitchFamily="18" charset="0"/>
              <a:cs typeface="Times New Roman" panose="02020603050405020304" pitchFamily="18" charset="0"/>
            </a:endParaRPr>
          </a:p>
        </p:txBody>
      </p:sp>
      <p:sp>
        <p:nvSpPr>
          <p:cNvPr id="12" name="灯片编号占位符 11">
            <a:extLst>
              <a:ext uri="{FF2B5EF4-FFF2-40B4-BE49-F238E27FC236}">
                <a16:creationId xmlns:a16="http://schemas.microsoft.com/office/drawing/2014/main" id="{1AC222F5-2FBE-23A5-99A4-4041C728A869}"/>
              </a:ext>
            </a:extLst>
          </p:cNvPr>
          <p:cNvSpPr>
            <a:spLocks noGrp="1"/>
          </p:cNvSpPr>
          <p:nvPr>
            <p:ph type="sldNum" sz="quarter" idx="12"/>
          </p:nvPr>
        </p:nvSpPr>
        <p:spPr/>
        <p:txBody>
          <a:bodyPr/>
          <a:lstStyle/>
          <a:p>
            <a:fld id="{E818CB08-DB5B-4317-9C78-1F225BCA0C62}" type="slidenum">
              <a:rPr lang="zh-CN" altLang="en-US" smtClean="0"/>
              <a:t>7</a:t>
            </a:fld>
            <a:endParaRPr lang="zh-CN" altLang="en-US"/>
          </a:p>
        </p:txBody>
      </p:sp>
      <p:sp>
        <p:nvSpPr>
          <p:cNvPr id="2" name="文本框 1">
            <a:extLst>
              <a:ext uri="{FF2B5EF4-FFF2-40B4-BE49-F238E27FC236}">
                <a16:creationId xmlns:a16="http://schemas.microsoft.com/office/drawing/2014/main" id="{3CA6F5DC-3ACA-1E79-97C6-73DDCF25C9A9}"/>
              </a:ext>
            </a:extLst>
          </p:cNvPr>
          <p:cNvSpPr txBox="1"/>
          <p:nvPr/>
        </p:nvSpPr>
        <p:spPr>
          <a:xfrm>
            <a:off x="382985" y="5572105"/>
            <a:ext cx="7363761" cy="738664"/>
          </a:xfrm>
          <a:prstGeom prst="rect">
            <a:avLst/>
          </a:prstGeom>
          <a:noFill/>
        </p:spPr>
        <p:txBody>
          <a:bodyPr wrap="square" rtlCol="0">
            <a:spAutoFit/>
          </a:bodyPr>
          <a:lstStyle/>
          <a:p>
            <a:pPr algn="ctr"/>
            <a:r>
              <a:rPr lang="en-US" altLang="zh-CN" sz="1400" dirty="0">
                <a:latin typeface="Times New Roman" panose="02020603050405020304" pitchFamily="18" charset="0"/>
                <a:cs typeface="Times New Roman" panose="02020603050405020304" pitchFamily="18" charset="0"/>
              </a:rPr>
              <a:t>Fig. 3 Evolution of the distributions of PV (shading), PVC (vectors), zonal wind (black contour), and q (purple dotted contour) along (a) 75°E on Dec 12, (b) 90°E on Dec 14, (c) 110°E on Dec 15, and (d) 125°E on Dec 16. </a:t>
            </a:r>
          </a:p>
        </p:txBody>
      </p:sp>
      <p:sp>
        <p:nvSpPr>
          <p:cNvPr id="3" name="文本框 2">
            <a:extLst>
              <a:ext uri="{FF2B5EF4-FFF2-40B4-BE49-F238E27FC236}">
                <a16:creationId xmlns:a16="http://schemas.microsoft.com/office/drawing/2014/main" id="{9F57768A-CF62-D8F6-108B-233789CA05E4}"/>
              </a:ext>
            </a:extLst>
          </p:cNvPr>
          <p:cNvSpPr txBox="1"/>
          <p:nvPr/>
        </p:nvSpPr>
        <p:spPr>
          <a:xfrm>
            <a:off x="8089900" y="2533434"/>
            <a:ext cx="3719114" cy="2137380"/>
          </a:xfrm>
          <a:prstGeom prst="rect">
            <a:avLst/>
          </a:prstGeom>
          <a:noFill/>
        </p:spPr>
        <p:txBody>
          <a:bodyPr wrap="square" rtlCol="0">
            <a:spAutoFit/>
          </a:bodyPr>
          <a:lstStyle/>
          <a:p>
            <a:pPr marL="342972" indent="-342972" algn="just">
              <a:lnSpc>
                <a:spcPct val="125000"/>
              </a:lnSpc>
              <a:spcBef>
                <a:spcPct val="0"/>
              </a:spcBef>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Two anomalous PVC convergence columns existed north of these two UTFs, corresponding to the high-PVS intrusion downward across the tropopause towards the mid-troposphere. </a:t>
            </a:r>
          </a:p>
        </p:txBody>
      </p:sp>
      <p:pic>
        <p:nvPicPr>
          <p:cNvPr id="6" name="图片 5">
            <a:extLst>
              <a:ext uri="{FF2B5EF4-FFF2-40B4-BE49-F238E27FC236}">
                <a16:creationId xmlns:a16="http://schemas.microsoft.com/office/drawing/2014/main" id="{50178379-AD02-BDF0-456A-25FF69BC1B7D}"/>
              </a:ext>
            </a:extLst>
          </p:cNvPr>
          <p:cNvPicPr>
            <a:picLocks noChangeAspect="1"/>
          </p:cNvPicPr>
          <p:nvPr/>
        </p:nvPicPr>
        <p:blipFill rotWithShape="1">
          <a:blip r:embed="rId3"/>
          <a:srcRect l="5749" t="24467" r="9360" b="15533"/>
          <a:stretch/>
        </p:blipFill>
        <p:spPr bwMode="auto">
          <a:xfrm>
            <a:off x="1776000" y="1143086"/>
            <a:ext cx="4320000" cy="432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0010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rgbClr val="F3CEFE"/>
            </a:gs>
            <a:gs pos="0">
              <a:srgbClr val="FEF4CE"/>
            </a:gs>
          </a:gsLst>
          <a:lin ang="5400000" scaled="1"/>
        </a:gradFill>
        <a:effectLst/>
      </p:bgPr>
    </p:bg>
    <p:spTree>
      <p:nvGrpSpPr>
        <p:cNvPr id="1" name="">
          <a:extLst>
            <a:ext uri="{FF2B5EF4-FFF2-40B4-BE49-F238E27FC236}">
              <a16:creationId xmlns:a16="http://schemas.microsoft.com/office/drawing/2014/main" id="{9E95E4BA-60BB-F436-CF63-15C9463DC772}"/>
            </a:ext>
          </a:extLst>
        </p:cNvPr>
        <p:cNvGrpSpPr/>
        <p:nvPr/>
      </p:nvGrpSpPr>
      <p:grpSpPr>
        <a:xfrm>
          <a:off x="0" y="0"/>
          <a:ext cx="0" cy="0"/>
          <a:chOff x="0" y="0"/>
          <a:chExt cx="0" cy="0"/>
        </a:xfrm>
      </p:grpSpPr>
      <p:sp>
        <p:nvSpPr>
          <p:cNvPr id="5" name="矩形: 圆角 4">
            <a:extLst>
              <a:ext uri="{FF2B5EF4-FFF2-40B4-BE49-F238E27FC236}">
                <a16:creationId xmlns:a16="http://schemas.microsoft.com/office/drawing/2014/main" id="{DEEFBEA0-25AF-9695-6CEE-E577355EADA0}"/>
              </a:ext>
            </a:extLst>
          </p:cNvPr>
          <p:cNvSpPr/>
          <p:nvPr/>
        </p:nvSpPr>
        <p:spPr>
          <a:xfrm>
            <a:off x="0" y="0"/>
            <a:ext cx="12192000" cy="800100"/>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2835">
              <a:defRPr/>
            </a:pPr>
            <a:r>
              <a:rPr lang="en-US" altLang="zh-CN" sz="4400" b="1">
                <a:solidFill>
                  <a:schemeClr val="bg1"/>
                </a:solidFill>
                <a:latin typeface="Times New Roman" panose="02020603050405020304" pitchFamily="18" charset="0"/>
                <a:cs typeface="Times New Roman" panose="02020603050405020304" pitchFamily="18" charset="0"/>
              </a:rPr>
              <a:t>Surface Response</a:t>
            </a:r>
            <a:endParaRPr lang="en-US" altLang="zh-CN" sz="4400" b="1" dirty="0">
              <a:solidFill>
                <a:schemeClr val="bg1"/>
              </a:solidFill>
              <a:latin typeface="Times New Roman" panose="02020603050405020304" pitchFamily="18" charset="0"/>
              <a:cs typeface="Times New Roman" panose="02020603050405020304" pitchFamily="18" charset="0"/>
            </a:endParaRPr>
          </a:p>
        </p:txBody>
      </p:sp>
      <p:sp>
        <p:nvSpPr>
          <p:cNvPr id="12" name="灯片编号占位符 11">
            <a:extLst>
              <a:ext uri="{FF2B5EF4-FFF2-40B4-BE49-F238E27FC236}">
                <a16:creationId xmlns:a16="http://schemas.microsoft.com/office/drawing/2014/main" id="{47ACDEE7-C203-8356-9A8C-F9029046CF57}"/>
              </a:ext>
            </a:extLst>
          </p:cNvPr>
          <p:cNvSpPr>
            <a:spLocks noGrp="1"/>
          </p:cNvSpPr>
          <p:nvPr>
            <p:ph type="sldNum" sz="quarter" idx="12"/>
          </p:nvPr>
        </p:nvSpPr>
        <p:spPr/>
        <p:txBody>
          <a:bodyPr/>
          <a:lstStyle/>
          <a:p>
            <a:fld id="{E818CB08-DB5B-4317-9C78-1F225BCA0C62}" type="slidenum">
              <a:rPr lang="zh-CN" altLang="en-US" smtClean="0"/>
              <a:t>8</a:t>
            </a:fld>
            <a:endParaRPr lang="zh-CN" altLang="en-US"/>
          </a:p>
        </p:txBody>
      </p:sp>
      <p:sp>
        <p:nvSpPr>
          <p:cNvPr id="2" name="文本框 1">
            <a:extLst>
              <a:ext uri="{FF2B5EF4-FFF2-40B4-BE49-F238E27FC236}">
                <a16:creationId xmlns:a16="http://schemas.microsoft.com/office/drawing/2014/main" id="{53811B6A-593F-2871-9880-CCB49DBF18A2}"/>
              </a:ext>
            </a:extLst>
          </p:cNvPr>
          <p:cNvSpPr txBox="1"/>
          <p:nvPr/>
        </p:nvSpPr>
        <p:spPr>
          <a:xfrm>
            <a:off x="382985" y="5572105"/>
            <a:ext cx="7363761" cy="523220"/>
          </a:xfrm>
          <a:prstGeom prst="rect">
            <a:avLst/>
          </a:prstGeom>
          <a:noFill/>
        </p:spPr>
        <p:txBody>
          <a:bodyPr wrap="square" rtlCol="0">
            <a:spAutoFit/>
          </a:bodyPr>
          <a:lstStyle/>
          <a:p>
            <a:pPr algn="ctr"/>
            <a:r>
              <a:rPr lang="en-US" altLang="zh-CN" sz="1400" dirty="0">
                <a:latin typeface="Times New Roman" panose="02020603050405020304" pitchFamily="18" charset="0"/>
                <a:cs typeface="Times New Roman" panose="02020603050405020304" pitchFamily="18" charset="0"/>
              </a:rPr>
              <a:t>Fig.4 Evolution of the distributions of geopotential height (shading), temperature (contour), and divergence wind (vectors) at 1000 </a:t>
            </a:r>
            <a:r>
              <a:rPr lang="en-US" altLang="zh-CN" sz="1400" dirty="0" err="1">
                <a:latin typeface="Times New Roman" panose="02020603050405020304" pitchFamily="18" charset="0"/>
                <a:cs typeface="Times New Roman" panose="02020603050405020304" pitchFamily="18" charset="0"/>
              </a:rPr>
              <a:t>hPa</a:t>
            </a:r>
            <a:r>
              <a:rPr lang="en-US" altLang="zh-CN" sz="1400" dirty="0">
                <a:latin typeface="Times New Roman" panose="02020603050405020304" pitchFamily="18" charset="0"/>
                <a:cs typeface="Times New Roman" panose="02020603050405020304" pitchFamily="18" charset="0"/>
              </a:rPr>
              <a:t> on December 12 (a), 14 (b), 15 (c), and 16 (d).</a:t>
            </a:r>
          </a:p>
        </p:txBody>
      </p:sp>
      <p:sp>
        <p:nvSpPr>
          <p:cNvPr id="3" name="文本框 2">
            <a:extLst>
              <a:ext uri="{FF2B5EF4-FFF2-40B4-BE49-F238E27FC236}">
                <a16:creationId xmlns:a16="http://schemas.microsoft.com/office/drawing/2014/main" id="{7C14B7DE-6B04-83DD-3B95-58BFA79B3ADE}"/>
              </a:ext>
            </a:extLst>
          </p:cNvPr>
          <p:cNvSpPr txBox="1"/>
          <p:nvPr/>
        </p:nvSpPr>
        <p:spPr>
          <a:xfrm>
            <a:off x="8089900" y="2533434"/>
            <a:ext cx="3719114" cy="2483629"/>
          </a:xfrm>
          <a:prstGeom prst="rect">
            <a:avLst/>
          </a:prstGeom>
          <a:noFill/>
        </p:spPr>
        <p:txBody>
          <a:bodyPr wrap="square" rtlCol="0">
            <a:spAutoFit/>
          </a:bodyPr>
          <a:lstStyle/>
          <a:p>
            <a:pPr marL="342972" indent="-342972" algn="just">
              <a:lnSpc>
                <a:spcPct val="125000"/>
              </a:lnSpc>
              <a:spcBef>
                <a:spcPct val="0"/>
              </a:spcBef>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Subsidence occurred along the trough and to its west. </a:t>
            </a:r>
          </a:p>
          <a:p>
            <a:pPr marL="342972" indent="-342972" algn="just">
              <a:lnSpc>
                <a:spcPct val="125000"/>
              </a:lnSpc>
              <a:spcBef>
                <a:spcPct val="0"/>
              </a:spcBef>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This subsidence extended downward to the surface, resulting in high pressure, divergent northerly winds, and cold advection.</a:t>
            </a:r>
          </a:p>
        </p:txBody>
      </p:sp>
      <p:pic>
        <p:nvPicPr>
          <p:cNvPr id="4" name="图片 3">
            <a:extLst>
              <a:ext uri="{FF2B5EF4-FFF2-40B4-BE49-F238E27FC236}">
                <a16:creationId xmlns:a16="http://schemas.microsoft.com/office/drawing/2014/main" id="{76A89536-EB03-0937-D1E6-1116E2D476CB}"/>
              </a:ext>
            </a:extLst>
          </p:cNvPr>
          <p:cNvPicPr>
            <a:picLocks noChangeAspect="1"/>
          </p:cNvPicPr>
          <p:nvPr/>
        </p:nvPicPr>
        <p:blipFill rotWithShape="1">
          <a:blip r:embed="rId3"/>
          <a:srcRect l="8444" t="33040" r="8179" b="30710"/>
          <a:stretch/>
        </p:blipFill>
        <p:spPr bwMode="auto">
          <a:xfrm>
            <a:off x="546746" y="1404244"/>
            <a:ext cx="7200000" cy="4049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1091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rgbClr val="F3CEFE"/>
            </a:gs>
            <a:gs pos="0">
              <a:srgbClr val="FEF4CE"/>
            </a:gs>
          </a:gsLst>
          <a:lin ang="5400000" scaled="1"/>
        </a:gradFill>
        <a:effectLst/>
      </p:bgPr>
    </p:bg>
    <p:spTree>
      <p:nvGrpSpPr>
        <p:cNvPr id="1" name="">
          <a:extLst>
            <a:ext uri="{FF2B5EF4-FFF2-40B4-BE49-F238E27FC236}">
              <a16:creationId xmlns:a16="http://schemas.microsoft.com/office/drawing/2014/main" id="{B01BE69F-C9E2-54A5-0FE2-C02FE1BFB2A2}"/>
            </a:ext>
          </a:extLst>
        </p:cNvPr>
        <p:cNvGrpSpPr/>
        <p:nvPr/>
      </p:nvGrpSpPr>
      <p:grpSpPr>
        <a:xfrm>
          <a:off x="0" y="0"/>
          <a:ext cx="0" cy="0"/>
          <a:chOff x="0" y="0"/>
          <a:chExt cx="0" cy="0"/>
        </a:xfrm>
      </p:grpSpPr>
      <p:sp>
        <p:nvSpPr>
          <p:cNvPr id="5" name="矩形: 圆角 4">
            <a:extLst>
              <a:ext uri="{FF2B5EF4-FFF2-40B4-BE49-F238E27FC236}">
                <a16:creationId xmlns:a16="http://schemas.microsoft.com/office/drawing/2014/main" id="{5F03212A-CED4-C1DA-C350-F20870793D27}"/>
              </a:ext>
            </a:extLst>
          </p:cNvPr>
          <p:cNvSpPr/>
          <p:nvPr/>
        </p:nvSpPr>
        <p:spPr>
          <a:xfrm>
            <a:off x="0" y="0"/>
            <a:ext cx="12192000" cy="800100"/>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2835">
              <a:defRPr/>
            </a:pPr>
            <a:r>
              <a:rPr lang="en-US" altLang="zh-CN" sz="4401" b="1" dirty="0">
                <a:solidFill>
                  <a:schemeClr val="bg1"/>
                </a:solidFill>
                <a:effectLst>
                  <a:outerShdw blurRad="38100" dist="38100" dir="2700000" algn="tl">
                    <a:srgbClr val="000000"/>
                  </a:outerShdw>
                </a:effectLst>
                <a:latin typeface="Verdana" pitchFamily="34" charset="0"/>
              </a:rPr>
              <a:t>Conclusions &amp; References</a:t>
            </a:r>
            <a:endParaRPr lang="en-US" altLang="zh-CN" sz="4400" b="1" dirty="0">
              <a:solidFill>
                <a:schemeClr val="bg1"/>
              </a:solidFill>
              <a:latin typeface="Times New Roman" panose="02020603050405020304" pitchFamily="18" charset="0"/>
              <a:cs typeface="Times New Roman" panose="02020603050405020304" pitchFamily="18" charset="0"/>
            </a:endParaRPr>
          </a:p>
        </p:txBody>
      </p:sp>
      <p:sp>
        <p:nvSpPr>
          <p:cNvPr id="12" name="灯片编号占位符 11">
            <a:extLst>
              <a:ext uri="{FF2B5EF4-FFF2-40B4-BE49-F238E27FC236}">
                <a16:creationId xmlns:a16="http://schemas.microsoft.com/office/drawing/2014/main" id="{E6AB34DE-43B5-C87F-E893-ECD58619E6BA}"/>
              </a:ext>
            </a:extLst>
          </p:cNvPr>
          <p:cNvSpPr>
            <a:spLocks noGrp="1"/>
          </p:cNvSpPr>
          <p:nvPr>
            <p:ph type="sldNum" sz="quarter" idx="12"/>
          </p:nvPr>
        </p:nvSpPr>
        <p:spPr/>
        <p:txBody>
          <a:bodyPr/>
          <a:lstStyle/>
          <a:p>
            <a:fld id="{E818CB08-DB5B-4317-9C78-1F225BCA0C62}" type="slidenum">
              <a:rPr lang="zh-CN" altLang="en-US" smtClean="0"/>
              <a:t>9</a:t>
            </a:fld>
            <a:endParaRPr lang="zh-CN" altLang="en-US"/>
          </a:p>
        </p:txBody>
      </p:sp>
      <p:sp>
        <p:nvSpPr>
          <p:cNvPr id="2" name="文本框 1">
            <a:extLst>
              <a:ext uri="{FF2B5EF4-FFF2-40B4-BE49-F238E27FC236}">
                <a16:creationId xmlns:a16="http://schemas.microsoft.com/office/drawing/2014/main" id="{96F8661B-0E71-6C60-AEC2-FA1B9D6B3419}"/>
              </a:ext>
            </a:extLst>
          </p:cNvPr>
          <p:cNvSpPr txBox="1"/>
          <p:nvPr/>
        </p:nvSpPr>
        <p:spPr>
          <a:xfrm>
            <a:off x="610593" y="1659051"/>
            <a:ext cx="10970814" cy="2241960"/>
          </a:xfrm>
          <a:prstGeom prst="rect">
            <a:avLst/>
          </a:prstGeom>
          <a:noFill/>
        </p:spPr>
        <p:txBody>
          <a:bodyPr wrap="square" rtlCol="0">
            <a:spAutoFit/>
          </a:bodyPr>
          <a:lstStyle/>
          <a:p>
            <a:pPr algn="just">
              <a:lnSpc>
                <a:spcPct val="150000"/>
              </a:lnSpc>
              <a:spcBef>
                <a:spcPct val="0"/>
              </a:spcBef>
              <a:buSzPct val="50000"/>
              <a:buFont typeface="Wingdings" panose="05000000000000000000" pitchFamily="2" charset="2"/>
              <a:buChar char="l"/>
            </a:pPr>
            <a:r>
              <a:rPr lang="en-US" altLang="en-US" sz="2400" dirty="0">
                <a:latin typeface="Times New Roman" panose="02020603050405020304" pitchFamily="18" charset="0"/>
                <a:cs typeface="Times New Roman" panose="02020603050405020304" pitchFamily="18" charset="0"/>
              </a:rPr>
              <a:t>Tropopause PVC forcing is a key driver of the December 2023 East Asian cold wave.</a:t>
            </a:r>
          </a:p>
          <a:p>
            <a:pPr algn="just">
              <a:lnSpc>
                <a:spcPct val="150000"/>
              </a:lnSpc>
              <a:spcBef>
                <a:spcPct val="0"/>
              </a:spcBef>
              <a:buSzPct val="50000"/>
              <a:buFont typeface="Wingdings" panose="05000000000000000000" pitchFamily="2" charset="2"/>
              <a:buChar char="l"/>
            </a:pPr>
            <a:r>
              <a:rPr lang="en-US" altLang="en-US" sz="2400" dirty="0">
                <a:latin typeface="Times New Roman" panose="02020603050405020304" pitchFamily="18" charset="0"/>
                <a:cs typeface="Times New Roman" panose="02020603050405020304" pitchFamily="18" charset="0"/>
              </a:rPr>
              <a:t>Phase-locking of northern and southern UTFs amplified East Asian trough.</a:t>
            </a:r>
          </a:p>
          <a:p>
            <a:pPr algn="just">
              <a:lnSpc>
                <a:spcPct val="150000"/>
              </a:lnSpc>
              <a:spcBef>
                <a:spcPct val="0"/>
              </a:spcBef>
              <a:buSzPct val="50000"/>
              <a:buFont typeface="Wingdings" panose="05000000000000000000" pitchFamily="2" charset="2"/>
              <a:buChar char="l"/>
            </a:pPr>
            <a:r>
              <a:rPr lang="en-US" altLang="en-US" sz="2400" dirty="0">
                <a:latin typeface="Times New Roman" panose="02020603050405020304" pitchFamily="18" charset="0"/>
                <a:cs typeface="Times New Roman" panose="02020603050405020304" pitchFamily="18" charset="0"/>
              </a:rPr>
              <a:t>Subsidence effectively links upper-level PVC forcing to surface cold air outbreaks.</a:t>
            </a:r>
          </a:p>
          <a:p>
            <a:pPr algn="just">
              <a:lnSpc>
                <a:spcPct val="150000"/>
              </a:lnSpc>
              <a:spcBef>
                <a:spcPct val="0"/>
              </a:spcBef>
              <a:buSzPct val="50000"/>
              <a:buFont typeface="Wingdings" panose="05000000000000000000" pitchFamily="2" charset="2"/>
              <a:buChar char="l"/>
            </a:pPr>
            <a:r>
              <a:rPr lang="en-US" altLang="en-US" sz="2400" dirty="0">
                <a:latin typeface="Times New Roman" panose="02020603050405020304" pitchFamily="18" charset="0"/>
                <a:cs typeface="Times New Roman" panose="02020603050405020304" pitchFamily="18" charset="0"/>
              </a:rPr>
              <a:t>Stratospheric PVS anomalies serve as early warning signals for cold waves.</a:t>
            </a:r>
          </a:p>
        </p:txBody>
      </p:sp>
      <p:sp>
        <p:nvSpPr>
          <p:cNvPr id="4" name="文本框 3">
            <a:extLst>
              <a:ext uri="{FF2B5EF4-FFF2-40B4-BE49-F238E27FC236}">
                <a16:creationId xmlns:a16="http://schemas.microsoft.com/office/drawing/2014/main" id="{74415C22-3524-8500-7DCD-C2BFC79D1548}"/>
              </a:ext>
            </a:extLst>
          </p:cNvPr>
          <p:cNvSpPr txBox="1"/>
          <p:nvPr/>
        </p:nvSpPr>
        <p:spPr>
          <a:xfrm>
            <a:off x="610593" y="4528516"/>
            <a:ext cx="10970813" cy="1200329"/>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Li Y, Wu G, Liu Y, et al. The Influence of Tropopause Potential Vorticity Circulation Forcing on the Development of the East Asian Cold Wave in December 2023[J]. 2025a. 38: 7695-7708.</a:t>
            </a:r>
          </a:p>
          <a:p>
            <a:r>
              <a:rPr lang="en-US" altLang="zh-CN" dirty="0">
                <a:latin typeface="Times New Roman" panose="02020603050405020304" pitchFamily="18" charset="0"/>
                <a:cs typeface="Times New Roman" panose="02020603050405020304" pitchFamily="18" charset="0"/>
              </a:rPr>
              <a:t>Li Y, Wu G, Liu Y, et al. Potential Vorticity Circulation across the Boundary of the Northern Troposphere and Its Link with East Asian Summer Monsoon in July[J]. Journal of Climate, 2025b, 38: 781-795.</a:t>
            </a:r>
          </a:p>
        </p:txBody>
      </p:sp>
    </p:spTree>
    <p:extLst>
      <p:ext uri="{BB962C8B-B14F-4D97-AF65-F5344CB8AC3E}">
        <p14:creationId xmlns:p14="http://schemas.microsoft.com/office/powerpoint/2010/main" val="342067391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1874</Words>
  <Application>Microsoft Office PowerPoint</Application>
  <PresentationFormat>宽屏</PresentationFormat>
  <Paragraphs>93</Paragraphs>
  <Slides>10</Slides>
  <Notes>10</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10</vt:i4>
      </vt:variant>
    </vt:vector>
  </HeadingPairs>
  <TitlesOfParts>
    <vt:vector size="18" baseType="lpstr">
      <vt:lpstr>等线</vt:lpstr>
      <vt:lpstr>等线 Light</vt:lpstr>
      <vt:lpstr>Arial</vt:lpstr>
      <vt:lpstr>Times New Roman</vt:lpstr>
      <vt:lpstr>Verdana</vt:lpstr>
      <vt:lpstr>Wingdings</vt:lpstr>
      <vt:lpstr>Office 主题​​</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Yanxi Li</dc:creator>
  <cp:lastModifiedBy>Yanxi Li</cp:lastModifiedBy>
  <cp:revision>7</cp:revision>
  <dcterms:created xsi:type="dcterms:W3CDTF">2026-04-03T04:36:30Z</dcterms:created>
  <dcterms:modified xsi:type="dcterms:W3CDTF">2026-04-28T05:53:03Z</dcterms:modified>
</cp:coreProperties>
</file>