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25" r:id="rId3"/>
    <p:sldId id="358" r:id="rId4"/>
    <p:sldId id="339" r:id="rId5"/>
    <p:sldId id="343" r:id="rId6"/>
    <p:sldId id="346" r:id="rId7"/>
    <p:sldId id="3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32" autoAdjust="0"/>
  </p:normalViewPr>
  <p:slideViewPr>
    <p:cSldViewPr snapToGrid="0">
      <p:cViewPr varScale="1">
        <p:scale>
          <a:sx n="73" d="100"/>
          <a:sy n="73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D9E36-6948-43AF-8FC3-B54BD63CA27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0ED58-0E6E-466D-BB94-A3D5625A77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568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40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address theses gaps, we …; Finally, the best model was used for DO estimation.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28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13D99-B2A9-0A63-8E0E-B0729162C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366543A-CA5B-F08E-DACD-F6DD317B84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4487EE-0445-7F69-7FF6-F57F43A461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基于以上模型，我们得到了溶氧的时空格局，空间上，溶氧均值为</a:t>
            </a:r>
            <a:r>
              <a:rPr lang="en-US" altLang="zh-CN" dirty="0"/>
              <a:t>9.57 mg/L</a:t>
            </a:r>
            <a:r>
              <a:rPr lang="zh-CN" altLang="en-US" dirty="0"/>
              <a:t>；时间上，平均变化速率为</a:t>
            </a:r>
            <a:r>
              <a:rPr lang="en-US" altLang="zh-CN" dirty="0"/>
              <a:t>0.048 mg/L/10</a:t>
            </a:r>
            <a:r>
              <a:rPr lang="zh-CN" altLang="en-US" dirty="0"/>
              <a:t>年，</a:t>
            </a:r>
            <a:r>
              <a:rPr lang="en-US" altLang="zh-CN" dirty="0"/>
              <a:t>83%</a:t>
            </a:r>
            <a:r>
              <a:rPr lang="zh-CN" altLang="en-US" dirty="0"/>
              <a:t>是上升的，</a:t>
            </a:r>
            <a:r>
              <a:rPr lang="en-US" altLang="zh-CN" dirty="0"/>
              <a:t>17%</a:t>
            </a:r>
            <a:r>
              <a:rPr lang="zh-CN" altLang="en-US" dirty="0"/>
              <a:t>湖泊是下降的，在过去</a:t>
            </a:r>
            <a:r>
              <a:rPr lang="en-US" altLang="zh-CN" dirty="0"/>
              <a:t>20</a:t>
            </a:r>
            <a:r>
              <a:rPr lang="zh-CN" altLang="en-US" dirty="0"/>
              <a:t>年，溶氧下降了</a:t>
            </a:r>
            <a:r>
              <a:rPr lang="en-US" altLang="zh-CN" dirty="0"/>
              <a:t>2%</a:t>
            </a:r>
            <a:r>
              <a:rPr lang="zh-CN" altLang="en-US" dirty="0"/>
              <a:t>。此外，我们把低纬度地区溶氧的年内变化也提出来，年内的变化相对年变化更明显，波动差从</a:t>
            </a:r>
            <a:r>
              <a:rPr lang="en-US" altLang="zh-CN" dirty="0"/>
              <a:t>0.3</a:t>
            </a:r>
            <a:r>
              <a:rPr lang="zh-CN" altLang="en-US" dirty="0"/>
              <a:t>到</a:t>
            </a:r>
            <a:r>
              <a:rPr lang="en-US" altLang="zh-CN" dirty="0"/>
              <a:t>4.6</a:t>
            </a:r>
            <a:r>
              <a:rPr lang="zh-CN" altLang="en-US" dirty="0"/>
              <a:t>不等，波动差均值为</a:t>
            </a:r>
            <a:r>
              <a:rPr lang="en-US" altLang="zh-CN" dirty="0"/>
              <a:t>1.23 mg/L</a:t>
            </a:r>
            <a:r>
              <a:rPr lang="zh-CN" altLang="en-US" dirty="0"/>
              <a:t>；南北半球季节波动节律正好相反，南半球</a:t>
            </a:r>
            <a:r>
              <a:rPr lang="en-US" altLang="zh-CN" dirty="0"/>
              <a:t>7</a:t>
            </a:r>
            <a:r>
              <a:rPr lang="zh-CN" altLang="en-US" dirty="0"/>
              <a:t>月温度低，溶氧高，北半球</a:t>
            </a:r>
            <a:r>
              <a:rPr lang="en-US" altLang="zh-CN" dirty="0"/>
              <a:t>7</a:t>
            </a:r>
            <a:r>
              <a:rPr lang="zh-CN" altLang="en-US" dirty="0"/>
              <a:t>月温度高，溶氧低。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55E56B-01D5-A6C5-C034-38BFCDCA8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630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9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1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Stress lake: </a:t>
            </a:r>
            <a:r>
              <a:rPr lang="zh-CN" altLang="en-US" dirty="0"/>
              <a:t>平均浓度小于</a:t>
            </a:r>
            <a:r>
              <a:rPr lang="en-US" altLang="zh-CN" dirty="0"/>
              <a:t>6 mg/L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873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dataset is open for public.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your attention.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60ED58-0E6E-466D-BB94-A3D5625A775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6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00E41E-84D8-218F-DA1A-A2FC8AC13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E8B57C-1F60-FC30-D5D6-B04728267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1B88F0-4A84-B902-0F7A-CE148FF8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E6FFE9-B4BB-DCDD-ED2A-9F2F2ADF6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BFDA94-BF58-8E21-BBBC-256103BC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05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8CC772-DBD1-4E62-2589-A610A2F8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01F57-123A-1821-A6A3-C1F13E740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3DD5B6-4FC4-9B60-4DBF-C85BC88F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5EA849-6354-28D5-DA81-08812C8E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1E974-17A4-50BE-0E0F-9B5CE9CE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CD5A888-DB0B-DF56-86AE-1217024D1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29703A-D5D5-8874-ADF1-326596DA2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06F5C4-82DC-95CE-D12A-06812B8DC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057275-ABCB-F282-CC7A-2D90E7E7D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20FAD-E19D-5772-2D02-72CB4AE6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34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8" name="幻灯片编号"/>
          <p:cNvSpPr txBox="1">
            <a:spLocks noGrp="1"/>
          </p:cNvSpPr>
          <p:nvPr userDrawn="1"/>
        </p:nvSpPr>
        <p:spPr>
          <a:xfrm>
            <a:off x="11794222" y="6431721"/>
            <a:ext cx="269241" cy="28762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marL="0" marR="0" indent="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rgbClr val="888888"/>
                </a:solidFill>
                <a:uFillTx/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lvl1pPr>
            <a:lvl2pPr marL="0" marR="0" indent="4572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2pPr>
            <a:lvl3pPr marL="0" marR="0" indent="9144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3pPr>
            <a:lvl4pPr marL="0" marR="0" indent="13716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4pPr>
            <a:lvl5pPr marL="0" marR="0" indent="18288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5pPr>
            <a:lvl6pPr marL="0" marR="0" indent="22860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6pPr>
            <a:lvl7pPr marL="0" marR="0" indent="27432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7pPr>
            <a:lvl8pPr marL="0" marR="0" indent="32004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8pPr>
            <a:lvl9pPr marL="0" marR="0" indent="3657600" algn="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300" b="0" i="0" u="none" strike="noStrike" cap="none" spc="0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Times New Roman" panose="02020503050405090304"/>
              </a:defRPr>
            </a:lvl9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38125" y="90805"/>
            <a:ext cx="11683365" cy="828040"/>
          </a:xfrm>
          <a:prstGeom prst="rect">
            <a:avLst/>
          </a:prstGeo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</a:defRPr>
            </a:lvl1pPr>
          </a:lstStyle>
          <a:p>
            <a:r>
              <a:t>标题文本</a:t>
            </a:r>
          </a:p>
        </p:txBody>
      </p:sp>
      <p:sp>
        <p:nvSpPr>
          <p:cNvPr id="10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238124" y="1120774"/>
            <a:ext cx="11534776" cy="5051426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charset="0"/>
                <a:ea typeface="微软雅黑" charset="0"/>
                <a:cs typeface="微软雅黑" charset="0"/>
              </a:defRPr>
            </a:lvl1pPr>
            <a:lvl2pPr>
              <a:defRPr>
                <a:latin typeface="微软雅黑" charset="0"/>
                <a:ea typeface="微软雅黑" charset="0"/>
                <a:cs typeface="微软雅黑" charset="0"/>
              </a:defRPr>
            </a:lvl2pPr>
            <a:lvl3pPr>
              <a:defRPr>
                <a:latin typeface="微软雅黑" charset="0"/>
                <a:ea typeface="微软雅黑" charset="0"/>
                <a:cs typeface="微软雅黑" charset="0"/>
              </a:defRPr>
            </a:lvl3pPr>
            <a:lvl4pPr>
              <a:defRPr>
                <a:latin typeface="微软雅黑" charset="0"/>
                <a:ea typeface="微软雅黑" charset="0"/>
                <a:cs typeface="微软雅黑" charset="0"/>
              </a:defRPr>
            </a:lvl4pPr>
            <a:lvl5pPr>
              <a:defRPr>
                <a:latin typeface="微软雅黑" charset="0"/>
                <a:ea typeface="微软雅黑" charset="0"/>
                <a:cs typeface="微软雅黑" charset="0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5" name="圆角矩形 39"/>
          <p:cNvSpPr/>
          <p:nvPr userDrawn="1"/>
        </p:nvSpPr>
        <p:spPr>
          <a:xfrm>
            <a:off x="-2" y="828000"/>
            <a:ext cx="12193201" cy="72001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宋体"/>
                <a:ea typeface="宋体"/>
                <a:cs typeface="宋体"/>
                <a:sym typeface="宋体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316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11C8B0-F1CD-5E25-C0B6-6B4807E9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7A43C9-39B5-1076-5EF8-351553D5D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E57809-8878-BF9F-58B5-A6CB7330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DF46EF-A771-E9A4-AC10-E316C023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3B5B9-8027-A6CC-E508-A1BDC6E2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37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291143-A330-285C-C126-21B0C90D8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6E8481-2DB7-7C3E-49EE-06EB4AEA7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6F597C-6B6C-6D1A-D746-C7A48C99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4CEB70-4B7F-EC23-AAE6-FDEB736B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918923-6162-8759-CF82-04DE1D4A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19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F9078-A3CC-7108-D93A-28519512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3A1300-3D94-450E-A269-A10D1DFF6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BF93B6C-C35B-40F6-F09D-2ED2C8CD9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8EC9FB-3B19-2E01-DBB6-C72E6624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A97F461-4824-E6EE-3D2E-481BA515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8B05D8-7C98-589C-F037-F976F56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1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EB1A6-99DE-6D29-0410-AB44A9CB8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6341BE-0325-6D42-EFEF-3129CC73F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9E2C956-24A3-31EF-3A6E-0C158E8BD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CD2FF09-6F67-FE44-49B5-D57279AFB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79D199-7CDA-0173-AFC2-BE06CB4FB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FD3FD8-9EA1-A866-8864-6FC4F05D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4103E13-95D7-9270-07B8-4FCFD98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D35E47-2D9E-906F-EC35-6833137E8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38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2CC194-89E7-B8E9-CC0A-2AA3CC66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4032DC-ECE6-3E12-2FEE-46FE9A3D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6D0483-E50F-FEE5-98F1-9F8F9FD1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430FA5-3956-9381-B55B-F9BD8687B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66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63D663-977F-1A20-9551-A2D08096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7082194-51AE-424B-A5FB-1A7326045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AC2106-0034-8E18-0718-86AD0EA0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7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7C14D-68C8-B74F-689F-0061D4CA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D80FC-A83B-3081-A8AE-227660C4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5983F2-4BC7-D2A8-AB91-A0D34C450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1B87F4-33FD-686F-F75E-E7366D45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28E930-D0C5-4905-D308-9F0634D7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C1BAE9-F9AF-78D6-A417-6E1FFC76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33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943D2-BB09-E83F-9344-3C9588951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E1EFEC9-CDFB-B913-B393-8BE69883D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0AD902-1472-6BAB-16B0-F534E8D8F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E99FE7-B215-F7C2-E42F-38857419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88A6D1-4ECC-3751-FBDF-14EE2877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071DD9-8F42-73B2-6EC7-90B1505C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0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15D0C9C-72B0-0CF0-9635-78BC5B6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6CC2B1-DC85-BCD9-912A-31DF4DB7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C64F6-3905-0425-4A39-0C0C0CF91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9C9BA-845D-4243-9F1A-ED2C52CD2A8F}" type="datetimeFigureOut">
              <a:rPr lang="zh-CN" altLang="en-US" smtClean="0"/>
              <a:t>2026/5/5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17A525C-315E-E2FE-8517-6F3AE9CEB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EE8A3B-997D-2780-AC4B-C82CC4299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8CAC-9071-459F-AB20-6CDD436A2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3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1913F60-93A9-38F2-EE3E-3ACA7FA560AE}"/>
              </a:ext>
            </a:extLst>
          </p:cNvPr>
          <p:cNvSpPr txBox="1"/>
          <p:nvPr/>
        </p:nvSpPr>
        <p:spPr>
          <a:xfrm>
            <a:off x="867508" y="2246769"/>
            <a:ext cx="10644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Climate warming and heatwaves accelerate global lake deoxygenation</a:t>
            </a:r>
            <a:endParaRPr lang="zh-CN" altLang="en-US" sz="44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A9C6A3-F128-9444-2593-270B08897657}"/>
              </a:ext>
            </a:extLst>
          </p:cNvPr>
          <p:cNvSpPr txBox="1"/>
          <p:nvPr/>
        </p:nvSpPr>
        <p:spPr>
          <a:xfrm>
            <a:off x="1144621" y="4718235"/>
            <a:ext cx="9902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Yibo Zhang, Kun Shi, Yunlin Zhang, R. Iestyn </a:t>
            </a:r>
            <a:r>
              <a:rPr lang="en-US" altLang="zh-CN" sz="2800" dirty="0" err="1">
                <a:latin typeface="Arial" panose="020B0604020202020204" pitchFamily="34" charset="0"/>
                <a:cs typeface="Arial" panose="020B0604020202020204" pitchFamily="34" charset="0"/>
              </a:rPr>
              <a:t>Woolway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, et al.</a:t>
            </a:r>
          </a:p>
          <a:p>
            <a:pPr algn="ctr"/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July 23, 2025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B2DA14-6AEC-E830-974A-32C8D52C8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84666"/>
            <a:ext cx="11248292" cy="14535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0261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77E37-6A06-7B76-2211-39CA746F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44D13-EE30-A07A-24F3-7C70C2A0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10"/>
            <a:ext cx="12191999" cy="828040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dirty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DO estimation</a:t>
            </a:r>
            <a:endParaRPr lang="zh-CN" altLang="en-US" sz="36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6AF320-4EA4-381F-9480-2F649C2008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" y="1125430"/>
            <a:ext cx="5180338" cy="225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52405E6-0682-0D8B-C2C1-F562BD33E3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8" y="3277451"/>
            <a:ext cx="4924080" cy="31817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6CB018CF-8D6E-B5FE-44B1-A8BD23071F41}"/>
              </a:ext>
            </a:extLst>
          </p:cNvPr>
          <p:cNvSpPr txBox="1"/>
          <p:nvPr/>
        </p:nvSpPr>
        <p:spPr>
          <a:xfrm>
            <a:off x="413521" y="1133356"/>
            <a:ext cx="474463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/>
              <a:t>Compiled </a:t>
            </a:r>
            <a:r>
              <a:rPr lang="en-US" altLang="zh-CN" sz="1600" b="1" dirty="0"/>
              <a:t>over 22,000 matched </a:t>
            </a:r>
            <a:r>
              <a:rPr lang="en-US" altLang="zh-CN" sz="1600" dirty="0"/>
              <a:t>in situ samples</a:t>
            </a:r>
            <a:endParaRPr lang="zh-CN" altLang="en-US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7030FE8-BA70-E943-971B-394D42E51424}"/>
              </a:ext>
            </a:extLst>
          </p:cNvPr>
          <p:cNvSpPr txBox="1"/>
          <p:nvPr/>
        </p:nvSpPr>
        <p:spPr>
          <a:xfrm>
            <a:off x="228601" y="6485351"/>
            <a:ext cx="518033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6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Developed </a:t>
            </a:r>
            <a:r>
              <a:rPr lang="en-US" altLang="zh-CN" sz="16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multiple AI methods</a:t>
            </a:r>
            <a:r>
              <a:rPr lang="en-US" altLang="zh-CN" sz="1600" b="1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for DO estimation</a:t>
            </a:r>
            <a:endParaRPr lang="zh-CN" altLang="en-US" sz="1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A0EBF6-E668-9A63-A906-9D2C7BA85D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07" y="1034009"/>
            <a:ext cx="4161007" cy="51881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C203BD8-6682-E136-44EE-7819CA38615F}"/>
              </a:ext>
            </a:extLst>
          </p:cNvPr>
          <p:cNvSpPr txBox="1"/>
          <p:nvPr/>
        </p:nvSpPr>
        <p:spPr>
          <a:xfrm>
            <a:off x="5867399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DO decreased in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83%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of lakes. On average, DO dropped by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2%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over the past 20 years.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4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47091-29AB-7127-63EA-154B6CE5B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B93283-A0CB-848A-28DB-DB8BDDFE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10"/>
            <a:ext cx="12191999" cy="82804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Seasonal Patterns</a:t>
            </a:r>
            <a:endParaRPr lang="zh-CN" altLang="en-US" sz="36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45E2D1-152A-C870-02F0-0954DE5BA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65" y="964383"/>
            <a:ext cx="4325838" cy="54294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19D611B-DF28-E532-6729-231331131066}"/>
              </a:ext>
            </a:extLst>
          </p:cNvPr>
          <p:cNvSpPr txBox="1"/>
          <p:nvPr/>
        </p:nvSpPr>
        <p:spPr>
          <a:xfrm>
            <a:off x="762792" y="6418336"/>
            <a:ext cx="5122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Do seasonal variation in Low-Latitude Lakes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AB2311-11BC-9914-B72C-3FA2805615FA}"/>
              </a:ext>
            </a:extLst>
          </p:cNvPr>
          <p:cNvSpPr txBox="1"/>
          <p:nvPr/>
        </p:nvSpPr>
        <p:spPr>
          <a:xfrm>
            <a:off x="4633706" y="3450677"/>
            <a:ext cx="91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North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253A37-8616-CB8F-C0F2-5E9CFA2A9ADA}"/>
              </a:ext>
            </a:extLst>
          </p:cNvPr>
          <p:cNvSpPr txBox="1"/>
          <p:nvPr/>
        </p:nvSpPr>
        <p:spPr>
          <a:xfrm>
            <a:off x="4625317" y="3037711"/>
            <a:ext cx="9129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South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64BD208-FDCC-78D2-6A31-CECD6A8B853F}"/>
              </a:ext>
            </a:extLst>
          </p:cNvPr>
          <p:cNvSpPr txBox="1"/>
          <p:nvPr/>
        </p:nvSpPr>
        <p:spPr>
          <a:xfrm>
            <a:off x="2589661" y="1450307"/>
            <a:ext cx="19682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∆</a:t>
            </a:r>
            <a:r>
              <a:rPr lang="en-US" altLang="zh-CN" sz="1800" b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DO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: 0.3~4.6 mg/L</a:t>
            </a:r>
          </a:p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Mean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</a:rPr>
              <a:t>1.23 </a:t>
            </a:r>
            <a:r>
              <a:rPr lang="en-US" altLang="zh-C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mg/L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489317-0AF0-D952-AD72-31F8C703A74D}"/>
              </a:ext>
            </a:extLst>
          </p:cNvPr>
          <p:cNvSpPr txBox="1"/>
          <p:nvPr/>
        </p:nvSpPr>
        <p:spPr>
          <a:xfrm>
            <a:off x="5986239" y="2050293"/>
            <a:ext cx="56622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Intra-annual DO variation were 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more pronounced than interannual trends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with variation ranging from 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0.3 to 4.6 mg/L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There were 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opposite seasonal cycles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between hemispheres: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u"/>
              <a:tabLst>
                <a:tab pos="914400" algn="l"/>
              </a:tabLst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</a:t>
            </a:r>
            <a:r>
              <a:rPr lang="en-US" altLang="zh-CN" sz="20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July</a:t>
            </a: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southern hemisphere lakes are colder with higher DO;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 algn="just">
              <a:buSzPts val="1000"/>
              <a:buFont typeface="Wingdings" panose="05000000000000000000" pitchFamily="2" charset="2"/>
              <a:buChar char="u"/>
              <a:tabLst>
                <a:tab pos="914400" algn="l"/>
              </a:tabLst>
            </a:pPr>
            <a:r>
              <a:rPr lang="en-US" altLang="zh-CN" sz="20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contrast, northern hemisphere lakes are warmer with lower DO.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7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7A387-A1BE-8057-6E86-D3793ACBB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F51C5-05C8-9523-FCA3-C53B74ED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10"/>
            <a:ext cx="12191999" cy="82804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Impacts of Long-Term Climate Change on DO</a:t>
            </a:r>
            <a:endParaRPr lang="zh-CN" altLang="en-US" sz="36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1FC1BBA-63BF-EC73-E1D5-E90F5CE17EEE}"/>
              </a:ext>
            </a:extLst>
          </p:cNvPr>
          <p:cNvSpPr txBox="1"/>
          <p:nvPr/>
        </p:nvSpPr>
        <p:spPr>
          <a:xfrm>
            <a:off x="1148767" y="6488668"/>
            <a:ext cx="4780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Impacts of Long-Term Climate Change on DO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F53183A-4A0A-B212-CF6D-F87D6AF4AEF5}"/>
              </a:ext>
            </a:extLst>
          </p:cNvPr>
          <p:cNvSpPr txBox="1"/>
          <p:nvPr/>
        </p:nvSpPr>
        <p:spPr>
          <a:xfrm>
            <a:off x="6192224" y="2551837"/>
            <a:ext cx="50825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/>
              <a:t>We separated the effects of </a:t>
            </a:r>
            <a:r>
              <a:rPr lang="en-US" altLang="zh-CN" b="1" dirty="0"/>
              <a:t>oxygen solubility</a:t>
            </a:r>
            <a:r>
              <a:rPr lang="en-US" altLang="zh-CN" dirty="0"/>
              <a:t> and </a:t>
            </a:r>
            <a:r>
              <a:rPr lang="en-US" altLang="zh-CN" b="1" dirty="0"/>
              <a:t>eutrophication</a:t>
            </a:r>
            <a:r>
              <a:rPr lang="en-US" altLang="zh-CN" dirty="0"/>
              <a:t> on observed DO changes.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Solubility accounted for 55% of surface DO decline.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Increasing eutrophication contributed 10% to DO loss.</a:t>
            </a:r>
          </a:p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contributions from solubility and eutrophication differ in temperate and tropical lakes.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768C47-C882-6BBD-2FDD-406D0516C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92" y="1039163"/>
            <a:ext cx="4681254" cy="54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4838-7A46-9BCF-B4C4-FAA568700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BF12CF-B26D-A972-0728-1143CCFEF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10"/>
            <a:ext cx="12191999" cy="82804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Impacts of Short-Term Heatwave on DO</a:t>
            </a:r>
            <a:endParaRPr lang="zh-CN" altLang="en-US" sz="36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3CDD1F-AEB6-A9FA-3060-D7CFB9C77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579" y="1065411"/>
            <a:ext cx="3543780" cy="40540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DCE4B1B1-B7FC-4300-484C-2E6EB274CF2E}"/>
              </a:ext>
            </a:extLst>
          </p:cNvPr>
          <p:cNvGrpSpPr/>
          <p:nvPr/>
        </p:nvGrpSpPr>
        <p:grpSpPr>
          <a:xfrm>
            <a:off x="75714" y="978036"/>
            <a:ext cx="2784458" cy="3683202"/>
            <a:chOff x="281109" y="3287368"/>
            <a:chExt cx="1174580" cy="3494791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5A10F34-8D12-F2B6-FC58-30EC5D67BE98}"/>
                </a:ext>
              </a:extLst>
            </p:cNvPr>
            <p:cNvSpPr txBox="1"/>
            <p:nvPr/>
          </p:nvSpPr>
          <p:spPr>
            <a:xfrm>
              <a:off x="323347" y="3577621"/>
              <a:ext cx="678478" cy="1489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72000" rIns="0" rtlCol="0">
              <a:spAutoFit/>
            </a:bodyPr>
            <a:lstStyle/>
            <a:p>
              <a:r>
                <a:rPr lang="en-US" altLang="zh-CN" sz="1600" kern="0" dirty="0"/>
                <a:t>Solar Radia</a:t>
              </a:r>
            </a:p>
            <a:p>
              <a:r>
                <a:rPr lang="en-US" altLang="zh-CN" sz="1600" kern="0" dirty="0"/>
                <a:t>Thermal Radia</a:t>
              </a:r>
            </a:p>
            <a:p>
              <a:r>
                <a:rPr lang="en-US" altLang="zh-CN" sz="1600" kern="0" dirty="0"/>
                <a:t>Pressure</a:t>
              </a:r>
            </a:p>
            <a:p>
              <a:r>
                <a:rPr lang="en-US" altLang="zh-CN" sz="1600" kern="0" dirty="0"/>
                <a:t>Perception</a:t>
              </a:r>
            </a:p>
            <a:p>
              <a:r>
                <a:rPr lang="en-US" altLang="zh-CN" sz="1600" kern="0" dirty="0"/>
                <a:t>Wind</a:t>
              </a:r>
            </a:p>
            <a:p>
              <a:r>
                <a:rPr lang="en-US" altLang="zh-CN" sz="1600" b="1" kern="0" dirty="0">
                  <a:solidFill>
                    <a:srgbClr val="FF0000"/>
                  </a:solidFill>
                </a:rPr>
                <a:t>Temperature</a:t>
              </a:r>
              <a:endParaRPr lang="zh-CN" altLang="en-US" sz="1600" b="1" kern="0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58CB902-014A-6FBE-2EA4-36C4F35A86DF}"/>
                </a:ext>
              </a:extLst>
            </p:cNvPr>
            <p:cNvSpPr txBox="1"/>
            <p:nvPr/>
          </p:nvSpPr>
          <p:spPr>
            <a:xfrm>
              <a:off x="281109" y="5133941"/>
              <a:ext cx="1060912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Geographic factors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26707F4-25A6-DCB6-7552-D671412130BE}"/>
                </a:ext>
              </a:extLst>
            </p:cNvPr>
            <p:cNvSpPr txBox="1"/>
            <p:nvPr/>
          </p:nvSpPr>
          <p:spPr>
            <a:xfrm>
              <a:off x="325518" y="5420218"/>
              <a:ext cx="676307" cy="55486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altLang="zh-CN" sz="1600" kern="0" dirty="0"/>
                <a:t>DEM</a:t>
              </a:r>
            </a:p>
            <a:p>
              <a:r>
                <a:rPr lang="en-US" altLang="zh-CN" sz="1600" kern="0" dirty="0"/>
                <a:t>Latitude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0808E20-D6FA-4915-7798-AE80C437E9CF}"/>
                </a:ext>
              </a:extLst>
            </p:cNvPr>
            <p:cNvSpPr txBox="1"/>
            <p:nvPr/>
          </p:nvSpPr>
          <p:spPr>
            <a:xfrm>
              <a:off x="341856" y="3287368"/>
              <a:ext cx="751372" cy="29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Climate factors</a:t>
              </a:r>
              <a:endParaRPr lang="zh-CN" altLang="en-US" sz="1400" b="1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4C88158-AB42-54E3-9C51-F13AFC42C2D9}"/>
                </a:ext>
              </a:extLst>
            </p:cNvPr>
            <p:cNvSpPr txBox="1"/>
            <p:nvPr/>
          </p:nvSpPr>
          <p:spPr>
            <a:xfrm>
              <a:off x="391986" y="5986863"/>
              <a:ext cx="1063703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color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B8184E1-C518-D1A5-5EC5-3CA09D6C3E86}"/>
                </a:ext>
              </a:extLst>
            </p:cNvPr>
            <p:cNvSpPr txBox="1"/>
            <p:nvPr/>
          </p:nvSpPr>
          <p:spPr>
            <a:xfrm>
              <a:off x="324937" y="6227298"/>
              <a:ext cx="676307" cy="5548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altLang="zh-CN" sz="1600" dirty="0"/>
                <a:t>FAI</a:t>
              </a:r>
            </a:p>
            <a:p>
              <a:r>
                <a:rPr lang="en-US" altLang="zh-CN" sz="1600" dirty="0"/>
                <a:t>Hue angle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F04D036C-E9AF-C38F-5D75-CDB7E5E432A3}"/>
              </a:ext>
            </a:extLst>
          </p:cNvPr>
          <p:cNvSpPr txBox="1"/>
          <p:nvPr/>
        </p:nvSpPr>
        <p:spPr>
          <a:xfrm>
            <a:off x="2727974" y="2057987"/>
            <a:ext cx="2429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/>
              <a:t>Model Structure</a:t>
            </a:r>
            <a:endParaRPr lang="zh-CN" altLang="en-US" sz="14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0D1AA0C-DA2F-548E-A7BB-FF10EB185911}"/>
              </a:ext>
            </a:extLst>
          </p:cNvPr>
          <p:cNvSpPr/>
          <p:nvPr/>
        </p:nvSpPr>
        <p:spPr>
          <a:xfrm>
            <a:off x="129425" y="1215672"/>
            <a:ext cx="1668103" cy="3480431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9EFB462-5A19-152D-8868-450F99084A6A}"/>
              </a:ext>
            </a:extLst>
          </p:cNvPr>
          <p:cNvGrpSpPr/>
          <p:nvPr/>
        </p:nvGrpSpPr>
        <p:grpSpPr>
          <a:xfrm rot="5400000">
            <a:off x="2210044" y="2240035"/>
            <a:ext cx="3047204" cy="3443060"/>
            <a:chOff x="7420539" y="4111119"/>
            <a:chExt cx="2184383" cy="3196267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B2C1868-C832-2103-F860-A1B3EE429F74}"/>
                </a:ext>
              </a:extLst>
            </p:cNvPr>
            <p:cNvSpPr/>
            <p:nvPr/>
          </p:nvSpPr>
          <p:spPr>
            <a:xfrm>
              <a:off x="7420539" y="4111119"/>
              <a:ext cx="2184383" cy="3196267"/>
            </a:xfrm>
            <a:prstGeom prst="rect">
              <a:avLst/>
            </a:prstGeom>
            <a:solidFill>
              <a:srgbClr val="9DC3E6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96B04099-909C-FAF4-7C27-1A08119EE5FD}"/>
                </a:ext>
              </a:extLst>
            </p:cNvPr>
            <p:cNvSpPr/>
            <p:nvPr/>
          </p:nvSpPr>
          <p:spPr>
            <a:xfrm>
              <a:off x="7525201" y="4942853"/>
              <a:ext cx="128143" cy="270349"/>
            </a:xfrm>
            <a:prstGeom prst="ellipse">
              <a:avLst/>
            </a:prstGeom>
            <a:solidFill>
              <a:srgbClr val="01B0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743659A5-B3B4-4905-3ADE-49516598A401}"/>
                </a:ext>
              </a:extLst>
            </p:cNvPr>
            <p:cNvCxnSpPr>
              <a:cxnSpLocks/>
            </p:cNvCxnSpPr>
            <p:nvPr/>
          </p:nvCxnSpPr>
          <p:spPr>
            <a:xfrm>
              <a:off x="7653344" y="5078027"/>
              <a:ext cx="9599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2968700-EAC8-4D33-B964-3976DBF39F45}"/>
                </a:ext>
              </a:extLst>
            </p:cNvPr>
            <p:cNvSpPr/>
            <p:nvPr/>
          </p:nvSpPr>
          <p:spPr>
            <a:xfrm>
              <a:off x="7520545" y="5940928"/>
              <a:ext cx="128143" cy="270349"/>
            </a:xfrm>
            <a:prstGeom prst="ellipse">
              <a:avLst/>
            </a:prstGeom>
            <a:solidFill>
              <a:srgbClr val="01B0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FC1E915A-F9C4-D401-28C8-414CA0A9B1CF}"/>
                </a:ext>
              </a:extLst>
            </p:cNvPr>
            <p:cNvCxnSpPr>
              <a:cxnSpLocks/>
            </p:cNvCxnSpPr>
            <p:nvPr/>
          </p:nvCxnSpPr>
          <p:spPr>
            <a:xfrm>
              <a:off x="7648688" y="6076102"/>
              <a:ext cx="96464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F0E49371-4304-A620-BE6C-C681DE11E93B}"/>
                </a:ext>
              </a:extLst>
            </p:cNvPr>
            <p:cNvSpPr/>
            <p:nvPr/>
          </p:nvSpPr>
          <p:spPr>
            <a:xfrm>
              <a:off x="7525201" y="7005885"/>
              <a:ext cx="128143" cy="270349"/>
            </a:xfrm>
            <a:prstGeom prst="ellipse">
              <a:avLst/>
            </a:prstGeom>
            <a:solidFill>
              <a:srgbClr val="01B0F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42F413C7-0D1A-6D0D-3A4E-CBF82BFAA21C}"/>
                </a:ext>
              </a:extLst>
            </p:cNvPr>
            <p:cNvCxnSpPr>
              <a:cxnSpLocks/>
            </p:cNvCxnSpPr>
            <p:nvPr/>
          </p:nvCxnSpPr>
          <p:spPr>
            <a:xfrm>
              <a:off x="7653344" y="7141060"/>
              <a:ext cx="96687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F49C43A1-D085-66A7-7905-C3F1E676C4DF}"/>
                </a:ext>
              </a:extLst>
            </p:cNvPr>
            <p:cNvGrpSpPr/>
            <p:nvPr/>
          </p:nvGrpSpPr>
          <p:grpSpPr>
            <a:xfrm>
              <a:off x="7800238" y="4182022"/>
              <a:ext cx="512086" cy="841934"/>
              <a:chOff x="3665642" y="1840945"/>
              <a:chExt cx="709414" cy="569534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C5A1FB3-BE11-53EF-BA1C-AABECC1E8DFE}"/>
                  </a:ext>
                </a:extLst>
              </p:cNvPr>
              <p:cNvSpPr/>
              <p:nvPr/>
            </p:nvSpPr>
            <p:spPr>
              <a:xfrm>
                <a:off x="3665642" y="2061107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0C45F40-9466-90FE-D244-C13F42C76AAC}"/>
                  </a:ext>
                </a:extLst>
              </p:cNvPr>
              <p:cNvSpPr/>
              <p:nvPr/>
            </p:nvSpPr>
            <p:spPr>
              <a:xfrm>
                <a:off x="3927149" y="1991674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468E2C6C-C303-3419-B90E-35F166BD38D2}"/>
                  </a:ext>
                </a:extLst>
              </p:cNvPr>
              <p:cNvSpPr/>
              <p:nvPr/>
            </p:nvSpPr>
            <p:spPr>
              <a:xfrm>
                <a:off x="3929878" y="2184165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85D68F69-0580-016E-274B-1BAD940E4351}"/>
                  </a:ext>
                </a:extLst>
              </p:cNvPr>
              <p:cNvSpPr/>
              <p:nvPr/>
            </p:nvSpPr>
            <p:spPr>
              <a:xfrm>
                <a:off x="4254586" y="1840945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E75B5D30-5B64-626F-AD71-4357DB176025}"/>
                  </a:ext>
                </a:extLst>
              </p:cNvPr>
              <p:cNvSpPr/>
              <p:nvPr/>
            </p:nvSpPr>
            <p:spPr>
              <a:xfrm>
                <a:off x="4254586" y="1997368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2DE3E8E2-B3AC-4BC4-B6D5-75420BDA7626}"/>
                  </a:ext>
                </a:extLst>
              </p:cNvPr>
              <p:cNvSpPr/>
              <p:nvPr/>
            </p:nvSpPr>
            <p:spPr>
              <a:xfrm>
                <a:off x="4254196" y="2151918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DAA1D0B9-63D4-D658-D964-A75A299C7CC3}"/>
                  </a:ext>
                </a:extLst>
              </p:cNvPr>
              <p:cNvSpPr/>
              <p:nvPr/>
            </p:nvSpPr>
            <p:spPr>
              <a:xfrm>
                <a:off x="4253645" y="2309039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/>
              </a:p>
            </p:txBody>
          </p:sp>
          <p:cxnSp>
            <p:nvCxnSpPr>
              <p:cNvPr id="74" name="直接箭头连接符 73">
                <a:extLst>
                  <a:ext uri="{FF2B5EF4-FFF2-40B4-BE49-F238E27FC236}">
                    <a16:creationId xmlns:a16="http://schemas.microsoft.com/office/drawing/2014/main" id="{3287F4D6-386F-47C7-000C-CB80E9759C17}"/>
                  </a:ext>
                </a:extLst>
              </p:cNvPr>
              <p:cNvCxnSpPr/>
              <p:nvPr/>
            </p:nvCxnSpPr>
            <p:spPr>
              <a:xfrm flipV="1">
                <a:off x="3786112" y="2055249"/>
                <a:ext cx="141037" cy="61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>
                <a:extLst>
                  <a:ext uri="{FF2B5EF4-FFF2-40B4-BE49-F238E27FC236}">
                    <a16:creationId xmlns:a16="http://schemas.microsoft.com/office/drawing/2014/main" id="{0B0B1854-1DDE-98A1-C120-1B5CC792965E}"/>
                  </a:ext>
                </a:extLst>
              </p:cNvPr>
              <p:cNvCxnSpPr>
                <a:stCxn id="67" idx="5"/>
              </p:cNvCxnSpPr>
              <p:nvPr/>
            </p:nvCxnSpPr>
            <p:spPr>
              <a:xfrm>
                <a:off x="3768470" y="2156934"/>
                <a:ext cx="158679" cy="833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直接箭头连接符 75">
                <a:extLst>
                  <a:ext uri="{FF2B5EF4-FFF2-40B4-BE49-F238E27FC236}">
                    <a16:creationId xmlns:a16="http://schemas.microsoft.com/office/drawing/2014/main" id="{5D50EC72-5E74-1B9C-505B-69AA2B0499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7619" y="1870550"/>
                <a:ext cx="194328" cy="1447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直接箭头连接符 76">
                <a:extLst>
                  <a:ext uri="{FF2B5EF4-FFF2-40B4-BE49-F238E27FC236}">
                    <a16:creationId xmlns:a16="http://schemas.microsoft.com/office/drawing/2014/main" id="{BF21B7D1-5917-FE58-C4AF-21032AC27FF9}"/>
                  </a:ext>
                </a:extLst>
              </p:cNvPr>
              <p:cNvCxnSpPr>
                <a:cxnSpLocks/>
                <a:stCxn id="68" idx="6"/>
                <a:endCxn id="71" idx="1"/>
              </p:cNvCxnSpPr>
              <p:nvPr/>
            </p:nvCxnSpPr>
            <p:spPr>
              <a:xfrm>
                <a:off x="4047619" y="2047808"/>
                <a:ext cx="206967" cy="2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直接箭头连接符 77">
                <a:extLst>
                  <a:ext uri="{FF2B5EF4-FFF2-40B4-BE49-F238E27FC236}">
                    <a16:creationId xmlns:a16="http://schemas.microsoft.com/office/drawing/2014/main" id="{F61C77E9-8723-1358-78E6-6281596D4151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 flipV="1">
                <a:off x="4050348" y="2198616"/>
                <a:ext cx="191599" cy="416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直接箭头连接符 78">
                <a:extLst>
                  <a:ext uri="{FF2B5EF4-FFF2-40B4-BE49-F238E27FC236}">
                    <a16:creationId xmlns:a16="http://schemas.microsoft.com/office/drawing/2014/main" id="{4B04D8C0-905A-200E-1E8C-63FBC3E0F88C}"/>
                  </a:ext>
                </a:extLst>
              </p:cNvPr>
              <p:cNvCxnSpPr>
                <a:stCxn id="69" idx="6"/>
              </p:cNvCxnSpPr>
              <p:nvPr/>
            </p:nvCxnSpPr>
            <p:spPr>
              <a:xfrm>
                <a:off x="4050348" y="2240299"/>
                <a:ext cx="191599" cy="111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F5038D3-8F9C-C046-9814-7BA55EE2CF25}"/>
                </a:ext>
              </a:extLst>
            </p:cNvPr>
            <p:cNvGrpSpPr/>
            <p:nvPr/>
          </p:nvGrpSpPr>
          <p:grpSpPr>
            <a:xfrm>
              <a:off x="7796070" y="5158062"/>
              <a:ext cx="708043" cy="873005"/>
              <a:chOff x="3659868" y="2501196"/>
              <a:chExt cx="980881" cy="590552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85F75203-13E7-9FCA-C547-A202132FAA47}"/>
                  </a:ext>
                </a:extLst>
              </p:cNvPr>
              <p:cNvSpPr/>
              <p:nvPr/>
            </p:nvSpPr>
            <p:spPr>
              <a:xfrm>
                <a:off x="3659868" y="2742376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A3F70754-5C1F-682F-D843-DF6D8114D3C3}"/>
                  </a:ext>
                </a:extLst>
              </p:cNvPr>
              <p:cNvSpPr/>
              <p:nvPr/>
            </p:nvSpPr>
            <p:spPr>
              <a:xfrm>
                <a:off x="3921375" y="2672943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DE961F3-189D-02F1-962B-789BEADC1617}"/>
                  </a:ext>
                </a:extLst>
              </p:cNvPr>
              <p:cNvSpPr/>
              <p:nvPr/>
            </p:nvSpPr>
            <p:spPr>
              <a:xfrm>
                <a:off x="3924104" y="2865434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F5A2511D-8718-EE5B-303F-90445BE3FFB5}"/>
                  </a:ext>
                </a:extLst>
              </p:cNvPr>
              <p:cNvSpPr/>
              <p:nvPr/>
            </p:nvSpPr>
            <p:spPr>
              <a:xfrm>
                <a:off x="4248422" y="2833187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id="{F144AC30-65B0-5833-B8D8-C87EC0E97E90}"/>
                  </a:ext>
                </a:extLst>
              </p:cNvPr>
              <p:cNvSpPr/>
              <p:nvPr/>
            </p:nvSpPr>
            <p:spPr>
              <a:xfrm>
                <a:off x="4247871" y="2990308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/>
              </a:p>
            </p:txBody>
          </p:sp>
          <p:cxnSp>
            <p:nvCxnSpPr>
              <p:cNvPr id="55" name="直接箭头连接符 54">
                <a:extLst>
                  <a:ext uri="{FF2B5EF4-FFF2-40B4-BE49-F238E27FC236}">
                    <a16:creationId xmlns:a16="http://schemas.microsoft.com/office/drawing/2014/main" id="{C036EE38-7543-E5F8-A62D-396427D81458}"/>
                  </a:ext>
                </a:extLst>
              </p:cNvPr>
              <p:cNvCxnSpPr/>
              <p:nvPr/>
            </p:nvCxnSpPr>
            <p:spPr>
              <a:xfrm flipV="1">
                <a:off x="3780338" y="2736518"/>
                <a:ext cx="141037" cy="61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F408ADBE-35BF-F72A-6776-0FA063183191}"/>
                  </a:ext>
                </a:extLst>
              </p:cNvPr>
              <p:cNvCxnSpPr>
                <a:stCxn id="50" idx="5"/>
              </p:cNvCxnSpPr>
              <p:nvPr/>
            </p:nvCxnSpPr>
            <p:spPr>
              <a:xfrm>
                <a:off x="3762696" y="2838203"/>
                <a:ext cx="158679" cy="833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8F7A1891-A353-0ACF-8ABA-B813DEE8CE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41845" y="2551819"/>
                <a:ext cx="194328" cy="14476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直接箭头连接符 57">
                <a:extLst>
                  <a:ext uri="{FF2B5EF4-FFF2-40B4-BE49-F238E27FC236}">
                    <a16:creationId xmlns:a16="http://schemas.microsoft.com/office/drawing/2014/main" id="{69697576-556F-8DEE-26E5-294CE9B5E5BD}"/>
                  </a:ext>
                </a:extLst>
              </p:cNvPr>
              <p:cNvCxnSpPr>
                <a:cxnSpLocks/>
                <a:stCxn id="51" idx="6"/>
              </p:cNvCxnSpPr>
              <p:nvPr/>
            </p:nvCxnSpPr>
            <p:spPr>
              <a:xfrm>
                <a:off x="4041845" y="2729077"/>
                <a:ext cx="206967" cy="2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3E0C0BBB-AE44-26E1-354E-E1EEEF9646B5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 flipV="1">
                <a:off x="4044574" y="2879885"/>
                <a:ext cx="191599" cy="4168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>
                <a:extLst>
                  <a:ext uri="{FF2B5EF4-FFF2-40B4-BE49-F238E27FC236}">
                    <a16:creationId xmlns:a16="http://schemas.microsoft.com/office/drawing/2014/main" id="{24F5E361-CF37-E5D5-B8B0-5CF6DB099772}"/>
                  </a:ext>
                </a:extLst>
              </p:cNvPr>
              <p:cNvCxnSpPr>
                <a:stCxn id="52" idx="6"/>
              </p:cNvCxnSpPr>
              <p:nvPr/>
            </p:nvCxnSpPr>
            <p:spPr>
              <a:xfrm>
                <a:off x="4044574" y="2921568"/>
                <a:ext cx="191599" cy="1114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A6606F72-6096-41BD-919F-E48CB76D7953}"/>
                  </a:ext>
                </a:extLst>
              </p:cNvPr>
              <p:cNvSpPr/>
              <p:nvPr/>
            </p:nvSpPr>
            <p:spPr>
              <a:xfrm>
                <a:off x="4247599" y="2501196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A40DD219-039A-B737-1871-B5631CDB76D0}"/>
                  </a:ext>
                </a:extLst>
              </p:cNvPr>
              <p:cNvSpPr/>
              <p:nvPr/>
            </p:nvSpPr>
            <p:spPr>
              <a:xfrm>
                <a:off x="4247599" y="2672943"/>
                <a:ext cx="120470" cy="11226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D4A65A6C-33FD-F977-AB77-4735ADA1EAB4}"/>
                  </a:ext>
                </a:extLst>
              </p:cNvPr>
              <p:cNvSpPr/>
              <p:nvPr/>
            </p:nvSpPr>
            <p:spPr>
              <a:xfrm>
                <a:off x="4520279" y="2595932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FF419D03-B92C-FE23-7A8E-35C3A9AD001D}"/>
                  </a:ext>
                </a:extLst>
              </p:cNvPr>
              <p:cNvSpPr/>
              <p:nvPr/>
            </p:nvSpPr>
            <p:spPr>
              <a:xfrm>
                <a:off x="4519728" y="2753053"/>
                <a:ext cx="120470" cy="1014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/>
              </a:p>
            </p:txBody>
          </p:sp>
          <p:cxnSp>
            <p:nvCxnSpPr>
              <p:cNvPr id="65" name="直接箭头连接符 64">
                <a:extLst>
                  <a:ext uri="{FF2B5EF4-FFF2-40B4-BE49-F238E27FC236}">
                    <a16:creationId xmlns:a16="http://schemas.microsoft.com/office/drawing/2014/main" id="{44B48E14-01F3-5D4B-2C97-1765FB09B0EE}"/>
                  </a:ext>
                </a:extLst>
              </p:cNvPr>
              <p:cNvCxnSpPr>
                <a:cxnSpLocks/>
                <a:stCxn id="62" idx="6"/>
                <a:endCxn id="63" idx="1"/>
              </p:cNvCxnSpPr>
              <p:nvPr/>
            </p:nvCxnSpPr>
            <p:spPr>
              <a:xfrm flipV="1">
                <a:off x="4368069" y="2646652"/>
                <a:ext cx="152210" cy="824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直接箭头连接符 65">
                <a:extLst>
                  <a:ext uri="{FF2B5EF4-FFF2-40B4-BE49-F238E27FC236}">
                    <a16:creationId xmlns:a16="http://schemas.microsoft.com/office/drawing/2014/main" id="{3A146BFB-DC3F-1AA2-5FA1-42D9D8F1AC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60521" y="2753964"/>
                <a:ext cx="145135" cy="524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58F85999-4C4C-83A1-EF7B-EF85915320A0}"/>
                </a:ext>
              </a:extLst>
            </p:cNvPr>
            <p:cNvSpPr/>
            <p:nvPr/>
          </p:nvSpPr>
          <p:spPr>
            <a:xfrm>
              <a:off x="7788342" y="6558244"/>
              <a:ext cx="86961" cy="165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2637A1F5-F0E6-4C4B-0F8F-03F40611FF1A}"/>
                </a:ext>
              </a:extLst>
            </p:cNvPr>
            <p:cNvSpPr/>
            <p:nvPr/>
          </p:nvSpPr>
          <p:spPr>
            <a:xfrm>
              <a:off x="7977109" y="6455602"/>
              <a:ext cx="86961" cy="165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53934B5-C94B-D447-9EE9-017EBD523D5D}"/>
                </a:ext>
              </a:extLst>
            </p:cNvPr>
            <p:cNvSpPr/>
            <p:nvPr/>
          </p:nvSpPr>
          <p:spPr>
            <a:xfrm>
              <a:off x="7979079" y="6740159"/>
              <a:ext cx="86961" cy="165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1025E291-E846-8076-9179-7B979E4894EB}"/>
                </a:ext>
              </a:extLst>
            </p:cNvPr>
            <p:cNvSpPr/>
            <p:nvPr/>
          </p:nvSpPr>
          <p:spPr>
            <a:xfrm>
              <a:off x="8213186" y="6692489"/>
              <a:ext cx="86961" cy="149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D925F20-FC1E-711C-0833-647F7716BDAE}"/>
                </a:ext>
              </a:extLst>
            </p:cNvPr>
            <p:cNvSpPr/>
            <p:nvPr/>
          </p:nvSpPr>
          <p:spPr>
            <a:xfrm>
              <a:off x="8212788" y="6924758"/>
              <a:ext cx="86961" cy="149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D48AF282-C5B2-4094-26C5-78DE8F6766CF}"/>
                </a:ext>
              </a:extLst>
            </p:cNvPr>
            <p:cNvCxnSpPr/>
            <p:nvPr/>
          </p:nvCxnSpPr>
          <p:spPr>
            <a:xfrm flipV="1">
              <a:off x="7875302" y="6549584"/>
              <a:ext cx="101807" cy="916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6DC38849-BAED-0877-CD98-1228E8D5689A}"/>
                </a:ext>
              </a:extLst>
            </p:cNvPr>
            <p:cNvCxnSpPr>
              <a:stCxn id="25" idx="5"/>
            </p:cNvCxnSpPr>
            <p:nvPr/>
          </p:nvCxnSpPr>
          <p:spPr>
            <a:xfrm>
              <a:off x="7862567" y="6699904"/>
              <a:ext cx="114542" cy="123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831CFE13-3CD0-BEC5-E8D9-656CB9C07ECC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>
              <a:off x="8064069" y="6538584"/>
              <a:ext cx="149398" cy="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4DF16440-C748-B642-5E26-EC4BE7736E73}"/>
                </a:ext>
              </a:extLst>
            </p:cNvPr>
            <p:cNvCxnSpPr>
              <a:stCxn id="27" idx="6"/>
            </p:cNvCxnSpPr>
            <p:nvPr/>
          </p:nvCxnSpPr>
          <p:spPr>
            <a:xfrm flipV="1">
              <a:off x="8066039" y="6761522"/>
              <a:ext cx="138305" cy="61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B696C849-DF4A-3960-8ADE-438D081FFCDB}"/>
                </a:ext>
              </a:extLst>
            </p:cNvPr>
            <p:cNvCxnSpPr>
              <a:stCxn id="27" idx="6"/>
            </p:cNvCxnSpPr>
            <p:nvPr/>
          </p:nvCxnSpPr>
          <p:spPr>
            <a:xfrm>
              <a:off x="8066039" y="6823141"/>
              <a:ext cx="138305" cy="164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椭圆 34">
              <a:extLst>
                <a:ext uri="{FF2B5EF4-FFF2-40B4-BE49-F238E27FC236}">
                  <a16:creationId xmlns:a16="http://schemas.microsoft.com/office/drawing/2014/main" id="{CC2F76BB-508D-7DA5-7096-7D393F27DFFE}"/>
                </a:ext>
              </a:extLst>
            </p:cNvPr>
            <p:cNvSpPr/>
            <p:nvPr/>
          </p:nvSpPr>
          <p:spPr>
            <a:xfrm>
              <a:off x="8215561" y="6454385"/>
              <a:ext cx="86961" cy="1659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24062FA-0B10-0C3D-9F58-03FDE2B5DA1B}"/>
                </a:ext>
              </a:extLst>
            </p:cNvPr>
            <p:cNvSpPr/>
            <p:nvPr/>
          </p:nvSpPr>
          <p:spPr>
            <a:xfrm>
              <a:off x="8416560" y="6319842"/>
              <a:ext cx="86961" cy="149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69BCC92-E950-D1BC-FAC8-3D65132DC384}"/>
                </a:ext>
              </a:extLst>
            </p:cNvPr>
            <p:cNvSpPr/>
            <p:nvPr/>
          </p:nvSpPr>
          <p:spPr>
            <a:xfrm>
              <a:off x="8416163" y="6552112"/>
              <a:ext cx="86961" cy="1499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/>
            </a:p>
          </p:txBody>
        </p: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A565B854-14A4-B59C-C9E5-953871F41E3B}"/>
                </a:ext>
              </a:extLst>
            </p:cNvPr>
            <p:cNvCxnSpPr>
              <a:cxnSpLocks/>
              <a:endCxn id="36" idx="1"/>
            </p:cNvCxnSpPr>
            <p:nvPr/>
          </p:nvCxnSpPr>
          <p:spPr>
            <a:xfrm flipV="1">
              <a:off x="8306689" y="6394821"/>
              <a:ext cx="109872" cy="1218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97D63D84-8D9D-F44F-D310-9A6651E40437}"/>
                </a:ext>
              </a:extLst>
            </p:cNvPr>
            <p:cNvCxnSpPr>
              <a:cxnSpLocks/>
            </p:cNvCxnSpPr>
            <p:nvPr/>
          </p:nvCxnSpPr>
          <p:spPr>
            <a:xfrm>
              <a:off x="8301240" y="6553459"/>
              <a:ext cx="104765" cy="77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A0009653-EFFD-064E-909D-5FBFE9F50509}"/>
                </a:ext>
              </a:extLst>
            </p:cNvPr>
            <p:cNvSpPr/>
            <p:nvPr/>
          </p:nvSpPr>
          <p:spPr>
            <a:xfrm>
              <a:off x="8620585" y="4922584"/>
              <a:ext cx="128143" cy="270349"/>
            </a:xfrm>
            <a:prstGeom prst="ellipse">
              <a:avLst/>
            </a:prstGeom>
            <a:solidFill>
              <a:srgbClr val="0071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49910A91-6553-C778-4C35-2B3ED9B17A81}"/>
                </a:ext>
              </a:extLst>
            </p:cNvPr>
            <p:cNvSpPr/>
            <p:nvPr/>
          </p:nvSpPr>
          <p:spPr>
            <a:xfrm>
              <a:off x="8622730" y="5932249"/>
              <a:ext cx="128143" cy="270349"/>
            </a:xfrm>
            <a:prstGeom prst="ellipse">
              <a:avLst/>
            </a:prstGeom>
            <a:solidFill>
              <a:srgbClr val="0071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FEED5BAE-6C42-F2B9-1D56-F8D3F6AE7FA0}"/>
                </a:ext>
              </a:extLst>
            </p:cNvPr>
            <p:cNvSpPr/>
            <p:nvPr/>
          </p:nvSpPr>
          <p:spPr>
            <a:xfrm>
              <a:off x="8619010" y="6992484"/>
              <a:ext cx="128143" cy="270349"/>
            </a:xfrm>
            <a:prstGeom prst="ellipse">
              <a:avLst/>
            </a:prstGeom>
            <a:solidFill>
              <a:srgbClr val="0071C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5AAEDB9-D254-045F-0AD6-189530B7C16D}"/>
                </a:ext>
              </a:extLst>
            </p:cNvPr>
            <p:cNvSpPr txBox="1"/>
            <p:nvPr/>
          </p:nvSpPr>
          <p:spPr>
            <a:xfrm>
              <a:off x="8382785" y="4550387"/>
              <a:ext cx="959986" cy="25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</a:t>
              </a:r>
              <a:r>
                <a:rPr lang="en-US" altLang="zh-CN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/DO</a:t>
              </a:r>
              <a:r>
                <a:rPr lang="en-US" altLang="zh-CN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C7A918D-D9A4-3A11-A7A9-22ADA25EC2AC}"/>
                </a:ext>
              </a:extLst>
            </p:cNvPr>
            <p:cNvSpPr txBox="1"/>
            <p:nvPr/>
          </p:nvSpPr>
          <p:spPr>
            <a:xfrm>
              <a:off x="8377462" y="5648921"/>
              <a:ext cx="1113908" cy="25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</a:t>
              </a:r>
              <a:r>
                <a:rPr lang="en-US" altLang="zh-CN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/DO</a:t>
              </a:r>
              <a:r>
                <a:rPr lang="en-US" altLang="zh-CN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26E18996-64FD-8157-296C-A2F3BBB0A599}"/>
                </a:ext>
              </a:extLst>
            </p:cNvPr>
            <p:cNvSpPr txBox="1"/>
            <p:nvPr/>
          </p:nvSpPr>
          <p:spPr>
            <a:xfrm>
              <a:off x="8377462" y="6661137"/>
              <a:ext cx="1168846" cy="257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Score</a:t>
              </a:r>
              <a:r>
                <a:rPr lang="en-US" altLang="zh-CN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/DO</a:t>
              </a:r>
              <a:r>
                <a:rPr lang="en-US" altLang="zh-CN" sz="12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2B0671F-49F7-0033-2D58-8A07883CBE0F}"/>
                </a:ext>
              </a:extLst>
            </p:cNvPr>
            <p:cNvSpPr txBox="1"/>
            <p:nvPr/>
          </p:nvSpPr>
          <p:spPr>
            <a:xfrm rot="16200000">
              <a:off x="8912154" y="6046670"/>
              <a:ext cx="758392" cy="2647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DO</a:t>
              </a:r>
              <a:r>
                <a:rPr lang="en-US" altLang="zh-CN" b="1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S1</a:t>
              </a:r>
              <a:endParaRPr lang="zh-CN" altLang="en-US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直接箭头连接符 46">
              <a:extLst>
                <a:ext uri="{FF2B5EF4-FFF2-40B4-BE49-F238E27FC236}">
                  <a16:creationId xmlns:a16="http://schemas.microsoft.com/office/drawing/2014/main" id="{E8EF9F82-76A7-0885-10E9-39360450DA16}"/>
                </a:ext>
              </a:extLst>
            </p:cNvPr>
            <p:cNvCxnSpPr>
              <a:cxnSpLocks/>
            </p:cNvCxnSpPr>
            <p:nvPr/>
          </p:nvCxnSpPr>
          <p:spPr>
            <a:xfrm>
              <a:off x="8765192" y="5059161"/>
              <a:ext cx="292476" cy="6587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ED36FA71-EAEB-505C-1CB3-F3839ED639B2}"/>
                </a:ext>
              </a:extLst>
            </p:cNvPr>
            <p:cNvCxnSpPr>
              <a:stCxn id="42" idx="6"/>
            </p:cNvCxnSpPr>
            <p:nvPr/>
          </p:nvCxnSpPr>
          <p:spPr>
            <a:xfrm flipV="1">
              <a:off x="8747154" y="6232156"/>
              <a:ext cx="345981" cy="8955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F5A95E94-D54A-A426-F518-C796F9EBB4DB}"/>
                </a:ext>
              </a:extLst>
            </p:cNvPr>
            <p:cNvCxnSpPr>
              <a:cxnSpLocks/>
            </p:cNvCxnSpPr>
            <p:nvPr/>
          </p:nvCxnSpPr>
          <p:spPr>
            <a:xfrm>
              <a:off x="8765192" y="6076102"/>
              <a:ext cx="32794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9AC4BF68-2FAE-143B-61C1-CA972457CC50}"/>
              </a:ext>
            </a:extLst>
          </p:cNvPr>
          <p:cNvGrpSpPr/>
          <p:nvPr/>
        </p:nvGrpSpPr>
        <p:grpSpPr>
          <a:xfrm>
            <a:off x="5695496" y="978036"/>
            <a:ext cx="2718184" cy="3683202"/>
            <a:chOff x="309066" y="3287368"/>
            <a:chExt cx="1146623" cy="3494791"/>
          </a:xfrm>
        </p:grpSpPr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909A32D9-4989-7B0F-70DA-C27B7650178E}"/>
                </a:ext>
              </a:extLst>
            </p:cNvPr>
            <p:cNvSpPr txBox="1"/>
            <p:nvPr/>
          </p:nvSpPr>
          <p:spPr>
            <a:xfrm>
              <a:off x="323347" y="3577621"/>
              <a:ext cx="678478" cy="14893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72000" rIns="0" rtlCol="0">
              <a:spAutoFit/>
            </a:bodyPr>
            <a:lstStyle/>
            <a:p>
              <a:r>
                <a:rPr lang="en-US" altLang="zh-CN" sz="1600" kern="0" dirty="0"/>
                <a:t>Solar Radia</a:t>
              </a:r>
            </a:p>
            <a:p>
              <a:r>
                <a:rPr lang="en-US" altLang="zh-CN" sz="1600" kern="0" dirty="0"/>
                <a:t>Thermal Radia</a:t>
              </a:r>
            </a:p>
            <a:p>
              <a:r>
                <a:rPr lang="en-US" altLang="zh-CN" sz="1600" kern="0" dirty="0"/>
                <a:t>Pressure</a:t>
              </a:r>
            </a:p>
            <a:p>
              <a:r>
                <a:rPr lang="en-US" altLang="zh-CN" sz="1600" kern="0" dirty="0"/>
                <a:t>Perception</a:t>
              </a:r>
            </a:p>
            <a:p>
              <a:r>
                <a:rPr lang="en-US" altLang="zh-CN" sz="1600" kern="0" dirty="0"/>
                <a:t>Wind</a:t>
              </a:r>
            </a:p>
            <a:p>
              <a:r>
                <a:rPr lang="en-US" altLang="zh-CN" sz="1600" b="1" kern="0" dirty="0">
                  <a:solidFill>
                    <a:srgbClr val="FF0000"/>
                  </a:solidFill>
                </a:rPr>
                <a:t>Climatological T. </a:t>
              </a: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50CA879A-4284-4B50-9F33-E14F65B64FE9}"/>
                </a:ext>
              </a:extLst>
            </p:cNvPr>
            <p:cNvSpPr txBox="1"/>
            <p:nvPr/>
          </p:nvSpPr>
          <p:spPr>
            <a:xfrm>
              <a:off x="309066" y="5101659"/>
              <a:ext cx="1060912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Geographic factors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1C99E345-72E2-7221-D6E5-9C8751075C80}"/>
                </a:ext>
              </a:extLst>
            </p:cNvPr>
            <p:cNvSpPr txBox="1"/>
            <p:nvPr/>
          </p:nvSpPr>
          <p:spPr>
            <a:xfrm>
              <a:off x="325518" y="5420218"/>
              <a:ext cx="676307" cy="55486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altLang="zh-CN" sz="1600" kern="0" dirty="0"/>
                <a:t>DEM</a:t>
              </a:r>
            </a:p>
            <a:p>
              <a:r>
                <a:rPr lang="en-US" altLang="zh-CN" sz="1600" kern="0" dirty="0"/>
                <a:t>Latitude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36C2E3CB-DEE2-1342-E843-4C3328A4FCA7}"/>
                </a:ext>
              </a:extLst>
            </p:cNvPr>
            <p:cNvSpPr txBox="1"/>
            <p:nvPr/>
          </p:nvSpPr>
          <p:spPr>
            <a:xfrm>
              <a:off x="341856" y="3287368"/>
              <a:ext cx="751372" cy="29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Climate factors</a:t>
              </a:r>
              <a:endParaRPr lang="zh-CN" altLang="en-US" sz="1400" b="1" dirty="0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0C9EC284-C640-E206-F782-850C8A479928}"/>
                </a:ext>
              </a:extLst>
            </p:cNvPr>
            <p:cNvSpPr txBox="1"/>
            <p:nvPr/>
          </p:nvSpPr>
          <p:spPr>
            <a:xfrm>
              <a:off x="391986" y="5986863"/>
              <a:ext cx="1063703" cy="26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Water</a:t>
              </a:r>
              <a:r>
                <a:rPr lang="zh-CN" alt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color</a:t>
              </a:r>
              <a:endParaRPr lang="zh-CN" altLang="en-US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375EBD4E-7776-9EAB-B5CB-932024572333}"/>
                </a:ext>
              </a:extLst>
            </p:cNvPr>
            <p:cNvSpPr txBox="1"/>
            <p:nvPr/>
          </p:nvSpPr>
          <p:spPr>
            <a:xfrm>
              <a:off x="324937" y="6227298"/>
              <a:ext cx="676307" cy="5548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rIns="0" rtlCol="0">
              <a:spAutoFit/>
            </a:bodyPr>
            <a:lstStyle/>
            <a:p>
              <a:r>
                <a:rPr lang="en-US" altLang="zh-CN" sz="1600" dirty="0"/>
                <a:t>FAI</a:t>
              </a:r>
            </a:p>
            <a:p>
              <a:r>
                <a:rPr lang="en-US" altLang="zh-CN" sz="1600" dirty="0"/>
                <a:t>Hue angle</a:t>
              </a:r>
            </a:p>
          </p:txBody>
        </p:sp>
      </p:grpSp>
      <p:sp>
        <p:nvSpPr>
          <p:cNvPr id="91" name="矩形 90">
            <a:extLst>
              <a:ext uri="{FF2B5EF4-FFF2-40B4-BE49-F238E27FC236}">
                <a16:creationId xmlns:a16="http://schemas.microsoft.com/office/drawing/2014/main" id="{6A28AC83-56C9-BBEC-A611-2EB3002EB0BE}"/>
              </a:ext>
            </a:extLst>
          </p:cNvPr>
          <p:cNvSpPr/>
          <p:nvPr/>
        </p:nvSpPr>
        <p:spPr>
          <a:xfrm>
            <a:off x="5682932" y="1215672"/>
            <a:ext cx="1668103" cy="3480431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92" name="箭头: 圆角右 91">
            <a:extLst>
              <a:ext uri="{FF2B5EF4-FFF2-40B4-BE49-F238E27FC236}">
                <a16:creationId xmlns:a16="http://schemas.microsoft.com/office/drawing/2014/main" id="{02D440BB-DD9C-AC77-C4FB-857E703AD011}"/>
              </a:ext>
            </a:extLst>
          </p:cNvPr>
          <p:cNvSpPr/>
          <p:nvPr/>
        </p:nvSpPr>
        <p:spPr>
          <a:xfrm rot="5400000">
            <a:off x="1766476" y="1555866"/>
            <a:ext cx="992550" cy="57049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箭头: 圆角右 92">
            <a:extLst>
              <a:ext uri="{FF2B5EF4-FFF2-40B4-BE49-F238E27FC236}">
                <a16:creationId xmlns:a16="http://schemas.microsoft.com/office/drawing/2014/main" id="{02D099C4-A099-C39B-2595-8C8A2AD4BCC9}"/>
              </a:ext>
            </a:extLst>
          </p:cNvPr>
          <p:cNvSpPr/>
          <p:nvPr/>
        </p:nvSpPr>
        <p:spPr>
          <a:xfrm rot="5400000" flipV="1">
            <a:off x="4768508" y="1571362"/>
            <a:ext cx="992550" cy="608543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0879918D-33F3-8D0C-131F-09FE4FC65076}"/>
              </a:ext>
            </a:extLst>
          </p:cNvPr>
          <p:cNvSpPr txBox="1"/>
          <p:nvPr/>
        </p:nvSpPr>
        <p:spPr>
          <a:xfrm>
            <a:off x="2540749" y="1573930"/>
            <a:ext cx="522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zh-CN" altLang="en-US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CD8711E2-880D-3832-1C00-BC5596F90EE6}"/>
              </a:ext>
            </a:extLst>
          </p:cNvPr>
          <p:cNvSpPr txBox="1"/>
          <p:nvPr/>
        </p:nvSpPr>
        <p:spPr>
          <a:xfrm>
            <a:off x="4443807" y="1596138"/>
            <a:ext cx="5223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zh-CN" altLang="en-US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8E579F18-9DF6-0172-941F-C9FEAAA59894}"/>
              </a:ext>
            </a:extLst>
          </p:cNvPr>
          <p:cNvSpPr txBox="1"/>
          <p:nvPr/>
        </p:nvSpPr>
        <p:spPr>
          <a:xfrm>
            <a:off x="3764105" y="4854705"/>
            <a:ext cx="816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zh-CN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zh-CN" altLang="en-US" b="1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7B55B6C6-53D0-C95F-F667-1DE6E268A3B0}"/>
              </a:ext>
            </a:extLst>
          </p:cNvPr>
          <p:cNvSpPr txBox="1"/>
          <p:nvPr/>
        </p:nvSpPr>
        <p:spPr>
          <a:xfrm>
            <a:off x="1749899" y="5610535"/>
            <a:ext cx="386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Intensity=100*(</a:t>
            </a:r>
            <a:r>
              <a:rPr lang="en-US" altLang="zh-CN" b="1" dirty="0" err="1"/>
              <a:t>DO</a:t>
            </a:r>
            <a:r>
              <a:rPr lang="en-US" altLang="zh-CN" b="1" baseline="-25000" dirty="0" err="1"/>
              <a:t>S2</a:t>
            </a:r>
            <a:r>
              <a:rPr lang="en-US" altLang="zh-CN" b="1" dirty="0" err="1"/>
              <a:t>-DO</a:t>
            </a:r>
            <a:r>
              <a:rPr lang="en-US" altLang="zh-CN" b="1" baseline="-25000" dirty="0" err="1"/>
              <a:t>S1</a:t>
            </a:r>
            <a:r>
              <a:rPr lang="en-US" altLang="zh-CN" b="1" dirty="0"/>
              <a:t>)/</a:t>
            </a:r>
            <a:r>
              <a:rPr lang="en-US" altLang="zh-CN" b="1" dirty="0" err="1"/>
              <a:t>DO</a:t>
            </a:r>
            <a:r>
              <a:rPr lang="en-US" altLang="zh-CN" b="1" baseline="-25000" dirty="0" err="1"/>
              <a:t>S1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46A8A02-4241-E332-02D9-D1FFB4B304A6}"/>
              </a:ext>
            </a:extLst>
          </p:cNvPr>
          <p:cNvSpPr txBox="1"/>
          <p:nvPr/>
        </p:nvSpPr>
        <p:spPr>
          <a:xfrm>
            <a:off x="7266203" y="5187733"/>
            <a:ext cx="51065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</a:rPr>
              <a:t>Heatwave Impacts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BD7A643E-CAFE-B16E-C97C-7B478118229A}"/>
              </a:ext>
            </a:extLst>
          </p:cNvPr>
          <p:cNvSpPr txBox="1"/>
          <p:nvPr/>
        </p:nvSpPr>
        <p:spPr>
          <a:xfrm>
            <a:off x="5892066" y="5618574"/>
            <a:ext cx="6370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Heatwaves cause an average decrease of 7.7% in DO concentration, with a mean maximum decline of 19.0%.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Both the average and maximum impact intensities show an increasing trend over time.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190AD058-FC08-010D-1590-2A5EC16B1B54}"/>
              </a:ext>
            </a:extLst>
          </p:cNvPr>
          <p:cNvSpPr txBox="1"/>
          <p:nvPr/>
        </p:nvSpPr>
        <p:spPr>
          <a:xfrm>
            <a:off x="184241" y="5924571"/>
            <a:ext cx="54986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Compared 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actual DO values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with DO under </a:t>
            </a:r>
            <a:r>
              <a:rPr lang="en-US" altLang="zh-CN" sz="1800" b="1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climatological mean temperatures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to isolate heatwave effects.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260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848E-E0BD-610F-6C74-B053313DA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35E97D-D344-4B1B-4E1D-D5BAEC2D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10"/>
            <a:ext cx="12191999" cy="82804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Future Predictions of DO</a:t>
            </a:r>
            <a:endParaRPr lang="zh-CN" altLang="en-US" sz="36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608D6C-A260-3106-F42C-8A387993B2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80" y="999834"/>
            <a:ext cx="3956856" cy="50277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7DF6CAB-587E-1026-6447-C3C4F7A14060}"/>
              </a:ext>
            </a:extLst>
          </p:cNvPr>
          <p:cNvSpPr txBox="1"/>
          <p:nvPr/>
        </p:nvSpPr>
        <p:spPr>
          <a:xfrm>
            <a:off x="1148306" y="6176238"/>
            <a:ext cx="4287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DO Predictions under Future Scenarios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B5591CE-DF65-0B96-8DD8-173304737188}"/>
              </a:ext>
            </a:extLst>
          </p:cNvPr>
          <p:cNvSpPr txBox="1"/>
          <p:nvPr/>
        </p:nvSpPr>
        <p:spPr>
          <a:xfrm>
            <a:off x="2797405" y="2346643"/>
            <a:ext cx="2575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Mean: -0.043 mg/L/decade</a:t>
            </a:r>
            <a:endParaRPr lang="zh-CN" altLang="en-US" sz="1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CD89E0-8C73-4102-50F4-D6752A71792A}"/>
              </a:ext>
            </a:extLst>
          </p:cNvPr>
          <p:cNvSpPr txBox="1"/>
          <p:nvPr/>
        </p:nvSpPr>
        <p:spPr>
          <a:xfrm>
            <a:off x="2797404" y="4001229"/>
            <a:ext cx="25753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Mean: -0.097 mg/L/decade</a:t>
            </a:r>
            <a:endParaRPr lang="zh-CN" altLang="en-US" sz="14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076B503-722D-CD47-03B1-BB8FCC6F2726}"/>
              </a:ext>
            </a:extLst>
          </p:cNvPr>
          <p:cNvSpPr txBox="1"/>
          <p:nvPr/>
        </p:nvSpPr>
        <p:spPr>
          <a:xfrm>
            <a:off x="4709382" y="4683894"/>
            <a:ext cx="113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9.11 mg/L</a:t>
            </a:r>
            <a:endParaRPr lang="zh-CN" altLang="en-US" sz="14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402614-FD88-71A6-1532-DCAE1EBF658D}"/>
              </a:ext>
            </a:extLst>
          </p:cNvPr>
          <p:cNvSpPr txBox="1"/>
          <p:nvPr/>
        </p:nvSpPr>
        <p:spPr>
          <a:xfrm>
            <a:off x="4709381" y="5550389"/>
            <a:ext cx="11328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8.70 mg/L</a:t>
            </a:r>
            <a:endParaRPr lang="zh-CN" altLang="en-US" sz="14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306F199-5085-7FB2-52A4-B21BA9B5433A}"/>
              </a:ext>
            </a:extLst>
          </p:cNvPr>
          <p:cNvSpPr txBox="1"/>
          <p:nvPr/>
        </p:nvSpPr>
        <p:spPr>
          <a:xfrm>
            <a:off x="5435362" y="2500531"/>
            <a:ext cx="6094378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Under </a:t>
            </a:r>
            <a:r>
              <a:rPr lang="en-US" altLang="zh-CN" sz="18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SSP2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-4.5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global lake DO is projected to decrease by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0.41 mg/L (4.3%)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by </a:t>
            </a:r>
            <a:r>
              <a:rPr lang="en-US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end of this century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;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Wingdings" panose="05000000000000000000" pitchFamily="2" charset="2"/>
              <a:buChar char="u"/>
              <a:tabLst>
                <a:tab pos="457200" algn="l"/>
              </a:tabLst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Under </a:t>
            </a:r>
            <a:r>
              <a:rPr lang="en-US" altLang="zh-CN" sz="18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SSP5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-8.5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the decrease could reach 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0.86 mg/L (8.8%).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2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AF160-02AB-2755-0F77-21977F6C6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4FFD6-618C-205B-2B55-8813E557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710"/>
            <a:ext cx="12191999" cy="828040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Sources</a:t>
            </a:r>
            <a:endParaRPr lang="zh-CN" altLang="en-US" sz="3600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55125DC-D0DC-715C-A5E8-C24CCF36D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92" y="1253029"/>
            <a:ext cx="4102187" cy="42998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FE46C6-88EE-A84C-A0D1-E382378E3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543" y="1385224"/>
            <a:ext cx="4239866" cy="41140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42AC95-8888-40FD-35A4-BC98A010D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2666" y="5499248"/>
            <a:ext cx="2047619" cy="65714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85843DC-6071-BC13-1BD8-C35690CC27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429" y="5572231"/>
            <a:ext cx="3058511" cy="4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1"/>
    </mc:Choice>
    <mc:Fallback xmlns="">
      <p:transition spd="slow" advTm="33891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576</Words>
  <Application>Microsoft Office PowerPoint</Application>
  <PresentationFormat>宽屏</PresentationFormat>
  <Paragraphs>84</Paragraphs>
  <Slides>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等线</vt:lpstr>
      <vt:lpstr>等线 Light</vt:lpstr>
      <vt:lpstr>方正粗黑宋简体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DO estimation</vt:lpstr>
      <vt:lpstr>Seasonal Patterns</vt:lpstr>
      <vt:lpstr>Impacts of Long-Term Climate Change on DO</vt:lpstr>
      <vt:lpstr>Impacts of Short-Term Heatwave on DO</vt:lpstr>
      <vt:lpstr>Future Predictions of DO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zhang yibo</dc:creator>
  <cp:lastModifiedBy>glas Le</cp:lastModifiedBy>
  <cp:revision>80</cp:revision>
  <dcterms:created xsi:type="dcterms:W3CDTF">2024-11-21T01:51:23Z</dcterms:created>
  <dcterms:modified xsi:type="dcterms:W3CDTF">2026-05-04T18:57:43Z</dcterms:modified>
</cp:coreProperties>
</file>