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8" r:id="rId15"/>
    <p:sldId id="279" r:id="rId16"/>
    <p:sldId id="280" r:id="rId17"/>
    <p:sldId id="281" r:id="rId18"/>
    <p:sldId id="277" r:id="rId19"/>
  </p:sldIdLst>
  <p:sldSz cx="18288000" cy="10287000"/>
  <p:notesSz cx="6858000" cy="9144000"/>
  <p:embeddedFontLst>
    <p:embeddedFont>
      <p:font typeface="Varela Round" panose="00000500000000000000"/>
      <p:regular r:id="rId23"/>
    </p:embeddedFont>
    <p:embeddedFont>
      <p:font typeface="Canva Sans Bold" panose="020B0803030501040103"/>
      <p:bold r:id="rId24"/>
    </p:embeddedFont>
    <p:embeddedFont>
      <p:font typeface="Canva Sans" panose="020B0503030501040103"/>
      <p:regular r:id="rId25"/>
    </p:embeddedFont>
    <p:embeddedFont>
      <p:font typeface="Canva Sans Bold Italics" panose="020B0803030501040103"/>
      <p:boldItalic r:id="rId26"/>
    </p:embeddedFont>
    <p:embeddedFont>
      <p:font typeface="Canva Sans Italics" panose="020B0503030501040103"/>
      <p:italic r:id="rId27"/>
    </p:embeddedFont>
    <p:embeddedFont>
      <p:font typeface="Arial Black" panose="020B0A04020102020204" charset="0"/>
      <p:bold r:id="rId28"/>
    </p:embeddedFont>
    <p:embeddedFont>
      <p:font typeface="Montserrat Semi-Bold" panose="00000700000000000000"/>
      <p:bold r:id="rId29"/>
    </p:embeddedFont>
    <p:embeddedFont>
      <p:font typeface="Montserrat Bold" panose="00000800000000000000"/>
      <p:bold r:id="rId30"/>
    </p:embeddedFont>
    <p:embeddedFont>
      <p:font typeface="Montserrat" panose="00000500000000000000"/>
      <p:regular r:id="rId31"/>
    </p:embeddedFont>
    <p:embeddedFont>
      <p:font typeface="Calibri" panose="020F050202020403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13.fntdata"/><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599796"/>
            <a:ext cx="18288000" cy="2895969"/>
          </a:xfrm>
          <a:prstGeom prst="rect">
            <a:avLst/>
          </a:prstGeom>
        </p:spPr>
        <p:txBody>
          <a:bodyPr lIns="0" tIns="0" rIns="0" bIns="0" rtlCol="0" anchor="t">
            <a:spAutoFit/>
          </a:bodyPr>
          <a:lstStyle/>
          <a:p>
            <a:pPr algn="ctr">
              <a:lnSpc>
                <a:spcPts val="3920"/>
              </a:lnSpc>
            </a:pPr>
          </a:p>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This work bridges coastal ecosystem m</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onitoring with investable climate infrastructure by integrating Nature-based Sequestration metrics into financial systems. It operationalizes ecological data into on-chain, performance-based capital allocation, transforming mangroves in Port Sudan into measurable, investable assets.</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390"/>
              </a:lnSpc>
              <a:spcBef>
                <a:spcPct val="0"/>
              </a:spcBef>
            </a:pPr>
          </a:p>
        </p:txBody>
      </p:sp>
      <p:sp>
        <p:nvSpPr>
          <p:cNvPr id="3" name="TextBox 3"/>
          <p:cNvSpPr txBox="1"/>
          <p:nvPr/>
        </p:nvSpPr>
        <p:spPr>
          <a:xfrm>
            <a:off x="0" y="4170317"/>
            <a:ext cx="18288000" cy="2957830"/>
          </a:xfrm>
          <a:prstGeom prst="rect">
            <a:avLst/>
          </a:prstGeom>
        </p:spPr>
        <p:txBody>
          <a:bodyPr lIns="0" tIns="0" rIns="0" bIns="0" rtlCol="0" anchor="t">
            <a:spAutoFit/>
          </a:bodyPr>
          <a:lstStyle/>
          <a:p>
            <a:pPr algn="ctr">
              <a:lnSpc>
                <a:spcPts val="3920"/>
              </a:lnSpc>
            </a:pPr>
          </a:p>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Red Sea coastal ec</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osystems face intensifying climate stress, habitat degradation, and exposure, while blue carbon projects remain underfunded due to weak MRV transparency and delayed verification. Simultaneously, investors rely on static, non-responsive mechanisms that fail to reflect real-time ecological performance, limiting trust, scalability, and financial efficiency.</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920"/>
              </a:lnSpc>
              <a:spcBef>
                <a:spcPct val="0"/>
              </a:spcBef>
            </a:pPr>
          </a:p>
        </p:txBody>
      </p:sp>
      <p:sp>
        <p:nvSpPr>
          <p:cNvPr id="4" name="TextBox 4"/>
          <p:cNvSpPr txBox="1"/>
          <p:nvPr/>
        </p:nvSpPr>
        <p:spPr>
          <a:xfrm>
            <a:off x="0" y="6947535"/>
            <a:ext cx="18288000" cy="3446780"/>
          </a:xfrm>
          <a:prstGeom prst="rect">
            <a:avLst/>
          </a:prstGeom>
        </p:spPr>
        <p:txBody>
          <a:bodyPr lIns="0" tIns="0" rIns="0" bIns="0" rtlCol="0" anchor="t">
            <a:spAutoFit/>
          </a:bodyPr>
          <a:lstStyle/>
          <a:p>
            <a:pPr algn="ctr">
              <a:lnSpc>
                <a:spcPts val="3360"/>
              </a:lnSpc>
              <a:spcBef>
                <a:spcPct val="0"/>
              </a:spcBef>
            </a:pPr>
          </a:p>
          <a:p>
            <a:pPr algn="ctr">
              <a:lnSpc>
                <a:spcPts val="3360"/>
              </a:lnSpc>
              <a:spcBef>
                <a:spcPct val="0"/>
              </a:spcBef>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The </a:t>
            </a:r>
            <a:r>
              <a:rPr lang="en-US" sz="2400" b="1">
                <a:solidFill>
                  <a:srgbClr val="000000"/>
                </a:solidFill>
                <a:latin typeface="Varela Round" panose="00000500000000000000"/>
                <a:ea typeface="Varela Round" panose="00000500000000000000"/>
                <a:cs typeface="Varela Round" panose="00000500000000000000"/>
                <a:sym typeface="Varela Round" panose="00000500000000000000"/>
              </a:rPr>
              <a:t>Bio-Financial Resilience Index (BFRI)</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 establishes a seamless pipeline from </a:t>
            </a:r>
            <a:r>
              <a:rPr lang="en-US" sz="2400" b="1">
                <a:solidFill>
                  <a:srgbClr val="000000"/>
                </a:solidFill>
                <a:latin typeface="Varela Round" panose="00000500000000000000"/>
                <a:ea typeface="Varela Round" panose="00000500000000000000"/>
                <a:cs typeface="Varela Round" panose="00000500000000000000"/>
                <a:sym typeface="Varela Round" panose="00000500000000000000"/>
              </a:rPr>
              <a:t>off-chain sensing to</a:t>
            </a:r>
            <a:r>
              <a:rPr lang="en-US" sz="2400" b="1">
                <a:solidFill>
                  <a:srgbClr val="000000"/>
                </a:solidFill>
                <a:latin typeface="Varela Round" panose="00000500000000000000"/>
                <a:ea typeface="Varela Round" panose="00000500000000000000"/>
                <a:cs typeface="Varela Round" panose="00000500000000000000"/>
                <a:sym typeface="Varela Round" panose="00000500000000000000"/>
              </a:rPr>
              <a:t> on-chain execution, </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ensuring numerical stability and verifiable outcomes:</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518160" lvl="1" indent="-259080" algn="ctr">
              <a:lnSpc>
                <a:spcPts val="3360"/>
              </a:lnSpc>
              <a:spcBef>
                <a:spcPct val="0"/>
              </a:spcBef>
              <a:buFont typeface="Arial" panose="020B0604020202020204"/>
              <a:buChar char="•"/>
            </a:pPr>
            <a:r>
              <a:rPr lang="en-US" sz="2400" b="1">
                <a:solidFill>
                  <a:srgbClr val="000000"/>
                </a:solidFill>
                <a:latin typeface="Varela Round" panose="00000500000000000000"/>
                <a:ea typeface="Varela Round" panose="00000500000000000000"/>
                <a:cs typeface="Varela Round" panose="00000500000000000000"/>
                <a:sym typeface="Varela Round" panose="00000500000000000000"/>
              </a:rPr>
              <a:t>MRV Layer:</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 GEE-based NDVI monitoring quantifies ecosystem health and carbon dynamics</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518160" lvl="1" indent="-259080" algn="ctr">
              <a:lnSpc>
                <a:spcPts val="3360"/>
              </a:lnSpc>
              <a:spcBef>
                <a:spcPct val="0"/>
              </a:spcBef>
              <a:buFont typeface="Arial" panose="020B0604020202020204"/>
              <a:buChar char="•"/>
            </a:pPr>
            <a:r>
              <a:rPr lang="en-US" sz="2400" b="1">
                <a:solidFill>
                  <a:srgbClr val="000000"/>
                </a:solidFill>
                <a:latin typeface="Varela Round" panose="00000500000000000000"/>
                <a:ea typeface="Varela Round" panose="00000500000000000000"/>
                <a:cs typeface="Varela Round" panose="00000500000000000000"/>
                <a:sym typeface="Varela Round" panose="00000500000000000000"/>
              </a:rPr>
              <a:t>Index Layer:</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 BFRI integrates ecological, financial, and risk variables into a decision-grade metric</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518160" lvl="1" indent="-259080" algn="ctr">
              <a:lnSpc>
                <a:spcPts val="3360"/>
              </a:lnSpc>
              <a:spcBef>
                <a:spcPct val="0"/>
              </a:spcBef>
              <a:buFont typeface="Arial" panose="020B0604020202020204"/>
              <a:buChar char="•"/>
            </a:pPr>
            <a:r>
              <a:rPr lang="en-US" sz="2400" b="1">
                <a:solidFill>
                  <a:srgbClr val="000000"/>
                </a:solidFill>
                <a:latin typeface="Varela Round" panose="00000500000000000000"/>
                <a:ea typeface="Varela Round" panose="00000500000000000000"/>
                <a:cs typeface="Varela Round" panose="00000500000000000000"/>
                <a:sym typeface="Varela Round" panose="00000500000000000000"/>
              </a:rPr>
              <a:t>Execution Layer:</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 Smart contracts enforce on-chain verification, triggering payouts only when resilience thresholds are met</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360"/>
              </a:lnSpc>
              <a:spcBef>
                <a:spcPct val="0"/>
              </a:spcBef>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This creates a transparent, automated, and scalable framework for climate finance.</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360"/>
              </a:lnSpc>
              <a:spcBef>
                <a:spcPct val="0"/>
              </a:spcBef>
            </a:pPr>
          </a:p>
        </p:txBody>
      </p:sp>
      <p:sp>
        <p:nvSpPr>
          <p:cNvPr id="5" name="TextBox 5"/>
          <p:cNvSpPr txBox="1"/>
          <p:nvPr/>
        </p:nvSpPr>
        <p:spPr>
          <a:xfrm>
            <a:off x="1607766" y="-109444"/>
            <a:ext cx="9546558" cy="2135039"/>
          </a:xfrm>
          <a:prstGeom prst="rect">
            <a:avLst/>
          </a:prstGeom>
        </p:spPr>
        <p:txBody>
          <a:bodyPr lIns="0" tIns="0" rIns="0" bIns="0" rtlCol="0" anchor="t">
            <a:spAutoFit/>
          </a:bodyPr>
          <a:lstStyle/>
          <a:p>
            <a:pPr algn="ctr">
              <a:lnSpc>
                <a:spcPts val="4260"/>
              </a:lnSpc>
            </a:pPr>
            <a:r>
              <a:rPr lang="en-US" sz="3045" b="1" spc="130">
                <a:solidFill>
                  <a:schemeClr val="tx2">
                    <a:lumMod val="75000"/>
                  </a:schemeClr>
                </a:solidFill>
                <a:latin typeface="Canva Sans Bold" panose="020B0803030501040103"/>
                <a:ea typeface="Canva Sans Bold" panose="020B0803030501040103"/>
                <a:cs typeface="Canva Sans Bold" panose="020B0803030501040103"/>
                <a:sym typeface="Canva Sans Bold" panose="020B0803030501040103"/>
              </a:rPr>
              <a:t>Resilient Recovery:</a:t>
            </a:r>
            <a:endParaRPr lang="en-US" sz="3045" b="1" spc="130">
              <a:solidFill>
                <a:schemeClr val="tx2">
                  <a:lumMod val="75000"/>
                </a:schemeClr>
              </a:solidFill>
              <a:latin typeface="Canva Sans Bold" panose="020B0803030501040103"/>
              <a:ea typeface="Canva Sans Bold" panose="020B0803030501040103"/>
              <a:cs typeface="Canva Sans Bold" panose="020B0803030501040103"/>
              <a:sym typeface="Canva Sans Bold" panose="020B0803030501040103"/>
            </a:endParaRPr>
          </a:p>
          <a:p>
            <a:pPr algn="ctr">
              <a:lnSpc>
                <a:spcPts val="4260"/>
              </a:lnSpc>
            </a:pPr>
            <a:r>
              <a:rPr lang="en-US" sz="3045" b="1" spc="130">
                <a:solidFill>
                  <a:schemeClr val="tx2">
                    <a:lumMod val="75000"/>
                  </a:schemeClr>
                </a:solidFill>
                <a:latin typeface="Canva Sans Bold" panose="020B0803030501040103"/>
                <a:ea typeface="Canva Sans Bold" panose="020B0803030501040103"/>
                <a:cs typeface="Canva Sans Bold" panose="020B0803030501040103"/>
                <a:sym typeface="Canva Sans Bold" panose="020B0803030501040103"/>
              </a:rPr>
              <a:t> Financing Nature-Based Coastal Solutions for Urban Infrastructure in Port Sudan</a:t>
            </a:r>
            <a:endParaRPr lang="en-US" sz="3045" b="1" spc="130">
              <a:solidFill>
                <a:schemeClr val="tx2">
                  <a:lumMod val="75000"/>
                </a:schemeClr>
              </a:solidFill>
              <a:latin typeface="Canva Sans Bold" panose="020B0803030501040103"/>
              <a:ea typeface="Canva Sans Bold" panose="020B0803030501040103"/>
              <a:cs typeface="Canva Sans Bold" panose="020B0803030501040103"/>
              <a:sym typeface="Canva Sans Bold" panose="020B0803030501040103"/>
            </a:endParaRPr>
          </a:p>
          <a:p>
            <a:pPr algn="ctr">
              <a:lnSpc>
                <a:spcPts val="4260"/>
              </a:lnSpc>
            </a:pPr>
            <a:endParaRPr lang="en-US" sz="3045" b="1" spc="130">
              <a:solidFill>
                <a:schemeClr val="tx2">
                  <a:lumMod val="75000"/>
                </a:schemeClr>
              </a:solidFill>
              <a:latin typeface="Canva Sans Bold" panose="020B0803030501040103"/>
              <a:ea typeface="Canva Sans Bold" panose="020B0803030501040103"/>
              <a:cs typeface="Canva Sans Bold" panose="020B0803030501040103"/>
              <a:sym typeface="Canva Sans Bold" panose="020B0803030501040103"/>
            </a:endParaRPr>
          </a:p>
        </p:txBody>
      </p:sp>
      <p:sp>
        <p:nvSpPr>
          <p:cNvPr id="6" name="TextBox 6"/>
          <p:cNvSpPr txBox="1"/>
          <p:nvPr/>
        </p:nvSpPr>
        <p:spPr>
          <a:xfrm>
            <a:off x="0" y="1609321"/>
            <a:ext cx="3215532" cy="495300"/>
          </a:xfrm>
          <a:prstGeom prst="rect">
            <a:avLst/>
          </a:prstGeom>
        </p:spPr>
        <p:txBody>
          <a:bodyPr lIns="0" tIns="0" rIns="0" bIns="0" rtlCol="0" anchor="t">
            <a:spAutoFit/>
          </a:bodyPr>
          <a:lstStyle/>
          <a:p>
            <a:pPr algn="ctr">
              <a:lnSpc>
                <a:spcPts val="4200"/>
              </a:lnSpc>
            </a:pPr>
            <a:r>
              <a:rPr lang="en-US" sz="3000" b="1">
                <a:solidFill>
                  <a:srgbClr val="000000"/>
                </a:solidFill>
                <a:latin typeface="Canva Sans Bold" panose="020B0803030501040103"/>
                <a:ea typeface="Canva Sans Bold" panose="020B0803030501040103"/>
                <a:cs typeface="Canva Sans Bold" panose="020B0803030501040103"/>
                <a:sym typeface="Canva Sans Bold" panose="020B0803030501040103"/>
              </a:rPr>
              <a:t>T</a:t>
            </a:r>
            <a:r>
              <a:rPr lang="en-US" sz="3000" b="1">
                <a:solidFill>
                  <a:srgbClr val="000000"/>
                </a:solidFill>
                <a:latin typeface="Canva Sans Bold" panose="020B0803030501040103"/>
                <a:ea typeface="Canva Sans Bold" panose="020B0803030501040103"/>
                <a:cs typeface="Canva Sans Bold" panose="020B0803030501040103"/>
                <a:sym typeface="Canva Sans Bold" panose="020B0803030501040103"/>
              </a:rPr>
              <a:t>he Context</a:t>
            </a:r>
            <a:endParaRPr lang="en-US" sz="3000" b="1">
              <a:solidFill>
                <a:srgbClr val="000000"/>
              </a:solidFill>
              <a:latin typeface="Canva Sans Bold" panose="020B0803030501040103"/>
              <a:ea typeface="Canva Sans Bold" panose="020B0803030501040103"/>
              <a:cs typeface="Canva Sans Bold" panose="020B0803030501040103"/>
              <a:sym typeface="Canva Sans Bold" panose="020B0803030501040103"/>
            </a:endParaRPr>
          </a:p>
        </p:txBody>
      </p:sp>
      <p:sp>
        <p:nvSpPr>
          <p:cNvPr id="7" name="TextBox 7"/>
          <p:cNvSpPr txBox="1"/>
          <p:nvPr/>
        </p:nvSpPr>
        <p:spPr>
          <a:xfrm>
            <a:off x="292627" y="6683479"/>
            <a:ext cx="6968142" cy="556688"/>
          </a:xfrm>
          <a:prstGeom prst="rect">
            <a:avLst/>
          </a:prstGeom>
        </p:spPr>
        <p:txBody>
          <a:bodyPr lIns="0" tIns="0" rIns="0" bIns="0" rtlCol="0" anchor="t">
            <a:spAutoFit/>
          </a:bodyPr>
          <a:lstStyle/>
          <a:p>
            <a:pPr algn="ctr">
              <a:lnSpc>
                <a:spcPts val="4505"/>
              </a:lnSpc>
            </a:pPr>
            <a:r>
              <a:rPr lang="en-US" sz="3215" b="1">
                <a:solidFill>
                  <a:srgbClr val="000000"/>
                </a:solidFill>
                <a:latin typeface="Canva Sans Bold" panose="020B0803030501040103"/>
                <a:ea typeface="Canva Sans Bold" panose="020B0803030501040103"/>
                <a:cs typeface="Canva Sans Bold" panose="020B0803030501040103"/>
                <a:sym typeface="Canva Sans Bold" panose="020B0803030501040103"/>
              </a:rPr>
              <a:t>The</a:t>
            </a:r>
            <a:r>
              <a:rPr lang="en-US" sz="3215" b="1">
                <a:solidFill>
                  <a:srgbClr val="000000"/>
                </a:solidFill>
                <a:latin typeface="Canva Sans Bold" panose="020B0803030501040103"/>
                <a:ea typeface="Canva Sans Bold" panose="020B0803030501040103"/>
                <a:cs typeface="Canva Sans Bold" panose="020B0803030501040103"/>
                <a:sym typeface="Canva Sans Bold" panose="020B0803030501040103"/>
              </a:rPr>
              <a:t> Protocol (Integrated Solution)</a:t>
            </a:r>
            <a:endParaRPr lang="en-US" sz="3215" b="1">
              <a:solidFill>
                <a:srgbClr val="000000"/>
              </a:solidFill>
              <a:latin typeface="Canva Sans Bold" panose="020B0803030501040103"/>
              <a:ea typeface="Canva Sans Bold" panose="020B0803030501040103"/>
              <a:cs typeface="Canva Sans Bold" panose="020B0803030501040103"/>
              <a:sym typeface="Canva Sans Bold" panose="020B0803030501040103"/>
            </a:endParaRPr>
          </a:p>
        </p:txBody>
      </p:sp>
      <p:sp>
        <p:nvSpPr>
          <p:cNvPr id="8" name="TextBox 8"/>
          <p:cNvSpPr txBox="1"/>
          <p:nvPr/>
        </p:nvSpPr>
        <p:spPr>
          <a:xfrm>
            <a:off x="0" y="4092520"/>
            <a:ext cx="3926760" cy="538017"/>
          </a:xfrm>
          <a:prstGeom prst="rect">
            <a:avLst/>
          </a:prstGeom>
        </p:spPr>
        <p:txBody>
          <a:bodyPr lIns="0" tIns="0" rIns="0" bIns="0" rtlCol="0" anchor="t">
            <a:spAutoFit/>
          </a:bodyPr>
          <a:lstStyle/>
          <a:p>
            <a:pPr algn="ctr">
              <a:lnSpc>
                <a:spcPts val="4470"/>
              </a:lnSpc>
            </a:pPr>
            <a:r>
              <a:rPr lang="en-US" sz="3195" b="1">
                <a:solidFill>
                  <a:srgbClr val="000000"/>
                </a:solidFill>
                <a:latin typeface="Canva Sans Bold" panose="020B0803030501040103"/>
                <a:ea typeface="Canva Sans Bold" panose="020B0803030501040103"/>
                <a:cs typeface="Canva Sans Bold" panose="020B0803030501040103"/>
                <a:sym typeface="Canva Sans Bold" panose="020B0803030501040103"/>
              </a:rPr>
              <a:t>The</a:t>
            </a:r>
            <a:r>
              <a:rPr lang="en-US" sz="3195" b="1">
                <a:solidFill>
                  <a:srgbClr val="000000"/>
                </a:solidFill>
                <a:latin typeface="Canva Sans Bold" panose="020B0803030501040103"/>
                <a:ea typeface="Canva Sans Bold" panose="020B0803030501040103"/>
                <a:cs typeface="Canva Sans Bold" panose="020B0803030501040103"/>
                <a:sym typeface="Canva Sans Bold" panose="020B0803030501040103"/>
              </a:rPr>
              <a:t> Challenge</a:t>
            </a:r>
            <a:endParaRPr lang="en-US" sz="3195" b="1">
              <a:solidFill>
                <a:srgbClr val="000000"/>
              </a:solidFill>
              <a:latin typeface="Canva Sans Bold" panose="020B0803030501040103"/>
              <a:ea typeface="Canva Sans Bold" panose="020B0803030501040103"/>
              <a:cs typeface="Canva Sans Bold" panose="020B0803030501040103"/>
              <a:sym typeface="Canva Sans Bold" panose="020B0803030501040103"/>
            </a:endParaRPr>
          </a:p>
        </p:txBody>
      </p:sp>
      <p:sp>
        <p:nvSpPr>
          <p:cNvPr id="9" name="TextBox 9"/>
          <p:cNvSpPr txBox="1"/>
          <p:nvPr/>
        </p:nvSpPr>
        <p:spPr>
          <a:xfrm>
            <a:off x="12445110" y="433203"/>
            <a:ext cx="5842890" cy="522679"/>
          </a:xfrm>
          <a:prstGeom prst="rect">
            <a:avLst/>
          </a:prstGeom>
        </p:spPr>
        <p:txBody>
          <a:bodyPr lIns="0" tIns="0" rIns="0" bIns="0" rtlCol="0" anchor="t">
            <a:spAutoFit/>
          </a:bodyPr>
          <a:lstStyle/>
          <a:p>
            <a:pPr algn="ctr">
              <a:lnSpc>
                <a:spcPts val="4265"/>
              </a:lnSpc>
              <a:spcBef>
                <a:spcPct val="0"/>
              </a:spcBef>
            </a:pPr>
            <a:r>
              <a:rPr lang="en-US" sz="3045">
                <a:solidFill>
                  <a:schemeClr val="tx2">
                    <a:lumMod val="50000"/>
                  </a:schemeClr>
                </a:solidFill>
                <a:latin typeface="Varela Round" panose="00000500000000000000"/>
                <a:ea typeface="Varela Round" panose="00000500000000000000"/>
                <a:cs typeface="Varela Round" panose="00000500000000000000"/>
                <a:sym typeface="Varela Round" panose="00000500000000000000"/>
              </a:rPr>
              <a:t>Mehad Ahmed Abdalla Ahmed</a:t>
            </a:r>
            <a:endParaRPr lang="en-US" sz="3045">
              <a:solidFill>
                <a:schemeClr val="tx2">
                  <a:lumMod val="50000"/>
                </a:schemeClr>
              </a:solidFill>
              <a:latin typeface="Varela Round" panose="00000500000000000000"/>
              <a:ea typeface="Varela Round" panose="00000500000000000000"/>
              <a:cs typeface="Varela Round" panose="00000500000000000000"/>
              <a:sym typeface="Varela Round" panose="00000500000000000000"/>
            </a:endParaRPr>
          </a:p>
        </p:txBody>
      </p:sp>
      <p:sp>
        <p:nvSpPr>
          <p:cNvPr id="10" name="TextBox 10"/>
          <p:cNvSpPr txBox="1"/>
          <p:nvPr/>
        </p:nvSpPr>
        <p:spPr>
          <a:xfrm>
            <a:off x="13272492" y="898732"/>
            <a:ext cx="3986808" cy="481330"/>
          </a:xfrm>
          <a:prstGeom prst="rect">
            <a:avLst/>
          </a:prstGeom>
        </p:spPr>
        <p:txBody>
          <a:bodyPr lIns="0" tIns="0" rIns="0" bIns="0" rtlCol="0" anchor="t">
            <a:spAutoFit/>
          </a:bodyPr>
          <a:lstStyle/>
          <a:p>
            <a:pPr algn="ctr">
              <a:lnSpc>
                <a:spcPts val="3920"/>
              </a:lnSpc>
              <a:spcBef>
                <a:spcPct val="0"/>
              </a:spcBef>
            </a:pPr>
            <a:r>
              <a:rPr lang="en-US" sz="2800">
                <a:solidFill>
                  <a:schemeClr val="tx2">
                    <a:lumMod val="50000"/>
                  </a:schemeClr>
                </a:solidFill>
                <a:latin typeface="Varela Round" panose="00000500000000000000"/>
                <a:ea typeface="Varela Round" panose="00000500000000000000"/>
                <a:cs typeface="Varela Round" panose="00000500000000000000"/>
                <a:sym typeface="Varela Round" panose="00000500000000000000"/>
              </a:rPr>
              <a:t>University of Khartoum</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DFD"/>
        </a:solidFill>
        <a:effectLst/>
      </p:bgPr>
    </p:bg>
    <p:spTree>
      <p:nvGrpSpPr>
        <p:cNvPr id="1" name=""/>
        <p:cNvGrpSpPr/>
        <p:nvPr/>
      </p:nvGrpSpPr>
      <p:grpSpPr>
        <a:xfrm>
          <a:off x="0" y="0"/>
          <a:ext cx="0" cy="0"/>
          <a:chOff x="0" y="0"/>
          <a:chExt cx="0" cy="0"/>
        </a:xfrm>
      </p:grpSpPr>
      <p:sp>
        <p:nvSpPr>
          <p:cNvPr id="2" name="Freeform 2"/>
          <p:cNvSpPr/>
          <p:nvPr/>
        </p:nvSpPr>
        <p:spPr>
          <a:xfrm>
            <a:off x="0" y="0"/>
            <a:ext cx="8580215" cy="10287000"/>
          </a:xfrm>
          <a:custGeom>
            <a:avLst/>
            <a:gdLst/>
            <a:ahLst/>
            <a:cxnLst/>
            <a:rect l="l" t="t" r="r" b="b"/>
            <a:pathLst>
              <a:path w="8580215" h="10287000">
                <a:moveTo>
                  <a:pt x="0" y="0"/>
                </a:moveTo>
                <a:lnTo>
                  <a:pt x="8580215" y="0"/>
                </a:lnTo>
                <a:lnTo>
                  <a:pt x="8580215" y="10287000"/>
                </a:lnTo>
                <a:lnTo>
                  <a:pt x="0" y="10287000"/>
                </a:lnTo>
                <a:lnTo>
                  <a:pt x="0" y="0"/>
                </a:lnTo>
                <a:close/>
              </a:path>
            </a:pathLst>
          </a:custGeom>
          <a:blipFill>
            <a:blip r:embed="rId1"/>
            <a:stretch>
              <a:fillRect b="-190"/>
            </a:stretch>
          </a:blipFill>
        </p:spPr>
      </p:sp>
      <p:sp>
        <p:nvSpPr>
          <p:cNvPr id="3" name="TextBox 3"/>
          <p:cNvSpPr txBox="1"/>
          <p:nvPr/>
        </p:nvSpPr>
        <p:spPr>
          <a:xfrm>
            <a:off x="8797662" y="119400"/>
            <a:ext cx="9490338" cy="461224"/>
          </a:xfrm>
          <a:prstGeom prst="rect">
            <a:avLst/>
          </a:prstGeom>
        </p:spPr>
        <p:txBody>
          <a:bodyPr lIns="0" tIns="0" rIns="0" bIns="0" rtlCol="0" anchor="t">
            <a:spAutoFit/>
          </a:bodyPr>
          <a:lstStyle/>
          <a:p>
            <a:pPr algn="ctr">
              <a:lnSpc>
                <a:spcPts val="3745"/>
              </a:lnSpc>
              <a:spcBef>
                <a:spcPct val="0"/>
              </a:spcBef>
            </a:pPr>
            <a:r>
              <a:rPr lang="en-US" sz="2675" b="1" i="1">
                <a:solidFill>
                  <a:srgbClr val="000000"/>
                </a:solidFill>
                <a:latin typeface="Canva Sans Bold Italics" panose="020B0803030501040103"/>
                <a:ea typeface="Canva Sans Bold Italics" panose="020B0803030501040103"/>
                <a:cs typeface="Canva Sans Bold Italics" panose="020B0803030501040103"/>
                <a:sym typeface="Canva Sans Bold Italics" panose="020B0803030501040103"/>
              </a:rPr>
              <a:t>Integ</a:t>
            </a:r>
            <a:r>
              <a:rPr lang="en-US" sz="2675" b="1" i="1">
                <a:solidFill>
                  <a:srgbClr val="000000"/>
                </a:solidFill>
                <a:latin typeface="Canva Sans Bold Italics" panose="020B0803030501040103"/>
                <a:ea typeface="Canva Sans Bold Italics" panose="020B0803030501040103"/>
                <a:cs typeface="Canva Sans Bold Italics" panose="020B0803030501040103"/>
                <a:sym typeface="Canva Sans Bold Italics" panose="020B0803030501040103"/>
              </a:rPr>
              <a:t>rated Blue Finance &amp; Coastal Resilience Framework</a:t>
            </a:r>
            <a:endParaRPr lang="en-US" sz="2675" b="1" i="1">
              <a:solidFill>
                <a:srgbClr val="000000"/>
              </a:solidFill>
              <a:latin typeface="Canva Sans Bold Italics" panose="020B0803030501040103"/>
              <a:ea typeface="Canva Sans Bold Italics" panose="020B0803030501040103"/>
              <a:cs typeface="Canva Sans Bold Italics" panose="020B0803030501040103"/>
              <a:sym typeface="Canva Sans Bold Italics" panose="020B0803030501040103"/>
            </a:endParaRPr>
          </a:p>
        </p:txBody>
      </p:sp>
      <p:sp>
        <p:nvSpPr>
          <p:cNvPr id="4" name="TextBox 4"/>
          <p:cNvSpPr txBox="1"/>
          <p:nvPr/>
        </p:nvSpPr>
        <p:spPr>
          <a:xfrm>
            <a:off x="8970831" y="822191"/>
            <a:ext cx="9144000" cy="9329179"/>
          </a:xfrm>
          <a:prstGeom prst="rect">
            <a:avLst/>
          </a:prstGeom>
        </p:spPr>
        <p:txBody>
          <a:bodyPr lIns="0" tIns="0" rIns="0" bIns="0" rtlCol="0" anchor="t">
            <a:spAutoFit/>
          </a:bodyPr>
          <a:lstStyle/>
          <a:p>
            <a:pPr algn="ctr">
              <a:lnSpc>
                <a:spcPts val="3710"/>
              </a:lnSpc>
              <a:spcBef>
                <a:spcPct val="0"/>
              </a:spcBef>
            </a:pPr>
            <a:r>
              <a:rPr lang="en-US" sz="2650" i="1">
                <a:solidFill>
                  <a:srgbClr val="000000"/>
                </a:solidFill>
                <a:latin typeface="Canva Sans Italics" panose="020B0503030501040103"/>
                <a:ea typeface="Canva Sans Italics" panose="020B0503030501040103"/>
                <a:cs typeface="Canva Sans Italics" panose="020B0503030501040103"/>
                <a:sym typeface="Canva Sans Italics" panose="020B0503030501040103"/>
              </a:rPr>
              <a:t>The pr</a:t>
            </a:r>
            <a:r>
              <a:rPr lang="en-US" sz="2650" i="1">
                <a:solidFill>
                  <a:srgbClr val="000000"/>
                </a:solidFill>
                <a:latin typeface="Canva Sans Italics" panose="020B0503030501040103"/>
                <a:ea typeface="Canva Sans Italics" panose="020B0503030501040103"/>
                <a:cs typeface="Canva Sans Italics" panose="020B0503030501040103"/>
                <a:sym typeface="Canva Sans Italics" panose="020B0503030501040103"/>
              </a:rPr>
              <a:t>oposed framework represents a multi-layered ecosystem designed to bridge the gap between digital finance and coastal resilience. At its core, the model integrates a 'Digital Finance Layer' powered by blockchain and smart contracts to ensure transparent capital flow from global impact investors. This financial input directly funds 'Nature-based Solutions' (NbS), specifically coastal restoration in Port Sudan, where ecological health is monitored via Google Earth Engine (GEE) and GIS tools. The system creates a circular value chain where verified ecological data triggers the issuance of Blue Carbon Credits and 'Resilience Services.' These outputs generate diversified revenue streams—including port infrastructure fees and carbon market sales—which are then redistributed to ensure project scalability, investor ROI, and the socio-economic empowerment of the Port Sudan community. This holistic approach transforms environmental conservation from a cost center into a self-sustaining economic engine</a:t>
            </a:r>
            <a:endParaRPr lang="en-US" sz="2650" i="1">
              <a:solidFill>
                <a:srgbClr val="000000"/>
              </a:solidFill>
              <a:latin typeface="Canva Sans Italics" panose="020B0503030501040103"/>
              <a:ea typeface="Canva Sans Italics" panose="020B0503030501040103"/>
              <a:cs typeface="Canva Sans Italics" panose="020B0503030501040103"/>
              <a:sym typeface="Canva Sans Italics" panose="020B050303050104010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DFD"/>
        </a:solidFill>
        <a:effectLst/>
      </p:bgPr>
    </p:bg>
    <p:spTree>
      <p:nvGrpSpPr>
        <p:cNvPr id="1" name=""/>
        <p:cNvGrpSpPr/>
        <p:nvPr/>
      </p:nvGrpSpPr>
      <p:grpSpPr>
        <a:xfrm>
          <a:off x="0" y="0"/>
          <a:ext cx="0" cy="0"/>
          <a:chOff x="0" y="0"/>
          <a:chExt cx="0" cy="0"/>
        </a:xfrm>
      </p:grpSpPr>
      <p:sp>
        <p:nvSpPr>
          <p:cNvPr id="2" name="Freeform 2"/>
          <p:cNvSpPr/>
          <p:nvPr/>
        </p:nvSpPr>
        <p:spPr>
          <a:xfrm>
            <a:off x="4066352" y="0"/>
            <a:ext cx="9916110" cy="6966066"/>
          </a:xfrm>
          <a:custGeom>
            <a:avLst/>
            <a:gdLst/>
            <a:ahLst/>
            <a:cxnLst/>
            <a:rect l="l" t="t" r="r" b="b"/>
            <a:pathLst>
              <a:path w="9916110" h="6966066">
                <a:moveTo>
                  <a:pt x="0" y="0"/>
                </a:moveTo>
                <a:lnTo>
                  <a:pt x="9916109" y="0"/>
                </a:lnTo>
                <a:lnTo>
                  <a:pt x="9916109" y="6966066"/>
                </a:lnTo>
                <a:lnTo>
                  <a:pt x="0" y="6966066"/>
                </a:lnTo>
                <a:lnTo>
                  <a:pt x="0" y="0"/>
                </a:lnTo>
                <a:close/>
              </a:path>
            </a:pathLst>
          </a:custGeom>
          <a:blipFill>
            <a:blip r:embed="rId1"/>
            <a:stretch>
              <a:fillRect t="-4691" b="-5272"/>
            </a:stretch>
          </a:blipFill>
        </p:spPr>
      </p:sp>
      <p:sp>
        <p:nvSpPr>
          <p:cNvPr id="3" name="TextBox 3"/>
          <p:cNvSpPr txBox="1"/>
          <p:nvPr/>
        </p:nvSpPr>
        <p:spPr>
          <a:xfrm>
            <a:off x="522089" y="6689434"/>
            <a:ext cx="17243822" cy="3993041"/>
          </a:xfrm>
          <a:prstGeom prst="rect">
            <a:avLst/>
          </a:prstGeom>
        </p:spPr>
        <p:txBody>
          <a:bodyPr lIns="0" tIns="0" rIns="0" bIns="0" rtlCol="0" anchor="t">
            <a:spAutoFit/>
          </a:bodyPr>
          <a:lstStyle/>
          <a:p>
            <a:pPr algn="ctr">
              <a:lnSpc>
                <a:spcPts val="2760"/>
              </a:lnSpc>
            </a:pPr>
          </a:p>
          <a:p>
            <a:pPr marL="426085" lvl="1" indent="-212725" algn="ctr">
              <a:lnSpc>
                <a:spcPts val="2760"/>
              </a:lnSpc>
              <a:spcBef>
                <a:spcPct val="0"/>
              </a:spcBef>
              <a:buFont typeface="Arial" panose="020B0604020202020204"/>
              <a:buChar char="•"/>
            </a:pPr>
            <a:r>
              <a:rPr lang="en-US" sz="1970">
                <a:solidFill>
                  <a:srgbClr val="000000"/>
                </a:solidFill>
                <a:latin typeface="Varela Round" panose="00000500000000000000"/>
                <a:ea typeface="Varela Round" panose="00000500000000000000"/>
                <a:cs typeface="Varela Round" panose="00000500000000000000"/>
                <a:sym typeface="Varela Round" panose="00000500000000000000"/>
              </a:rPr>
              <a:t> The Invest</a:t>
            </a:r>
            <a:r>
              <a:rPr lang="en-US" sz="1970">
                <a:solidFill>
                  <a:srgbClr val="000000"/>
                </a:solidFill>
                <a:latin typeface="Varela Round" panose="00000500000000000000"/>
                <a:ea typeface="Varela Round" panose="00000500000000000000"/>
                <a:cs typeface="Varela Round" panose="00000500000000000000"/>
                <a:sym typeface="Varela Round" panose="00000500000000000000"/>
              </a:rPr>
              <a:t>or-Ready Port Sudan Carbon Visualizer is a real-time, 3D dashboard that maps Blue Carbon assets across Port Sudan, Suakin, and Tokar Basin. It transforms satellite-derived data into an interactive visual layer, highlighting high-value resilience zones and carbon potential.</a:t>
            </a:r>
            <a:endParaRPr lang="en-US" sz="197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426085" lvl="1" indent="-212725" algn="ctr">
              <a:lnSpc>
                <a:spcPts val="2760"/>
              </a:lnSpc>
              <a:spcBef>
                <a:spcPct val="0"/>
              </a:spcBef>
              <a:buFont typeface="Arial" panose="020B0604020202020204"/>
              <a:buChar char="•"/>
            </a:pPr>
            <a:r>
              <a:rPr lang="en-US" sz="1970">
                <a:solidFill>
                  <a:srgbClr val="000000"/>
                </a:solidFill>
                <a:latin typeface="Varela Round" panose="00000500000000000000"/>
                <a:ea typeface="Varela Round" panose="00000500000000000000"/>
                <a:cs typeface="Varela Round" panose="00000500000000000000"/>
                <a:sym typeface="Varela Round" panose="00000500000000000000"/>
              </a:rPr>
              <a:t>Blockchain Integration:</a:t>
            </a:r>
            <a:endParaRPr lang="en-US" sz="197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426085" lvl="1" indent="-212725" algn="ctr">
              <a:lnSpc>
                <a:spcPts val="2760"/>
              </a:lnSpc>
              <a:spcBef>
                <a:spcPct val="0"/>
              </a:spcBef>
              <a:buFont typeface="Arial" panose="020B0604020202020204"/>
              <a:buChar char="•"/>
            </a:pPr>
            <a:r>
              <a:rPr lang="en-US" sz="1970">
                <a:solidFill>
                  <a:srgbClr val="000000"/>
                </a:solidFill>
                <a:latin typeface="Varela Round" panose="00000500000000000000"/>
                <a:ea typeface="Varela Round" panose="00000500000000000000"/>
                <a:cs typeface="Varela Round" panose="00000500000000000000"/>
                <a:sym typeface="Varela Round" panose="00000500000000000000"/>
              </a:rPr>
              <a:t> Each data point — including BFRI scores, NDVI metrics, and revenue estimates — is securely anchored on-chain. This ensures full transparency, immutability, and auditability, giving investors confidence that all insights are verified and tamper-proof.</a:t>
            </a:r>
            <a:endParaRPr lang="en-US" sz="197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426085" lvl="1" indent="-212725" algn="ctr">
              <a:lnSpc>
                <a:spcPts val="2760"/>
              </a:lnSpc>
              <a:spcBef>
                <a:spcPct val="0"/>
              </a:spcBef>
              <a:buFont typeface="Arial" panose="020B0604020202020204"/>
              <a:buChar char="•"/>
            </a:pPr>
            <a:r>
              <a:rPr lang="en-US" sz="1970">
                <a:solidFill>
                  <a:srgbClr val="000000"/>
                </a:solidFill>
                <a:latin typeface="Varela Round" panose="00000500000000000000"/>
                <a:ea typeface="Varela Round" panose="00000500000000000000"/>
                <a:cs typeface="Varela Round" panose="00000500000000000000"/>
                <a:sym typeface="Varela Round" panose="00000500000000000000"/>
              </a:rPr>
              <a:t>The Goal:</a:t>
            </a:r>
            <a:endParaRPr lang="en-US" sz="197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426085" lvl="1" indent="-212725" algn="ctr">
              <a:lnSpc>
                <a:spcPts val="2760"/>
              </a:lnSpc>
              <a:spcBef>
                <a:spcPct val="0"/>
              </a:spcBef>
              <a:buFont typeface="Arial" panose="020B0604020202020204"/>
              <a:buChar char="•"/>
            </a:pPr>
            <a:r>
              <a:rPr lang="en-US" sz="1970">
                <a:solidFill>
                  <a:srgbClr val="000000"/>
                </a:solidFill>
                <a:latin typeface="Varela Round" panose="00000500000000000000"/>
                <a:ea typeface="Varela Round" panose="00000500000000000000"/>
                <a:cs typeface="Varela Round" panose="00000500000000000000"/>
                <a:sym typeface="Varela Round" panose="00000500000000000000"/>
              </a:rPr>
              <a:t> To bridge the gap between complex ecological data and financial decision-making — turning raw satellite signals into clear, trusted, investment-ready insights.</a:t>
            </a:r>
            <a:endParaRPr lang="en-US" sz="197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426085" lvl="1" indent="-212725" algn="ctr">
              <a:lnSpc>
                <a:spcPts val="2760"/>
              </a:lnSpc>
              <a:spcBef>
                <a:spcPct val="0"/>
              </a:spcBef>
              <a:buFont typeface="Arial" panose="020B0604020202020204"/>
              <a:buChar char="•"/>
            </a:pPr>
            <a:r>
              <a:rPr lang="en-US" sz="1970">
                <a:solidFill>
                  <a:srgbClr val="000000"/>
                </a:solidFill>
                <a:latin typeface="Varela Round" panose="00000500000000000000"/>
                <a:ea typeface="Varela Round" panose="00000500000000000000"/>
                <a:cs typeface="Varela Round" panose="00000500000000000000"/>
                <a:sym typeface="Varela Round" panose="00000500000000000000"/>
              </a:rPr>
              <a:t> The result is a platform where global investors can identify, evaluate, and trust Blue Carbon opportunities in the Global South.</a:t>
            </a:r>
            <a:endParaRPr lang="en-US" sz="197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2260"/>
              </a:lnSpc>
              <a:spcBef>
                <a:spcPct val="0"/>
              </a:spcBef>
            </a:pPr>
          </a:p>
          <a:p>
            <a:pPr algn="ctr">
              <a:lnSpc>
                <a:spcPts val="2260"/>
              </a:lnSpc>
              <a:spcBef>
                <a:spcPct val="0"/>
              </a:spcBef>
            </a:p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DFD"/>
        </a:solidFill>
        <a:effectLst/>
      </p:bgPr>
    </p:bg>
    <p:spTree>
      <p:nvGrpSpPr>
        <p:cNvPr id="1" name=""/>
        <p:cNvGrpSpPr/>
        <p:nvPr/>
      </p:nvGrpSpPr>
      <p:grpSpPr>
        <a:xfrm>
          <a:off x="0" y="0"/>
          <a:ext cx="0" cy="0"/>
          <a:chOff x="0" y="0"/>
          <a:chExt cx="0" cy="0"/>
        </a:xfrm>
      </p:grpSpPr>
      <p:sp>
        <p:nvSpPr>
          <p:cNvPr id="2" name="Freeform 2"/>
          <p:cNvSpPr/>
          <p:nvPr/>
        </p:nvSpPr>
        <p:spPr>
          <a:xfrm>
            <a:off x="0" y="0"/>
            <a:ext cx="7240713" cy="10287000"/>
          </a:xfrm>
          <a:custGeom>
            <a:avLst/>
            <a:gdLst/>
            <a:ahLst/>
            <a:cxnLst/>
            <a:rect l="l" t="t" r="r" b="b"/>
            <a:pathLst>
              <a:path w="7240713" h="10287000">
                <a:moveTo>
                  <a:pt x="0" y="0"/>
                </a:moveTo>
                <a:lnTo>
                  <a:pt x="7240713" y="0"/>
                </a:lnTo>
                <a:lnTo>
                  <a:pt x="7240713" y="10287000"/>
                </a:lnTo>
                <a:lnTo>
                  <a:pt x="0" y="10287000"/>
                </a:lnTo>
                <a:lnTo>
                  <a:pt x="0" y="0"/>
                </a:lnTo>
                <a:close/>
              </a:path>
            </a:pathLst>
          </a:custGeom>
          <a:blipFill>
            <a:blip r:embed="rId1"/>
            <a:stretch>
              <a:fillRect r="-515"/>
            </a:stretch>
          </a:blipFill>
        </p:spPr>
      </p:sp>
      <p:sp>
        <p:nvSpPr>
          <p:cNvPr id="3" name="TextBox 3"/>
          <p:cNvSpPr txBox="1"/>
          <p:nvPr/>
        </p:nvSpPr>
        <p:spPr>
          <a:xfrm>
            <a:off x="8246364" y="733755"/>
            <a:ext cx="9465903" cy="9553245"/>
          </a:xfrm>
          <a:prstGeom prst="rect">
            <a:avLst/>
          </a:prstGeom>
        </p:spPr>
        <p:txBody>
          <a:bodyPr lIns="0" tIns="0" rIns="0" bIns="0" rtlCol="0" anchor="t">
            <a:spAutoFit/>
          </a:bodyPr>
          <a:lstStyle/>
          <a:p>
            <a:pPr algn="ctr">
              <a:lnSpc>
                <a:spcPts val="3470"/>
              </a:lnSpc>
              <a:spcBef>
                <a:spcPct val="0"/>
              </a:spcBef>
            </a:pPr>
            <a:r>
              <a:rPr lang="en-US" sz="2480">
                <a:solidFill>
                  <a:srgbClr val="000000"/>
                </a:solidFill>
                <a:latin typeface="Canva Sans" panose="020B0503030501040103"/>
                <a:ea typeface="Canva Sans" panose="020B0503030501040103"/>
                <a:cs typeface="Canva Sans" panose="020B0503030501040103"/>
                <a:sym typeface="Canva Sans" panose="020B0503030501040103"/>
              </a:rPr>
              <a:t> Smart Contract L</a:t>
            </a:r>
            <a:r>
              <a:rPr lang="en-US" sz="2480">
                <a:solidFill>
                  <a:srgbClr val="000000"/>
                </a:solidFill>
                <a:latin typeface="Canva Sans" panose="020B0503030501040103"/>
                <a:ea typeface="Canva Sans" panose="020B0503030501040103"/>
                <a:cs typeface="Canva Sans" panose="020B0503030501040103"/>
                <a:sym typeface="Canva Sans" panose="020B0503030501040103"/>
              </a:rPr>
              <a:t>ogic for Automated Blue Carbon Distribution</a:t>
            </a:r>
            <a:endParaRPr lang="en-US" sz="2480">
              <a:solidFill>
                <a:srgbClr val="000000"/>
              </a:solidFill>
              <a:latin typeface="Canva Sans" panose="020B0503030501040103"/>
              <a:ea typeface="Canva Sans" panose="020B0503030501040103"/>
              <a:cs typeface="Canva Sans" panose="020B0503030501040103"/>
              <a:sym typeface="Canva Sans" panose="020B0503030501040103"/>
            </a:endParaRPr>
          </a:p>
          <a:p>
            <a:pPr algn="ctr">
              <a:lnSpc>
                <a:spcPts val="3470"/>
              </a:lnSpc>
              <a:spcBef>
                <a:spcPct val="0"/>
              </a:spcBef>
            </a:pPr>
            <a:r>
              <a:rPr lang="en-US" sz="2480">
                <a:solidFill>
                  <a:srgbClr val="000000"/>
                </a:solidFill>
                <a:latin typeface="Canva Sans" panose="020B0503030501040103"/>
                <a:ea typeface="Canva Sans" panose="020B0503030501040103"/>
                <a:cs typeface="Canva Sans" panose="020B0503030501040103"/>
                <a:sym typeface="Canva Sans" panose="020B0503030501040103"/>
              </a:rPr>
              <a:t>This flowchart illustrates the automated governance mechanism for carbon credit issuance within the project’s framework. The process integrates ecological data (NDVI) with financial triggers to ensure transparency and environmental integrity.</a:t>
            </a:r>
            <a:endParaRPr lang="en-US" sz="2480">
              <a:solidFill>
                <a:srgbClr val="000000"/>
              </a:solidFill>
              <a:latin typeface="Canva Sans" panose="020B0503030501040103"/>
              <a:ea typeface="Canva Sans" panose="020B0503030501040103"/>
              <a:cs typeface="Canva Sans" panose="020B0503030501040103"/>
              <a:sym typeface="Canva Sans" panose="020B0503030501040103"/>
            </a:endParaRPr>
          </a:p>
          <a:p>
            <a:pPr algn="ctr">
              <a:lnSpc>
                <a:spcPts val="3470"/>
              </a:lnSpc>
              <a:spcBef>
                <a:spcPct val="0"/>
              </a:spcBef>
            </a:pPr>
            <a:r>
              <a:rPr lang="en-US" sz="2480">
                <a:solidFill>
                  <a:srgbClr val="000000"/>
                </a:solidFill>
                <a:latin typeface="Canva Sans" panose="020B0503030501040103"/>
                <a:ea typeface="Canva Sans" panose="020B0503030501040103"/>
                <a:cs typeface="Canva Sans" panose="020B0503030501040103"/>
                <a:sym typeface="Canva Sans" panose="020B0503030501040103"/>
              </a:rPr>
              <a:t>The logic operates through a hierarchical verification process:</a:t>
            </a:r>
            <a:endParaRPr lang="en-US" sz="2480">
              <a:solidFill>
                <a:srgbClr val="000000"/>
              </a:solidFill>
              <a:latin typeface="Canva Sans" panose="020B0503030501040103"/>
              <a:ea typeface="Canva Sans" panose="020B0503030501040103"/>
              <a:cs typeface="Canva Sans" panose="020B0503030501040103"/>
              <a:sym typeface="Canva Sans" panose="020B0503030501040103"/>
            </a:endParaRPr>
          </a:p>
          <a:p>
            <a:pPr marL="535305" lvl="1" indent="-267335" algn="ctr">
              <a:lnSpc>
                <a:spcPts val="3470"/>
              </a:lnSpc>
              <a:spcBef>
                <a:spcPct val="0"/>
              </a:spcBef>
              <a:buFont typeface="Arial" panose="020B0604020202020204"/>
              <a:buChar char="•"/>
            </a:pPr>
            <a:r>
              <a:rPr lang="en-US" sz="2480">
                <a:solidFill>
                  <a:srgbClr val="000000"/>
                </a:solidFill>
                <a:latin typeface="Canva Sans" panose="020B0503030501040103"/>
                <a:ea typeface="Canva Sans" panose="020B0503030501040103"/>
                <a:cs typeface="Canva Sans" panose="020B0503030501040103"/>
                <a:sym typeface="Canva Sans" panose="020B0503030501040103"/>
              </a:rPr>
              <a:t>Data Validation: The system ensures verified carbon data is present before execution.</a:t>
            </a:r>
            <a:endParaRPr lang="en-US" sz="2480">
              <a:solidFill>
                <a:srgbClr val="000000"/>
              </a:solidFill>
              <a:latin typeface="Canva Sans" panose="020B0503030501040103"/>
              <a:ea typeface="Canva Sans" panose="020B0503030501040103"/>
              <a:cs typeface="Canva Sans" panose="020B0503030501040103"/>
              <a:sym typeface="Canva Sans" panose="020B0503030501040103"/>
            </a:endParaRPr>
          </a:p>
          <a:p>
            <a:pPr marL="535305" lvl="1" indent="-267335" algn="ctr">
              <a:lnSpc>
                <a:spcPts val="3470"/>
              </a:lnSpc>
              <a:spcBef>
                <a:spcPct val="0"/>
              </a:spcBef>
              <a:buFont typeface="Arial" panose="020B0604020202020204"/>
              <a:buChar char="•"/>
            </a:pPr>
            <a:r>
              <a:rPr lang="en-US" sz="2480">
                <a:solidFill>
                  <a:srgbClr val="000000"/>
                </a:solidFill>
                <a:latin typeface="Canva Sans" panose="020B0503030501040103"/>
                <a:ea typeface="Canva Sans" panose="020B0503030501040103"/>
                <a:cs typeface="Canva Sans" panose="020B0503030501040103"/>
                <a:sym typeface="Canva Sans" panose="020B0503030501040103"/>
              </a:rPr>
              <a:t>Ecological Floor: If the NDVI falls below the pre-defined floor, credits are redirected to a Resilience Reserve, prioritizing ecosystem health over immediate liquidity.</a:t>
            </a:r>
            <a:endParaRPr lang="en-US" sz="2480">
              <a:solidFill>
                <a:srgbClr val="000000"/>
              </a:solidFill>
              <a:latin typeface="Canva Sans" panose="020B0503030501040103"/>
              <a:ea typeface="Canva Sans" panose="020B0503030501040103"/>
              <a:cs typeface="Canva Sans" panose="020B0503030501040103"/>
              <a:sym typeface="Canva Sans" panose="020B0503030501040103"/>
            </a:endParaRPr>
          </a:p>
          <a:p>
            <a:pPr marL="535305" lvl="1" indent="-267335" algn="ctr">
              <a:lnSpc>
                <a:spcPts val="3470"/>
              </a:lnSpc>
              <a:spcBef>
                <a:spcPct val="0"/>
              </a:spcBef>
              <a:buFont typeface="Arial" panose="020B0604020202020204"/>
              <a:buChar char="•"/>
            </a:pPr>
            <a:r>
              <a:rPr lang="en-US" sz="2480">
                <a:solidFill>
                  <a:srgbClr val="000000"/>
                </a:solidFill>
                <a:latin typeface="Canva Sans" panose="020B0503030501040103"/>
                <a:ea typeface="Canva Sans" panose="020B0503030501040103"/>
                <a:cs typeface="Canva Sans" panose="020B0503030501040103"/>
                <a:sym typeface="Canva Sans" panose="020B0503030501040103"/>
              </a:rPr>
              <a:t>Performance Bonus: Achieving a high NDVI triggers a bonus release factor (100%), incentivizing superior restoration outcomes.</a:t>
            </a:r>
            <a:endParaRPr lang="en-US" sz="2480">
              <a:solidFill>
                <a:srgbClr val="000000"/>
              </a:solidFill>
              <a:latin typeface="Canva Sans" panose="020B0503030501040103"/>
              <a:ea typeface="Canva Sans" panose="020B0503030501040103"/>
              <a:cs typeface="Canva Sans" panose="020B0503030501040103"/>
              <a:sym typeface="Canva Sans" panose="020B0503030501040103"/>
            </a:endParaRPr>
          </a:p>
          <a:p>
            <a:pPr marL="535305" lvl="1" indent="-267335" algn="ctr">
              <a:lnSpc>
                <a:spcPts val="3470"/>
              </a:lnSpc>
              <a:spcBef>
                <a:spcPct val="0"/>
              </a:spcBef>
              <a:buFont typeface="Arial" panose="020B0604020202020204"/>
              <a:buChar char="•"/>
            </a:pPr>
            <a:r>
              <a:rPr lang="en-US" sz="2480">
                <a:solidFill>
                  <a:srgbClr val="000000"/>
                </a:solidFill>
                <a:latin typeface="Canva Sans" panose="020B0503030501040103"/>
                <a:ea typeface="Canva Sans" panose="020B0503030501040103"/>
                <a:cs typeface="Canva Sans" panose="020B0503030501040103"/>
                <a:sym typeface="Canva Sans" panose="020B0503030501040103"/>
              </a:rPr>
              <a:t>Automated Distribution: Once the releasable credits are calculated, the smart contract executes an automated transfer to investors' wallets according to their predefined shares (BPS).</a:t>
            </a:r>
            <a:endParaRPr lang="en-US" sz="2480">
              <a:solidFill>
                <a:srgbClr val="000000"/>
              </a:solidFill>
              <a:latin typeface="Canva Sans" panose="020B0503030501040103"/>
              <a:ea typeface="Canva Sans" panose="020B0503030501040103"/>
              <a:cs typeface="Canva Sans" panose="020B0503030501040103"/>
              <a:sym typeface="Canva Sans" panose="020B0503030501040103"/>
            </a:endParaRPr>
          </a:p>
          <a:p>
            <a:pPr algn="ctr">
              <a:lnSpc>
                <a:spcPts val="3470"/>
              </a:lnSpc>
              <a:spcBef>
                <a:spcPct val="0"/>
              </a:spcBef>
            </a:pPr>
            <a:r>
              <a:rPr lang="en-US" sz="2480">
                <a:solidFill>
                  <a:srgbClr val="000000"/>
                </a:solidFill>
                <a:latin typeface="Canva Sans" panose="020B0503030501040103"/>
                <a:ea typeface="Canva Sans" panose="020B0503030501040103"/>
                <a:cs typeface="Canva Sans" panose="020B0503030501040103"/>
                <a:sym typeface="Canva Sans" panose="020B0503030501040103"/>
              </a:rPr>
              <a:t>This model ensures a direct, immutable link between real-time nature recovery and financial instruments (Blue Finance).</a:t>
            </a:r>
            <a:endParaRPr lang="en-US" sz="2480">
              <a:solidFill>
                <a:srgbClr val="000000"/>
              </a:solidFill>
              <a:latin typeface="Canva Sans" panose="020B0503030501040103"/>
              <a:ea typeface="Canva Sans" panose="020B0503030501040103"/>
              <a:cs typeface="Canva Sans" panose="020B0503030501040103"/>
              <a:sym typeface="Canva Sans" panose="020B0503030501040103"/>
            </a:endParaRPr>
          </a:p>
          <a:p>
            <a:pPr algn="ctr">
              <a:lnSpc>
                <a:spcPts val="3050"/>
              </a:lnSpc>
              <a:spcBef>
                <a:spcPct val="0"/>
              </a:spcBef>
            </a:pPr>
          </a:p>
        </p:txBody>
      </p:sp>
      <p:sp>
        <p:nvSpPr>
          <p:cNvPr id="4" name="TextBox 4"/>
          <p:cNvSpPr txBox="1"/>
          <p:nvPr/>
        </p:nvSpPr>
        <p:spPr>
          <a:xfrm>
            <a:off x="7357745" y="163195"/>
            <a:ext cx="10594340" cy="480060"/>
          </a:xfrm>
          <a:prstGeom prst="rect">
            <a:avLst/>
          </a:prstGeom>
        </p:spPr>
        <p:txBody>
          <a:bodyPr wrap="square" lIns="0" tIns="0" rIns="0" bIns="0" rtlCol="0" anchor="t">
            <a:spAutoFit/>
          </a:bodyPr>
          <a:lstStyle/>
          <a:p>
            <a:pPr algn="ctr">
              <a:lnSpc>
                <a:spcPts val="3745"/>
              </a:lnSpc>
              <a:spcBef>
                <a:spcPct val="0"/>
              </a:spcBef>
            </a:pPr>
            <a:r>
              <a:rPr lang="en-US" sz="2675" b="1" i="1">
                <a:solidFill>
                  <a:srgbClr val="000000"/>
                </a:solidFill>
                <a:latin typeface="Canva Sans Bold Italics" panose="020B0803030501040103"/>
                <a:ea typeface="Canva Sans Bold Italics" panose="020B0803030501040103"/>
                <a:cs typeface="Canva Sans Bold Italics" panose="020B0803030501040103"/>
                <a:sym typeface="Canva Sans Bold Italics" panose="020B0803030501040103"/>
              </a:rPr>
              <a:t> Sma</a:t>
            </a:r>
            <a:r>
              <a:rPr lang="en-US" sz="2675" b="1" i="1">
                <a:solidFill>
                  <a:srgbClr val="000000"/>
                </a:solidFill>
                <a:latin typeface="Canva Sans Bold Italics" panose="020B0803030501040103"/>
                <a:ea typeface="Canva Sans Bold Italics" panose="020B0803030501040103"/>
                <a:cs typeface="Canva Sans Bold Italics" panose="020B0803030501040103"/>
                <a:sym typeface="Canva Sans Bold Italics" panose="020B0803030501040103"/>
              </a:rPr>
              <a:t>rt Contract Execution Logic for Carbon Credit Issuance</a:t>
            </a:r>
            <a:endParaRPr lang="en-US" sz="2675" b="1" i="1">
              <a:solidFill>
                <a:srgbClr val="000000"/>
              </a:solidFill>
              <a:latin typeface="Canva Sans Bold Italics" panose="020B0803030501040103"/>
              <a:ea typeface="Canva Sans Bold Italics" panose="020B0803030501040103"/>
              <a:cs typeface="Canva Sans Bold Italics" panose="020B0803030501040103"/>
              <a:sym typeface="Canva Sans Bold Italics" panose="020B0803030501040103"/>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86995" y="635"/>
            <a:ext cx="18201005" cy="14728190"/>
          </a:xfrm>
          <a:prstGeom prst="rect">
            <a:avLst/>
          </a:prstGeom>
        </p:spPr>
        <p:txBody>
          <a:bodyPr>
            <a:noAutofit/>
          </a:bodyPr>
          <a:p>
            <a:pPr marL="0" indent="0" algn="l">
              <a:spcAft>
                <a:spcPct val="60000"/>
              </a:spcAft>
            </a:pPr>
            <a:r>
              <a:rPr sz="3500" b="0" i="0">
                <a:solidFill>
                  <a:srgbClr val="373D49"/>
                </a:solidFill>
                <a:latin typeface="Arial Black" panose="020B0A04020102020204" charset="0"/>
                <a:cs typeface="Arial Black" panose="020B0A04020102020204" charset="0"/>
              </a:rPr>
              <a:t>Due Diligence Cover Note</a:t>
            </a:r>
            <a:endParaRPr sz="3500" b="0" i="0">
              <a:solidFill>
                <a:srgbClr val="373D49"/>
              </a:solidFill>
              <a:latin typeface="Arial Black" panose="020B0A04020102020204" charset="0"/>
              <a:cs typeface="Arial Black" panose="020B0A04020102020204" charset="0"/>
            </a:endParaRPr>
          </a:p>
          <a:p>
            <a:pPr marL="0" indent="0" algn="l">
              <a:spcAft>
                <a:spcPct val="60000"/>
              </a:spcAft>
            </a:pPr>
            <a:r>
              <a:rPr sz="2600" b="0" i="0">
                <a:solidFill>
                  <a:srgbClr val="373D49"/>
                </a:solidFill>
                <a:latin typeface="Arial Black" panose="020B0A04020102020204" charset="0"/>
                <a:cs typeface="Arial Black" panose="020B0A04020102020204" charset="0"/>
              </a:rPr>
              <a:t>Resilient Recovery: Financing Nature-Based Coastal Solutions for Urban Infrastructure in Port Sudan</a:t>
            </a:r>
            <a:endParaRPr sz="2600" b="0" i="0">
              <a:solidFill>
                <a:srgbClr val="373D49"/>
              </a:solidFill>
              <a:latin typeface="Arial Black" panose="020B0A04020102020204" charset="0"/>
              <a:cs typeface="Arial Black" panose="020B0A04020102020204" charset="0"/>
            </a:endParaRPr>
          </a:p>
          <a:p>
            <a:pPr marL="0" indent="0" algn="l"/>
            <a:r>
              <a:rPr sz="1600" b="1" i="0">
                <a:solidFill>
                  <a:srgbClr val="373D49"/>
                </a:solidFill>
                <a:latin typeface="Arial Black" panose="020B0A04020102020204" charset="0"/>
                <a:cs typeface="Arial Black" panose="020B0A04020102020204" charset="0"/>
              </a:rPr>
              <a:t>Prepared for:</a:t>
            </a:r>
            <a:r>
              <a:rPr sz="1600" b="0" i="0">
                <a:solidFill>
                  <a:srgbClr val="373D49"/>
                </a:solidFill>
                <a:latin typeface="Arial Black" panose="020B0A04020102020204" charset="0"/>
                <a:cs typeface="Arial Black" panose="020B0A04020102020204" charset="0"/>
              </a:rPr>
              <a:t> EGU26 Scientific and Innovation Review</a:t>
            </a:r>
            <a:endParaRPr sz="1600" b="0" i="0">
              <a:solidFill>
                <a:srgbClr val="373D49"/>
              </a:solidFill>
              <a:latin typeface="Arial Black" panose="020B0A04020102020204" charset="0"/>
              <a:cs typeface="Arial Black" panose="020B0A04020102020204" charset="0"/>
            </a:endParaRPr>
          </a:p>
          <a:p>
            <a:pPr marL="0" indent="0" algn="l"/>
            <a:r>
              <a:rPr sz="1600" b="1" i="0">
                <a:solidFill>
                  <a:srgbClr val="373D49"/>
                </a:solidFill>
                <a:latin typeface="Arial Black" panose="020B0A04020102020204" charset="0"/>
                <a:cs typeface="Arial Black" panose="020B0A04020102020204" charset="0"/>
              </a:rPr>
              <a:t>Prepared by:</a:t>
            </a:r>
            <a:r>
              <a:rPr sz="1600" b="0" i="0">
                <a:solidFill>
                  <a:srgbClr val="373D49"/>
                </a:solidFill>
                <a:latin typeface="Arial Black" panose="020B0A04020102020204" charset="0"/>
                <a:cs typeface="Arial Black" panose="020B0A04020102020204" charset="0"/>
              </a:rPr>
              <a:t> Mehad Ahmed Abdalla Ahmed</a:t>
            </a:r>
            <a:endParaRPr sz="1600" b="0" i="0">
              <a:solidFill>
                <a:srgbClr val="373D49"/>
              </a:solidFill>
              <a:latin typeface="Arial Black" panose="020B0A04020102020204" charset="0"/>
              <a:cs typeface="Arial Black" panose="020B0A04020102020204" charset="0"/>
            </a:endParaRPr>
          </a:p>
          <a:p>
            <a:pPr marL="0" indent="0" algn="l"/>
            <a:r>
              <a:rPr sz="1600" b="1" i="0">
                <a:solidFill>
                  <a:srgbClr val="373D49"/>
                </a:solidFill>
                <a:latin typeface="Arial Black" panose="020B0A04020102020204" charset="0"/>
                <a:cs typeface="Arial Black" panose="020B0A04020102020204" charset="0"/>
              </a:rPr>
              <a:t>Date: </a:t>
            </a:r>
            <a:r>
              <a:rPr sz="1600" b="0" i="0">
                <a:solidFill>
                  <a:srgbClr val="373D49"/>
                </a:solidFill>
                <a:latin typeface="Arial Black" panose="020B0A04020102020204" charset="0"/>
                <a:cs typeface="Arial Black" panose="020B0A04020102020204" charset="0"/>
              </a:rPr>
              <a:t>27/3/2026</a:t>
            </a:r>
            <a:endParaRPr sz="1600" b="0" i="0">
              <a:solidFill>
                <a:srgbClr val="373D49"/>
              </a:solidFill>
              <a:latin typeface="Arial Black" panose="020B0A04020102020204" charset="0"/>
              <a:cs typeface="Arial Black" panose="020B0A04020102020204" charset="0"/>
            </a:endParaRPr>
          </a:p>
          <a:p>
            <a:pPr marL="0" indent="0" algn="l"/>
            <a:r>
              <a:rPr sz="1600" b="1" i="0">
                <a:solidFill>
                  <a:srgbClr val="373D49"/>
                </a:solidFill>
                <a:latin typeface="Arial Black" panose="020B0A04020102020204" charset="0"/>
                <a:cs typeface="Arial Black" panose="020B0A04020102020204" charset="0"/>
              </a:rPr>
              <a:t>contact:</a:t>
            </a:r>
            <a:r>
              <a:rPr sz="1600" b="0" i="0">
                <a:solidFill>
                  <a:srgbClr val="373D49"/>
                </a:solidFill>
                <a:latin typeface="Arial Black" panose="020B0A04020102020204" charset="0"/>
                <a:cs typeface="Arial Black" panose="020B0A04020102020204" charset="0"/>
              </a:rPr>
              <a:t> Mehadahmed54@gmail.com</a:t>
            </a:r>
            <a:endParaRPr sz="1600" b="0" i="0">
              <a:solidFill>
                <a:srgbClr val="373D49"/>
              </a:solidFill>
              <a:latin typeface="Arial Black" panose="020B0A04020102020204" charset="0"/>
              <a:cs typeface="Arial Black" panose="020B0A04020102020204" charset="0"/>
            </a:endParaRPr>
          </a:p>
          <a:p>
            <a:pPr marL="0" indent="0" algn="l">
              <a:spcAft>
                <a:spcPct val="60000"/>
              </a:spcAft>
            </a:pPr>
            <a:r>
              <a:rPr sz="2600" b="0" i="0">
                <a:solidFill>
                  <a:srgbClr val="373D49"/>
                </a:solidFill>
                <a:latin typeface="Arial Black" panose="020B0A04020102020204" charset="0"/>
                <a:cs typeface="Arial Black" panose="020B0A04020102020204" charset="0"/>
              </a:rPr>
              <a:t>1) Purpose of This Submission</a:t>
            </a:r>
            <a:endParaRPr sz="2600" b="0" i="0">
              <a:solidFill>
                <a:srgbClr val="373D49"/>
              </a:solidFill>
              <a:latin typeface="Arial Black" panose="020B0A04020102020204" charset="0"/>
              <a:cs typeface="Arial Black" panose="020B0A04020102020204" charset="0"/>
            </a:endParaRPr>
          </a:p>
          <a:p>
            <a:pPr marL="0" indent="0" algn="l"/>
            <a:r>
              <a:rPr sz="1600" b="0" i="0">
                <a:solidFill>
                  <a:srgbClr val="373D49"/>
                </a:solidFill>
                <a:latin typeface="Arial Black" panose="020B0A04020102020204" charset="0"/>
                <a:cs typeface="Arial Black" panose="020B0A04020102020204" charset="0"/>
              </a:rPr>
              <a:t>This package provides an </a:t>
            </a:r>
            <a:r>
              <a:rPr sz="1600" b="1" i="0">
                <a:solidFill>
                  <a:srgbClr val="373D49"/>
                </a:solidFill>
                <a:latin typeface="Arial Black" panose="020B0A04020102020204" charset="0"/>
                <a:cs typeface="Arial Black" panose="020B0A04020102020204" charset="0"/>
              </a:rPr>
              <a:t>execution-ready, reproducible, and audit-friendly</a:t>
            </a:r>
            <a:r>
              <a:rPr sz="1600" b="0" i="0">
                <a:solidFill>
                  <a:srgbClr val="373D49"/>
                </a:solidFill>
                <a:latin typeface="Arial Black" panose="020B0A04020102020204" charset="0"/>
                <a:cs typeface="Arial Black" panose="020B0A04020102020204" charset="0"/>
              </a:rPr>
              <a:t> framework for financing mangrove-based blue carbon recovery in Port Sudan. The objective is to demonstrate that ecological restoration can be structured as a transparent, performance-linked climate investment with measurable environmental and financial outcomes.</a:t>
            </a:r>
            <a:endParaRPr sz="1600" b="0" i="0">
              <a:solidFill>
                <a:srgbClr val="373D49"/>
              </a:solidFill>
              <a:latin typeface="Arial Black" panose="020B0A04020102020204" charset="0"/>
              <a:cs typeface="Arial Black" panose="020B0A04020102020204" charset="0"/>
            </a:endParaRPr>
          </a:p>
          <a:p>
            <a:pPr marL="0" indent="0" algn="l">
              <a:spcAft>
                <a:spcPct val="60000"/>
              </a:spcAft>
            </a:pPr>
            <a:r>
              <a:rPr sz="2600" b="0" i="0">
                <a:solidFill>
                  <a:srgbClr val="373D49"/>
                </a:solidFill>
                <a:latin typeface="Arial Black" panose="020B0A04020102020204" charset="0"/>
                <a:cs typeface="Arial Black" panose="020B0A04020102020204" charset="0"/>
              </a:rPr>
              <a:t>2) What Is Included (Review Scope)</a:t>
            </a:r>
            <a:endParaRPr sz="2600" b="0" i="0">
              <a:solidFill>
                <a:srgbClr val="373D49"/>
              </a:solidFill>
              <a:latin typeface="Arial Black" panose="020B0A04020102020204" charset="0"/>
              <a:cs typeface="Arial Black" panose="020B0A04020102020204" charset="0"/>
            </a:endParaRPr>
          </a:p>
          <a:p>
            <a:pPr marL="0" indent="0" algn="l"/>
            <a:r>
              <a:rPr sz="1600" b="0" i="0">
                <a:solidFill>
                  <a:srgbClr val="373D49"/>
                </a:solidFill>
                <a:latin typeface="Arial Black" panose="020B0A04020102020204" charset="0"/>
                <a:cs typeface="Arial Black" panose="020B0A04020102020204" charset="0"/>
              </a:rPr>
              <a:t>This dossier includes:</a:t>
            </a:r>
            <a:endParaRPr sz="1600" b="0" i="0">
              <a:solidFill>
                <a:srgbClr val="373D49"/>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A validated historical baseline (2015–2025) for NDVI, carbon stock, and monetized carbon value.</a:t>
            </a:r>
            <a:endParaRPr sz="1700" b="0"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The </a:t>
            </a:r>
            <a:r>
              <a:rPr sz="1700" b="1" i="0">
                <a:solidFill>
                  <a:srgbClr val="000000"/>
                </a:solidFill>
                <a:latin typeface="Arial Black" panose="020B0A04020102020204" charset="0"/>
                <a:cs typeface="Arial Black" panose="020B0A04020102020204" charset="0"/>
              </a:rPr>
              <a:t>Bio-Financial Resilience Index (BFRI)</a:t>
            </a:r>
            <a:r>
              <a:rPr sz="1700" b="0" i="0">
                <a:solidFill>
                  <a:srgbClr val="000000"/>
                </a:solidFill>
                <a:latin typeface="Arial Black" panose="020B0A04020102020204" charset="0"/>
                <a:cs typeface="Arial Black" panose="020B0A04020102020204" charset="0"/>
              </a:rPr>
              <a:t> methodology and calibrated parameterization.</a:t>
            </a:r>
            <a:endParaRPr sz="1700" b="0"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Integrated project economics (OPEX, MRV, verification fees, net investor outcomes, social share).</a:t>
            </a:r>
            <a:endParaRPr sz="1700" b="0"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Forward scenarios (2026–2035): Restoration vs Business as Usual.</a:t>
            </a:r>
            <a:endParaRPr sz="1700" b="0"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Reproducible scripts, outputs, and chart assets aligned with the poster and presentation narrative.</a:t>
            </a:r>
            <a:endParaRPr sz="1700" b="0"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Smart-contract execution logic for performance-triggered disbursement.</a:t>
            </a:r>
            <a:endParaRPr sz="1700" b="0" i="0">
              <a:solidFill>
                <a:srgbClr val="000000"/>
              </a:solidFill>
              <a:latin typeface="Arial Black" panose="020B0A04020102020204" charset="0"/>
              <a:cs typeface="Arial Black" panose="020B0A04020102020204" charset="0"/>
            </a:endParaRPr>
          </a:p>
          <a:p>
            <a:pPr marL="0" indent="0" algn="l">
              <a:spcAft>
                <a:spcPct val="60000"/>
              </a:spcAft>
            </a:pPr>
            <a:r>
              <a:rPr sz="2600" b="0" i="0">
                <a:solidFill>
                  <a:srgbClr val="373D49"/>
                </a:solidFill>
                <a:latin typeface="Arial Black" panose="020B0A04020102020204" charset="0"/>
                <a:cs typeface="Arial Black" panose="020B0A04020102020204" charset="0"/>
              </a:rPr>
              <a:t>3) Key Findings Relevant to Investors and Reviewers</a:t>
            </a:r>
            <a:endParaRPr sz="2600" b="0" i="0">
              <a:solidFill>
                <a:srgbClr val="373D49"/>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Historical carbon value increased from </a:t>
            </a:r>
            <a:r>
              <a:rPr sz="1700" b="1" i="0">
                <a:solidFill>
                  <a:srgbClr val="000000"/>
                </a:solidFill>
                <a:latin typeface="Arial Black" panose="020B0A04020102020204" charset="0"/>
                <a:cs typeface="Arial Black" panose="020B0A04020102020204" charset="0"/>
              </a:rPr>
              <a:t>USD 11,876.63 (2015)</a:t>
            </a:r>
            <a:r>
              <a:rPr sz="1700" b="0" i="0">
                <a:solidFill>
                  <a:srgbClr val="000000"/>
                </a:solidFill>
                <a:latin typeface="Arial Black" panose="020B0A04020102020204" charset="0"/>
                <a:cs typeface="Arial Black" panose="020B0A04020102020204" charset="0"/>
              </a:rPr>
              <a:t> to </a:t>
            </a:r>
            <a:r>
              <a:rPr sz="1700" b="1" i="0">
                <a:solidFill>
                  <a:srgbClr val="000000"/>
                </a:solidFill>
                <a:latin typeface="Arial Black" panose="020B0A04020102020204" charset="0"/>
                <a:cs typeface="Arial Black" panose="020B0A04020102020204" charset="0"/>
              </a:rPr>
              <a:t>USD 42,110.67 (2025)</a:t>
            </a:r>
            <a:r>
              <a:rPr sz="1700" b="0" i="0">
                <a:solidFill>
                  <a:srgbClr val="000000"/>
                </a:solidFill>
                <a:latin typeface="Arial Black" panose="020B0A04020102020204" charset="0"/>
                <a:cs typeface="Arial Black" panose="020B0A04020102020204" charset="0"/>
              </a:rPr>
              <a:t>.</a:t>
            </a:r>
            <a:endParaRPr sz="1700" b="0"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Carbon stock increased from </a:t>
            </a:r>
            <a:r>
              <a:rPr sz="1700" b="1" i="0">
                <a:solidFill>
                  <a:srgbClr val="000000"/>
                </a:solidFill>
                <a:latin typeface="Arial Black" panose="020B0A04020102020204" charset="0"/>
                <a:cs typeface="Arial Black" panose="020B0A04020102020204" charset="0"/>
              </a:rPr>
              <a:t>139.73 tCO2</a:t>
            </a:r>
            <a:r>
              <a:rPr sz="1700" b="0" i="0">
                <a:solidFill>
                  <a:srgbClr val="000000"/>
                </a:solidFill>
                <a:latin typeface="Arial Black" panose="020B0A04020102020204" charset="0"/>
                <a:cs typeface="Arial Black" panose="020B0A04020102020204" charset="0"/>
              </a:rPr>
              <a:t> to </a:t>
            </a:r>
            <a:r>
              <a:rPr sz="1700" b="1" i="0">
                <a:solidFill>
                  <a:srgbClr val="000000"/>
                </a:solidFill>
                <a:latin typeface="Arial Black" panose="020B0A04020102020204" charset="0"/>
                <a:cs typeface="Arial Black" panose="020B0A04020102020204" charset="0"/>
              </a:rPr>
              <a:t>495.42 tCO2</a:t>
            </a:r>
            <a:r>
              <a:rPr sz="1700" b="0" i="0">
                <a:solidFill>
                  <a:srgbClr val="000000"/>
                </a:solidFill>
                <a:latin typeface="Arial Black" panose="020B0A04020102020204" charset="0"/>
                <a:cs typeface="Arial Black" panose="020B0A04020102020204" charset="0"/>
              </a:rPr>
              <a:t> over the baseline period.</a:t>
            </a:r>
            <a:endParaRPr sz="1700" b="0"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BFRI indicates improved resilience-to-finance coupling, with historical peak in 2025.</a:t>
            </a:r>
            <a:endParaRPr sz="1700" b="0"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In the 2035 scenario comparison:</a:t>
            </a:r>
            <a:endParaRPr sz="1700" b="0" i="0">
              <a:solidFill>
                <a:srgbClr val="000000"/>
              </a:solidFill>
              <a:latin typeface="Arial Black" panose="020B0A04020102020204" charset="0"/>
              <a:cs typeface="Arial Black" panose="020B0A04020102020204" charset="0"/>
            </a:endParaRPr>
          </a:p>
          <a:p>
            <a:pPr marL="0" lvl="1" indent="0" algn="l">
              <a:buFont typeface="Arial" panose="020B0604020202020204"/>
              <a:buChar char="◦"/>
            </a:pPr>
            <a:r>
              <a:rPr sz="1700" b="1" i="0">
                <a:solidFill>
                  <a:srgbClr val="000000"/>
                </a:solidFill>
                <a:latin typeface="Arial Black" panose="020B0A04020102020204" charset="0"/>
                <a:cs typeface="Arial Black" panose="020B0A04020102020204" charset="0"/>
              </a:rPr>
              <a:t>Restoration:</a:t>
            </a:r>
            <a:r>
              <a:rPr sz="1700" b="0" i="0">
                <a:solidFill>
                  <a:srgbClr val="000000"/>
                </a:solidFill>
                <a:latin typeface="Arial Black" panose="020B0A04020102020204" charset="0"/>
                <a:cs typeface="Arial Black" panose="020B0A04020102020204" charset="0"/>
              </a:rPr>
              <a:t> BFRI ~</a:t>
            </a:r>
            <a:r>
              <a:rPr sz="1700" b="1" i="0">
                <a:solidFill>
                  <a:srgbClr val="000000"/>
                </a:solidFill>
                <a:latin typeface="Arial Black" panose="020B0A04020102020204" charset="0"/>
                <a:cs typeface="Arial Black" panose="020B0A04020102020204" charset="0"/>
              </a:rPr>
              <a:t>0.544</a:t>
            </a:r>
            <a:r>
              <a:rPr sz="1700" b="0" i="0">
                <a:solidFill>
                  <a:srgbClr val="000000"/>
                </a:solidFill>
                <a:latin typeface="Arial Black" panose="020B0A04020102020204" charset="0"/>
                <a:cs typeface="Arial Black" panose="020B0A04020102020204" charset="0"/>
              </a:rPr>
              <a:t>, Net Investor Profit ~</a:t>
            </a:r>
            <a:r>
              <a:rPr sz="1700" b="1" i="0">
                <a:solidFill>
                  <a:srgbClr val="000000"/>
                </a:solidFill>
                <a:latin typeface="Arial Black" panose="020B0A04020102020204" charset="0"/>
                <a:cs typeface="Arial Black" panose="020B0A04020102020204" charset="0"/>
              </a:rPr>
              <a:t>USD 14,018</a:t>
            </a:r>
            <a:endParaRPr sz="1700" b="1" i="0">
              <a:solidFill>
                <a:srgbClr val="000000"/>
              </a:solidFill>
              <a:latin typeface="Arial Black" panose="020B0A04020102020204" charset="0"/>
              <a:cs typeface="Arial Black" panose="020B0A04020102020204" charset="0"/>
            </a:endParaRPr>
          </a:p>
          <a:p>
            <a:pPr marL="0" lvl="1" indent="0" algn="l">
              <a:buFont typeface="Arial" panose="020B0604020202020204"/>
              <a:buChar char="◦"/>
            </a:pPr>
            <a:r>
              <a:rPr sz="1700" b="1" i="0">
                <a:solidFill>
                  <a:srgbClr val="000000"/>
                </a:solidFill>
                <a:latin typeface="Arial Black" panose="020B0A04020102020204" charset="0"/>
                <a:cs typeface="Arial Black" panose="020B0A04020102020204" charset="0"/>
              </a:rPr>
              <a:t>BAU:</a:t>
            </a:r>
            <a:r>
              <a:rPr sz="1700" b="0" i="0">
                <a:solidFill>
                  <a:srgbClr val="000000"/>
                </a:solidFill>
                <a:latin typeface="Arial Black" panose="020B0A04020102020204" charset="0"/>
                <a:cs typeface="Arial Black" panose="020B0A04020102020204" charset="0"/>
              </a:rPr>
              <a:t> BFRI ~</a:t>
            </a:r>
            <a:r>
              <a:rPr sz="1700" b="1" i="0">
                <a:solidFill>
                  <a:srgbClr val="000000"/>
                </a:solidFill>
                <a:latin typeface="Arial Black" panose="020B0A04020102020204" charset="0"/>
                <a:cs typeface="Arial Black" panose="020B0A04020102020204" charset="0"/>
              </a:rPr>
              <a:t>0.355</a:t>
            </a:r>
            <a:r>
              <a:rPr sz="1700" b="0" i="0">
                <a:solidFill>
                  <a:srgbClr val="000000"/>
                </a:solidFill>
                <a:latin typeface="Arial Black" panose="020B0A04020102020204" charset="0"/>
                <a:cs typeface="Arial Black" panose="020B0A04020102020204" charset="0"/>
              </a:rPr>
              <a:t>, Net Investor Profit ~</a:t>
            </a:r>
            <a:r>
              <a:rPr sz="1700" b="1" i="0">
                <a:solidFill>
                  <a:srgbClr val="000000"/>
                </a:solidFill>
                <a:latin typeface="Arial Black" panose="020B0A04020102020204" charset="0"/>
                <a:cs typeface="Arial Black" panose="020B0A04020102020204" charset="0"/>
              </a:rPr>
              <a:t>USD 10,013</a:t>
            </a:r>
            <a:endParaRPr sz="1700" b="1" i="0">
              <a:solidFill>
                <a:srgbClr val="000000"/>
              </a:solidFill>
              <a:latin typeface="Arial Black" panose="020B0A04020102020204" charset="0"/>
              <a:cs typeface="Arial Black" panose="020B0A04020102020204" charset="0"/>
            </a:endParaRPr>
          </a:p>
          <a:p>
            <a:pPr marL="0" indent="0" algn="l">
              <a:buFont typeface="Arial" panose="020B0604020202020204"/>
              <a:buChar char="•"/>
            </a:pPr>
            <a:r>
              <a:rPr sz="1700" b="0" i="0">
                <a:solidFill>
                  <a:srgbClr val="000000"/>
                </a:solidFill>
                <a:latin typeface="Arial Black" panose="020B0A04020102020204" charset="0"/>
                <a:cs typeface="Arial Black" panose="020B0A04020102020204" charset="0"/>
              </a:rPr>
              <a:t>The design includes a protocol-defined </a:t>
            </a:r>
            <a:r>
              <a:rPr sz="1700" b="1" i="0">
                <a:solidFill>
                  <a:srgbClr val="000000"/>
                </a:solidFill>
                <a:latin typeface="Arial Black" panose="020B0A04020102020204" charset="0"/>
                <a:cs typeface="Arial Black" panose="020B0A04020102020204" charset="0"/>
              </a:rPr>
              <a:t>10% community share</a:t>
            </a:r>
            <a:r>
              <a:rPr sz="1700" b="0" i="0">
                <a:solidFill>
                  <a:srgbClr val="000000"/>
                </a:solidFill>
                <a:latin typeface="Arial Black" panose="020B0A04020102020204" charset="0"/>
                <a:cs typeface="Arial Black" panose="020B0A04020102020204" charset="0"/>
              </a:rPr>
              <a:t>, strengthening social license and long-term project stability.</a:t>
            </a:r>
            <a:endParaRPr sz="1700" b="0" i="0">
              <a:solidFill>
                <a:srgbClr val="000000"/>
              </a:solidFill>
              <a:latin typeface="Arial Black" panose="020B0A04020102020204" charset="0"/>
              <a:cs typeface="Arial Black" panose="020B0A04020102020204" charset="0"/>
            </a:endParaRPr>
          </a:p>
          <a:p>
            <a:pPr marL="0" indent="0" algn="l">
              <a:spcAft>
                <a:spcPct val="60000"/>
              </a:spcAft>
            </a:pPr>
            <a:endParaRPr sz="1600" b="0" i="0">
              <a:solidFill>
                <a:srgbClr val="373D49"/>
              </a:solidFill>
              <a:latin typeface="Arial Black" panose="020B0A04020102020204" charset="0"/>
              <a:cs typeface="Arial Black" panose="020B0A040201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56210" y="-5080"/>
            <a:ext cx="7828915" cy="15413990"/>
          </a:xfrm>
          <a:prstGeom prst="rect">
            <a:avLst/>
          </a:prstGeom>
        </p:spPr>
        <p:txBody>
          <a:bodyPr>
            <a:noAutofit/>
          </a:bodyPr>
          <a:p>
            <a:pPr marL="0" indent="0" algn="l">
              <a:spcAft>
                <a:spcPct val="60000"/>
              </a:spcAft>
            </a:pPr>
            <a:r>
              <a:rPr sz="3200" b="1" i="0">
                <a:solidFill>
                  <a:srgbClr val="373D49"/>
                </a:solidFill>
              </a:rPr>
              <a:t>4) Governance and Transparency Architecture</a:t>
            </a:r>
            <a:endParaRPr sz="3200" b="1" i="0">
              <a:solidFill>
                <a:srgbClr val="373D49"/>
              </a:solidFill>
            </a:endParaRPr>
          </a:p>
          <a:p>
            <a:pPr marL="0" indent="0" algn="l"/>
            <a:r>
              <a:rPr sz="2000" b="1" i="0">
                <a:solidFill>
                  <a:srgbClr val="373D49"/>
                </a:solidFill>
              </a:rPr>
              <a:t>The project uses an outcome-based structure where payments are contingent on verified performance:</a:t>
            </a:r>
            <a:endParaRPr sz="2000" b="1" i="0">
              <a:solidFill>
                <a:srgbClr val="373D49"/>
              </a:solidFill>
            </a:endParaRPr>
          </a:p>
          <a:p>
            <a:pPr marL="0" indent="0" algn="l">
              <a:buAutoNum type="arabicPeriod"/>
            </a:pPr>
            <a:r>
              <a:rPr sz="2000" b="1" i="0">
                <a:solidFill>
                  <a:srgbClr val="000000"/>
                </a:solidFill>
              </a:rPr>
              <a:t>Environmental observations and MRV evidence are produced and documented.</a:t>
            </a:r>
            <a:endParaRPr sz="2000" b="1" i="0">
              <a:solidFill>
                <a:srgbClr val="000000"/>
              </a:solidFill>
            </a:endParaRPr>
          </a:p>
          <a:p>
            <a:pPr marL="0" indent="0" algn="l">
              <a:buAutoNum type="arabicPeriod"/>
            </a:pPr>
            <a:r>
              <a:rPr sz="2000" b="1" i="0">
                <a:solidFill>
                  <a:srgbClr val="000000"/>
                </a:solidFill>
              </a:rPr>
              <a:t>Verification outputs are hashed for immutability and audit traceability.</a:t>
            </a:r>
            <a:endParaRPr sz="2000" b="1" i="0">
              <a:solidFill>
                <a:srgbClr val="000000"/>
              </a:solidFill>
            </a:endParaRPr>
          </a:p>
          <a:p>
            <a:pPr marL="0" indent="0" algn="l">
              <a:buAutoNum type="arabicPeriod"/>
            </a:pPr>
            <a:r>
              <a:rPr sz="2000" b="1" i="0">
                <a:solidFill>
                  <a:srgbClr val="000000"/>
                </a:solidFill>
              </a:rPr>
              <a:t>Oracle-fed smart-contract logic evaluates pre-defined thresholds.</a:t>
            </a:r>
            <a:endParaRPr sz="2000" b="1" i="0">
              <a:solidFill>
                <a:srgbClr val="000000"/>
              </a:solidFill>
            </a:endParaRPr>
          </a:p>
          <a:p>
            <a:pPr marL="0" indent="0" algn="l">
              <a:buAutoNum type="arabicPeriod"/>
            </a:pPr>
            <a:r>
              <a:rPr sz="2000" b="1" i="0">
                <a:solidFill>
                  <a:srgbClr val="000000"/>
                </a:solidFill>
              </a:rPr>
              <a:t>Funding is released only when environmental and verification conditions are met; otherwise held in escrow.</a:t>
            </a:r>
            <a:endParaRPr sz="2000" b="1" i="0">
              <a:solidFill>
                <a:srgbClr val="000000"/>
              </a:solidFill>
            </a:endParaRPr>
          </a:p>
          <a:p>
            <a:pPr marL="0" indent="0" algn="l"/>
            <a:r>
              <a:rPr sz="2000" b="1" i="0">
                <a:solidFill>
                  <a:srgbClr val="373D49"/>
                </a:solidFill>
              </a:rPr>
              <a:t>This architecture is designed to reduce information asymmetry, improve trust, and align capital with verified impact.</a:t>
            </a:r>
            <a:endParaRPr sz="2000" b="1" i="0">
              <a:solidFill>
                <a:srgbClr val="373D49"/>
              </a:solidFill>
            </a:endParaRPr>
          </a:p>
          <a:p>
            <a:pPr marL="0" indent="0" algn="l">
              <a:spcAft>
                <a:spcPct val="60000"/>
              </a:spcAft>
            </a:pPr>
            <a:r>
              <a:rPr sz="3200" b="1" i="0">
                <a:solidFill>
                  <a:srgbClr val="373D49"/>
                </a:solidFill>
              </a:rPr>
              <a:t>5) Reproducibility and Audit Controls</a:t>
            </a:r>
            <a:endParaRPr sz="3200" b="1" i="0">
              <a:solidFill>
                <a:srgbClr val="373D49"/>
              </a:solidFill>
            </a:endParaRPr>
          </a:p>
          <a:p>
            <a:pPr marL="0" indent="0" algn="l"/>
            <a:r>
              <a:rPr sz="2000" b="1" i="0">
                <a:solidFill>
                  <a:srgbClr val="373D49"/>
                </a:solidFill>
              </a:rPr>
              <a:t>The package is reproducible within minutes via included scripts:</a:t>
            </a:r>
            <a:endParaRPr sz="2000" b="1" i="0">
              <a:solidFill>
                <a:srgbClr val="373D49"/>
              </a:solidFill>
            </a:endParaRPr>
          </a:p>
          <a:p>
            <a:pPr marL="0" indent="0" algn="l">
              <a:buFont typeface="Arial" panose="020B0604020202020204"/>
              <a:buChar char="•"/>
            </a:pPr>
            <a:r>
              <a:rPr sz="2000" b="1" i="0">
                <a:solidFill>
                  <a:srgbClr val="000000"/>
                </a:solidFill>
              </a:rPr>
              <a:t>build_blue_carbon_master_excel.py</a:t>
            </a:r>
            <a:endParaRPr sz="2000" b="1" i="0">
              <a:solidFill>
                <a:srgbClr val="000000"/>
              </a:solidFill>
            </a:endParaRPr>
          </a:p>
          <a:p>
            <a:pPr marL="0" indent="0" algn="l">
              <a:buFont typeface="Arial" panose="020B0604020202020204"/>
              <a:buChar char="•"/>
            </a:pPr>
            <a:r>
              <a:rPr sz="2000" b="1" i="0">
                <a:solidFill>
                  <a:srgbClr val="000000"/>
                </a:solidFill>
              </a:rPr>
              <a:t>generate_future_scenarios_2026_2035.py</a:t>
            </a:r>
            <a:endParaRPr sz="2000" b="1" i="0">
              <a:solidFill>
                <a:srgbClr val="000000"/>
              </a:solidFill>
            </a:endParaRPr>
          </a:p>
          <a:p>
            <a:pPr marL="0" indent="0" algn="l">
              <a:buFont typeface="Arial" panose="020B0604020202020204"/>
              <a:buChar char="•"/>
            </a:pPr>
            <a:r>
              <a:rPr sz="2000" b="1" i="0">
                <a:solidFill>
                  <a:srgbClr val="000000"/>
                </a:solidFill>
              </a:rPr>
              <a:t>plot_bfri_trend.py</a:t>
            </a:r>
            <a:endParaRPr sz="2000" b="1" i="0">
              <a:solidFill>
                <a:srgbClr val="000000"/>
              </a:solidFill>
            </a:endParaRPr>
          </a:p>
          <a:p>
            <a:pPr marL="0" indent="0" algn="l"/>
            <a:r>
              <a:rPr sz="2000" b="1" i="0">
                <a:solidFill>
                  <a:srgbClr val="373D49"/>
                </a:solidFill>
              </a:rPr>
              <a:t>A dedicated Runbook.md defines:</a:t>
            </a:r>
            <a:endParaRPr sz="2000" b="1" i="0">
              <a:solidFill>
                <a:srgbClr val="373D49"/>
              </a:solidFill>
            </a:endParaRPr>
          </a:p>
          <a:p>
            <a:pPr marL="0" indent="0" algn="l">
              <a:buFont typeface="Arial" panose="020B0604020202020204"/>
              <a:buChar char="•"/>
            </a:pPr>
            <a:r>
              <a:rPr sz="2000" b="1" i="0">
                <a:solidFill>
                  <a:srgbClr val="000000"/>
                </a:solidFill>
              </a:rPr>
              <a:t>environment requirements,</a:t>
            </a:r>
            <a:endParaRPr sz="2000" b="1" i="0">
              <a:solidFill>
                <a:srgbClr val="000000"/>
              </a:solidFill>
            </a:endParaRPr>
          </a:p>
          <a:p>
            <a:pPr marL="0" indent="0" algn="l">
              <a:buFont typeface="Arial" panose="020B0604020202020204"/>
              <a:buChar char="•"/>
            </a:pPr>
            <a:r>
              <a:rPr sz="2000" b="1" i="0">
                <a:solidFill>
                  <a:srgbClr val="000000"/>
                </a:solidFill>
              </a:rPr>
              <a:t>exact run commands,</a:t>
            </a:r>
            <a:endParaRPr sz="2000" b="1" i="0">
              <a:solidFill>
                <a:srgbClr val="000000"/>
              </a:solidFill>
            </a:endParaRPr>
          </a:p>
          <a:p>
            <a:pPr marL="0" indent="0" algn="l">
              <a:buFont typeface="Arial" panose="020B0604020202020204"/>
              <a:buChar char="•"/>
            </a:pPr>
            <a:r>
              <a:rPr sz="2000" b="1" i="0">
                <a:solidFill>
                  <a:srgbClr val="000000"/>
                </a:solidFill>
              </a:rPr>
              <a:t>expected outputs,</a:t>
            </a:r>
            <a:endParaRPr sz="2000" b="1" i="0">
              <a:solidFill>
                <a:srgbClr val="000000"/>
              </a:solidFill>
            </a:endParaRPr>
          </a:p>
          <a:p>
            <a:pPr marL="0" indent="0" algn="l">
              <a:buFont typeface="Arial" panose="020B0604020202020204"/>
              <a:buChar char="•"/>
            </a:pPr>
            <a:r>
              <a:rPr sz="2000" b="1" i="0">
                <a:solidFill>
                  <a:srgbClr val="000000"/>
                </a:solidFill>
              </a:rPr>
              <a:t>validation checkpoints,</a:t>
            </a:r>
            <a:endParaRPr sz="2000" b="1" i="0">
              <a:solidFill>
                <a:srgbClr val="000000"/>
              </a:solidFill>
            </a:endParaRPr>
          </a:p>
          <a:p>
            <a:pPr marL="0" indent="0" algn="l">
              <a:buFont typeface="Arial" panose="020B0604020202020204"/>
              <a:buChar char="•"/>
            </a:pPr>
            <a:r>
              <a:rPr sz="2000" b="1" i="0">
                <a:solidFill>
                  <a:srgbClr val="000000"/>
                </a:solidFill>
              </a:rPr>
              <a:t>assumptions and boundaries.</a:t>
            </a:r>
            <a:endParaRPr sz="2000" b="1" i="0">
              <a:solidFill>
                <a:srgbClr val="000000"/>
              </a:solidFill>
            </a:endParaRPr>
          </a:p>
          <a:p>
            <a:pPr marL="0" indent="0" algn="l"/>
            <a:r>
              <a:rPr sz="2000" b="1" i="0">
                <a:solidFill>
                  <a:srgbClr val="373D49"/>
                </a:solidFill>
              </a:rPr>
              <a:t>A Data Dictionary and file index are included to support immediate technical review.</a:t>
            </a:r>
            <a:endParaRPr sz="2000" b="1" i="0">
              <a:solidFill>
                <a:srgbClr val="373D49"/>
              </a:solidFill>
            </a:endParaRPr>
          </a:p>
          <a:p>
            <a:pPr marL="0" indent="0" algn="l">
              <a:spcAft>
                <a:spcPct val="60000"/>
              </a:spcAft>
            </a:pPr>
            <a:endParaRPr sz="2000" b="1" i="0">
              <a:solidFill>
                <a:srgbClr val="373D49"/>
              </a:solidFill>
            </a:endParaRPr>
          </a:p>
        </p:txBody>
      </p:sp>
      <p:sp>
        <p:nvSpPr>
          <p:cNvPr id="3" name="Text Box 2"/>
          <p:cNvSpPr txBox="1"/>
          <p:nvPr/>
        </p:nvSpPr>
        <p:spPr>
          <a:xfrm>
            <a:off x="8421370" y="-5080"/>
            <a:ext cx="9814560" cy="9180830"/>
          </a:xfrm>
          <a:prstGeom prst="rect">
            <a:avLst/>
          </a:prstGeom>
          <a:noFill/>
        </p:spPr>
        <p:txBody>
          <a:bodyPr wrap="square" rtlCol="0" anchor="t">
            <a:noAutofit/>
          </a:bodyPr>
          <a:p>
            <a:pPr marL="0" indent="0" algn="l">
              <a:spcAft>
                <a:spcPct val="60000"/>
              </a:spcAft>
            </a:pPr>
            <a:r>
              <a:rPr sz="3200" b="1">
                <a:solidFill>
                  <a:srgbClr val="373D49"/>
                </a:solidFill>
                <a:sym typeface="+mn-ea"/>
              </a:rPr>
              <a:t>6) Key Assumptions and Limitations</a:t>
            </a:r>
            <a:endParaRPr sz="3200" b="1" i="0">
              <a:solidFill>
                <a:srgbClr val="373D49"/>
              </a:solidFill>
            </a:endParaRPr>
          </a:p>
          <a:p>
            <a:pPr marL="0" indent="0" algn="l">
              <a:buFont typeface="Arial" panose="020B0604020202020204"/>
              <a:buChar char="•"/>
            </a:pPr>
            <a:r>
              <a:rPr sz="2000" b="1">
                <a:solidFill>
                  <a:srgbClr val="000000"/>
                </a:solidFill>
                <a:sym typeface="+mn-ea"/>
              </a:rPr>
              <a:t>Scenario projections are model-based and should be interpreted as decision-support, not deterministic forecasts.</a:t>
            </a:r>
            <a:endParaRPr sz="2000" b="1" i="0">
              <a:solidFill>
                <a:srgbClr val="000000"/>
              </a:solidFill>
            </a:endParaRPr>
          </a:p>
          <a:p>
            <a:pPr marL="0" indent="0" algn="l">
              <a:buFont typeface="Arial" panose="020B0604020202020204"/>
              <a:buChar char="•"/>
            </a:pPr>
            <a:r>
              <a:rPr sz="2000" b="1">
                <a:solidFill>
                  <a:srgbClr val="000000"/>
                </a:solidFill>
                <a:sym typeface="+mn-ea"/>
              </a:rPr>
              <a:t>Future OPEX behavior is represented using a historically grounded ratio approach.</a:t>
            </a:r>
            <a:endParaRPr sz="2000" b="1" i="0">
              <a:solidFill>
                <a:srgbClr val="000000"/>
              </a:solidFill>
            </a:endParaRPr>
          </a:p>
          <a:p>
            <a:pPr marL="0" indent="0" algn="l">
              <a:buFont typeface="Arial" panose="020B0604020202020204"/>
              <a:buChar char="•"/>
            </a:pPr>
            <a:r>
              <a:rPr sz="2000" b="1">
                <a:solidFill>
                  <a:srgbClr val="000000"/>
                </a:solidFill>
                <a:sym typeface="+mn-ea"/>
              </a:rPr>
              <a:t>Climate risk and social return terms are proxy-based composites derived from available data.</a:t>
            </a:r>
            <a:endParaRPr sz="2000" b="1" i="0">
              <a:solidFill>
                <a:srgbClr val="000000"/>
              </a:solidFill>
            </a:endParaRPr>
          </a:p>
          <a:p>
            <a:pPr marL="0" indent="0" algn="l">
              <a:buFont typeface="Arial" panose="020B0604020202020204"/>
              <a:buChar char="•"/>
            </a:pPr>
            <a:r>
              <a:rPr sz="2000" b="1">
                <a:solidFill>
                  <a:srgbClr val="000000"/>
                </a:solidFill>
                <a:sym typeface="+mn-ea"/>
              </a:rPr>
              <a:t>Deployment-grade investment decisions should include local legal, institutional, and field verification layers.</a:t>
            </a:r>
            <a:endParaRPr sz="2000" b="1" i="0">
              <a:solidFill>
                <a:srgbClr val="000000"/>
              </a:solidFill>
            </a:endParaRPr>
          </a:p>
          <a:p>
            <a:pPr marL="0" indent="0" algn="l">
              <a:spcAft>
                <a:spcPct val="60000"/>
              </a:spcAft>
            </a:pPr>
            <a:r>
              <a:rPr sz="3200" b="1">
                <a:solidFill>
                  <a:srgbClr val="373D49"/>
                </a:solidFill>
                <a:sym typeface="+mn-ea"/>
              </a:rPr>
              <a:t>7) Why This Is Investment-Ready</a:t>
            </a:r>
            <a:endParaRPr sz="3200" b="1" i="0">
              <a:solidFill>
                <a:srgbClr val="373D49"/>
              </a:solidFill>
            </a:endParaRPr>
          </a:p>
          <a:p>
            <a:pPr marL="0" indent="0" algn="l"/>
            <a:r>
              <a:rPr sz="2000" b="1">
                <a:solidFill>
                  <a:srgbClr val="373D49"/>
                </a:solidFill>
                <a:sym typeface="+mn-ea"/>
              </a:rPr>
              <a:t>This model is investment-ready because it combines:</a:t>
            </a:r>
            <a:endParaRPr sz="2000" b="1" i="0">
              <a:solidFill>
                <a:srgbClr val="373D49"/>
              </a:solidFill>
            </a:endParaRPr>
          </a:p>
          <a:p>
            <a:pPr marL="0" indent="0" algn="l">
              <a:buFont typeface="Arial" panose="020B0604020202020204"/>
              <a:buChar char="•"/>
            </a:pPr>
            <a:r>
              <a:rPr sz="2000" b="1">
                <a:solidFill>
                  <a:srgbClr val="000000"/>
                </a:solidFill>
                <a:sym typeface="+mn-ea"/>
              </a:rPr>
              <a:t>Scientific measurability (remote sensing and quantified environmental indicators),</a:t>
            </a:r>
            <a:endParaRPr sz="2000" b="1" i="0">
              <a:solidFill>
                <a:srgbClr val="000000"/>
              </a:solidFill>
            </a:endParaRPr>
          </a:p>
          <a:p>
            <a:pPr marL="0" indent="0" algn="l">
              <a:buFont typeface="Arial" panose="020B0604020202020204"/>
              <a:buChar char="•"/>
            </a:pPr>
            <a:r>
              <a:rPr sz="2000" b="1">
                <a:solidFill>
                  <a:srgbClr val="000000"/>
                </a:solidFill>
                <a:sym typeface="+mn-ea"/>
              </a:rPr>
              <a:t>Financial traceability (explicit cost stack and net return logic),</a:t>
            </a:r>
            <a:endParaRPr sz="2000" b="1" i="0">
              <a:solidFill>
                <a:srgbClr val="000000"/>
              </a:solidFill>
            </a:endParaRPr>
          </a:p>
          <a:p>
            <a:pPr marL="0" indent="0" algn="l">
              <a:buFont typeface="Arial" panose="020B0604020202020204"/>
              <a:buChar char="•"/>
            </a:pPr>
            <a:r>
              <a:rPr sz="2000" b="1">
                <a:solidFill>
                  <a:srgbClr val="000000"/>
                </a:solidFill>
                <a:sym typeface="+mn-ea"/>
              </a:rPr>
              <a:t>Operational reproducibility (scripted workflow and audit trail),</a:t>
            </a:r>
            <a:endParaRPr sz="2000" b="1" i="0">
              <a:solidFill>
                <a:srgbClr val="000000"/>
              </a:solidFill>
            </a:endParaRPr>
          </a:p>
          <a:p>
            <a:pPr marL="0" indent="0" algn="l">
              <a:buFont typeface="Arial" panose="020B0604020202020204"/>
              <a:buChar char="•"/>
            </a:pPr>
            <a:r>
              <a:rPr sz="2000" b="1">
                <a:solidFill>
                  <a:srgbClr val="000000"/>
                </a:solidFill>
                <a:sym typeface="+mn-ea"/>
              </a:rPr>
              <a:t>Governance credibility (on-chain verification and conditional disbursement),</a:t>
            </a:r>
            <a:endParaRPr sz="2000" b="1" i="0">
              <a:solidFill>
                <a:srgbClr val="000000"/>
              </a:solidFill>
            </a:endParaRPr>
          </a:p>
          <a:p>
            <a:pPr marL="0" indent="0" algn="l">
              <a:buFont typeface="Arial" panose="020B0604020202020204"/>
              <a:buChar char="•"/>
            </a:pPr>
            <a:r>
              <a:rPr sz="2000" b="1">
                <a:solidFill>
                  <a:srgbClr val="000000"/>
                </a:solidFill>
                <a:sym typeface="+mn-ea"/>
              </a:rPr>
              <a:t>Social durability (structured community benefit allocation).</a:t>
            </a:r>
            <a:endParaRPr sz="2000" b="1" i="0">
              <a:solidFill>
                <a:srgbClr val="000000"/>
              </a:solidFill>
            </a:endParaRPr>
          </a:p>
          <a:p>
            <a:pPr marL="0" indent="0" algn="l"/>
            <a:r>
              <a:rPr sz="2000" b="1">
                <a:solidFill>
                  <a:srgbClr val="373D49"/>
                </a:solidFill>
                <a:sym typeface="+mn-ea"/>
              </a:rPr>
              <a:t>Together, these elements create a scalable blueprint for blue economy financing in climate-vulnerable coastal regions.</a:t>
            </a:r>
            <a:endParaRPr sz="2000" b="1" i="0">
              <a:solidFill>
                <a:srgbClr val="373D49"/>
              </a:solidFill>
            </a:endParaRPr>
          </a:p>
          <a:p>
            <a:pPr marL="0" indent="0" algn="l">
              <a:spcAft>
                <a:spcPct val="60000"/>
              </a:spcAft>
            </a:pPr>
            <a:r>
              <a:rPr sz="3200" b="1">
                <a:solidFill>
                  <a:srgbClr val="373D49"/>
                </a:solidFill>
                <a:sym typeface="+mn-ea"/>
              </a:rPr>
              <a:t>8) Requested Engagement</a:t>
            </a:r>
            <a:endParaRPr sz="3200" b="1" i="0">
              <a:solidFill>
                <a:srgbClr val="373D49"/>
              </a:solidFill>
            </a:endParaRPr>
          </a:p>
          <a:p>
            <a:pPr marL="0" indent="0" algn="l"/>
            <a:r>
              <a:rPr sz="2000" b="1">
                <a:solidFill>
                  <a:srgbClr val="373D49"/>
                </a:solidFill>
                <a:sym typeface="+mn-ea"/>
              </a:rPr>
              <a:t>We welcome:</a:t>
            </a:r>
            <a:endParaRPr sz="2000" b="1" i="0">
              <a:solidFill>
                <a:srgbClr val="373D49"/>
              </a:solidFill>
            </a:endParaRPr>
          </a:p>
          <a:p>
            <a:pPr marL="0" indent="0" algn="l">
              <a:buFont typeface="Arial" panose="020B0604020202020204"/>
              <a:buChar char="•"/>
            </a:pPr>
            <a:r>
              <a:rPr sz="2000" b="1">
                <a:solidFill>
                  <a:srgbClr val="000000"/>
                </a:solidFill>
                <a:sym typeface="+mn-ea"/>
              </a:rPr>
              <a:t>technical validation feedback,</a:t>
            </a:r>
            <a:endParaRPr sz="2000" b="1" i="0">
              <a:solidFill>
                <a:srgbClr val="000000"/>
              </a:solidFill>
            </a:endParaRPr>
          </a:p>
          <a:p>
            <a:pPr marL="0" indent="0" algn="l">
              <a:buFont typeface="Arial" panose="020B0604020202020204"/>
              <a:buChar char="•"/>
            </a:pPr>
            <a:r>
              <a:rPr sz="2000" b="1">
                <a:solidFill>
                  <a:srgbClr val="000000"/>
                </a:solidFill>
                <a:sym typeface="+mn-ea"/>
              </a:rPr>
              <a:t>pilot structuring partnerships,</a:t>
            </a:r>
            <a:endParaRPr sz="2000" b="1" i="0">
              <a:solidFill>
                <a:srgbClr val="000000"/>
              </a:solidFill>
            </a:endParaRPr>
          </a:p>
          <a:p>
            <a:pPr marL="0" indent="0" algn="l">
              <a:buFont typeface="Arial" panose="020B0604020202020204"/>
              <a:buChar char="•"/>
            </a:pPr>
            <a:r>
              <a:rPr sz="2000" b="1">
                <a:solidFill>
                  <a:srgbClr val="000000"/>
                </a:solidFill>
                <a:sym typeface="+mn-ea"/>
              </a:rPr>
              <a:t>co-development with climate funds, public agencies, and MRV providers,</a:t>
            </a:r>
            <a:endParaRPr sz="2000" b="1" i="0">
              <a:solidFill>
                <a:srgbClr val="000000"/>
              </a:solidFill>
            </a:endParaRPr>
          </a:p>
          <a:p>
            <a:pPr marL="0" indent="0" algn="l">
              <a:buFont typeface="Arial" panose="020B0604020202020204"/>
              <a:buChar char="•"/>
            </a:pPr>
            <a:r>
              <a:rPr sz="2000" b="1">
                <a:solidFill>
                  <a:srgbClr val="000000"/>
                </a:solidFill>
                <a:sym typeface="+mn-ea"/>
              </a:rPr>
              <a:t>evaluation for phased deployment in the wider Red Sea coastline.</a:t>
            </a:r>
            <a:endParaRPr sz="2000" b="1" i="0">
              <a:solidFill>
                <a:srgbClr val="000000"/>
              </a:solidFill>
            </a:endParaRPr>
          </a:p>
          <a:p>
            <a:pPr marL="0" indent="0" algn="l"/>
            <a:r>
              <a:rPr sz="2000" b="1">
                <a:solidFill>
                  <a:srgbClr val="373D49"/>
                </a:solidFill>
                <a:sym typeface="+mn-ea"/>
              </a:rPr>
              <a:t>Primary contact: Mehad Ahmed Abdalla Ahmed</a:t>
            </a:r>
            <a:endParaRPr sz="2000" b="1" i="0">
              <a:solidFill>
                <a:srgbClr val="373D49"/>
              </a:solidFill>
            </a:endParaRPr>
          </a:p>
          <a:p>
            <a:pPr marL="0" indent="0" algn="l"/>
            <a:r>
              <a:rPr sz="2000" b="1">
                <a:solidFill>
                  <a:srgbClr val="373D49"/>
                </a:solidFill>
                <a:sym typeface="+mn-ea"/>
              </a:rPr>
              <a:t>Email: Mehadahmed54@gmail.com</a:t>
            </a:r>
            <a:endParaRPr sz="2000" b="1" i="0">
              <a:solidFill>
                <a:srgbClr val="373D49"/>
              </a:solidFill>
            </a:endParaRPr>
          </a:p>
          <a:p>
            <a:pPr marL="0" indent="0" algn="l"/>
            <a:r>
              <a:rPr sz="2000" b="1">
                <a:solidFill>
                  <a:srgbClr val="373D49"/>
                </a:solidFill>
                <a:sym typeface="+mn-ea"/>
              </a:rPr>
              <a:t>Institution/Project: Resilient Recovery: Financing Nature-Based Coastal Solutions for Urban Infrastructure in Port Sudan</a:t>
            </a:r>
            <a:endParaRPr lang="en-US" sz="2000" b="1">
              <a:solidFill>
                <a:srgbClr val="373D49"/>
              </a:solidFill>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52400" y="0"/>
            <a:ext cx="7654925" cy="10566400"/>
          </a:xfrm>
          <a:prstGeom prst="rect">
            <a:avLst/>
          </a:prstGeom>
        </p:spPr>
        <p:txBody>
          <a:bodyPr wrap="square">
            <a:noAutofit/>
          </a:bodyPr>
          <a:p>
            <a:pPr marL="0" indent="0" algn="l">
              <a:spcAft>
                <a:spcPct val="60000"/>
              </a:spcAft>
            </a:pPr>
            <a:r>
              <a:rPr sz="4400" b="1" i="0">
                <a:solidFill>
                  <a:srgbClr val="373D49"/>
                </a:solidFill>
              </a:rPr>
              <a:t>Runbook: Reproduce Port Sudan BFRI and 2035 Scenarios (10 Minutes)</a:t>
            </a:r>
            <a:endParaRPr sz="4400" b="1" i="0">
              <a:solidFill>
                <a:srgbClr val="373D49"/>
              </a:solidFill>
            </a:endParaRPr>
          </a:p>
          <a:p>
            <a:pPr marL="0" indent="0" algn="l">
              <a:spcAft>
                <a:spcPct val="60000"/>
              </a:spcAft>
            </a:pPr>
            <a:r>
              <a:rPr sz="3600" b="1" i="0">
                <a:solidFill>
                  <a:srgbClr val="373D49"/>
                </a:solidFill>
              </a:rPr>
              <a:t>Project</a:t>
            </a:r>
            <a:endParaRPr sz="3600" b="1" i="0">
              <a:solidFill>
                <a:srgbClr val="373D49"/>
              </a:solidFill>
            </a:endParaRPr>
          </a:p>
          <a:p>
            <a:pPr marL="0" indent="0" algn="l"/>
            <a:r>
              <a:rPr sz="2400" b="1" i="0">
                <a:solidFill>
                  <a:srgbClr val="373D49"/>
                </a:solidFill>
              </a:rPr>
              <a:t>Resilient Recovery: Financing Nature-Based Coastal Solutions for Urban Infrastructure in Port Sudan</a:t>
            </a:r>
            <a:endParaRPr sz="2400" b="1" i="0">
              <a:solidFill>
                <a:srgbClr val="373D49"/>
              </a:solidFill>
            </a:endParaRPr>
          </a:p>
          <a:p>
            <a:pPr marL="0" indent="0" algn="l"/>
            <a:r>
              <a:rPr sz="2400" b="1" i="0">
                <a:solidFill>
                  <a:srgbClr val="373D49"/>
                </a:solidFill>
              </a:rPr>
              <a:t>Version: EGU26 Submission Pack</a:t>
            </a:r>
            <a:endParaRPr sz="2400" b="1" i="0">
              <a:solidFill>
                <a:srgbClr val="373D49"/>
              </a:solidFill>
            </a:endParaRPr>
          </a:p>
          <a:p>
            <a:pPr marL="0" indent="0" algn="l"/>
            <a:r>
              <a:rPr sz="2400" b="1" i="0">
                <a:solidFill>
                  <a:srgbClr val="373D49"/>
                </a:solidFill>
              </a:rPr>
              <a:t>Owner: Mehad Ahmed Abdalla Ahmed</a:t>
            </a:r>
            <a:endParaRPr sz="2400" b="1" i="0">
              <a:solidFill>
                <a:srgbClr val="373D49"/>
              </a:solidFill>
            </a:endParaRPr>
          </a:p>
          <a:p>
            <a:pPr marL="0" indent="0" algn="l"/>
            <a:r>
              <a:rPr sz="2400" b="1" i="0">
                <a:solidFill>
                  <a:srgbClr val="373D49"/>
                </a:solidFill>
              </a:rPr>
              <a:t>Last Updated: 27/3/2026</a:t>
            </a:r>
            <a:endParaRPr sz="2400" b="1" i="0">
              <a:solidFill>
                <a:srgbClr val="373D49"/>
              </a:solidFill>
            </a:endParaRPr>
          </a:p>
          <a:p>
            <a:pPr marL="0" indent="0" algn="l">
              <a:spcAft>
                <a:spcPct val="60000"/>
              </a:spcAft>
            </a:pPr>
            <a:r>
              <a:rPr sz="3600" b="1" i="0">
                <a:solidFill>
                  <a:srgbClr val="373D49"/>
                </a:solidFill>
              </a:rPr>
              <a:t>1) Objective</a:t>
            </a:r>
            <a:endParaRPr sz="3600" b="1" i="0">
              <a:solidFill>
                <a:srgbClr val="373D49"/>
              </a:solidFill>
            </a:endParaRPr>
          </a:p>
          <a:p>
            <a:pPr marL="0" indent="0" algn="l"/>
            <a:r>
              <a:rPr sz="2400" b="1" i="0">
                <a:solidFill>
                  <a:srgbClr val="373D49"/>
                </a:solidFill>
              </a:rPr>
              <a:t>This runbook reproduces two core outputs used in the EGU26 presentation:</a:t>
            </a:r>
            <a:endParaRPr sz="2400" b="1" i="0">
              <a:solidFill>
                <a:srgbClr val="373D49"/>
              </a:solidFill>
            </a:endParaRPr>
          </a:p>
          <a:p>
            <a:pPr marL="0" indent="0" algn="l">
              <a:buAutoNum type="arabicPeriod"/>
            </a:pPr>
            <a:r>
              <a:rPr sz="2400" b="1" i="0">
                <a:solidFill>
                  <a:srgbClr val="000000"/>
                </a:solidFill>
              </a:rPr>
              <a:t>Historical BFRI results (2015–2025)</a:t>
            </a:r>
            <a:endParaRPr sz="2400" b="1" i="0">
              <a:solidFill>
                <a:srgbClr val="000000"/>
              </a:solidFill>
            </a:endParaRPr>
          </a:p>
          <a:p>
            <a:pPr marL="0" indent="0" algn="l">
              <a:buAutoNum type="arabicPeriod"/>
            </a:pPr>
            <a:r>
              <a:rPr sz="2400" b="1" i="0">
                <a:solidFill>
                  <a:srgbClr val="000000"/>
                </a:solidFill>
              </a:rPr>
              <a:t>Future scenarios (2026–2035) including:</a:t>
            </a:r>
            <a:endParaRPr sz="2400" b="1" i="0">
              <a:solidFill>
                <a:srgbClr val="000000"/>
              </a:solidFill>
            </a:endParaRPr>
          </a:p>
          <a:p>
            <a:pPr marL="0" lvl="1" indent="0" algn="l">
              <a:buFont typeface="Arial" panose="020B0604020202020204"/>
              <a:buChar char="◦"/>
            </a:pPr>
            <a:r>
              <a:rPr sz="2400" b="1" i="0">
                <a:solidFill>
                  <a:srgbClr val="000000"/>
                </a:solidFill>
              </a:rPr>
              <a:t>Restoration (Best Case)</a:t>
            </a:r>
            <a:endParaRPr sz="2400" b="1" i="0">
              <a:solidFill>
                <a:srgbClr val="000000"/>
              </a:solidFill>
            </a:endParaRPr>
          </a:p>
          <a:p>
            <a:pPr marL="0" lvl="1" indent="0" algn="l">
              <a:buFont typeface="Arial" panose="020B0604020202020204"/>
              <a:buChar char="◦"/>
            </a:pPr>
            <a:r>
              <a:rPr sz="2400" b="1" i="0">
                <a:solidFill>
                  <a:srgbClr val="000000"/>
                </a:solidFill>
              </a:rPr>
              <a:t>Business as Usual (Worst Case)</a:t>
            </a:r>
            <a:endParaRPr sz="2400" b="1" i="0">
              <a:solidFill>
                <a:srgbClr val="000000"/>
              </a:solidFill>
            </a:endParaRPr>
          </a:p>
          <a:p>
            <a:pPr marL="0" lvl="1" indent="0" algn="l">
              <a:buFont typeface="Arial" panose="020B0604020202020204"/>
              <a:buChar char="◦"/>
            </a:pPr>
            <a:r>
              <a:rPr sz="2400" b="1" i="0">
                <a:solidFill>
                  <a:srgbClr val="000000"/>
                </a:solidFill>
              </a:rPr>
              <a:t>Net Investor Profit, community share, and delta metrics</a:t>
            </a:r>
            <a:endParaRPr sz="2400" b="1" i="0">
              <a:solidFill>
                <a:srgbClr val="000000"/>
              </a:solidFill>
            </a:endParaRPr>
          </a:p>
          <a:p>
            <a:pPr marL="0" indent="0" algn="l">
              <a:spcAft>
                <a:spcPct val="60000"/>
              </a:spcAft>
            </a:pPr>
            <a:endParaRPr sz="2400" b="1" i="0">
              <a:solidFill>
                <a:srgbClr val="000000"/>
              </a:solidFill>
            </a:endParaRPr>
          </a:p>
        </p:txBody>
      </p:sp>
      <p:sp>
        <p:nvSpPr>
          <p:cNvPr id="3" name="Text Box 2"/>
          <p:cNvSpPr txBox="1"/>
          <p:nvPr/>
        </p:nvSpPr>
        <p:spPr>
          <a:xfrm>
            <a:off x="9245600" y="-635"/>
            <a:ext cx="9042400" cy="10287635"/>
          </a:xfrm>
          <a:prstGeom prst="rect">
            <a:avLst/>
          </a:prstGeom>
          <a:noFill/>
        </p:spPr>
        <p:txBody>
          <a:bodyPr wrap="square" rtlCol="0" anchor="t">
            <a:noAutofit/>
          </a:bodyPr>
          <a:p>
            <a:pPr marL="0" indent="0" algn="l">
              <a:spcAft>
                <a:spcPct val="60000"/>
              </a:spcAft>
            </a:pPr>
            <a:r>
              <a:rPr sz="4400" b="1">
                <a:solidFill>
                  <a:srgbClr val="373D49"/>
                </a:solidFill>
                <a:sym typeface="+mn-ea"/>
              </a:rPr>
              <a:t>2) Required Inputs</a:t>
            </a:r>
            <a:endParaRPr sz="4400" b="1" i="0">
              <a:solidFill>
                <a:srgbClr val="373D49"/>
              </a:solidFill>
            </a:endParaRPr>
          </a:p>
          <a:p>
            <a:pPr marL="0" indent="0" algn="l">
              <a:buFont typeface="Arial" panose="020B0604020202020204"/>
              <a:buChar char="•"/>
            </a:pPr>
            <a:r>
              <a:rPr sz="3200" b="1">
                <a:solidFill>
                  <a:srgbClr val="000000"/>
                </a:solidFill>
                <a:sym typeface="+mn-ea"/>
              </a:rPr>
              <a:t>Source dataset:</a:t>
            </a:r>
            <a:endParaRPr sz="3200" b="1" i="0">
              <a:solidFill>
                <a:srgbClr val="000000"/>
              </a:solidFill>
            </a:endParaRPr>
          </a:p>
          <a:p>
            <a:pPr marL="0" lvl="1" indent="0" algn="l">
              <a:buFont typeface="Arial" panose="020B0604020202020204"/>
              <a:buChar char="◦"/>
            </a:pPr>
            <a:r>
              <a:rPr sz="3200" b="1">
                <a:solidFill>
                  <a:srgbClr val="000000"/>
                </a:solidFill>
                <a:sym typeface="+mn-ea"/>
              </a:rPr>
              <a:t>Port_Sudan_Refined_Financials_2026.csv</a:t>
            </a:r>
            <a:endParaRPr sz="3200" b="1" i="0">
              <a:solidFill>
                <a:srgbClr val="000000"/>
              </a:solidFill>
            </a:endParaRPr>
          </a:p>
          <a:p>
            <a:pPr marL="0" indent="0" algn="l">
              <a:buFont typeface="Arial" panose="020B0604020202020204"/>
              <a:buChar char="•"/>
            </a:pPr>
            <a:r>
              <a:rPr sz="3200" b="1">
                <a:solidFill>
                  <a:srgbClr val="000000"/>
                </a:solidFill>
                <a:sym typeface="+mn-ea"/>
              </a:rPr>
              <a:t>Python scripts:</a:t>
            </a:r>
            <a:endParaRPr sz="3200" b="1" i="0">
              <a:solidFill>
                <a:srgbClr val="000000"/>
              </a:solidFill>
            </a:endParaRPr>
          </a:p>
          <a:p>
            <a:pPr marL="0" lvl="1" indent="0" algn="l">
              <a:buFont typeface="Arial" panose="020B0604020202020204"/>
              <a:buChar char="◦"/>
            </a:pPr>
            <a:r>
              <a:rPr sz="3200" b="1">
                <a:solidFill>
                  <a:srgbClr val="000000"/>
                </a:solidFill>
                <a:sym typeface="+mn-ea"/>
              </a:rPr>
              <a:t>build_blue_carbon_master_excel.py</a:t>
            </a:r>
            <a:endParaRPr sz="3200" b="1" i="0">
              <a:solidFill>
                <a:srgbClr val="000000"/>
              </a:solidFill>
            </a:endParaRPr>
          </a:p>
          <a:p>
            <a:pPr marL="0" lvl="1" indent="0" algn="l">
              <a:buFont typeface="Arial" panose="020B0604020202020204"/>
              <a:buChar char="◦"/>
            </a:pPr>
            <a:r>
              <a:rPr sz="3200" b="1">
                <a:solidFill>
                  <a:srgbClr val="000000"/>
                </a:solidFill>
                <a:sym typeface="+mn-ea"/>
              </a:rPr>
              <a:t>generate_future_scenarios_2026_2035.py</a:t>
            </a:r>
            <a:endParaRPr sz="3200" b="1" i="0">
              <a:solidFill>
                <a:srgbClr val="000000"/>
              </a:solidFill>
            </a:endParaRPr>
          </a:p>
          <a:p>
            <a:pPr marL="0" lvl="1" indent="0" algn="l">
              <a:buFont typeface="Arial" panose="020B0604020202020204"/>
              <a:buChar char="◦"/>
            </a:pPr>
            <a:r>
              <a:rPr sz="3200" b="1">
                <a:solidFill>
                  <a:srgbClr val="000000"/>
                </a:solidFill>
                <a:sym typeface="+mn-ea"/>
              </a:rPr>
              <a:t>plot_bfri_trend.py</a:t>
            </a:r>
            <a:endParaRPr sz="3200" b="1" i="0">
              <a:solidFill>
                <a:srgbClr val="000000"/>
              </a:solidFill>
            </a:endParaRPr>
          </a:p>
          <a:p>
            <a:pPr marL="0" indent="0" algn="l">
              <a:spcAft>
                <a:spcPct val="60000"/>
              </a:spcAft>
            </a:pPr>
            <a:r>
              <a:rPr sz="4400" b="1">
                <a:solidFill>
                  <a:srgbClr val="373D49"/>
                </a:solidFill>
                <a:sym typeface="+mn-ea"/>
              </a:rPr>
              <a:t>3) Environment Requirements</a:t>
            </a:r>
            <a:endParaRPr sz="4400" b="1" i="0">
              <a:solidFill>
                <a:srgbClr val="373D49"/>
              </a:solidFill>
            </a:endParaRPr>
          </a:p>
          <a:p>
            <a:pPr marL="0" indent="0" algn="l">
              <a:buFont typeface="Arial" panose="020B0604020202020204"/>
              <a:buChar char="•"/>
            </a:pPr>
            <a:r>
              <a:rPr sz="3200" b="1">
                <a:solidFill>
                  <a:srgbClr val="000000"/>
                </a:solidFill>
                <a:sym typeface="+mn-ea"/>
              </a:rPr>
              <a:t>Python 3.9+</a:t>
            </a:r>
            <a:endParaRPr sz="3200" b="1" i="0">
              <a:solidFill>
                <a:srgbClr val="000000"/>
              </a:solidFill>
            </a:endParaRPr>
          </a:p>
          <a:p>
            <a:pPr marL="0" indent="0" algn="l">
              <a:buFont typeface="Arial" panose="020B0604020202020204"/>
              <a:buChar char="•"/>
            </a:pPr>
            <a:r>
              <a:rPr sz="3200" b="1">
                <a:solidFill>
                  <a:srgbClr val="000000"/>
                </a:solidFill>
                <a:sym typeface="+mn-ea"/>
              </a:rPr>
              <a:t>Packages:</a:t>
            </a:r>
            <a:endParaRPr sz="3200" b="1" i="0">
              <a:solidFill>
                <a:srgbClr val="000000"/>
              </a:solidFill>
            </a:endParaRPr>
          </a:p>
          <a:p>
            <a:pPr marL="0" lvl="1" indent="0" algn="l">
              <a:buFont typeface="Arial" panose="020B0604020202020204"/>
              <a:buChar char="◦"/>
            </a:pPr>
            <a:r>
              <a:rPr sz="3200" b="1">
                <a:solidFill>
                  <a:srgbClr val="000000"/>
                </a:solidFill>
                <a:sym typeface="+mn-ea"/>
              </a:rPr>
              <a:t>pandas</a:t>
            </a:r>
            <a:endParaRPr sz="3200" b="1" i="0">
              <a:solidFill>
                <a:srgbClr val="000000"/>
              </a:solidFill>
            </a:endParaRPr>
          </a:p>
          <a:p>
            <a:pPr marL="0" lvl="1" indent="0" algn="l">
              <a:buFont typeface="Arial" panose="020B0604020202020204"/>
              <a:buChar char="◦"/>
            </a:pPr>
            <a:r>
              <a:rPr sz="3200" b="1">
                <a:solidFill>
                  <a:srgbClr val="000000"/>
                </a:solidFill>
                <a:sym typeface="+mn-ea"/>
              </a:rPr>
              <a:t>numpy</a:t>
            </a:r>
            <a:endParaRPr sz="3200" b="1" i="0">
              <a:solidFill>
                <a:srgbClr val="000000"/>
              </a:solidFill>
            </a:endParaRPr>
          </a:p>
          <a:p>
            <a:pPr marL="0" lvl="1" indent="0" algn="l">
              <a:buFont typeface="Arial" panose="020B0604020202020204"/>
              <a:buChar char="◦"/>
            </a:pPr>
            <a:r>
              <a:rPr sz="3200" b="1">
                <a:solidFill>
                  <a:srgbClr val="000000"/>
                </a:solidFill>
                <a:sym typeface="+mn-ea"/>
              </a:rPr>
              <a:t>matplotlib</a:t>
            </a:r>
            <a:endParaRPr sz="3200" b="1" i="0">
              <a:solidFill>
                <a:srgbClr val="000000"/>
              </a:solidFill>
            </a:endParaRPr>
          </a:p>
          <a:p>
            <a:pPr marL="0" lvl="1" indent="0" algn="l">
              <a:buFont typeface="Arial" panose="020B0604020202020204"/>
              <a:buChar char="◦"/>
            </a:pPr>
            <a:r>
              <a:rPr sz="3200" b="1">
                <a:solidFill>
                  <a:srgbClr val="000000"/>
                </a:solidFill>
                <a:sym typeface="+mn-ea"/>
              </a:rPr>
              <a:t>openpyxl</a:t>
            </a:r>
            <a:endParaRPr sz="3200" b="1" i="0">
              <a:solidFill>
                <a:srgbClr val="000000"/>
              </a:solidFill>
            </a:endParaRPr>
          </a:p>
          <a:p>
            <a:pPr marL="0" indent="0" algn="l"/>
            <a:r>
              <a:rPr sz="3200" b="1">
                <a:solidFill>
                  <a:srgbClr val="373D49"/>
                </a:solidFill>
                <a:sym typeface="+mn-ea"/>
              </a:rPr>
              <a:t>Install (if needed):</a:t>
            </a:r>
            <a:endParaRPr sz="3200" b="1" i="0">
              <a:solidFill>
                <a:srgbClr val="373D49"/>
              </a:solidFill>
            </a:endParaRPr>
          </a:p>
          <a:p>
            <a:pPr marL="0" indent="0" algn="l"/>
            <a:r>
              <a:rPr sz="3200" b="1">
                <a:solidFill>
                  <a:srgbClr val="333333"/>
                </a:solidFill>
                <a:sym typeface="+mn-ea"/>
              </a:rPr>
              <a:t>pip install pandas numpy matplotlib openpyxl</a:t>
            </a:r>
            <a:endParaRPr lang="en-US" sz="3200" b="1">
              <a:solidFill>
                <a:srgbClr val="333333"/>
              </a:solidFill>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35" y="635"/>
            <a:ext cx="11683365" cy="10269220"/>
          </a:xfrm>
          <a:prstGeom prst="rect">
            <a:avLst/>
          </a:prstGeom>
        </p:spPr>
        <p:txBody>
          <a:bodyPr wrap="square">
            <a:noAutofit/>
          </a:bodyPr>
          <a:p>
            <a:pPr marL="0" indent="0" algn="l">
              <a:spcAft>
                <a:spcPct val="60000"/>
              </a:spcAft>
            </a:pPr>
            <a:r>
              <a:rPr sz="4400" b="1" i="0">
                <a:solidFill>
                  <a:srgbClr val="000000"/>
                </a:solidFill>
              </a:rPr>
              <a:t>Data Dictionary and File Index (EGU26)</a:t>
            </a:r>
            <a:endParaRPr sz="4400" b="1" i="0">
              <a:solidFill>
                <a:srgbClr val="000000"/>
              </a:solidFill>
            </a:endParaRPr>
          </a:p>
          <a:p>
            <a:pPr marL="0" indent="0" algn="l">
              <a:spcAft>
                <a:spcPct val="60000"/>
              </a:spcAft>
            </a:pPr>
            <a:r>
              <a:rPr sz="3600" b="1" i="0">
                <a:solidFill>
                  <a:srgbClr val="000000"/>
                </a:solidFill>
              </a:rPr>
              <a:t>A) Core Data</a:t>
            </a:r>
            <a:endParaRPr sz="3600" b="1" i="0">
              <a:solidFill>
                <a:srgbClr val="000000"/>
              </a:solidFill>
            </a:endParaRPr>
          </a:p>
          <a:p>
            <a:pPr marL="0" indent="0" algn="l">
              <a:buFont typeface="Arial" panose="020B0604020202020204"/>
              <a:buChar char="•"/>
            </a:pPr>
            <a:r>
              <a:rPr sz="2400" b="1" i="0">
                <a:solidFill>
                  <a:srgbClr val="000000"/>
                </a:solidFill>
              </a:rPr>
              <a:t>Port_Sudan_Refined_Financials_2026.csv: Primary observed dataset (2015–2025) with ecological and financial fields.</a:t>
            </a:r>
            <a:endParaRPr sz="2400" b="1" i="0">
              <a:solidFill>
                <a:srgbClr val="000000"/>
              </a:solidFill>
            </a:endParaRPr>
          </a:p>
          <a:p>
            <a:pPr marL="0" indent="0" algn="l">
              <a:buFont typeface="Arial" panose="020B0604020202020204"/>
              <a:buChar char="•"/>
            </a:pPr>
            <a:r>
              <a:rPr sz="2400" b="1" i="0">
                <a:solidFill>
                  <a:srgbClr val="000000"/>
                </a:solidFill>
              </a:rPr>
              <a:t>Port_Sudan_Blue_Carbon_Master_Model_2026.xlsx: Integrated analytics workbook (Master Integrated, Verification, Scaling, and Assumptions).</a:t>
            </a:r>
            <a:endParaRPr sz="2400" b="1" i="0">
              <a:solidFill>
                <a:srgbClr val="000000"/>
              </a:solidFill>
            </a:endParaRPr>
          </a:p>
          <a:p>
            <a:pPr marL="0" indent="0" algn="l">
              <a:spcAft>
                <a:spcPct val="60000"/>
              </a:spcAft>
            </a:pPr>
            <a:r>
              <a:rPr sz="3600" b="1" i="0">
                <a:solidFill>
                  <a:srgbClr val="000000"/>
                </a:solidFill>
              </a:rPr>
              <a:t>B) Reproducibility Scripts</a:t>
            </a:r>
            <a:endParaRPr sz="3600" b="1" i="0">
              <a:solidFill>
                <a:srgbClr val="000000"/>
              </a:solidFill>
            </a:endParaRPr>
          </a:p>
          <a:p>
            <a:pPr marL="0" indent="0" algn="l">
              <a:buFont typeface="Arial" panose="020B0604020202020204"/>
              <a:buChar char="•"/>
            </a:pPr>
            <a:r>
              <a:rPr sz="2400" b="1" i="0">
                <a:solidFill>
                  <a:srgbClr val="000000"/>
                </a:solidFill>
              </a:rPr>
              <a:t>build_blue_carbon_master_excel.py: Builds the integrated Excel model.</a:t>
            </a:r>
            <a:endParaRPr sz="2400" b="1" i="0">
              <a:solidFill>
                <a:srgbClr val="000000"/>
              </a:solidFill>
            </a:endParaRPr>
          </a:p>
          <a:p>
            <a:pPr marL="0" indent="0" algn="l">
              <a:buFont typeface="Arial" panose="020B0604020202020204"/>
              <a:buChar char="•"/>
            </a:pPr>
            <a:r>
              <a:rPr sz="2400" b="1" i="0">
                <a:solidFill>
                  <a:srgbClr val="000000"/>
                </a:solidFill>
              </a:rPr>
              <a:t>generate_future_scenarios_2026_2035.py: Generates Restoration vs BAU scenarios.</a:t>
            </a:r>
            <a:endParaRPr sz="2400" b="1" i="0">
              <a:solidFill>
                <a:srgbClr val="000000"/>
              </a:solidFill>
            </a:endParaRPr>
          </a:p>
          <a:p>
            <a:pPr marL="0" indent="0" algn="l">
              <a:buFont typeface="Arial" panose="020B0604020202020204"/>
              <a:buChar char="•"/>
            </a:pPr>
            <a:r>
              <a:rPr sz="2400" b="1" i="0">
                <a:solidFill>
                  <a:srgbClr val="000000"/>
                </a:solidFill>
              </a:rPr>
              <a:t>plot_bfri_trend.py: Creates high-resolution BFRI graphics.</a:t>
            </a:r>
            <a:endParaRPr sz="2400" b="1" i="0">
              <a:solidFill>
                <a:srgbClr val="000000"/>
              </a:solidFill>
            </a:endParaRPr>
          </a:p>
          <a:p>
            <a:pPr marL="0" indent="0" algn="l">
              <a:spcAft>
                <a:spcPct val="60000"/>
              </a:spcAft>
            </a:pPr>
            <a:r>
              <a:rPr sz="3600" b="1" i="0">
                <a:solidFill>
                  <a:srgbClr val="000000"/>
                </a:solidFill>
              </a:rPr>
              <a:t>C) Visual Assets</a:t>
            </a:r>
            <a:endParaRPr sz="3600" b="1" i="0">
              <a:solidFill>
                <a:srgbClr val="000000"/>
              </a:solidFill>
            </a:endParaRPr>
          </a:p>
          <a:p>
            <a:pPr marL="0" indent="0" algn="l">
              <a:buFont typeface="Arial" panose="020B0604020202020204"/>
              <a:buChar char="•"/>
            </a:pPr>
            <a:r>
              <a:rPr sz="2400" b="1" i="0">
                <a:solidFill>
                  <a:srgbClr val="000000"/>
                </a:solidFill>
              </a:rPr>
              <a:t>BFRI_trend_2015_2025.png: High-resolution trend line chart.</a:t>
            </a:r>
            <a:endParaRPr sz="2400" b="1" i="0">
              <a:solidFill>
                <a:srgbClr val="000000"/>
              </a:solidFill>
            </a:endParaRPr>
          </a:p>
          <a:p>
            <a:pPr marL="0" indent="0" algn="l">
              <a:buFont typeface="Arial" panose="020B0604020202020204"/>
              <a:buChar char="•"/>
            </a:pPr>
            <a:r>
              <a:rPr sz="2400" b="1" i="0">
                <a:solidFill>
                  <a:srgbClr val="000000"/>
                </a:solidFill>
              </a:rPr>
              <a:t>blockchain_flowchart.svg: MRV to Smart Contract flow diagram.</a:t>
            </a:r>
            <a:endParaRPr sz="2400" b="1" i="0">
              <a:solidFill>
                <a:srgbClr val="000000"/>
              </a:solidFill>
            </a:endParaRPr>
          </a:p>
          <a:p>
            <a:pPr marL="0" indent="0" algn="l">
              <a:spcAft>
                <a:spcPct val="60000"/>
              </a:spcAft>
            </a:pPr>
            <a:r>
              <a:rPr sz="3600" b="1" i="0">
                <a:solidFill>
                  <a:srgbClr val="000000"/>
                </a:solidFill>
              </a:rPr>
              <a:t>D) Methods and Formula References</a:t>
            </a:r>
            <a:endParaRPr sz="3600" b="1" i="0">
              <a:solidFill>
                <a:srgbClr val="000000"/>
              </a:solidFill>
            </a:endParaRPr>
          </a:p>
          <a:p>
            <a:pPr marL="0" indent="0" algn="l">
              <a:buFont typeface="Arial" panose="020B0604020202020204"/>
              <a:buChar char="•"/>
            </a:pPr>
            <a:r>
              <a:rPr sz="2400" b="1" i="0">
                <a:solidFill>
                  <a:srgbClr val="000000"/>
                </a:solidFill>
              </a:rPr>
              <a:t>BFRI_formula.md: Formal equations and variable definitions.</a:t>
            </a:r>
            <a:endParaRPr sz="2400" b="1" i="0">
              <a:solidFill>
                <a:srgbClr val="000000"/>
              </a:solidFill>
            </a:endParaRPr>
          </a:p>
          <a:p>
            <a:pPr marL="0" indent="0" algn="l">
              <a:buFont typeface="Arial" panose="020B0604020202020204"/>
              <a:buChar char="•"/>
            </a:pPr>
            <a:r>
              <a:rPr sz="2400" b="1" i="0">
                <a:solidFill>
                  <a:srgbClr val="000000"/>
                </a:solidFill>
              </a:rPr>
              <a:t>runbook.md: Step-by-step reproducibility guide (10-minute execution).</a:t>
            </a:r>
            <a:endParaRPr sz="2400" b="1" i="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149443" y="8986579"/>
            <a:ext cx="543443" cy="543443"/>
          </a:xfrm>
          <a:custGeom>
            <a:avLst/>
            <a:gdLst/>
            <a:ahLst/>
            <a:cxnLst/>
            <a:rect l="l" t="t" r="r" b="b"/>
            <a:pathLst>
              <a:path w="543443" h="543443">
                <a:moveTo>
                  <a:pt x="0" y="0"/>
                </a:moveTo>
                <a:lnTo>
                  <a:pt x="543442" y="0"/>
                </a:lnTo>
                <a:lnTo>
                  <a:pt x="543442" y="543442"/>
                </a:lnTo>
                <a:lnTo>
                  <a:pt x="0" y="543442"/>
                </a:lnTo>
                <a:lnTo>
                  <a:pt x="0" y="0"/>
                </a:lnTo>
                <a:close/>
              </a:path>
            </a:pathLst>
          </a:custGeom>
          <a:blipFill>
            <a:blip r:embed="rId1"/>
            <a:stretch>
              <a:fillRect/>
            </a:stretch>
          </a:blipFill>
        </p:spPr>
      </p:sp>
      <p:sp>
        <p:nvSpPr>
          <p:cNvPr id="8" name="Freeform 8"/>
          <p:cNvSpPr/>
          <p:nvPr/>
        </p:nvSpPr>
        <p:spPr>
          <a:xfrm>
            <a:off x="1063625" y="7439660"/>
            <a:ext cx="711200" cy="541655"/>
          </a:xfrm>
          <a:custGeom>
            <a:avLst/>
            <a:gdLst/>
            <a:ahLst/>
            <a:cxnLst/>
            <a:rect l="l" t="t" r="r" b="b"/>
            <a:pathLst>
              <a:path w="745883" h="541743">
                <a:moveTo>
                  <a:pt x="0" y="0"/>
                </a:moveTo>
                <a:lnTo>
                  <a:pt x="745883" y="0"/>
                </a:lnTo>
                <a:lnTo>
                  <a:pt x="745883" y="541742"/>
                </a:lnTo>
                <a:lnTo>
                  <a:pt x="0" y="541742"/>
                </a:lnTo>
                <a:lnTo>
                  <a:pt x="0" y="0"/>
                </a:lnTo>
                <a:close/>
              </a:path>
            </a:pathLst>
          </a:custGeom>
          <a:blipFill>
            <a:blip r:embed="rId2"/>
            <a:stretch>
              <a:fillRect t="-18841" b="-18841"/>
            </a:stretch>
          </a:blipFill>
        </p:spPr>
      </p:sp>
      <p:sp>
        <p:nvSpPr>
          <p:cNvPr id="9" name="Freeform 9"/>
          <p:cNvSpPr/>
          <p:nvPr/>
        </p:nvSpPr>
        <p:spPr>
          <a:xfrm>
            <a:off x="1102452" y="8191697"/>
            <a:ext cx="637423" cy="637423"/>
          </a:xfrm>
          <a:custGeom>
            <a:avLst/>
            <a:gdLst/>
            <a:ahLst/>
            <a:cxnLst/>
            <a:rect l="l" t="t" r="r" b="b"/>
            <a:pathLst>
              <a:path w="637423" h="637423">
                <a:moveTo>
                  <a:pt x="0" y="0"/>
                </a:moveTo>
                <a:lnTo>
                  <a:pt x="637423" y="0"/>
                </a:lnTo>
                <a:lnTo>
                  <a:pt x="637423" y="637423"/>
                </a:lnTo>
                <a:lnTo>
                  <a:pt x="0" y="637423"/>
                </a:lnTo>
                <a:lnTo>
                  <a:pt x="0" y="0"/>
                </a:lnTo>
                <a:close/>
              </a:path>
            </a:pathLst>
          </a:custGeom>
          <a:blipFill>
            <a:blip r:embed="rId3"/>
            <a:stretch>
              <a:fillRect/>
            </a:stretch>
          </a:blipFill>
        </p:spPr>
      </p:sp>
      <p:sp>
        <p:nvSpPr>
          <p:cNvPr id="11" name="TextBox 11"/>
          <p:cNvSpPr txBox="1"/>
          <p:nvPr/>
        </p:nvSpPr>
        <p:spPr>
          <a:xfrm>
            <a:off x="2518146" y="2363453"/>
            <a:ext cx="7856234" cy="2061915"/>
          </a:xfrm>
          <a:prstGeom prst="rect">
            <a:avLst/>
          </a:prstGeom>
        </p:spPr>
        <p:txBody>
          <a:bodyPr lIns="0" tIns="0" rIns="0" bIns="0" rtlCol="0" anchor="t">
            <a:spAutoFit/>
          </a:bodyPr>
          <a:lstStyle/>
          <a:p>
            <a:pPr algn="ctr">
              <a:lnSpc>
                <a:spcPts val="15240"/>
              </a:lnSpc>
            </a:pPr>
            <a:r>
              <a:rPr lang="en-US" sz="16040" b="1" spc="-401">
                <a:solidFill>
                  <a:schemeClr val="tx1"/>
                </a:solidFill>
                <a:latin typeface="Montserrat Semi-Bold" panose="00000700000000000000"/>
                <a:ea typeface="Montserrat Semi-Bold" panose="00000700000000000000"/>
                <a:cs typeface="Montserrat Semi-Bold" panose="00000700000000000000"/>
                <a:sym typeface="Montserrat Semi-Bold" panose="00000700000000000000"/>
              </a:rPr>
              <a:t>Thank</a:t>
            </a:r>
            <a:endParaRPr lang="en-US" sz="16040" b="1" spc="-401">
              <a:solidFill>
                <a:schemeClr val="tx1"/>
              </a:solidFill>
              <a:latin typeface="Montserrat Semi-Bold" panose="00000700000000000000"/>
              <a:ea typeface="Montserrat Semi-Bold" panose="00000700000000000000"/>
              <a:cs typeface="Montserrat Semi-Bold" panose="00000700000000000000"/>
              <a:sym typeface="Montserrat Semi-Bold" panose="00000700000000000000"/>
            </a:endParaRPr>
          </a:p>
        </p:txBody>
      </p:sp>
      <p:sp>
        <p:nvSpPr>
          <p:cNvPr id="12" name="TextBox 12"/>
          <p:cNvSpPr txBox="1"/>
          <p:nvPr/>
        </p:nvSpPr>
        <p:spPr>
          <a:xfrm>
            <a:off x="9753624" y="2247883"/>
            <a:ext cx="6049274" cy="2061915"/>
          </a:xfrm>
          <a:prstGeom prst="rect">
            <a:avLst/>
          </a:prstGeom>
        </p:spPr>
        <p:txBody>
          <a:bodyPr lIns="0" tIns="0" rIns="0" bIns="0" rtlCol="0" anchor="t">
            <a:spAutoFit/>
          </a:bodyPr>
          <a:lstStyle/>
          <a:p>
            <a:pPr algn="ctr">
              <a:lnSpc>
                <a:spcPts val="15240"/>
              </a:lnSpc>
            </a:pPr>
            <a:r>
              <a:rPr lang="en-US" sz="16040" b="1" spc="-401">
                <a:solidFill>
                  <a:schemeClr val="tx1"/>
                </a:solidFill>
                <a:latin typeface="Montserrat Bold" panose="00000800000000000000"/>
                <a:ea typeface="Montserrat Bold" panose="00000800000000000000"/>
                <a:cs typeface="Montserrat Bold" panose="00000800000000000000"/>
                <a:sym typeface="Montserrat Bold" panose="00000800000000000000"/>
              </a:rPr>
              <a:t>You.</a:t>
            </a:r>
            <a:endParaRPr lang="en-US" sz="16040" b="1" spc="-401">
              <a:solidFill>
                <a:schemeClr val="tx1"/>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3" name="TextBox 13"/>
          <p:cNvSpPr txBox="1"/>
          <p:nvPr/>
        </p:nvSpPr>
        <p:spPr>
          <a:xfrm>
            <a:off x="1446852" y="7581624"/>
            <a:ext cx="4607493" cy="339725"/>
          </a:xfrm>
          <a:prstGeom prst="rect">
            <a:avLst/>
          </a:prstGeom>
        </p:spPr>
        <p:txBody>
          <a:bodyPr lIns="0" tIns="0" rIns="0" bIns="0" rtlCol="0" anchor="t">
            <a:spAutoFit/>
          </a:bodyPr>
          <a:lstStyle/>
          <a:p>
            <a:pPr marL="0" lvl="0" indent="0" algn="ctr">
              <a:lnSpc>
                <a:spcPts val="2800"/>
              </a:lnSpc>
              <a:spcBef>
                <a:spcPct val="0"/>
              </a:spcBef>
            </a:pPr>
            <a:r>
              <a:rPr lang="en-US" sz="2000">
                <a:solidFill>
                  <a:schemeClr val="tx1">
                    <a:lumMod val="95000"/>
                    <a:lumOff val="5000"/>
                  </a:schemeClr>
                </a:solidFill>
                <a:latin typeface="Montserrat" panose="00000500000000000000"/>
                <a:ea typeface="Montserrat" panose="00000500000000000000"/>
                <a:cs typeface="Montserrat" panose="00000500000000000000"/>
                <a:sym typeface="Montserrat" panose="00000500000000000000"/>
              </a:rPr>
              <a:t>mehadahmed54@gmail.com</a:t>
            </a:r>
            <a:endParaRPr lang="en-US" sz="2000">
              <a:solidFill>
                <a:schemeClr val="tx1">
                  <a:lumMod val="95000"/>
                  <a:lumOff val="5000"/>
                </a:schemeClr>
              </a:solidFill>
              <a:latin typeface="Montserrat" panose="00000500000000000000"/>
              <a:ea typeface="Montserrat" panose="00000500000000000000"/>
              <a:cs typeface="Montserrat" panose="00000500000000000000"/>
              <a:sym typeface="Montserrat" panose="00000500000000000000"/>
            </a:endParaRPr>
          </a:p>
        </p:txBody>
      </p:sp>
      <p:sp>
        <p:nvSpPr>
          <p:cNvPr id="14" name="TextBox 14"/>
          <p:cNvSpPr txBox="1"/>
          <p:nvPr/>
        </p:nvSpPr>
        <p:spPr>
          <a:xfrm>
            <a:off x="607248" y="5609313"/>
            <a:ext cx="5166612" cy="495301"/>
          </a:xfrm>
          <a:prstGeom prst="rect">
            <a:avLst/>
          </a:prstGeom>
        </p:spPr>
        <p:txBody>
          <a:bodyPr lIns="0" tIns="0" rIns="0" bIns="0" rtlCol="0" anchor="t">
            <a:spAutoFit/>
          </a:bodyPr>
          <a:lstStyle/>
          <a:p>
            <a:pPr marL="0" lvl="0" indent="0" algn="ctr">
              <a:lnSpc>
                <a:spcPts val="4200"/>
              </a:lnSpc>
              <a:spcBef>
                <a:spcPct val="0"/>
              </a:spcBef>
            </a:pPr>
            <a:r>
              <a:rPr lang="en-US" sz="3000" b="1" spc="-59">
                <a:solidFill>
                  <a:schemeClr val="tx1"/>
                </a:solidFill>
                <a:latin typeface="Montserrat Bold" panose="00000800000000000000"/>
                <a:ea typeface="Montserrat Bold" panose="00000800000000000000"/>
                <a:cs typeface="Montserrat Bold" panose="00000800000000000000"/>
                <a:sym typeface="Montserrat Bold" panose="00000800000000000000"/>
              </a:rPr>
              <a:t>Let’s Connect With Us</a:t>
            </a:r>
            <a:endParaRPr lang="en-US" sz="3000" b="1" spc="-59">
              <a:solidFill>
                <a:schemeClr val="tx1"/>
              </a:solidFill>
              <a:latin typeface="Montserrat Bold" panose="00000800000000000000"/>
              <a:ea typeface="Montserrat Bold" panose="00000800000000000000"/>
              <a:cs typeface="Montserrat Bold" panose="00000800000000000000"/>
              <a:sym typeface="Montserrat Bold" panose="00000800000000000000"/>
            </a:endParaRPr>
          </a:p>
        </p:txBody>
      </p:sp>
      <p:sp>
        <p:nvSpPr>
          <p:cNvPr id="15" name="TextBox 15"/>
          <p:cNvSpPr txBox="1"/>
          <p:nvPr/>
        </p:nvSpPr>
        <p:spPr>
          <a:xfrm>
            <a:off x="1447817" y="8284407"/>
            <a:ext cx="3931243" cy="339725"/>
          </a:xfrm>
          <a:prstGeom prst="rect">
            <a:avLst/>
          </a:prstGeom>
        </p:spPr>
        <p:txBody>
          <a:bodyPr lIns="0" tIns="0" rIns="0" bIns="0" rtlCol="0" anchor="t">
            <a:spAutoFit/>
          </a:bodyPr>
          <a:lstStyle/>
          <a:p>
            <a:pPr marL="0" lvl="0" indent="0" algn="ctr">
              <a:lnSpc>
                <a:spcPts val="2800"/>
              </a:lnSpc>
              <a:spcBef>
                <a:spcPct val="0"/>
              </a:spcBef>
            </a:pPr>
            <a:r>
              <a:rPr lang="en-US" sz="2000">
                <a:solidFill>
                  <a:schemeClr val="tx1">
                    <a:lumMod val="95000"/>
                    <a:lumOff val="5000"/>
                  </a:schemeClr>
                </a:solidFill>
                <a:latin typeface="Montserrat" panose="00000500000000000000"/>
                <a:ea typeface="Montserrat" panose="00000500000000000000"/>
                <a:cs typeface="Montserrat" panose="00000500000000000000"/>
                <a:sym typeface="Montserrat" panose="00000500000000000000"/>
              </a:rPr>
              <a:t>+20 1276540472</a:t>
            </a:r>
            <a:endParaRPr lang="en-US" sz="2000">
              <a:solidFill>
                <a:schemeClr val="tx1">
                  <a:lumMod val="95000"/>
                  <a:lumOff val="5000"/>
                </a:schemeClr>
              </a:solidFill>
              <a:latin typeface="Montserrat" panose="00000500000000000000"/>
              <a:ea typeface="Montserrat" panose="00000500000000000000"/>
              <a:cs typeface="Montserrat" panose="00000500000000000000"/>
              <a:sym typeface="Montserrat" panose="00000500000000000000"/>
            </a:endParaRPr>
          </a:p>
        </p:txBody>
      </p:sp>
      <p:sp>
        <p:nvSpPr>
          <p:cNvPr id="16" name="TextBox 16"/>
          <p:cNvSpPr txBox="1"/>
          <p:nvPr/>
        </p:nvSpPr>
        <p:spPr>
          <a:xfrm>
            <a:off x="1774512" y="8986779"/>
            <a:ext cx="3931243" cy="339725"/>
          </a:xfrm>
          <a:prstGeom prst="rect">
            <a:avLst/>
          </a:prstGeom>
        </p:spPr>
        <p:txBody>
          <a:bodyPr lIns="0" tIns="0" rIns="0" bIns="0" rtlCol="0" anchor="t">
            <a:spAutoFit/>
          </a:bodyPr>
          <a:lstStyle/>
          <a:p>
            <a:pPr marL="0" lvl="0" indent="0" algn="ctr">
              <a:lnSpc>
                <a:spcPts val="2800"/>
              </a:lnSpc>
              <a:spcBef>
                <a:spcPct val="0"/>
              </a:spcBef>
            </a:pPr>
            <a:r>
              <a:rPr lang="en-US" sz="2000">
                <a:solidFill>
                  <a:schemeClr val="tx1">
                    <a:lumMod val="95000"/>
                    <a:lumOff val="5000"/>
                  </a:schemeClr>
                </a:solidFill>
                <a:latin typeface="Montserrat" panose="00000500000000000000"/>
                <a:ea typeface="Montserrat" panose="00000500000000000000"/>
                <a:cs typeface="Montserrat" panose="00000500000000000000"/>
                <a:sym typeface="Montserrat" panose="00000500000000000000"/>
              </a:rPr>
              <a:t>LinkedIn : Mehad Ahmed</a:t>
            </a:r>
            <a:endParaRPr lang="en-US" sz="2000">
              <a:solidFill>
                <a:schemeClr val="tx1">
                  <a:lumMod val="95000"/>
                  <a:lumOff val="5000"/>
                </a:schemeClr>
              </a:solidFill>
              <a:latin typeface="Montserrat" panose="00000500000000000000"/>
              <a:ea typeface="Montserrat" panose="00000500000000000000"/>
              <a:cs typeface="Montserrat" panose="00000500000000000000"/>
              <a:sym typeface="Montserrat" panose="000005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alphaModFix amt="50000"/>
            </a:blip>
            <a:stretch>
              <a:fillRect l="-5206" t="-2603" b="-2603"/>
            </a:stretch>
          </a:blipFill>
        </p:spPr>
      </p:sp>
      <p:sp>
        <p:nvSpPr>
          <p:cNvPr id="3" name="Freeform 3"/>
          <p:cNvSpPr/>
          <p:nvPr/>
        </p:nvSpPr>
        <p:spPr>
          <a:xfrm>
            <a:off x="230170" y="1839176"/>
            <a:ext cx="8381342" cy="911491"/>
          </a:xfrm>
          <a:custGeom>
            <a:avLst/>
            <a:gdLst/>
            <a:ahLst/>
            <a:cxnLst/>
            <a:rect l="l" t="t" r="r" b="b"/>
            <a:pathLst>
              <a:path w="8381342" h="911491">
                <a:moveTo>
                  <a:pt x="0" y="0"/>
                </a:moveTo>
                <a:lnTo>
                  <a:pt x="8381342" y="0"/>
                </a:lnTo>
                <a:lnTo>
                  <a:pt x="8381342" y="911491"/>
                </a:lnTo>
                <a:lnTo>
                  <a:pt x="0" y="911491"/>
                </a:lnTo>
                <a:lnTo>
                  <a:pt x="0" y="0"/>
                </a:lnTo>
                <a:close/>
              </a:path>
            </a:pathLst>
          </a:custGeom>
          <a:blipFill>
            <a:blip r:embed="rId2"/>
            <a:stretch>
              <a:fillRect b="-4096"/>
            </a:stretch>
          </a:blipFill>
        </p:spPr>
      </p:sp>
      <p:sp>
        <p:nvSpPr>
          <p:cNvPr id="4" name="Freeform 4"/>
          <p:cNvSpPr/>
          <p:nvPr/>
        </p:nvSpPr>
        <p:spPr>
          <a:xfrm>
            <a:off x="230170" y="3224408"/>
            <a:ext cx="8381342" cy="3838185"/>
          </a:xfrm>
          <a:custGeom>
            <a:avLst/>
            <a:gdLst/>
            <a:ahLst/>
            <a:cxnLst/>
            <a:rect l="l" t="t" r="r" b="b"/>
            <a:pathLst>
              <a:path w="8381342" h="3838185">
                <a:moveTo>
                  <a:pt x="0" y="0"/>
                </a:moveTo>
                <a:lnTo>
                  <a:pt x="8381342" y="0"/>
                </a:lnTo>
                <a:lnTo>
                  <a:pt x="8381342" y="3838184"/>
                </a:lnTo>
                <a:lnTo>
                  <a:pt x="0" y="3838184"/>
                </a:lnTo>
                <a:lnTo>
                  <a:pt x="0" y="0"/>
                </a:lnTo>
                <a:close/>
              </a:path>
            </a:pathLst>
          </a:custGeom>
          <a:blipFill>
            <a:blip r:embed="rId3"/>
            <a:stretch>
              <a:fillRect/>
            </a:stretch>
          </a:blipFill>
        </p:spPr>
      </p:sp>
      <p:sp>
        <p:nvSpPr>
          <p:cNvPr id="5" name="Freeform 5"/>
          <p:cNvSpPr/>
          <p:nvPr/>
        </p:nvSpPr>
        <p:spPr>
          <a:xfrm>
            <a:off x="12176923" y="2538275"/>
            <a:ext cx="3605948" cy="1053793"/>
          </a:xfrm>
          <a:custGeom>
            <a:avLst/>
            <a:gdLst/>
            <a:ahLst/>
            <a:cxnLst/>
            <a:rect l="l" t="t" r="r" b="b"/>
            <a:pathLst>
              <a:path w="3605948" h="1053793">
                <a:moveTo>
                  <a:pt x="0" y="0"/>
                </a:moveTo>
                <a:lnTo>
                  <a:pt x="3605948" y="0"/>
                </a:lnTo>
                <a:lnTo>
                  <a:pt x="3605948" y="1053793"/>
                </a:lnTo>
                <a:lnTo>
                  <a:pt x="0" y="1053793"/>
                </a:lnTo>
                <a:lnTo>
                  <a:pt x="0" y="0"/>
                </a:lnTo>
                <a:close/>
              </a:path>
            </a:pathLst>
          </a:custGeom>
          <a:blipFill>
            <a:blip r:embed="rId4"/>
            <a:stretch>
              <a:fillRect/>
            </a:stretch>
          </a:blipFill>
        </p:spPr>
      </p:sp>
      <p:sp>
        <p:nvSpPr>
          <p:cNvPr id="6" name="Freeform 6"/>
          <p:cNvSpPr/>
          <p:nvPr/>
        </p:nvSpPr>
        <p:spPr>
          <a:xfrm>
            <a:off x="9768991" y="3677793"/>
            <a:ext cx="8306763" cy="4665442"/>
          </a:xfrm>
          <a:custGeom>
            <a:avLst/>
            <a:gdLst/>
            <a:ahLst/>
            <a:cxnLst/>
            <a:rect l="l" t="t" r="r" b="b"/>
            <a:pathLst>
              <a:path w="8306763" h="4665442">
                <a:moveTo>
                  <a:pt x="0" y="0"/>
                </a:moveTo>
                <a:lnTo>
                  <a:pt x="8306763" y="0"/>
                </a:lnTo>
                <a:lnTo>
                  <a:pt x="8306763" y="4665442"/>
                </a:lnTo>
                <a:lnTo>
                  <a:pt x="0" y="4665442"/>
                </a:lnTo>
                <a:lnTo>
                  <a:pt x="0" y="0"/>
                </a:lnTo>
                <a:close/>
              </a:path>
            </a:pathLst>
          </a:custGeom>
          <a:blipFill>
            <a:blip r:embed="rId5"/>
            <a:stretch>
              <a:fillRect/>
            </a:stretch>
          </a:blipFill>
        </p:spPr>
      </p:sp>
      <p:sp>
        <p:nvSpPr>
          <p:cNvPr id="7" name="TextBox 7"/>
          <p:cNvSpPr txBox="1"/>
          <p:nvPr/>
        </p:nvSpPr>
        <p:spPr>
          <a:xfrm>
            <a:off x="280772" y="457416"/>
            <a:ext cx="6023818" cy="4813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1-Mathematical Framework of BFR</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I</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8" name="TextBox 8"/>
          <p:cNvSpPr txBox="1"/>
          <p:nvPr/>
        </p:nvSpPr>
        <p:spPr>
          <a:xfrm>
            <a:off x="229870" y="1357630"/>
            <a:ext cx="8266430" cy="502285"/>
          </a:xfrm>
          <a:prstGeom prst="rect">
            <a:avLst/>
          </a:prstGeom>
        </p:spPr>
        <p:txBody>
          <a:bodyPr wrap="square"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The c</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ore formulation of the BFRI is defined as:</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9" name="TextBox 9"/>
          <p:cNvSpPr txBox="1"/>
          <p:nvPr/>
        </p:nvSpPr>
        <p:spPr>
          <a:xfrm>
            <a:off x="9926955" y="457200"/>
            <a:ext cx="5922010" cy="502285"/>
          </a:xfrm>
          <a:prstGeom prst="rect">
            <a:avLst/>
          </a:prstGeom>
        </p:spPr>
        <p:txBody>
          <a:bodyPr wrap="square"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2-Methodol</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ogy Breakdown</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10" name="TextBox 10"/>
          <p:cNvSpPr txBox="1"/>
          <p:nvPr/>
        </p:nvSpPr>
        <p:spPr>
          <a:xfrm>
            <a:off x="9768840" y="971550"/>
            <a:ext cx="6013450" cy="502285"/>
          </a:xfrm>
          <a:prstGeom prst="rect">
            <a:avLst/>
          </a:prstGeom>
        </p:spPr>
        <p:txBody>
          <a:bodyPr wrap="square"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2-1 Methodol</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ogy Breakdown</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11" name="TextBox 11"/>
          <p:cNvSpPr txBox="1"/>
          <p:nvPr/>
        </p:nvSpPr>
        <p:spPr>
          <a:xfrm>
            <a:off x="9768991" y="1579461"/>
            <a:ext cx="8108584" cy="787364"/>
          </a:xfrm>
          <a:prstGeom prst="rect">
            <a:avLst/>
          </a:prstGeom>
        </p:spPr>
        <p:txBody>
          <a:bodyPr lIns="0" tIns="0" rIns="0" bIns="0" rtlCol="0" anchor="t">
            <a:spAutoFit/>
          </a:bodyPr>
          <a:lstStyle/>
          <a:p>
            <a:pPr algn="ctr">
              <a:lnSpc>
                <a:spcPts val="3155"/>
              </a:lnSpc>
              <a:spcBef>
                <a:spcPct val="0"/>
              </a:spcBef>
            </a:pPr>
            <a:r>
              <a:rPr lang="en-US" sz="2250">
                <a:solidFill>
                  <a:srgbClr val="000000"/>
                </a:solidFill>
                <a:latin typeface="Varela Round" panose="00000500000000000000"/>
                <a:ea typeface="Varela Round" panose="00000500000000000000"/>
                <a:cs typeface="Varela Round" panose="00000500000000000000"/>
                <a:sym typeface="Varela Round" panose="00000500000000000000"/>
              </a:rPr>
              <a:t>The N</a:t>
            </a:r>
            <a:r>
              <a:rPr lang="en-US" sz="2250">
                <a:solidFill>
                  <a:srgbClr val="000000"/>
                </a:solidFill>
                <a:latin typeface="Varela Round" panose="00000500000000000000"/>
                <a:ea typeface="Varela Round" panose="00000500000000000000"/>
                <a:cs typeface="Varela Round" panose="00000500000000000000"/>
                <a:sym typeface="Varela Round" panose="00000500000000000000"/>
              </a:rPr>
              <a:t>ormalized Difference Vegetation Index (NDVI) is a widely used remote sensing metric calculated as:</a:t>
            </a:r>
            <a:endParaRPr lang="en-US" sz="225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7159" y="4163023"/>
            <a:ext cx="9862883" cy="4394994"/>
          </a:xfrm>
          <a:custGeom>
            <a:avLst/>
            <a:gdLst/>
            <a:ahLst/>
            <a:cxnLst/>
            <a:rect l="l" t="t" r="r" b="b"/>
            <a:pathLst>
              <a:path w="9862883" h="4394994">
                <a:moveTo>
                  <a:pt x="0" y="0"/>
                </a:moveTo>
                <a:lnTo>
                  <a:pt x="9862883" y="0"/>
                </a:lnTo>
                <a:lnTo>
                  <a:pt x="9862883" y="4394994"/>
                </a:lnTo>
                <a:lnTo>
                  <a:pt x="0" y="4394994"/>
                </a:lnTo>
                <a:lnTo>
                  <a:pt x="0" y="0"/>
                </a:lnTo>
                <a:close/>
              </a:path>
            </a:pathLst>
          </a:custGeom>
          <a:blipFill>
            <a:blip r:embed="rId1"/>
            <a:stretch>
              <a:fillRect/>
            </a:stretch>
          </a:blipFill>
        </p:spPr>
      </p:sp>
      <p:sp>
        <p:nvSpPr>
          <p:cNvPr id="3" name="Freeform 3"/>
          <p:cNvSpPr/>
          <p:nvPr/>
        </p:nvSpPr>
        <p:spPr>
          <a:xfrm>
            <a:off x="1821218" y="1503845"/>
            <a:ext cx="4720410" cy="1798251"/>
          </a:xfrm>
          <a:custGeom>
            <a:avLst/>
            <a:gdLst/>
            <a:ahLst/>
            <a:cxnLst/>
            <a:rect l="l" t="t" r="r" b="b"/>
            <a:pathLst>
              <a:path w="4720410" h="1798251">
                <a:moveTo>
                  <a:pt x="0" y="0"/>
                </a:moveTo>
                <a:lnTo>
                  <a:pt x="4720409" y="0"/>
                </a:lnTo>
                <a:lnTo>
                  <a:pt x="4720409" y="1798251"/>
                </a:lnTo>
                <a:lnTo>
                  <a:pt x="0" y="1798251"/>
                </a:lnTo>
                <a:lnTo>
                  <a:pt x="0" y="0"/>
                </a:lnTo>
                <a:close/>
              </a:path>
            </a:pathLst>
          </a:custGeom>
          <a:blipFill>
            <a:blip r:embed="rId2"/>
            <a:stretch>
              <a:fillRect/>
            </a:stretch>
          </a:blipFill>
        </p:spPr>
      </p:sp>
      <p:sp>
        <p:nvSpPr>
          <p:cNvPr id="4" name="Freeform 4"/>
          <p:cNvSpPr/>
          <p:nvPr/>
        </p:nvSpPr>
        <p:spPr>
          <a:xfrm>
            <a:off x="14572368" y="961270"/>
            <a:ext cx="2416778" cy="1085149"/>
          </a:xfrm>
          <a:custGeom>
            <a:avLst/>
            <a:gdLst/>
            <a:ahLst/>
            <a:cxnLst/>
            <a:rect l="l" t="t" r="r" b="b"/>
            <a:pathLst>
              <a:path w="2416778" h="1085149">
                <a:moveTo>
                  <a:pt x="0" y="0"/>
                </a:moveTo>
                <a:lnTo>
                  <a:pt x="2416778" y="0"/>
                </a:lnTo>
                <a:lnTo>
                  <a:pt x="2416778" y="1085149"/>
                </a:lnTo>
                <a:lnTo>
                  <a:pt x="0" y="1085149"/>
                </a:lnTo>
                <a:lnTo>
                  <a:pt x="0" y="0"/>
                </a:lnTo>
                <a:close/>
              </a:path>
            </a:pathLst>
          </a:custGeom>
          <a:blipFill>
            <a:blip r:embed="rId3"/>
            <a:stretch>
              <a:fillRect t="-23177" b="-23177"/>
            </a:stretch>
          </a:blipFill>
        </p:spPr>
      </p:sp>
      <p:sp>
        <p:nvSpPr>
          <p:cNvPr id="5" name="Freeform 5"/>
          <p:cNvSpPr/>
          <p:nvPr/>
        </p:nvSpPr>
        <p:spPr>
          <a:xfrm>
            <a:off x="10175359" y="1883060"/>
            <a:ext cx="7870988" cy="7548260"/>
          </a:xfrm>
          <a:custGeom>
            <a:avLst/>
            <a:gdLst/>
            <a:ahLst/>
            <a:cxnLst/>
            <a:rect l="l" t="t" r="r" b="b"/>
            <a:pathLst>
              <a:path w="7870988" h="7548260">
                <a:moveTo>
                  <a:pt x="0" y="0"/>
                </a:moveTo>
                <a:lnTo>
                  <a:pt x="7870989" y="0"/>
                </a:lnTo>
                <a:lnTo>
                  <a:pt x="7870989" y="7548259"/>
                </a:lnTo>
                <a:lnTo>
                  <a:pt x="0" y="7548259"/>
                </a:lnTo>
                <a:lnTo>
                  <a:pt x="0" y="0"/>
                </a:lnTo>
                <a:close/>
              </a:path>
            </a:pathLst>
          </a:custGeom>
          <a:blipFill>
            <a:blip r:embed="rId4"/>
            <a:stretch>
              <a:fillRect/>
            </a:stretch>
          </a:blipFill>
        </p:spPr>
      </p:sp>
      <p:sp>
        <p:nvSpPr>
          <p:cNvPr id="6" name="TextBox 6"/>
          <p:cNvSpPr txBox="1"/>
          <p:nvPr/>
        </p:nvSpPr>
        <p:spPr>
          <a:xfrm>
            <a:off x="305325" y="225466"/>
            <a:ext cx="8025033" cy="9766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2-2 Financial Term: Investment Efficiency (Cost Term)</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7" name="TextBox 7"/>
          <p:cNvSpPr txBox="1"/>
          <p:nvPr/>
        </p:nvSpPr>
        <p:spPr>
          <a:xfrm>
            <a:off x="10580638" y="261026"/>
            <a:ext cx="6678662" cy="4813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2-3 Risk</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Term: Climate Risk Score (CRS)</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3879" y="879341"/>
            <a:ext cx="4367857" cy="1125699"/>
          </a:xfrm>
          <a:custGeom>
            <a:avLst/>
            <a:gdLst/>
            <a:ahLst/>
            <a:cxnLst/>
            <a:rect l="l" t="t" r="r" b="b"/>
            <a:pathLst>
              <a:path w="4367857" h="1125699">
                <a:moveTo>
                  <a:pt x="0" y="0"/>
                </a:moveTo>
                <a:lnTo>
                  <a:pt x="4367857" y="0"/>
                </a:lnTo>
                <a:lnTo>
                  <a:pt x="4367857" y="1125699"/>
                </a:lnTo>
                <a:lnTo>
                  <a:pt x="0" y="1125699"/>
                </a:lnTo>
                <a:lnTo>
                  <a:pt x="0" y="0"/>
                </a:lnTo>
                <a:close/>
              </a:path>
            </a:pathLst>
          </a:custGeom>
          <a:blipFill>
            <a:blip r:embed="rId1"/>
            <a:stretch>
              <a:fillRect t="-18028" b="-18028"/>
            </a:stretch>
          </a:blipFill>
        </p:spPr>
      </p:sp>
      <p:sp>
        <p:nvSpPr>
          <p:cNvPr id="3" name="Freeform 3"/>
          <p:cNvSpPr/>
          <p:nvPr/>
        </p:nvSpPr>
        <p:spPr>
          <a:xfrm>
            <a:off x="589812" y="2343980"/>
            <a:ext cx="8554188" cy="7158591"/>
          </a:xfrm>
          <a:custGeom>
            <a:avLst/>
            <a:gdLst/>
            <a:ahLst/>
            <a:cxnLst/>
            <a:rect l="l" t="t" r="r" b="b"/>
            <a:pathLst>
              <a:path w="8554188" h="7158591">
                <a:moveTo>
                  <a:pt x="0" y="0"/>
                </a:moveTo>
                <a:lnTo>
                  <a:pt x="8554188" y="0"/>
                </a:lnTo>
                <a:lnTo>
                  <a:pt x="8554188" y="7158591"/>
                </a:lnTo>
                <a:lnTo>
                  <a:pt x="0" y="7158591"/>
                </a:lnTo>
                <a:lnTo>
                  <a:pt x="0" y="0"/>
                </a:lnTo>
                <a:close/>
              </a:path>
            </a:pathLst>
          </a:custGeom>
          <a:blipFill>
            <a:blip r:embed="rId2"/>
            <a:stretch>
              <a:fillRect/>
            </a:stretch>
          </a:blipFill>
        </p:spPr>
      </p:sp>
      <p:sp>
        <p:nvSpPr>
          <p:cNvPr id="4" name="Freeform 4"/>
          <p:cNvSpPr/>
          <p:nvPr/>
        </p:nvSpPr>
        <p:spPr>
          <a:xfrm>
            <a:off x="9916846" y="3491661"/>
            <a:ext cx="8371154" cy="1500628"/>
          </a:xfrm>
          <a:custGeom>
            <a:avLst/>
            <a:gdLst/>
            <a:ahLst/>
            <a:cxnLst/>
            <a:rect l="l" t="t" r="r" b="b"/>
            <a:pathLst>
              <a:path w="8371154" h="1500628">
                <a:moveTo>
                  <a:pt x="0" y="0"/>
                </a:moveTo>
                <a:lnTo>
                  <a:pt x="8371154" y="0"/>
                </a:lnTo>
                <a:lnTo>
                  <a:pt x="8371154" y="1500628"/>
                </a:lnTo>
                <a:lnTo>
                  <a:pt x="0" y="1500628"/>
                </a:lnTo>
                <a:lnTo>
                  <a:pt x="0" y="0"/>
                </a:lnTo>
                <a:close/>
              </a:path>
            </a:pathLst>
          </a:custGeom>
          <a:blipFill>
            <a:blip r:embed="rId3"/>
            <a:stretch>
              <a:fillRect l="-4393"/>
            </a:stretch>
          </a:blipFill>
        </p:spPr>
      </p:sp>
      <p:sp>
        <p:nvSpPr>
          <p:cNvPr id="5" name="Freeform 5"/>
          <p:cNvSpPr/>
          <p:nvPr/>
        </p:nvSpPr>
        <p:spPr>
          <a:xfrm>
            <a:off x="9916846" y="6275355"/>
            <a:ext cx="8371154" cy="2824749"/>
          </a:xfrm>
          <a:custGeom>
            <a:avLst/>
            <a:gdLst/>
            <a:ahLst/>
            <a:cxnLst/>
            <a:rect l="l" t="t" r="r" b="b"/>
            <a:pathLst>
              <a:path w="8371154" h="2824749">
                <a:moveTo>
                  <a:pt x="0" y="0"/>
                </a:moveTo>
                <a:lnTo>
                  <a:pt x="8371154" y="0"/>
                </a:lnTo>
                <a:lnTo>
                  <a:pt x="8371154" y="2824749"/>
                </a:lnTo>
                <a:lnTo>
                  <a:pt x="0" y="2824749"/>
                </a:lnTo>
                <a:lnTo>
                  <a:pt x="0" y="0"/>
                </a:lnTo>
                <a:close/>
              </a:path>
            </a:pathLst>
          </a:custGeom>
          <a:blipFill>
            <a:blip r:embed="rId4"/>
            <a:stretch>
              <a:fillRect/>
            </a:stretch>
          </a:blipFill>
        </p:spPr>
      </p:sp>
      <p:sp>
        <p:nvSpPr>
          <p:cNvPr id="6" name="TextBox 6"/>
          <p:cNvSpPr txBox="1"/>
          <p:nvPr/>
        </p:nvSpPr>
        <p:spPr>
          <a:xfrm>
            <a:off x="413172" y="285992"/>
            <a:ext cx="5568956" cy="4813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2-4 S</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ocial Impact Term: SROI</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7" name="TextBox 7"/>
          <p:cNvSpPr txBox="1"/>
          <p:nvPr/>
        </p:nvSpPr>
        <p:spPr>
          <a:xfrm>
            <a:off x="9461388" y="358080"/>
            <a:ext cx="8683499" cy="2465918"/>
          </a:xfrm>
          <a:prstGeom prst="rect">
            <a:avLst/>
          </a:prstGeom>
        </p:spPr>
        <p:txBody>
          <a:bodyPr lIns="0" tIns="0" rIns="0" bIns="0" rtlCol="0" anchor="t">
            <a:spAutoFit/>
          </a:bodyPr>
          <a:lstStyle/>
          <a:p>
            <a:pPr algn="ctr">
              <a:lnSpc>
                <a:spcPts val="3360"/>
              </a:lnSpc>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3. Technical Implementation: Smart Contracts on Ethereum</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360"/>
              </a:lnSpc>
            </a:pPr>
          </a:p>
          <a:p>
            <a:pPr algn="ctr">
              <a:lnSpc>
                <a:spcPts val="3360"/>
              </a:lnSpc>
              <a:spcBef>
                <a:spcPct val="0"/>
              </a:spcBef>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The BFRI system is depl</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oyed using Ethereum-based smart contracts, enabling decentralized and automated financial operations.</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055"/>
              </a:lnSpc>
              <a:spcBef>
                <a:spcPct val="0"/>
              </a:spcBef>
            </a:pPr>
          </a:p>
        </p:txBody>
      </p:sp>
      <p:sp>
        <p:nvSpPr>
          <p:cNvPr id="8" name="TextBox 8"/>
          <p:cNvSpPr txBox="1"/>
          <p:nvPr/>
        </p:nvSpPr>
        <p:spPr>
          <a:xfrm>
            <a:off x="9916846" y="2610281"/>
            <a:ext cx="4391323" cy="4813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3.1</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Architecture Overview</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9" name="TextBox 9"/>
          <p:cNvSpPr txBox="1"/>
          <p:nvPr/>
        </p:nvSpPr>
        <p:spPr>
          <a:xfrm>
            <a:off x="9916846" y="5397752"/>
            <a:ext cx="4907310" cy="4813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3.2</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Smart Contract Workflow</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1655" y="844802"/>
            <a:ext cx="6987133" cy="2119490"/>
          </a:xfrm>
          <a:custGeom>
            <a:avLst/>
            <a:gdLst/>
            <a:ahLst/>
            <a:cxnLst/>
            <a:rect l="l" t="t" r="r" b="b"/>
            <a:pathLst>
              <a:path w="6987133" h="2119490">
                <a:moveTo>
                  <a:pt x="0" y="0"/>
                </a:moveTo>
                <a:lnTo>
                  <a:pt x="6987134" y="0"/>
                </a:lnTo>
                <a:lnTo>
                  <a:pt x="6987134" y="2119491"/>
                </a:lnTo>
                <a:lnTo>
                  <a:pt x="0" y="2119491"/>
                </a:lnTo>
                <a:lnTo>
                  <a:pt x="0" y="0"/>
                </a:lnTo>
                <a:close/>
              </a:path>
            </a:pathLst>
          </a:custGeom>
          <a:blipFill>
            <a:blip r:embed="rId1"/>
            <a:stretch>
              <a:fillRect/>
            </a:stretch>
          </a:blipFill>
        </p:spPr>
      </p:sp>
      <p:sp>
        <p:nvSpPr>
          <p:cNvPr id="3" name="Freeform 3"/>
          <p:cNvSpPr/>
          <p:nvPr/>
        </p:nvSpPr>
        <p:spPr>
          <a:xfrm>
            <a:off x="461655" y="3315720"/>
            <a:ext cx="8257064" cy="2043165"/>
          </a:xfrm>
          <a:custGeom>
            <a:avLst/>
            <a:gdLst/>
            <a:ahLst/>
            <a:cxnLst/>
            <a:rect l="l" t="t" r="r" b="b"/>
            <a:pathLst>
              <a:path w="8257064" h="2043165">
                <a:moveTo>
                  <a:pt x="0" y="0"/>
                </a:moveTo>
                <a:lnTo>
                  <a:pt x="8257065" y="0"/>
                </a:lnTo>
                <a:lnTo>
                  <a:pt x="8257065" y="2043165"/>
                </a:lnTo>
                <a:lnTo>
                  <a:pt x="0" y="2043165"/>
                </a:lnTo>
                <a:lnTo>
                  <a:pt x="0" y="0"/>
                </a:lnTo>
                <a:close/>
              </a:path>
            </a:pathLst>
          </a:custGeom>
          <a:blipFill>
            <a:blip r:embed="rId2"/>
            <a:stretch>
              <a:fillRect t="-753" b="-753"/>
            </a:stretch>
          </a:blipFill>
        </p:spPr>
      </p:sp>
      <p:sp>
        <p:nvSpPr>
          <p:cNvPr id="4" name="Freeform 4"/>
          <p:cNvSpPr/>
          <p:nvPr/>
        </p:nvSpPr>
        <p:spPr>
          <a:xfrm>
            <a:off x="459869" y="5783065"/>
            <a:ext cx="7132841" cy="4503935"/>
          </a:xfrm>
          <a:custGeom>
            <a:avLst/>
            <a:gdLst/>
            <a:ahLst/>
            <a:cxnLst/>
            <a:rect l="l" t="t" r="r" b="b"/>
            <a:pathLst>
              <a:path w="7132841" h="4503935">
                <a:moveTo>
                  <a:pt x="0" y="0"/>
                </a:moveTo>
                <a:lnTo>
                  <a:pt x="7132841" y="0"/>
                </a:lnTo>
                <a:lnTo>
                  <a:pt x="7132841" y="4503935"/>
                </a:lnTo>
                <a:lnTo>
                  <a:pt x="0" y="4503935"/>
                </a:lnTo>
                <a:lnTo>
                  <a:pt x="0" y="0"/>
                </a:lnTo>
                <a:close/>
              </a:path>
            </a:pathLst>
          </a:custGeom>
          <a:blipFill>
            <a:blip r:embed="rId3"/>
            <a:stretch>
              <a:fillRect/>
            </a:stretch>
          </a:blipFill>
        </p:spPr>
      </p:sp>
      <p:sp>
        <p:nvSpPr>
          <p:cNvPr id="5" name="Freeform 5"/>
          <p:cNvSpPr/>
          <p:nvPr/>
        </p:nvSpPr>
        <p:spPr>
          <a:xfrm>
            <a:off x="10132695" y="4780280"/>
            <a:ext cx="7995920" cy="3254375"/>
          </a:xfrm>
          <a:custGeom>
            <a:avLst/>
            <a:gdLst/>
            <a:ahLst/>
            <a:cxnLst/>
            <a:rect l="l" t="t" r="r" b="b"/>
            <a:pathLst>
              <a:path w="9163431" h="3254665">
                <a:moveTo>
                  <a:pt x="0" y="0"/>
                </a:moveTo>
                <a:lnTo>
                  <a:pt x="9163431" y="0"/>
                </a:lnTo>
                <a:lnTo>
                  <a:pt x="9163431" y="3254665"/>
                </a:lnTo>
                <a:lnTo>
                  <a:pt x="0" y="3254665"/>
                </a:lnTo>
                <a:lnTo>
                  <a:pt x="0" y="0"/>
                </a:lnTo>
                <a:close/>
              </a:path>
            </a:pathLst>
          </a:custGeom>
          <a:blipFill>
            <a:blip r:embed="rId4"/>
            <a:stretch>
              <a:fillRect/>
            </a:stretch>
          </a:blipFill>
        </p:spPr>
      </p:sp>
      <p:sp>
        <p:nvSpPr>
          <p:cNvPr id="6" name="Freeform 6"/>
          <p:cNvSpPr/>
          <p:nvPr/>
        </p:nvSpPr>
        <p:spPr>
          <a:xfrm>
            <a:off x="10433105" y="1901025"/>
            <a:ext cx="6133686" cy="2436277"/>
          </a:xfrm>
          <a:custGeom>
            <a:avLst/>
            <a:gdLst/>
            <a:ahLst/>
            <a:cxnLst/>
            <a:rect l="l" t="t" r="r" b="b"/>
            <a:pathLst>
              <a:path w="6133686" h="2436277">
                <a:moveTo>
                  <a:pt x="0" y="0"/>
                </a:moveTo>
                <a:lnTo>
                  <a:pt x="6133686" y="0"/>
                </a:lnTo>
                <a:lnTo>
                  <a:pt x="6133686" y="2436278"/>
                </a:lnTo>
                <a:lnTo>
                  <a:pt x="0" y="2436278"/>
                </a:lnTo>
                <a:lnTo>
                  <a:pt x="0" y="0"/>
                </a:lnTo>
                <a:close/>
              </a:path>
            </a:pathLst>
          </a:custGeom>
          <a:blipFill>
            <a:blip r:embed="rId5"/>
            <a:stretch>
              <a:fillRect/>
            </a:stretch>
          </a:blipFill>
        </p:spPr>
      </p:sp>
      <p:sp>
        <p:nvSpPr>
          <p:cNvPr id="7" name="TextBox 7"/>
          <p:cNvSpPr txBox="1"/>
          <p:nvPr/>
        </p:nvSpPr>
        <p:spPr>
          <a:xfrm>
            <a:off x="461655" y="169456"/>
            <a:ext cx="6312134" cy="4813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3-3 Aut</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omated Disbursement Logic</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8" name="TextBox 8"/>
          <p:cNvSpPr txBox="1"/>
          <p:nvPr/>
        </p:nvSpPr>
        <p:spPr>
          <a:xfrm>
            <a:off x="67618" y="2783318"/>
            <a:ext cx="3887604" cy="4813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3.4</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Advantages</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9" name="TextBox 9"/>
          <p:cNvSpPr txBox="1"/>
          <p:nvPr/>
        </p:nvSpPr>
        <p:spPr>
          <a:xfrm>
            <a:off x="461655" y="5301735"/>
            <a:ext cx="7886619" cy="481330"/>
          </a:xfrm>
          <a:prstGeom prst="rect">
            <a:avLst/>
          </a:prstGeom>
        </p:spPr>
        <p:txBody>
          <a:bodyPr lIns="0" tIns="0" rIns="0" bIns="0" rtlCol="0" anchor="t">
            <a:spAutoFit/>
          </a:bodyPr>
          <a:lstStyle/>
          <a:p>
            <a:pPr algn="ctr">
              <a:lnSpc>
                <a:spcPts val="3920"/>
              </a:lnSpc>
              <a:spcBef>
                <a:spcPct val="0"/>
              </a:spcBef>
            </a:pP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4.</a:t>
            </a:r>
            <a:r>
              <a:rPr lang="en-US" sz="2800">
                <a:solidFill>
                  <a:srgbClr val="000000"/>
                </a:solidFill>
                <a:latin typeface="Varela Round" panose="00000500000000000000"/>
                <a:ea typeface="Varela Round" panose="00000500000000000000"/>
                <a:cs typeface="Varela Round" panose="00000500000000000000"/>
                <a:sym typeface="Varela Round" panose="00000500000000000000"/>
              </a:rPr>
              <a:t> Case Application: Mangroves in Port Sudan</a:t>
            </a:r>
            <a:endParaRPr lang="en-US" sz="28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10" name="TextBox 10"/>
          <p:cNvSpPr txBox="1"/>
          <p:nvPr/>
        </p:nvSpPr>
        <p:spPr>
          <a:xfrm>
            <a:off x="9719310" y="153035"/>
            <a:ext cx="8333740" cy="521970"/>
          </a:xfrm>
          <a:prstGeom prst="rect">
            <a:avLst/>
          </a:prstGeom>
        </p:spPr>
        <p:txBody>
          <a:bodyPr wrap="square" lIns="0" tIns="0" rIns="0" bIns="0" rtlCol="0" anchor="t">
            <a:spAutoFit/>
          </a:bodyPr>
          <a:lstStyle/>
          <a:p>
            <a:pPr algn="ctr">
              <a:lnSpc>
                <a:spcPts val="4075"/>
              </a:lnSpc>
              <a:spcBef>
                <a:spcPct val="0"/>
              </a:spcBef>
            </a:pPr>
            <a:r>
              <a:rPr lang="en-US" sz="2910">
                <a:solidFill>
                  <a:srgbClr val="000000"/>
                </a:solidFill>
                <a:latin typeface="Varela Round" panose="00000500000000000000"/>
                <a:ea typeface="Varela Round" panose="00000500000000000000"/>
                <a:cs typeface="Varela Round" panose="00000500000000000000"/>
                <a:sym typeface="Varela Round" panose="00000500000000000000"/>
              </a:rPr>
              <a:t>5. C</a:t>
            </a:r>
            <a:r>
              <a:rPr lang="en-US" sz="2910">
                <a:solidFill>
                  <a:srgbClr val="000000"/>
                </a:solidFill>
                <a:latin typeface="Varela Round" panose="00000500000000000000"/>
                <a:ea typeface="Varela Round" panose="00000500000000000000"/>
                <a:cs typeface="Varela Round" panose="00000500000000000000"/>
                <a:sym typeface="Varela Round" panose="00000500000000000000"/>
              </a:rPr>
              <a:t>onclusion and Vision (2026 and Beyond)</a:t>
            </a:r>
            <a:endParaRPr lang="en-US" sz="291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11" name="TextBox 11"/>
          <p:cNvSpPr txBox="1"/>
          <p:nvPr/>
        </p:nvSpPr>
        <p:spPr>
          <a:xfrm>
            <a:off x="10433105" y="797177"/>
            <a:ext cx="6826195" cy="824865"/>
          </a:xfrm>
          <a:prstGeom prst="rect">
            <a:avLst/>
          </a:prstGeom>
        </p:spPr>
        <p:txBody>
          <a:bodyPr lIns="0" tIns="0" rIns="0" bIns="0" rtlCol="0" anchor="t">
            <a:spAutoFit/>
          </a:bodyPr>
          <a:lstStyle/>
          <a:p>
            <a:pPr algn="ctr">
              <a:lnSpc>
                <a:spcPts val="3360"/>
              </a:lnSpc>
              <a:spcBef>
                <a:spcPct val="0"/>
              </a:spcBef>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The BFRI framew</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ork represents a paradigm shift in climate finance by merging:</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12" name="TextBox 12"/>
          <p:cNvSpPr txBox="1"/>
          <p:nvPr/>
        </p:nvSpPr>
        <p:spPr>
          <a:xfrm>
            <a:off x="10433105" y="8177908"/>
            <a:ext cx="7854895" cy="2073739"/>
          </a:xfrm>
          <a:prstGeom prst="rect">
            <a:avLst/>
          </a:prstGeom>
        </p:spPr>
        <p:txBody>
          <a:bodyPr lIns="0" tIns="0" rIns="0" bIns="0" rtlCol="0" anchor="t">
            <a:spAutoFit/>
          </a:bodyPr>
          <a:lstStyle/>
          <a:p>
            <a:pPr algn="ctr">
              <a:lnSpc>
                <a:spcPts val="3360"/>
              </a:lnSpc>
              <a:spcBef>
                <a:spcPct val="0"/>
              </a:spcBef>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Ultimately, BFRI aims t</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o establish a new asset class—Blue Carbon Resilience Assets (BCRA)—bridging the gap between ecological sustainability and institutional investment.</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240"/>
              </a:lnSpc>
              <a:spcBef>
                <a:spcPct val="0"/>
              </a:spcBef>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25560" y="112019"/>
            <a:ext cx="14510694" cy="7148914"/>
          </a:xfrm>
          <a:custGeom>
            <a:avLst/>
            <a:gdLst/>
            <a:ahLst/>
            <a:cxnLst/>
            <a:rect l="l" t="t" r="r" b="b"/>
            <a:pathLst>
              <a:path w="14510694" h="7148914">
                <a:moveTo>
                  <a:pt x="0" y="0"/>
                </a:moveTo>
                <a:lnTo>
                  <a:pt x="14510694" y="0"/>
                </a:lnTo>
                <a:lnTo>
                  <a:pt x="14510694" y="7148914"/>
                </a:lnTo>
                <a:lnTo>
                  <a:pt x="0" y="7148914"/>
                </a:lnTo>
                <a:lnTo>
                  <a:pt x="0" y="0"/>
                </a:lnTo>
                <a:close/>
              </a:path>
            </a:pathLst>
          </a:custGeom>
          <a:blipFill>
            <a:blip r:embed="rId1"/>
            <a:stretch>
              <a:fillRect t="-363" b="-363"/>
            </a:stretch>
          </a:blipFill>
        </p:spPr>
      </p:sp>
      <p:sp>
        <p:nvSpPr>
          <p:cNvPr id="3" name="TextBox 3"/>
          <p:cNvSpPr txBox="1"/>
          <p:nvPr/>
        </p:nvSpPr>
        <p:spPr>
          <a:xfrm>
            <a:off x="-238152" y="7384417"/>
            <a:ext cx="18395463" cy="2902583"/>
          </a:xfrm>
          <a:prstGeom prst="rect">
            <a:avLst/>
          </a:prstGeom>
        </p:spPr>
        <p:txBody>
          <a:bodyPr lIns="0" tIns="0" rIns="0" bIns="0" rtlCol="0" anchor="t">
            <a:spAutoFit/>
          </a:bodyPr>
          <a:lstStyle/>
          <a:p>
            <a:pPr marL="518160" lvl="1" indent="-259080" algn="ctr">
              <a:lnSpc>
                <a:spcPts val="3360"/>
              </a:lnSpc>
              <a:spcBef>
                <a:spcPct val="0"/>
              </a:spcBef>
              <a:buFont typeface="Arial" panose="020B0604020202020204"/>
              <a:buChar char="•"/>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Correlati</a:t>
            </a: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on: The BFRI (blue line) acts as a leading indicator of carbon value, with increases in ecosystem resilience consistently preceding rises in monetized carbon (green bars), confirming a strong ecology–finance linkage.</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518160" lvl="1" indent="-259080" algn="ctr">
              <a:lnSpc>
                <a:spcPts val="3360"/>
              </a:lnSpc>
              <a:spcBef>
                <a:spcPct val="0"/>
              </a:spcBef>
              <a:buFont typeface="Arial" panose="020B0604020202020204"/>
              <a:buChar char="•"/>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Growth Story: From 2015–2025, improved resilience and data-driven transparency drive a +255% increase in carbon value, highlighting the financial impact of stable, high-quality ecosystems.</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518160" lvl="1" indent="-259080" algn="ctr">
              <a:lnSpc>
                <a:spcPts val="3360"/>
              </a:lnSpc>
              <a:spcBef>
                <a:spcPct val="0"/>
              </a:spcBef>
              <a:buFont typeface="Arial" panose="020B0604020202020204"/>
              <a:buChar char="•"/>
            </a:pPr>
            <a:r>
              <a:rPr lang="en-US" sz="2400">
                <a:solidFill>
                  <a:srgbClr val="000000"/>
                </a:solidFill>
                <a:latin typeface="Varela Round" panose="00000500000000000000"/>
                <a:ea typeface="Varela Round" panose="00000500000000000000"/>
                <a:cs typeface="Varela Round" panose="00000500000000000000"/>
                <a:sym typeface="Varela Round" panose="00000500000000000000"/>
              </a:rPr>
              <a:t>Conclusion: Higher BFRI scores generate premium carbon credits, demonstrating that ecosystem health is directly convertible into financial value — positioning nature as a measurable, investable asset.</a:t>
            </a:r>
            <a:endParaRPr lang="en-US" sz="2400">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220"/>
              </a:lnSpc>
              <a:spcBef>
                <a:spcPct val="0"/>
              </a:spcBef>
            </a:p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883" y="114117"/>
            <a:ext cx="9126302" cy="5129381"/>
          </a:xfrm>
          <a:custGeom>
            <a:avLst/>
            <a:gdLst/>
            <a:ahLst/>
            <a:cxnLst/>
            <a:rect l="l" t="t" r="r" b="b"/>
            <a:pathLst>
              <a:path w="9126302" h="5129381">
                <a:moveTo>
                  <a:pt x="0" y="0"/>
                </a:moveTo>
                <a:lnTo>
                  <a:pt x="9126302" y="0"/>
                </a:lnTo>
                <a:lnTo>
                  <a:pt x="9126302" y="5129381"/>
                </a:lnTo>
                <a:lnTo>
                  <a:pt x="0" y="5129381"/>
                </a:lnTo>
                <a:lnTo>
                  <a:pt x="0" y="0"/>
                </a:lnTo>
                <a:close/>
              </a:path>
            </a:pathLst>
          </a:custGeom>
          <a:blipFill>
            <a:blip r:embed="rId1"/>
            <a:stretch>
              <a:fillRect/>
            </a:stretch>
          </a:blipFill>
        </p:spPr>
      </p:sp>
      <p:sp>
        <p:nvSpPr>
          <p:cNvPr id="3" name="Freeform 3"/>
          <p:cNvSpPr/>
          <p:nvPr/>
        </p:nvSpPr>
        <p:spPr>
          <a:xfrm>
            <a:off x="9469425" y="196691"/>
            <a:ext cx="8650546" cy="4964234"/>
          </a:xfrm>
          <a:custGeom>
            <a:avLst/>
            <a:gdLst/>
            <a:ahLst/>
            <a:cxnLst/>
            <a:rect l="l" t="t" r="r" b="b"/>
            <a:pathLst>
              <a:path w="8650546" h="4964234">
                <a:moveTo>
                  <a:pt x="0" y="0"/>
                </a:moveTo>
                <a:lnTo>
                  <a:pt x="8650546" y="0"/>
                </a:lnTo>
                <a:lnTo>
                  <a:pt x="8650546" y="4964233"/>
                </a:lnTo>
                <a:lnTo>
                  <a:pt x="0" y="4964233"/>
                </a:lnTo>
                <a:lnTo>
                  <a:pt x="0" y="0"/>
                </a:lnTo>
                <a:close/>
              </a:path>
            </a:pathLst>
          </a:custGeom>
          <a:blipFill>
            <a:blip r:embed="rId2"/>
            <a:stretch>
              <a:fillRect/>
            </a:stretch>
          </a:blipFill>
        </p:spPr>
      </p:sp>
      <p:sp>
        <p:nvSpPr>
          <p:cNvPr id="4" name="TextBox 4"/>
          <p:cNvSpPr txBox="1"/>
          <p:nvPr/>
        </p:nvSpPr>
        <p:spPr>
          <a:xfrm>
            <a:off x="0" y="5220705"/>
            <a:ext cx="9281185" cy="5066295"/>
          </a:xfrm>
          <a:prstGeom prst="rect">
            <a:avLst/>
          </a:prstGeom>
        </p:spPr>
        <p:txBody>
          <a:bodyPr lIns="0" tIns="0" rIns="0" bIns="0" rtlCol="0" anchor="t">
            <a:spAutoFit/>
          </a:bodyPr>
          <a:lstStyle/>
          <a:p>
            <a:pPr algn="ctr">
              <a:lnSpc>
                <a:spcPts val="3345"/>
              </a:lnSpc>
              <a:spcBef>
                <a:spcPct val="0"/>
              </a:spcBef>
            </a:pPr>
            <a:r>
              <a:rPr lang="en-US" sz="2390">
                <a:solidFill>
                  <a:srgbClr val="000000"/>
                </a:solidFill>
                <a:latin typeface="Varela Round" panose="00000500000000000000"/>
                <a:ea typeface="Varela Round" panose="00000500000000000000"/>
                <a:cs typeface="Varela Round" panose="00000500000000000000"/>
                <a:sym typeface="Varela Round" panose="00000500000000000000"/>
              </a:rPr>
              <a:t>This chart analyzes the annual 'Investment vs. Carb</a:t>
            </a:r>
            <a:r>
              <a:rPr lang="en-US" sz="2390">
                <a:solidFill>
                  <a:srgbClr val="000000"/>
                </a:solidFill>
                <a:latin typeface="Varela Round" panose="00000500000000000000"/>
                <a:ea typeface="Varela Round" panose="00000500000000000000"/>
                <a:cs typeface="Varela Round" panose="00000500000000000000"/>
                <a:sym typeface="Varela Round" panose="00000500000000000000"/>
              </a:rPr>
              <a:t>on Return' over a decade-long period (2015-2025). It illustrates the relationship between capital expenditure (blue bars) and the financial yields generated from carbon sequestration (red bars). The primary objective is to demonstrate the project's financial efficiency and the scalability of the Blue Carbon model. While investment levels vary based on expansion phases, the consistent generation of carbon returns underscores the economic viability of nature-based solutions. This data provides crucial evidence for investors on how capital infusion is successfully converted into high-value environmental assets and sustainable revenue streams.</a:t>
            </a:r>
            <a:endParaRPr lang="en-US" sz="239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
        <p:nvSpPr>
          <p:cNvPr id="5" name="TextBox 5"/>
          <p:cNvSpPr txBox="1"/>
          <p:nvPr/>
        </p:nvSpPr>
        <p:spPr>
          <a:xfrm>
            <a:off x="9683691" y="4888780"/>
            <a:ext cx="8222014" cy="5398220"/>
          </a:xfrm>
          <a:prstGeom prst="rect">
            <a:avLst/>
          </a:prstGeom>
        </p:spPr>
        <p:txBody>
          <a:bodyPr lIns="0" tIns="0" rIns="0" bIns="0" rtlCol="0" anchor="t">
            <a:spAutoFit/>
          </a:bodyPr>
          <a:lstStyle/>
          <a:p>
            <a:pPr algn="ctr">
              <a:lnSpc>
                <a:spcPts val="3295"/>
              </a:lnSpc>
              <a:spcBef>
                <a:spcPct val="0"/>
              </a:spcBef>
            </a:pPr>
            <a:r>
              <a:rPr lang="en-US" sz="2350">
                <a:solidFill>
                  <a:srgbClr val="000000"/>
                </a:solidFill>
                <a:latin typeface="Varela Round" panose="00000500000000000000"/>
                <a:ea typeface="Varela Round" panose="00000500000000000000"/>
                <a:cs typeface="Varela Round" panose="00000500000000000000"/>
                <a:sym typeface="Varela Round" panose="00000500000000000000"/>
              </a:rPr>
              <a:t>This chart visualizes the dynamic 'Carb</a:t>
            </a:r>
            <a:r>
              <a:rPr lang="en-US" sz="2350">
                <a:solidFill>
                  <a:srgbClr val="000000"/>
                </a:solidFill>
                <a:latin typeface="Varela Round" panose="00000500000000000000"/>
                <a:ea typeface="Varela Round" panose="00000500000000000000"/>
                <a:cs typeface="Varela Round" panose="00000500000000000000"/>
                <a:sym typeface="Varela Round" panose="00000500000000000000"/>
              </a:rPr>
              <a:t>on Asset Value Over Time' from 2015 to 2025, tracking the annual fluctuations in financial returns from carbon sequestration. The primary objective is to evaluate the long-term performance and resilience of the environmental assets, highlighting significant growth milestones such as the 2019 peak. By illustrating these trends, the chart provides stakeholders with a clear understanding of the asset’s yield potential and its behavior as a financial instrument influenced by ecological cycles. This data is essential for assessing the risk-return profile of blue carbon investments and ensuring informed decision-making for future scaling</a:t>
            </a:r>
            <a:endParaRPr lang="en-US" sz="2350">
              <a:solidFill>
                <a:srgbClr val="000000"/>
              </a:solidFill>
              <a:latin typeface="Varela Round" panose="00000500000000000000"/>
              <a:ea typeface="Varela Round" panose="00000500000000000000"/>
              <a:cs typeface="Varela Round" panose="00000500000000000000"/>
              <a:sym typeface="Varela Round" panose="000005000000000000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0708" y="130689"/>
            <a:ext cx="8953292" cy="4710393"/>
          </a:xfrm>
          <a:custGeom>
            <a:avLst/>
            <a:gdLst/>
            <a:ahLst/>
            <a:cxnLst/>
            <a:rect l="l" t="t" r="r" b="b"/>
            <a:pathLst>
              <a:path w="8953292" h="4710393">
                <a:moveTo>
                  <a:pt x="0" y="0"/>
                </a:moveTo>
                <a:lnTo>
                  <a:pt x="8953292" y="0"/>
                </a:lnTo>
                <a:lnTo>
                  <a:pt x="8953292" y="4710393"/>
                </a:lnTo>
                <a:lnTo>
                  <a:pt x="0" y="4710393"/>
                </a:lnTo>
                <a:lnTo>
                  <a:pt x="0" y="0"/>
                </a:lnTo>
                <a:close/>
              </a:path>
            </a:pathLst>
          </a:custGeom>
          <a:blipFill>
            <a:blip r:embed="rId1"/>
            <a:stretch>
              <a:fillRect l="-909" t="-2096" r="-1388" b="-1497"/>
            </a:stretch>
          </a:blipFill>
        </p:spPr>
      </p:sp>
      <p:sp>
        <p:nvSpPr>
          <p:cNvPr id="3" name="TextBox 3"/>
          <p:cNvSpPr txBox="1"/>
          <p:nvPr/>
        </p:nvSpPr>
        <p:spPr>
          <a:xfrm>
            <a:off x="190708" y="5065889"/>
            <a:ext cx="8953292" cy="4952147"/>
          </a:xfrm>
          <a:prstGeom prst="rect">
            <a:avLst/>
          </a:prstGeom>
        </p:spPr>
        <p:txBody>
          <a:bodyPr lIns="0" tIns="0" rIns="0" bIns="0" rtlCol="0" anchor="t">
            <a:spAutoFit/>
          </a:bodyPr>
          <a:lstStyle/>
          <a:p>
            <a:pPr marL="340360" lvl="1" indent="-170180" algn="ctr">
              <a:lnSpc>
                <a:spcPts val="2205"/>
              </a:lnSpc>
              <a:spcBef>
                <a:spcPct val="0"/>
              </a:spcBef>
              <a:buFont typeface="Arial" panose="020B0604020202020204"/>
              <a:buChar char="•"/>
            </a:pPr>
            <a:r>
              <a:rPr lang="en-US" sz="1575">
                <a:solidFill>
                  <a:srgbClr val="000000"/>
                </a:solidFill>
                <a:latin typeface="Varela Round" panose="00000500000000000000"/>
                <a:ea typeface="Varela Round" panose="00000500000000000000"/>
                <a:cs typeface="Varela Round" panose="00000500000000000000"/>
                <a:sym typeface="Varela Round" panose="00000500000000000000"/>
              </a:rPr>
              <a:t>Predictive Value C</a:t>
            </a:r>
            <a:r>
              <a:rPr lang="en-US" sz="1575">
                <a:solidFill>
                  <a:srgbClr val="000000"/>
                </a:solidFill>
                <a:latin typeface="Varela Round" panose="00000500000000000000"/>
                <a:ea typeface="Varela Round" panose="00000500000000000000"/>
                <a:cs typeface="Varela Round" panose="00000500000000000000"/>
                <a:sym typeface="Varela Round" panose="00000500000000000000"/>
              </a:rPr>
              <a:t>ontext: The Monte Carlo simulation models the Predictive Value of coastal assets under the Bio Financial Resilience Index (BFRI) framework, incorporating stochastic climate variability to estimate future performance under uncertainty. The resulting trajectory reflects a risk-adjusted valuation approach, where environmental stressors are embedded into long-term asset resilience.</a:t>
            </a:r>
            <a:endParaRPr lang="en-US" sz="1575">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340360" lvl="1" indent="-170180" algn="ctr">
              <a:lnSpc>
                <a:spcPts val="2205"/>
              </a:lnSpc>
              <a:spcBef>
                <a:spcPct val="0"/>
              </a:spcBef>
              <a:buFont typeface="Arial" panose="020B0604020202020204"/>
              <a:buChar char="•"/>
            </a:pPr>
            <a:r>
              <a:rPr lang="en-US" sz="1575">
                <a:solidFill>
                  <a:srgbClr val="000000"/>
                </a:solidFill>
                <a:latin typeface="Varela Round" panose="00000500000000000000"/>
                <a:ea typeface="Varela Round" panose="00000500000000000000"/>
                <a:cs typeface="Varela Round" panose="00000500000000000000"/>
                <a:sym typeface="Varela Round" panose="00000500000000000000"/>
              </a:rPr>
              <a:t>Mean Stochastic Growth Pattern: The graph demonstrates a clear Mean Stochastic Growth trend, with the BFRI increasing from approximately 1.04 to 1.14 over the simulation period. This upward movement, despite intermittent fluctuations, indicates strengthening system performance under probabilistic climate scenarios.</a:t>
            </a:r>
            <a:endParaRPr lang="en-US" sz="1575">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340360" lvl="1" indent="-170180" algn="ctr">
              <a:lnSpc>
                <a:spcPts val="2205"/>
              </a:lnSpc>
              <a:spcBef>
                <a:spcPct val="0"/>
              </a:spcBef>
              <a:buFont typeface="Arial" panose="020B0604020202020204"/>
              <a:buChar char="•"/>
            </a:pPr>
            <a:r>
              <a:rPr lang="en-US" sz="1575">
                <a:solidFill>
                  <a:srgbClr val="000000"/>
                </a:solidFill>
                <a:latin typeface="Varela Round" panose="00000500000000000000"/>
                <a:ea typeface="Varela Round" panose="00000500000000000000"/>
                <a:cs typeface="Varela Round" panose="00000500000000000000"/>
                <a:sym typeface="Varela Round" panose="00000500000000000000"/>
              </a:rPr>
              <a:t>Resilience Trajectory Insight: The gradual rise in the index defines a positive Resilience Trajectory, suggesting that coastal ecosystems are enhancing their capacity to absorb shocks while maintaining economic and ecological functionality—an indicator of improving bio-economic resilience.</a:t>
            </a:r>
            <a:endParaRPr lang="en-US" sz="1575">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2205"/>
              </a:lnSpc>
              <a:spcBef>
                <a:spcPct val="0"/>
              </a:spcBef>
            </a:pPr>
            <a:r>
              <a:rPr lang="en-US" sz="1575">
                <a:solidFill>
                  <a:srgbClr val="000000"/>
                </a:solidFill>
                <a:latin typeface="Varela Round" panose="00000500000000000000"/>
                <a:ea typeface="Varela Round" panose="00000500000000000000"/>
                <a:cs typeface="Varela Round" panose="00000500000000000000"/>
                <a:sym typeface="Varela Round" panose="00000500000000000000"/>
              </a:rPr>
              <a:t>Executive Conclusion:</a:t>
            </a:r>
            <a:endParaRPr lang="en-US" sz="1575">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2205"/>
              </a:lnSpc>
              <a:spcBef>
                <a:spcPct val="0"/>
              </a:spcBef>
            </a:pPr>
            <a:r>
              <a:rPr lang="en-US" sz="1575">
                <a:solidFill>
                  <a:srgbClr val="000000"/>
                </a:solidFill>
                <a:latin typeface="Varela Round" panose="00000500000000000000"/>
                <a:ea typeface="Varela Round" panose="00000500000000000000"/>
                <a:cs typeface="Varela Round" panose="00000500000000000000"/>
                <a:sym typeface="Varela Round" panose="00000500000000000000"/>
              </a:rPr>
              <a:t> The simulation confirms a consistent upward resilience pathway, with risk-adjusted gains outweighing short-term stochastic volatility. This positions coastal assets as increasingly robust investment classes within climate-adaptive environmental finance frameworks.</a:t>
            </a:r>
            <a:endParaRPr lang="en-US" sz="1575">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2090"/>
              </a:lnSpc>
              <a:spcBef>
                <a:spcPct val="0"/>
              </a:spcBef>
            </a:pPr>
          </a:p>
        </p:txBody>
      </p:sp>
      <p:sp>
        <p:nvSpPr>
          <p:cNvPr id="4" name="Freeform 4"/>
          <p:cNvSpPr/>
          <p:nvPr/>
        </p:nvSpPr>
        <p:spPr>
          <a:xfrm>
            <a:off x="9814371" y="130689"/>
            <a:ext cx="8473629" cy="4857752"/>
          </a:xfrm>
          <a:custGeom>
            <a:avLst/>
            <a:gdLst/>
            <a:ahLst/>
            <a:cxnLst/>
            <a:rect l="l" t="t" r="r" b="b"/>
            <a:pathLst>
              <a:path w="8473629" h="4857752">
                <a:moveTo>
                  <a:pt x="0" y="0"/>
                </a:moveTo>
                <a:lnTo>
                  <a:pt x="8473629" y="0"/>
                </a:lnTo>
                <a:lnTo>
                  <a:pt x="8473629" y="4857752"/>
                </a:lnTo>
                <a:lnTo>
                  <a:pt x="0" y="4857752"/>
                </a:lnTo>
                <a:lnTo>
                  <a:pt x="0" y="0"/>
                </a:lnTo>
                <a:close/>
              </a:path>
            </a:pathLst>
          </a:custGeom>
          <a:blipFill>
            <a:blip r:embed="rId2"/>
            <a:stretch>
              <a:fillRect t="-1992"/>
            </a:stretch>
          </a:blipFill>
        </p:spPr>
      </p:sp>
      <p:sp>
        <p:nvSpPr>
          <p:cNvPr id="5" name="TextBox 5"/>
          <p:cNvSpPr txBox="1"/>
          <p:nvPr/>
        </p:nvSpPr>
        <p:spPr>
          <a:xfrm>
            <a:off x="9814371" y="5476415"/>
            <a:ext cx="8342940" cy="6331726"/>
          </a:xfrm>
          <a:prstGeom prst="rect">
            <a:avLst/>
          </a:prstGeom>
        </p:spPr>
        <p:txBody>
          <a:bodyPr lIns="0" tIns="0" rIns="0" bIns="0" rtlCol="0" anchor="t">
            <a:spAutoFit/>
          </a:bodyPr>
          <a:lstStyle/>
          <a:p>
            <a:pPr marL="515620" lvl="1" indent="-257810" algn="ctr">
              <a:lnSpc>
                <a:spcPts val="3340"/>
              </a:lnSpc>
              <a:spcBef>
                <a:spcPct val="0"/>
              </a:spcBef>
              <a:buFont typeface="Arial" panose="020B0604020202020204"/>
              <a:buChar char="•"/>
            </a:pPr>
            <a:r>
              <a:rPr lang="en-US" sz="2385">
                <a:solidFill>
                  <a:srgbClr val="000000"/>
                </a:solidFill>
                <a:latin typeface="Varela Round" panose="00000500000000000000"/>
                <a:ea typeface="Varela Round" panose="00000500000000000000"/>
                <a:cs typeface="Varela Round" panose="00000500000000000000"/>
                <a:sym typeface="Varela Round" panose="00000500000000000000"/>
              </a:rPr>
              <a:t>Dynamic Correlati</a:t>
            </a:r>
            <a:r>
              <a:rPr lang="en-US" sz="2385">
                <a:solidFill>
                  <a:srgbClr val="000000"/>
                </a:solidFill>
                <a:latin typeface="Varela Round" panose="00000500000000000000"/>
                <a:ea typeface="Varela Round" panose="00000500000000000000"/>
                <a:cs typeface="Varela Round" panose="00000500000000000000"/>
                <a:sym typeface="Varela Round" panose="00000500000000000000"/>
              </a:rPr>
              <a:t>on: The chart demonstrates a strong relationship between BFRI (green line) and Monetized Carbon Value (blue bars) from 2015–2025, linking ecological performance directly to financial outcomes.</a:t>
            </a:r>
            <a:endParaRPr lang="en-US" sz="2385">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515620" lvl="1" indent="-257810" algn="ctr">
              <a:lnSpc>
                <a:spcPts val="3340"/>
              </a:lnSpc>
              <a:spcBef>
                <a:spcPct val="0"/>
              </a:spcBef>
              <a:buFont typeface="Arial" panose="020B0604020202020204"/>
              <a:buChar char="•"/>
            </a:pPr>
            <a:r>
              <a:rPr lang="en-US" sz="2385">
                <a:solidFill>
                  <a:srgbClr val="000000"/>
                </a:solidFill>
                <a:latin typeface="Varela Round" panose="00000500000000000000"/>
                <a:ea typeface="Varela Round" panose="00000500000000000000"/>
                <a:cs typeface="Varela Round" panose="00000500000000000000"/>
                <a:sym typeface="Varela Round" panose="00000500000000000000"/>
              </a:rPr>
              <a:t>Leading Indicator: Movements in BFRI consistently precede or mirror shifts in market value, confirming ecological resilience as the primary driver of carbon pricing.</a:t>
            </a:r>
            <a:endParaRPr lang="en-US" sz="2385">
              <a:solidFill>
                <a:srgbClr val="000000"/>
              </a:solidFill>
              <a:latin typeface="Varela Round" panose="00000500000000000000"/>
              <a:ea typeface="Varela Round" panose="00000500000000000000"/>
              <a:cs typeface="Varela Round" panose="00000500000000000000"/>
              <a:sym typeface="Varela Round" panose="00000500000000000000"/>
            </a:endParaRPr>
          </a:p>
          <a:p>
            <a:pPr marL="515620" lvl="1" indent="-257810" algn="ctr">
              <a:lnSpc>
                <a:spcPts val="3340"/>
              </a:lnSpc>
              <a:spcBef>
                <a:spcPct val="0"/>
              </a:spcBef>
              <a:buFont typeface="Arial" panose="020B0604020202020204"/>
              <a:buChar char="•"/>
            </a:pPr>
            <a:r>
              <a:rPr lang="en-US" sz="2385">
                <a:solidFill>
                  <a:srgbClr val="000000"/>
                </a:solidFill>
                <a:latin typeface="Varela Round" panose="00000500000000000000"/>
                <a:ea typeface="Varela Round" panose="00000500000000000000"/>
                <a:cs typeface="Varela Round" panose="00000500000000000000"/>
                <a:sym typeface="Varela Round" panose="00000500000000000000"/>
              </a:rPr>
              <a:t>2025 Peak: A BFRI of 0.308 aligns with ~$42K value, evidencing a resilience-driven premium achieved through sustained monitoring.</a:t>
            </a:r>
            <a:endParaRPr lang="en-US" sz="2385">
              <a:solidFill>
                <a:srgbClr val="000000"/>
              </a:solidFill>
              <a:latin typeface="Varela Round" panose="00000500000000000000"/>
              <a:ea typeface="Varela Round" panose="00000500000000000000"/>
              <a:cs typeface="Varela Round" panose="00000500000000000000"/>
              <a:sym typeface="Varela Round" panose="00000500000000000000"/>
            </a:endParaRPr>
          </a:p>
          <a:p>
            <a:pPr algn="ctr">
              <a:lnSpc>
                <a:spcPts val="3340"/>
              </a:lnSpc>
              <a:spcBef>
                <a:spcPct val="0"/>
              </a:spcBef>
            </a:pPr>
          </a:p>
          <a:p>
            <a:pPr algn="ctr">
              <a:lnSpc>
                <a:spcPts val="3340"/>
              </a:lnSpc>
              <a:spcBef>
                <a:spcPct val="0"/>
              </a:spcBef>
            </a:pPr>
          </a:p>
          <a:p>
            <a:pPr algn="ctr">
              <a:lnSpc>
                <a:spcPts val="3340"/>
              </a:lnSpc>
              <a:spcBef>
                <a:spcPct val="0"/>
              </a:spcBef>
            </a:pPr>
          </a:p>
          <a:p>
            <a:pPr algn="ctr">
              <a:lnSpc>
                <a:spcPts val="3340"/>
              </a:lnSpc>
              <a:spcBef>
                <a:spcPct val="0"/>
              </a:spcBef>
            </a:p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DFD"/>
        </a:solidFill>
        <a:effectLst/>
      </p:bgPr>
    </p:bg>
    <p:spTree>
      <p:nvGrpSpPr>
        <p:cNvPr id="1" name=""/>
        <p:cNvGrpSpPr/>
        <p:nvPr/>
      </p:nvGrpSpPr>
      <p:grpSpPr>
        <a:xfrm>
          <a:off x="0" y="0"/>
          <a:ext cx="0" cy="0"/>
          <a:chOff x="0" y="0"/>
          <a:chExt cx="0" cy="0"/>
        </a:xfrm>
      </p:grpSpPr>
      <p:sp>
        <p:nvSpPr>
          <p:cNvPr id="2" name="Freeform 2"/>
          <p:cNvSpPr/>
          <p:nvPr/>
        </p:nvSpPr>
        <p:spPr>
          <a:xfrm>
            <a:off x="302472" y="111199"/>
            <a:ext cx="8692823" cy="4877057"/>
          </a:xfrm>
          <a:custGeom>
            <a:avLst/>
            <a:gdLst/>
            <a:ahLst/>
            <a:cxnLst/>
            <a:rect l="l" t="t" r="r" b="b"/>
            <a:pathLst>
              <a:path w="8692823" h="4877057">
                <a:moveTo>
                  <a:pt x="0" y="0"/>
                </a:moveTo>
                <a:lnTo>
                  <a:pt x="8692823" y="0"/>
                </a:lnTo>
                <a:lnTo>
                  <a:pt x="8692823" y="4877057"/>
                </a:lnTo>
                <a:lnTo>
                  <a:pt x="0" y="4877057"/>
                </a:lnTo>
                <a:lnTo>
                  <a:pt x="0" y="0"/>
                </a:lnTo>
                <a:close/>
              </a:path>
            </a:pathLst>
          </a:custGeom>
          <a:blipFill>
            <a:blip r:embed="rId1"/>
            <a:stretch>
              <a:fillRect t="-1584"/>
            </a:stretch>
          </a:blipFill>
        </p:spPr>
      </p:sp>
      <p:sp>
        <p:nvSpPr>
          <p:cNvPr id="3" name="Freeform 3"/>
          <p:cNvSpPr/>
          <p:nvPr/>
        </p:nvSpPr>
        <p:spPr>
          <a:xfrm>
            <a:off x="10377936" y="111199"/>
            <a:ext cx="7910064" cy="5349811"/>
          </a:xfrm>
          <a:custGeom>
            <a:avLst/>
            <a:gdLst/>
            <a:ahLst/>
            <a:cxnLst/>
            <a:rect l="l" t="t" r="r" b="b"/>
            <a:pathLst>
              <a:path w="7910064" h="5349811">
                <a:moveTo>
                  <a:pt x="0" y="0"/>
                </a:moveTo>
                <a:lnTo>
                  <a:pt x="7910064" y="0"/>
                </a:lnTo>
                <a:lnTo>
                  <a:pt x="7910064" y="5349810"/>
                </a:lnTo>
                <a:lnTo>
                  <a:pt x="0" y="5349810"/>
                </a:lnTo>
                <a:lnTo>
                  <a:pt x="0" y="0"/>
                </a:lnTo>
                <a:close/>
              </a:path>
            </a:pathLst>
          </a:custGeom>
          <a:blipFill>
            <a:blip r:embed="rId2"/>
            <a:stretch>
              <a:fillRect t="-1024" b="-1024"/>
            </a:stretch>
          </a:blipFill>
        </p:spPr>
      </p:sp>
      <p:sp>
        <p:nvSpPr>
          <p:cNvPr id="4" name="TextBox 4"/>
          <p:cNvSpPr txBox="1"/>
          <p:nvPr/>
        </p:nvSpPr>
        <p:spPr>
          <a:xfrm>
            <a:off x="302472" y="5220679"/>
            <a:ext cx="8692823" cy="4934159"/>
          </a:xfrm>
          <a:prstGeom prst="rect">
            <a:avLst/>
          </a:prstGeom>
        </p:spPr>
        <p:txBody>
          <a:bodyPr lIns="0" tIns="0" rIns="0" bIns="0" rtlCol="0" anchor="t">
            <a:spAutoFit/>
          </a:bodyPr>
          <a:lstStyle/>
          <a:p>
            <a:pPr algn="ctr">
              <a:lnSpc>
                <a:spcPts val="3305"/>
              </a:lnSpc>
              <a:spcBef>
                <a:spcPct val="0"/>
              </a:spcBef>
            </a:pPr>
            <a:r>
              <a:rPr lang="en-US" sz="2360">
                <a:solidFill>
                  <a:srgbClr val="000000"/>
                </a:solidFill>
                <a:latin typeface="Canva Sans" panose="020B0503030501040103"/>
                <a:ea typeface="Canva Sans" panose="020B0503030501040103"/>
                <a:cs typeface="Canva Sans" panose="020B0503030501040103"/>
                <a:sym typeface="Canva Sans" panose="020B0503030501040103"/>
              </a:rPr>
              <a:t>This chart illustrates a 10-year financial projection (2026-2035) comparing two primary scenarios. It demonstrates that the 'Restoration Scenario' (dark blue) significantly outperforms the 'Business as Usual' model (light blue) in terms of Net Investor Profit. Central to this projection is the 'Bio Financial Resilience Index' (BFRI), represented by the ascending orange line, which shows a direct correlation between ecosystem recovery and financial performance. The data proves that investing in nature-based solutions is not only environmentally vital but also economically superior, as higher ecological health directly translates into increased financial returns and long-term asset value.</a:t>
            </a:r>
            <a:endParaRPr lang="en-US" sz="2360">
              <a:solidFill>
                <a:srgbClr val="000000"/>
              </a:solidFill>
              <a:latin typeface="Canva Sans" panose="020B0503030501040103"/>
              <a:ea typeface="Canva Sans" panose="020B0503030501040103"/>
              <a:cs typeface="Canva Sans" panose="020B0503030501040103"/>
              <a:sym typeface="Canva Sans" panose="020B0503030501040103"/>
            </a:endParaRPr>
          </a:p>
        </p:txBody>
      </p:sp>
      <p:sp>
        <p:nvSpPr>
          <p:cNvPr id="5" name="TextBox 5"/>
          <p:cNvSpPr txBox="1"/>
          <p:nvPr/>
        </p:nvSpPr>
        <p:spPr>
          <a:xfrm>
            <a:off x="10377936" y="5566619"/>
            <a:ext cx="7910064" cy="4588218"/>
          </a:xfrm>
          <a:prstGeom prst="rect">
            <a:avLst/>
          </a:prstGeom>
        </p:spPr>
        <p:txBody>
          <a:bodyPr lIns="0" tIns="0" rIns="0" bIns="0" rtlCol="0" anchor="t">
            <a:spAutoFit/>
          </a:bodyPr>
          <a:lstStyle/>
          <a:p>
            <a:pPr algn="ctr">
              <a:lnSpc>
                <a:spcPts val="2835"/>
              </a:lnSpc>
              <a:spcBef>
                <a:spcPct val="0"/>
              </a:spcBef>
            </a:pPr>
            <a:r>
              <a:rPr lang="en-US" sz="2025">
                <a:solidFill>
                  <a:srgbClr val="000000"/>
                </a:solidFill>
                <a:latin typeface="Canva Sans" panose="020B0503030501040103"/>
                <a:ea typeface="Canva Sans" panose="020B0503030501040103"/>
                <a:cs typeface="Canva Sans" panose="020B0503030501040103"/>
                <a:sym typeface="Canva Sans" panose="020B0503030501040103"/>
              </a:rPr>
              <a:t>This chart outlines the project’s strategic scaling trajectory toward 2030, highlighting the exponential growth in 'Total Network Value' (blue bars) compared to the steady rise in 'Net Scaled Profit' (green line). The primary objective of this visualization is to demonstrate the scalability of our Blue Finance model; as the project expands, the ecosystem's total valuation grows significantly, reflecting increased market confidence and the compounding value of restored natural assets. This trajectory proves that the framework is designed not only for immediate impact but for long-term market leadership in the nature-based solutions sector, transforming local restoration efforts into a high-value global financial network.</a:t>
            </a:r>
            <a:endParaRPr lang="en-US" sz="2025">
              <a:solidFill>
                <a:srgbClr val="000000"/>
              </a:solidFill>
              <a:latin typeface="Canva Sans" panose="020B0503030501040103"/>
              <a:ea typeface="Canva Sans" panose="020B0503030501040103"/>
              <a:cs typeface="Canva Sans" panose="020B0503030501040103"/>
              <a:sym typeface="Canva Sans" panose="020B0503030501040103"/>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16551</Words>
  <Application>WPS Presentation</Application>
  <PresentationFormat>On-screen Show (4:3)</PresentationFormat>
  <Paragraphs>247</Paragraphs>
  <Slides>17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SimSun</vt:lpstr>
      <vt:lpstr>Wingdings</vt:lpstr>
      <vt:lpstr>Varela Round</vt:lpstr>
      <vt:lpstr>Arial</vt:lpstr>
      <vt:lpstr>Canva Sans Bold</vt:lpstr>
      <vt:lpstr>Canva Sans</vt:lpstr>
      <vt:lpstr>Canva Sans Bold Italics</vt:lpstr>
      <vt:lpstr>Canva Sans Italics</vt:lpstr>
      <vt:lpstr>Arial Black</vt:lpstr>
      <vt:lpstr>Montserrat Semi-Bold</vt:lpstr>
      <vt:lpstr>Montserrat Bold</vt:lpstr>
      <vt:lpstr>Montserrat</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Neon Modern Gradient Bold Elegant Investment Opportunity Presentation</dc:title>
  <dc:creator/>
  <cp:lastModifiedBy>WPS_1776466692</cp:lastModifiedBy>
  <cp:revision>4</cp:revision>
  <dcterms:created xsi:type="dcterms:W3CDTF">2006-08-16T00:00:00Z</dcterms:created>
  <dcterms:modified xsi:type="dcterms:W3CDTF">2026-04-25T11:52:21Z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1033-12.1.0.25862</vt:lpwstr>
  </property>
  <property fmtid="{D5CDD505-2E9C-101B-9397-08002B2CF9AE}" pid="3" name="ICV">
    <vt:lpwstr>585630D3F2184262809972C926F8B54D_12</vt:lpwstr>
  </property>
</Properties>
</file>