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52"/>
    <p:restoredTop sz="75744"/>
  </p:normalViewPr>
  <p:slideViewPr>
    <p:cSldViewPr snapToGrid="0" snapToObjects="1">
      <p:cViewPr varScale="1">
        <p:scale>
          <a:sx n="162" d="100"/>
          <a:sy n="162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rtlCol="0" anchor="ctr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rtlCol="0" anchor="b"/>
          <a:lstStyle>
            <a:lvl1pPr algn="r">
              <a:defRPr sz="1200"/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92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rtlCol="0" anchor="ctr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rtlCol="0"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rtlCol="0" anchor="ctr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rtlCol="0"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rtlCol="0" anchor="ctr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rtlCol="0"/>
          <a:lstStyle/>
          <a:p>
            <a:pPr marL="0" indent="0"/>
            <a:endParaRPr lang="en-US" sz="1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rtlCol="0" anchor="ctr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rtlCol="0"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rtlCol="0" anchor="ctr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rtlCol="0"/>
          <a:lstStyle/>
          <a:p>
            <a:pPr marL="0" indent="0"/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rtlCol="0" anchor="ctr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rtlCol="0"/>
          <a:lstStyle/>
          <a:p>
            <a:pPr marL="0" indent="0"/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rtlCol="0" anchor="ctr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rtlCol="0"/>
          <a:lstStyle/>
          <a:p>
            <a:pPr marL="0" indent="0"/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rtlCol="0" anchor="ctr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rtlCol="0"/>
          <a:lstStyle/>
          <a:p>
            <a:pPr marL="0" indent="0"/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rtlCol="0" anchor="ctr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rtlCol="0"/>
          <a:lstStyle/>
          <a:p>
            <a:pPr marL="0" indent="0"/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799" y="841406"/>
            <a:ext cx="10472351" cy="159543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96000"/>
              </a:lnSpc>
            </a:pPr>
            <a:r>
              <a:rPr sz="3600" b="1" i="0" dirty="0">
                <a:solidFill>
                  <a:srgbClr val="13294B"/>
                </a:solidFill>
                <a:latin typeface="Montserrat"/>
              </a:rPr>
              <a:t>A nondimensional atlas for potential</a:t>
            </a:r>
          </a:p>
          <a:p>
            <a:pPr algn="l">
              <a:lnSpc>
                <a:spcPct val="96000"/>
              </a:lnSpc>
            </a:pPr>
            <a:r>
              <a:rPr lang="en-US" sz="3600" b="1" i="0" dirty="0">
                <a:solidFill>
                  <a:srgbClr val="13294B"/>
                </a:solidFill>
                <a:latin typeface="Montserrat"/>
              </a:rPr>
              <a:t>E</a:t>
            </a:r>
            <a:r>
              <a:rPr sz="3600" b="1" i="0" dirty="0">
                <a:solidFill>
                  <a:srgbClr val="13294B"/>
                </a:solidFill>
                <a:latin typeface="Montserrat"/>
              </a:rPr>
              <a:t>vaporation</a:t>
            </a:r>
            <a:r>
              <a:rPr lang="en-US" sz="3600" b="1" i="0" dirty="0">
                <a:solidFill>
                  <a:srgbClr val="13294B"/>
                </a:solidFill>
                <a:latin typeface="Montserrat"/>
              </a:rPr>
              <a:t> </a:t>
            </a:r>
            <a:r>
              <a:rPr sz="3600" b="1" i="0" dirty="0">
                <a:solidFill>
                  <a:srgbClr val="13294B"/>
                </a:solidFill>
                <a:latin typeface="Montserrat"/>
              </a:rPr>
              <a:t>and the Bouchet</a:t>
            </a:r>
            <a:r>
              <a:rPr lang="en-US" sz="3600" b="1" i="0" dirty="0">
                <a:solidFill>
                  <a:srgbClr val="13294B"/>
                </a:solidFill>
                <a:latin typeface="Montserrat"/>
              </a:rPr>
              <a:t>-</a:t>
            </a:r>
            <a:r>
              <a:rPr sz="3600" b="1" i="0" dirty="0">
                <a:solidFill>
                  <a:srgbClr val="13294B"/>
                </a:solidFill>
                <a:latin typeface="Montserrat"/>
              </a:rPr>
              <a:t>Morton complementary</a:t>
            </a:r>
            <a:r>
              <a:rPr lang="en-US" sz="3600" b="1" i="0" dirty="0">
                <a:solidFill>
                  <a:srgbClr val="13294B"/>
                </a:solidFill>
                <a:latin typeface="Montserrat"/>
              </a:rPr>
              <a:t> </a:t>
            </a:r>
            <a:r>
              <a:rPr sz="3600" b="1" i="0" dirty="0">
                <a:solidFill>
                  <a:srgbClr val="13294B"/>
                </a:solidFill>
                <a:latin typeface="Montserrat"/>
              </a:rPr>
              <a:t>relationship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799" y="2633360"/>
            <a:ext cx="9483811" cy="80021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600" b="1" i="0" dirty="0">
                <a:solidFill>
                  <a:srgbClr val="FF5F05"/>
                </a:solidFill>
                <a:latin typeface="Montserrat"/>
              </a:rPr>
              <a:t>Separating definition choices from land</a:t>
            </a:r>
            <a:r>
              <a:rPr lang="en-US" sz="2600" b="1" i="0" dirty="0">
                <a:solidFill>
                  <a:srgbClr val="FF5F05"/>
                </a:solidFill>
                <a:latin typeface="Montserrat"/>
              </a:rPr>
              <a:t>- </a:t>
            </a:r>
            <a:r>
              <a:rPr sz="2600" b="1" i="0" dirty="0">
                <a:solidFill>
                  <a:srgbClr val="FF5F05"/>
                </a:solidFill>
                <a:latin typeface="Montserrat"/>
              </a:rPr>
              <a:t>atmosphere adjustment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799" y="3761205"/>
            <a:ext cx="7000104" cy="105105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2200" b="1" i="0" dirty="0">
                <a:solidFill>
                  <a:srgbClr val="232323"/>
                </a:solidFill>
                <a:latin typeface="Source Sans Pro"/>
              </a:rPr>
              <a:t>Justin</a:t>
            </a:r>
            <a:r>
              <a:rPr lang="en-US" sz="2200" b="1" i="0" dirty="0">
                <a:solidFill>
                  <a:srgbClr val="232323"/>
                </a:solidFill>
                <a:latin typeface="Source Sans Pro"/>
              </a:rPr>
              <a:t> C.</a:t>
            </a:r>
            <a:r>
              <a:rPr sz="2200" b="1" i="0" dirty="0">
                <a:solidFill>
                  <a:srgbClr val="232323"/>
                </a:solidFill>
                <a:latin typeface="Source Sans Pro"/>
              </a:rPr>
              <a:t> Pettijohn  </a:t>
            </a:r>
            <a:r>
              <a:rPr sz="2200" b="0" i="0" dirty="0">
                <a:solidFill>
                  <a:srgbClr val="232323"/>
                </a:solidFill>
                <a:latin typeface="Source Sans Pro"/>
              </a:rPr>
              <a:t>|  EGU26 HS2.2.5 New Developments in Hydro</a:t>
            </a:r>
            <a:r>
              <a:rPr lang="en-US" sz="2200" b="0" i="0" dirty="0">
                <a:solidFill>
                  <a:srgbClr val="232323"/>
                </a:solidFill>
                <a:latin typeface="Source Sans Pro"/>
              </a:rPr>
              <a:t>logical</a:t>
            </a:r>
            <a:r>
              <a:rPr sz="2200" b="0" i="0" dirty="0">
                <a:solidFill>
                  <a:srgbClr val="232323"/>
                </a:solidFill>
                <a:latin typeface="Source Sans Pro"/>
              </a:rPr>
              <a:t> Synthesis</a:t>
            </a:r>
          </a:p>
          <a:p>
            <a:pPr algn="l">
              <a:lnSpc>
                <a:spcPct val="105000"/>
              </a:lnSpc>
            </a:pPr>
            <a:r>
              <a:rPr sz="2200" b="0" i="0" dirty="0">
                <a:solidFill>
                  <a:srgbClr val="232323"/>
                </a:solidFill>
                <a:latin typeface="Source Sans Pro"/>
              </a:rPr>
              <a:t>Virtual presentation  |  Wed 06 May 2026  |  09:05 CEST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55320" y="5327477"/>
            <a:ext cx="6301534" cy="457200"/>
          </a:xfrm>
          <a:prstGeom prst="roundRect">
            <a:avLst/>
          </a:prstGeom>
          <a:solidFill>
            <a:srgbClr val="F2F6FA"/>
          </a:solidFill>
          <a:ln w="15240">
            <a:solidFill>
              <a:srgbClr val="C4D6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69620" y="5417577"/>
            <a:ext cx="5981700" cy="27699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b="1" dirty="0">
                <a:solidFill>
                  <a:srgbClr val="13294B"/>
                </a:solidFill>
                <a:latin typeface="Source Sans Pro"/>
              </a:rPr>
              <a:t>Material from Pettijohn in press, Advances in Water Resources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9800" y="3956495"/>
            <a:ext cx="1469218" cy="20600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25"/>
            <a:ext cx="1219169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6112" y="681493"/>
            <a:ext cx="10149840" cy="39639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92000"/>
              </a:lnSpc>
            </a:pPr>
            <a:r>
              <a:rPr lang="en-US" sz="2800" b="1" i="0" dirty="0">
                <a:solidFill>
                  <a:srgbClr val="13294B"/>
                </a:solidFill>
                <a:latin typeface="Montserrat"/>
              </a:rPr>
              <a:t>CR theory</a:t>
            </a:r>
            <a:r>
              <a:rPr sz="2800" b="1" i="0" dirty="0">
                <a:solidFill>
                  <a:srgbClr val="13294B"/>
                </a:solidFill>
                <a:latin typeface="Montserrat"/>
              </a:rPr>
              <a:t> recap: three evaporation rates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1936968"/>
            <a:ext cx="10058400" cy="2769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b="0" i="0" dirty="0">
                <a:solidFill>
                  <a:srgbClr val="232323"/>
                </a:solidFill>
                <a:latin typeface="Source Sans Pro"/>
              </a:rPr>
              <a:t>drying surface: actual E falls, near-surface air dries/warms, apparent potential rises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7609" y="2539285"/>
            <a:ext cx="2743200" cy="1005840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C4D6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857921" y="2767885"/>
            <a:ext cx="603504" cy="34747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2500" b="1" i="0" dirty="0">
                <a:solidFill>
                  <a:srgbClr val="FF5F05"/>
                </a:solidFill>
                <a:latin typeface="Montserrat"/>
              </a:rPr>
              <a:t>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8857" y="2658157"/>
            <a:ext cx="1627632" cy="52078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94000"/>
              </a:lnSpc>
            </a:pPr>
            <a:r>
              <a:rPr b="1" i="0" dirty="0">
                <a:solidFill>
                  <a:srgbClr val="13294B"/>
                </a:solidFill>
                <a:latin typeface="Montserrat"/>
              </a:rPr>
              <a:t>actual</a:t>
            </a:r>
          </a:p>
          <a:p>
            <a:pPr algn="l">
              <a:lnSpc>
                <a:spcPct val="94000"/>
              </a:lnSpc>
            </a:pPr>
            <a:r>
              <a:rPr b="1" i="0" dirty="0">
                <a:solidFill>
                  <a:srgbClr val="13294B"/>
                </a:solidFill>
                <a:latin typeface="Montserrat"/>
              </a:rPr>
              <a:t>evaporation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8857" y="3206267"/>
            <a:ext cx="1664208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600" b="0" i="0" dirty="0">
                <a:solidFill>
                  <a:srgbClr val="232323"/>
                </a:solidFill>
                <a:latin typeface="Source Sans Pro"/>
              </a:rPr>
              <a:t>from land surface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49984" y="2527922"/>
            <a:ext cx="2743200" cy="1005840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C4D6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4891232" y="2646794"/>
            <a:ext cx="1627632" cy="52078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94000"/>
              </a:lnSpc>
            </a:pPr>
            <a:r>
              <a:rPr b="1" i="0" dirty="0">
                <a:solidFill>
                  <a:srgbClr val="13294B"/>
                </a:solidFill>
                <a:latin typeface="Montserrat"/>
              </a:rPr>
              <a:t>apparent</a:t>
            </a:r>
          </a:p>
          <a:p>
            <a:pPr algn="l">
              <a:lnSpc>
                <a:spcPct val="94000"/>
              </a:lnSpc>
            </a:pPr>
            <a:r>
              <a:rPr b="1" i="0" dirty="0">
                <a:solidFill>
                  <a:srgbClr val="13294B"/>
                </a:solidFill>
                <a:latin typeface="Montserrat"/>
              </a:rPr>
              <a:t>potential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91232" y="3194904"/>
            <a:ext cx="1787034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sz="1600" b="0" i="0" dirty="0">
                <a:solidFill>
                  <a:srgbClr val="232323"/>
                </a:solidFill>
                <a:latin typeface="Source Sans Pro"/>
              </a:rPr>
              <a:t>from drying air state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452359" y="2503896"/>
            <a:ext cx="2743200" cy="1005840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C4D6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8293607" y="2622768"/>
            <a:ext cx="1627632" cy="52078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94000"/>
              </a:lnSpc>
            </a:pPr>
            <a:r>
              <a:rPr b="1" i="0" dirty="0">
                <a:solidFill>
                  <a:srgbClr val="13294B"/>
                </a:solidFill>
                <a:latin typeface="Montserrat"/>
              </a:rPr>
              <a:t>wet-</a:t>
            </a:r>
          </a:p>
          <a:p>
            <a:pPr algn="l">
              <a:lnSpc>
                <a:spcPct val="94000"/>
              </a:lnSpc>
            </a:pPr>
            <a:r>
              <a:rPr b="1" i="0" dirty="0">
                <a:solidFill>
                  <a:srgbClr val="13294B"/>
                </a:solidFill>
                <a:latin typeface="Montserrat"/>
              </a:rPr>
              <a:t>environment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93607" y="3170878"/>
            <a:ext cx="1664208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600" b="0" i="0" dirty="0">
                <a:solidFill>
                  <a:srgbClr val="232323"/>
                </a:solidFill>
                <a:latin typeface="Source Sans Pro"/>
              </a:rPr>
              <a:t>benchmark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9807" y="4023360"/>
            <a:ext cx="1953051" cy="3385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200" b="1" i="0" dirty="0">
                <a:solidFill>
                  <a:srgbClr val="13294B"/>
                </a:solidFill>
                <a:latin typeface="Montserrat"/>
              </a:rPr>
              <a:t>wet surface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94759" y="4023360"/>
            <a:ext cx="4905487" cy="3385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2200" b="1" i="0" dirty="0">
                <a:solidFill>
                  <a:srgbClr val="13294B"/>
                </a:solidFill>
                <a:latin typeface="Montserrat"/>
              </a:rPr>
              <a:t>drying surface / warmer, drier air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66960" y="4023360"/>
            <a:ext cx="1280160" cy="3385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2200" b="1" i="0" dirty="0">
                <a:solidFill>
                  <a:srgbClr val="FF5F05"/>
                </a:solidFill>
                <a:latin typeface="Montserrat"/>
              </a:rPr>
              <a:t>dry limit</a:t>
            </a:r>
          </a:p>
        </p:txBody>
      </p:sp>
      <p:pic>
        <p:nvPicPr>
          <p:cNvPr id="23" name="Picture 22" descr="gradient_blue_orange_arro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" y="4183380"/>
            <a:ext cx="10378440" cy="795528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713232" y="5138928"/>
            <a:ext cx="10744200" cy="640080"/>
          </a:xfrm>
          <a:prstGeom prst="roundRect">
            <a:avLst/>
          </a:prstGeom>
          <a:solidFill>
            <a:srgbClr val="F2F6FA"/>
          </a:solidFill>
          <a:ln w="15240">
            <a:solidFill>
              <a:srgbClr val="E8EE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960120" y="5340096"/>
            <a:ext cx="10241280" cy="3385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2200" b="1" i="0" dirty="0">
                <a:solidFill>
                  <a:srgbClr val="13294B"/>
                </a:solidFill>
                <a:latin typeface="Montserrat"/>
              </a:rPr>
              <a:t>Problem: curve shape can reflect both physics and definition choices.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92880" y="1386973"/>
            <a:ext cx="4206240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2800" b="1" i="0" dirty="0">
                <a:solidFill>
                  <a:srgbClr val="13294B"/>
                </a:solidFill>
                <a:latin typeface="Montserrat"/>
              </a:rPr>
              <a:t>E + </a:t>
            </a:r>
            <a:r>
              <a:rPr sz="2800" b="1" i="0" dirty="0" err="1">
                <a:solidFill>
                  <a:srgbClr val="13294B"/>
                </a:solidFill>
                <a:latin typeface="Montserrat"/>
              </a:rPr>
              <a:t>E</a:t>
            </a:r>
            <a:r>
              <a:rPr sz="2800" b="1" i="0" baseline="-25000" dirty="0" err="1">
                <a:solidFill>
                  <a:srgbClr val="13294B"/>
                </a:solidFill>
                <a:latin typeface="Montserrat"/>
              </a:rPr>
              <a:t>pa</a:t>
            </a:r>
            <a:r>
              <a:rPr sz="2800" b="1" i="0" dirty="0">
                <a:solidFill>
                  <a:srgbClr val="13294B"/>
                </a:solidFill>
                <a:latin typeface="Montserrat"/>
              </a:rPr>
              <a:t> = 2 E</a:t>
            </a:r>
            <a:r>
              <a:rPr sz="2800" b="1" i="0" baseline="-25000" dirty="0">
                <a:solidFill>
                  <a:srgbClr val="13294B"/>
                </a:solidFill>
                <a:latin typeface="Montserrat"/>
              </a:rPr>
              <a:t>p0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0296" y="2724181"/>
            <a:ext cx="460062" cy="384721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2500" b="1" i="0" dirty="0" err="1">
                <a:solidFill>
                  <a:srgbClr val="FF5F05"/>
                </a:solidFill>
                <a:latin typeface="Montserrat"/>
              </a:rPr>
              <a:t>E</a:t>
            </a:r>
            <a:r>
              <a:rPr sz="2200" b="1" i="0" baseline="-25000" dirty="0" err="1">
                <a:solidFill>
                  <a:srgbClr val="FF5F05"/>
                </a:solidFill>
                <a:latin typeface="Montserrat"/>
              </a:rPr>
              <a:t>pa</a:t>
            </a:r>
            <a:endParaRPr sz="2200" b="1" i="0" baseline="-25000" dirty="0">
              <a:solidFill>
                <a:srgbClr val="FF5F05"/>
              </a:solidFill>
              <a:latin typeface="Montserra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62671" y="2700155"/>
            <a:ext cx="472886" cy="384721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2500" b="1" i="0" dirty="0">
                <a:solidFill>
                  <a:srgbClr val="FF5F05"/>
                </a:solidFill>
                <a:latin typeface="Montserrat"/>
              </a:rPr>
              <a:t>E</a:t>
            </a:r>
            <a:r>
              <a:rPr sz="2200" b="1" i="0" baseline="-25000" dirty="0">
                <a:solidFill>
                  <a:srgbClr val="FF5F05"/>
                </a:solidFill>
                <a:latin typeface="Montserrat"/>
              </a:rPr>
              <a:t>p0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B189E8-4C8E-FD22-69DE-7E046E3706F8}"/>
              </a:ext>
            </a:extLst>
          </p:cNvPr>
          <p:cNvSpPr/>
          <p:nvPr/>
        </p:nvSpPr>
        <p:spPr>
          <a:xfrm>
            <a:off x="658368" y="384048"/>
            <a:ext cx="121561" cy="731520"/>
          </a:xfrm>
          <a:prstGeom prst="rect">
            <a:avLst/>
          </a:prstGeom>
          <a:solidFill>
            <a:srgbClr val="FF5F05"/>
          </a:solidFill>
          <a:ln>
            <a:solidFill>
              <a:srgbClr val="FF5F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675B56-B6DD-3748-35F5-1A36D5B324E9}"/>
              </a:ext>
            </a:extLst>
          </p:cNvPr>
          <p:cNvSpPr txBox="1"/>
          <p:nvPr/>
        </p:nvSpPr>
        <p:spPr>
          <a:xfrm>
            <a:off x="877824" y="416361"/>
            <a:ext cx="2011680" cy="1923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sz="1250" b="1" i="0" dirty="0">
                <a:solidFill>
                  <a:srgbClr val="FF5F05"/>
                </a:solidFill>
                <a:latin typeface="Montserrat"/>
              </a:rPr>
              <a:t>SET-UP</a:t>
            </a:r>
            <a:endParaRPr sz="1250" b="1" i="0" dirty="0">
              <a:solidFill>
                <a:srgbClr val="FF5F05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" y="-15469"/>
            <a:ext cx="1219169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7358" y="402336"/>
            <a:ext cx="1014984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92000"/>
              </a:lnSpc>
            </a:pPr>
            <a:r>
              <a:rPr sz="2550" b="1" i="0" dirty="0">
                <a:solidFill>
                  <a:srgbClr val="13294B"/>
                </a:solidFill>
                <a:latin typeface="Montserrat"/>
              </a:rPr>
              <a:t>Unifying move: put CR families on common axes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58368" y="1353312"/>
            <a:ext cx="3154680" cy="4343400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C4D6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60120" y="1664208"/>
            <a:ext cx="25146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050" b="1" i="0">
                <a:solidFill>
                  <a:srgbClr val="13294B"/>
                </a:solidFill>
                <a:latin typeface="Montserrat"/>
              </a:rPr>
              <a:t>Common axes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6988" y="2183532"/>
            <a:ext cx="2514600" cy="7602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95000"/>
              </a:lnSpc>
            </a:pPr>
            <a:r>
              <a:rPr sz="2600" b="1" i="0" dirty="0">
                <a:solidFill>
                  <a:srgbClr val="FF5F05"/>
                </a:solidFill>
                <a:latin typeface="Montserrat"/>
              </a:rPr>
              <a:t>x = Eₚ₀ / Eₚₐ</a:t>
            </a:r>
            <a:endParaRPr lang="en-US" sz="2600" b="1" i="0" dirty="0">
              <a:solidFill>
                <a:srgbClr val="FF5F05"/>
              </a:solidFill>
              <a:latin typeface="Montserrat"/>
            </a:endParaRPr>
          </a:p>
          <a:p>
            <a:pPr>
              <a:lnSpc>
                <a:spcPct val="95000"/>
              </a:lnSpc>
            </a:pPr>
            <a:r>
              <a:rPr sz="2600" b="1" i="0" dirty="0">
                <a:solidFill>
                  <a:srgbClr val="FF5F05"/>
                </a:solidFill>
                <a:latin typeface="Montserrat"/>
              </a:rPr>
              <a:t>y = E / Eₚₐ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2688" y="3127248"/>
            <a:ext cx="228600" cy="2560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900" b="1" i="0">
                <a:solidFill>
                  <a:srgbClr val="FF5F05"/>
                </a:solidFill>
                <a:latin typeface="Montserrat"/>
              </a:rPr>
              <a:t>•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8720" y="3145536"/>
            <a:ext cx="2514600" cy="5539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b="0" i="0" dirty="0">
                <a:solidFill>
                  <a:srgbClr val="232323"/>
                </a:solidFill>
                <a:latin typeface="Source Sans Pro"/>
              </a:rPr>
              <a:t>same wet / dry endpoint logic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2688" y="3630168"/>
            <a:ext cx="228600" cy="2560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900" b="1" i="0">
                <a:solidFill>
                  <a:srgbClr val="FF5F05"/>
                </a:solidFill>
                <a:latin typeface="Montserrat"/>
              </a:rPr>
              <a:t>•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8720" y="3648456"/>
            <a:ext cx="2514600" cy="5539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b="0" i="0" dirty="0">
                <a:solidFill>
                  <a:srgbClr val="232323"/>
                </a:solidFill>
                <a:latin typeface="Source Sans Pro"/>
              </a:rPr>
              <a:t>explicit admissible domain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2688" y="4133087"/>
            <a:ext cx="228600" cy="2560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900" b="1" i="0" dirty="0">
                <a:solidFill>
                  <a:srgbClr val="FF5F05"/>
                </a:solidFill>
                <a:latin typeface="Montserrat"/>
              </a:rPr>
              <a:t>•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8720" y="4151375"/>
            <a:ext cx="2514600" cy="5539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b="0" i="0" dirty="0">
                <a:solidFill>
                  <a:srgbClr val="232323"/>
                </a:solidFill>
                <a:latin typeface="Source Sans Pro"/>
              </a:rPr>
              <a:t>geometry becomes comparable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0120" y="4943117"/>
            <a:ext cx="269748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600" b="1" i="0" dirty="0">
                <a:solidFill>
                  <a:srgbClr val="3B6497"/>
                </a:solidFill>
                <a:latin typeface="Source Sans Pro"/>
              </a:rPr>
              <a:t>Descriptors: wet-limit slope,</a:t>
            </a:r>
          </a:p>
          <a:p>
            <a:pPr algn="l">
              <a:lnSpc>
                <a:spcPct val="105000"/>
              </a:lnSpc>
            </a:pPr>
            <a:r>
              <a:rPr sz="1600" b="1" i="0" dirty="0">
                <a:solidFill>
                  <a:srgbClr val="3B6497"/>
                </a:solidFill>
                <a:latin typeface="Source Sans Pro"/>
              </a:rPr>
              <a:t>dry-end location, curvature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B44301-92B7-9FF8-B333-BEF76B1FE8C7}"/>
              </a:ext>
            </a:extLst>
          </p:cNvPr>
          <p:cNvSpPr/>
          <p:nvPr/>
        </p:nvSpPr>
        <p:spPr>
          <a:xfrm>
            <a:off x="658368" y="384048"/>
            <a:ext cx="121561" cy="731520"/>
          </a:xfrm>
          <a:prstGeom prst="rect">
            <a:avLst/>
          </a:prstGeom>
          <a:solidFill>
            <a:srgbClr val="FF5F05"/>
          </a:solidFill>
          <a:ln>
            <a:solidFill>
              <a:srgbClr val="FF5F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1DC1AB-AA6E-4737-CB81-E834BCDDF18B}"/>
              </a:ext>
            </a:extLst>
          </p:cNvPr>
          <p:cNvSpPr txBox="1"/>
          <p:nvPr/>
        </p:nvSpPr>
        <p:spPr>
          <a:xfrm>
            <a:off x="917358" y="941328"/>
            <a:ext cx="2011680" cy="1923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sz="1250" b="1" i="0" dirty="0">
                <a:solidFill>
                  <a:srgbClr val="FF5F05"/>
                </a:solidFill>
                <a:latin typeface="Montserrat"/>
              </a:rPr>
              <a:t>TIER 1</a:t>
            </a:r>
            <a:endParaRPr sz="1250" b="1" i="0" dirty="0">
              <a:solidFill>
                <a:srgbClr val="FF5F05"/>
              </a:solidFill>
              <a:latin typeface="Montserrat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E80EE36-03C4-370F-7909-CF747DEC0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672" y="851050"/>
            <a:ext cx="7363878" cy="55582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0611" y="6004488"/>
            <a:ext cx="3990818" cy="5539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b="1" i="1" dirty="0">
                <a:solidFill>
                  <a:srgbClr val="232323"/>
                </a:solidFill>
                <a:latin typeface="Source Sans Pro"/>
              </a:rPr>
              <a:t>Major CR families remain geometrically distinct after nondimensionalization.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CC71B8-E8CD-ED9E-B426-3C50CFED840A}"/>
              </a:ext>
            </a:extLst>
          </p:cNvPr>
          <p:cNvSpPr txBox="1"/>
          <p:nvPr/>
        </p:nvSpPr>
        <p:spPr>
          <a:xfrm>
            <a:off x="7596109" y="1353312"/>
            <a:ext cx="3635771" cy="5539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en-US" b="1" dirty="0">
                <a:solidFill>
                  <a:srgbClr val="232323"/>
                </a:solidFill>
                <a:latin typeface="Source Sans Pro"/>
              </a:rPr>
              <a:t>Fig. 1 from Pettijohn (2026) in press.,</a:t>
            </a:r>
            <a:br>
              <a:rPr lang="en-US" b="1" dirty="0">
                <a:solidFill>
                  <a:srgbClr val="232323"/>
                </a:solidFill>
                <a:latin typeface="Source Sans Pro"/>
              </a:rPr>
            </a:br>
            <a:r>
              <a:rPr lang="en-US" b="1" dirty="0">
                <a:solidFill>
                  <a:srgbClr val="232323"/>
                </a:solidFill>
                <a:latin typeface="Source Sans Pro"/>
              </a:rPr>
              <a:t>Advances in Water Resources</a:t>
            </a:r>
            <a:endParaRPr b="1" dirty="0">
              <a:solidFill>
                <a:srgbClr val="232323"/>
              </a:solidFill>
              <a:latin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7358" y="384048"/>
            <a:ext cx="1014984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92000"/>
              </a:lnSpc>
            </a:pPr>
            <a:r>
              <a:rPr sz="2700" b="1" i="0" dirty="0">
                <a:solidFill>
                  <a:srgbClr val="13294B"/>
                </a:solidFill>
                <a:latin typeface="Montserrat"/>
              </a:rPr>
              <a:t>Workflow: separate definition from mechanism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800" y="1417320"/>
            <a:ext cx="4846320" cy="1417320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C4D6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Oval 6"/>
          <p:cNvSpPr/>
          <p:nvPr/>
        </p:nvSpPr>
        <p:spPr>
          <a:xfrm>
            <a:off x="928116" y="1664289"/>
            <a:ext cx="566928" cy="566928"/>
          </a:xfrm>
          <a:prstGeom prst="ellipse">
            <a:avLst/>
          </a:prstGeom>
          <a:solidFill>
            <a:srgbClr val="FF5F05"/>
          </a:solidFill>
          <a:ln>
            <a:solidFill>
              <a:srgbClr val="FF5F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sz="2150" b="1" i="0" dirty="0">
                <a:solidFill>
                  <a:srgbClr val="FFFFFF"/>
                </a:solidFill>
                <a:latin typeface="Montserrat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37360" y="1709928"/>
            <a:ext cx="365760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400" b="1" i="0" dirty="0">
                <a:solidFill>
                  <a:srgbClr val="13294B"/>
                </a:solidFill>
                <a:latin typeface="Montserrat"/>
              </a:rPr>
              <a:t>Definition set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7360" y="2085893"/>
            <a:ext cx="3261665" cy="5539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b="0" i="0" dirty="0">
                <a:solidFill>
                  <a:srgbClr val="232323"/>
                </a:solidFill>
                <a:latin typeface="Source Sans Pro"/>
              </a:rPr>
              <a:t>compute E, Eₚₐ, and Eₚ₀ consistently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72200" y="1417320"/>
            <a:ext cx="4846320" cy="1417320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C4D6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Oval 10"/>
          <p:cNvSpPr/>
          <p:nvPr/>
        </p:nvSpPr>
        <p:spPr>
          <a:xfrm>
            <a:off x="6414516" y="1691188"/>
            <a:ext cx="566928" cy="566928"/>
          </a:xfrm>
          <a:prstGeom prst="ellipse">
            <a:avLst/>
          </a:prstGeom>
          <a:solidFill>
            <a:srgbClr val="FF5F05"/>
          </a:solidFill>
          <a:ln>
            <a:solidFill>
              <a:srgbClr val="FF5F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sz="2150" b="1" i="0" dirty="0">
                <a:solidFill>
                  <a:srgbClr val="FFFFFF"/>
                </a:solidFill>
                <a:latin typeface="Montserrat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23760" y="1709928"/>
            <a:ext cx="365760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400" b="1" i="0" dirty="0">
                <a:solidFill>
                  <a:srgbClr val="13294B"/>
                </a:solidFill>
                <a:latin typeface="Montserrat"/>
              </a:rPr>
              <a:t>CR families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23760" y="2068011"/>
            <a:ext cx="2888428" cy="5539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b="0" i="0" dirty="0">
                <a:solidFill>
                  <a:srgbClr val="232323"/>
                </a:solidFill>
                <a:latin typeface="Source Sans Pro"/>
              </a:rPr>
              <a:t>place candidate curves on the same x–y axes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85800" y="3429000"/>
            <a:ext cx="4846320" cy="1417320"/>
          </a:xfrm>
          <a:prstGeom prst="roundRect">
            <a:avLst/>
          </a:prstGeom>
          <a:solidFill>
            <a:srgbClr val="FFF0E8"/>
          </a:solidFill>
          <a:ln w="15240">
            <a:solidFill>
              <a:srgbClr val="C4D6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Oval 14"/>
          <p:cNvSpPr/>
          <p:nvPr/>
        </p:nvSpPr>
        <p:spPr>
          <a:xfrm>
            <a:off x="960120" y="3685032"/>
            <a:ext cx="566928" cy="566928"/>
          </a:xfrm>
          <a:prstGeom prst="ellipse">
            <a:avLst/>
          </a:prstGeom>
          <a:solidFill>
            <a:srgbClr val="FF5F05"/>
          </a:solidFill>
          <a:ln>
            <a:solidFill>
              <a:srgbClr val="FF5F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sz="2150" b="1" i="0">
                <a:solidFill>
                  <a:srgbClr val="FFFFFF"/>
                </a:solidFill>
                <a:latin typeface="Montserrat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37360" y="3721608"/>
            <a:ext cx="365760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400" b="1" i="0" dirty="0">
                <a:solidFill>
                  <a:srgbClr val="13294B"/>
                </a:solidFill>
                <a:latin typeface="Montserrat"/>
              </a:rPr>
              <a:t>Mixed-layer lab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37360" y="4094985"/>
            <a:ext cx="3353105" cy="5539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b="0" i="0" dirty="0">
                <a:solidFill>
                  <a:srgbClr val="232323"/>
                </a:solidFill>
                <a:latin typeface="Source Sans Pro"/>
              </a:rPr>
              <a:t>generate controlled drying trajectories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172200" y="3429000"/>
            <a:ext cx="4846320" cy="1417320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C4D6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Oval 18"/>
          <p:cNvSpPr/>
          <p:nvPr/>
        </p:nvSpPr>
        <p:spPr>
          <a:xfrm>
            <a:off x="6414516" y="3709785"/>
            <a:ext cx="566928" cy="566928"/>
          </a:xfrm>
          <a:prstGeom prst="ellipse">
            <a:avLst/>
          </a:prstGeom>
          <a:solidFill>
            <a:srgbClr val="FF5F05"/>
          </a:solidFill>
          <a:ln>
            <a:solidFill>
              <a:srgbClr val="FF5F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sz="2150" b="1" i="0" dirty="0">
                <a:solidFill>
                  <a:srgbClr val="FFFFFF"/>
                </a:solidFill>
                <a:latin typeface="Montserrat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23760" y="3721608"/>
            <a:ext cx="365760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400" b="1" i="0" dirty="0">
                <a:solidFill>
                  <a:srgbClr val="13294B"/>
                </a:solidFill>
                <a:latin typeface="Montserrat"/>
              </a:rPr>
              <a:t>Atlas overlay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23760" y="4130409"/>
            <a:ext cx="3230880" cy="5539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b="0" i="0" dirty="0">
                <a:solidFill>
                  <a:srgbClr val="232323"/>
                </a:solidFill>
                <a:latin typeface="Source Sans Pro"/>
              </a:rPr>
              <a:t>interpret shape after the coordinate audit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60120" y="5349240"/>
            <a:ext cx="10058400" cy="566928"/>
          </a:xfrm>
          <a:prstGeom prst="roundRect">
            <a:avLst/>
          </a:prstGeom>
          <a:solidFill>
            <a:srgbClr val="13294B"/>
          </a:solidFill>
          <a:ln w="15240">
            <a:solidFill>
              <a:srgbClr val="1329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1173480" y="5513606"/>
            <a:ext cx="9601200" cy="3385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2200" b="1" i="0" dirty="0">
                <a:solidFill>
                  <a:srgbClr val="FFFFFF"/>
                </a:solidFill>
                <a:latin typeface="Montserrat"/>
              </a:rPr>
              <a:t>Definition remapping is evaluated before physical interpretation.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CC4C66-6CA0-A00C-1CE1-5C0EC1CAF0B2}"/>
              </a:ext>
            </a:extLst>
          </p:cNvPr>
          <p:cNvSpPr/>
          <p:nvPr/>
        </p:nvSpPr>
        <p:spPr>
          <a:xfrm>
            <a:off x="658368" y="384048"/>
            <a:ext cx="121561" cy="731520"/>
          </a:xfrm>
          <a:prstGeom prst="rect">
            <a:avLst/>
          </a:prstGeom>
          <a:solidFill>
            <a:srgbClr val="FF5F05"/>
          </a:solidFill>
          <a:ln>
            <a:solidFill>
              <a:srgbClr val="FF5F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EF0FB8-1279-AAA8-E405-4E53A1443E03}"/>
              </a:ext>
            </a:extLst>
          </p:cNvPr>
          <p:cNvSpPr txBox="1"/>
          <p:nvPr/>
        </p:nvSpPr>
        <p:spPr>
          <a:xfrm>
            <a:off x="917358" y="941328"/>
            <a:ext cx="2011680" cy="1923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sz="1250" b="1" i="0" dirty="0">
                <a:solidFill>
                  <a:srgbClr val="FF5F05"/>
                </a:solidFill>
                <a:latin typeface="Montserrat"/>
              </a:rPr>
              <a:t>FRAMEWORK</a:t>
            </a:r>
            <a:endParaRPr sz="1250" b="1" i="0" dirty="0">
              <a:solidFill>
                <a:srgbClr val="FF5F05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0"/>
            <a:ext cx="1219169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7358" y="388812"/>
            <a:ext cx="10893731" cy="36099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92000"/>
              </a:lnSpc>
            </a:pPr>
            <a:r>
              <a:rPr sz="2550" b="1" i="0" dirty="0">
                <a:solidFill>
                  <a:srgbClr val="13294B"/>
                </a:solidFill>
                <a:latin typeface="Montserrat"/>
              </a:rPr>
              <a:t>Controlled numerical lab: mixed layer + </a:t>
            </a:r>
            <a:r>
              <a:rPr sz="2550" b="1" i="0" dirty="0" err="1">
                <a:solidFill>
                  <a:srgbClr val="13294B"/>
                </a:solidFill>
                <a:latin typeface="Montserrat"/>
              </a:rPr>
              <a:t>landsurface</a:t>
            </a:r>
            <a:endParaRPr sz="2550" b="1" i="0" dirty="0">
              <a:solidFill>
                <a:srgbClr val="13294B"/>
              </a:solidFill>
              <a:latin typeface="Montserra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982635" y="1392695"/>
            <a:ext cx="2477756" cy="1213866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C4D6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9603781" y="1493890"/>
            <a:ext cx="159025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2400" b="1" i="0" dirty="0">
                <a:solidFill>
                  <a:srgbClr val="FF5F05"/>
                </a:solidFill>
                <a:latin typeface="Montserrat"/>
              </a:rPr>
              <a:t>State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53862" y="1895160"/>
            <a:ext cx="2074344" cy="56913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b="0" i="0" dirty="0">
                <a:solidFill>
                  <a:srgbClr val="13294B"/>
                </a:solidFill>
                <a:latin typeface="Source Sans Pro"/>
              </a:rPr>
              <a:t>mixed-layer T, q, and</a:t>
            </a:r>
          </a:p>
          <a:p>
            <a:pPr algn="r">
              <a:lnSpc>
                <a:spcPct val="105000"/>
              </a:lnSpc>
            </a:pPr>
            <a:r>
              <a:rPr b="0" i="0" dirty="0">
                <a:solidFill>
                  <a:srgbClr val="13294B"/>
                </a:solidFill>
                <a:latin typeface="Source Sans Pro"/>
              </a:rPr>
              <a:t>effective depth h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942294" y="3148539"/>
            <a:ext cx="2697480" cy="1213866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C4D6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9829800" y="3281103"/>
            <a:ext cx="1630591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en-US" sz="2400" b="1" i="0" dirty="0">
                <a:solidFill>
                  <a:srgbClr val="FF5F05"/>
                </a:solidFill>
                <a:latin typeface="Montserrat"/>
              </a:rPr>
              <a:t>Variables</a:t>
            </a:r>
            <a:endParaRPr sz="2400" b="1" i="0" dirty="0">
              <a:solidFill>
                <a:srgbClr val="FF5F05"/>
              </a:solidFill>
              <a:latin typeface="Montserra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1511" y="3655040"/>
            <a:ext cx="2468880" cy="56913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05000"/>
              </a:lnSpc>
            </a:pPr>
            <a:r>
              <a:rPr b="0" i="0" dirty="0">
                <a:solidFill>
                  <a:srgbClr val="13294B"/>
                </a:solidFill>
                <a:latin typeface="Source Sans Pro"/>
              </a:rPr>
              <a:t>ventilation, relaxation,</a:t>
            </a:r>
          </a:p>
          <a:p>
            <a:pPr algn="r">
              <a:lnSpc>
                <a:spcPct val="105000"/>
              </a:lnSpc>
            </a:pPr>
            <a:r>
              <a:rPr b="0" i="0" dirty="0">
                <a:solidFill>
                  <a:srgbClr val="13294B"/>
                </a:solidFill>
                <a:latin typeface="Source Sans Pro"/>
              </a:rPr>
              <a:t>entrainment, resistance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859729" y="4787404"/>
            <a:ext cx="2820386" cy="1166503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C4D6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9478294" y="4879381"/>
            <a:ext cx="1982097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2400" b="1" i="0" dirty="0">
                <a:solidFill>
                  <a:srgbClr val="FF5F05"/>
                </a:solidFill>
                <a:latin typeface="Montserrat"/>
              </a:rPr>
              <a:t>Diagno</a:t>
            </a:r>
            <a:r>
              <a:rPr lang="en-US" sz="2400" b="1" i="0" dirty="0">
                <a:solidFill>
                  <a:srgbClr val="FF5F05"/>
                </a:solidFill>
                <a:latin typeface="Montserrat"/>
              </a:rPr>
              <a:t>stics</a:t>
            </a:r>
            <a:endParaRPr sz="2400" b="1" i="0" dirty="0">
              <a:solidFill>
                <a:srgbClr val="FF5F05"/>
              </a:solidFill>
              <a:latin typeface="Montserra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37275" y="5285330"/>
            <a:ext cx="2466191" cy="56746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05000"/>
              </a:lnSpc>
            </a:pPr>
            <a:r>
              <a:rPr b="0" i="0" dirty="0">
                <a:solidFill>
                  <a:srgbClr val="13294B"/>
                </a:solidFill>
                <a:latin typeface="Source Sans Pro"/>
              </a:rPr>
              <a:t>actual E, apparent Eₚₐ,</a:t>
            </a:r>
          </a:p>
          <a:p>
            <a:pPr algn="r">
              <a:lnSpc>
                <a:spcPct val="105000"/>
              </a:lnSpc>
            </a:pPr>
            <a:r>
              <a:rPr b="0" i="0" dirty="0">
                <a:solidFill>
                  <a:srgbClr val="13294B"/>
                </a:solidFill>
                <a:latin typeface="Source Sans Pro"/>
              </a:rPr>
              <a:t>and wet benchmark Eₚ₀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5" y="6162302"/>
            <a:ext cx="12191695" cy="621792"/>
          </a:xfrm>
          <a:prstGeom prst="roundRect">
            <a:avLst/>
          </a:prstGeom>
          <a:solidFill>
            <a:srgbClr val="FFF0E8"/>
          </a:solidFill>
          <a:ln w="15240">
            <a:solidFill>
              <a:srgbClr val="FFE1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173557" y="6361612"/>
            <a:ext cx="11506558" cy="3077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2000" b="1" i="0" dirty="0">
                <a:solidFill>
                  <a:srgbClr val="13294B"/>
                </a:solidFill>
                <a:latin typeface="Montserrat"/>
              </a:rPr>
              <a:t>Purpose: isolate what boundary-layer adjustment alone can do to CR geometry.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4D4C7CB-7F93-CFC1-84BE-C33541ABA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160907"/>
            <a:ext cx="8716275" cy="503282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C138115-FE0C-55C9-3259-9DA11F65C4E6}"/>
              </a:ext>
            </a:extLst>
          </p:cNvPr>
          <p:cNvSpPr/>
          <p:nvPr/>
        </p:nvSpPr>
        <p:spPr>
          <a:xfrm>
            <a:off x="658368" y="384048"/>
            <a:ext cx="121561" cy="731520"/>
          </a:xfrm>
          <a:prstGeom prst="rect">
            <a:avLst/>
          </a:prstGeom>
          <a:solidFill>
            <a:srgbClr val="FF5F05"/>
          </a:solidFill>
          <a:ln>
            <a:solidFill>
              <a:srgbClr val="FF5F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01495D-C559-637A-C366-0B1EC769B116}"/>
              </a:ext>
            </a:extLst>
          </p:cNvPr>
          <p:cNvSpPr txBox="1"/>
          <p:nvPr/>
        </p:nvSpPr>
        <p:spPr>
          <a:xfrm>
            <a:off x="917358" y="941328"/>
            <a:ext cx="2011680" cy="1923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sz="1250" b="1" i="0" dirty="0">
                <a:solidFill>
                  <a:srgbClr val="FF5F05"/>
                </a:solidFill>
                <a:latin typeface="Montserrat"/>
              </a:rPr>
              <a:t>TIER 2</a:t>
            </a:r>
            <a:endParaRPr sz="1250" b="1" i="0" dirty="0">
              <a:solidFill>
                <a:srgbClr val="FF5F05"/>
              </a:solidFill>
              <a:latin typeface="Montserra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139F4F-B2C4-86AC-C38B-07F21CBFEF92}"/>
              </a:ext>
            </a:extLst>
          </p:cNvPr>
          <p:cNvSpPr txBox="1"/>
          <p:nvPr/>
        </p:nvSpPr>
        <p:spPr>
          <a:xfrm>
            <a:off x="2446173" y="5470429"/>
            <a:ext cx="6104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232323"/>
                </a:solidFill>
                <a:latin typeface="Source Sans Pro"/>
              </a:rPr>
              <a:t>Fig. 2 from Pettijohn (2026) in press.,</a:t>
            </a:r>
            <a:br>
              <a:rPr lang="en-US" b="1" dirty="0">
                <a:solidFill>
                  <a:srgbClr val="232323"/>
                </a:solidFill>
                <a:latin typeface="Source Sans Pro"/>
              </a:rPr>
            </a:br>
            <a:r>
              <a:rPr lang="en-US" b="1" dirty="0">
                <a:solidFill>
                  <a:srgbClr val="232323"/>
                </a:solidFill>
                <a:latin typeface="Source Sans Pro"/>
              </a:rPr>
              <a:t>Advances in Water Resources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67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8368" y="330260"/>
            <a:ext cx="64008" cy="621792"/>
          </a:xfrm>
          <a:prstGeom prst="rect">
            <a:avLst/>
          </a:prstGeom>
          <a:solidFill>
            <a:srgbClr val="FF5F05"/>
          </a:solidFill>
          <a:ln>
            <a:solidFill>
              <a:srgbClr val="FF5F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53620" y="723452"/>
            <a:ext cx="2011680" cy="2286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250" b="1" i="0" dirty="0">
                <a:solidFill>
                  <a:srgbClr val="FF5F05"/>
                </a:solidFill>
                <a:latin typeface="Montserrat"/>
              </a:rPr>
              <a:t>RESULT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3620" y="308744"/>
            <a:ext cx="10149840" cy="38228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92000"/>
              </a:lnSpc>
            </a:pPr>
            <a:r>
              <a:rPr sz="2700" b="1" i="0" dirty="0">
                <a:solidFill>
                  <a:srgbClr val="13294B"/>
                </a:solidFill>
                <a:latin typeface="Montserrat"/>
              </a:rPr>
              <a:t>The exciting bit: CR emerges mechanically</a:t>
            </a:r>
            <a:r>
              <a:rPr lang="en-US" sz="2700" b="1" i="0" dirty="0">
                <a:solidFill>
                  <a:srgbClr val="13294B"/>
                </a:solidFill>
                <a:latin typeface="Montserrat"/>
              </a:rPr>
              <a:t>!</a:t>
            </a:r>
            <a:endParaRPr sz="2700" b="1" i="0" dirty="0">
              <a:solidFill>
                <a:srgbClr val="13294B"/>
              </a:solidFill>
              <a:latin typeface="Montserra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423693" y="1264025"/>
            <a:ext cx="4491754" cy="4383740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C4D6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7652294" y="1573810"/>
            <a:ext cx="4263153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400" b="1" i="0" dirty="0">
                <a:solidFill>
                  <a:srgbClr val="13294B"/>
                </a:solidFill>
                <a:latin typeface="Montserrat"/>
              </a:rPr>
              <a:t>Controlled drying sweep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50124" y="2258870"/>
            <a:ext cx="2286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800" b="1" i="0">
                <a:solidFill>
                  <a:srgbClr val="FF5F05"/>
                </a:solidFill>
                <a:latin typeface="Montserrat"/>
              </a:rPr>
              <a:t>•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7011" y="2258870"/>
            <a:ext cx="3200400" cy="3385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200" b="1" i="0" dirty="0">
                <a:solidFill>
                  <a:srgbClr val="13294B"/>
                </a:solidFill>
                <a:latin typeface="Montserrat"/>
              </a:rPr>
              <a:t>Actual </a:t>
            </a:r>
            <a:r>
              <a:rPr sz="2200" b="1" i="0" dirty="0" err="1">
                <a:solidFill>
                  <a:srgbClr val="13294B"/>
                </a:solidFill>
                <a:latin typeface="Montserrat"/>
              </a:rPr>
              <a:t>λE</a:t>
            </a:r>
            <a:r>
              <a:rPr sz="2200" b="1" i="0" dirty="0">
                <a:solidFill>
                  <a:srgbClr val="13294B"/>
                </a:solidFill>
                <a:latin typeface="Montserrat"/>
              </a:rPr>
              <a:t> declines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97011" y="2569732"/>
            <a:ext cx="3401148" cy="5539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b="0" i="0" dirty="0">
                <a:solidFill>
                  <a:srgbClr val="232323"/>
                </a:solidFill>
                <a:latin typeface="Source Sans Pro"/>
              </a:rPr>
              <a:t>surface resistance suppresses evaporation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0980" y="3202943"/>
            <a:ext cx="2286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800" b="1" i="0">
                <a:solidFill>
                  <a:srgbClr val="FF5F05"/>
                </a:solidFill>
                <a:latin typeface="Montserrat"/>
              </a:rPr>
              <a:t>•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87867" y="3202943"/>
            <a:ext cx="3827580" cy="3385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200" b="1" i="0" dirty="0">
                <a:solidFill>
                  <a:srgbClr val="13294B"/>
                </a:solidFill>
                <a:latin typeface="Montserrat"/>
              </a:rPr>
              <a:t>Apparent potential rises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87867" y="3541497"/>
            <a:ext cx="3530392" cy="5539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b="0" i="0" dirty="0">
                <a:solidFill>
                  <a:srgbClr val="232323"/>
                </a:solidFill>
                <a:latin typeface="Source Sans Pro"/>
              </a:rPr>
              <a:t>dry / warm air increases same-air demand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50124" y="4204896"/>
            <a:ext cx="2286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800" b="1" i="0" dirty="0">
                <a:solidFill>
                  <a:srgbClr val="FF5F05"/>
                </a:solidFill>
                <a:latin typeface="Montserrat"/>
              </a:rPr>
              <a:t>•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78724" y="4204896"/>
            <a:ext cx="3200400" cy="6771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200" b="1" i="0" dirty="0">
                <a:solidFill>
                  <a:srgbClr val="13294B"/>
                </a:solidFill>
                <a:latin typeface="Montserrat"/>
              </a:rPr>
              <a:t>Coupling changes separation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97011" y="4882004"/>
            <a:ext cx="3521248" cy="5539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b="0" i="0" dirty="0">
                <a:solidFill>
                  <a:srgbClr val="232323"/>
                </a:solidFill>
                <a:latin typeface="Source Sans Pro"/>
              </a:rPr>
              <a:t>shallower or stronger adjustment amplifies the split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213800" y="6235125"/>
            <a:ext cx="4961541" cy="502920"/>
          </a:xfrm>
          <a:prstGeom prst="roundRect">
            <a:avLst/>
          </a:prstGeom>
          <a:solidFill>
            <a:srgbClr val="13294B"/>
          </a:solidFill>
          <a:ln w="15240">
            <a:solidFill>
              <a:srgbClr val="1329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7279007" y="6356968"/>
            <a:ext cx="4847482" cy="276999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b="1" i="0" dirty="0">
                <a:solidFill>
                  <a:srgbClr val="FFFFFF"/>
                </a:solidFill>
                <a:latin typeface="Montserrat"/>
              </a:rPr>
              <a:t>CR p</a:t>
            </a:r>
            <a:r>
              <a:rPr b="1" i="0" dirty="0">
                <a:solidFill>
                  <a:srgbClr val="FFFFFF"/>
                </a:solidFill>
                <a:latin typeface="Montserrat"/>
              </a:rPr>
              <a:t>attern emerges without site fitting.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F1DD638-4D3B-98F2-15A9-0E32B63FA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8" y="1094052"/>
            <a:ext cx="7197143" cy="561225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818E82E-0157-0CB7-4AC1-7EFE6C5B37E1}"/>
              </a:ext>
            </a:extLst>
          </p:cNvPr>
          <p:cNvSpPr txBox="1"/>
          <p:nvPr/>
        </p:nvSpPr>
        <p:spPr>
          <a:xfrm>
            <a:off x="3213847" y="5463540"/>
            <a:ext cx="3737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232323"/>
                </a:solidFill>
                <a:latin typeface="Source Sans Pro"/>
              </a:rPr>
              <a:t>Fig. 5 from Pettijohn (2026) in press.,</a:t>
            </a:r>
            <a:br>
              <a:rPr lang="en-US" b="1" dirty="0">
                <a:solidFill>
                  <a:srgbClr val="232323"/>
                </a:solidFill>
                <a:latin typeface="Source Sans Pro"/>
              </a:rPr>
            </a:br>
            <a:r>
              <a:rPr lang="en-US" b="1" dirty="0">
                <a:solidFill>
                  <a:srgbClr val="232323"/>
                </a:solidFill>
                <a:latin typeface="Source Sans Pro"/>
              </a:rPr>
              <a:t>Advances in Water Resources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5C838E-9269-9D66-6AB0-BF83372D2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72" y="1317573"/>
            <a:ext cx="8900668" cy="5051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8368" y="270182"/>
            <a:ext cx="64008" cy="621792"/>
          </a:xfrm>
          <a:prstGeom prst="rect">
            <a:avLst/>
          </a:prstGeom>
          <a:solidFill>
            <a:srgbClr val="FF5F05"/>
          </a:solidFill>
          <a:ln>
            <a:solidFill>
              <a:srgbClr val="FF5F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22960" y="675207"/>
            <a:ext cx="2011680" cy="2286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250" b="1" i="0" dirty="0">
                <a:solidFill>
                  <a:srgbClr val="FF5F05"/>
                </a:solidFill>
                <a:latin typeface="Montserrat"/>
              </a:rPr>
              <a:t>SYNTHESIS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224865"/>
            <a:ext cx="1014984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92000"/>
              </a:lnSpc>
            </a:pPr>
            <a:r>
              <a:rPr sz="2460" b="1" i="0" dirty="0">
                <a:solidFill>
                  <a:srgbClr val="13294B"/>
                </a:solidFill>
                <a:latin typeface="Montserrat"/>
              </a:rPr>
              <a:t>Overlay in the atlas: adjustment strength becomes geometry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95099" y="1325880"/>
            <a:ext cx="2697480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800" b="1" i="0" dirty="0">
                <a:solidFill>
                  <a:srgbClr val="13294B"/>
                </a:solidFill>
                <a:latin typeface="Montserrat"/>
              </a:rPr>
              <a:t>How to read 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13012" y="1930459"/>
            <a:ext cx="1097280" cy="2769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b="1" i="0" dirty="0">
                <a:solidFill>
                  <a:srgbClr val="FF5F05"/>
                </a:solidFill>
                <a:latin typeface="Montserrat"/>
              </a:rPr>
              <a:t>Strong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34150" y="1911095"/>
            <a:ext cx="1828800" cy="49244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1600" b="0" i="0" dirty="0">
                <a:solidFill>
                  <a:srgbClr val="232323"/>
                </a:solidFill>
                <a:latin typeface="Source Sans Pro"/>
              </a:rPr>
              <a:t>steeper, more asymmetric path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13012" y="3167586"/>
            <a:ext cx="1097280" cy="2769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b="1" i="0" dirty="0">
                <a:solidFill>
                  <a:srgbClr val="FF5F05"/>
                </a:solidFill>
                <a:latin typeface="Montserrat"/>
              </a:rPr>
              <a:t>Baseline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27412" y="3167586"/>
            <a:ext cx="1828800" cy="49244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1600" b="0" i="0" dirty="0">
                <a:solidFill>
                  <a:srgbClr val="232323"/>
                </a:solidFill>
                <a:latin typeface="Source Sans Pro"/>
              </a:rPr>
              <a:t>intermediate geometry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13012" y="4485395"/>
            <a:ext cx="1097280" cy="2769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b="1" i="0" dirty="0">
                <a:solidFill>
                  <a:srgbClr val="FF5F05"/>
                </a:solidFill>
                <a:latin typeface="Montserrat"/>
              </a:rPr>
              <a:t>Weak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27412" y="4485395"/>
            <a:ext cx="1828800" cy="49244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1600" b="0" i="0" dirty="0">
                <a:solidFill>
                  <a:srgbClr val="232323"/>
                </a:solidFill>
                <a:latin typeface="Source Sans Pro"/>
              </a:rPr>
              <a:t>near-vertical branch near x≈1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" y="6363135"/>
            <a:ext cx="12191694" cy="492443"/>
          </a:xfrm>
          <a:prstGeom prst="roundRect">
            <a:avLst/>
          </a:prstGeom>
          <a:solidFill>
            <a:srgbClr val="F2F6FA"/>
          </a:solidFill>
          <a:ln w="15240">
            <a:solidFill>
              <a:srgbClr val="E6EEF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772070" y="6461292"/>
            <a:ext cx="11084142" cy="2769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b="1" i="0" dirty="0">
                <a:solidFill>
                  <a:srgbClr val="13294B"/>
                </a:solidFill>
                <a:latin typeface="Montserrat"/>
              </a:rPr>
              <a:t>Under this closure, curve shape is a regime signature—not just a fitted curve choice.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7A0CEF-E98F-9F3C-7658-E433CE925A99}"/>
              </a:ext>
            </a:extLst>
          </p:cNvPr>
          <p:cNvSpPr txBox="1"/>
          <p:nvPr/>
        </p:nvSpPr>
        <p:spPr>
          <a:xfrm>
            <a:off x="5269750" y="691863"/>
            <a:ext cx="3737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232323"/>
                </a:solidFill>
                <a:latin typeface="Source Sans Pro"/>
              </a:rPr>
              <a:t>Fig. 4 from Pettijohn (2026) in press.,</a:t>
            </a:r>
            <a:br>
              <a:rPr lang="en-US" b="1" dirty="0">
                <a:solidFill>
                  <a:srgbClr val="232323"/>
                </a:solidFill>
                <a:latin typeface="Source Sans Pro"/>
              </a:rPr>
            </a:br>
            <a:r>
              <a:rPr lang="en-US" b="1" dirty="0">
                <a:solidFill>
                  <a:srgbClr val="232323"/>
                </a:solidFill>
                <a:latin typeface="Source Sans Pro"/>
              </a:rPr>
              <a:t>Advances in Water Resources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048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8368" y="384048"/>
            <a:ext cx="64008" cy="621792"/>
          </a:xfrm>
          <a:prstGeom prst="rect">
            <a:avLst/>
          </a:prstGeom>
          <a:solidFill>
            <a:srgbClr val="FF5F05"/>
          </a:solidFill>
          <a:ln>
            <a:solidFill>
              <a:srgbClr val="FF5F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941832" y="845820"/>
            <a:ext cx="2011680" cy="2286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250" b="1" i="0" dirty="0">
                <a:solidFill>
                  <a:srgbClr val="FF5F05"/>
                </a:solidFill>
                <a:latin typeface="Montserrat"/>
              </a:rPr>
              <a:t>DEFINITION CHECK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1832" y="393192"/>
            <a:ext cx="1014984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92000"/>
              </a:lnSpc>
            </a:pPr>
            <a:r>
              <a:rPr sz="2600" b="1" i="0" dirty="0">
                <a:solidFill>
                  <a:srgbClr val="13294B"/>
                </a:solidFill>
                <a:latin typeface="Montserrat"/>
              </a:rPr>
              <a:t>Wet-benchmark choices can remap the x-axis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52062" y="1969582"/>
            <a:ext cx="2869602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800" b="1" i="0" dirty="0">
                <a:solidFill>
                  <a:srgbClr val="13294B"/>
                </a:solidFill>
                <a:latin typeface="Montserrat"/>
              </a:rPr>
              <a:t>Practical audit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5086" y="2682040"/>
            <a:ext cx="22860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400" b="1" i="0" dirty="0">
                <a:solidFill>
                  <a:srgbClr val="FF5F05"/>
                </a:solidFill>
                <a:latin typeface="Montserrat"/>
              </a:rPr>
              <a:t>•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33220" y="2706623"/>
            <a:ext cx="3977639" cy="2769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b="0" i="0" dirty="0">
                <a:solidFill>
                  <a:srgbClr val="232323"/>
                </a:solidFill>
                <a:latin typeface="Source Sans Pro"/>
              </a:rPr>
              <a:t>What is the same-air demand diagnostic?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65086" y="3248968"/>
            <a:ext cx="22860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400" b="1" i="0">
                <a:solidFill>
                  <a:srgbClr val="FF5F05"/>
                </a:solidFill>
                <a:latin typeface="Montserrat"/>
              </a:rPr>
              <a:t>•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4368" y="3191425"/>
            <a:ext cx="3977639" cy="5539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b="0" i="0" dirty="0">
                <a:solidFill>
                  <a:srgbClr val="232323"/>
                </a:solidFill>
                <a:latin typeface="Source Sans Pro"/>
              </a:rPr>
              <a:t>What is the wet-environment benchmark?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5086" y="3815896"/>
            <a:ext cx="22860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400" b="1" i="0">
                <a:solidFill>
                  <a:srgbClr val="FF5F05"/>
                </a:solidFill>
                <a:latin typeface="Montserrat"/>
              </a:rPr>
              <a:t>•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33220" y="3840480"/>
            <a:ext cx="3977639" cy="5539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b="0" i="0" dirty="0">
                <a:solidFill>
                  <a:srgbClr val="232323"/>
                </a:solidFill>
                <a:latin typeface="Source Sans Pro"/>
              </a:rPr>
              <a:t>Are Eₚₐ and Eₚ₀ built from compatible assumptions?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5378" y="4565533"/>
            <a:ext cx="4389120" cy="88293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b="1" i="0" dirty="0">
                <a:solidFill>
                  <a:srgbClr val="13294B"/>
                </a:solidFill>
                <a:latin typeface="Source Sans Pro"/>
              </a:rPr>
              <a:t>Definition shifts can mimic changes in asymmetry or curvature—even when the physical trajectory is unchanged.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200138" y="5667665"/>
            <a:ext cx="4389120" cy="738155"/>
          </a:xfrm>
          <a:prstGeom prst="roundRect">
            <a:avLst/>
          </a:prstGeom>
          <a:solidFill>
            <a:srgbClr val="FF5F05"/>
          </a:solidFill>
          <a:ln w="15240">
            <a:solidFill>
              <a:srgbClr val="FF5F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7264146" y="5782773"/>
            <a:ext cx="4096512" cy="5539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b="1" i="0" dirty="0">
                <a:solidFill>
                  <a:srgbClr val="FFFFFF"/>
                </a:solidFill>
                <a:latin typeface="Montserrat"/>
              </a:rPr>
              <a:t>Audit first; interpret coupling second.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34140" y="6247772"/>
            <a:ext cx="6131858" cy="475488"/>
          </a:xfrm>
          <a:prstGeom prst="roundRect">
            <a:avLst/>
          </a:prstGeom>
          <a:solidFill>
            <a:srgbClr val="F2F6FA"/>
          </a:solidFill>
          <a:ln w="15240">
            <a:solidFill>
              <a:srgbClr val="E6EEF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668609" y="6403220"/>
            <a:ext cx="5997388" cy="2769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b="0" i="1" dirty="0">
                <a:solidFill>
                  <a:srgbClr val="13294B"/>
                </a:solidFill>
                <a:latin typeface="Source Sans Pro"/>
              </a:rPr>
              <a:t>Same physics → different x-position if the benchmark changes.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5C24335-4A49-536C-8BBE-A7B11C36F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91" y="1452551"/>
            <a:ext cx="6622855" cy="470512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E858912-A087-A71A-987C-91183D45BD1C}"/>
              </a:ext>
            </a:extLst>
          </p:cNvPr>
          <p:cNvSpPr txBox="1"/>
          <p:nvPr/>
        </p:nvSpPr>
        <p:spPr>
          <a:xfrm>
            <a:off x="3155796" y="3248968"/>
            <a:ext cx="27327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232323"/>
                </a:solidFill>
                <a:latin typeface="Source Sans Pro"/>
              </a:rPr>
              <a:t>Fig. 6 from Pettijohn (2026) in press.,</a:t>
            </a:r>
            <a:br>
              <a:rPr lang="en-US" b="1" dirty="0">
                <a:solidFill>
                  <a:srgbClr val="232323"/>
                </a:solidFill>
                <a:latin typeface="Source Sans Pro"/>
              </a:rPr>
            </a:br>
            <a:r>
              <a:rPr lang="en-US" b="1" dirty="0">
                <a:solidFill>
                  <a:srgbClr val="232323"/>
                </a:solidFill>
                <a:latin typeface="Source Sans Pro"/>
              </a:rPr>
              <a:t>Advances in Water Resources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341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8368" y="384048"/>
            <a:ext cx="64008" cy="621792"/>
          </a:xfrm>
          <a:prstGeom prst="rect">
            <a:avLst/>
          </a:prstGeom>
          <a:solidFill>
            <a:srgbClr val="FF5F05"/>
          </a:solidFill>
          <a:ln>
            <a:solidFill>
              <a:srgbClr val="FF5F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86384" y="329184"/>
            <a:ext cx="2011680" cy="2286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250" b="1" i="0">
                <a:solidFill>
                  <a:srgbClr val="FF5F05"/>
                </a:solidFill>
                <a:latin typeface="Montserrat"/>
              </a:rPr>
              <a:t>WRAP-UP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4672" y="685800"/>
            <a:ext cx="1014984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92000"/>
              </a:lnSpc>
            </a:pPr>
            <a:r>
              <a:rPr sz="2550" b="1" i="0" dirty="0">
                <a:solidFill>
                  <a:srgbClr val="13294B"/>
                </a:solidFill>
                <a:latin typeface="Montserrat"/>
              </a:rPr>
              <a:t>Take-home: the atlas is a workflow, not a new formula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800" y="1234440"/>
            <a:ext cx="8183879" cy="868680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C4D6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Oval 6"/>
          <p:cNvSpPr/>
          <p:nvPr/>
        </p:nvSpPr>
        <p:spPr>
          <a:xfrm>
            <a:off x="896112" y="1435608"/>
            <a:ext cx="420624" cy="420624"/>
          </a:xfrm>
          <a:prstGeom prst="ellipse">
            <a:avLst/>
          </a:prstGeom>
          <a:solidFill>
            <a:srgbClr val="FF5F05"/>
          </a:solidFill>
          <a:ln>
            <a:solidFill>
              <a:srgbClr val="FF5F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sz="1700" b="1" i="0">
                <a:solidFill>
                  <a:srgbClr val="FFFFFF"/>
                </a:solidFill>
                <a:latin typeface="Montserrat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1328" y="1344168"/>
            <a:ext cx="7315200" cy="3385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200" b="1" i="0" dirty="0">
                <a:solidFill>
                  <a:srgbClr val="13294B"/>
                </a:solidFill>
                <a:latin typeface="Montserrat"/>
              </a:rPr>
              <a:t>Geometry is not interchangeable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81328" y="1691102"/>
            <a:ext cx="7315200" cy="2769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b="0" i="0" dirty="0">
                <a:solidFill>
                  <a:srgbClr val="232323"/>
                </a:solidFill>
                <a:latin typeface="Source Sans Pro"/>
              </a:rPr>
              <a:t>CR families remain distinguishable on common nondimensional axes.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85800" y="2194559"/>
            <a:ext cx="8183879" cy="811363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C4D6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Oval 10"/>
          <p:cNvSpPr/>
          <p:nvPr/>
        </p:nvSpPr>
        <p:spPr>
          <a:xfrm>
            <a:off x="896112" y="2395728"/>
            <a:ext cx="420624" cy="420624"/>
          </a:xfrm>
          <a:prstGeom prst="ellipse">
            <a:avLst/>
          </a:prstGeom>
          <a:solidFill>
            <a:srgbClr val="FF5F05"/>
          </a:solidFill>
          <a:ln>
            <a:solidFill>
              <a:srgbClr val="FF5F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sz="1700" b="1" i="0">
                <a:solidFill>
                  <a:srgbClr val="FFFFFF"/>
                </a:solidFill>
                <a:latin typeface="Montserrat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81328" y="2304288"/>
            <a:ext cx="7315200" cy="3385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200" b="1" i="0" dirty="0">
                <a:solidFill>
                  <a:srgbClr val="13294B"/>
                </a:solidFill>
                <a:latin typeface="Montserrat"/>
              </a:rPr>
              <a:t>Definition consistency controls 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1328" y="2651222"/>
            <a:ext cx="7315200" cy="2769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b="0" i="0">
                <a:solidFill>
                  <a:srgbClr val="232323"/>
                </a:solidFill>
                <a:latin typeface="Source Sans Pro"/>
              </a:rPr>
              <a:t>Wet-benchmark choices can masquerade as asymmetry or curvature.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85800" y="3154680"/>
            <a:ext cx="8183879" cy="905482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C4D6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Oval 14"/>
          <p:cNvSpPr/>
          <p:nvPr/>
        </p:nvSpPr>
        <p:spPr>
          <a:xfrm>
            <a:off x="896112" y="3355848"/>
            <a:ext cx="420624" cy="420624"/>
          </a:xfrm>
          <a:prstGeom prst="ellipse">
            <a:avLst/>
          </a:prstGeom>
          <a:solidFill>
            <a:srgbClr val="FF5F05"/>
          </a:solidFill>
          <a:ln>
            <a:solidFill>
              <a:srgbClr val="FF5F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sz="1700" b="1" i="0">
                <a:solidFill>
                  <a:srgbClr val="FFFFFF"/>
                </a:solidFill>
                <a:latin typeface="Montserrat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81328" y="3264408"/>
            <a:ext cx="7315200" cy="3385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200" b="1" i="0">
                <a:solidFill>
                  <a:srgbClr val="13294B"/>
                </a:solidFill>
                <a:latin typeface="Montserrat"/>
              </a:rPr>
              <a:t>CR shape encodes adjustment strength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81328" y="3611342"/>
            <a:ext cx="7315200" cy="2769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b="0" i="0" dirty="0">
                <a:solidFill>
                  <a:srgbClr val="232323"/>
                </a:solidFill>
                <a:latin typeface="Source Sans Pro"/>
              </a:rPr>
              <a:t>Under the closure, geometry reflects coupling, ventilation, and time scales.</a:t>
            </a:r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9447" y="1306841"/>
            <a:ext cx="1645920" cy="1645920"/>
          </a:xfrm>
          <a:prstGeom prst="rect">
            <a:avLst/>
          </a:prstGeom>
        </p:spPr>
      </p:pic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0720" y="4464160"/>
            <a:ext cx="1128588" cy="1580024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85800" y="4389120"/>
            <a:ext cx="8321040" cy="594360"/>
          </a:xfrm>
          <a:prstGeom prst="roundRect">
            <a:avLst/>
          </a:prstGeom>
          <a:solidFill>
            <a:srgbClr val="13294B"/>
          </a:solidFill>
          <a:ln w="15240">
            <a:solidFill>
              <a:srgbClr val="1329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960120" y="4581144"/>
            <a:ext cx="7818120" cy="2769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b="1" i="0" dirty="0">
                <a:solidFill>
                  <a:srgbClr val="FFFFFF"/>
                </a:solidFill>
                <a:latin typeface="Montserrat"/>
              </a:rPr>
              <a:t>Part II: apply the atlas to NEON eddy-covariance tower data.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2692" y="5291922"/>
            <a:ext cx="3840480" cy="110799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3600" b="1" i="1" dirty="0">
                <a:solidFill>
                  <a:srgbClr val="13294B"/>
                </a:solidFill>
                <a:latin typeface="Montserrat ExtraBold" pitchFamily="2" charset="77"/>
              </a:rPr>
              <a:t>Thank you</a:t>
            </a:r>
            <a:r>
              <a:rPr lang="en-US" sz="3600" b="1" i="1" dirty="0">
                <a:solidFill>
                  <a:srgbClr val="13294B"/>
                </a:solidFill>
                <a:latin typeface="Montserrat ExtraBold" pitchFamily="2" charset="77"/>
              </a:rPr>
              <a:t>! Q</a:t>
            </a:r>
            <a:r>
              <a:rPr sz="3600" b="1" i="1" dirty="0">
                <a:solidFill>
                  <a:srgbClr val="13294B"/>
                </a:solidFill>
                <a:latin typeface="Montserrat ExtraBold" pitchFamily="2" charset="77"/>
              </a:rPr>
              <a:t>uestions?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91129" y="3154680"/>
            <a:ext cx="2212848" cy="101566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sz="2200" b="0" i="1" dirty="0">
                <a:solidFill>
                  <a:srgbClr val="232323"/>
                </a:solidFill>
                <a:latin typeface="Source Sans Pro"/>
              </a:rPr>
              <a:t>Pettijohn (2026) </a:t>
            </a:r>
            <a:r>
              <a:rPr sz="2200" b="0" i="1" dirty="0">
                <a:solidFill>
                  <a:srgbClr val="232323"/>
                </a:solidFill>
                <a:latin typeface="Source Sans Pro"/>
              </a:rPr>
              <a:t>in press</a:t>
            </a:r>
            <a:r>
              <a:rPr lang="en-US" sz="2200" b="0" i="1" dirty="0">
                <a:solidFill>
                  <a:srgbClr val="232323"/>
                </a:solidFill>
                <a:latin typeface="Source Sans Pro"/>
              </a:rPr>
              <a:t>,</a:t>
            </a:r>
            <a:r>
              <a:rPr sz="2200" b="0" i="1" dirty="0">
                <a:solidFill>
                  <a:srgbClr val="232323"/>
                </a:solidFill>
                <a:latin typeface="Source Sans Pro"/>
              </a:rPr>
              <a:t> Advances in Water Resources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ontserra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Source Sans Pro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3371</TotalTime>
  <Words>640</Words>
  <Application>Microsoft Macintosh PowerPoint</Application>
  <PresentationFormat>Widescreen</PresentationFormat>
  <Paragraphs>130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Montserrat</vt:lpstr>
      <vt:lpstr>Montserrat ExtraBold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Illinois Urbana-Champaign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nondimensional atlas for potential evaporation and the Bouchet-Morton complementary relationship</dc:title>
  <dc:subject>EGU26 presentation draft with speaker-note transcript</dc:subject>
  <dc:creator>Justin Pettijohn</dc:creator>
  <cp:lastModifiedBy>Pettijohn, Cory</cp:lastModifiedBy>
  <cp:revision>12</cp:revision>
  <cp:lastPrinted>2026-05-03T23:16:44Z</cp:lastPrinted>
  <dcterms:created xsi:type="dcterms:W3CDTF">2026-05-01T12:03:05Z</dcterms:created>
  <dcterms:modified xsi:type="dcterms:W3CDTF">2026-05-04T20:04:13Z</dcterms:modified>
</cp:coreProperties>
</file>