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1206400" cy="306260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5" d="100"/>
          <a:sy n="25" d="100"/>
        </p:scale>
        <p:origin x="14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E4884-C35A-4031-9482-EDB28AFE2BEA}" type="datetimeFigureOut">
              <a:rPr lang="en-IN" smtClean="0"/>
              <a:t>30-04-2026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9313" y="1143000"/>
            <a:ext cx="5159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43F74-3373-4D24-888B-C2C0E19A59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861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43F74-3373-4D24-888B-C2C0E19A59A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667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spect="1"/>
          </p:cNvSpPr>
          <p:nvPr/>
        </p:nvSpPr>
        <p:spPr>
          <a:xfrm>
            <a:off x="6" y="38830"/>
            <a:ext cx="51206397" cy="30625465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1206400" cy="4711610"/>
          </a:xfrm>
          <a:prstGeom prst="rect">
            <a:avLst/>
          </a:prstGeom>
          <a:solidFill>
            <a:srgbClr val="0833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/>
          </a:p>
        </p:txBody>
      </p:sp>
      <p:sp>
        <p:nvSpPr>
          <p:cNvPr id="4" name="Rectangle 3"/>
          <p:cNvSpPr/>
          <p:nvPr/>
        </p:nvSpPr>
        <p:spPr>
          <a:xfrm>
            <a:off x="0" y="4504506"/>
            <a:ext cx="51206400" cy="207103"/>
          </a:xfrm>
          <a:prstGeom prst="rect">
            <a:avLst/>
          </a:prstGeom>
          <a:solidFill>
            <a:srgbClr val="0E74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62431" cy="4711610"/>
          </a:xfrm>
          <a:prstGeom prst="rect">
            <a:avLst/>
          </a:prstGeom>
          <a:solidFill>
            <a:srgbClr val="0E74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/>
          </a:p>
        </p:txBody>
      </p:sp>
      <p:sp>
        <p:nvSpPr>
          <p:cNvPr id="6" name="Rectangle 5"/>
          <p:cNvSpPr/>
          <p:nvPr/>
        </p:nvSpPr>
        <p:spPr>
          <a:xfrm>
            <a:off x="50843968" y="0"/>
            <a:ext cx="362431" cy="4711610"/>
          </a:xfrm>
          <a:prstGeom prst="rect">
            <a:avLst/>
          </a:prstGeom>
          <a:solidFill>
            <a:srgbClr val="0E74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/>
          </a:p>
        </p:txBody>
      </p:sp>
      <p:sp>
        <p:nvSpPr>
          <p:cNvPr id="8" name="TextBox 7"/>
          <p:cNvSpPr txBox="1"/>
          <p:nvPr/>
        </p:nvSpPr>
        <p:spPr>
          <a:xfrm>
            <a:off x="5428494" y="285677"/>
            <a:ext cx="40780021" cy="224676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8000" b="1" i="0" dirty="0">
                <a:solidFill>
                  <a:srgbClr val="FFFFFF"/>
                </a:solidFill>
                <a:latin typeface="Open Sans"/>
              </a:rPr>
              <a:t>Do Process-Based Models Really Fall Short? </a:t>
            </a:r>
          </a:p>
          <a:p>
            <a:pPr algn="l"/>
            <a:r>
              <a:rPr lang="en-US" sz="6600" b="1" i="0" dirty="0">
                <a:solidFill>
                  <a:srgbClr val="FFFFFF"/>
                </a:solidFill>
                <a:latin typeface="Open Sans"/>
              </a:rPr>
              <a:t>Rethinking Channel Routing to Bridge the Gap with Machine Learning Models </a:t>
            </a:r>
            <a:endParaRPr sz="6600" b="1" i="0" dirty="0">
              <a:solidFill>
                <a:srgbClr val="FFFFFF"/>
              </a:solidFill>
              <a:latin typeface="Open San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ADE631B-1FB0-4BFE-52EE-39BE414BA074}"/>
              </a:ext>
            </a:extLst>
          </p:cNvPr>
          <p:cNvGrpSpPr/>
          <p:nvPr/>
        </p:nvGrpSpPr>
        <p:grpSpPr>
          <a:xfrm>
            <a:off x="5308671" y="2878802"/>
            <a:ext cx="37613948" cy="1311460"/>
            <a:chOff x="3544738" y="3138840"/>
            <a:chExt cx="37613948" cy="1311460"/>
          </a:xfrm>
        </p:grpSpPr>
        <p:sp>
          <p:nvSpPr>
            <p:cNvPr id="9" name="TextBox 8"/>
            <p:cNvSpPr txBox="1"/>
            <p:nvPr/>
          </p:nvSpPr>
          <p:spPr>
            <a:xfrm>
              <a:off x="3621133" y="3138840"/>
              <a:ext cx="37537553" cy="677108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sz="4400" b="1" i="0" dirty="0">
                  <a:solidFill>
                    <a:srgbClr val="E0F2FE"/>
                  </a:solidFill>
                  <a:latin typeface="Open Sans"/>
                </a:rPr>
                <a:t>Ekant Sarkar¹*, Akshay Kadu¹,², Vijay Katari¹, Basudev Biswal¹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44738" y="3896302"/>
              <a:ext cx="37537553" cy="553998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sz="3600" b="0" i="0" dirty="0">
                  <a:solidFill>
                    <a:srgbClr val="CFEAF5"/>
                  </a:solidFill>
                  <a:latin typeface="Open Sans"/>
                </a:rPr>
                <a:t>¹ Department of Civil Engineering, Indian Institute of Technology Bombay, Mumbai, India   ² Stantec </a:t>
              </a:r>
              <a:r>
                <a:rPr sz="3600" b="0" i="0" dirty="0" err="1">
                  <a:solidFill>
                    <a:srgbClr val="CFEAF5"/>
                  </a:solidFill>
                  <a:latin typeface="Open Sans"/>
                </a:rPr>
                <a:t>ResourceNet</a:t>
              </a:r>
              <a:r>
                <a:rPr sz="3600" b="0" i="0" dirty="0">
                  <a:solidFill>
                    <a:srgbClr val="CFEAF5"/>
                  </a:solidFill>
                  <a:latin typeface="Open Sans"/>
                </a:rPr>
                <a:t> Pvt. Ltd., Pune, India</a:t>
              </a:r>
            </a:p>
          </p:txBody>
        </p:sp>
      </p:grpSp>
      <p:pic>
        <p:nvPicPr>
          <p:cNvPr id="15" name="Picture 14" descr="egu_sharing_encouraged.pn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086252" y="201273"/>
            <a:ext cx="2993755" cy="4119227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035518" y="5125817"/>
            <a:ext cx="49135362" cy="2718236"/>
          </a:xfrm>
          <a:prstGeom prst="roundRect">
            <a:avLst/>
          </a:prstGeom>
          <a:solidFill>
            <a:srgbClr val="FFFFFF"/>
          </a:solidFill>
          <a:ln w="9132">
            <a:solidFill>
              <a:srgbClr val="CBD5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/>
          </a:p>
        </p:txBody>
      </p:sp>
      <p:sp>
        <p:nvSpPr>
          <p:cNvPr id="21" name="TextBox 20"/>
          <p:cNvSpPr txBox="1"/>
          <p:nvPr/>
        </p:nvSpPr>
        <p:spPr>
          <a:xfrm>
            <a:off x="22030660" y="5283494"/>
            <a:ext cx="7766390" cy="92333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IN" sz="6000" b="1" i="0" dirty="0">
                <a:solidFill>
                  <a:srgbClr val="0E7490"/>
                </a:solidFill>
                <a:latin typeface="Open Sans"/>
              </a:rPr>
              <a:t>Central</a:t>
            </a:r>
            <a:r>
              <a:rPr sz="6000" b="1" i="0" dirty="0">
                <a:solidFill>
                  <a:srgbClr val="0E7490"/>
                </a:solidFill>
                <a:latin typeface="Open Sans"/>
              </a:rPr>
              <a:t> </a:t>
            </a:r>
            <a:r>
              <a:rPr lang="en-IN" sz="6000" b="1" i="0" dirty="0">
                <a:solidFill>
                  <a:srgbClr val="0E7490"/>
                </a:solidFill>
                <a:latin typeface="Open Sans"/>
              </a:rPr>
              <a:t>q</a:t>
            </a:r>
            <a:r>
              <a:rPr sz="6000" b="1" i="0" dirty="0" err="1">
                <a:solidFill>
                  <a:srgbClr val="0E7490"/>
                </a:solidFill>
                <a:latin typeface="Open Sans"/>
              </a:rPr>
              <a:t>uestion</a:t>
            </a:r>
            <a:r>
              <a:rPr lang="en-IN" sz="6000" b="1" i="0" dirty="0">
                <a:solidFill>
                  <a:srgbClr val="0E7490"/>
                </a:solidFill>
                <a:latin typeface="Open Sans"/>
              </a:rPr>
              <a:t>:</a:t>
            </a:r>
            <a:endParaRPr sz="6000" b="1" i="0" dirty="0">
              <a:solidFill>
                <a:srgbClr val="0E7490"/>
              </a:solidFill>
              <a:latin typeface="Open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72136" y="6346871"/>
            <a:ext cx="37914052" cy="101566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6600" b="1" i="0" dirty="0">
                <a:solidFill>
                  <a:srgbClr val="111827"/>
                </a:solidFill>
                <a:latin typeface="Open Sans"/>
              </a:rPr>
              <a:t>Can targeted fix to channel routing make a process-based model competitive with LSTM?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87294" y="8491253"/>
            <a:ext cx="11817857" cy="18734834"/>
          </a:xfrm>
          <a:prstGeom prst="roundRect">
            <a:avLst/>
          </a:prstGeom>
          <a:solidFill>
            <a:srgbClr val="E2E8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/>
          </a:p>
        </p:txBody>
      </p:sp>
      <p:sp>
        <p:nvSpPr>
          <p:cNvPr id="40" name="Rounded Rectangle 39"/>
          <p:cNvSpPr/>
          <p:nvPr/>
        </p:nvSpPr>
        <p:spPr>
          <a:xfrm>
            <a:off x="1035519" y="8439477"/>
            <a:ext cx="11901886" cy="18786610"/>
          </a:xfrm>
          <a:prstGeom prst="roundRect">
            <a:avLst/>
          </a:prstGeom>
          <a:solidFill>
            <a:srgbClr val="FFFFFF"/>
          </a:solidFill>
          <a:ln w="10959">
            <a:solidFill>
              <a:srgbClr val="CBD5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/>
          </a:p>
        </p:txBody>
      </p:sp>
      <p:sp>
        <p:nvSpPr>
          <p:cNvPr id="41" name="Rounded Rectangle 40"/>
          <p:cNvSpPr/>
          <p:nvPr/>
        </p:nvSpPr>
        <p:spPr>
          <a:xfrm>
            <a:off x="1035518" y="8439477"/>
            <a:ext cx="11817857" cy="854302"/>
          </a:xfrm>
          <a:prstGeom prst="roundRect">
            <a:avLst/>
          </a:prstGeom>
          <a:solidFill>
            <a:srgbClr val="0B3D59"/>
          </a:solidFill>
          <a:ln w="9132">
            <a:solidFill>
              <a:srgbClr val="0B3D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/>
          </a:p>
        </p:txBody>
      </p:sp>
      <p:sp>
        <p:nvSpPr>
          <p:cNvPr id="42" name="Rounded Rectangle 41"/>
          <p:cNvSpPr/>
          <p:nvPr/>
        </p:nvSpPr>
        <p:spPr>
          <a:xfrm>
            <a:off x="1190846" y="8594805"/>
            <a:ext cx="543647" cy="543647"/>
          </a:xfrm>
          <a:prstGeom prst="roundRect">
            <a:avLst/>
          </a:prstGeom>
          <a:solidFill>
            <a:srgbClr val="FFFFFF"/>
          </a:solidFill>
          <a:ln w="9132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/>
          </a:p>
        </p:txBody>
      </p:sp>
      <p:sp>
        <p:nvSpPr>
          <p:cNvPr id="43" name="TextBox 42"/>
          <p:cNvSpPr txBox="1"/>
          <p:nvPr/>
        </p:nvSpPr>
        <p:spPr>
          <a:xfrm>
            <a:off x="1216734" y="8620693"/>
            <a:ext cx="491871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3600" b="1" i="0">
                <a:solidFill>
                  <a:srgbClr val="0B3D59"/>
                </a:solidFill>
                <a:latin typeface="Open Sans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659158" y="8491253"/>
            <a:ext cx="10730562" cy="7386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Why this study?</a:t>
            </a:r>
            <a:endParaRPr lang="en-US" sz="4800" dirty="0"/>
          </a:p>
        </p:txBody>
      </p:sp>
      <p:sp>
        <p:nvSpPr>
          <p:cNvPr id="45" name="TextBox 44"/>
          <p:cNvSpPr txBox="1"/>
          <p:nvPr/>
        </p:nvSpPr>
        <p:spPr>
          <a:xfrm>
            <a:off x="1397946" y="12536490"/>
            <a:ext cx="10203955" cy="6771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IN" sz="4400" b="1" dirty="0">
                <a:solidFill>
                  <a:srgbClr val="0E7490"/>
                </a:solidFill>
                <a:latin typeface="Open Sans"/>
              </a:rPr>
              <a:t>But why?</a:t>
            </a:r>
            <a:endParaRPr sz="4400" b="1" i="0" dirty="0">
              <a:solidFill>
                <a:srgbClr val="0E7490"/>
              </a:solidFill>
              <a:latin typeface="Open San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62669" y="14428234"/>
            <a:ext cx="11092994" cy="184665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sz="4000" b="0" i="0" dirty="0">
                <a:solidFill>
                  <a:srgbClr val="111827"/>
                </a:solidFill>
                <a:latin typeface="Open Sans"/>
              </a:rPr>
              <a:t>A large part of the process-based versus machine-learning performance gap arises from linear, time-invariant routing.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97946" y="18359531"/>
            <a:ext cx="9418052" cy="135421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IN" sz="4400" b="1" i="0" dirty="0">
                <a:solidFill>
                  <a:srgbClr val="0E7490"/>
                </a:solidFill>
                <a:latin typeface="Open Sans"/>
              </a:rPr>
              <a:t>But how</a:t>
            </a:r>
            <a:r>
              <a:rPr sz="4400" b="1" i="0" dirty="0">
                <a:solidFill>
                  <a:srgbClr val="0E7490"/>
                </a:solidFill>
                <a:latin typeface="Open Sans"/>
              </a:rPr>
              <a:t>?</a:t>
            </a:r>
            <a:endParaRPr lang="en-IN" sz="4400" b="1" dirty="0">
              <a:solidFill>
                <a:srgbClr val="0E7490"/>
              </a:solidFill>
              <a:latin typeface="Open Sans"/>
            </a:endParaRPr>
          </a:p>
          <a:p>
            <a:pPr algn="l"/>
            <a:endParaRPr sz="4400" b="1" i="0" dirty="0">
              <a:solidFill>
                <a:srgbClr val="0E7490"/>
              </a:solidFill>
              <a:latin typeface="Open San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94394" y="19397033"/>
            <a:ext cx="10834114" cy="438581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71500" indent="-571500">
              <a:spcAft>
                <a:spcPts val="215"/>
              </a:spcAft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11827"/>
                </a:solidFill>
                <a:latin typeface="Open Sans"/>
              </a:rPr>
              <a:t>Let’s take HBV and its routing module.</a:t>
            </a:r>
          </a:p>
          <a:p>
            <a:pPr marL="571500" indent="-571500">
              <a:spcAft>
                <a:spcPts val="215"/>
              </a:spcAft>
              <a:buFont typeface="Arial" panose="020B0604020202020204" pitchFamily="34" charset="0"/>
              <a:buChar char="•"/>
            </a:pPr>
            <a:r>
              <a:rPr sz="4000" dirty="0">
                <a:solidFill>
                  <a:srgbClr val="111827"/>
                </a:solidFill>
                <a:latin typeface="Open Sans"/>
              </a:rPr>
              <a:t>Original HBV routes runoff using a fixed triangular transfer function.</a:t>
            </a:r>
          </a:p>
          <a:p>
            <a:pPr marL="571500" indent="-571500">
              <a:spcAft>
                <a:spcPts val="215"/>
              </a:spcAft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11827"/>
                </a:solidFill>
                <a:latin typeface="Open Sans"/>
              </a:rPr>
              <a:t>Replace this routing module with the </a:t>
            </a:r>
            <a:r>
              <a:rPr lang="en-IN" sz="4000" b="1" dirty="0">
                <a:solidFill>
                  <a:srgbClr val="111827"/>
                </a:solidFill>
                <a:latin typeface="Open Sans"/>
              </a:rPr>
              <a:t>Iterative Routing Model (</a:t>
            </a:r>
            <a:r>
              <a:rPr sz="4000" b="1" dirty="0">
                <a:solidFill>
                  <a:srgbClr val="111827"/>
                </a:solidFill>
                <a:latin typeface="Open Sans"/>
              </a:rPr>
              <a:t>IRM</a:t>
            </a:r>
            <a:r>
              <a:rPr lang="en-IN" sz="4000" b="1" dirty="0">
                <a:solidFill>
                  <a:srgbClr val="111827"/>
                </a:solidFill>
                <a:latin typeface="Open Sans"/>
              </a:rPr>
              <a:t>)</a:t>
            </a:r>
            <a:r>
              <a:rPr lang="en-IN" sz="4000" dirty="0">
                <a:solidFill>
                  <a:srgbClr val="111827"/>
                </a:solidFill>
                <a:latin typeface="Open Sans"/>
              </a:rPr>
              <a:t>.</a:t>
            </a:r>
          </a:p>
          <a:p>
            <a:pPr marL="571500" indent="-571500">
              <a:spcAft>
                <a:spcPts val="215"/>
              </a:spcAft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11827"/>
                </a:solidFill>
                <a:latin typeface="Open Sans"/>
              </a:rPr>
              <a:t>IRM accounts for variation of velocity with streamflow</a:t>
            </a:r>
            <a:r>
              <a:rPr sz="4000" dirty="0">
                <a:solidFill>
                  <a:srgbClr val="111827"/>
                </a:solidFill>
                <a:latin typeface="Open Sans"/>
              </a:rPr>
              <a:t>.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3526463" y="8491253"/>
            <a:ext cx="11817857" cy="18639336"/>
          </a:xfrm>
          <a:prstGeom prst="roundRect">
            <a:avLst/>
          </a:prstGeom>
          <a:solidFill>
            <a:srgbClr val="E2E8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/>
          </a:p>
        </p:txBody>
      </p:sp>
      <p:sp>
        <p:nvSpPr>
          <p:cNvPr id="53" name="Rounded Rectangle 52"/>
          <p:cNvSpPr/>
          <p:nvPr/>
        </p:nvSpPr>
        <p:spPr>
          <a:xfrm>
            <a:off x="13474687" y="8439477"/>
            <a:ext cx="11913174" cy="18691112"/>
          </a:xfrm>
          <a:prstGeom prst="roundRect">
            <a:avLst/>
          </a:prstGeom>
          <a:solidFill>
            <a:srgbClr val="FFFFFF"/>
          </a:solidFill>
          <a:ln w="10959">
            <a:solidFill>
              <a:srgbClr val="CBD5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 dirty="0"/>
          </a:p>
        </p:txBody>
      </p:sp>
      <p:sp>
        <p:nvSpPr>
          <p:cNvPr id="54" name="Rounded Rectangle 53"/>
          <p:cNvSpPr/>
          <p:nvPr/>
        </p:nvSpPr>
        <p:spPr>
          <a:xfrm>
            <a:off x="13474687" y="8439477"/>
            <a:ext cx="11817857" cy="854302"/>
          </a:xfrm>
          <a:prstGeom prst="roundRect">
            <a:avLst/>
          </a:prstGeom>
          <a:solidFill>
            <a:srgbClr val="0E7490"/>
          </a:solidFill>
          <a:ln w="9132">
            <a:solidFill>
              <a:srgbClr val="0E74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/>
          </a:p>
        </p:txBody>
      </p:sp>
      <p:sp>
        <p:nvSpPr>
          <p:cNvPr id="55" name="Rounded Rectangle 54"/>
          <p:cNvSpPr/>
          <p:nvPr/>
        </p:nvSpPr>
        <p:spPr>
          <a:xfrm>
            <a:off x="13630014" y="8594805"/>
            <a:ext cx="543647" cy="543647"/>
          </a:xfrm>
          <a:prstGeom prst="roundRect">
            <a:avLst/>
          </a:prstGeom>
          <a:solidFill>
            <a:srgbClr val="FFFFFF"/>
          </a:solidFill>
          <a:ln w="9132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/>
          </a:p>
        </p:txBody>
      </p:sp>
      <p:sp>
        <p:nvSpPr>
          <p:cNvPr id="56" name="TextBox 55"/>
          <p:cNvSpPr txBox="1"/>
          <p:nvPr/>
        </p:nvSpPr>
        <p:spPr>
          <a:xfrm>
            <a:off x="13655902" y="8620693"/>
            <a:ext cx="491871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3600" b="1" i="0">
                <a:solidFill>
                  <a:srgbClr val="0E7490"/>
                </a:solidFill>
                <a:latin typeface="Open Sans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354878" y="8533096"/>
            <a:ext cx="10730562" cy="7386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4800" b="1" i="0" dirty="0">
                <a:solidFill>
                  <a:srgbClr val="FFFFFF"/>
                </a:solidFill>
                <a:latin typeface="Open Sans"/>
              </a:rPr>
              <a:t>The HBV-IRM workflow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4102838" y="9735130"/>
            <a:ext cx="10264579" cy="55399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IN" sz="3600" b="1" i="0" dirty="0">
                <a:solidFill>
                  <a:srgbClr val="111827"/>
                </a:solidFill>
                <a:latin typeface="Open Sans"/>
              </a:rPr>
              <a:t>HBV gridded runoff</a:t>
            </a:r>
            <a:endParaRPr sz="3600" b="1" i="0" dirty="0">
              <a:solidFill>
                <a:srgbClr val="111827"/>
              </a:solidFill>
              <a:latin typeface="Open Sans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5044145" y="11352505"/>
            <a:ext cx="8549500" cy="1164958"/>
          </a:xfrm>
          <a:prstGeom prst="roundRect">
            <a:avLst/>
          </a:prstGeom>
          <a:solidFill>
            <a:srgbClr val="ECFDF5"/>
          </a:solidFill>
          <a:ln w="9132">
            <a:solidFill>
              <a:srgbClr val="2F85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/>
          </a:p>
        </p:txBody>
      </p:sp>
      <p:sp>
        <p:nvSpPr>
          <p:cNvPr id="68" name="TextBox 67"/>
          <p:cNvSpPr txBox="1"/>
          <p:nvPr/>
        </p:nvSpPr>
        <p:spPr>
          <a:xfrm>
            <a:off x="14092336" y="11708541"/>
            <a:ext cx="10264579" cy="55399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3600" b="1" i="0" dirty="0">
                <a:solidFill>
                  <a:srgbClr val="111827"/>
                </a:solidFill>
                <a:latin typeface="Open Sans"/>
              </a:rPr>
              <a:t>Route runoff to outlet using IRM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25965631" y="8491253"/>
            <a:ext cx="11817857" cy="18639336"/>
          </a:xfrm>
          <a:prstGeom prst="roundRect">
            <a:avLst/>
          </a:prstGeom>
          <a:solidFill>
            <a:srgbClr val="E2E8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/>
          </a:p>
        </p:txBody>
      </p:sp>
      <p:sp>
        <p:nvSpPr>
          <p:cNvPr id="91" name="Rounded Rectangle 90"/>
          <p:cNvSpPr/>
          <p:nvPr/>
        </p:nvSpPr>
        <p:spPr>
          <a:xfrm>
            <a:off x="25913855" y="8439477"/>
            <a:ext cx="11817857" cy="18639336"/>
          </a:xfrm>
          <a:prstGeom prst="roundRect">
            <a:avLst/>
          </a:prstGeom>
          <a:solidFill>
            <a:srgbClr val="FFFFFF"/>
          </a:solidFill>
          <a:ln w="10959">
            <a:solidFill>
              <a:srgbClr val="CBD5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/>
          </a:p>
        </p:txBody>
      </p:sp>
      <p:sp>
        <p:nvSpPr>
          <p:cNvPr id="92" name="Rounded Rectangle 91"/>
          <p:cNvSpPr/>
          <p:nvPr/>
        </p:nvSpPr>
        <p:spPr>
          <a:xfrm>
            <a:off x="25913855" y="8439477"/>
            <a:ext cx="11817857" cy="854302"/>
          </a:xfrm>
          <a:prstGeom prst="roundRect">
            <a:avLst/>
          </a:prstGeom>
          <a:solidFill>
            <a:srgbClr val="2563EB"/>
          </a:solidFill>
          <a:ln w="9132">
            <a:solidFill>
              <a:srgbClr val="2563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/>
          </a:p>
        </p:txBody>
      </p:sp>
      <p:sp>
        <p:nvSpPr>
          <p:cNvPr id="93" name="Rounded Rectangle 92"/>
          <p:cNvSpPr/>
          <p:nvPr/>
        </p:nvSpPr>
        <p:spPr>
          <a:xfrm>
            <a:off x="26069183" y="8594805"/>
            <a:ext cx="543647" cy="543647"/>
          </a:xfrm>
          <a:prstGeom prst="roundRect">
            <a:avLst/>
          </a:prstGeom>
          <a:solidFill>
            <a:srgbClr val="FFFFFF"/>
          </a:solidFill>
          <a:ln w="9132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/>
          </a:p>
        </p:txBody>
      </p:sp>
      <p:sp>
        <p:nvSpPr>
          <p:cNvPr id="94" name="TextBox 93"/>
          <p:cNvSpPr txBox="1"/>
          <p:nvPr/>
        </p:nvSpPr>
        <p:spPr>
          <a:xfrm>
            <a:off x="26095071" y="8620693"/>
            <a:ext cx="491871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3600" b="1" i="0">
                <a:solidFill>
                  <a:srgbClr val="2563EB"/>
                </a:solidFill>
                <a:latin typeface="Open Sans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6794046" y="8594805"/>
            <a:ext cx="17292206" cy="6155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4000" b="1" i="0" dirty="0">
                <a:solidFill>
                  <a:srgbClr val="FFFFFF"/>
                </a:solidFill>
                <a:latin typeface="Open Sans"/>
              </a:rPr>
              <a:t>Performance against LSTM benchmarks</a:t>
            </a:r>
          </a:p>
        </p:txBody>
      </p:sp>
      <p:pic>
        <p:nvPicPr>
          <p:cNvPr id="96" name="Picture 95" descr="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6304" y="9682099"/>
            <a:ext cx="11144770" cy="9791936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26258080" y="19252341"/>
            <a:ext cx="11092994" cy="7386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400" b="0" i="1" dirty="0">
                <a:solidFill>
                  <a:srgbClr val="475569"/>
                </a:solidFill>
                <a:latin typeface="Open Sans"/>
              </a:rPr>
              <a:t>Figure: 64 CAMELS </a:t>
            </a:r>
            <a:r>
              <a:rPr lang="en-IN" sz="2400" i="1" dirty="0">
                <a:solidFill>
                  <a:srgbClr val="475569"/>
                </a:solidFill>
                <a:latin typeface="Open Sans"/>
              </a:rPr>
              <a:t>catchments</a:t>
            </a:r>
            <a:r>
              <a:rPr sz="2400" b="0" i="1" dirty="0">
                <a:solidFill>
                  <a:srgbClr val="475569"/>
                </a:solidFill>
                <a:latin typeface="Open Sans"/>
              </a:rPr>
              <a:t>, validation NSE distributions, and CDF comparison for HBV, HBV-IRM, global LSTM, and individual LSTM.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6258080" y="20377703"/>
            <a:ext cx="5177593" cy="6771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4400" b="1" i="0" dirty="0">
                <a:solidFill>
                  <a:srgbClr val="0E7490"/>
                </a:solidFill>
                <a:latin typeface="Open Sans"/>
              </a:rPr>
              <a:t>Key results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26379838" y="24207349"/>
            <a:ext cx="10892532" cy="1630356"/>
          </a:xfrm>
          <a:prstGeom prst="roundRect">
            <a:avLst/>
          </a:prstGeom>
          <a:solidFill>
            <a:srgbClr val="EEF2FF"/>
          </a:solidFill>
          <a:ln w="9132">
            <a:solidFill>
              <a:srgbClr val="C4B5F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/>
          </a:p>
        </p:txBody>
      </p:sp>
      <p:sp>
        <p:nvSpPr>
          <p:cNvPr id="102" name="TextBox 101"/>
          <p:cNvSpPr txBox="1"/>
          <p:nvPr/>
        </p:nvSpPr>
        <p:spPr>
          <a:xfrm>
            <a:off x="26794046" y="24455228"/>
            <a:ext cx="10478324" cy="123110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sz="4000" b="1" i="0" dirty="0">
                <a:solidFill>
                  <a:srgbClr val="7C3AED"/>
                </a:solidFill>
                <a:latin typeface="Open Sans"/>
              </a:rPr>
              <a:t>~78% of the </a:t>
            </a:r>
            <a:r>
              <a:rPr lang="en-IN" sz="4000" b="1" dirty="0">
                <a:solidFill>
                  <a:srgbClr val="7C3AED"/>
                </a:solidFill>
                <a:latin typeface="Open Sans"/>
              </a:rPr>
              <a:t>performance gap between </a:t>
            </a:r>
            <a:r>
              <a:rPr sz="4000" b="1" i="0" dirty="0">
                <a:solidFill>
                  <a:srgbClr val="7C3AED"/>
                </a:solidFill>
                <a:latin typeface="Open Sans"/>
              </a:rPr>
              <a:t>HBV-to-global-LSTM</a:t>
            </a:r>
            <a:r>
              <a:rPr lang="en-IN" sz="4000" b="1" i="0" dirty="0">
                <a:solidFill>
                  <a:srgbClr val="7C3AED"/>
                </a:solidFill>
                <a:latin typeface="Open Sans"/>
              </a:rPr>
              <a:t> </a:t>
            </a:r>
            <a:r>
              <a:rPr sz="4000" b="1" i="0" dirty="0">
                <a:solidFill>
                  <a:srgbClr val="7C3AED"/>
                </a:solidFill>
                <a:latin typeface="Open Sans"/>
              </a:rPr>
              <a:t>is closed</a:t>
            </a:r>
            <a:r>
              <a:rPr lang="en-IN" sz="4000" b="1" i="0" dirty="0">
                <a:solidFill>
                  <a:srgbClr val="7C3AED"/>
                </a:solidFill>
                <a:latin typeface="Open Sans"/>
              </a:rPr>
              <a:t> by HBV-IRM.</a:t>
            </a:r>
            <a:endParaRPr sz="4000" b="1" i="0" dirty="0">
              <a:solidFill>
                <a:srgbClr val="7C3AED"/>
              </a:solidFill>
              <a:latin typeface="Open Sans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8404800" y="8491253"/>
            <a:ext cx="11817857" cy="18639336"/>
          </a:xfrm>
          <a:prstGeom prst="roundRect">
            <a:avLst/>
          </a:prstGeom>
          <a:solidFill>
            <a:srgbClr val="E2E8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/>
          </a:p>
        </p:txBody>
      </p:sp>
      <p:sp>
        <p:nvSpPr>
          <p:cNvPr id="105" name="Rounded Rectangle 104"/>
          <p:cNvSpPr/>
          <p:nvPr/>
        </p:nvSpPr>
        <p:spPr>
          <a:xfrm>
            <a:off x="38301249" y="8543029"/>
            <a:ext cx="11817857" cy="18535784"/>
          </a:xfrm>
          <a:prstGeom prst="roundRect">
            <a:avLst/>
          </a:prstGeom>
          <a:solidFill>
            <a:srgbClr val="FFFFFF"/>
          </a:solidFill>
          <a:ln w="10959">
            <a:solidFill>
              <a:srgbClr val="CBD5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/>
          </a:p>
        </p:txBody>
      </p:sp>
      <p:sp>
        <p:nvSpPr>
          <p:cNvPr id="106" name="Rounded Rectangle 105"/>
          <p:cNvSpPr/>
          <p:nvPr/>
        </p:nvSpPr>
        <p:spPr>
          <a:xfrm>
            <a:off x="38353024" y="8439477"/>
            <a:ext cx="12096260" cy="854302"/>
          </a:xfrm>
          <a:prstGeom prst="roundRect">
            <a:avLst/>
          </a:prstGeom>
          <a:solidFill>
            <a:srgbClr val="2F855A"/>
          </a:solidFill>
          <a:ln w="9132">
            <a:solidFill>
              <a:srgbClr val="2F85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/>
          </a:p>
        </p:txBody>
      </p:sp>
      <p:sp>
        <p:nvSpPr>
          <p:cNvPr id="107" name="Rounded Rectangle 106"/>
          <p:cNvSpPr/>
          <p:nvPr/>
        </p:nvSpPr>
        <p:spPr>
          <a:xfrm>
            <a:off x="38508351" y="8594805"/>
            <a:ext cx="543647" cy="543647"/>
          </a:xfrm>
          <a:prstGeom prst="roundRect">
            <a:avLst/>
          </a:prstGeom>
          <a:solidFill>
            <a:srgbClr val="FFFFFF"/>
          </a:solidFill>
          <a:ln w="9132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/>
          </a:p>
        </p:txBody>
      </p:sp>
      <p:sp>
        <p:nvSpPr>
          <p:cNvPr id="108" name="TextBox 107"/>
          <p:cNvSpPr txBox="1"/>
          <p:nvPr/>
        </p:nvSpPr>
        <p:spPr>
          <a:xfrm>
            <a:off x="38534239" y="8620693"/>
            <a:ext cx="491871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3600" b="1" i="0">
                <a:solidFill>
                  <a:srgbClr val="2F855A"/>
                </a:solidFill>
                <a:latin typeface="Open Sans"/>
              </a:rPr>
              <a:t>4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9179459" y="8533096"/>
            <a:ext cx="11345622" cy="7386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4800" b="1" i="0" dirty="0">
                <a:solidFill>
                  <a:srgbClr val="FFFFFF"/>
                </a:solidFill>
                <a:latin typeface="Open Sans"/>
              </a:rPr>
              <a:t>Where the routing fix matters most</a:t>
            </a:r>
            <a:r>
              <a:rPr lang="en-IN" sz="4800" b="1" i="0" dirty="0">
                <a:solidFill>
                  <a:srgbClr val="FFFFFF"/>
                </a:solidFill>
                <a:latin typeface="Open Sans"/>
              </a:rPr>
              <a:t>?</a:t>
            </a:r>
            <a:endParaRPr sz="4800" b="1" i="0" dirty="0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110" name="Picture 109" descr="image3.png"/>
          <p:cNvPicPr>
            <a:picLocks noChangeAspect="1"/>
          </p:cNvPicPr>
          <p:nvPr/>
        </p:nvPicPr>
        <p:blipFill>
          <a:blip r:embed="rId5"/>
          <a:srcRect t="48871"/>
          <a:stretch>
            <a:fillRect/>
          </a:stretch>
        </p:blipFill>
        <p:spPr>
          <a:xfrm>
            <a:off x="38465920" y="10059162"/>
            <a:ext cx="11437224" cy="8765399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39156446" y="18341656"/>
            <a:ext cx="6743815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400" b="0" i="1" dirty="0">
                <a:solidFill>
                  <a:srgbClr val="475569"/>
                </a:solidFill>
                <a:latin typeface="Open Sans"/>
              </a:rPr>
              <a:t>Figure: </a:t>
            </a:r>
            <a:r>
              <a:rPr lang="en-IN" sz="2400" i="1" dirty="0">
                <a:solidFill>
                  <a:srgbClr val="475569"/>
                </a:solidFill>
                <a:latin typeface="Open Sans"/>
              </a:rPr>
              <a:t>C</a:t>
            </a:r>
            <a:r>
              <a:rPr sz="2400" b="0" i="1" dirty="0" err="1">
                <a:solidFill>
                  <a:srgbClr val="475569"/>
                </a:solidFill>
                <a:latin typeface="Open Sans"/>
              </a:rPr>
              <a:t>limate</a:t>
            </a:r>
            <a:r>
              <a:rPr sz="2400" b="0" i="1" dirty="0">
                <a:solidFill>
                  <a:srgbClr val="475569"/>
                </a:solidFill>
                <a:latin typeface="Open Sans"/>
              </a:rPr>
              <a:t>-regime boxplots.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8686386" y="22443549"/>
            <a:ext cx="8801454" cy="6771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IN" sz="4400" b="1" i="0" dirty="0">
                <a:solidFill>
                  <a:srgbClr val="0E7490"/>
                </a:solidFill>
                <a:latin typeface="Open Sans"/>
              </a:rPr>
              <a:t>What </a:t>
            </a:r>
            <a:r>
              <a:rPr lang="en-IN" sz="4400" b="1" dirty="0">
                <a:solidFill>
                  <a:srgbClr val="0E7490"/>
                </a:solidFill>
                <a:latin typeface="Open Sans"/>
              </a:rPr>
              <a:t>c</a:t>
            </a:r>
            <a:r>
              <a:rPr sz="4400" b="1" i="0" dirty="0" err="1">
                <a:solidFill>
                  <a:srgbClr val="0E7490"/>
                </a:solidFill>
                <a:latin typeface="Open Sans"/>
              </a:rPr>
              <a:t>limate</a:t>
            </a:r>
            <a:r>
              <a:rPr sz="4400" b="1" i="0" dirty="0">
                <a:solidFill>
                  <a:srgbClr val="0E7490"/>
                </a:solidFill>
                <a:latin typeface="Open Sans"/>
              </a:rPr>
              <a:t>-regime</a:t>
            </a:r>
            <a:r>
              <a:rPr lang="en-IN" sz="4400" b="1" i="0" dirty="0">
                <a:solidFill>
                  <a:srgbClr val="0E7490"/>
                </a:solidFill>
                <a:latin typeface="Open Sans"/>
              </a:rPr>
              <a:t> tells us?</a:t>
            </a:r>
            <a:endParaRPr sz="4400" b="1" i="0" dirty="0">
              <a:solidFill>
                <a:srgbClr val="0E7490"/>
              </a:solidFill>
              <a:latin typeface="Open San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8780174" y="23474405"/>
            <a:ext cx="10209349" cy="24878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215"/>
              </a:spcAft>
            </a:pPr>
            <a:r>
              <a:rPr sz="3200" dirty="0">
                <a:solidFill>
                  <a:srgbClr val="111827"/>
                </a:solidFill>
                <a:latin typeface="Open Sans"/>
              </a:rPr>
              <a:t>• HBV-IRM shows a higher lower</a:t>
            </a:r>
            <a:r>
              <a:rPr lang="en-IN" sz="3200" dirty="0">
                <a:solidFill>
                  <a:srgbClr val="111827"/>
                </a:solidFill>
                <a:latin typeface="Open Sans"/>
              </a:rPr>
              <a:t>-</a:t>
            </a:r>
            <a:r>
              <a:rPr sz="3200" dirty="0">
                <a:solidFill>
                  <a:srgbClr val="111827"/>
                </a:solidFill>
                <a:latin typeface="Open Sans"/>
              </a:rPr>
              <a:t>quartile in water-limited basins than both LSTM setups.</a:t>
            </a:r>
          </a:p>
          <a:p>
            <a:pPr>
              <a:spcAft>
                <a:spcPts val="215"/>
              </a:spcAft>
            </a:pPr>
            <a:r>
              <a:rPr sz="3200" dirty="0">
                <a:solidFill>
                  <a:srgbClr val="111827"/>
                </a:solidFill>
                <a:latin typeface="Open Sans"/>
              </a:rPr>
              <a:t>• Explicit routing physics remains useful when low-flow periods reduce the information available to data-driven models.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035518" y="27493021"/>
            <a:ext cx="49135362" cy="2122813"/>
          </a:xfrm>
          <a:prstGeom prst="roundRect">
            <a:avLst/>
          </a:prstGeom>
          <a:solidFill>
            <a:srgbClr val="0833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800"/>
          </a:p>
        </p:txBody>
      </p:sp>
      <p:sp>
        <p:nvSpPr>
          <p:cNvPr id="116" name="TextBox 115"/>
          <p:cNvSpPr txBox="1"/>
          <p:nvPr/>
        </p:nvSpPr>
        <p:spPr>
          <a:xfrm>
            <a:off x="1621590" y="27616321"/>
            <a:ext cx="9980311" cy="7386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IN" sz="4800" b="1" i="0" dirty="0">
                <a:solidFill>
                  <a:srgbClr val="67E8F9"/>
                </a:solidFill>
                <a:latin typeface="Open Sans"/>
              </a:rPr>
              <a:t>Answer to the central question:</a:t>
            </a:r>
            <a:endParaRPr sz="4800" b="1" i="0" dirty="0">
              <a:solidFill>
                <a:srgbClr val="67E8F9"/>
              </a:solidFill>
              <a:latin typeface="Open San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585128" y="28333237"/>
            <a:ext cx="48018131" cy="101566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Yes, routing matters. </a:t>
            </a:r>
            <a:r>
              <a:rPr lang="en-US" sz="4800" b="1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Improving routing makes process-based models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competitive with machine learning while remaining physically interpretable.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87294" y="29952378"/>
            <a:ext cx="41936595" cy="110799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b="0" i="0" dirty="0">
                <a:latin typeface="Open Sans"/>
              </a:rPr>
              <a:t>Selected </a:t>
            </a:r>
            <a:r>
              <a:rPr lang="en-IN" dirty="0">
                <a:latin typeface="Open Sans"/>
              </a:rPr>
              <a:t>r</a:t>
            </a:r>
            <a:r>
              <a:rPr b="0" i="0" dirty="0" err="1">
                <a:latin typeface="Open Sans"/>
              </a:rPr>
              <a:t>eferences</a:t>
            </a:r>
            <a:r>
              <a:rPr b="0" i="0" dirty="0">
                <a:latin typeface="Open Sans"/>
              </a:rPr>
              <a:t>: </a:t>
            </a:r>
            <a:r>
              <a:rPr lang="en-IN" dirty="0"/>
              <a:t>Sarkar et al. (2026). Taming the non-linearity : An iterative conceptual routing model for improving flood peak prediction. </a:t>
            </a:r>
            <a:r>
              <a:rPr lang="en-IN" i="1" dirty="0"/>
              <a:t>Environmental Modelling and Software</a:t>
            </a:r>
            <a:r>
              <a:rPr lang="en-IN" dirty="0"/>
              <a:t>, </a:t>
            </a:r>
            <a:r>
              <a:rPr lang="en-IN" i="1" dirty="0"/>
              <a:t>197</a:t>
            </a:r>
            <a:r>
              <a:rPr lang="en-IN" dirty="0"/>
              <a:t>, 106843. https://doi.org/10.1016/j.envsoft.2025.106843.</a:t>
            </a:r>
          </a:p>
          <a:p>
            <a:r>
              <a:rPr lang="en-IN" dirty="0"/>
              <a:t>				       Sarkar et al. (2026). Fixing the Routing Module to Achieve Machine-Level Performance in Streamflow Prediction. </a:t>
            </a:r>
            <a:r>
              <a:rPr lang="en-IN" i="1" dirty="0" err="1"/>
              <a:t>Authorea</a:t>
            </a:r>
            <a:r>
              <a:rPr lang="en-IN" i="1" dirty="0"/>
              <a:t>.</a:t>
            </a:r>
            <a:r>
              <a:rPr lang="en-IN" dirty="0"/>
              <a:t> February 24, 2026. DOI: 10.22541/au.177196151.17762877/v1</a:t>
            </a:r>
          </a:p>
          <a:p>
            <a:endParaRPr lang="en-IN" dirty="0"/>
          </a:p>
          <a:p>
            <a:pPr algn="l"/>
            <a:endParaRPr b="0" i="0" dirty="0">
              <a:solidFill>
                <a:srgbClr val="475569"/>
              </a:solidFill>
              <a:latin typeface="Open Sans"/>
            </a:endParaRPr>
          </a:p>
        </p:txBody>
      </p:sp>
      <p:sp>
        <p:nvSpPr>
          <p:cNvPr id="120" name="Text 81">
            <a:extLst>
              <a:ext uri="{FF2B5EF4-FFF2-40B4-BE49-F238E27FC236}">
                <a16:creationId xmlns:a16="http://schemas.microsoft.com/office/drawing/2014/main" id="{7E4FEA96-7C42-4DE6-6DE5-3D7AEA11A988}"/>
              </a:ext>
            </a:extLst>
          </p:cNvPr>
          <p:cNvSpPr/>
          <p:nvPr/>
        </p:nvSpPr>
        <p:spPr>
          <a:xfrm>
            <a:off x="26842947" y="21217201"/>
            <a:ext cx="9471292" cy="452133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529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Median NSE across all catchments</a:t>
            </a:r>
            <a:endParaRPr lang="en-US" sz="3200" dirty="0"/>
          </a:p>
        </p:txBody>
      </p:sp>
      <p:sp>
        <p:nvSpPr>
          <p:cNvPr id="121" name="Text 82">
            <a:extLst>
              <a:ext uri="{FF2B5EF4-FFF2-40B4-BE49-F238E27FC236}">
                <a16:creationId xmlns:a16="http://schemas.microsoft.com/office/drawing/2014/main" id="{FD7AEAC8-FCF8-2A8E-1BF1-E6BBAB51EA55}"/>
              </a:ext>
            </a:extLst>
          </p:cNvPr>
          <p:cNvSpPr/>
          <p:nvPr/>
        </p:nvSpPr>
        <p:spPr>
          <a:xfrm>
            <a:off x="27028508" y="21896899"/>
            <a:ext cx="2192845" cy="188595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7780">
            <a:solidFill>
              <a:srgbClr val="3E7F33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HBV</a:t>
            </a:r>
            <a:r>
              <a:rPr lang="en-US" sz="1600" b="1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r>
              <a:rPr lang="en-US" sz="3900" b="1" dirty="0">
                <a:solidFill>
                  <a:srgbClr val="3E7F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0.65</a:t>
            </a:r>
            <a:endParaRPr lang="en-US" sz="1600" dirty="0"/>
          </a:p>
        </p:txBody>
      </p:sp>
      <p:sp>
        <p:nvSpPr>
          <p:cNvPr id="122" name="Text 83">
            <a:extLst>
              <a:ext uri="{FF2B5EF4-FFF2-40B4-BE49-F238E27FC236}">
                <a16:creationId xmlns:a16="http://schemas.microsoft.com/office/drawing/2014/main" id="{A6CC2756-777E-D26F-A53D-23EC43C40BD3}"/>
              </a:ext>
            </a:extLst>
          </p:cNvPr>
          <p:cNvSpPr/>
          <p:nvPr/>
        </p:nvSpPr>
        <p:spPr>
          <a:xfrm>
            <a:off x="29392803" y="21896899"/>
            <a:ext cx="2192845" cy="188595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7780">
            <a:solidFill>
              <a:srgbClr val="00529B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HBV–IRM
(this study)</a:t>
            </a:r>
            <a:r>
              <a:rPr lang="en-US" sz="1600" b="1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r>
              <a:rPr lang="en-US" sz="3900" b="1" dirty="0">
                <a:solidFill>
                  <a:srgbClr val="00529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0.72</a:t>
            </a:r>
            <a:endParaRPr lang="en-US" sz="1600" dirty="0"/>
          </a:p>
        </p:txBody>
      </p:sp>
      <p:sp>
        <p:nvSpPr>
          <p:cNvPr id="123" name="Text 84">
            <a:extLst>
              <a:ext uri="{FF2B5EF4-FFF2-40B4-BE49-F238E27FC236}">
                <a16:creationId xmlns:a16="http://schemas.microsoft.com/office/drawing/2014/main" id="{4FCA68A2-1E95-1DA6-180F-3A55CDCB29E5}"/>
              </a:ext>
            </a:extLst>
          </p:cNvPr>
          <p:cNvSpPr/>
          <p:nvPr/>
        </p:nvSpPr>
        <p:spPr>
          <a:xfrm>
            <a:off x="31757099" y="21896899"/>
            <a:ext cx="2192845" cy="188595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7780">
            <a:solidFill>
              <a:srgbClr val="7030A0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Global
LSTM</a:t>
            </a:r>
            <a:r>
              <a:rPr lang="en-US" sz="1600" b="1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r>
              <a:rPr lang="en-US" sz="3900" b="1" dirty="0">
                <a:solidFill>
                  <a:srgbClr val="7030A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0.74</a:t>
            </a:r>
            <a:endParaRPr lang="en-US" sz="1600" dirty="0"/>
          </a:p>
        </p:txBody>
      </p:sp>
      <p:sp>
        <p:nvSpPr>
          <p:cNvPr id="124" name="Text 85">
            <a:extLst>
              <a:ext uri="{FF2B5EF4-FFF2-40B4-BE49-F238E27FC236}">
                <a16:creationId xmlns:a16="http://schemas.microsoft.com/office/drawing/2014/main" id="{B83ED1EA-CB52-544B-8730-1DC79E74C289}"/>
              </a:ext>
            </a:extLst>
          </p:cNvPr>
          <p:cNvSpPr/>
          <p:nvPr/>
        </p:nvSpPr>
        <p:spPr>
          <a:xfrm>
            <a:off x="34121394" y="21896899"/>
            <a:ext cx="2192845" cy="188595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7780">
            <a:solidFill>
              <a:srgbClr val="0F7773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Individual
LSTM</a:t>
            </a:r>
            <a:r>
              <a:rPr lang="en-US" sz="1600" b="1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r>
              <a:rPr lang="en-US" sz="3900" b="1" dirty="0">
                <a:solidFill>
                  <a:srgbClr val="0F777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0.69</a:t>
            </a:r>
            <a:endParaRPr lang="en-US" sz="1600" dirty="0"/>
          </a:p>
        </p:txBody>
      </p:sp>
      <p:sp>
        <p:nvSpPr>
          <p:cNvPr id="125" name="Text 16">
            <a:extLst>
              <a:ext uri="{FF2B5EF4-FFF2-40B4-BE49-F238E27FC236}">
                <a16:creationId xmlns:a16="http://schemas.microsoft.com/office/drawing/2014/main" id="{74F2629D-EEA5-0811-972D-9DAB73688B39}"/>
              </a:ext>
            </a:extLst>
          </p:cNvPr>
          <p:cNvSpPr/>
          <p:nvPr/>
        </p:nvSpPr>
        <p:spPr>
          <a:xfrm>
            <a:off x="1278867" y="9821658"/>
            <a:ext cx="10834114" cy="2011745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Because machine learning often outperforms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process-based hydrological models.</a:t>
            </a:r>
            <a:endParaRPr lang="en-US" sz="4000" dirty="0"/>
          </a:p>
        </p:txBody>
      </p:sp>
      <p:sp>
        <p:nvSpPr>
          <p:cNvPr id="129" name="Text 17">
            <a:extLst>
              <a:ext uri="{FF2B5EF4-FFF2-40B4-BE49-F238E27FC236}">
                <a16:creationId xmlns:a16="http://schemas.microsoft.com/office/drawing/2014/main" id="{C1C12D0C-8589-1AE7-C6D0-6F2D1967F1DE}"/>
              </a:ext>
            </a:extLst>
          </p:cNvPr>
          <p:cNvSpPr/>
          <p:nvPr/>
        </p:nvSpPr>
        <p:spPr>
          <a:xfrm>
            <a:off x="569214" y="5362956"/>
            <a:ext cx="7372350" cy="44577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>
            <a:normAutofit/>
          </a:bodyPr>
          <a:lstStyle/>
          <a:p>
            <a:pPr algn="ctr" defTabSz="914400"/>
            <a:endParaRPr lang="en-US" sz="23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1AC91B8-C102-04B7-B59D-D01198B54F79}"/>
              </a:ext>
            </a:extLst>
          </p:cNvPr>
          <p:cNvSpPr txBox="1"/>
          <p:nvPr/>
        </p:nvSpPr>
        <p:spPr>
          <a:xfrm>
            <a:off x="870517" y="16815390"/>
            <a:ext cx="114554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Let’s test whether better routing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can close the performance gap.</a:t>
            </a:r>
            <a:endParaRPr lang="en-US" sz="40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D08A611-EC09-F545-B574-95E1B5E20AC5}"/>
              </a:ext>
            </a:extLst>
          </p:cNvPr>
          <p:cNvSpPr txBox="1"/>
          <p:nvPr/>
        </p:nvSpPr>
        <p:spPr>
          <a:xfrm>
            <a:off x="1320773" y="13456569"/>
            <a:ext cx="4043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i="0" dirty="0">
                <a:solidFill>
                  <a:srgbClr val="0E7490"/>
                </a:solidFill>
                <a:latin typeface="Open Sans"/>
              </a:rPr>
              <a:t>Our hypothesis</a:t>
            </a:r>
            <a:endParaRPr lang="en-IN" sz="3600" dirty="0"/>
          </a:p>
        </p:txBody>
      </p:sp>
      <p:sp>
        <p:nvSpPr>
          <p:cNvPr id="138" name="Arrow: Down 137">
            <a:extLst>
              <a:ext uri="{FF2B5EF4-FFF2-40B4-BE49-F238E27FC236}">
                <a16:creationId xmlns:a16="http://schemas.microsoft.com/office/drawing/2014/main" id="{22D22521-EB37-6F5B-C1DF-236D3C96EC46}"/>
              </a:ext>
            </a:extLst>
          </p:cNvPr>
          <p:cNvSpPr/>
          <p:nvPr/>
        </p:nvSpPr>
        <p:spPr>
          <a:xfrm>
            <a:off x="18941552" y="10411806"/>
            <a:ext cx="778607" cy="8079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57A4BED-86FD-8FDB-2F58-36BC0ADA867E}"/>
              </a:ext>
            </a:extLst>
          </p:cNvPr>
          <p:cNvGrpSpPr/>
          <p:nvPr/>
        </p:nvGrpSpPr>
        <p:grpSpPr>
          <a:xfrm>
            <a:off x="13651695" y="13357679"/>
            <a:ext cx="15195181" cy="13328175"/>
            <a:chOff x="13711101" y="12837206"/>
            <a:chExt cx="15195181" cy="12482386"/>
          </a:xfrm>
        </p:grpSpPr>
        <p:sp>
          <p:nvSpPr>
            <p:cNvPr id="69" name="Rounded Rectangle 68"/>
            <p:cNvSpPr/>
            <p:nvPr/>
          </p:nvSpPr>
          <p:spPr>
            <a:xfrm>
              <a:off x="13711101" y="12837206"/>
              <a:ext cx="11368877" cy="12482386"/>
            </a:xfrm>
            <a:prstGeom prst="roundRect">
              <a:avLst>
                <a:gd name="adj" fmla="val 12077"/>
              </a:avLst>
            </a:prstGeom>
            <a:ln w="57150"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sz="48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7761513" y="13031818"/>
              <a:ext cx="11144769" cy="634140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sz="4400" b="1" i="0" dirty="0">
                  <a:solidFill>
                    <a:srgbClr val="083344"/>
                  </a:solidFill>
                  <a:latin typeface="Open Sans"/>
                </a:rPr>
                <a:t>I</a:t>
              </a:r>
              <a:r>
                <a:rPr lang="en-IN" sz="4400" b="1" i="0" dirty="0" err="1">
                  <a:solidFill>
                    <a:srgbClr val="083344"/>
                  </a:solidFill>
                  <a:latin typeface="Open Sans"/>
                </a:rPr>
                <a:t>nside</a:t>
              </a:r>
              <a:r>
                <a:rPr lang="en-IN" sz="4400" b="1" i="0" dirty="0">
                  <a:solidFill>
                    <a:srgbClr val="083344"/>
                  </a:solidFill>
                  <a:latin typeface="Open Sans"/>
                </a:rPr>
                <a:t> the I</a:t>
              </a:r>
              <a:r>
                <a:rPr lang="en-IN" sz="4400" b="1" dirty="0">
                  <a:solidFill>
                    <a:srgbClr val="083344"/>
                  </a:solidFill>
                  <a:latin typeface="Open Sans"/>
                </a:rPr>
                <a:t>RM</a:t>
              </a:r>
              <a:endParaRPr sz="4400" b="1" i="0" dirty="0">
                <a:solidFill>
                  <a:srgbClr val="083344"/>
                </a:solidFill>
                <a:latin typeface="Open Sans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19957340" y="14072934"/>
              <a:ext cx="4268183" cy="1113182"/>
            </a:xfrm>
            <a:prstGeom prst="roundRect">
              <a:avLst/>
            </a:prstGeom>
            <a:solidFill>
              <a:srgbClr val="FFFFFF"/>
            </a:solidFill>
            <a:ln w="9132">
              <a:solidFill>
                <a:srgbClr val="0E74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4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9952129" y="14234066"/>
                  <a:ext cx="4303874" cy="8070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/>
                  <a:r>
                    <a:rPr lang="en-IN" sz="2800" b="1" i="0" dirty="0">
                      <a:solidFill>
                        <a:srgbClr val="111827"/>
                      </a:solidFill>
                      <a:latin typeface="Open Sans"/>
                    </a:rPr>
                    <a:t>Start with initial velocity </a:t>
                  </a:r>
                  <a14:m>
                    <m:oMath xmlns:m="http://schemas.openxmlformats.org/officeDocument/2006/math">
                      <m:r>
                        <a:rPr lang="en-IN" sz="2800" b="1" i="1" dirty="0">
                          <a:solidFill>
                            <a:srgbClr val="111827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a14:m>
                  <a:endParaRPr lang="ar-AE" sz="2800" b="1" i="0" dirty="0">
                    <a:solidFill>
                      <a:srgbClr val="111827"/>
                    </a:solidFill>
                    <a:latin typeface="Open Sans"/>
                  </a:endParaRPr>
                </a:p>
              </p:txBody>
            </p:sp>
          </mc:Choice>
          <mc:Fallback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52129" y="14234066"/>
                  <a:ext cx="4303874" cy="807087"/>
                </a:xfrm>
                <a:prstGeom prst="rect">
                  <a:avLst/>
                </a:prstGeom>
                <a:blipFill>
                  <a:blip r:embed="rId6"/>
                  <a:stretch>
                    <a:fillRect l="-1983" t="-12057" r="-495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Rounded Rectangle 72"/>
            <p:cNvSpPr/>
            <p:nvPr/>
          </p:nvSpPr>
          <p:spPr>
            <a:xfrm>
              <a:off x="19997682" y="15653408"/>
              <a:ext cx="4142072" cy="1113182"/>
            </a:xfrm>
            <a:prstGeom prst="roundRect">
              <a:avLst/>
            </a:prstGeom>
            <a:solidFill>
              <a:srgbClr val="FFFFFF"/>
            </a:solidFill>
            <a:ln w="9132">
              <a:solidFill>
                <a:srgbClr val="0E74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480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0000827" y="17262933"/>
              <a:ext cx="4142072" cy="1113182"/>
            </a:xfrm>
            <a:prstGeom prst="roundRect">
              <a:avLst/>
            </a:prstGeom>
            <a:solidFill>
              <a:srgbClr val="FFFFFF"/>
            </a:solidFill>
            <a:ln w="9132">
              <a:solidFill>
                <a:srgbClr val="0E74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4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19921649" y="17408348"/>
                  <a:ext cx="4303874" cy="8617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/>
                  <a:r>
                    <a:rPr sz="2800" b="1" i="0" dirty="0">
                      <a:solidFill>
                        <a:srgbClr val="111827"/>
                      </a:solidFill>
                      <a:latin typeface="Open Sans"/>
                    </a:rPr>
                    <a:t>Sum arrivals to provisional </a:t>
                  </a:r>
                  <a14:m>
                    <m:oMath xmlns:m="http://schemas.openxmlformats.org/officeDocument/2006/math">
                      <m:r>
                        <a:rPr lang="en-IN" sz="2800" b="1" i="1" dirty="0" smtClean="0">
                          <a:solidFill>
                            <a:srgbClr val="111827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</m:oMath>
                  </a14:m>
                  <a:endParaRPr sz="2800" b="1" i="0" dirty="0">
                    <a:solidFill>
                      <a:srgbClr val="111827"/>
                    </a:solidFill>
                    <a:latin typeface="Open Sans"/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21649" y="17408348"/>
                  <a:ext cx="4303874" cy="861774"/>
                </a:xfrm>
                <a:prstGeom prst="rect">
                  <a:avLst/>
                </a:prstGeom>
                <a:blipFill>
                  <a:blip r:embed="rId7"/>
                  <a:stretch>
                    <a:fillRect t="-8609" b="-1986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ounded Rectangle 78"/>
            <p:cNvSpPr/>
            <p:nvPr/>
          </p:nvSpPr>
          <p:spPr>
            <a:xfrm>
              <a:off x="19997682" y="18833110"/>
              <a:ext cx="4142072" cy="1113182"/>
            </a:xfrm>
            <a:prstGeom prst="roundRect">
              <a:avLst/>
            </a:prstGeom>
            <a:solidFill>
              <a:srgbClr val="FFFFFF"/>
            </a:solidFill>
            <a:ln w="9132">
              <a:solidFill>
                <a:srgbClr val="0E74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4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19952129" y="18948458"/>
                  <a:ext cx="4303874" cy="8715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/>
                  <a:r>
                    <a:rPr lang="en-IN" sz="2800" b="1" i="0" dirty="0">
                      <a:solidFill>
                        <a:srgbClr val="111827"/>
                      </a:solidFill>
                      <a:latin typeface="Open Sans"/>
                    </a:rPr>
                    <a:t>Update velocity</a:t>
                  </a:r>
                </a:p>
                <a:p>
                  <a:pPr algn="ctr"/>
                  <a:r>
                    <a:rPr lang="en-IN" sz="2800" b="1" i="0" dirty="0">
                      <a:solidFill>
                        <a:srgbClr val="111827"/>
                      </a:solidFill>
                      <a:latin typeface="Open Sans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IN" sz="2800" b="1" i="1" dirty="0">
                              <a:solidFill>
                                <a:srgbClr val="11182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dirty="0">
                              <a:solidFill>
                                <a:srgbClr val="111827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IN" sz="2800" b="1" i="1" dirty="0">
                              <a:solidFill>
                                <a:srgbClr val="111827"/>
                              </a:solidFill>
                              <a:latin typeface="Cambria Math" panose="02040503050406030204" pitchFamily="18" charset="0"/>
                            </a:rPr>
                            <m:t>𝒏𝒆𝒘</m:t>
                          </m:r>
                        </m:sub>
                      </m:sSub>
                      <m:r>
                        <a:rPr lang="en-IN" sz="2800" b="1" i="1" dirty="0" smtClean="0">
                          <a:solidFill>
                            <a:srgbClr val="11182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1" i="1" dirty="0">
                          <a:solidFill>
                            <a:srgbClr val="111827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IN" sz="2800" b="1" i="1" dirty="0">
                          <a:solidFill>
                            <a:srgbClr val="11182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ar-AE" sz="2800" b="1" i="1" dirty="0">
                              <a:solidFill>
                                <a:srgbClr val="11182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800" b="1" i="1" dirty="0">
                              <a:solidFill>
                                <a:srgbClr val="111827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p>
                          <m:r>
                            <a:rPr lang="ar-AE" sz="2800" b="1" i="1" dirty="0">
                              <a:solidFill>
                                <a:srgbClr val="111827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IN" sz="2800" b="1" i="1" dirty="0">
                              <a:solidFill>
                                <a:srgbClr val="111827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N" sz="2800" b="1" i="1" dirty="0">
                              <a:solidFill>
                                <a:srgbClr val="111827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a14:m>
                  <a:endParaRPr lang="ar-AE" sz="2800" b="1" i="0" dirty="0">
                    <a:solidFill>
                      <a:srgbClr val="111827"/>
                    </a:solidFill>
                    <a:latin typeface="Open Sans"/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52129" y="18948458"/>
                  <a:ext cx="4303874" cy="871521"/>
                </a:xfrm>
                <a:prstGeom prst="rect">
                  <a:avLst/>
                </a:prstGeom>
                <a:blipFill>
                  <a:blip r:embed="rId8"/>
                  <a:stretch>
                    <a:fillRect t="-855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ounded Rectangle 81"/>
            <p:cNvSpPr/>
            <p:nvPr/>
          </p:nvSpPr>
          <p:spPr>
            <a:xfrm>
              <a:off x="19997681" y="20409693"/>
              <a:ext cx="4315311" cy="861774"/>
            </a:xfrm>
            <a:prstGeom prst="roundRect">
              <a:avLst/>
            </a:prstGeom>
            <a:solidFill>
              <a:srgbClr val="FFFFFF"/>
            </a:solidFill>
            <a:ln w="9132">
              <a:solidFill>
                <a:srgbClr val="0E74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4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20009118" y="20409693"/>
                  <a:ext cx="4303874" cy="8070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/>
                  <a:r>
                    <a:rPr lang="en-IN" sz="2800" b="1" i="0" dirty="0">
                      <a:solidFill>
                        <a:srgbClr val="111827"/>
                      </a:solidFill>
                      <a:latin typeface="Open Sans"/>
                    </a:rPr>
                    <a:t>Check convergence:</a:t>
                  </a:r>
                </a:p>
                <a:p>
                  <a:pPr algn="ctr"/>
                  <a:r>
                    <a:rPr lang="en-IN" sz="2800" b="1" dirty="0">
                      <a:solidFill>
                        <a:srgbClr val="111827"/>
                      </a:solidFill>
                      <a:latin typeface="Open Sans"/>
                    </a:rPr>
                    <a:t>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IN" sz="2800" b="1" i="1" dirty="0" smtClean="0">
                              <a:solidFill>
                                <a:srgbClr val="11182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dirty="0" smtClean="0">
                              <a:solidFill>
                                <a:srgbClr val="111827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IN" sz="2800" b="1" i="1" dirty="0" smtClean="0">
                              <a:solidFill>
                                <a:srgbClr val="111827"/>
                              </a:solidFill>
                              <a:latin typeface="Cambria Math" panose="02040503050406030204" pitchFamily="18" charset="0"/>
                            </a:rPr>
                            <m:t>𝒏𝒆𝒘</m:t>
                          </m:r>
                        </m:sub>
                      </m:sSub>
                      <m:r>
                        <a:rPr lang="en-IN" sz="2800" b="1" i="1" dirty="0" smtClean="0">
                          <a:solidFill>
                            <a:srgbClr val="11182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1" i="1" dirty="0" smtClean="0">
                          <a:solidFill>
                            <a:srgbClr val="111827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a14:m>
                  <a:r>
                    <a:rPr lang="en-IN" sz="2800" b="1" i="0" dirty="0">
                      <a:solidFill>
                        <a:srgbClr val="111827"/>
                      </a:solidFill>
                      <a:latin typeface="Open Sans"/>
                    </a:rPr>
                    <a:t> ?</a:t>
                  </a:r>
                  <a:endParaRPr sz="2800" b="1" i="0" dirty="0">
                    <a:solidFill>
                      <a:srgbClr val="111827"/>
                    </a:solidFill>
                    <a:latin typeface="Open Sans"/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09118" y="20409693"/>
                  <a:ext cx="4303874" cy="807087"/>
                </a:xfrm>
                <a:prstGeom prst="rect">
                  <a:avLst/>
                </a:prstGeom>
                <a:blipFill>
                  <a:blip r:embed="rId9"/>
                  <a:stretch>
                    <a:fillRect t="-12766" b="-2482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Rounded Rectangle 84"/>
            <p:cNvSpPr/>
            <p:nvPr/>
          </p:nvSpPr>
          <p:spPr>
            <a:xfrm>
              <a:off x="19921649" y="21784146"/>
              <a:ext cx="4562754" cy="1113182"/>
            </a:xfrm>
            <a:prstGeom prst="roundRect">
              <a:avLst/>
            </a:prstGeom>
            <a:solidFill>
              <a:srgbClr val="DBEAFE"/>
            </a:solidFill>
            <a:ln w="9132">
              <a:solidFill>
                <a:srgbClr val="2563E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4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20027387" y="22115128"/>
                  <a:ext cx="4303874" cy="4035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/>
                  <a:r>
                    <a:rPr sz="2800" b="1" i="0" dirty="0">
                      <a:solidFill>
                        <a:srgbClr val="111827"/>
                      </a:solidFill>
                      <a:latin typeface="Open Sans"/>
                    </a:rPr>
                    <a:t>Accept converged </a:t>
                  </a:r>
                  <a14:m>
                    <m:oMath xmlns:m="http://schemas.openxmlformats.org/officeDocument/2006/math">
                      <m:r>
                        <a:rPr lang="en-IN" sz="2800" b="1" i="1" dirty="0" smtClean="0">
                          <a:solidFill>
                            <a:srgbClr val="111827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</m:oMath>
                  </a14:m>
                  <a:endParaRPr sz="2800" b="1" i="0" dirty="0">
                    <a:solidFill>
                      <a:srgbClr val="111827"/>
                    </a:solidFill>
                    <a:latin typeface="Open Sans"/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27387" y="22115128"/>
                  <a:ext cx="4303874" cy="403543"/>
                </a:xfrm>
                <a:prstGeom prst="rect">
                  <a:avLst/>
                </a:prstGeom>
                <a:blipFill>
                  <a:blip r:embed="rId10"/>
                  <a:stretch>
                    <a:fillRect t="-23944" b="-4929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16074206" y="21580801"/>
                  <a:ext cx="4303874" cy="8070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t">
                  <a:spAutoFit/>
                </a:bodyPr>
                <a:lstStyle/>
                <a:p>
                  <a:pPr algn="l"/>
                  <a:r>
                    <a:rPr lang="en-US" sz="2800" b="0" i="1" dirty="0">
                      <a:solidFill>
                        <a:srgbClr val="475569"/>
                      </a:solidFill>
                      <a:latin typeface="Open Sans"/>
                    </a:rPr>
                    <a:t>If not converged, repeat routing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47556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475569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IN" sz="2800" b="0" i="1" dirty="0" smtClean="0">
                              <a:solidFill>
                                <a:srgbClr val="475569"/>
                              </a:solidFill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</m:oMath>
                  </a14:m>
                  <a:endParaRPr sz="2800" b="0" i="1" dirty="0">
                    <a:solidFill>
                      <a:srgbClr val="475569"/>
                    </a:solidFill>
                    <a:latin typeface="Open Sans"/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4206" y="21580801"/>
                  <a:ext cx="4303874" cy="807087"/>
                </a:xfrm>
                <a:prstGeom prst="rect">
                  <a:avLst/>
                </a:prstGeom>
                <a:blipFill>
                  <a:blip r:embed="rId11"/>
                  <a:stretch>
                    <a:fillRect l="-4958" t="-12766" b="-2411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A39863E2-8006-9AB8-B83D-5CB2E07F5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t="4813"/>
            <a:stretch>
              <a:fillRect/>
            </a:stretch>
          </p:blipFill>
          <p:spPr>
            <a:xfrm>
              <a:off x="13841873" y="14966790"/>
              <a:ext cx="5449991" cy="63443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19921649" y="15858393"/>
                  <a:ext cx="4303874" cy="6474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/>
                  <a:r>
                    <a:rPr lang="en-IN" sz="2800" b="1" i="0" dirty="0">
                      <a:solidFill>
                        <a:srgbClr val="111827"/>
                      </a:solidFill>
                      <a:latin typeface="Open Sans"/>
                    </a:rPr>
                    <a:t>Travel time: </a:t>
                  </a:r>
                  <a14:m>
                    <m:oMath xmlns:m="http://schemas.openxmlformats.org/officeDocument/2006/math">
                      <m:r>
                        <a:rPr lang="en-IN" sz="2800" b="1" i="1" dirty="0" smtClean="0">
                          <a:solidFill>
                            <a:srgbClr val="111827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IN" sz="2800" b="1" i="1" dirty="0" smtClean="0">
                          <a:solidFill>
                            <a:srgbClr val="111827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ar-AE" sz="2800" b="1" i="1" dirty="0" smtClean="0">
                              <a:solidFill>
                                <a:srgbClr val="11182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b="1" i="1" dirty="0">
                              <a:solidFill>
                                <a:srgbClr val="111827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ar-AE" sz="2800" b="1" i="1" dirty="0">
                              <a:solidFill>
                                <a:srgbClr val="111827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den>
                      </m:f>
                    </m:oMath>
                  </a14:m>
                  <a:endParaRPr lang="ar-AE" sz="2800" b="1" i="0" dirty="0">
                    <a:solidFill>
                      <a:srgbClr val="111827"/>
                    </a:solidFill>
                    <a:latin typeface="Open Sans"/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21649" y="15858393"/>
                  <a:ext cx="4303874" cy="647421"/>
                </a:xfrm>
                <a:prstGeom prst="rect">
                  <a:avLst/>
                </a:prstGeom>
                <a:blipFill>
                  <a:blip r:embed="rId13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4" name="Text 96">
            <a:extLst>
              <a:ext uri="{FF2B5EF4-FFF2-40B4-BE49-F238E27FC236}">
                <a16:creationId xmlns:a16="http://schemas.microsoft.com/office/drawing/2014/main" id="{FEAB5EF0-07F3-50CA-679F-5C792B63884C}"/>
              </a:ext>
            </a:extLst>
          </p:cNvPr>
          <p:cNvSpPr/>
          <p:nvPr/>
        </p:nvSpPr>
        <p:spPr>
          <a:xfrm>
            <a:off x="38646545" y="19664777"/>
            <a:ext cx="11253980" cy="1577340"/>
          </a:xfrm>
          <a:prstGeom prst="roundRect">
            <a:avLst>
              <a:gd name="adj" fmla="val 5652"/>
            </a:avLst>
          </a:prstGeom>
          <a:solidFill>
            <a:srgbClr val="FFF9EF"/>
          </a:solidFill>
          <a:ln w="12700">
            <a:solidFill>
              <a:srgbClr val="F2C287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LSTM models show higher uncertainty in arid basins than HBV-IRM.</a:t>
            </a:r>
            <a:endParaRPr lang="en-US" sz="36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79D852F-B545-7BF8-9E46-D0CCEBDFA29E}"/>
              </a:ext>
            </a:extLst>
          </p:cNvPr>
          <p:cNvGrpSpPr/>
          <p:nvPr/>
        </p:nvGrpSpPr>
        <p:grpSpPr>
          <a:xfrm>
            <a:off x="6622906" y="23537261"/>
            <a:ext cx="4992812" cy="3451665"/>
            <a:chOff x="5018095" y="23942322"/>
            <a:chExt cx="3982141" cy="28632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6648039-B6D5-8C23-ABFF-623AA7554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 l="3400" t="2157" r="4924" b="7516"/>
            <a:stretch>
              <a:fillRect/>
            </a:stretch>
          </p:blipFill>
          <p:spPr>
            <a:xfrm>
              <a:off x="5018095" y="23942322"/>
              <a:ext cx="3982141" cy="286323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F57C2B-D7BA-0497-A54B-4473D5865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768530" y="24173097"/>
              <a:ext cx="685859" cy="19051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E9C22A5-770D-9BAF-87C9-A91CF7A19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823443" y="24354540"/>
              <a:ext cx="922100" cy="12955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CD85AF4-D074-6791-FCD6-DED445560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926312" y="24049813"/>
              <a:ext cx="762066" cy="129551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1CD5AC6-41F8-9D74-1F40-C18D4597B331}"/>
                </a:ext>
              </a:extLst>
            </p:cNvPr>
            <p:cNvSpPr/>
            <p:nvPr/>
          </p:nvSpPr>
          <p:spPr>
            <a:xfrm>
              <a:off x="7875270" y="24065585"/>
              <a:ext cx="249555" cy="107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404CDA8-F7E2-7A22-7818-3EA49595A4BD}"/>
                </a:ext>
              </a:extLst>
            </p:cNvPr>
            <p:cNvSpPr/>
            <p:nvPr/>
          </p:nvSpPr>
          <p:spPr>
            <a:xfrm>
              <a:off x="7981187" y="24084366"/>
              <a:ext cx="76199" cy="76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5B5E24-9221-64AE-FFD3-E2722B4D5D7B}"/>
                </a:ext>
              </a:extLst>
            </p:cNvPr>
            <p:cNvSpPr txBox="1"/>
            <p:nvPr/>
          </p:nvSpPr>
          <p:spPr>
            <a:xfrm>
              <a:off x="7000347" y="24623065"/>
              <a:ext cx="1688031" cy="893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/>
                <a:t>MAXBAS</a:t>
              </a:r>
              <a:r>
                <a:rPr lang="en-IN" sz="1600" baseline="-25000" dirty="0"/>
                <a:t>HBV</a:t>
              </a:r>
              <a:r>
                <a:rPr lang="en-IN" sz="1600" dirty="0"/>
                <a:t> = 2.95 days</a:t>
              </a:r>
            </a:p>
            <a:p>
              <a:endParaRPr lang="en-IN" sz="1600" dirty="0"/>
            </a:p>
            <a:p>
              <a:r>
                <a:rPr lang="en-IN" sz="1600" dirty="0"/>
                <a:t>Roughness coefficient = 0.036 </a:t>
              </a:r>
            </a:p>
          </p:txBody>
        </p:sp>
      </p:grpSp>
      <p:sp>
        <p:nvSpPr>
          <p:cNvPr id="32" name="Arrow: Down 31">
            <a:extLst>
              <a:ext uri="{FF2B5EF4-FFF2-40B4-BE49-F238E27FC236}">
                <a16:creationId xmlns:a16="http://schemas.microsoft.com/office/drawing/2014/main" id="{366DF49E-F819-377A-2B58-283CDEB40317}"/>
              </a:ext>
            </a:extLst>
          </p:cNvPr>
          <p:cNvSpPr/>
          <p:nvPr/>
        </p:nvSpPr>
        <p:spPr>
          <a:xfrm>
            <a:off x="21899880" y="15893782"/>
            <a:ext cx="289560" cy="409145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0807CAF6-1130-4174-28B4-F43479EB3246}"/>
              </a:ext>
            </a:extLst>
          </p:cNvPr>
          <p:cNvSpPr/>
          <p:nvPr/>
        </p:nvSpPr>
        <p:spPr>
          <a:xfrm>
            <a:off x="21869400" y="17572578"/>
            <a:ext cx="289560" cy="409145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C2B99F8A-2572-DD31-667A-D81B41623669}"/>
              </a:ext>
            </a:extLst>
          </p:cNvPr>
          <p:cNvSpPr/>
          <p:nvPr/>
        </p:nvSpPr>
        <p:spPr>
          <a:xfrm>
            <a:off x="21884640" y="19311882"/>
            <a:ext cx="289560" cy="409145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CFE770A4-4FB1-CC5D-8997-8D12E567AD18}"/>
              </a:ext>
            </a:extLst>
          </p:cNvPr>
          <p:cNvSpPr/>
          <p:nvPr/>
        </p:nvSpPr>
        <p:spPr>
          <a:xfrm>
            <a:off x="21899880" y="20962300"/>
            <a:ext cx="289560" cy="409145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A4D16651-E047-F2D9-0CC7-698D2AC11EDF}"/>
              </a:ext>
            </a:extLst>
          </p:cNvPr>
          <p:cNvSpPr/>
          <p:nvPr/>
        </p:nvSpPr>
        <p:spPr>
          <a:xfrm>
            <a:off x="21915120" y="22419165"/>
            <a:ext cx="289560" cy="409145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44" name="Connector: Elbow 143">
            <a:extLst>
              <a:ext uri="{FF2B5EF4-FFF2-40B4-BE49-F238E27FC236}">
                <a16:creationId xmlns:a16="http://schemas.microsoft.com/office/drawing/2014/main" id="{030F6D3F-359A-860A-00BF-ADE5ADFE800B}"/>
              </a:ext>
            </a:extLst>
          </p:cNvPr>
          <p:cNvCxnSpPr>
            <a:cxnSpLocks/>
            <a:endCxn id="73" idx="1"/>
          </p:cNvCxnSpPr>
          <p:nvPr/>
        </p:nvCxnSpPr>
        <p:spPr>
          <a:xfrm rot="5400000" flipH="1" flipV="1">
            <a:off x="16841436" y="19604676"/>
            <a:ext cx="5742508" cy="45117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8596CD9-CD5E-A704-286A-755C935BD82E}"/>
                  </a:ext>
                </a:extLst>
              </p:cNvPr>
              <p:cNvSpPr txBox="1"/>
              <p:nvPr/>
            </p:nvSpPr>
            <p:spPr>
              <a:xfrm>
                <a:off x="14341307" y="24083914"/>
                <a:ext cx="6721599" cy="2360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IN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IN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IN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∕</m:t>
                            </m:r>
                            <m:r>
                              <a:rPr lang="en-IN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IN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IN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IN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∕</m:t>
                            </m:r>
                            <m:r>
                              <a:rPr lang="en-IN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  <m:sSup>
                          <m:sSupPr>
                            <m:ctrlPr>
                              <a:rPr lang="en-IN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IN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IN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∕</m:t>
                            </m:r>
                            <m:r>
                              <a:rPr lang="en-IN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sz="3200" b="1" dirty="0"/>
                  <a:t> </a:t>
                </a:r>
              </a:p>
              <a:p>
                <a:endParaRPr lang="en-IN" sz="3200" dirty="0"/>
              </a:p>
              <a:p>
                <a:r>
                  <a:rPr lang="en-IN" sz="3200" dirty="0"/>
                  <a:t>Where, s=slope, n = roughness coefficient, b = channel width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8596CD9-CD5E-A704-286A-755C935BD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307" y="24083914"/>
                <a:ext cx="6721599" cy="2360646"/>
              </a:xfrm>
              <a:prstGeom prst="rect">
                <a:avLst/>
              </a:prstGeom>
              <a:blipFill>
                <a:blip r:embed="rId18"/>
                <a:stretch>
                  <a:fillRect l="-2359" b="-77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A0E018D7-D7F8-7947-9438-DFD0372CDCED}"/>
              </a:ext>
            </a:extLst>
          </p:cNvPr>
          <p:cNvSpPr txBox="1"/>
          <p:nvPr/>
        </p:nvSpPr>
        <p:spPr>
          <a:xfrm>
            <a:off x="26586942" y="15015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5E18E3-A6B6-0685-D9CC-8DACF75DC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7082" y="201273"/>
            <a:ext cx="3092284" cy="411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Placements, IIT Bombay">
            <a:extLst>
              <a:ext uri="{FF2B5EF4-FFF2-40B4-BE49-F238E27FC236}">
                <a16:creationId xmlns:a16="http://schemas.microsoft.com/office/drawing/2014/main" id="{930CC890-A9FB-05D1-5E61-B519916ED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4" y="291279"/>
            <a:ext cx="3218277" cy="315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ECBE4820-5970-8BA6-2792-508CAD640054}"/>
              </a:ext>
            </a:extLst>
          </p:cNvPr>
          <p:cNvSpPr txBox="1"/>
          <p:nvPr/>
        </p:nvSpPr>
        <p:spPr>
          <a:xfrm>
            <a:off x="595140" y="3581282"/>
            <a:ext cx="25946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Abstract ID: EGU26-2852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1506BB6-C0EB-F386-17BC-603518B7409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226893" y="274524"/>
            <a:ext cx="3531006" cy="3531006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1873B877-623B-AA07-E226-625162BA8B73}"/>
              </a:ext>
            </a:extLst>
          </p:cNvPr>
          <p:cNvSpPr txBox="1"/>
          <p:nvPr/>
        </p:nvSpPr>
        <p:spPr>
          <a:xfrm>
            <a:off x="48333865" y="3832287"/>
            <a:ext cx="211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bg1"/>
                </a:solidFill>
              </a:rPr>
              <a:t>Contact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386</Words>
  <Application>Microsoft Office PowerPoint</Application>
  <PresentationFormat>Custom</PresentationFormat>
  <Paragraphs>64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Cambria Math</vt:lpstr>
      <vt:lpstr>Open Sans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Ekant Sarkar</cp:lastModifiedBy>
  <cp:revision>5</cp:revision>
  <dcterms:created xsi:type="dcterms:W3CDTF">2013-01-27T09:14:16Z</dcterms:created>
  <dcterms:modified xsi:type="dcterms:W3CDTF">2026-04-30T09:12:41Z</dcterms:modified>
  <cp:category/>
</cp:coreProperties>
</file>