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58" r:id="rId2"/>
    <p:sldId id="556" r:id="rId3"/>
    <p:sldId id="580" r:id="rId4"/>
    <p:sldId id="565" r:id="rId5"/>
    <p:sldId id="566" r:id="rId6"/>
    <p:sldId id="567" r:id="rId7"/>
    <p:sldId id="568" r:id="rId8"/>
    <p:sldId id="569" r:id="rId9"/>
    <p:sldId id="570" r:id="rId10"/>
    <p:sldId id="571" r:id="rId11"/>
    <p:sldId id="572" r:id="rId12"/>
    <p:sldId id="578" r:id="rId13"/>
    <p:sldId id="462" r:id="rId14"/>
    <p:sldId id="1155" r:id="rId15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455" userDrawn="1">
          <p15:clr>
            <a:srgbClr val="A4A3A4"/>
          </p15:clr>
        </p15:guide>
        <p15:guide id="3" pos="28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임환희" initials="임" lastIdx="1" clrIdx="0">
    <p:extLst>
      <p:ext uri="{19B8F6BF-5375-455C-9EA6-DF929625EA0E}">
        <p15:presenceInfo xmlns:p15="http://schemas.microsoft.com/office/powerpoint/2012/main" userId="임환희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BFBFBF"/>
    <a:srgbClr val="0066FF"/>
    <a:srgbClr val="0000FF"/>
    <a:srgbClr val="000099"/>
    <a:srgbClr val="0099FF"/>
    <a:srgbClr val="66FFFF"/>
    <a:srgbClr val="99CCFF"/>
    <a:srgbClr val="357FC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5611" autoAdjust="0"/>
  </p:normalViewPr>
  <p:slideViewPr>
    <p:cSldViewPr snapToGrid="0">
      <p:cViewPr varScale="1">
        <p:scale>
          <a:sx n="161" d="100"/>
          <a:sy n="161" d="100"/>
        </p:scale>
        <p:origin x="1980" y="144"/>
      </p:cViewPr>
      <p:guideLst>
        <p:guide orient="horz" pos="2455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B88B3A9-3461-494C-BFD9-57D392A0DC38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390B052-53CB-4DF3-AEA4-A31A4844B3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8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마찬가지로 평창에서의 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에서도 초분광과 다중분광 데이터의 적외선영역의 그래프 면적의 차이는 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 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이하임을 확인할수 있었습니다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3930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이유는 분광실험시  </a:t>
            </a:r>
            <a:r>
              <a:rPr lang="en-US" altLang="ko-KR" sz="12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Downwelling Light Sensor (DLS)</a:t>
            </a:r>
            <a:r>
              <a:rPr lang="ko-KR" altLang="en-US" sz="12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을 통해 조도</a:t>
            </a:r>
            <a:r>
              <a:rPr lang="ko-KR" altLang="en-US" sz="1200" baseline="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를 값으로 저장한 후</a:t>
            </a:r>
            <a:r>
              <a:rPr lang="en-US" altLang="ko-KR" sz="1200" baseline="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, </a:t>
            </a:r>
            <a:r>
              <a:rPr lang="ko-KR" altLang="en-US" sz="1200" baseline="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특수코팅된 판넬을 이용하여 조도의 영향을 캘리브레이션 하기 때문입니다</a:t>
            </a:r>
            <a:r>
              <a:rPr lang="en-US" altLang="ko-KR" sz="1200" baseline="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.</a:t>
            </a:r>
          </a:p>
          <a:p>
            <a:pPr fontAlgn="base" latinLnBrk="1"/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932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동일한 </a:t>
            </a:r>
            <a:r>
              <a:rPr lang="ko-KR" alt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다중분광카메라인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RedEdge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카메라를 사용하여 </a:t>
            </a:r>
            <a:r>
              <a:rPr lang="ko-KR" alt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조도값에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따른 반사율 결과를 나타낸 논문입니다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1"/>
            <a:endParaRPr lang="en-US" altLang="ko-K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마찬가지로 조도의 세기에 관계없이</a:t>
            </a:r>
            <a:r>
              <a:rPr lang="ko-KR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모든밴드에서</a:t>
            </a:r>
            <a:r>
              <a:rPr lang="ko-KR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거의 일정한 값을 가지는 것으로 분석되었습니다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756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B052-53CB-4DF3-AEA4-A31A4844B36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4761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96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마찬가지로 평창에서의 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에서도 초분광과 다중분광 데이터의 적외선영역의 그래프 면적의 차이는 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 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이하임을 확인할수 있었습니다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89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분광 실험시 각도에 따른 반사율 변화 양상에 대한 답변입니다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1"/>
            <a:endParaRPr lang="en-US" altLang="ko-KR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sand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경우 각도가 기울어짐에 따라 표면의 흙이 쓸러 내림으로 간극이나 다짐도의 변화가 예상되어 굳은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실험을 진행하였습니다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1"/>
            <a:endParaRPr lang="en-US" altLang="ko-K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각도는 그림과 같이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,30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반대방향으로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30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도로 분광 촬영을</a:t>
            </a:r>
            <a:r>
              <a:rPr lang="ko-KR" alt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하였습니다</a:t>
            </a:r>
            <a:r>
              <a:rPr lang="en-US" altLang="ko-KR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250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 </a:t>
            </a:r>
            <a:r>
              <a:rPr lang="en-US" altLang="ko-KR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224</a:t>
            </a:r>
            <a:r>
              <a:rPr lang="ko-KR" altLang="en-US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밴드에서 표준 편차를 계산하였고</a:t>
            </a:r>
            <a:r>
              <a:rPr lang="en-US" altLang="ko-KR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평균 표준편차는 </a:t>
            </a:r>
            <a:r>
              <a:rPr lang="en-US" altLang="ko-KR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0.0007244</a:t>
            </a:r>
            <a:r>
              <a:rPr lang="ko-KR" altLang="en-US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각도에 따라 반사율은 거의변화가 없는것으로 확인되었습니다</a:t>
            </a:r>
            <a:r>
              <a:rPr lang="en-US" altLang="ko-KR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1"/>
            <a:endParaRPr lang="en-US" altLang="ko-K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이유는 분광촬영시 카메라와 샘플사이의 거리가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30cm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밖에 되지 않기 때문에 각도에 대한 오차의 영향을</a:t>
            </a:r>
            <a:r>
              <a:rPr lang="ko-KR" alt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감소시킬수 있기때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문이라 판단됩니다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1"/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22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세번쨰는 실외에서 다중분광카메라를 사용했을때 조도에 따른 반사율 변화 양상에 대한 답변입니다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1"/>
            <a:endParaRPr lang="en-US" altLang="ko-KR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실외 실험은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오후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시와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오전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시로 속리산을 대상으로 사방댐 주변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산림지역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지반 지역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여적암 인근으로 총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구역에서 분광촬영을 하였습니다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0596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사방댐 지역입니다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5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각 밴드별로 반사율을 계산하였고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평균표준편차는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0.0037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이였고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2747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두번째 산림 지역에서의 평균 표준편차는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0.0053</a:t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86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세번째 지반 지역에서의 평균 표준편차는 </a:t>
            </a:r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0.0016</a:t>
            </a:r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8578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여적암 인근 지역에서의 평균 표준편차는 </a:t>
            </a:r>
            <a:r>
              <a:rPr lang="en-US" altLang="ko-K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0.0209</a:t>
            </a:r>
            <a:r>
              <a:rPr lang="ko-KR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다른 지역보다</a:t>
            </a:r>
            <a:r>
              <a:rPr lang="ko-KR" altLang="en-US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살짝 높은 표준편차값을 보였지만</a:t>
            </a:r>
            <a:r>
              <a:rPr lang="en-US" altLang="ko-KR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대체로 조도의 영향이 적은것으로 분석되었습니다</a:t>
            </a:r>
            <a:r>
              <a:rPr lang="en-US" altLang="ko-KR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1"/>
            <a:endParaRPr lang="ko-KR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34375-7727-4E3A-81D8-E035FBA7E8E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28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43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56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79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53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6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86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9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158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52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752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26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A4753-17CB-4FEE-B7D5-4A639B17D210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FACFD-540C-425D-971B-DA60D3D5C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79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9" y="723060"/>
            <a:ext cx="8496300" cy="5591175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410014" y="4314113"/>
            <a:ext cx="3027516" cy="39235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08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Q2.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조도에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10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0" y="1509249"/>
            <a:ext cx="4913802" cy="4121253"/>
          </a:xfrm>
          <a:prstGeom prst="rect">
            <a:avLst/>
          </a:prstGeom>
        </p:spPr>
      </p:pic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4813495" y="3718103"/>
          <a:ext cx="4108316" cy="237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8205">
                  <a:extLst>
                    <a:ext uri="{9D8B030D-6E8A-4147-A177-3AD203B41FA5}">
                      <a16:colId xmlns:a16="http://schemas.microsoft.com/office/drawing/2014/main" val="3145215207"/>
                    </a:ext>
                  </a:extLst>
                </a:gridCol>
                <a:gridCol w="885953">
                  <a:extLst>
                    <a:ext uri="{9D8B030D-6E8A-4147-A177-3AD203B41FA5}">
                      <a16:colId xmlns:a16="http://schemas.microsoft.com/office/drawing/2014/main" val="1372046164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3250090609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1273759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r>
                        <a:rPr lang="en-US" altLang="ko-KR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deviation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44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0.0577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0.00985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577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0.0945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0.0647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5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0.1399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0.0863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0.0268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079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RedEdge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0.1802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0.02755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97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0.2832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0.2324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0.0254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787941"/>
                  </a:ext>
                </a:extLst>
              </a:tr>
            </a:tbl>
          </a:graphicData>
        </a:graphic>
      </p:graphicFrame>
      <p:sp>
        <p:nvSpPr>
          <p:cNvPr id="16" name="직사각형 15"/>
          <p:cNvSpPr/>
          <p:nvPr/>
        </p:nvSpPr>
        <p:spPr>
          <a:xfrm>
            <a:off x="3175852" y="2131861"/>
            <a:ext cx="195821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082671" y="2069717"/>
            <a:ext cx="380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④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068" y="1140788"/>
            <a:ext cx="4394931" cy="2473412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>
            <a:off x="5335299" y="1470730"/>
            <a:ext cx="45127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86845" y="1312575"/>
            <a:ext cx="1042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14:00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5335298" y="1787041"/>
            <a:ext cx="451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86573" y="1628885"/>
            <a:ext cx="127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08:00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28878" y="2809624"/>
            <a:ext cx="222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1400">
                <a:latin typeface="+mn-ea"/>
                <a:cs typeface="Arial" panose="020B0604020202020204" pitchFamily="34" charset="0"/>
              </a:rPr>
              <a:t>표준편차의 평균 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400" b="1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0.0209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16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Q3.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조도에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11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0097" y="1888016"/>
            <a:ext cx="3673461" cy="3563207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450210" y="3246279"/>
            <a:ext cx="1313234" cy="1186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657" y="1367679"/>
            <a:ext cx="2860753" cy="22510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37813" y="2282928"/>
            <a:ext cx="25953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Downwelling Light Sensor (DLS) 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50">
                <a:latin typeface="+mn-ea"/>
                <a:cs typeface="Arial" panose="020B0604020202020204" pitchFamily="34" charset="0"/>
              </a:rPr>
              <a:t>조도를 값으로 저장해 후처리에서 </a:t>
            </a:r>
            <a:endParaRPr lang="en-US" altLang="ko-KR" sz="1050">
              <a:latin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50">
                <a:latin typeface="+mn-ea"/>
                <a:cs typeface="Arial" panose="020B0604020202020204" pitchFamily="34" charset="0"/>
              </a:rPr>
              <a:t>캘리브레이션 데이터로 사용</a:t>
            </a:r>
            <a:endParaRPr lang="ko-KR" altLang="en-US" sz="1050" dirty="0">
              <a:latin typeface="+mn-ea"/>
              <a:cs typeface="Arial" panose="020B060402020202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657" y="3950433"/>
            <a:ext cx="2726156" cy="21624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7813" y="4505582"/>
            <a:ext cx="259539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Calibration panel: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50">
                <a:latin typeface="+mn-ea"/>
                <a:cs typeface="Arial" panose="020B0604020202020204" pitchFamily="34" charset="0"/>
              </a:rPr>
              <a:t>특수코팅되어 일정한 빛이 주어지면</a:t>
            </a:r>
            <a:endParaRPr lang="en-US" altLang="ko-KR" sz="1050">
              <a:latin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50" b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반사율 </a:t>
            </a:r>
            <a:r>
              <a:rPr lang="en-US" altLang="ko-KR" sz="1050" b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60%</a:t>
            </a:r>
            <a:r>
              <a:rPr lang="ko-KR" altLang="en-US" sz="1050" b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050" b="1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(57%~63%)</a:t>
            </a:r>
            <a:r>
              <a:rPr lang="ko-KR" altLang="en-US" sz="1050">
                <a:latin typeface="+mn-ea"/>
                <a:cs typeface="Arial" panose="020B0604020202020204" pitchFamily="34" charset="0"/>
              </a:rPr>
              <a:t>을 가짐 </a:t>
            </a:r>
            <a:endParaRPr lang="en-US" altLang="ko-KR" sz="105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07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Q3.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조도에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12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466938" y="5924622"/>
            <a:ext cx="16770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altLang="ko-KR" sz="1050">
                <a:latin typeface="Arial" panose="020B0604020202020204" pitchFamily="34" charset="0"/>
                <a:cs typeface="Arial" panose="020B0604020202020204" pitchFamily="34" charset="0"/>
              </a:rPr>
              <a:t>(Leonardo A et al., 2020)</a:t>
            </a:r>
            <a:endParaRPr lang="ko-KR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6169" y="5693326"/>
            <a:ext cx="249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[</a:t>
            </a:r>
            <a:r>
              <a:rPr lang="en-US" altLang="ko-KR" sz="1200" b="1">
                <a:latin typeface="Arial"/>
              </a:rPr>
              <a:t>Reflectance by light intensity</a:t>
            </a:r>
            <a:r>
              <a:rPr kumimoji="1" lang="en-US" altLang="ko-KR" sz="12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] </a:t>
            </a:r>
            <a:endParaRPr kumimoji="1" lang="ko-KR" altLang="en-US" sz="12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45" y="1309910"/>
            <a:ext cx="7432886" cy="43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04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12" y="350161"/>
            <a:ext cx="6457950" cy="22002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03" y="3153554"/>
            <a:ext cx="3076575" cy="29241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b="55855"/>
          <a:stretch/>
        </p:blipFill>
        <p:spPr>
          <a:xfrm>
            <a:off x="3779161" y="3260905"/>
            <a:ext cx="2771541" cy="251435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t="44496"/>
          <a:stretch/>
        </p:blipFill>
        <p:spPr>
          <a:xfrm>
            <a:off x="6818885" y="3260905"/>
            <a:ext cx="2375434" cy="27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2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714" l="1786" r="96429">
                        <a14:foregroundMark x1="16964" y1="22857" x2="16964" y2="22857"/>
                        <a14:foregroundMark x1="1786" y1="48571" x2="1786" y2="48571"/>
                        <a14:foregroundMark x1="97321" y1="90000" x2="97321" y2="90000"/>
                        <a14:foregroundMark x1="64286" y1="48571" x2="64286" y2="48571"/>
                        <a14:foregroundMark x1="60714" y1="54286" x2="60714" y2="54286"/>
                        <a14:foregroundMark x1="51786" y1="27143" x2="51786" y2="27143"/>
                        <a14:foregroundMark x1="60714" y1="18571" x2="60714" y2="18571"/>
                        <a14:foregroundMark x1="64286" y1="20000" x2="64286" y2="20000"/>
                        <a14:foregroundMark x1="64286" y1="17143" x2="64286" y2="17143"/>
                        <a14:foregroundMark x1="50000" y1="38571" x2="50000" y2="38571"/>
                        <a14:foregroundMark x1="45536" y1="38571" x2="45536" y2="38571"/>
                        <a14:foregroundMark x1="49107" y1="31429" x2="49107" y2="31429"/>
                        <a14:foregroundMark x1="59821" y1="84286" x2="59821" y2="84286"/>
                        <a14:foregroundMark x1="50893" y1="71429" x2="50893" y2="71429"/>
                        <a14:foregroundMark x1="51786" y1="81429" x2="51786" y2="81429"/>
                        <a14:foregroundMark x1="54464" y1="81429" x2="54464" y2="81429"/>
                        <a14:foregroundMark x1="54464" y1="75714" x2="54464" y2="75714"/>
                        <a14:foregroundMark x1="52679" y1="52857" x2="52679" y2="52857"/>
                        <a14:foregroundMark x1="55357" y1="48571" x2="55357" y2="48571"/>
                        <a14:foregroundMark x1="65179" y1="82857" x2="65179" y2="82857"/>
                        <a14:foregroundMark x1="65179" y1="85714" x2="65179" y2="8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33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14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F36FE259-F8B3-406A-B373-296B0848B08D}"/>
              </a:ext>
            </a:extLst>
          </p:cNvPr>
          <p:cNvSpPr/>
          <p:nvPr/>
        </p:nvSpPr>
        <p:spPr>
          <a:xfrm>
            <a:off x="261216" y="72615"/>
            <a:ext cx="138063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Part. 1 Introduction </a:t>
            </a:r>
            <a:endParaRPr lang="ko-KR" altLang="en-US" sz="1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D32AF6E-999B-4FA1-A43D-701A441D4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0" y="3065913"/>
            <a:ext cx="4288445" cy="315250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006912C-866B-49D4-BDE0-7697329BC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532" y="860266"/>
            <a:ext cx="4887682" cy="363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6357-E52B-4012-ACE8-31F4D1A19FB8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8" name="갈매기형 수장 7"/>
          <p:cNvSpPr/>
          <p:nvPr/>
        </p:nvSpPr>
        <p:spPr>
          <a:xfrm>
            <a:off x="161322" y="93443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20" name="슬라이드 번호 개체 틀 3"/>
          <p:cNvSpPr txBox="1">
            <a:spLocks/>
          </p:cNvSpPr>
          <p:nvPr/>
        </p:nvSpPr>
        <p:spPr>
          <a:xfrm>
            <a:off x="6930814" y="270357"/>
            <a:ext cx="2057400" cy="454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2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068" y="881933"/>
            <a:ext cx="355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Comparison of Hyper data vs Multi data</a:t>
            </a:r>
            <a:endParaRPr lang="ko-KR" altLang="en-US" sz="1400" b="1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</a:t>
            </a:r>
            <a:r>
              <a:rPr lang="en-US" altLang="ko-KR" sz="1200" b="1">
                <a:latin typeface="Arial Narrow" panose="020B0606020202030204" pitchFamily="34" charset="0"/>
              </a:rPr>
              <a:t>. 3 In-Situ hydraulic property prediction analysis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224" y="329083"/>
            <a:ext cx="4823033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.2 Variation</a:t>
            </a:r>
            <a:r>
              <a:rPr kumimoji="0" lang="en-US" altLang="ko-KR" sz="2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of water content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68" y="1342450"/>
            <a:ext cx="3739312" cy="192724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68" y="3396575"/>
            <a:ext cx="3739312" cy="27521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173" y="3384325"/>
            <a:ext cx="4560041" cy="28545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173" y="1211178"/>
            <a:ext cx="4605048" cy="20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C6357-E52B-4012-ACE8-31F4D1A19FB8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8" name="갈매기형 수장 7"/>
          <p:cNvSpPr/>
          <p:nvPr/>
        </p:nvSpPr>
        <p:spPr>
          <a:xfrm>
            <a:off x="161322" y="93443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20" name="슬라이드 번호 개체 틀 3"/>
          <p:cNvSpPr txBox="1">
            <a:spLocks/>
          </p:cNvSpPr>
          <p:nvPr/>
        </p:nvSpPr>
        <p:spPr>
          <a:xfrm>
            <a:off x="6930814" y="270357"/>
            <a:ext cx="2057400" cy="4547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3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068" y="881933"/>
            <a:ext cx="355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Comparison of Hyper data vs Multi data</a:t>
            </a:r>
            <a:endParaRPr lang="ko-KR" altLang="en-US" sz="1400" b="1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</a:t>
            </a:r>
            <a:r>
              <a:rPr lang="en-US" altLang="ko-KR" sz="1200" b="1">
                <a:latin typeface="Arial Narrow" panose="020B0606020202030204" pitchFamily="34" charset="0"/>
              </a:rPr>
              <a:t>. 3 In-Situ hydraulic property prediction analysis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224" y="329083"/>
            <a:ext cx="4823033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.2 Variation</a:t>
            </a:r>
            <a:r>
              <a:rPr kumimoji="0" lang="en-US" altLang="ko-KR" sz="2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 of water content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11138" b="11295"/>
          <a:stretch/>
        </p:blipFill>
        <p:spPr>
          <a:xfrm>
            <a:off x="995611" y="1342450"/>
            <a:ext cx="2858794" cy="479886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/>
          <a:srcRect t="11770" b="11559"/>
          <a:stretch/>
        </p:blipFill>
        <p:spPr>
          <a:xfrm>
            <a:off x="5312228" y="1342450"/>
            <a:ext cx="2876793" cy="479886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023429" y="3164114"/>
            <a:ext cx="2165592" cy="7331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06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Q2.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각도에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4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60" y="1456750"/>
            <a:ext cx="2006986" cy="2029011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55491" y="3695650"/>
            <a:ext cx="2005629" cy="218123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1991" y="1456750"/>
            <a:ext cx="2738589" cy="192749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125" y="1456750"/>
            <a:ext cx="2812364" cy="1927498"/>
          </a:xfrm>
          <a:prstGeom prst="rect">
            <a:avLst/>
          </a:prstGeom>
        </p:spPr>
      </p:pic>
      <p:sp>
        <p:nvSpPr>
          <p:cNvPr id="46" name="부제목 2"/>
          <p:cNvSpPr txBox="1">
            <a:spLocks/>
          </p:cNvSpPr>
          <p:nvPr/>
        </p:nvSpPr>
        <p:spPr>
          <a:xfrm>
            <a:off x="3963129" y="3352773"/>
            <a:ext cx="761216" cy="3849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200" b="1" spc="-50">
                <a:solidFill>
                  <a:schemeClr val="tx1"/>
                </a:solidFill>
                <a:latin typeface="+mj-ea"/>
                <a:ea typeface="+mj-ea"/>
              </a:rPr>
              <a:t>15°</a:t>
            </a:r>
          </a:p>
        </p:txBody>
      </p:sp>
      <p:sp>
        <p:nvSpPr>
          <p:cNvPr id="48" name="부제목 2"/>
          <p:cNvSpPr txBox="1">
            <a:spLocks/>
          </p:cNvSpPr>
          <p:nvPr/>
        </p:nvSpPr>
        <p:spPr>
          <a:xfrm>
            <a:off x="6674891" y="3352773"/>
            <a:ext cx="1608155" cy="3967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200" b="1" spc="-50">
                <a:solidFill>
                  <a:schemeClr val="tx1"/>
                </a:solidFill>
                <a:latin typeface="+mj-ea"/>
                <a:ea typeface="+mj-ea"/>
              </a:rPr>
              <a:t>30°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136" y="3694438"/>
            <a:ext cx="2890241" cy="2133178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3144" y="3732464"/>
            <a:ext cx="2793345" cy="2093166"/>
          </a:xfrm>
          <a:prstGeom prst="rect">
            <a:avLst/>
          </a:prstGeom>
        </p:spPr>
      </p:pic>
      <p:sp>
        <p:nvSpPr>
          <p:cNvPr id="52" name="부제목 2"/>
          <p:cNvSpPr txBox="1">
            <a:spLocks/>
          </p:cNvSpPr>
          <p:nvPr/>
        </p:nvSpPr>
        <p:spPr>
          <a:xfrm>
            <a:off x="6775304" y="5771949"/>
            <a:ext cx="1608155" cy="11631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200" b="1" spc="-50">
                <a:solidFill>
                  <a:schemeClr val="tx1"/>
                </a:solidFill>
                <a:latin typeface="+mj-ea"/>
                <a:ea typeface="+mj-ea"/>
              </a:rPr>
              <a:t>R 30°</a:t>
            </a:r>
          </a:p>
        </p:txBody>
      </p:sp>
      <p:sp>
        <p:nvSpPr>
          <p:cNvPr id="53" name="부제목 2"/>
          <p:cNvSpPr txBox="1">
            <a:spLocks/>
          </p:cNvSpPr>
          <p:nvPr/>
        </p:nvSpPr>
        <p:spPr>
          <a:xfrm>
            <a:off x="3539660" y="5771949"/>
            <a:ext cx="1608155" cy="11631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200" b="1" spc="-50">
                <a:solidFill>
                  <a:schemeClr val="tx1"/>
                </a:solidFill>
                <a:latin typeface="+mj-ea"/>
                <a:ea typeface="+mj-ea"/>
              </a:rPr>
              <a:t>R 15°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1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5" y="3441306"/>
            <a:ext cx="6004758" cy="298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40145" y="5436002"/>
            <a:ext cx="3846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224 band </a:t>
            </a:r>
            <a:r>
              <a:rPr lang="ko-KR" altLang="en-US" sz="1600" noProof="0">
                <a:latin typeface="+mn-ea"/>
                <a:cs typeface="Arial" panose="020B0604020202020204" pitchFamily="34" charset="0"/>
              </a:rPr>
              <a:t>표준편차의 평균 </a:t>
            </a:r>
            <a:r>
              <a:rPr lang="en-US" altLang="ko-KR" sz="16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600" b="1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0.007244</a:t>
            </a:r>
            <a:r>
              <a:rPr lang="en-US" altLang="ko-KR" sz="16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endParaRPr lang="ko-KR" altLang="en-US" sz="16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0719" y="5984091"/>
            <a:ext cx="3432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Wavelength (nm)</a:t>
            </a:r>
            <a:endParaRPr lang="ko-KR" altLang="en-US" sz="1400" b="1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731839" y="4569900"/>
            <a:ext cx="2066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Reflectance</a:t>
            </a:r>
            <a:endParaRPr lang="ko-KR" altLang="en-US" sz="1400" b="1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Q2.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각도에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5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405" y="3441306"/>
            <a:ext cx="2710223" cy="2866950"/>
          </a:xfrm>
          <a:prstGeom prst="rect">
            <a:avLst/>
          </a:prstGeom>
        </p:spPr>
      </p:pic>
      <p:sp>
        <p:nvSpPr>
          <p:cNvPr id="4" name="위쪽/아래쪽 화살표 3"/>
          <p:cNvSpPr/>
          <p:nvPr/>
        </p:nvSpPr>
        <p:spPr>
          <a:xfrm>
            <a:off x="7736114" y="4468433"/>
            <a:ext cx="647345" cy="1546697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7765298" y="5167808"/>
            <a:ext cx="97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noProof="0">
                <a:solidFill>
                  <a:schemeClr val="bg1"/>
                </a:solidFill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30 cm</a:t>
            </a:r>
            <a:endParaRPr lang="ko-KR" altLang="en-US" sz="2000" b="1" dirty="0">
              <a:solidFill>
                <a:schemeClr val="bg1"/>
              </a:solidFill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647702" y="1290060"/>
          <a:ext cx="8213926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3418">
                  <a:extLst>
                    <a:ext uri="{9D8B030D-6E8A-4147-A177-3AD203B41FA5}">
                      <a16:colId xmlns:a16="http://schemas.microsoft.com/office/drawing/2014/main" val="98687235"/>
                    </a:ext>
                  </a:extLst>
                </a:gridCol>
                <a:gridCol w="1173418">
                  <a:extLst>
                    <a:ext uri="{9D8B030D-6E8A-4147-A177-3AD203B41FA5}">
                      <a16:colId xmlns:a16="http://schemas.microsoft.com/office/drawing/2014/main" val="1111782058"/>
                    </a:ext>
                  </a:extLst>
                </a:gridCol>
                <a:gridCol w="1173418">
                  <a:extLst>
                    <a:ext uri="{9D8B030D-6E8A-4147-A177-3AD203B41FA5}">
                      <a16:colId xmlns:a16="http://schemas.microsoft.com/office/drawing/2014/main" val="2307952762"/>
                    </a:ext>
                  </a:extLst>
                </a:gridCol>
                <a:gridCol w="1173418">
                  <a:extLst>
                    <a:ext uri="{9D8B030D-6E8A-4147-A177-3AD203B41FA5}">
                      <a16:colId xmlns:a16="http://schemas.microsoft.com/office/drawing/2014/main" val="3516155500"/>
                    </a:ext>
                  </a:extLst>
                </a:gridCol>
                <a:gridCol w="1173418">
                  <a:extLst>
                    <a:ext uri="{9D8B030D-6E8A-4147-A177-3AD203B41FA5}">
                      <a16:colId xmlns:a16="http://schemas.microsoft.com/office/drawing/2014/main" val="2813616682"/>
                    </a:ext>
                  </a:extLst>
                </a:gridCol>
                <a:gridCol w="1173418">
                  <a:extLst>
                    <a:ext uri="{9D8B030D-6E8A-4147-A177-3AD203B41FA5}">
                      <a16:colId xmlns:a16="http://schemas.microsoft.com/office/drawing/2014/main" val="2034828100"/>
                    </a:ext>
                  </a:extLst>
                </a:gridCol>
                <a:gridCol w="1173418">
                  <a:extLst>
                    <a:ext uri="{9D8B030D-6E8A-4147-A177-3AD203B41FA5}">
                      <a16:colId xmlns:a16="http://schemas.microsoft.com/office/drawing/2014/main" val="3093832402"/>
                    </a:ext>
                  </a:extLst>
                </a:gridCol>
              </a:tblGrid>
              <a:tr h="279013">
                <a:tc>
                  <a:txBody>
                    <a:bodyPr/>
                    <a:lstStyle/>
                    <a:p>
                      <a:pPr algn="ctr" latinLnBrk="1"/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15°</a:t>
                      </a:r>
                      <a:endParaRPr lang="ko-KR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30°</a:t>
                      </a:r>
                      <a:endParaRPr lang="ko-KR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R15°</a:t>
                      </a:r>
                      <a:endParaRPr lang="ko-KR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R30°</a:t>
                      </a:r>
                      <a:endParaRPr lang="ko-KR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</a:t>
                      </a:r>
                      <a:endParaRPr lang="ko-KR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r>
                        <a:rPr lang="en-US" altLang="ko-KR" sz="11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deviation</a:t>
                      </a:r>
                      <a:endParaRPr lang="ko-KR" altLang="en-US" sz="11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784307"/>
                  </a:ext>
                </a:extLst>
              </a:tr>
              <a:tr h="1992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397.66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0.22929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0.21414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0.2244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0.19878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0.17299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0.02185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66118085"/>
                  </a:ext>
                </a:extLst>
              </a:tr>
              <a:tr h="1992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400.28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0.15475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0.18409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0.20655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0.21146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0.16858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0.02168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727831"/>
                  </a:ext>
                </a:extLst>
              </a:tr>
              <a:tr h="1992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402.9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0.20744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0.22754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0.16192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0.18252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0.10587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0.04195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50486"/>
                  </a:ext>
                </a:extLst>
              </a:tr>
              <a:tr h="1992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349401"/>
                  </a:ext>
                </a:extLst>
              </a:tr>
              <a:tr h="1992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1003.81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0.41622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0.41516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0.43686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0..41963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0.41746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0.00804</a:t>
                      </a:r>
                      <a:endParaRPr lang="ko-KR" alt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61559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4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Q2.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조도에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6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15" y="1615929"/>
            <a:ext cx="4913802" cy="412125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036095" y="3063240"/>
            <a:ext cx="195821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2553105" y="2720340"/>
            <a:ext cx="195821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3331495" y="2180500"/>
            <a:ext cx="195821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777015" y="4152900"/>
            <a:ext cx="195821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683275" y="4090451"/>
            <a:ext cx="35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49976" y="2997535"/>
            <a:ext cx="39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1665" y="2652183"/>
            <a:ext cx="287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8314" y="2118356"/>
            <a:ext cx="380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④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000" y="3855319"/>
            <a:ext cx="3227547" cy="20806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952" y="1072866"/>
            <a:ext cx="3213642" cy="231872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14844" y="3467295"/>
            <a:ext cx="1729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22.05.12 14</a:t>
            </a:r>
            <a:r>
              <a:rPr lang="en-US" altLang="ko-KR" sz="1400" b="1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:00</a:t>
            </a:r>
            <a:endParaRPr lang="ko-KR" altLang="en-US" sz="1400" b="1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14844" y="5990859"/>
            <a:ext cx="1729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22.05.13 08:00</a:t>
            </a:r>
            <a:endParaRPr lang="ko-KR" altLang="en-US" sz="1400" b="1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4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Q2.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조도에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7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8890" y="1509249"/>
            <a:ext cx="4913802" cy="4121253"/>
            <a:chOff x="194115" y="1615929"/>
            <a:chExt cx="4913802" cy="412125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115" y="1615929"/>
              <a:ext cx="4913802" cy="4121253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1777015" y="4152900"/>
              <a:ext cx="195821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83275" y="4090451"/>
              <a:ext cx="352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①</a:t>
              </a:r>
              <a:endParaRPr lang="ko-KR" altLang="en-US" sz="1400" b="1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4832108" y="3705114"/>
          <a:ext cx="4197411" cy="237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100">
                  <a:extLst>
                    <a:ext uri="{9D8B030D-6E8A-4147-A177-3AD203B41FA5}">
                      <a16:colId xmlns:a16="http://schemas.microsoft.com/office/drawing/2014/main" val="3145215207"/>
                    </a:ext>
                  </a:extLst>
                </a:gridCol>
                <a:gridCol w="962153">
                  <a:extLst>
                    <a:ext uri="{9D8B030D-6E8A-4147-A177-3AD203B41FA5}">
                      <a16:colId xmlns:a16="http://schemas.microsoft.com/office/drawing/2014/main" val="1372046164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3250090609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1273759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r>
                        <a:rPr lang="en-US" altLang="ko-KR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deviation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44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0.00425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577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0.0735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0.0635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5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0.0833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0.0028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079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RedEdge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0.1108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0.1214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97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0.1674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0.1697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0.00115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787941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954" y="977487"/>
            <a:ext cx="4182938" cy="2593043"/>
          </a:xfrm>
          <a:prstGeom prst="rect">
            <a:avLst/>
          </a:prstGeom>
        </p:spPr>
      </p:pic>
      <p:cxnSp>
        <p:nvCxnSpPr>
          <p:cNvPr id="22" name="직선 연결선 21"/>
          <p:cNvCxnSpPr/>
          <p:nvPr/>
        </p:nvCxnSpPr>
        <p:spPr>
          <a:xfrm>
            <a:off x="5500161" y="1370248"/>
            <a:ext cx="45127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51707" y="1212093"/>
            <a:ext cx="1042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14:00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5500160" y="1686559"/>
            <a:ext cx="451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51435" y="1528403"/>
            <a:ext cx="127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08:00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2770333"/>
            <a:ext cx="226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noProof="0">
                <a:latin typeface="+mn-ea"/>
                <a:cs typeface="Arial" panose="020B0604020202020204" pitchFamily="34" charset="0"/>
              </a:rPr>
              <a:t>표준편차의 평균 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400" b="1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0.0037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04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Q2.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조도에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8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0" y="1509249"/>
            <a:ext cx="4913802" cy="4121253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1938815" y="2985419"/>
            <a:ext cx="195821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852696" y="2919714"/>
            <a:ext cx="39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/>
        </p:nvGraphicFramePr>
        <p:xfrm>
          <a:off x="4813495" y="3718103"/>
          <a:ext cx="4108316" cy="237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5505">
                  <a:extLst>
                    <a:ext uri="{9D8B030D-6E8A-4147-A177-3AD203B41FA5}">
                      <a16:colId xmlns:a16="http://schemas.microsoft.com/office/drawing/2014/main" val="3145215207"/>
                    </a:ext>
                  </a:extLst>
                </a:gridCol>
                <a:gridCol w="898653">
                  <a:extLst>
                    <a:ext uri="{9D8B030D-6E8A-4147-A177-3AD203B41FA5}">
                      <a16:colId xmlns:a16="http://schemas.microsoft.com/office/drawing/2014/main" val="1372046164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3250090609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1273759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r>
                        <a:rPr lang="en-US" altLang="ko-KR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deviation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44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0.0181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577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0.0693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0.0691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5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0.0231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0.00505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079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RedEdge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97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0.4776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0.4481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0.01475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787941"/>
                  </a:ext>
                </a:extLst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581" y="1062974"/>
            <a:ext cx="4306143" cy="2609849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5500161" y="1370248"/>
            <a:ext cx="45127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51707" y="1212093"/>
            <a:ext cx="1042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14:00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5500160" y="1686559"/>
            <a:ext cx="451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51435" y="1528403"/>
            <a:ext cx="127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08:00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37960" y="1184922"/>
            <a:ext cx="2311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1400">
                <a:latin typeface="+mn-ea"/>
                <a:cs typeface="Arial" panose="020B0604020202020204" pitchFamily="34" charset="0"/>
              </a:rPr>
              <a:t>표준편차의 평균 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400" b="1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0.0053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070" y="995711"/>
            <a:ext cx="4394930" cy="2572989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 bwMode="auto">
          <a:xfrm>
            <a:off x="-6492" y="6353536"/>
            <a:ext cx="9150492" cy="50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0000">
                <a:schemeClr val="bg1">
                  <a:lumMod val="85000"/>
                </a:schemeClr>
              </a:gs>
              <a:gs pos="67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산돌고딕B"/>
              <a:ea typeface="굴림"/>
              <a:cs typeface="+mn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-8741"/>
            <a:ext cx="9144000" cy="733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44068" y="939083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Q2. </a:t>
            </a:r>
            <a:r>
              <a:rPr lang="ko-KR" altLang="en-US" sz="140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분광 실험 시 조도에 따른 반사율 변화 양상 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1" name="갈매기형 수장 80"/>
          <p:cNvSpPr/>
          <p:nvPr/>
        </p:nvSpPr>
        <p:spPr>
          <a:xfrm>
            <a:off x="161322" y="991582"/>
            <a:ext cx="282746" cy="205026"/>
          </a:xfrm>
          <a:prstGeom prst="chevron">
            <a:avLst>
              <a:gd name="adj" fmla="val 54238"/>
            </a:avLst>
          </a:prstGeom>
          <a:gradFill>
            <a:gsLst>
              <a:gs pos="0">
                <a:sysClr val="windowText" lastClr="000000">
                  <a:lumMod val="65000"/>
                  <a:lumOff val="35000"/>
                </a:sysClr>
              </a:gs>
              <a:gs pos="100000">
                <a:sysClr val="windowText" lastClr="000000">
                  <a:lumMod val="85000"/>
                  <a:lumOff val="15000"/>
                </a:sysClr>
              </a:gs>
            </a:gsLst>
            <a:lin ang="27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459" y="6433783"/>
            <a:ext cx="604755" cy="377972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" y="6469020"/>
            <a:ext cx="2592126" cy="307498"/>
          </a:xfrm>
          <a:prstGeom prst="rect">
            <a:avLst/>
          </a:prstGeom>
        </p:spPr>
      </p:pic>
      <p:sp>
        <p:nvSpPr>
          <p:cNvPr id="4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30814" y="270357"/>
            <a:ext cx="2057400" cy="454793"/>
          </a:xfrm>
        </p:spPr>
        <p:txBody>
          <a:bodyPr/>
          <a:lstStyle/>
          <a:p>
            <a:fld id="{2F6C6357-E52B-4012-ACE8-31F4D1A19FB8}" type="slidenum">
              <a:rPr lang="ko-KR" altLang="en-US" sz="1600" b="1" smtClean="0">
                <a:solidFill>
                  <a:schemeClr val="bg1"/>
                </a:solidFill>
              </a:rPr>
              <a:pPr/>
              <a:t>9</a:t>
            </a:fld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0" y="1509249"/>
            <a:ext cx="4913802" cy="4121253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2446102" y="2584150"/>
            <a:ext cx="195821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354662" y="2515993"/>
            <a:ext cx="287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endParaRPr lang="ko-KR" altLang="en-US" sz="1400" b="1">
              <a:solidFill>
                <a:schemeClr val="bg1"/>
              </a:solidFill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4813495" y="3718103"/>
          <a:ext cx="4108316" cy="237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005">
                  <a:extLst>
                    <a:ext uri="{9D8B030D-6E8A-4147-A177-3AD203B41FA5}">
                      <a16:colId xmlns:a16="http://schemas.microsoft.com/office/drawing/2014/main" val="3145215207"/>
                    </a:ext>
                  </a:extLst>
                </a:gridCol>
                <a:gridCol w="835153">
                  <a:extLst>
                    <a:ext uri="{9D8B030D-6E8A-4147-A177-3AD203B41FA5}">
                      <a16:colId xmlns:a16="http://schemas.microsoft.com/office/drawing/2014/main" val="1372046164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3250090609"/>
                    </a:ext>
                  </a:extLst>
                </a:gridCol>
                <a:gridCol w="1027079">
                  <a:extLst>
                    <a:ext uri="{9D8B030D-6E8A-4147-A177-3AD203B41FA5}">
                      <a16:colId xmlns:a16="http://schemas.microsoft.com/office/drawing/2014/main" val="1273759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08:00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r>
                        <a:rPr lang="en-US" altLang="ko-KR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deviation</a:t>
                      </a:r>
                      <a:endParaRPr lang="ko-KR" alt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44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0.0441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0.0384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0.00285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577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0.0735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0.0705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5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0.0879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0.0829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079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RedEdge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0.0125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0.01273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0.00013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97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</a:t>
                      </a:r>
                      <a:endParaRPr lang="ko-KR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0.0221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0.0239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0.0009</a:t>
                      </a:r>
                      <a:endParaRPr lang="ko-KR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787941"/>
                  </a:ext>
                </a:extLst>
              </a:tr>
            </a:tbl>
          </a:graphicData>
        </a:graphic>
      </p:graphicFrame>
      <p:cxnSp>
        <p:nvCxnSpPr>
          <p:cNvPr id="22" name="직선 연결선 21"/>
          <p:cNvCxnSpPr/>
          <p:nvPr/>
        </p:nvCxnSpPr>
        <p:spPr>
          <a:xfrm>
            <a:off x="7989361" y="1274652"/>
            <a:ext cx="45127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40907" y="1116497"/>
            <a:ext cx="1042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14:00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7989360" y="1590963"/>
            <a:ext cx="451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440635" y="1432807"/>
            <a:ext cx="127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08:00</a:t>
            </a:r>
            <a:endParaRPr lang="ko-KR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224" y="329083"/>
            <a:ext cx="698997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2.1 Introduction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12700" dir="2700000" algn="tl" rotWithShape="0">
                  <a:prstClr val="black">
                    <a:alpha val="80000"/>
                  </a:prstClr>
                </a:outerShdw>
              </a:effectLst>
              <a:uLnTx/>
              <a:uFillTx/>
              <a:latin typeface="Arial" pitchFamily="34" charset="0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30789" y="72615"/>
            <a:ext cx="3650661" cy="2564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Ch. </a:t>
            </a:r>
            <a:r>
              <a:rPr lang="en-US" altLang="ko-KR" sz="1200" b="1">
                <a:latin typeface="Arial Narrow" panose="020B0606020202030204" pitchFamily="34" charset="0"/>
              </a:rPr>
              <a:t>2 Estimation of material properties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71590" y="1140407"/>
            <a:ext cx="2278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1400">
                <a:latin typeface="+mn-ea"/>
                <a:cs typeface="Arial" panose="020B0604020202020204" pitchFamily="34" charset="0"/>
              </a:rPr>
              <a:t>표준편차의 평균 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400" b="1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0.0016</a:t>
            </a:r>
            <a:r>
              <a:rPr lang="en-US" altLang="ko-KR" sz="1400" noProof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endParaRPr lang="ko-KR" altLang="en-US" sz="1400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00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68411</TotalTime>
  <Words>779</Words>
  <Application>Microsoft Office PowerPoint</Application>
  <PresentationFormat>화면 슬라이드 쇼(4:3)</PresentationFormat>
  <Paragraphs>255</Paragraphs>
  <Slides>14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HY견고딕</vt:lpstr>
      <vt:lpstr>맑은 고딕</vt:lpstr>
      <vt:lpstr>산돌고딕B</vt:lpstr>
      <vt:lpstr>Arial</vt:lpstr>
      <vt:lpstr>Arial Narrow</vt:lpstr>
      <vt:lpstr>Calibri</vt:lpstr>
      <vt:lpstr>Calibri Light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임환희</dc:creator>
  <cp:lastModifiedBy>임환희</cp:lastModifiedBy>
  <cp:revision>1093</cp:revision>
  <cp:lastPrinted>2022-06-13T04:12:32Z</cp:lastPrinted>
  <dcterms:created xsi:type="dcterms:W3CDTF">2021-12-16T11:02:41Z</dcterms:created>
  <dcterms:modified xsi:type="dcterms:W3CDTF">2026-04-30T00:10:29Z</dcterms:modified>
</cp:coreProperties>
</file>