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7" r:id="rId3"/>
    <p:sldId id="258" r:id="rId4"/>
    <p:sldId id="259" r:id="rId5"/>
    <p:sldId id="260" r:id="rId6"/>
    <p:sldId id="266" r:id="rId7"/>
    <p:sldId id="271" r:id="rId8"/>
    <p:sldId id="269" r:id="rId9"/>
    <p:sldId id="267" r:id="rId10"/>
    <p:sldId id="261" r:id="rId11"/>
    <p:sldId id="268" r:id="rId12"/>
    <p:sldId id="273" r:id="rId13"/>
    <p:sldId id="262" r:id="rId14"/>
    <p:sldId id="272" r:id="rId15"/>
    <p:sldId id="265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745"/>
    <a:srgbClr val="006B68"/>
    <a:srgbClr val="7FD4DB"/>
    <a:srgbClr val="F9F9F7"/>
    <a:srgbClr val="ABE1E6"/>
    <a:srgbClr val="B8F2F6"/>
    <a:srgbClr val="A5B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3" autoAdjust="0"/>
    <p:restoredTop sz="93979" autoAdjust="0"/>
  </p:normalViewPr>
  <p:slideViewPr>
    <p:cSldViewPr>
      <p:cViewPr varScale="1">
        <p:scale>
          <a:sx n="74" d="100"/>
          <a:sy n="74" d="100"/>
        </p:scale>
        <p:origin x="4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GC%20calculation%2012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HTL%20exp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HTL%20exp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HTL%20exp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GC-Mass/egu%20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GC-Mass/egu%20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GC%20calculation%2012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GC%20calculation%20121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GC%20calculation%20121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GC%20calculation%20121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GC%20calculation%20121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GC%20calculation%20121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GC%20calculation%20121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ingyu/Desktop/&#30889;/paper/&#23526;&#39511;&#30456;&#38364;/HTL%20exp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 b="1" dirty="0"/>
              <a:t> Cumulative methane production of Fish Waste</a:t>
            </a:r>
            <a:endParaRPr lang="zh-TW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6854152429059574"/>
          <c:y val="0.11657405104988663"/>
          <c:w val="0.79280374387163854"/>
          <c:h val="0.67849540950361875"/>
        </c:manualLayout>
      </c:layout>
      <c:lineChart>
        <c:grouping val="standard"/>
        <c:varyColors val="0"/>
        <c:ser>
          <c:idx val="0"/>
          <c:order val="0"/>
          <c:tx>
            <c:v>1:1 CH4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工作表2!$B$3:$B$19</c:f>
              <c:numCache>
                <c:formatCode>0.00</c:formatCode>
                <c:ptCount val="17"/>
                <c:pt idx="0">
                  <c:v>4.7940611347212583</c:v>
                </c:pt>
                <c:pt idx="1">
                  <c:v>5.1602839441528694</c:v>
                </c:pt>
                <c:pt idx="2">
                  <c:v>7.2631213561560246</c:v>
                </c:pt>
                <c:pt idx="3">
                  <c:v>9.8184307979147292</c:v>
                </c:pt>
                <c:pt idx="4">
                  <c:v>16.297884760833945</c:v>
                </c:pt>
                <c:pt idx="5">
                  <c:v>28.566977048772202</c:v>
                </c:pt>
                <c:pt idx="6">
                  <c:v>55.555085855695303</c:v>
                </c:pt>
                <c:pt idx="7">
                  <c:v>82.638101027075209</c:v>
                </c:pt>
                <c:pt idx="8">
                  <c:v>84.213084418791226</c:v>
                </c:pt>
                <c:pt idx="9">
                  <c:v>88.878862288574169</c:v>
                </c:pt>
                <c:pt idx="10">
                  <c:v>93.852672140973539</c:v>
                </c:pt>
                <c:pt idx="11">
                  <c:v>98.682454548775567</c:v>
                </c:pt>
                <c:pt idx="12">
                  <c:v>107.45593446797341</c:v>
                </c:pt>
                <c:pt idx="13">
                  <c:v>110.08960375543404</c:v>
                </c:pt>
                <c:pt idx="14">
                  <c:v>123.02623493246415</c:v>
                </c:pt>
                <c:pt idx="15">
                  <c:v>133.5047379273673</c:v>
                </c:pt>
                <c:pt idx="16">
                  <c:v>141.09334877125755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D3-0545-BB56-2B071BDC4382}"/>
            </c:ext>
          </c:extLst>
        </c:ser>
        <c:ser>
          <c:idx val="3"/>
          <c:order val="1"/>
          <c:tx>
            <c:v>5:1_CH4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工作表2!$A$3:$A$19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13</c:v>
                </c:pt>
                <c:pt idx="8">
                  <c:v>15</c:v>
                </c:pt>
                <c:pt idx="9">
                  <c:v>17</c:v>
                </c:pt>
                <c:pt idx="10">
                  <c:v>19</c:v>
                </c:pt>
                <c:pt idx="11">
                  <c:v>21</c:v>
                </c:pt>
                <c:pt idx="12">
                  <c:v>23</c:v>
                </c:pt>
                <c:pt idx="13">
                  <c:v>25</c:v>
                </c:pt>
                <c:pt idx="14">
                  <c:v>27</c:v>
                </c:pt>
                <c:pt idx="15">
                  <c:v>29</c:v>
                </c:pt>
                <c:pt idx="16">
                  <c:v>31</c:v>
                </c:pt>
              </c:numCache>
            </c:numRef>
          </c:cat>
          <c:val>
            <c:numRef>
              <c:f>工作表2!$B$36:$R$36</c:f>
              <c:numCache>
                <c:formatCode>0.00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6.4664776101478805E-2</c:v>
                </c:pt>
                <c:pt idx="3">
                  <c:v>1.1888858091909502</c:v>
                </c:pt>
                <c:pt idx="4">
                  <c:v>1.4772828462390919</c:v>
                </c:pt>
                <c:pt idx="5">
                  <c:v>1.5811912210069003</c:v>
                </c:pt>
                <c:pt idx="6">
                  <c:v>2.0557548759236139</c:v>
                </c:pt>
                <c:pt idx="7">
                  <c:v>2.5530738775630328</c:v>
                </c:pt>
                <c:pt idx="8">
                  <c:v>3.0563250364623293</c:v>
                </c:pt>
                <c:pt idx="9">
                  <c:v>3.2507502539174138</c:v>
                </c:pt>
                <c:pt idx="10">
                  <c:v>3.6106547539508584</c:v>
                </c:pt>
                <c:pt idx="11">
                  <c:v>3.8692489330375022</c:v>
                </c:pt>
                <c:pt idx="12">
                  <c:v>4.0160823495054796</c:v>
                </c:pt>
                <c:pt idx="13">
                  <c:v>4.0160823495054796</c:v>
                </c:pt>
                <c:pt idx="14">
                  <c:v>4.0160823495054796</c:v>
                </c:pt>
                <c:pt idx="15">
                  <c:v>4.0160823495054796</c:v>
                </c:pt>
                <c:pt idx="16">
                  <c:v>4.5898735642171946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D3-0545-BB56-2B071BDC4382}"/>
            </c:ext>
          </c:extLst>
        </c:ser>
        <c:ser>
          <c:idx val="2"/>
          <c:order val="2"/>
          <c:tx>
            <c:v>10:1_CH4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工作表2!$A$3:$A$19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13</c:v>
                </c:pt>
                <c:pt idx="8">
                  <c:v>15</c:v>
                </c:pt>
                <c:pt idx="9">
                  <c:v>17</c:v>
                </c:pt>
                <c:pt idx="10">
                  <c:v>19</c:v>
                </c:pt>
                <c:pt idx="11">
                  <c:v>21</c:v>
                </c:pt>
                <c:pt idx="12">
                  <c:v>23</c:v>
                </c:pt>
                <c:pt idx="13">
                  <c:v>25</c:v>
                </c:pt>
                <c:pt idx="14">
                  <c:v>27</c:v>
                </c:pt>
                <c:pt idx="15">
                  <c:v>29</c:v>
                </c:pt>
                <c:pt idx="16">
                  <c:v>31</c:v>
                </c:pt>
              </c:numCache>
            </c:numRef>
          </c:cat>
          <c:val>
            <c:numRef>
              <c:f>工作表2!$H$3:$H$19</c:f>
              <c:numCache>
                <c:formatCode>0.00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0.77122661835334938</c:v>
                </c:pt>
                <c:pt idx="4">
                  <c:v>1.2270183218711035</c:v>
                </c:pt>
                <c:pt idx="5">
                  <c:v>1.4585422917627675</c:v>
                </c:pt>
                <c:pt idx="6">
                  <c:v>1.7564673781664644</c:v>
                </c:pt>
                <c:pt idx="7">
                  <c:v>2.1231932372418254</c:v>
                </c:pt>
                <c:pt idx="8">
                  <c:v>2.3712419795669035</c:v>
                </c:pt>
                <c:pt idx="9">
                  <c:v>2.4254171507949334</c:v>
                </c:pt>
                <c:pt idx="10">
                  <c:v>2.6249260318407339</c:v>
                </c:pt>
                <c:pt idx="11">
                  <c:v>2.7973384521960871</c:v>
                </c:pt>
                <c:pt idx="12">
                  <c:v>3.0735910907059449</c:v>
                </c:pt>
                <c:pt idx="13">
                  <c:v>3.0755419743640466</c:v>
                </c:pt>
                <c:pt idx="14">
                  <c:v>3.6132459484605532</c:v>
                </c:pt>
                <c:pt idx="15">
                  <c:v>3.7899853053410442</c:v>
                </c:pt>
                <c:pt idx="16">
                  <c:v>3.7899853053410442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2D3-0545-BB56-2B071BDC4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7986559"/>
        <c:axId val="1607475967"/>
      </c:lineChart>
      <c:catAx>
        <c:axId val="17279865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Time(Days)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0.82002161630244852"/>
              <c:y val="0.869099569734173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607475967"/>
        <c:crosses val="autoZero"/>
        <c:auto val="1"/>
        <c:lblAlgn val="ctr"/>
        <c:lblOffset val="100"/>
        <c:noMultiLvlLbl val="0"/>
      </c:catAx>
      <c:valAx>
        <c:axId val="1607475967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 dirty="0"/>
                  <a:t>mL CH4/ g VS</a:t>
                </a:r>
                <a:endParaRPr lang="zh-TW" sz="2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0.00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727986559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892012658045345"/>
          <c:y val="0.87136842954441529"/>
          <c:w val="0.49886040962906131"/>
          <c:h val="4.6197824608374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 b="1" dirty="0"/>
              <a:t>Biocrude oil yield from HTL of 5:1 digestate  </a:t>
            </a:r>
            <a:endParaRPr lang="zh-TW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1577833130480641"/>
          <c:y val="0.12706223340260309"/>
          <c:w val="0.82021679548120996"/>
          <c:h val="0.70569330765716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'5比1'!$F$28</c:f>
              <c:strCache>
                <c:ptCount val="1"/>
                <c:pt idx="0">
                  <c:v>yield of bio-crude from solid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'5比1'!$G$29:$G$37</c:f>
                <c:numCache>
                  <c:formatCode>General</c:formatCode>
                  <c:ptCount val="9"/>
                  <c:pt idx="0">
                    <c:v>1.9290187705169593E-2</c:v>
                  </c:pt>
                  <c:pt idx="1">
                    <c:v>3.7664087325597499E-2</c:v>
                  </c:pt>
                  <c:pt idx="2">
                    <c:v>1.9123373677433907E-2</c:v>
                  </c:pt>
                  <c:pt idx="3">
                    <c:v>5.6965618014573796E-2</c:v>
                  </c:pt>
                  <c:pt idx="5">
                    <c:v>7.0311947974014868E-2</c:v>
                  </c:pt>
                  <c:pt idx="6">
                    <c:v>2.5940159222190069E-2</c:v>
                  </c:pt>
                  <c:pt idx="7">
                    <c:v>2.9985099656603502E-2</c:v>
                  </c:pt>
                  <c:pt idx="8">
                    <c:v>8.1036895747221879E-2</c:v>
                  </c:pt>
                </c:numCache>
              </c:numRef>
            </c:plus>
            <c:minus>
              <c:numRef>
                <c:f>'5比1'!$G$29:$G$37</c:f>
                <c:numCache>
                  <c:formatCode>General</c:formatCode>
                  <c:ptCount val="9"/>
                  <c:pt idx="0">
                    <c:v>1.9290187705169593E-2</c:v>
                  </c:pt>
                  <c:pt idx="1">
                    <c:v>3.7664087325597499E-2</c:v>
                  </c:pt>
                  <c:pt idx="2">
                    <c:v>1.9123373677433907E-2</c:v>
                  </c:pt>
                  <c:pt idx="3">
                    <c:v>5.6965618014573796E-2</c:v>
                  </c:pt>
                  <c:pt idx="5">
                    <c:v>7.0311947974014868E-2</c:v>
                  </c:pt>
                  <c:pt idx="6">
                    <c:v>2.5940159222190069E-2</c:v>
                  </c:pt>
                  <c:pt idx="7">
                    <c:v>2.9985099656603502E-2</c:v>
                  </c:pt>
                  <c:pt idx="8">
                    <c:v>8.1036895747221879E-2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'5比1'!$F$29:$F$37</c:f>
              <c:numCache>
                <c:formatCode>0.00%</c:formatCode>
                <c:ptCount val="9"/>
                <c:pt idx="0">
                  <c:v>0.57787619468108797</c:v>
                </c:pt>
                <c:pt idx="1">
                  <c:v>0.45510597761371779</c:v>
                </c:pt>
                <c:pt idx="2">
                  <c:v>0.46998809240295258</c:v>
                </c:pt>
                <c:pt idx="3">
                  <c:v>0.47732992771943622</c:v>
                </c:pt>
                <c:pt idx="5">
                  <c:v>0.55872407025912674</c:v>
                </c:pt>
                <c:pt idx="6">
                  <c:v>0.45551321743272194</c:v>
                </c:pt>
                <c:pt idx="7">
                  <c:v>0.52621338413908014</c:v>
                </c:pt>
                <c:pt idx="8">
                  <c:v>0.51969754703500781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7-3043-96B8-ED1BF7ED9FA9}"/>
            </c:ext>
          </c:extLst>
        </c:ser>
        <c:ser>
          <c:idx val="1"/>
          <c:order val="1"/>
          <c:tx>
            <c:strRef>
              <c:f>'5比1'!$H$28</c:f>
              <c:strCache>
                <c:ptCount val="1"/>
                <c:pt idx="0">
                  <c:v>yield of bio-crude from liquid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'5比1'!$I$29:$I$37</c:f>
                <c:numCache>
                  <c:formatCode>General</c:formatCode>
                  <c:ptCount val="9"/>
                  <c:pt idx="0">
                    <c:v>3.6162686399809504E-3</c:v>
                  </c:pt>
                  <c:pt idx="1">
                    <c:v>0</c:v>
                  </c:pt>
                  <c:pt idx="2">
                    <c:v>3.3679770478052345E-3</c:v>
                  </c:pt>
                  <c:pt idx="3">
                    <c:v>8.766334672044674E-3</c:v>
                  </c:pt>
                  <c:pt idx="5">
                    <c:v>6.2349197830905562E-3</c:v>
                  </c:pt>
                  <c:pt idx="6">
                    <c:v>6.7359540956085295E-3</c:v>
                  </c:pt>
                  <c:pt idx="7">
                    <c:v>7.6542007360834031E-16</c:v>
                  </c:pt>
                  <c:pt idx="8">
                    <c:v>2.3575839334630855E-2</c:v>
                  </c:pt>
                </c:numCache>
              </c:numRef>
            </c:plus>
            <c:minus>
              <c:numRef>
                <c:f>'5比1'!$I$29:$I$37</c:f>
                <c:numCache>
                  <c:formatCode>General</c:formatCode>
                  <c:ptCount val="9"/>
                  <c:pt idx="0">
                    <c:v>3.6162686399809504E-3</c:v>
                  </c:pt>
                  <c:pt idx="1">
                    <c:v>0</c:v>
                  </c:pt>
                  <c:pt idx="2">
                    <c:v>3.3679770478052345E-3</c:v>
                  </c:pt>
                  <c:pt idx="3">
                    <c:v>8.766334672044674E-3</c:v>
                  </c:pt>
                  <c:pt idx="5">
                    <c:v>6.2349197830905562E-3</c:v>
                  </c:pt>
                  <c:pt idx="6">
                    <c:v>6.7359540956085295E-3</c:v>
                  </c:pt>
                  <c:pt idx="7">
                    <c:v>7.6542007360834031E-16</c:v>
                  </c:pt>
                  <c:pt idx="8">
                    <c:v>2.3575839334630855E-2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'5比1'!$H$29:$H$37</c:f>
              <c:numCache>
                <c:formatCode>0.00%</c:formatCode>
                <c:ptCount val="9"/>
                <c:pt idx="0">
                  <c:v>3.0402545787632303E-2</c:v>
                </c:pt>
                <c:pt idx="1">
                  <c:v>3.3341271731364065E-2</c:v>
                </c:pt>
                <c:pt idx="2">
                  <c:v>3.5722791140747792E-2</c:v>
                </c:pt>
                <c:pt idx="3">
                  <c:v>6.9658516545044347E-2</c:v>
                </c:pt>
                <c:pt idx="5">
                  <c:v>4.2897956634667923E-2</c:v>
                </c:pt>
                <c:pt idx="6">
                  <c:v>4.2867349368897627E-2</c:v>
                </c:pt>
                <c:pt idx="7">
                  <c:v>2.8578232912598776E-2</c:v>
                </c:pt>
                <c:pt idx="8">
                  <c:v>7.8590140509645426E-2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F7-3043-96B8-ED1BF7ED9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7642496"/>
        <c:axId val="177644288"/>
      </c:barChart>
      <c:catAx>
        <c:axId val="1776424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77644288"/>
        <c:crosses val="autoZero"/>
        <c:auto val="1"/>
        <c:lblAlgn val="ctr"/>
        <c:lblOffset val="100"/>
        <c:noMultiLvlLbl val="0"/>
      </c:catAx>
      <c:valAx>
        <c:axId val="17764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77642496"/>
        <c:crosses val="autoZero"/>
        <c:crossBetween val="between"/>
        <c:minorUnit val="0.0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TW" sz="2400" b="1" i="0" u="none" strike="noStrike" kern="1200" spc="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Biocrude oil yield from HTL of digestate  </a:t>
            </a:r>
            <a:endParaRPr lang="zh-TW" altLang="zh-TW" sz="2400" b="1" i="0" u="none" strike="noStrike" kern="1200" spc="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 alt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1:1 digestate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'1比1'!$I$4:$I$7</c:f>
              <c:numCache>
                <c:formatCode>0.0%</c:formatCode>
                <c:ptCount val="4"/>
                <c:pt idx="0">
                  <c:v>0.18035592272171083</c:v>
                </c:pt>
                <c:pt idx="1">
                  <c:v>0.10707670596536663</c:v>
                </c:pt>
                <c:pt idx="2">
                  <c:v>0.1309365290723486</c:v>
                </c:pt>
                <c:pt idx="3">
                  <c:v>0.17487712210275352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73-F340-989E-0D29A1A3AD9C}"/>
            </c:ext>
          </c:extLst>
        </c:ser>
        <c:ser>
          <c:idx val="2"/>
          <c:order val="1"/>
          <c:tx>
            <c:v>5:1 digestate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'1比1'!$N$4:$N$7</c:f>
              <c:numCache>
                <c:formatCode>0.00%</c:formatCode>
                <c:ptCount val="4"/>
                <c:pt idx="0">
                  <c:v>0.57787619468108797</c:v>
                </c:pt>
                <c:pt idx="1">
                  <c:v>0.45510597761371779</c:v>
                </c:pt>
                <c:pt idx="2">
                  <c:v>0.46998809240295258</c:v>
                </c:pt>
                <c:pt idx="3">
                  <c:v>0.47732992771943622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73-F340-989E-0D29A1A3AD9C}"/>
            </c:ext>
          </c:extLst>
        </c:ser>
        <c:ser>
          <c:idx val="1"/>
          <c:order val="2"/>
          <c:tx>
            <c:v>10:1 digestate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'1比1'!$M$4:$M$7</c:f>
              <c:numCache>
                <c:formatCode>0.00%</c:formatCode>
                <c:ptCount val="4"/>
                <c:pt idx="0">
                  <c:v>0.45219096725213731</c:v>
                </c:pt>
                <c:pt idx="1">
                  <c:v>0.42651965350949994</c:v>
                </c:pt>
                <c:pt idx="2">
                  <c:v>0.45079369813374648</c:v>
                </c:pt>
                <c:pt idx="3">
                  <c:v>0.47453610552202119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73-F340-989E-0D29A1A3A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219904"/>
        <c:axId val="160129792"/>
      </c:barChart>
      <c:catAx>
        <c:axId val="1522199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60129792"/>
        <c:crosses val="autoZero"/>
        <c:auto val="1"/>
        <c:lblAlgn val="ctr"/>
        <c:lblOffset val="100"/>
        <c:noMultiLvlLbl val="0"/>
      </c:catAx>
      <c:valAx>
        <c:axId val="16012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5221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57804347826087"/>
          <c:y val="0.92786255591290523"/>
          <c:w val="0.62070954106280196"/>
          <c:h val="6.0400354885216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 dirty="0"/>
              <a:t>Solid residue yield from HTL of digestate</a:t>
            </a:r>
            <a:endParaRPr lang="zh-TW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1:1 digestate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'1比1'!$G$4:$G$7</c:f>
              <c:numCache>
                <c:formatCode>0.0%</c:formatCode>
                <c:ptCount val="4"/>
                <c:pt idx="0">
                  <c:v>0.42658293957240556</c:v>
                </c:pt>
                <c:pt idx="1">
                  <c:v>0.30623585099814782</c:v>
                </c:pt>
                <c:pt idx="2">
                  <c:v>0.34139338306054073</c:v>
                </c:pt>
                <c:pt idx="3">
                  <c:v>0.36022651422173418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E1-EE49-AA3D-1CEBBC089A3E}"/>
            </c:ext>
          </c:extLst>
        </c:ser>
        <c:ser>
          <c:idx val="1"/>
          <c:order val="1"/>
          <c:tx>
            <c:v>5:1 digestate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'1比1'!$O$4:$O$7</c:f>
              <c:numCache>
                <c:formatCode>0.00%</c:formatCode>
                <c:ptCount val="4"/>
                <c:pt idx="0">
                  <c:v>0.2675961742195539</c:v>
                </c:pt>
                <c:pt idx="1">
                  <c:v>0.32033341271731364</c:v>
                </c:pt>
                <c:pt idx="2">
                  <c:v>0.24224339128363895</c:v>
                </c:pt>
                <c:pt idx="3">
                  <c:v>0.23222364008293844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E1-EE49-AA3D-1CEBBC089A3E}"/>
            </c:ext>
          </c:extLst>
        </c:ser>
        <c:ser>
          <c:idx val="2"/>
          <c:order val="2"/>
          <c:tx>
            <c:v>10:1 digestate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'1比1'!$P$4:$P$7</c:f>
              <c:numCache>
                <c:formatCode>0.00%</c:formatCode>
                <c:ptCount val="4"/>
                <c:pt idx="0">
                  <c:v>0.37040886531993761</c:v>
                </c:pt>
                <c:pt idx="1">
                  <c:v>0.37447730782155936</c:v>
                </c:pt>
                <c:pt idx="2">
                  <c:v>0.28171854490273202</c:v>
                </c:pt>
                <c:pt idx="3">
                  <c:v>0.24637454355764213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E1-EE49-AA3D-1CEBBC089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526016"/>
        <c:axId val="177531392"/>
      </c:barChart>
      <c:catAx>
        <c:axId val="1775260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77531392"/>
        <c:crosses val="autoZero"/>
        <c:auto val="1"/>
        <c:lblAlgn val="ctr"/>
        <c:lblOffset val="100"/>
        <c:noMultiLvlLbl val="0"/>
      </c:catAx>
      <c:valAx>
        <c:axId val="17753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7752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 b="1" dirty="0"/>
              <a:t>Distribution of compound classes in biocrude extracted by DCM under different HTL conditions</a:t>
            </a:r>
            <a:endParaRPr lang="zh-TW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9.8208223972003503E-2"/>
          <c:y val="0.38979622338874298"/>
          <c:w val="0.83790288713910765"/>
          <c:h val="0.502842665500145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工作表1!$A$3</c:f>
              <c:strCache>
                <c:ptCount val="1"/>
                <c:pt idx="0">
                  <c:v>Lipid-derived amides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工作表1!$B$3:$I$3</c:f>
              <c:numCache>
                <c:formatCode>0.0</c:formatCode>
                <c:ptCount val="8"/>
                <c:pt idx="0">
                  <c:v>34.72</c:v>
                </c:pt>
                <c:pt idx="1">
                  <c:v>24.72</c:v>
                </c:pt>
                <c:pt idx="2">
                  <c:v>21.87</c:v>
                </c:pt>
                <c:pt idx="3">
                  <c:v>25.42</c:v>
                </c:pt>
                <c:pt idx="4">
                  <c:v>38.74</c:v>
                </c:pt>
                <c:pt idx="5">
                  <c:v>41.82</c:v>
                </c:pt>
                <c:pt idx="6">
                  <c:v>24.71</c:v>
                </c:pt>
                <c:pt idx="7">
                  <c:v>46.8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24-9243-B9C7-023C527960FD}"/>
            </c:ext>
          </c:extLst>
        </c:ser>
        <c:ser>
          <c:idx val="1"/>
          <c:order val="1"/>
          <c:tx>
            <c:strRef>
              <c:f>工作表1!$A$4</c:f>
              <c:strCache>
                <c:ptCount val="1"/>
                <c:pt idx="0">
                  <c:v>Protein-derived N-compounds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工作表1!$B$4:$I$4</c:f>
              <c:numCache>
                <c:formatCode>0.0</c:formatCode>
                <c:ptCount val="8"/>
                <c:pt idx="0">
                  <c:v>39.78</c:v>
                </c:pt>
                <c:pt idx="1">
                  <c:v>48.63</c:v>
                </c:pt>
                <c:pt idx="2">
                  <c:v>49.92</c:v>
                </c:pt>
                <c:pt idx="3">
                  <c:v>42.87</c:v>
                </c:pt>
                <c:pt idx="4">
                  <c:v>41.04</c:v>
                </c:pt>
                <c:pt idx="5">
                  <c:v>36.94</c:v>
                </c:pt>
                <c:pt idx="6">
                  <c:v>46.82</c:v>
                </c:pt>
                <c:pt idx="7">
                  <c:v>21.42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24-9243-B9C7-023C527960FD}"/>
            </c:ext>
          </c:extLst>
        </c:ser>
        <c:ser>
          <c:idx val="2"/>
          <c:order val="2"/>
          <c:tx>
            <c:strRef>
              <c:f>工作表1!$A$5</c:f>
              <c:strCache>
                <c:ptCount val="1"/>
                <c:pt idx="0">
                  <c:v>N-heterocyclic/N-aromatic compounds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22-A848-91DF-23740F9113C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22-A848-91DF-23740F9113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工作表1!$B$5:$I$5</c:f>
              <c:numCache>
                <c:formatCode>0.0</c:formatCode>
                <c:ptCount val="8"/>
                <c:pt idx="0">
                  <c:v>3.11</c:v>
                </c:pt>
                <c:pt idx="1">
                  <c:v>7.11</c:v>
                </c:pt>
                <c:pt idx="2">
                  <c:v>4.7300000000000004</c:v>
                </c:pt>
                <c:pt idx="3">
                  <c:v>4.92</c:v>
                </c:pt>
                <c:pt idx="4">
                  <c:v>0.49</c:v>
                </c:pt>
                <c:pt idx="5">
                  <c:v>1.36</c:v>
                </c:pt>
                <c:pt idx="6">
                  <c:v>4.9800000000000004</c:v>
                </c:pt>
                <c:pt idx="7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24-9243-B9C7-023C527960FD}"/>
            </c:ext>
          </c:extLst>
        </c:ser>
        <c:ser>
          <c:idx val="3"/>
          <c:order val="3"/>
          <c:tx>
            <c:strRef>
              <c:f>工作表1!$A$6</c:f>
              <c:strCache>
                <c:ptCount val="1"/>
                <c:pt idx="0">
                  <c:v>Phenolic compounds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22-A848-91DF-23740F9113C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22-A848-91DF-23740F9113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工作表1!$B$6:$I$6</c:f>
              <c:numCache>
                <c:formatCode>0.0</c:formatCode>
                <c:ptCount val="8"/>
                <c:pt idx="0">
                  <c:v>1.84</c:v>
                </c:pt>
                <c:pt idx="1">
                  <c:v>4.43</c:v>
                </c:pt>
                <c:pt idx="2">
                  <c:v>3.26</c:v>
                </c:pt>
                <c:pt idx="3">
                  <c:v>3.96</c:v>
                </c:pt>
                <c:pt idx="4">
                  <c:v>3.65</c:v>
                </c:pt>
                <c:pt idx="5">
                  <c:v>2.79</c:v>
                </c:pt>
                <c:pt idx="6">
                  <c:v>2.19</c:v>
                </c:pt>
                <c:pt idx="7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24-9243-B9C7-023C527960FD}"/>
            </c:ext>
          </c:extLst>
        </c:ser>
        <c:ser>
          <c:idx val="4"/>
          <c:order val="4"/>
          <c:tx>
            <c:strRef>
              <c:f>工作表1!$A$7</c:f>
              <c:strCache>
                <c:ptCount val="1"/>
                <c:pt idx="0">
                  <c:v>Nitriles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工作表1!$B$7:$I$7</c:f>
              <c:numCache>
                <c:formatCode>0.0</c:formatCode>
                <c:ptCount val="8"/>
                <c:pt idx="0">
                  <c:v>0.49</c:v>
                </c:pt>
                <c:pt idx="1">
                  <c:v>0.27</c:v>
                </c:pt>
                <c:pt idx="2">
                  <c:v>0.98</c:v>
                </c:pt>
                <c:pt idx="3">
                  <c:v>0.28999999999999998</c:v>
                </c:pt>
                <c:pt idx="4">
                  <c:v>0.33</c:v>
                </c:pt>
                <c:pt idx="5">
                  <c:v>0.05</c:v>
                </c:pt>
                <c:pt idx="6">
                  <c:v>0.96</c:v>
                </c:pt>
                <c:pt idx="7">
                  <c:v>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24-9243-B9C7-023C527960FD}"/>
            </c:ext>
          </c:extLst>
        </c:ser>
        <c:ser>
          <c:idx val="5"/>
          <c:order val="5"/>
          <c:tx>
            <c:strRef>
              <c:f>工作表1!$A$8</c:f>
              <c:strCache>
                <c:ptCount val="1"/>
                <c:pt idx="0">
                  <c:v>Hydrocarbons/sterol-like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工作表1!$B$8:$I$8</c:f>
              <c:numCache>
                <c:formatCode>0.0</c:formatCode>
                <c:ptCount val="8"/>
                <c:pt idx="0">
                  <c:v>0.65</c:v>
                </c:pt>
                <c:pt idx="1">
                  <c:v>0</c:v>
                </c:pt>
                <c:pt idx="2">
                  <c:v>0.96</c:v>
                </c:pt>
                <c:pt idx="3">
                  <c:v>0.5</c:v>
                </c:pt>
                <c:pt idx="4">
                  <c:v>0.17</c:v>
                </c:pt>
                <c:pt idx="5">
                  <c:v>0.32</c:v>
                </c:pt>
                <c:pt idx="6">
                  <c:v>0.23</c:v>
                </c:pt>
                <c:pt idx="7">
                  <c:v>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24-9243-B9C7-023C527960FD}"/>
            </c:ext>
          </c:extLst>
        </c:ser>
        <c:ser>
          <c:idx val="6"/>
          <c:order val="6"/>
          <c:tx>
            <c:strRef>
              <c:f>工作表1!$A$9</c:f>
              <c:strCache>
                <c:ptCount val="1"/>
                <c:pt idx="0">
                  <c:v>Oxygenated compounds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工作表1!$B$9:$I$9</c:f>
              <c:numCache>
                <c:formatCode>0.0</c:formatCode>
                <c:ptCount val="8"/>
                <c:pt idx="0">
                  <c:v>0.19</c:v>
                </c:pt>
                <c:pt idx="1">
                  <c:v>0.51</c:v>
                </c:pt>
                <c:pt idx="2">
                  <c:v>2.0699999999999998</c:v>
                </c:pt>
                <c:pt idx="3">
                  <c:v>1.21</c:v>
                </c:pt>
                <c:pt idx="4">
                  <c:v>0.11</c:v>
                </c:pt>
                <c:pt idx="5">
                  <c:v>0.79</c:v>
                </c:pt>
                <c:pt idx="6">
                  <c:v>1.57</c:v>
                </c:pt>
                <c:pt idx="7">
                  <c:v>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24-9243-B9C7-023C527960FD}"/>
            </c:ext>
          </c:extLst>
        </c:ser>
        <c:ser>
          <c:idx val="7"/>
          <c:order val="7"/>
          <c:tx>
            <c:strRef>
              <c:f>工作表1!$A$10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工作表1!$B$10:$I$10</c:f>
              <c:numCache>
                <c:formatCode>0.0</c:formatCode>
                <c:ptCount val="8"/>
                <c:pt idx="0">
                  <c:v>19.22</c:v>
                </c:pt>
                <c:pt idx="1">
                  <c:v>14.330000000000013</c:v>
                </c:pt>
                <c:pt idx="2">
                  <c:v>16.209999999999994</c:v>
                </c:pt>
                <c:pt idx="3">
                  <c:v>20.830000000000013</c:v>
                </c:pt>
                <c:pt idx="4">
                  <c:v>15.469999999999999</c:v>
                </c:pt>
                <c:pt idx="5">
                  <c:v>15.930000000000007</c:v>
                </c:pt>
                <c:pt idx="6">
                  <c:v>18.540000000000006</c:v>
                </c:pt>
                <c:pt idx="7">
                  <c:v>25.150000000000006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24-9243-B9C7-023C527960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9091712"/>
        <c:axId val="449094848"/>
      </c:barChart>
      <c:catAx>
        <c:axId val="44909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449094848"/>
        <c:crosses val="autoZero"/>
        <c:auto val="1"/>
        <c:lblAlgn val="ctr"/>
        <c:lblOffset val="100"/>
        <c:noMultiLvlLbl val="0"/>
      </c:catAx>
      <c:valAx>
        <c:axId val="4490948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Area(%)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0.0" sourceLinked="1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449091712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2171309043835504E-2"/>
          <c:y val="0.1537733304170312"/>
          <c:w val="0.89598607865795621"/>
          <c:h val="0.2082451151939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 b="1" dirty="0"/>
              <a:t>Distribution of compound classes in biocrude extracted by Acetone under different HTL conditions</a:t>
            </a:r>
            <a:endParaRPr lang="zh-TW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7.2490688663917016E-2"/>
          <c:y val="0.38217078311632324"/>
          <c:w val="0.91004899387576554"/>
          <c:h val="0.471208666325228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工作表1!$A$17</c:f>
              <c:strCache>
                <c:ptCount val="1"/>
                <c:pt idx="0">
                  <c:v>Lipid-derived amides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工作表1!$B$17:$I$17</c:f>
              <c:numCache>
                <c:formatCode>General</c:formatCode>
                <c:ptCount val="8"/>
                <c:pt idx="0">
                  <c:v>84.24</c:v>
                </c:pt>
                <c:pt idx="1">
                  <c:v>80.23</c:v>
                </c:pt>
                <c:pt idx="2">
                  <c:v>80.7</c:v>
                </c:pt>
                <c:pt idx="3">
                  <c:v>75.97</c:v>
                </c:pt>
                <c:pt idx="4">
                  <c:v>80.319999999999993</c:v>
                </c:pt>
                <c:pt idx="5">
                  <c:v>79.53</c:v>
                </c:pt>
                <c:pt idx="6">
                  <c:v>79.459999999999994</c:v>
                </c:pt>
                <c:pt idx="7">
                  <c:v>77.48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81-304A-8C52-86F93D602956}"/>
            </c:ext>
          </c:extLst>
        </c:ser>
        <c:ser>
          <c:idx val="1"/>
          <c:order val="1"/>
          <c:tx>
            <c:strRef>
              <c:f>工作表1!$A$18</c:f>
              <c:strCache>
                <c:ptCount val="1"/>
                <c:pt idx="0">
                  <c:v>Protein-derived N-compounds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工作表1!$B$18:$I$18</c:f>
              <c:numCache>
                <c:formatCode>General</c:formatCode>
                <c:ptCount val="8"/>
                <c:pt idx="0">
                  <c:v>0</c:v>
                </c:pt>
                <c:pt idx="1">
                  <c:v>2.62</c:v>
                </c:pt>
                <c:pt idx="2">
                  <c:v>2.46</c:v>
                </c:pt>
                <c:pt idx="3">
                  <c:v>2.44</c:v>
                </c:pt>
                <c:pt idx="4">
                  <c:v>0</c:v>
                </c:pt>
                <c:pt idx="5">
                  <c:v>0</c:v>
                </c:pt>
                <c:pt idx="6">
                  <c:v>1.81</c:v>
                </c:pt>
                <c:pt idx="7">
                  <c:v>2.56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81-304A-8C52-86F93D602956}"/>
            </c:ext>
          </c:extLst>
        </c:ser>
        <c:ser>
          <c:idx val="2"/>
          <c:order val="2"/>
          <c:tx>
            <c:strRef>
              <c:f>工作表1!$A$19</c:f>
              <c:strCache>
                <c:ptCount val="1"/>
                <c:pt idx="0">
                  <c:v>N-heterocyclic/N-aromatic compounds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工作表1!$B$19:$I$19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81-304A-8C52-86F93D602956}"/>
            </c:ext>
          </c:extLst>
        </c:ser>
        <c:ser>
          <c:idx val="3"/>
          <c:order val="3"/>
          <c:tx>
            <c:strRef>
              <c:f>工作表1!$A$20</c:f>
              <c:strCache>
                <c:ptCount val="1"/>
                <c:pt idx="0">
                  <c:v>Phenolic compounds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工作表1!$B$20:$I$20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81-304A-8C52-86F93D602956}"/>
            </c:ext>
          </c:extLst>
        </c:ser>
        <c:ser>
          <c:idx val="4"/>
          <c:order val="4"/>
          <c:tx>
            <c:strRef>
              <c:f>工作表1!$A$21</c:f>
              <c:strCache>
                <c:ptCount val="1"/>
                <c:pt idx="0">
                  <c:v>Nitriles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工作表1!$B$21:$I$21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0.73</c:v>
                </c:pt>
                <c:pt idx="3">
                  <c:v>0.68</c:v>
                </c:pt>
                <c:pt idx="4">
                  <c:v>0</c:v>
                </c:pt>
                <c:pt idx="5">
                  <c:v>0</c:v>
                </c:pt>
                <c:pt idx="6">
                  <c:v>0.7</c:v>
                </c:pt>
                <c:pt idx="7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81-304A-8C52-86F93D602956}"/>
            </c:ext>
          </c:extLst>
        </c:ser>
        <c:ser>
          <c:idx val="5"/>
          <c:order val="5"/>
          <c:tx>
            <c:strRef>
              <c:f>工作表1!$A$22</c:f>
              <c:strCache>
                <c:ptCount val="1"/>
                <c:pt idx="0">
                  <c:v>Hydrocarbons/sterol-like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工作表1!$B$22:$I$22</c:f>
              <c:numCache>
                <c:formatCode>General</c:formatCode>
                <c:ptCount val="8"/>
                <c:pt idx="0">
                  <c:v>2.08</c:v>
                </c:pt>
                <c:pt idx="1">
                  <c:v>1.07</c:v>
                </c:pt>
                <c:pt idx="2">
                  <c:v>0.57999999999999996</c:v>
                </c:pt>
                <c:pt idx="3">
                  <c:v>0.45</c:v>
                </c:pt>
                <c:pt idx="4">
                  <c:v>1.71</c:v>
                </c:pt>
                <c:pt idx="5">
                  <c:v>0.86</c:v>
                </c:pt>
                <c:pt idx="6">
                  <c:v>0.44</c:v>
                </c:pt>
                <c:pt idx="7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81-304A-8C52-86F93D602956}"/>
            </c:ext>
          </c:extLst>
        </c:ser>
        <c:ser>
          <c:idx val="6"/>
          <c:order val="6"/>
          <c:tx>
            <c:strRef>
              <c:f>工作表1!$A$23</c:f>
              <c:strCache>
                <c:ptCount val="1"/>
                <c:pt idx="0">
                  <c:v>Oxygenated compounds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81-304A-8C52-86F93D60295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81-304A-8C52-86F93D6029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工作表1!$B$23:$I$23</c:f>
              <c:numCache>
                <c:formatCode>General</c:formatCode>
                <c:ptCount val="8"/>
                <c:pt idx="0">
                  <c:v>4.16</c:v>
                </c:pt>
                <c:pt idx="1">
                  <c:v>3.48</c:v>
                </c:pt>
                <c:pt idx="2">
                  <c:v>5.68</c:v>
                </c:pt>
                <c:pt idx="3">
                  <c:v>0</c:v>
                </c:pt>
                <c:pt idx="4">
                  <c:v>8.67</c:v>
                </c:pt>
                <c:pt idx="5">
                  <c:v>0.44</c:v>
                </c:pt>
                <c:pt idx="6">
                  <c:v>0.56000000000000005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81-304A-8C52-86F93D602956}"/>
            </c:ext>
          </c:extLst>
        </c:ser>
        <c:ser>
          <c:idx val="7"/>
          <c:order val="7"/>
          <c:tx>
            <c:strRef>
              <c:f>工作表1!$A$24</c:f>
              <c:strCache>
                <c:ptCount val="1"/>
                <c:pt idx="0">
                  <c:v>Fatty acid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工作表1!$B$24:$I$24</c:f>
              <c:numCache>
                <c:formatCode>General</c:formatCode>
                <c:ptCount val="8"/>
                <c:pt idx="0">
                  <c:v>2.84</c:v>
                </c:pt>
                <c:pt idx="1">
                  <c:v>0</c:v>
                </c:pt>
                <c:pt idx="2">
                  <c:v>0.99</c:v>
                </c:pt>
                <c:pt idx="3">
                  <c:v>0</c:v>
                </c:pt>
                <c:pt idx="4">
                  <c:v>2.38</c:v>
                </c:pt>
                <c:pt idx="5">
                  <c:v>0</c:v>
                </c:pt>
                <c:pt idx="6">
                  <c:v>0</c:v>
                </c:pt>
                <c:pt idx="7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A81-304A-8C52-86F93D602956}"/>
            </c:ext>
          </c:extLst>
        </c:ser>
        <c:ser>
          <c:idx val="8"/>
          <c:order val="8"/>
          <c:tx>
            <c:strRef>
              <c:f>工作表1!$A$25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工作表1!$B$25:$I$25</c:f>
              <c:numCache>
                <c:formatCode>General</c:formatCode>
                <c:ptCount val="8"/>
                <c:pt idx="0">
                  <c:v>6.6800000000000068</c:v>
                </c:pt>
                <c:pt idx="1">
                  <c:v>12.599999999999994</c:v>
                </c:pt>
                <c:pt idx="2">
                  <c:v>8.86</c:v>
                </c:pt>
                <c:pt idx="3">
                  <c:v>20.459999999999994</c:v>
                </c:pt>
                <c:pt idx="4">
                  <c:v>6.9200000000000159</c:v>
                </c:pt>
                <c:pt idx="5">
                  <c:v>19.170000000000002</c:v>
                </c:pt>
                <c:pt idx="6">
                  <c:v>17.03</c:v>
                </c:pt>
                <c:pt idx="7">
                  <c:v>17.659999999999997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A81-304A-8C52-86F93D6029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4513536"/>
        <c:axId val="194522944"/>
      </c:barChart>
      <c:catAx>
        <c:axId val="19451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94522944"/>
        <c:crosses val="autoZero"/>
        <c:auto val="1"/>
        <c:lblAlgn val="ctr"/>
        <c:lblOffset val="100"/>
        <c:noMultiLvlLbl val="0"/>
      </c:catAx>
      <c:valAx>
        <c:axId val="19452294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94513536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6769065055402754E-2"/>
          <c:y val="0.16035573376055531"/>
          <c:w val="0.8978830231486109"/>
          <c:h val="0.202796431735222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cap="none" baseline="0" dirty="0"/>
              <a:t>Cumulative Biogas vs CO</a:t>
            </a:r>
            <a:r>
              <a:rPr lang="en-US" cap="none" baseline="-25000" dirty="0"/>
              <a:t>2</a:t>
            </a:r>
            <a:r>
              <a:rPr lang="en-US" cap="none" baseline="0" dirty="0"/>
              <a:t> production of Fish Waste</a:t>
            </a:r>
            <a:endParaRPr lang="zh-TW" cap="none" baseline="0" dirty="0"/>
          </a:p>
        </c:rich>
      </c:tx>
      <c:layout>
        <c:manualLayout>
          <c:xMode val="edge"/>
          <c:yMode val="edge"/>
          <c:x val="0.15550484215922653"/>
          <c:y val="2.9795158286778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1:1 Biogas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工作表2!$A$3:$A$19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13</c:v>
                </c:pt>
                <c:pt idx="8">
                  <c:v>15</c:v>
                </c:pt>
                <c:pt idx="9">
                  <c:v>17</c:v>
                </c:pt>
                <c:pt idx="10">
                  <c:v>19</c:v>
                </c:pt>
                <c:pt idx="11">
                  <c:v>21</c:v>
                </c:pt>
                <c:pt idx="12">
                  <c:v>23</c:v>
                </c:pt>
                <c:pt idx="13">
                  <c:v>25</c:v>
                </c:pt>
                <c:pt idx="14">
                  <c:v>27</c:v>
                </c:pt>
                <c:pt idx="15">
                  <c:v>29</c:v>
                </c:pt>
                <c:pt idx="16">
                  <c:v>31</c:v>
                </c:pt>
              </c:numCache>
            </c:numRef>
          </c:cat>
          <c:val>
            <c:numRef>
              <c:f>工作表2!$F$3:$F$19</c:f>
              <c:numCache>
                <c:formatCode>0.00_ </c:formatCode>
                <c:ptCount val="17"/>
                <c:pt idx="0">
                  <c:v>27.598579729944525</c:v>
                </c:pt>
                <c:pt idx="1">
                  <c:v>33.629878975227932</c:v>
                </c:pt>
                <c:pt idx="2">
                  <c:v>52.076863161550079</c:v>
                </c:pt>
                <c:pt idx="3">
                  <c:v>67.835505531692476</c:v>
                </c:pt>
                <c:pt idx="4">
                  <c:v>83.897120884398873</c:v>
                </c:pt>
                <c:pt idx="5">
                  <c:v>107.996574625245</c:v>
                </c:pt>
                <c:pt idx="6">
                  <c:v>147.235173067707</c:v>
                </c:pt>
                <c:pt idx="7">
                  <c:v>184.16172469644602</c:v>
                </c:pt>
                <c:pt idx="8">
                  <c:v>189.09535270242824</c:v>
                </c:pt>
                <c:pt idx="9">
                  <c:v>197.05862714781557</c:v>
                </c:pt>
                <c:pt idx="10">
                  <c:v>205.23988755939899</c:v>
                </c:pt>
                <c:pt idx="11">
                  <c:v>212.57894749204596</c:v>
                </c:pt>
                <c:pt idx="12">
                  <c:v>226.54998820029141</c:v>
                </c:pt>
                <c:pt idx="13">
                  <c:v>230.51277291704042</c:v>
                </c:pt>
                <c:pt idx="14">
                  <c:v>248.78912213342005</c:v>
                </c:pt>
                <c:pt idx="15">
                  <c:v>263.45713513282908</c:v>
                </c:pt>
                <c:pt idx="16">
                  <c:v>274.28060327053731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6B-D049-BB8C-0D22305C72F4}"/>
            </c:ext>
          </c:extLst>
        </c:ser>
        <c:ser>
          <c:idx val="0"/>
          <c:order val="1"/>
          <c:tx>
            <c:v>1:1 CO2</c:v>
          </c:tx>
          <c:spPr>
            <a:ln w="2222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工作表2!$A$3:$A$19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13</c:v>
                </c:pt>
                <c:pt idx="8">
                  <c:v>15</c:v>
                </c:pt>
                <c:pt idx="9">
                  <c:v>17</c:v>
                </c:pt>
                <c:pt idx="10">
                  <c:v>19</c:v>
                </c:pt>
                <c:pt idx="11">
                  <c:v>21</c:v>
                </c:pt>
                <c:pt idx="12">
                  <c:v>23</c:v>
                </c:pt>
                <c:pt idx="13">
                  <c:v>25</c:v>
                </c:pt>
                <c:pt idx="14">
                  <c:v>27</c:v>
                </c:pt>
                <c:pt idx="15">
                  <c:v>29</c:v>
                </c:pt>
                <c:pt idx="16">
                  <c:v>31</c:v>
                </c:pt>
              </c:numCache>
            </c:numRef>
          </c:cat>
          <c:val>
            <c:numRef>
              <c:f>工作表2!$D$3:$D$19</c:f>
              <c:numCache>
                <c:formatCode>0.00</c:formatCode>
                <c:ptCount val="17"/>
                <c:pt idx="0">
                  <c:v>22.804518595223268</c:v>
                </c:pt>
                <c:pt idx="1">
                  <c:v>28.469595031075063</c:v>
                </c:pt>
                <c:pt idx="2">
                  <c:v>44.813741805394052</c:v>
                </c:pt>
                <c:pt idx="3">
                  <c:v>58.017074733777747</c:v>
                </c:pt>
                <c:pt idx="4">
                  <c:v>67.599236123564921</c:v>
                </c:pt>
                <c:pt idx="5">
                  <c:v>79.429597576472801</c:v>
                </c:pt>
                <c:pt idx="6">
                  <c:v>91.680087212011699</c:v>
                </c:pt>
                <c:pt idx="7">
                  <c:v>101.52362366937082</c:v>
                </c:pt>
                <c:pt idx="8">
                  <c:v>104.88226828363702</c:v>
                </c:pt>
                <c:pt idx="9">
                  <c:v>108.17976485924142</c:v>
                </c:pt>
                <c:pt idx="10">
                  <c:v>111.38721541842546</c:v>
                </c:pt>
                <c:pt idx="11">
                  <c:v>113.89649294327039</c:v>
                </c:pt>
                <c:pt idx="12">
                  <c:v>119.09405373231799</c:v>
                </c:pt>
                <c:pt idx="13">
                  <c:v>120.42316916160638</c:v>
                </c:pt>
                <c:pt idx="14">
                  <c:v>125.7628872009559</c:v>
                </c:pt>
                <c:pt idx="15">
                  <c:v>129.95239720546178</c:v>
                </c:pt>
                <c:pt idx="16">
                  <c:v>133.18725449927976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6B-D049-BB8C-0D22305C72F4}"/>
            </c:ext>
          </c:extLst>
        </c:ser>
        <c:ser>
          <c:idx val="2"/>
          <c:order val="2"/>
          <c:tx>
            <c:v>10:1 Biogas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工作表2!$A$3:$A$19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13</c:v>
                </c:pt>
                <c:pt idx="8">
                  <c:v>15</c:v>
                </c:pt>
                <c:pt idx="9">
                  <c:v>17</c:v>
                </c:pt>
                <c:pt idx="10">
                  <c:v>19</c:v>
                </c:pt>
                <c:pt idx="11">
                  <c:v>21</c:v>
                </c:pt>
                <c:pt idx="12">
                  <c:v>23</c:v>
                </c:pt>
                <c:pt idx="13">
                  <c:v>25</c:v>
                </c:pt>
                <c:pt idx="14">
                  <c:v>27</c:v>
                </c:pt>
                <c:pt idx="15">
                  <c:v>29</c:v>
                </c:pt>
                <c:pt idx="16">
                  <c:v>31</c:v>
                </c:pt>
              </c:numCache>
            </c:numRef>
          </c:cat>
          <c:val>
            <c:numRef>
              <c:f>工作表2!$L$3:$L$19</c:f>
              <c:numCache>
                <c:formatCode>0.00_ </c:formatCode>
                <c:ptCount val="17"/>
                <c:pt idx="0">
                  <c:v>7.9053271741231894</c:v>
                </c:pt>
                <c:pt idx="1">
                  <c:v>21.030617820208658</c:v>
                </c:pt>
                <c:pt idx="2">
                  <c:v>28.744441785838617</c:v>
                </c:pt>
                <c:pt idx="3">
                  <c:v>34.145423875629788</c:v>
                </c:pt>
                <c:pt idx="4">
                  <c:v>38.208531338606527</c:v>
                </c:pt>
                <c:pt idx="5">
                  <c:v>42.965791191915031</c:v>
                </c:pt>
                <c:pt idx="6">
                  <c:v>45.252213890598192</c:v>
                </c:pt>
                <c:pt idx="7">
                  <c:v>47.411417270232569</c:v>
                </c:pt>
                <c:pt idx="8">
                  <c:v>48.709236271665631</c:v>
                </c:pt>
                <c:pt idx="9">
                  <c:v>49.158090354199992</c:v>
                </c:pt>
                <c:pt idx="10">
                  <c:v>50.072454931918138</c:v>
                </c:pt>
                <c:pt idx="11">
                  <c:v>50.802230739966255</c:v>
                </c:pt>
                <c:pt idx="12">
                  <c:v>51.507804186975562</c:v>
                </c:pt>
                <c:pt idx="13">
                  <c:v>51.532423415917251</c:v>
                </c:pt>
                <c:pt idx="14">
                  <c:v>53.381751832065092</c:v>
                </c:pt>
                <c:pt idx="15">
                  <c:v>53.834026162718274</c:v>
                </c:pt>
                <c:pt idx="16">
                  <c:v>53.834026162718274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6B-D049-BB8C-0D22305C72F4}"/>
            </c:ext>
          </c:extLst>
        </c:ser>
        <c:ser>
          <c:idx val="3"/>
          <c:order val="3"/>
          <c:tx>
            <c:v>10:1 CO2</c:v>
          </c:tx>
          <c:spPr>
            <a:ln w="2222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triangle"/>
            <c:size val="8"/>
            <c:spPr>
              <a:noFill/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工作表2!$A$3:$A$19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11</c:v>
                </c:pt>
                <c:pt idx="7">
                  <c:v>13</c:v>
                </c:pt>
                <c:pt idx="8">
                  <c:v>15</c:v>
                </c:pt>
                <c:pt idx="9">
                  <c:v>17</c:v>
                </c:pt>
                <c:pt idx="10">
                  <c:v>19</c:v>
                </c:pt>
                <c:pt idx="11">
                  <c:v>21</c:v>
                </c:pt>
                <c:pt idx="12">
                  <c:v>23</c:v>
                </c:pt>
                <c:pt idx="13">
                  <c:v>25</c:v>
                </c:pt>
                <c:pt idx="14">
                  <c:v>27</c:v>
                </c:pt>
                <c:pt idx="15">
                  <c:v>29</c:v>
                </c:pt>
                <c:pt idx="16">
                  <c:v>31</c:v>
                </c:pt>
              </c:numCache>
            </c:numRef>
          </c:cat>
          <c:val>
            <c:numRef>
              <c:f>工作表2!$J$3:$J$19</c:f>
              <c:numCache>
                <c:formatCode>0.00</c:formatCode>
                <c:ptCount val="17"/>
                <c:pt idx="0">
                  <c:v>7.9053271741231894</c:v>
                </c:pt>
                <c:pt idx="1">
                  <c:v>21.030617820208658</c:v>
                </c:pt>
                <c:pt idx="2">
                  <c:v>28.744441785838617</c:v>
                </c:pt>
                <c:pt idx="3">
                  <c:v>33.374197257276442</c:v>
                </c:pt>
                <c:pt idx="4">
                  <c:v>36.98151301673542</c:v>
                </c:pt>
                <c:pt idx="5">
                  <c:v>41.507248900152263</c:v>
                </c:pt>
                <c:pt idx="6">
                  <c:v>43.49574651243173</c:v>
                </c:pt>
                <c:pt idx="7">
                  <c:v>45.28822403299074</c:v>
                </c:pt>
                <c:pt idx="8">
                  <c:v>46.337994292098728</c:v>
                </c:pt>
                <c:pt idx="9">
                  <c:v>46.732673203405056</c:v>
                </c:pt>
                <c:pt idx="10">
                  <c:v>47.447528900077401</c:v>
                </c:pt>
                <c:pt idx="11">
                  <c:v>48.004892287770168</c:v>
                </c:pt>
                <c:pt idx="12">
                  <c:v>48.434213096269616</c:v>
                </c:pt>
                <c:pt idx="13">
                  <c:v>48.456881441553207</c:v>
                </c:pt>
                <c:pt idx="14">
                  <c:v>49.76850588360454</c:v>
                </c:pt>
                <c:pt idx="15">
                  <c:v>50.044040857377233</c:v>
                </c:pt>
                <c:pt idx="16">
                  <c:v>50.044040857377233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96B-D049-BB8C-0D22305C7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0693567"/>
        <c:axId val="1320686847"/>
      </c:lineChart>
      <c:catAx>
        <c:axId val="132069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cap="none" baseline="0" dirty="0"/>
                  <a:t>Time(Days)</a:t>
                </a:r>
                <a:endParaRPr lang="zh-TW" sz="1800" cap="none" baseline="0" dirty="0"/>
              </a:p>
            </c:rich>
          </c:tx>
          <c:layout>
            <c:manualLayout>
              <c:xMode val="edge"/>
              <c:yMode val="edge"/>
              <c:x val="0.84429383800339197"/>
              <c:y val="0.893546493813493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320686847"/>
        <c:crosses val="autoZero"/>
        <c:auto val="1"/>
        <c:lblAlgn val="ctr"/>
        <c:lblOffset val="100"/>
        <c:noMultiLvlLbl val="0"/>
      </c:catAx>
      <c:valAx>
        <c:axId val="1320686847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cap="none" baseline="0" dirty="0"/>
                  <a:t>mL CH4/ g VS</a:t>
                </a:r>
                <a:endParaRPr lang="zh-TW" cap="none" baseline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 altLang="en-US"/>
            </a:p>
          </c:txPr>
        </c:title>
        <c:numFmt formatCode="0.00_ 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320693567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191455307455793"/>
          <c:y val="0.89552207603534373"/>
          <c:w val="0.65648007900179139"/>
          <c:h val="5.09813478079352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Cumulative methane production of </a:t>
            </a:r>
            <a:r>
              <a:rPr lang="en-US" b="1" dirty="0"/>
              <a:t>Scales</a:t>
            </a:r>
            <a:endParaRPr lang="zh-TW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9418636363636363"/>
          <c:y val="0.14059400275401412"/>
          <c:w val="0.78229511784511785"/>
          <c:h val="0.66766046072392882"/>
        </c:manualLayout>
      </c:layout>
      <c:lineChart>
        <c:grouping val="standard"/>
        <c:varyColors val="0"/>
        <c:ser>
          <c:idx val="0"/>
          <c:order val="0"/>
          <c:tx>
            <c:v>1:1 CH4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scale'!$C$20:$S$20</c:f>
              <c:numCache>
                <c:formatCode>0.00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1.458743842364532</c:v>
                </c:pt>
                <c:pt idx="3">
                  <c:v>9.2879064039408874</c:v>
                </c:pt>
                <c:pt idx="4">
                  <c:v>24.077898193760259</c:v>
                </c:pt>
                <c:pt idx="5">
                  <c:v>52.572602627257808</c:v>
                </c:pt>
                <c:pt idx="6">
                  <c:v>81.729794745484426</c:v>
                </c:pt>
                <c:pt idx="7">
                  <c:v>96.25488505747127</c:v>
                </c:pt>
                <c:pt idx="8">
                  <c:v>107.85282430213468</c:v>
                </c:pt>
                <c:pt idx="9">
                  <c:v>116.53795566502465</c:v>
                </c:pt>
                <c:pt idx="10">
                  <c:v>124.35408866995076</c:v>
                </c:pt>
                <c:pt idx="11">
                  <c:v>127.4290722495895</c:v>
                </c:pt>
                <c:pt idx="12">
                  <c:v>130.93794745484399</c:v>
                </c:pt>
                <c:pt idx="13">
                  <c:v>135.57740558292284</c:v>
                </c:pt>
                <c:pt idx="14">
                  <c:v>140.82446633825944</c:v>
                </c:pt>
                <c:pt idx="15">
                  <c:v>151.33103448275864</c:v>
                </c:pt>
                <c:pt idx="16">
                  <c:v>156.51740558292286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75-5E4E-B94D-F20C831D8F3F}"/>
            </c:ext>
          </c:extLst>
        </c:ser>
        <c:ser>
          <c:idx val="1"/>
          <c:order val="1"/>
          <c:tx>
            <c:v>5:1 CH4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scale'!$C$53:$S$53</c:f>
              <c:numCache>
                <c:formatCode>0.00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0.48769094922737294</c:v>
                </c:pt>
                <c:pt idx="5">
                  <c:v>6.5824988962472402</c:v>
                </c:pt>
                <c:pt idx="6">
                  <c:v>10.373863134657839</c:v>
                </c:pt>
                <c:pt idx="7">
                  <c:v>16.108061810154524</c:v>
                </c:pt>
                <c:pt idx="8">
                  <c:v>24.411487858719649</c:v>
                </c:pt>
                <c:pt idx="9">
                  <c:v>32.617757174392928</c:v>
                </c:pt>
                <c:pt idx="10">
                  <c:v>41.314852097130249</c:v>
                </c:pt>
                <c:pt idx="11">
                  <c:v>48.081933774834447</c:v>
                </c:pt>
                <c:pt idx="12">
                  <c:v>54.878022075055192</c:v>
                </c:pt>
                <c:pt idx="13">
                  <c:v>60.416247240618112</c:v>
                </c:pt>
                <c:pt idx="14">
                  <c:v>68.386445916114795</c:v>
                </c:pt>
                <c:pt idx="15">
                  <c:v>72.774966887417222</c:v>
                </c:pt>
                <c:pt idx="16">
                  <c:v>72.774966887417222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75-5E4E-B94D-F20C831D8F3F}"/>
            </c:ext>
          </c:extLst>
        </c:ser>
        <c:ser>
          <c:idx val="2"/>
          <c:order val="2"/>
          <c:tx>
            <c:v>10:1 CH4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scale'!$C$77:$S$77</c:f>
              <c:numCache>
                <c:formatCode>0.00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0.36634338138925288</c:v>
                </c:pt>
                <c:pt idx="5">
                  <c:v>3.0829022862967816</c:v>
                </c:pt>
                <c:pt idx="6">
                  <c:v>4.3044196883646419</c:v>
                </c:pt>
                <c:pt idx="7">
                  <c:v>5.8919673802242603</c:v>
                </c:pt>
                <c:pt idx="8">
                  <c:v>8.0332066404543454</c:v>
                </c:pt>
                <c:pt idx="9">
                  <c:v>9.9871967380224262</c:v>
                </c:pt>
                <c:pt idx="10">
                  <c:v>12.185555555555556</c:v>
                </c:pt>
                <c:pt idx="11">
                  <c:v>14.174984709480125</c:v>
                </c:pt>
                <c:pt idx="12">
                  <c:v>16.261552351827579</c:v>
                </c:pt>
                <c:pt idx="13">
                  <c:v>18.044007572447939</c:v>
                </c:pt>
                <c:pt idx="14">
                  <c:v>20.599563128003496</c:v>
                </c:pt>
                <c:pt idx="15">
                  <c:v>21.836493374108056</c:v>
                </c:pt>
                <c:pt idx="16">
                  <c:v>24.108810251929519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75-5E4E-B94D-F20C831D8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388032"/>
        <c:axId val="219950016"/>
      </c:lineChart>
      <c:catAx>
        <c:axId val="219388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Time(days)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0.82907121212121215"/>
              <c:y val="0.908180204977553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19950016"/>
        <c:crosses val="autoZero"/>
        <c:auto val="1"/>
        <c:lblAlgn val="ctr"/>
        <c:lblOffset val="100"/>
        <c:noMultiLvlLbl val="0"/>
      </c:catAx>
      <c:valAx>
        <c:axId val="2199500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ml CH4/g VS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 altLang="en-US"/>
            </a:p>
          </c:txPr>
        </c:title>
        <c:numFmt formatCode="0.00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1938803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Cumulative methane production of </a:t>
            </a:r>
            <a:r>
              <a:rPr lang="en-US" b="1" dirty="0"/>
              <a:t>Viscera</a:t>
            </a:r>
            <a:endParaRPr lang="zh-TW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24103447840416889"/>
          <c:y val="0.14112193739002954"/>
          <c:w val="0.75255054321060411"/>
          <c:h val="0.63809830776955045"/>
        </c:manualLayout>
      </c:layout>
      <c:lineChart>
        <c:grouping val="standard"/>
        <c:varyColors val="0"/>
        <c:ser>
          <c:idx val="0"/>
          <c:order val="0"/>
          <c:tx>
            <c:v>1:1 CH4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'0318內臟'!$V$2:$AL$2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'0318內臟'!$C$20:$S$20</c:f>
              <c:numCache>
                <c:formatCode>0.00</c:formatCode>
                <c:ptCount val="17"/>
                <c:pt idx="0">
                  <c:v>0</c:v>
                </c:pt>
                <c:pt idx="1">
                  <c:v>0.19295910960561335</c:v>
                </c:pt>
                <c:pt idx="2">
                  <c:v>0.19295910960561335</c:v>
                </c:pt>
                <c:pt idx="3">
                  <c:v>0.82136462617952977</c:v>
                </c:pt>
                <c:pt idx="4">
                  <c:v>3.1214130171788037</c:v>
                </c:pt>
                <c:pt idx="5">
                  <c:v>2.7170658924106781</c:v>
                </c:pt>
                <c:pt idx="6">
                  <c:v>3.694826195660939</c:v>
                </c:pt>
                <c:pt idx="7">
                  <c:v>3.1877328816840036</c:v>
                </c:pt>
                <c:pt idx="8">
                  <c:v>11.359262843777723</c:v>
                </c:pt>
                <c:pt idx="9">
                  <c:v>22.250197596580364</c:v>
                </c:pt>
                <c:pt idx="10">
                  <c:v>44.266706992499394</c:v>
                </c:pt>
                <c:pt idx="11">
                  <c:v>49.551125090733123</c:v>
                </c:pt>
                <c:pt idx="12">
                  <c:v>51.146084361642068</c:v>
                </c:pt>
                <c:pt idx="13">
                  <c:v>55.957464311638041</c:v>
                </c:pt>
                <c:pt idx="14">
                  <c:v>59.899540285506895</c:v>
                </c:pt>
                <c:pt idx="15">
                  <c:v>60.281958222437282</c:v>
                </c:pt>
                <c:pt idx="16">
                  <c:v>60.281958222437282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7D-3E4D-B025-33E2ACEB54A1}"/>
            </c:ext>
          </c:extLst>
        </c:ser>
        <c:ser>
          <c:idx val="1"/>
          <c:order val="1"/>
          <c:tx>
            <c:v>5:1 CH4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'0318內臟'!$V$2:$AL$2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'0318內臟'!$C$44:$S$44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0">
                  <c:v>0.49486436498150432</c:v>
                </c:pt>
                <c:pt idx="4" formatCode="0.00">
                  <c:v>0.91607891491985205</c:v>
                </c:pt>
                <c:pt idx="5" formatCode="0.00">
                  <c:v>0.93737977805178774</c:v>
                </c:pt>
                <c:pt idx="6" formatCode="0.00">
                  <c:v>0.78773427866831025</c:v>
                </c:pt>
                <c:pt idx="7" formatCode="0.00">
                  <c:v>0.63823879983559362</c:v>
                </c:pt>
                <c:pt idx="8" formatCode="0.00">
                  <c:v>0.66817714755445967</c:v>
                </c:pt>
                <c:pt idx="9" formatCode="0.00">
                  <c:v>1.2437772297575009</c:v>
                </c:pt>
                <c:pt idx="10" formatCode="0.00">
                  <c:v>1.1676304973284013</c:v>
                </c:pt>
                <c:pt idx="11" formatCode="0.00">
                  <c:v>1.0297657213316891</c:v>
                </c:pt>
                <c:pt idx="12" formatCode="0.00">
                  <c:v>0.8891964652692147</c:v>
                </c:pt>
                <c:pt idx="13" formatCode="0.00">
                  <c:v>0.82783806000821991</c:v>
                </c:pt>
                <c:pt idx="14" formatCode="0.00">
                  <c:v>0.60970817920263032</c:v>
                </c:pt>
                <c:pt idx="15" formatCode="0.00">
                  <c:v>0.40147965474722525</c:v>
                </c:pt>
                <c:pt idx="16">
                  <c:v>0.40147965474722525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7D-3E4D-B025-33E2ACEB54A1}"/>
            </c:ext>
          </c:extLst>
        </c:ser>
        <c:ser>
          <c:idx val="2"/>
          <c:order val="2"/>
          <c:tx>
            <c:v>10:1 CH4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'0318內臟'!$V$2:$AL$2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'0318內臟'!$C$68:$S$68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.00">
                  <c:v>1.1946196999347687</c:v>
                </c:pt>
                <c:pt idx="5" formatCode="0.00">
                  <c:v>1.2036020874103066</c:v>
                </c:pt>
                <c:pt idx="6" formatCode="0.00">
                  <c:v>1.1294240052185256</c:v>
                </c:pt>
                <c:pt idx="7" formatCode="0.00">
                  <c:v>1.0553202870189171</c:v>
                </c:pt>
                <c:pt idx="8" formatCode="0.00">
                  <c:v>1.2788193085453359</c:v>
                </c:pt>
                <c:pt idx="9" formatCode="0.00">
                  <c:v>1.2801017612524461</c:v>
                </c:pt>
                <c:pt idx="10" formatCode="0.00">
                  <c:v>1.2383835616438355</c:v>
                </c:pt>
                <c:pt idx="11" formatCode="0.00">
                  <c:v>1.1532367906066536</c:v>
                </c:pt>
                <c:pt idx="12" formatCode="0.00">
                  <c:v>1.0835577299412915</c:v>
                </c:pt>
                <c:pt idx="13" formatCode="0.00">
                  <c:v>1.0531428571428569</c:v>
                </c:pt>
                <c:pt idx="14" formatCode="0.00">
                  <c:v>0.94501761252446181</c:v>
                </c:pt>
                <c:pt idx="15" formatCode="0.00">
                  <c:v>0.84180039138943241</c:v>
                </c:pt>
                <c:pt idx="16">
                  <c:v>0.84180039138943241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7D-3E4D-B025-33E2ACEB54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844608"/>
        <c:axId val="206844160"/>
      </c:lineChart>
      <c:catAx>
        <c:axId val="206844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Time(days)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0.80978747227121373"/>
              <c:y val="0.911234624136674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06844160"/>
        <c:crosses val="autoZero"/>
        <c:auto val="1"/>
        <c:lblAlgn val="ctr"/>
        <c:lblOffset val="100"/>
        <c:noMultiLvlLbl val="0"/>
      </c:catAx>
      <c:valAx>
        <c:axId val="206844160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06844608"/>
        <c:crosses val="autoZero"/>
        <c:crossBetween val="between"/>
        <c:majorUnit val="10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Cumulative methane production of </a:t>
            </a:r>
            <a:r>
              <a:rPr lang="en-US" b="1" dirty="0"/>
              <a:t>Bones</a:t>
            </a:r>
            <a:endParaRPr lang="zh-TW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8530183727034125"/>
          <c:y val="0.13623486164035542"/>
          <c:w val="0.7691667476750591"/>
          <c:h val="0.70820330187734171"/>
        </c:manualLayout>
      </c:layout>
      <c:lineChart>
        <c:grouping val="standard"/>
        <c:varyColors val="0"/>
        <c:ser>
          <c:idx val="0"/>
          <c:order val="0"/>
          <c:tx>
            <c:v>1:1 CH4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'0318魚骨'!$AB$2:$AV$2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'0318魚骨'!$C$23:$W$23</c:f>
              <c:numCache>
                <c:formatCode>0.00</c:formatCode>
                <c:ptCount val="21"/>
                <c:pt idx="0">
                  <c:v>2.1420217209690895</c:v>
                </c:pt>
                <c:pt idx="1">
                  <c:v>3.3488304093567249</c:v>
                </c:pt>
                <c:pt idx="2">
                  <c:v>3.5317878028404337</c:v>
                </c:pt>
                <c:pt idx="3">
                  <c:v>8.2182372598162061</c:v>
                </c:pt>
                <c:pt idx="4">
                  <c:v>18.347385129490391</c:v>
                </c:pt>
                <c:pt idx="5">
                  <c:v>36.448847117794486</c:v>
                </c:pt>
                <c:pt idx="6">
                  <c:v>65.577690058479533</c:v>
                </c:pt>
                <c:pt idx="7">
                  <c:v>98.967928153717608</c:v>
                </c:pt>
                <c:pt idx="8">
                  <c:v>116.84030910609857</c:v>
                </c:pt>
                <c:pt idx="9">
                  <c:v>145.62135338345863</c:v>
                </c:pt>
                <c:pt idx="10">
                  <c:v>179.92102756892231</c:v>
                </c:pt>
                <c:pt idx="11">
                  <c:v>228.18080200501254</c:v>
                </c:pt>
                <c:pt idx="12">
                  <c:v>291.52004177109438</c:v>
                </c:pt>
                <c:pt idx="13">
                  <c:v>344.242447786132</c:v>
                </c:pt>
                <c:pt idx="14">
                  <c:v>380.38401002506254</c:v>
                </c:pt>
                <c:pt idx="15">
                  <c:v>416.97533834586466</c:v>
                </c:pt>
                <c:pt idx="16">
                  <c:v>469.72716791979946</c:v>
                </c:pt>
                <c:pt idx="17">
                  <c:v>514.48768588137</c:v>
                </c:pt>
                <c:pt idx="18">
                  <c:v>542.20392648287384</c:v>
                </c:pt>
                <c:pt idx="19">
                  <c:v>557.77442773600683</c:v>
                </c:pt>
                <c:pt idx="20">
                  <c:v>586.0476106934002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70-9546-8193-8F3C5BF98CC0}"/>
            </c:ext>
          </c:extLst>
        </c:ser>
        <c:ser>
          <c:idx val="1"/>
          <c:order val="1"/>
          <c:tx>
            <c:v>5:1 CH4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'0318魚骨'!$AB$2:$AV$2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'0318魚骨'!$C$49:$W$49</c:f>
              <c:numCache>
                <c:formatCode>0.00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1.0986441473140982</c:v>
                </c:pt>
                <c:pt idx="5">
                  <c:v>1.1610884353741497</c:v>
                </c:pt>
                <c:pt idx="6">
                  <c:v>2.5837016185784654</c:v>
                </c:pt>
                <c:pt idx="7">
                  <c:v>2.6053389631714756</c:v>
                </c:pt>
                <c:pt idx="8">
                  <c:v>2.8186253811869575</c:v>
                </c:pt>
                <c:pt idx="9">
                  <c:v>3.0504916055091984</c:v>
                </c:pt>
                <c:pt idx="10">
                  <c:v>3.2102959016118757</c:v>
                </c:pt>
                <c:pt idx="11">
                  <c:v>3.4044381890687299</c:v>
                </c:pt>
                <c:pt idx="12">
                  <c:v>3.7528929995643572</c:v>
                </c:pt>
                <c:pt idx="13">
                  <c:v>4.9679005395261555</c:v>
                </c:pt>
                <c:pt idx="14">
                  <c:v>5.4666572836030944</c:v>
                </c:pt>
                <c:pt idx="15">
                  <c:v>5.612035789685331</c:v>
                </c:pt>
                <c:pt idx="16">
                  <c:v>5.8179967159277499</c:v>
                </c:pt>
                <c:pt idx="17">
                  <c:v>6.6715833919774798</c:v>
                </c:pt>
                <c:pt idx="18">
                  <c:v>6.7022083710331417</c:v>
                </c:pt>
                <c:pt idx="19">
                  <c:v>7.5112456016889482</c:v>
                </c:pt>
                <c:pt idx="20">
                  <c:v>8.9435702556884813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70-9546-8193-8F3C5BF98CC0}"/>
            </c:ext>
          </c:extLst>
        </c:ser>
        <c:ser>
          <c:idx val="2"/>
          <c:order val="2"/>
          <c:tx>
            <c:v>10:1 CH4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'0318魚骨'!$AB$2:$AV$2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'0318魚骨'!$C$75:$W$75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 formatCode="0.00">
                  <c:v>0</c:v>
                </c:pt>
                <c:pt idx="14" formatCode="0.00">
                  <c:v>0.16679100908656147</c:v>
                </c:pt>
                <c:pt idx="15" formatCode="0.00">
                  <c:v>0.23303910181958962</c:v>
                </c:pt>
                <c:pt idx="16" formatCode="0.00">
                  <c:v>0.32006376534353564</c:v>
                </c:pt>
                <c:pt idx="17" formatCode="0.00">
                  <c:v>0.38571337478080675</c:v>
                </c:pt>
                <c:pt idx="18" formatCode="0.00">
                  <c:v>0.33515064562410307</c:v>
                </c:pt>
                <c:pt idx="19" formatCode="0.00">
                  <c:v>0.34383389128008934</c:v>
                </c:pt>
                <c:pt idx="20" formatCode="0.00">
                  <c:v>0.34383389128008934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D70-9546-8193-8F3C5BF98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691776"/>
        <c:axId val="220680576"/>
      </c:lineChart>
      <c:catAx>
        <c:axId val="220691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Time(days)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0.80529163021288985"/>
              <c:y val="0.933346894101500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20680576"/>
        <c:crosses val="autoZero"/>
        <c:auto val="1"/>
        <c:lblAlgn val="ctr"/>
        <c:lblOffset val="100"/>
        <c:noMultiLvlLbl val="0"/>
      </c:catAx>
      <c:valAx>
        <c:axId val="220680576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20691776"/>
        <c:crosses val="autoZero"/>
        <c:crossBetween val="between"/>
        <c:majorUnit val="100"/>
      </c:valAx>
      <c:spPr>
        <a:solidFill>
          <a:schemeClr val="accent5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95891254333948"/>
          <c:y val="0.92573911012405441"/>
          <c:w val="0.5494319691520041"/>
          <c:h val="6.99269185398772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Cumulative biogas vs CO2 production of </a:t>
            </a:r>
            <a:r>
              <a:rPr lang="en-US" b="1" dirty="0"/>
              <a:t>Scales </a:t>
            </a:r>
            <a:endParaRPr lang="zh-TW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538289501163852"/>
          <c:y val="9.7580223163783883E-2"/>
          <c:w val="0.82754034407992982"/>
          <c:h val="0.63265805057511426"/>
        </c:manualLayout>
      </c:layout>
      <c:lineChart>
        <c:grouping val="standard"/>
        <c:varyColors val="0"/>
        <c:ser>
          <c:idx val="3"/>
          <c:order val="0"/>
          <c:tx>
            <c:v>1:1 Biogas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scale'!$C$26:$S$26</c:f>
              <c:numCache>
                <c:formatCode>0.00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2.3971346469622334</c:v>
                </c:pt>
                <c:pt idx="3">
                  <c:v>25.501814449917898</c:v>
                </c:pt>
                <c:pt idx="4">
                  <c:v>51.349745484400657</c:v>
                </c:pt>
                <c:pt idx="5">
                  <c:v>88.07319376026274</c:v>
                </c:pt>
                <c:pt idx="6">
                  <c:v>129.1018390804598</c:v>
                </c:pt>
                <c:pt idx="7">
                  <c:v>148.33229885057472</c:v>
                </c:pt>
                <c:pt idx="8">
                  <c:v>164.16016420361251</c:v>
                </c:pt>
                <c:pt idx="9">
                  <c:v>175.89449917898196</c:v>
                </c:pt>
                <c:pt idx="10">
                  <c:v>186.55136288998361</c:v>
                </c:pt>
                <c:pt idx="11">
                  <c:v>190.98467980295567</c:v>
                </c:pt>
                <c:pt idx="12">
                  <c:v>195.75287356321837</c:v>
                </c:pt>
                <c:pt idx="13">
                  <c:v>201.75896551724139</c:v>
                </c:pt>
                <c:pt idx="14">
                  <c:v>208.72203612479476</c:v>
                </c:pt>
                <c:pt idx="15">
                  <c:v>221.6514285714286</c:v>
                </c:pt>
                <c:pt idx="16">
                  <c:v>228.56193760262732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80-9A47-9228-1367E70CA12C}"/>
            </c:ext>
          </c:extLst>
        </c:ser>
        <c:ser>
          <c:idx val="4"/>
          <c:order val="1"/>
          <c:tx>
            <c:v>5:1 Biogas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scale'!$C$59:$S$59</c:f>
              <c:numCache>
                <c:formatCode>0.00</c:formatCode>
                <c:ptCount val="17"/>
                <c:pt idx="0">
                  <c:v>0.30931567328918325</c:v>
                </c:pt>
                <c:pt idx="1">
                  <c:v>0.27904635761589386</c:v>
                </c:pt>
                <c:pt idx="2">
                  <c:v>0.27904635761589386</c:v>
                </c:pt>
                <c:pt idx="3">
                  <c:v>1.1697395143487859</c:v>
                </c:pt>
                <c:pt idx="4">
                  <c:v>2.0599381898454747</c:v>
                </c:pt>
                <c:pt idx="5">
                  <c:v>13.161130242825607</c:v>
                </c:pt>
                <c:pt idx="6">
                  <c:v>20.734772626931569</c:v>
                </c:pt>
                <c:pt idx="7">
                  <c:v>30.028662251655629</c:v>
                </c:pt>
                <c:pt idx="8">
                  <c:v>42.378366445916114</c:v>
                </c:pt>
                <c:pt idx="9">
                  <c:v>54.464211920529792</c:v>
                </c:pt>
                <c:pt idx="10">
                  <c:v>67.600070640176597</c:v>
                </c:pt>
                <c:pt idx="11">
                  <c:v>77.679911699779254</c:v>
                </c:pt>
                <c:pt idx="12">
                  <c:v>87.322551876379691</c:v>
                </c:pt>
                <c:pt idx="13">
                  <c:v>95.794286975717455</c:v>
                </c:pt>
                <c:pt idx="14">
                  <c:v>106.73534657836646</c:v>
                </c:pt>
                <c:pt idx="15">
                  <c:v>113.17706843267109</c:v>
                </c:pt>
                <c:pt idx="16">
                  <c:v>113.17706843267109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80-9A47-9228-1367E70CA12C}"/>
            </c:ext>
          </c:extLst>
        </c:ser>
        <c:ser>
          <c:idx val="5"/>
          <c:order val="2"/>
          <c:tx>
            <c:v>10:1 Biogas</c:v>
          </c:tx>
          <c:spPr>
            <a:ln w="28575" cap="rnd">
              <a:solidFill>
                <a:schemeClr val="bg2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10"/>
            <c:spPr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scale'!$C$83:$S$83</c:f>
              <c:numCache>
                <c:formatCode>0.00</c:formatCode>
                <c:ptCount val="17"/>
                <c:pt idx="0">
                  <c:v>0.21296053589631569</c:v>
                </c:pt>
                <c:pt idx="1">
                  <c:v>0.19288772389689818</c:v>
                </c:pt>
                <c:pt idx="2">
                  <c:v>0.19288772389689818</c:v>
                </c:pt>
                <c:pt idx="3">
                  <c:v>1.7432561526139509</c:v>
                </c:pt>
                <c:pt idx="4">
                  <c:v>2.3891641182466872</c:v>
                </c:pt>
                <c:pt idx="5">
                  <c:v>9.3319411679044713</c:v>
                </c:pt>
                <c:pt idx="6">
                  <c:v>13.272774137177805</c:v>
                </c:pt>
                <c:pt idx="7">
                  <c:v>17.193079947575363</c:v>
                </c:pt>
                <c:pt idx="8">
                  <c:v>21.788918013688651</c:v>
                </c:pt>
                <c:pt idx="9">
                  <c:v>26.26651521770788</c:v>
                </c:pt>
                <c:pt idx="10">
                  <c:v>31.385865734673072</c:v>
                </c:pt>
                <c:pt idx="11">
                  <c:v>35.761613513907093</c:v>
                </c:pt>
                <c:pt idx="12">
                  <c:v>40.24808795689529</c:v>
                </c:pt>
                <c:pt idx="13">
                  <c:v>44.184482306684131</c:v>
                </c:pt>
                <c:pt idx="14">
                  <c:v>49.450537352555699</c:v>
                </c:pt>
                <c:pt idx="15">
                  <c:v>55.910709188874321</c:v>
                </c:pt>
                <c:pt idx="16">
                  <c:v>59.927019076743846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80-9A47-9228-1367E70CA12C}"/>
            </c:ext>
          </c:extLst>
        </c:ser>
        <c:ser>
          <c:idx val="0"/>
          <c:order val="3"/>
          <c:tx>
            <c:v>1:1 CO2</c:v>
          </c:tx>
          <c:spPr>
            <a:ln w="28575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circle"/>
            <c:size val="10"/>
            <c:spPr>
              <a:noFill/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scale'!$C$25:$S$25</c:f>
              <c:numCache>
                <c:formatCode>0.00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0.93839080459770119</c:v>
                </c:pt>
                <c:pt idx="3">
                  <c:v>16.213908045977011</c:v>
                </c:pt>
                <c:pt idx="4">
                  <c:v>27.271847290640395</c:v>
                </c:pt>
                <c:pt idx="5">
                  <c:v>35.500591133004939</c:v>
                </c:pt>
                <c:pt idx="6">
                  <c:v>47.372044334975378</c:v>
                </c:pt>
                <c:pt idx="7">
                  <c:v>52.077413793103453</c:v>
                </c:pt>
                <c:pt idx="8">
                  <c:v>56.307339901477839</c:v>
                </c:pt>
                <c:pt idx="9">
                  <c:v>59.35654351395732</c:v>
                </c:pt>
                <c:pt idx="10">
                  <c:v>62.19727422003286</c:v>
                </c:pt>
                <c:pt idx="11">
                  <c:v>63.555607553366173</c:v>
                </c:pt>
                <c:pt idx="12">
                  <c:v>64.814926108374394</c:v>
                </c:pt>
                <c:pt idx="13">
                  <c:v>66.181559934318557</c:v>
                </c:pt>
                <c:pt idx="14">
                  <c:v>67.897569786535314</c:v>
                </c:pt>
                <c:pt idx="15">
                  <c:v>70.320394088669957</c:v>
                </c:pt>
                <c:pt idx="16">
                  <c:v>72.044532019704448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780-9A47-9228-1367E70CA12C}"/>
            </c:ext>
          </c:extLst>
        </c:ser>
        <c:ser>
          <c:idx val="1"/>
          <c:order val="4"/>
          <c:tx>
            <c:v>5:1 CO2</c:v>
          </c:tx>
          <c:spPr>
            <a:ln w="28575" cap="rnd">
              <a:solidFill>
                <a:schemeClr val="accent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square"/>
            <c:size val="10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scale'!$C$57:$S$57</c:f>
              <c:numCache>
                <c:formatCode>0.00</c:formatCode>
                <c:ptCount val="17"/>
                <c:pt idx="0">
                  <c:v>0.30931567328918325</c:v>
                </c:pt>
                <c:pt idx="1">
                  <c:v>0.27904635761589386</c:v>
                </c:pt>
                <c:pt idx="2">
                  <c:v>0.27904635761589386</c:v>
                </c:pt>
                <c:pt idx="3">
                  <c:v>1.1697395143487859</c:v>
                </c:pt>
                <c:pt idx="4">
                  <c:v>1.5722472406181016</c:v>
                </c:pt>
                <c:pt idx="5">
                  <c:v>6.5786313465783675</c:v>
                </c:pt>
                <c:pt idx="6">
                  <c:v>10.360909492273731</c:v>
                </c:pt>
                <c:pt idx="7">
                  <c:v>13.920600441501104</c:v>
                </c:pt>
                <c:pt idx="8">
                  <c:v>17.966878587196469</c:v>
                </c:pt>
                <c:pt idx="9">
                  <c:v>21.846454746136867</c:v>
                </c:pt>
                <c:pt idx="10">
                  <c:v>26.285218543046355</c:v>
                </c:pt>
                <c:pt idx="11">
                  <c:v>29.597977924944811</c:v>
                </c:pt>
                <c:pt idx="12">
                  <c:v>32.444529801324506</c:v>
                </c:pt>
                <c:pt idx="13">
                  <c:v>35.378039735099343</c:v>
                </c:pt>
                <c:pt idx="14">
                  <c:v>38.348900662251658</c:v>
                </c:pt>
                <c:pt idx="15">
                  <c:v>40.402101545253863</c:v>
                </c:pt>
                <c:pt idx="16">
                  <c:v>40.402101545253863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780-9A47-9228-1367E70CA12C}"/>
            </c:ext>
          </c:extLst>
        </c:ser>
        <c:ser>
          <c:idx val="2"/>
          <c:order val="5"/>
          <c:tx>
            <c:v>10:1 CO2</c:v>
          </c:tx>
          <c:spPr>
            <a:ln w="28575" cap="rnd">
              <a:solidFill>
                <a:schemeClr val="bg2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triangle"/>
            <c:size val="10"/>
            <c:spPr>
              <a:noFill/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cat>
            <c:numRef>
              <c:f>'0318 scale'!$C$16:$S$16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22</c:v>
                </c:pt>
                <c:pt idx="13">
                  <c:v>24</c:v>
                </c:pt>
                <c:pt idx="14">
                  <c:v>26</c:v>
                </c:pt>
                <c:pt idx="15">
                  <c:v>28</c:v>
                </c:pt>
                <c:pt idx="16">
                  <c:v>30</c:v>
                </c:pt>
              </c:numCache>
            </c:numRef>
          </c:cat>
          <c:val>
            <c:numRef>
              <c:f>'0318 scale'!$C$82:$S$82</c:f>
              <c:numCache>
                <c:formatCode>0.00</c:formatCode>
                <c:ptCount val="17"/>
                <c:pt idx="0">
                  <c:v>0.21296053589631569</c:v>
                </c:pt>
                <c:pt idx="1">
                  <c:v>0.19288772389689818</c:v>
                </c:pt>
                <c:pt idx="2">
                  <c:v>0.19288772389689818</c:v>
                </c:pt>
                <c:pt idx="3">
                  <c:v>1.7432561526139509</c:v>
                </c:pt>
                <c:pt idx="4">
                  <c:v>2.0228207368574345</c:v>
                </c:pt>
                <c:pt idx="5">
                  <c:v>6.2490388816076896</c:v>
                </c:pt>
                <c:pt idx="6">
                  <c:v>8.9683544488131641</c:v>
                </c:pt>
                <c:pt idx="7">
                  <c:v>11.301112567351101</c:v>
                </c:pt>
                <c:pt idx="8">
                  <c:v>13.755711373234307</c:v>
                </c:pt>
                <c:pt idx="9">
                  <c:v>16.279318479685454</c:v>
                </c:pt>
                <c:pt idx="10">
                  <c:v>19.200310179117515</c:v>
                </c:pt>
                <c:pt idx="11">
                  <c:v>21.586628804426965</c:v>
                </c:pt>
                <c:pt idx="12">
                  <c:v>23.986535605067711</c:v>
                </c:pt>
                <c:pt idx="13">
                  <c:v>26.140474734236196</c:v>
                </c:pt>
                <c:pt idx="14">
                  <c:v>28.850974224552203</c:v>
                </c:pt>
                <c:pt idx="15">
                  <c:v>34.074215814766269</c:v>
                </c:pt>
                <c:pt idx="16">
                  <c:v>35.818208824814327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780-9A47-9228-1367E70CA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5830912"/>
        <c:axId val="245828672"/>
      </c:lineChart>
      <c:catAx>
        <c:axId val="245830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Time(days)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0.81349621738459166"/>
              <c:y val="0.836993671647751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45828672"/>
        <c:crosses val="autoZero"/>
        <c:auto val="1"/>
        <c:lblAlgn val="ctr"/>
        <c:lblOffset val="100"/>
        <c:noMultiLvlLbl val="0"/>
      </c:catAx>
      <c:valAx>
        <c:axId val="24582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ml CH4/g VS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 altLang="en-US"/>
            </a:p>
          </c:txPr>
        </c:title>
        <c:numFmt formatCode="0.00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4583091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6789678398633908E-2"/>
          <c:y val="0.83138137080721031"/>
          <c:w val="0.67772017202668944"/>
          <c:h val="0.12899399791580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Cumulative biogas vs CO2 production of </a:t>
            </a:r>
            <a:r>
              <a:rPr lang="en-US" b="1" dirty="0"/>
              <a:t>Viscera</a:t>
            </a:r>
            <a:endParaRPr lang="zh-TW" b="1" dirty="0"/>
          </a:p>
        </c:rich>
      </c:tx>
      <c:layout>
        <c:manualLayout>
          <c:xMode val="edge"/>
          <c:yMode val="edge"/>
          <c:x val="0.19580698835274543"/>
          <c:y val="5.2687234557760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7901005602582828"/>
          <c:y val="0.13890717548604684"/>
          <c:w val="0.79343067195338324"/>
          <c:h val="0.6133888023141334"/>
        </c:manualLayout>
      </c:layout>
      <c:lineChart>
        <c:grouping val="standard"/>
        <c:varyColors val="0"/>
        <c:ser>
          <c:idx val="0"/>
          <c:order val="0"/>
          <c:tx>
            <c:v>1:1 Biogas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'0318內臟'!$V$2:$AK$2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</c:numCache>
            </c:numRef>
          </c:cat>
          <c:val>
            <c:numRef>
              <c:f>'0318內臟'!$C$24:$R$24</c:f>
              <c:numCache>
                <c:formatCode>0.00_ </c:formatCode>
                <c:ptCount val="16"/>
                <c:pt idx="0">
                  <c:v>20.929943502824859</c:v>
                </c:pt>
                <c:pt idx="1">
                  <c:v>32.0259534598881</c:v>
                </c:pt>
                <c:pt idx="2">
                  <c:v>33.300691151574952</c:v>
                </c:pt>
                <c:pt idx="3">
                  <c:v>41.366820639093177</c:v>
                </c:pt>
                <c:pt idx="4">
                  <c:v>51.009169272223197</c:v>
                </c:pt>
                <c:pt idx="5">
                  <c:v>51.653272510651199</c:v>
                </c:pt>
                <c:pt idx="6">
                  <c:v>52.909006986621378</c:v>
                </c:pt>
                <c:pt idx="7">
                  <c:v>52.782446360295801</c:v>
                </c:pt>
                <c:pt idx="8">
                  <c:v>67.413395208588071</c:v>
                </c:pt>
                <c:pt idx="9">
                  <c:v>85.775798887944376</c:v>
                </c:pt>
                <c:pt idx="10">
                  <c:v>118.9709927067851</c:v>
                </c:pt>
                <c:pt idx="11">
                  <c:v>129.61314284698818</c:v>
                </c:pt>
                <c:pt idx="12">
                  <c:v>132.92589872806661</c:v>
                </c:pt>
                <c:pt idx="13">
                  <c:v>140.17678634553639</c:v>
                </c:pt>
                <c:pt idx="14">
                  <c:v>145.69584375604768</c:v>
                </c:pt>
                <c:pt idx="15">
                  <c:v>146.87269268571413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27-9F4C-BC71-2F7996BA9009}"/>
            </c:ext>
          </c:extLst>
        </c:ser>
        <c:ser>
          <c:idx val="1"/>
          <c:order val="1"/>
          <c:tx>
            <c:v>5:1 Biogas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'0318內臟'!$V$2:$AK$2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</c:numCache>
            </c:numRef>
          </c:cat>
          <c:val>
            <c:numRef>
              <c:f>'0318內臟'!$C$48:$R$48</c:f>
              <c:numCache>
                <c:formatCode>0.00_ </c:formatCode>
                <c:ptCount val="16"/>
                <c:pt idx="0">
                  <c:v>17.490382244143035</c:v>
                </c:pt>
                <c:pt idx="1">
                  <c:v>25.94304973284012</c:v>
                </c:pt>
                <c:pt idx="2">
                  <c:v>28.040049321824913</c:v>
                </c:pt>
                <c:pt idx="3">
                  <c:v>33.657753801890671</c:v>
                </c:pt>
                <c:pt idx="4">
                  <c:v>34.285443896424162</c:v>
                </c:pt>
                <c:pt idx="5">
                  <c:v>35.829315659679409</c:v>
                </c:pt>
                <c:pt idx="6">
                  <c:v>35.610210645293876</c:v>
                </c:pt>
                <c:pt idx="7">
                  <c:v>35.391105630908342</c:v>
                </c:pt>
                <c:pt idx="8">
                  <c:v>35.414143033292234</c:v>
                </c:pt>
                <c:pt idx="9">
                  <c:v>36.994706124126587</c:v>
                </c:pt>
                <c:pt idx="10">
                  <c:v>36.89200575421291</c:v>
                </c:pt>
                <c:pt idx="11">
                  <c:v>36.798536785861081</c:v>
                </c:pt>
                <c:pt idx="12">
                  <c:v>36.61221126181669</c:v>
                </c:pt>
                <c:pt idx="13">
                  <c:v>36.526099465680225</c:v>
                </c:pt>
                <c:pt idx="14">
                  <c:v>36.220357583230573</c:v>
                </c:pt>
                <c:pt idx="15">
                  <c:v>35.983625154130706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27-9F4C-BC71-2F7996BA9009}"/>
            </c:ext>
          </c:extLst>
        </c:ser>
        <c:ser>
          <c:idx val="2"/>
          <c:order val="2"/>
          <c:tx>
            <c:v>10:1 Biogas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'0318內臟'!$V$2:$AK$2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</c:numCache>
            </c:numRef>
          </c:cat>
          <c:val>
            <c:numRef>
              <c:f>'0318內臟'!$C$72:$R$72</c:f>
              <c:numCache>
                <c:formatCode>0.00_ </c:formatCode>
                <c:ptCount val="16"/>
                <c:pt idx="0">
                  <c:v>14.989536855838228</c:v>
                </c:pt>
                <c:pt idx="1">
                  <c:v>22.926016960208738</c:v>
                </c:pt>
                <c:pt idx="2">
                  <c:v>26.20038095238095</c:v>
                </c:pt>
                <c:pt idx="3">
                  <c:v>30.745281148075666</c:v>
                </c:pt>
                <c:pt idx="4">
                  <c:v>33.430884540117418</c:v>
                </c:pt>
                <c:pt idx="5">
                  <c:v>33.596092628832352</c:v>
                </c:pt>
                <c:pt idx="6">
                  <c:v>33.487484018264837</c:v>
                </c:pt>
                <c:pt idx="7">
                  <c:v>33.378875407697322</c:v>
                </c:pt>
                <c:pt idx="8">
                  <c:v>34.025437703848667</c:v>
                </c:pt>
                <c:pt idx="9">
                  <c:v>34.023373776908024</c:v>
                </c:pt>
                <c:pt idx="10">
                  <c:v>33.968493150684928</c:v>
                </c:pt>
                <c:pt idx="11">
                  <c:v>33.854418786692754</c:v>
                </c:pt>
                <c:pt idx="12">
                  <c:v>33.76205870841487</c:v>
                </c:pt>
                <c:pt idx="13">
                  <c:v>33.719373776908029</c:v>
                </c:pt>
                <c:pt idx="14">
                  <c:v>33.567819960861051</c:v>
                </c:pt>
                <c:pt idx="15">
                  <c:v>33.450473581213309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27-9F4C-BC71-2F7996BA9009}"/>
            </c:ext>
          </c:extLst>
        </c:ser>
        <c:ser>
          <c:idx val="3"/>
          <c:order val="3"/>
          <c:tx>
            <c:v>1:1 CO2</c:v>
          </c:tx>
          <c:spPr>
            <a:ln w="28575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circle"/>
            <c:size val="10"/>
            <c:spPr>
              <a:noFill/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'0318內臟'!$V$2:$AK$2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</c:numCache>
            </c:numRef>
          </c:cat>
          <c:val>
            <c:numRef>
              <c:f>'0318內臟'!$C$23:$R$23</c:f>
              <c:numCache>
                <c:formatCode>0.00</c:formatCode>
                <c:ptCount val="16"/>
                <c:pt idx="0">
                  <c:v>20.929943502824859</c:v>
                </c:pt>
                <c:pt idx="1">
                  <c:v>31.832994350282487</c:v>
                </c:pt>
                <c:pt idx="2">
                  <c:v>33.107732041969342</c:v>
                </c:pt>
                <c:pt idx="3">
                  <c:v>40.545456012913647</c:v>
                </c:pt>
                <c:pt idx="4">
                  <c:v>47.887756255044394</c:v>
                </c:pt>
                <c:pt idx="5">
                  <c:v>48.936206618240519</c:v>
                </c:pt>
                <c:pt idx="6">
                  <c:v>49.214180790960441</c:v>
                </c:pt>
                <c:pt idx="7">
                  <c:v>49.594713478611794</c:v>
                </c:pt>
                <c:pt idx="8">
                  <c:v>56.054132364810343</c:v>
                </c:pt>
                <c:pt idx="9">
                  <c:v>63.525601291364012</c:v>
                </c:pt>
                <c:pt idx="10">
                  <c:v>74.704285714285703</c:v>
                </c:pt>
                <c:pt idx="11">
                  <c:v>80.062017756255059</c:v>
                </c:pt>
                <c:pt idx="12">
                  <c:v>81.779814366424532</c:v>
                </c:pt>
                <c:pt idx="13">
                  <c:v>84.219322033898337</c:v>
                </c:pt>
                <c:pt idx="14">
                  <c:v>85.796303470540778</c:v>
                </c:pt>
                <c:pt idx="15">
                  <c:v>86.590734463276846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27-9F4C-BC71-2F7996BA9009}"/>
            </c:ext>
          </c:extLst>
        </c:ser>
        <c:ser>
          <c:idx val="4"/>
          <c:order val="4"/>
          <c:tx>
            <c:v>5:1 CO2</c:v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square"/>
            <c:size val="10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'0318內臟'!$V$2:$AK$2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</c:numCache>
            </c:numRef>
          </c:cat>
          <c:val>
            <c:numRef>
              <c:f>'0318內臟'!$C$47:$R$47</c:f>
              <c:numCache>
                <c:formatCode>0.00</c:formatCode>
                <c:ptCount val="16"/>
                <c:pt idx="0">
                  <c:v>17.490382244143035</c:v>
                </c:pt>
                <c:pt idx="1">
                  <c:v>25.94304973284012</c:v>
                </c:pt>
                <c:pt idx="2">
                  <c:v>28.040049321824913</c:v>
                </c:pt>
                <c:pt idx="3">
                  <c:v>33.162889436909168</c:v>
                </c:pt>
                <c:pt idx="4">
                  <c:v>33.369364981504312</c:v>
                </c:pt>
                <c:pt idx="5">
                  <c:v>34.891935881627624</c:v>
                </c:pt>
                <c:pt idx="6">
                  <c:v>34.822476366625565</c:v>
                </c:pt>
                <c:pt idx="7">
                  <c:v>34.752866831072751</c:v>
                </c:pt>
                <c:pt idx="8">
                  <c:v>34.745965885737775</c:v>
                </c:pt>
                <c:pt idx="9">
                  <c:v>35.750928894369089</c:v>
                </c:pt>
                <c:pt idx="10">
                  <c:v>35.724375256884507</c:v>
                </c:pt>
                <c:pt idx="11">
                  <c:v>35.768771064529389</c:v>
                </c:pt>
                <c:pt idx="12">
                  <c:v>35.723014796547474</c:v>
                </c:pt>
                <c:pt idx="13">
                  <c:v>35.698261405672007</c:v>
                </c:pt>
                <c:pt idx="14">
                  <c:v>35.610649404027946</c:v>
                </c:pt>
                <c:pt idx="15">
                  <c:v>35.582145499383479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27-9F4C-BC71-2F7996BA9009}"/>
            </c:ext>
          </c:extLst>
        </c:ser>
        <c:ser>
          <c:idx val="5"/>
          <c:order val="5"/>
          <c:tx>
            <c:v>10:1 CO2</c:v>
          </c:tx>
          <c:spPr>
            <a:ln w="28575" cap="rnd">
              <a:solidFill>
                <a:schemeClr val="bg2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triangle"/>
            <c:size val="10"/>
            <c:spPr>
              <a:noFill/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cat>
            <c:numRef>
              <c:f>'0318內臟'!$V$2:$AK$2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</c:numCache>
            </c:numRef>
          </c:cat>
          <c:val>
            <c:numRef>
              <c:f>'0318內臟'!$C$71:$R$71</c:f>
              <c:numCache>
                <c:formatCode>0.00</c:formatCode>
                <c:ptCount val="16"/>
                <c:pt idx="0">
                  <c:v>14.989536855838228</c:v>
                </c:pt>
                <c:pt idx="1">
                  <c:v>22.926016960208738</c:v>
                </c:pt>
                <c:pt idx="2">
                  <c:v>26.20038095238095</c:v>
                </c:pt>
                <c:pt idx="3">
                  <c:v>30.745281148075666</c:v>
                </c:pt>
                <c:pt idx="4">
                  <c:v>32.236264840182649</c:v>
                </c:pt>
                <c:pt idx="5">
                  <c:v>32.392490541422049</c:v>
                </c:pt>
                <c:pt idx="6">
                  <c:v>32.358060013046313</c:v>
                </c:pt>
                <c:pt idx="7">
                  <c:v>32.323555120678407</c:v>
                </c:pt>
                <c:pt idx="8">
                  <c:v>32.746618395303329</c:v>
                </c:pt>
                <c:pt idx="9">
                  <c:v>32.743272015655577</c:v>
                </c:pt>
                <c:pt idx="10">
                  <c:v>32.730109589041092</c:v>
                </c:pt>
                <c:pt idx="11">
                  <c:v>32.701181996086099</c:v>
                </c:pt>
                <c:pt idx="12">
                  <c:v>32.678500978473579</c:v>
                </c:pt>
                <c:pt idx="13">
                  <c:v>32.666230919765169</c:v>
                </c:pt>
                <c:pt idx="14">
                  <c:v>32.622802348336592</c:v>
                </c:pt>
                <c:pt idx="15">
                  <c:v>32.608673189823875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927-9F4C-BC71-2F7996BA90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800640"/>
        <c:axId val="205917696"/>
      </c:lineChart>
      <c:catAx>
        <c:axId val="206800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Time(days)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0.82566221651578076"/>
              <c:y val="0.86648382252983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05917696"/>
        <c:crosses val="autoZero"/>
        <c:auto val="1"/>
        <c:lblAlgn val="ctr"/>
        <c:lblOffset val="100"/>
        <c:noMultiLvlLbl val="0"/>
      </c:catAx>
      <c:valAx>
        <c:axId val="205917696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06800640"/>
        <c:crosses val="autoZero"/>
        <c:crossBetween val="between"/>
        <c:majorUnit val="20"/>
        <c:minorUnit val="10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793622063484716E-2"/>
          <c:y val="0.85766586161969671"/>
          <c:w val="0.75436273251139674"/>
          <c:h val="0.12292305196428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Cumulative biogas vs CO2 production of  </a:t>
            </a:r>
            <a:r>
              <a:rPr lang="en-US" b="1" dirty="0"/>
              <a:t>Bones</a:t>
            </a:r>
            <a:endParaRPr lang="zh-TW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5.9849999668961956E-2"/>
          <c:y val="0.13541413250561146"/>
          <c:w val="0.85112152689168807"/>
          <c:h val="0.61843218799409083"/>
        </c:manualLayout>
      </c:layout>
      <c:lineChart>
        <c:grouping val="standard"/>
        <c:varyColors val="0"/>
        <c:ser>
          <c:idx val="3"/>
          <c:order val="0"/>
          <c:tx>
            <c:v>1:1 Biogas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'0318魚骨'!$C$29:$W$29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'0318魚骨'!$C$27:$W$27</c:f>
              <c:numCache>
                <c:formatCode>0.00_ </c:formatCode>
                <c:ptCount val="21"/>
                <c:pt idx="0">
                  <c:v>26.646282372598158</c:v>
                </c:pt>
                <c:pt idx="1">
                  <c:v>45.359557226399325</c:v>
                </c:pt>
                <c:pt idx="2">
                  <c:v>48.313609022556385</c:v>
                </c:pt>
                <c:pt idx="3">
                  <c:v>64.759306599832911</c:v>
                </c:pt>
                <c:pt idx="4">
                  <c:v>85.675446950710096</c:v>
                </c:pt>
                <c:pt idx="5">
                  <c:v>117.37606516290725</c:v>
                </c:pt>
                <c:pt idx="6">
                  <c:v>160.33776524644946</c:v>
                </c:pt>
                <c:pt idx="7">
                  <c:v>212.22427736006679</c:v>
                </c:pt>
                <c:pt idx="8">
                  <c:v>238.88618212197156</c:v>
                </c:pt>
                <c:pt idx="9">
                  <c:v>278.88105263157888</c:v>
                </c:pt>
                <c:pt idx="10">
                  <c:v>324.81520467836253</c:v>
                </c:pt>
                <c:pt idx="11">
                  <c:v>388.65876357560563</c:v>
                </c:pt>
                <c:pt idx="12">
                  <c:v>471.97924812030072</c:v>
                </c:pt>
                <c:pt idx="13">
                  <c:v>544.1406850459482</c:v>
                </c:pt>
                <c:pt idx="14">
                  <c:v>593.7105346700082</c:v>
                </c:pt>
                <c:pt idx="15">
                  <c:v>643.78137009189641</c:v>
                </c:pt>
                <c:pt idx="16">
                  <c:v>711.34459482038415</c:v>
                </c:pt>
                <c:pt idx="17">
                  <c:v>769.86664995822866</c:v>
                </c:pt>
                <c:pt idx="18">
                  <c:v>806.57565580618211</c:v>
                </c:pt>
                <c:pt idx="19">
                  <c:v>830.10512949039276</c:v>
                </c:pt>
                <c:pt idx="20">
                  <c:v>866.9656140350877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F9-4148-A2DF-1C1F7D157460}"/>
            </c:ext>
          </c:extLst>
        </c:ser>
        <c:ser>
          <c:idx val="4"/>
          <c:order val="1"/>
          <c:tx>
            <c:v>5:1 Biogas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'0318魚骨'!$C$29:$W$29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'0318魚骨'!$C$53:$W$53</c:f>
              <c:numCache>
                <c:formatCode>0.00_ </c:formatCode>
                <c:ptCount val="21"/>
                <c:pt idx="0">
                  <c:v>18.293830635702555</c:v>
                </c:pt>
                <c:pt idx="1">
                  <c:v>34.713779028852919</c:v>
                </c:pt>
                <c:pt idx="2">
                  <c:v>39.716124794745483</c:v>
                </c:pt>
                <c:pt idx="3">
                  <c:v>47.505550082101806</c:v>
                </c:pt>
                <c:pt idx="4">
                  <c:v>53.780426929392448</c:v>
                </c:pt>
                <c:pt idx="5">
                  <c:v>56.890828055360075</c:v>
                </c:pt>
                <c:pt idx="6">
                  <c:v>60.457161623269997</c:v>
                </c:pt>
                <c:pt idx="7">
                  <c:v>60.960159512080708</c:v>
                </c:pt>
                <c:pt idx="8">
                  <c:v>61.460464461646737</c:v>
                </c:pt>
                <c:pt idx="9">
                  <c:v>62.36960021447004</c:v>
                </c:pt>
                <c:pt idx="10">
                  <c:v>63.186857008813384</c:v>
                </c:pt>
                <c:pt idx="11">
                  <c:v>64.348637110016426</c:v>
                </c:pt>
                <c:pt idx="12">
                  <c:v>65.306508495023635</c:v>
                </c:pt>
                <c:pt idx="13">
                  <c:v>68.154726718273523</c:v>
                </c:pt>
                <c:pt idx="14">
                  <c:v>69.682608491672539</c:v>
                </c:pt>
                <c:pt idx="15">
                  <c:v>70.076270902449664</c:v>
                </c:pt>
                <c:pt idx="16">
                  <c:v>70.862932207365716</c:v>
                </c:pt>
                <c:pt idx="17">
                  <c:v>72.686859019469864</c:v>
                </c:pt>
                <c:pt idx="18">
                  <c:v>72.82823363828291</c:v>
                </c:pt>
                <c:pt idx="19">
                  <c:v>74.386591602158092</c:v>
                </c:pt>
                <c:pt idx="20">
                  <c:v>77.291118930330754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F9-4148-A2DF-1C1F7D157460}"/>
            </c:ext>
          </c:extLst>
        </c:ser>
        <c:ser>
          <c:idx val="5"/>
          <c:order val="2"/>
          <c:tx>
            <c:v>10:1 Biogas</c:v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triangle"/>
            <c:size val="8"/>
            <c:spPr>
              <a:noFill/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cat>
            <c:numRef>
              <c:f>'0318魚骨'!$C$29:$W$29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'0318魚骨'!$C$79:$W$79</c:f>
              <c:numCache>
                <c:formatCode>0.00</c:formatCode>
                <c:ptCount val="21"/>
                <c:pt idx="0">
                  <c:v>18.914363143631434</c:v>
                </c:pt>
                <c:pt idx="1">
                  <c:v>34.317602423083052</c:v>
                </c:pt>
                <c:pt idx="2">
                  <c:v>38.029064243583619</c:v>
                </c:pt>
                <c:pt idx="3">
                  <c:v>42.714041128646578</c:v>
                </c:pt>
                <c:pt idx="4">
                  <c:v>47.783017694882822</c:v>
                </c:pt>
                <c:pt idx="5">
                  <c:v>52.518291088793234</c:v>
                </c:pt>
                <c:pt idx="6">
                  <c:v>56.89217758648175</c:v>
                </c:pt>
                <c:pt idx="7">
                  <c:v>58.071664275466276</c:v>
                </c:pt>
                <c:pt idx="8">
                  <c:v>58.588224135182529</c:v>
                </c:pt>
                <c:pt idx="9">
                  <c:v>58.805640044635737</c:v>
                </c:pt>
                <c:pt idx="10">
                  <c:v>58.980486210744459</c:v>
                </c:pt>
                <c:pt idx="11">
                  <c:v>59.421610074924274</c:v>
                </c:pt>
                <c:pt idx="12">
                  <c:v>59.398758169934638</c:v>
                </c:pt>
                <c:pt idx="13">
                  <c:v>60.06398373983739</c:v>
                </c:pt>
                <c:pt idx="14">
                  <c:v>60.985147457356923</c:v>
                </c:pt>
                <c:pt idx="15">
                  <c:v>61.16768008016215</c:v>
                </c:pt>
                <c:pt idx="16">
                  <c:v>61.525448748605129</c:v>
                </c:pt>
                <c:pt idx="17">
                  <c:v>61.688959030766775</c:v>
                </c:pt>
                <c:pt idx="18">
                  <c:v>61.639688460750151</c:v>
                </c:pt>
                <c:pt idx="19">
                  <c:v>61.698456878686422</c:v>
                </c:pt>
                <c:pt idx="20">
                  <c:v>61.698456878686422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F9-4148-A2DF-1C1F7D157460}"/>
            </c:ext>
          </c:extLst>
        </c:ser>
        <c:ser>
          <c:idx val="0"/>
          <c:order val="3"/>
          <c:tx>
            <c:v>1:1 CO2</c:v>
          </c:tx>
          <c:spPr>
            <a:ln w="28575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'0318魚骨'!$C$29:$W$29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'0318魚骨'!$C$26:$W$26</c:f>
              <c:numCache>
                <c:formatCode>0.00</c:formatCode>
                <c:ptCount val="21"/>
                <c:pt idx="0">
                  <c:v>24.504260651629068</c:v>
                </c:pt>
                <c:pt idx="1">
                  <c:v>42.010726817042602</c:v>
                </c:pt>
                <c:pt idx="2">
                  <c:v>44.781821219715951</c:v>
                </c:pt>
                <c:pt idx="3">
                  <c:v>56.541069340016712</c:v>
                </c:pt>
                <c:pt idx="4">
                  <c:v>67.328061821219706</c:v>
                </c:pt>
                <c:pt idx="5">
                  <c:v>80.927218045112767</c:v>
                </c:pt>
                <c:pt idx="6">
                  <c:v>94.760075187969932</c:v>
                </c:pt>
                <c:pt idx="7">
                  <c:v>113.25634920634919</c:v>
                </c:pt>
                <c:pt idx="8">
                  <c:v>122.045873015873</c:v>
                </c:pt>
                <c:pt idx="9">
                  <c:v>133.25969924812028</c:v>
                </c:pt>
                <c:pt idx="10">
                  <c:v>144.89417710944025</c:v>
                </c:pt>
                <c:pt idx="11">
                  <c:v>160.4779615705931</c:v>
                </c:pt>
                <c:pt idx="12">
                  <c:v>180.45920634920634</c:v>
                </c:pt>
                <c:pt idx="13">
                  <c:v>199.89823725981617</c:v>
                </c:pt>
                <c:pt idx="14">
                  <c:v>213.32652464494564</c:v>
                </c:pt>
                <c:pt idx="15">
                  <c:v>226.80603174603169</c:v>
                </c:pt>
                <c:pt idx="16">
                  <c:v>241.61742690058472</c:v>
                </c:pt>
                <c:pt idx="17">
                  <c:v>255.37896407685872</c:v>
                </c:pt>
                <c:pt idx="18">
                  <c:v>264.37172932330827</c:v>
                </c:pt>
                <c:pt idx="19">
                  <c:v>272.33070175438593</c:v>
                </c:pt>
                <c:pt idx="20">
                  <c:v>280.91800334168749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F9-4148-A2DF-1C1F7D157460}"/>
            </c:ext>
          </c:extLst>
        </c:ser>
        <c:ser>
          <c:idx val="1"/>
          <c:order val="4"/>
          <c:tx>
            <c:v>5:1 CO2</c:v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square"/>
            <c:size val="8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'0318魚骨'!$C$29:$W$29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'0318魚骨'!$C$52:$W$52</c:f>
              <c:numCache>
                <c:formatCode>0.00</c:formatCode>
                <c:ptCount val="21"/>
                <c:pt idx="0">
                  <c:v>18.293830635702555</c:v>
                </c:pt>
                <c:pt idx="1">
                  <c:v>34.713779028852919</c:v>
                </c:pt>
                <c:pt idx="2">
                  <c:v>39.716124794745483</c:v>
                </c:pt>
                <c:pt idx="3">
                  <c:v>47.505550082101806</c:v>
                </c:pt>
                <c:pt idx="4">
                  <c:v>52.681782782078351</c:v>
                </c:pt>
                <c:pt idx="5">
                  <c:v>55.729739619985928</c:v>
                </c:pt>
                <c:pt idx="6">
                  <c:v>57.87346000469153</c:v>
                </c:pt>
                <c:pt idx="7">
                  <c:v>58.354820548909231</c:v>
                </c:pt>
                <c:pt idx="8">
                  <c:v>58.641839080459782</c:v>
                </c:pt>
                <c:pt idx="9">
                  <c:v>59.319108608960839</c:v>
                </c:pt>
                <c:pt idx="10">
                  <c:v>59.976561107201505</c:v>
                </c:pt>
                <c:pt idx="11">
                  <c:v>60.944198920947699</c:v>
                </c:pt>
                <c:pt idx="12">
                  <c:v>61.553615495459276</c:v>
                </c:pt>
                <c:pt idx="13">
                  <c:v>63.186826178747367</c:v>
                </c:pt>
                <c:pt idx="14">
                  <c:v>64.215951208069441</c:v>
                </c:pt>
                <c:pt idx="15">
                  <c:v>64.464235112764328</c:v>
                </c:pt>
                <c:pt idx="16">
                  <c:v>65.044935491437968</c:v>
                </c:pt>
                <c:pt idx="17">
                  <c:v>66.015275627492386</c:v>
                </c:pt>
                <c:pt idx="18">
                  <c:v>66.126025267249773</c:v>
                </c:pt>
                <c:pt idx="19">
                  <c:v>66.87534600046915</c:v>
                </c:pt>
                <c:pt idx="20">
                  <c:v>68.347548674642269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1F9-4148-A2DF-1C1F7D157460}"/>
            </c:ext>
          </c:extLst>
        </c:ser>
        <c:ser>
          <c:idx val="2"/>
          <c:order val="5"/>
          <c:tx>
            <c:v>10:1 CO2</c:v>
          </c:tx>
          <c:spPr>
            <a:ln w="28575" cap="rnd">
              <a:solidFill>
                <a:schemeClr val="bg2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triangle"/>
            <c:size val="8"/>
            <c:spPr>
              <a:noFill/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cat>
            <c:numRef>
              <c:f>'0318魚骨'!$C$29:$W$29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23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30</c:v>
                </c:pt>
                <c:pt idx="20">
                  <c:v>31</c:v>
                </c:pt>
              </c:numCache>
            </c:numRef>
          </c:cat>
          <c:val>
            <c:numRef>
              <c:f>'0318魚骨'!$C$78:$W$78</c:f>
              <c:numCache>
                <c:formatCode>0.00</c:formatCode>
                <c:ptCount val="21"/>
                <c:pt idx="0">
                  <c:v>18.914363143631434</c:v>
                </c:pt>
                <c:pt idx="1">
                  <c:v>34.317602423083052</c:v>
                </c:pt>
                <c:pt idx="2">
                  <c:v>38.029064243583619</c:v>
                </c:pt>
                <c:pt idx="3">
                  <c:v>42.714041128646578</c:v>
                </c:pt>
                <c:pt idx="4">
                  <c:v>47.783017694882822</c:v>
                </c:pt>
                <c:pt idx="5">
                  <c:v>52.518291088793234</c:v>
                </c:pt>
                <c:pt idx="6">
                  <c:v>56.89217758648175</c:v>
                </c:pt>
                <c:pt idx="7">
                  <c:v>58.071664275466276</c:v>
                </c:pt>
                <c:pt idx="8">
                  <c:v>58.588224135182529</c:v>
                </c:pt>
                <c:pt idx="9">
                  <c:v>58.805640044635737</c:v>
                </c:pt>
                <c:pt idx="10">
                  <c:v>58.980486210744459</c:v>
                </c:pt>
                <c:pt idx="11">
                  <c:v>59.421610074924274</c:v>
                </c:pt>
                <c:pt idx="12">
                  <c:v>59.398758169934638</c:v>
                </c:pt>
                <c:pt idx="13">
                  <c:v>60.06398373983739</c:v>
                </c:pt>
                <c:pt idx="14">
                  <c:v>60.818356448270364</c:v>
                </c:pt>
                <c:pt idx="15">
                  <c:v>60.934640978342557</c:v>
                </c:pt>
                <c:pt idx="16">
                  <c:v>61.205384983261595</c:v>
                </c:pt>
                <c:pt idx="17">
                  <c:v>61.303245655985968</c:v>
                </c:pt>
                <c:pt idx="18">
                  <c:v>61.304537815126046</c:v>
                </c:pt>
                <c:pt idx="19">
                  <c:v>61.35462298740633</c:v>
                </c:pt>
                <c:pt idx="20">
                  <c:v>61.35462298740633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1F9-4148-A2DF-1C1F7D1574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075136"/>
        <c:axId val="221409536"/>
      </c:lineChart>
      <c:catAx>
        <c:axId val="228075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Time(days)</a:t>
                </a:r>
                <a:endParaRPr lang="zh-TW"/>
              </a:p>
            </c:rich>
          </c:tx>
          <c:layout>
            <c:manualLayout>
              <c:xMode val="edge"/>
              <c:yMode val="edge"/>
              <c:x val="0.80210083770523333"/>
              <c:y val="0.856655315925500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21409536"/>
        <c:crosses val="autoZero"/>
        <c:auto val="1"/>
        <c:lblAlgn val="ctr"/>
        <c:lblOffset val="100"/>
        <c:noMultiLvlLbl val="0"/>
      </c:catAx>
      <c:valAx>
        <c:axId val="221409536"/>
        <c:scaling>
          <c:orientation val="minMax"/>
          <c:max val="9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28075136"/>
        <c:crosses val="autoZero"/>
        <c:crossBetween val="between"/>
        <c:majorUnit val="100"/>
      </c:valAx>
      <c:spPr>
        <a:solidFill>
          <a:schemeClr val="accent5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448416052811658E-2"/>
          <c:y val="0.85190052189641263"/>
          <c:w val="0.74759677440996108"/>
          <c:h val="0.1358417048535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 b="1" dirty="0"/>
              <a:t>HTL products distribution of </a:t>
            </a:r>
            <a:r>
              <a:rPr lang="en-US" altLang="zh-TW" sz="2400" b="1" i="0" u="none" strike="noStrike" kern="1200" spc="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5:1 digestate </a:t>
            </a:r>
            <a:r>
              <a:rPr lang="en-US" sz="2400" b="1" dirty="0"/>
              <a:t> </a:t>
            </a:r>
            <a:endParaRPr lang="zh-TW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8719154176661415"/>
          <c:y val="0.11099289061326967"/>
          <c:w val="0.72870734908136481"/>
          <c:h val="0.696153515907772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'5比1'!$H$3</c:f>
              <c:strCache>
                <c:ptCount val="1"/>
                <c:pt idx="0">
                  <c:v>yield of solid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'5比1'!$D$29:$D$37</c:f>
              <c:numCache>
                <c:formatCode>0.00%</c:formatCode>
                <c:ptCount val="9"/>
                <c:pt idx="0">
                  <c:v>0.2675961742195539</c:v>
                </c:pt>
                <c:pt idx="1">
                  <c:v>0.32033341271731364</c:v>
                </c:pt>
                <c:pt idx="2">
                  <c:v>0.24224339128363895</c:v>
                </c:pt>
                <c:pt idx="3">
                  <c:v>0.23222364008293844</c:v>
                </c:pt>
                <c:pt idx="5">
                  <c:v>0.29198742285832568</c:v>
                </c:pt>
                <c:pt idx="6">
                  <c:v>0.22882829245058345</c:v>
                </c:pt>
                <c:pt idx="7">
                  <c:v>0.26226226334516706</c:v>
                </c:pt>
                <c:pt idx="8">
                  <c:v>0.19495117885210764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C-CE43-ABED-792266EA9FAD}"/>
            </c:ext>
          </c:extLst>
        </c:ser>
        <c:ser>
          <c:idx val="1"/>
          <c:order val="1"/>
          <c:tx>
            <c:strRef>
              <c:f>'5比1'!$J$3</c:f>
              <c:strCache>
                <c:ptCount val="1"/>
                <c:pt idx="0">
                  <c:v>yield of bio-crude oil from solid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'5比1'!$F$29:$F$37</c:f>
              <c:numCache>
                <c:formatCode>0.00%</c:formatCode>
                <c:ptCount val="9"/>
                <c:pt idx="0">
                  <c:v>0.57787619468108797</c:v>
                </c:pt>
                <c:pt idx="1">
                  <c:v>0.45510597761371779</c:v>
                </c:pt>
                <c:pt idx="2">
                  <c:v>0.46998809240295258</c:v>
                </c:pt>
                <c:pt idx="3">
                  <c:v>0.47732992771943622</c:v>
                </c:pt>
                <c:pt idx="5">
                  <c:v>0.55872407025912674</c:v>
                </c:pt>
                <c:pt idx="6">
                  <c:v>0.45551321743272194</c:v>
                </c:pt>
                <c:pt idx="7">
                  <c:v>0.52621338413908014</c:v>
                </c:pt>
                <c:pt idx="8">
                  <c:v>0.51969754703500781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1C-CE43-ABED-792266EA9FAD}"/>
            </c:ext>
          </c:extLst>
        </c:ser>
        <c:ser>
          <c:idx val="2"/>
          <c:order val="2"/>
          <c:tx>
            <c:strRef>
              <c:f>'5比1'!$M$3</c:f>
              <c:strCache>
                <c:ptCount val="1"/>
                <c:pt idx="0">
                  <c:v>yield of bio-crude oil from liquid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'5比1'!$H$29:$H$37</c:f>
              <c:numCache>
                <c:formatCode>0.00%</c:formatCode>
                <c:ptCount val="9"/>
                <c:pt idx="0">
                  <c:v>3.0402545787632303E-2</c:v>
                </c:pt>
                <c:pt idx="1">
                  <c:v>3.3341271731364065E-2</c:v>
                </c:pt>
                <c:pt idx="2">
                  <c:v>3.5722791140747792E-2</c:v>
                </c:pt>
                <c:pt idx="3">
                  <c:v>6.9658516545044347E-2</c:v>
                </c:pt>
                <c:pt idx="5">
                  <c:v>4.2897956634667923E-2</c:v>
                </c:pt>
                <c:pt idx="6">
                  <c:v>4.2867349368897627E-2</c:v>
                </c:pt>
                <c:pt idx="7">
                  <c:v>2.8578232912598776E-2</c:v>
                </c:pt>
                <c:pt idx="8">
                  <c:v>7.8590140509645426E-2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1C-CE43-ABED-792266EA9FAD}"/>
            </c:ext>
          </c:extLst>
        </c:ser>
        <c:ser>
          <c:idx val="4"/>
          <c:order val="3"/>
          <c:tx>
            <c:strRef>
              <c:f>'5比1'!$V$3</c:f>
              <c:strCache>
                <c:ptCount val="1"/>
                <c:pt idx="0">
                  <c:v>yield of liquid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'5比1'!$J$29:$J$37</c:f>
              <c:numCache>
                <c:formatCode>0.00%</c:formatCode>
                <c:ptCount val="9"/>
                <c:pt idx="0">
                  <c:v>1.5564009963226468E-2</c:v>
                </c:pt>
                <c:pt idx="1">
                  <c:v>1.5110740652536318E-2</c:v>
                </c:pt>
                <c:pt idx="2">
                  <c:v>1.5235770421528932E-2</c:v>
                </c:pt>
                <c:pt idx="3">
                  <c:v>1.4854254759846315E-2</c:v>
                </c:pt>
                <c:pt idx="5">
                  <c:v>1.59370328969244E-2</c:v>
                </c:pt>
                <c:pt idx="6">
                  <c:v>1.5646582519647532E-2</c:v>
                </c:pt>
                <c:pt idx="7">
                  <c:v>1.6203242216392334E-2</c:v>
                </c:pt>
                <c:pt idx="8">
                  <c:v>1.5753750893069778E-2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1C-CE43-ABED-792266EA9FAD}"/>
            </c:ext>
          </c:extLst>
        </c:ser>
        <c:ser>
          <c:idx val="5"/>
          <c:order val="4"/>
          <c:tx>
            <c:strRef>
              <c:f>'5比1'!$X$3</c:f>
              <c:strCache>
                <c:ptCount val="1"/>
                <c:pt idx="0">
                  <c:v>yield of gas &amp; loss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'5比1'!$L$29:$L$37</c:f>
              <c:numCache>
                <c:formatCode>0.00%</c:formatCode>
                <c:ptCount val="9"/>
                <c:pt idx="0">
                  <c:v>0.1085610753484994</c:v>
                </c:pt>
                <c:pt idx="1">
                  <c:v>0.17610859728506828</c:v>
                </c:pt>
                <c:pt idx="2">
                  <c:v>0.23680995475113181</c:v>
                </c:pt>
                <c:pt idx="3">
                  <c:v>0.20593366089273468</c:v>
                </c:pt>
                <c:pt idx="5">
                  <c:v>9.0453517350955248E-2</c:v>
                </c:pt>
                <c:pt idx="6">
                  <c:v>0.25714455822814947</c:v>
                </c:pt>
                <c:pt idx="7">
                  <c:v>0.17448219458461783</c:v>
                </c:pt>
                <c:pt idx="8">
                  <c:v>0.19100738271016943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1C-CE43-ABED-792266EA9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8366463"/>
        <c:axId val="1313656319"/>
      </c:barChart>
      <c:catAx>
        <c:axId val="1298366463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313656319"/>
        <c:crosses val="autoZero"/>
        <c:auto val="1"/>
        <c:lblAlgn val="ctr"/>
        <c:lblOffset val="100"/>
        <c:noMultiLvlLbl val="0"/>
      </c:catAx>
      <c:valAx>
        <c:axId val="1313656319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1298366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71608660179989"/>
          <c:y val="0.90169515359915808"/>
          <c:w val="0.65788591013774944"/>
          <c:h val="8.17070816003896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TW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1272" custLinFactNeighborX="-100000" custLinFactNeighborY="5262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784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823" custLinFactNeighborX="-10000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784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784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Materials &amp;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1272" custLinFactNeighborX="-100000" custLinFactNeighborY="5262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Materials &amp;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Materials &amp;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Materials &amp;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784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784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784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AD87D5-DCB8-DB45-B962-18CB1D0C97F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B6B8C08F-46B0-2D4E-BF7E-5618165E7A13}">
      <dgm:prSet phldrT="[文字]" custT="1"/>
      <dgm:spPr>
        <a:solidFill>
          <a:srgbClr val="7FD4DB">
            <a:alpha val="40000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5629F-0D9F-5442-9F44-7C57F33EAD3E}" type="par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009AF-C43A-D842-8097-54E184C451A7}" type="sibTrans" cxnId="{5781DA35-7A77-824D-8949-376A7DEF4DF3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AECA7-E7C8-D849-8F4A-7C1E6394BE71}">
      <dgm:prSet phldrT="[文字]" custT="1"/>
      <dgm:spPr>
        <a:solidFill>
          <a:srgbClr val="7FD4DB">
            <a:alpha val="40784"/>
          </a:srgbClr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FF391-804B-7C40-90D8-E8AD9F1EF4BD}" type="par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2986C-D5FF-0F45-80D0-16002B57E870}" type="sibTrans" cxnId="{602A4277-6207-EC40-AD82-01E1C858819C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B4B7-4B02-D64E-AAE3-B3AEDD61299D}">
      <dgm:prSet custT="1"/>
      <dgm:spPr>
        <a:solidFill>
          <a:srgbClr val="7FD4DB"/>
        </a:solidFill>
      </dgm:spPr>
      <dgm:t>
        <a:bodyPr/>
        <a:lstStyle/>
        <a:p>
          <a:pPr algn="ctr"/>
          <a:r>
            <a: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40D08-C927-474E-86FE-38F5CC2B6027}" type="par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FBE87-D1BD-7342-BC3B-7647F0CCEDEE}" type="sibTrans" cxnId="{ABD11BAE-61BA-E84F-B28D-7B207D8CB8F7}">
      <dgm:prSet/>
      <dgm:spPr/>
      <dgm:t>
        <a:bodyPr/>
        <a:lstStyle/>
        <a:p>
          <a:pPr algn="ctr"/>
          <a:endParaRPr lang="zh-TW" alt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4D4E3-DD8D-7D4E-B202-4C262724DD90}" type="pres">
      <dgm:prSet presAssocID="{EBAD87D5-DCB8-DB45-B962-18CB1D0C97FD}" presName="Name0" presStyleCnt="0">
        <dgm:presLayoutVars>
          <dgm:dir/>
          <dgm:resizeHandles val="exact"/>
        </dgm:presLayoutVars>
      </dgm:prSet>
      <dgm:spPr/>
    </dgm:pt>
    <dgm:pt modelId="{263B3C8D-B870-5E41-A05F-027A067B3F9A}" type="pres">
      <dgm:prSet presAssocID="{B6B8C08F-46B0-2D4E-BF7E-5618165E7A13}" presName="parTxOnly" presStyleLbl="node1" presStyleIdx="0" presStyleCnt="3" custScaleX="32569" custLinFactX="-9667" custLinFactNeighborX="-100000" custLinFactNeighborY="-690">
        <dgm:presLayoutVars>
          <dgm:bulletEnabled val="1"/>
        </dgm:presLayoutVars>
      </dgm:prSet>
      <dgm:spPr/>
    </dgm:pt>
    <dgm:pt modelId="{679A9AD4-9A79-B647-BEEF-068D02FC70FB}" type="pres">
      <dgm:prSet presAssocID="{CD0009AF-C43A-D842-8097-54E184C451A7}" presName="parSpace" presStyleCnt="0"/>
      <dgm:spPr/>
    </dgm:pt>
    <dgm:pt modelId="{8B7091D6-3945-2C49-9456-5C618179E3C9}" type="pres">
      <dgm:prSet presAssocID="{0D9BB4B7-4B02-D64E-AAE3-B3AEDD61299D}" presName="parTxOnly" presStyleLbl="node1" presStyleIdx="1" presStyleCnt="3" custScaleX="31063" custLinFactX="9322" custLinFactNeighborX="100000">
        <dgm:presLayoutVars>
          <dgm:bulletEnabled val="1"/>
        </dgm:presLayoutVars>
      </dgm:prSet>
      <dgm:spPr/>
    </dgm:pt>
    <dgm:pt modelId="{ED8741D4-B0B1-C041-9792-84E6915761C7}" type="pres">
      <dgm:prSet presAssocID="{80EFBE87-D1BD-7342-BC3B-7647F0CCEDEE}" presName="parSpace" presStyleCnt="0"/>
      <dgm:spPr/>
    </dgm:pt>
    <dgm:pt modelId="{3E4F7ACB-9E69-2A42-BEE2-4FD839A227AB}" type="pres">
      <dgm:prSet presAssocID="{EDFAECA7-E7C8-D849-8F4A-7C1E6394BE71}" presName="parTxOnly" presStyleLbl="node1" presStyleIdx="2" presStyleCnt="3" custScaleX="33949" custLinFactNeighborX="-70269">
        <dgm:presLayoutVars>
          <dgm:bulletEnabled val="1"/>
        </dgm:presLayoutVars>
      </dgm:prSet>
      <dgm:spPr/>
    </dgm:pt>
  </dgm:ptLst>
  <dgm:cxnLst>
    <dgm:cxn modelId="{5781DA35-7A77-824D-8949-376A7DEF4DF3}" srcId="{EBAD87D5-DCB8-DB45-B962-18CB1D0C97FD}" destId="{B6B8C08F-46B0-2D4E-BF7E-5618165E7A13}" srcOrd="0" destOrd="0" parTransId="{47A5629F-0D9F-5442-9F44-7C57F33EAD3E}" sibTransId="{CD0009AF-C43A-D842-8097-54E184C451A7}"/>
    <dgm:cxn modelId="{1B16C372-0CE7-FD4D-96E9-D8C739A4EBDB}" type="presOf" srcId="{EBAD87D5-DCB8-DB45-B962-18CB1D0C97FD}" destId="{0D24D4E3-DD8D-7D4E-B202-4C262724DD90}" srcOrd="0" destOrd="0" presId="urn:microsoft.com/office/officeart/2005/8/layout/hChevron3"/>
    <dgm:cxn modelId="{602A4277-6207-EC40-AD82-01E1C858819C}" srcId="{EBAD87D5-DCB8-DB45-B962-18CB1D0C97FD}" destId="{EDFAECA7-E7C8-D849-8F4A-7C1E6394BE71}" srcOrd="2" destOrd="0" parTransId="{106FF391-804B-7C40-90D8-E8AD9F1EF4BD}" sibTransId="{ACF2986C-D5FF-0F45-80D0-16002B57E870}"/>
    <dgm:cxn modelId="{ABD11BAE-61BA-E84F-B28D-7B207D8CB8F7}" srcId="{EBAD87D5-DCB8-DB45-B962-18CB1D0C97FD}" destId="{0D9BB4B7-4B02-D64E-AAE3-B3AEDD61299D}" srcOrd="1" destOrd="0" parTransId="{4DE40D08-C927-474E-86FE-38F5CC2B6027}" sibTransId="{80EFBE87-D1BD-7342-BC3B-7647F0CCEDEE}"/>
    <dgm:cxn modelId="{746E22BF-E777-8A41-AEDD-889ACE33CA0B}" type="presOf" srcId="{B6B8C08F-46B0-2D4E-BF7E-5618165E7A13}" destId="{263B3C8D-B870-5E41-A05F-027A067B3F9A}" srcOrd="0" destOrd="0" presId="urn:microsoft.com/office/officeart/2005/8/layout/hChevron3"/>
    <dgm:cxn modelId="{A86942DC-C19F-E94F-ABE4-42FF472B72CE}" type="presOf" srcId="{EDFAECA7-E7C8-D849-8F4A-7C1E6394BE71}" destId="{3E4F7ACB-9E69-2A42-BEE2-4FD839A227AB}" srcOrd="0" destOrd="0" presId="urn:microsoft.com/office/officeart/2005/8/layout/hChevron3"/>
    <dgm:cxn modelId="{1B53F7E9-AA66-A24C-9559-6B567FC6F5BC}" type="presOf" srcId="{0D9BB4B7-4B02-D64E-AAE3-B3AEDD61299D}" destId="{8B7091D6-3945-2C49-9456-5C618179E3C9}" srcOrd="0" destOrd="0" presId="urn:microsoft.com/office/officeart/2005/8/layout/hChevron3"/>
    <dgm:cxn modelId="{D40934CF-D21C-CF46-A35D-174999ADA4AA}" type="presParOf" srcId="{0D24D4E3-DD8D-7D4E-B202-4C262724DD90}" destId="{263B3C8D-B870-5E41-A05F-027A067B3F9A}" srcOrd="0" destOrd="0" presId="urn:microsoft.com/office/officeart/2005/8/layout/hChevron3"/>
    <dgm:cxn modelId="{3C82112B-52F2-3D40-A84C-745FDE3FEE1F}" type="presParOf" srcId="{0D24D4E3-DD8D-7D4E-B202-4C262724DD90}" destId="{679A9AD4-9A79-B647-BEEF-068D02FC70FB}" srcOrd="1" destOrd="0" presId="urn:microsoft.com/office/officeart/2005/8/layout/hChevron3"/>
    <dgm:cxn modelId="{2EA4E681-EBC6-FD44-98D1-C3B306EE9D83}" type="presParOf" srcId="{0D24D4E3-DD8D-7D4E-B202-4C262724DD90}" destId="{8B7091D6-3945-2C49-9456-5C618179E3C9}" srcOrd="2" destOrd="0" presId="urn:microsoft.com/office/officeart/2005/8/layout/hChevron3"/>
    <dgm:cxn modelId="{C95139E1-C9AC-674F-BB96-05C8A86F1759}" type="presParOf" srcId="{0D24D4E3-DD8D-7D4E-B202-4C262724DD90}" destId="{ED8741D4-B0B1-C041-9792-84E6915761C7}" srcOrd="3" destOrd="0" presId="urn:microsoft.com/office/officeart/2005/8/layout/hChevron3"/>
    <dgm:cxn modelId="{E38F3C72-D0E4-274F-8741-5A4E393F15DA}" type="presParOf" srcId="{0D24D4E3-DD8D-7D4E-B202-4C262724DD90}" destId="{3E4F7ACB-9E69-2A42-BEE2-4FD839A227AB}" srcOrd="4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84554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554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78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78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78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Materials &amp;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Materials &amp;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Materials &amp;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Materials &amp;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78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78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78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B3C8D-B870-5E41-A05F-027A067B3F9A}">
      <dsp:nvSpPr>
        <dsp:cNvPr id="0" name=""/>
        <dsp:cNvSpPr/>
      </dsp:nvSpPr>
      <dsp:spPr>
        <a:xfrm>
          <a:off x="0" y="0"/>
          <a:ext cx="6325230" cy="774185"/>
        </a:xfrm>
        <a:prstGeom prst="homePlate">
          <a:avLst/>
        </a:prstGeom>
        <a:solidFill>
          <a:srgbClr val="7FD4DB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Introduction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31684" cy="774185"/>
      </dsp:txXfrm>
    </dsp:sp>
    <dsp:sp modelId="{8B7091D6-3945-2C49-9456-5C618179E3C9}">
      <dsp:nvSpPr>
        <dsp:cNvPr id="0" name=""/>
        <dsp:cNvSpPr/>
      </dsp:nvSpPr>
      <dsp:spPr>
        <a:xfrm>
          <a:off x="12264250" y="0"/>
          <a:ext cx="6032750" cy="774185"/>
        </a:xfrm>
        <a:prstGeom prst="chevron">
          <a:avLst/>
        </a:prstGeom>
        <a:solidFill>
          <a:srgbClr val="7FD4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Results &amp; Discussion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51343" y="0"/>
        <a:ext cx="5258565" cy="774185"/>
      </dsp:txXfrm>
    </dsp:sp>
    <dsp:sp modelId="{3E4F7ACB-9E69-2A42-BEE2-4FD839A227AB}">
      <dsp:nvSpPr>
        <dsp:cNvPr id="0" name=""/>
        <dsp:cNvSpPr/>
      </dsp:nvSpPr>
      <dsp:spPr>
        <a:xfrm>
          <a:off x="5988776" y="0"/>
          <a:ext cx="6593240" cy="774185"/>
        </a:xfrm>
        <a:prstGeom prst="chevron">
          <a:avLst/>
        </a:prstGeom>
        <a:solidFill>
          <a:srgbClr val="7FD4DB">
            <a:alpha val="4078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Methods</a:t>
          </a:r>
          <a:endParaRPr lang="zh-TW" alt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5869" y="0"/>
        <a:ext cx="5819055" cy="774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1.svg"/><Relationship Id="rId7" Type="http://schemas.openxmlformats.org/officeDocument/2006/relationships/diagramLayout" Target="../diagrams/layout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5" Type="http://schemas.openxmlformats.org/officeDocument/2006/relationships/chart" Target="../charts/chart10.xml"/><Relationship Id="rId10" Type="http://schemas.microsoft.com/office/2007/relationships/diagramDrawing" Target="../diagrams/drawing8.xml"/><Relationship Id="rId4" Type="http://schemas.openxmlformats.org/officeDocument/2006/relationships/chart" Target="../charts/chart9.xml"/><Relationship Id="rId9" Type="http://schemas.openxmlformats.org/officeDocument/2006/relationships/diagramColors" Target="../diagrams/colors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1.svg"/><Relationship Id="rId7" Type="http://schemas.openxmlformats.org/officeDocument/2006/relationships/diagramLayout" Target="../diagrams/layout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chart" Target="../charts/chart12.xml"/><Relationship Id="rId10" Type="http://schemas.microsoft.com/office/2007/relationships/diagramDrawing" Target="../diagrams/drawing9.xml"/><Relationship Id="rId4" Type="http://schemas.openxmlformats.org/officeDocument/2006/relationships/chart" Target="../charts/chart11.xml"/><Relationship Id="rId9" Type="http://schemas.openxmlformats.org/officeDocument/2006/relationships/diagramColors" Target="../diagrams/colors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1.sv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chart" Target="../charts/chart14.xml"/><Relationship Id="rId4" Type="http://schemas.openxmlformats.org/officeDocument/2006/relationships/diagramData" Target="../diagrams/data10.xml"/><Relationship Id="rId9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1.svg"/><Relationship Id="rId7" Type="http://schemas.openxmlformats.org/officeDocument/2006/relationships/diagramColors" Target="../diagrams/colors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43.wmf"/><Relationship Id="rId4" Type="http://schemas.openxmlformats.org/officeDocument/2006/relationships/diagramData" Target="../diagrams/data11.xml"/><Relationship Id="rId9" Type="http://schemas.openxmlformats.org/officeDocument/2006/relationships/image" Target="../media/image42.wm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1.sv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svg"/><Relationship Id="rId18" Type="http://schemas.microsoft.com/office/2007/relationships/hdphoto" Target="../media/hdphoto6.wdp"/><Relationship Id="rId26" Type="http://schemas.openxmlformats.org/officeDocument/2006/relationships/diagramQuickStyle" Target="../diagrams/quickStyle1.xml"/><Relationship Id="rId3" Type="http://schemas.openxmlformats.org/officeDocument/2006/relationships/image" Target="../media/image11.svg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5" Type="http://schemas.openxmlformats.org/officeDocument/2006/relationships/diagramLayout" Target="../diagrams/layout1.xml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24" Type="http://schemas.openxmlformats.org/officeDocument/2006/relationships/diagramData" Target="../diagrams/data1.xml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24.png"/><Relationship Id="rId28" Type="http://schemas.microsoft.com/office/2007/relationships/diagramDrawing" Target="../diagrams/drawing1.xml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8.png"/><Relationship Id="rId22" Type="http://schemas.openxmlformats.org/officeDocument/2006/relationships/image" Target="../media/image23.png"/><Relationship Id="rId27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1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17.svg"/><Relationship Id="rId10" Type="http://schemas.microsoft.com/office/2007/relationships/diagramDrawing" Target="../diagrams/drawing2.xml"/><Relationship Id="rId4" Type="http://schemas.openxmlformats.org/officeDocument/2006/relationships/image" Target="../media/image16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2.wdp"/><Relationship Id="rId18" Type="http://schemas.openxmlformats.org/officeDocument/2006/relationships/image" Target="../media/image32.jpeg"/><Relationship Id="rId26" Type="http://schemas.microsoft.com/office/2007/relationships/diagramDrawing" Target="../diagrams/drawing3.xml"/><Relationship Id="rId3" Type="http://schemas.openxmlformats.org/officeDocument/2006/relationships/image" Target="../media/image11.svg"/><Relationship Id="rId21" Type="http://schemas.microsoft.com/office/2007/relationships/hdphoto" Target="../media/hdphoto15.wdp"/><Relationship Id="rId7" Type="http://schemas.microsoft.com/office/2007/relationships/hdphoto" Target="../media/hdphoto9.wdp"/><Relationship Id="rId12" Type="http://schemas.openxmlformats.org/officeDocument/2006/relationships/image" Target="../media/image29.png"/><Relationship Id="rId17" Type="http://schemas.microsoft.com/office/2007/relationships/hdphoto" Target="../media/hdphoto14.wdp"/><Relationship Id="rId25" Type="http://schemas.openxmlformats.org/officeDocument/2006/relationships/diagramColors" Target="../diagrams/colors3.xml"/><Relationship Id="rId2" Type="http://schemas.openxmlformats.org/officeDocument/2006/relationships/image" Target="../media/image10.pn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11.wdp"/><Relationship Id="rId24" Type="http://schemas.openxmlformats.org/officeDocument/2006/relationships/diagramQuickStyle" Target="../diagrams/quickStyle3.xml"/><Relationship Id="rId5" Type="http://schemas.microsoft.com/office/2007/relationships/hdphoto" Target="../media/hdphoto8.wdp"/><Relationship Id="rId15" Type="http://schemas.microsoft.com/office/2007/relationships/hdphoto" Target="../media/hdphoto13.wdp"/><Relationship Id="rId23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19" Type="http://schemas.openxmlformats.org/officeDocument/2006/relationships/image" Target="../media/image33.jpe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0.png"/><Relationship Id="rId2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11.svg"/><Relationship Id="rId7" Type="http://schemas.microsoft.com/office/2007/relationships/hdphoto" Target="../media/hdphoto8.wdp"/><Relationship Id="rId12" Type="http://schemas.openxmlformats.org/officeDocument/2006/relationships/diagramLayout" Target="../diagrams/layout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diagramData" Target="../diagrams/data4.xml"/><Relationship Id="rId5" Type="http://schemas.microsoft.com/office/2007/relationships/hdphoto" Target="../media/hdphoto9.wdp"/><Relationship Id="rId15" Type="http://schemas.microsoft.com/office/2007/relationships/diagramDrawing" Target="../diagrams/drawing4.xml"/><Relationship Id="rId10" Type="http://schemas.openxmlformats.org/officeDocument/2006/relationships/image" Target="../media/image37.jpeg"/><Relationship Id="rId4" Type="http://schemas.openxmlformats.org/officeDocument/2006/relationships/image" Target="../media/image26.png"/><Relationship Id="rId9" Type="http://schemas.openxmlformats.org/officeDocument/2006/relationships/image" Target="../media/image36.jpeg"/><Relationship Id="rId14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diagramData" Target="../diagrams/data5.xml"/><Relationship Id="rId3" Type="http://schemas.openxmlformats.org/officeDocument/2006/relationships/image" Target="../media/image11.svg"/><Relationship Id="rId7" Type="http://schemas.openxmlformats.org/officeDocument/2006/relationships/image" Target="../media/image25.png"/><Relationship Id="rId12" Type="http://schemas.openxmlformats.org/officeDocument/2006/relationships/image" Target="../media/image41.png"/><Relationship Id="rId17" Type="http://schemas.microsoft.com/office/2007/relationships/diagramDrawing" Target="../diagrams/drawing5.xml"/><Relationship Id="rId2" Type="http://schemas.openxmlformats.org/officeDocument/2006/relationships/image" Target="../media/image10.png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microsoft.com/office/2007/relationships/hdphoto" Target="../media/hdphoto15.wdp"/><Relationship Id="rId15" Type="http://schemas.openxmlformats.org/officeDocument/2006/relationships/diagramQuickStyle" Target="../diagrams/quickStyle5.xml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1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1.svg"/><Relationship Id="rId7" Type="http://schemas.openxmlformats.org/officeDocument/2006/relationships/diagramLayout" Target="../diagrams/layout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5" Type="http://schemas.openxmlformats.org/officeDocument/2006/relationships/chart" Target="../charts/chart2.xml"/><Relationship Id="rId10" Type="http://schemas.microsoft.com/office/2007/relationships/diagramDrawing" Target="../diagrams/drawing6.xml"/><Relationship Id="rId4" Type="http://schemas.openxmlformats.org/officeDocument/2006/relationships/chart" Target="../charts/chart1.xml"/><Relationship Id="rId9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11.svg"/><Relationship Id="rId7" Type="http://schemas.openxmlformats.org/officeDocument/2006/relationships/chart" Target="../charts/chart6.xml"/><Relationship Id="rId12" Type="http://schemas.openxmlformats.org/officeDocument/2006/relationships/diagramQuickStyle" Target="../diagrams/quickStyle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11" Type="http://schemas.openxmlformats.org/officeDocument/2006/relationships/diagramLayout" Target="../diagrams/layout7.xml"/><Relationship Id="rId5" Type="http://schemas.openxmlformats.org/officeDocument/2006/relationships/chart" Target="../charts/chart4.xml"/><Relationship Id="rId10" Type="http://schemas.openxmlformats.org/officeDocument/2006/relationships/diagramData" Target="../diagrams/data7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Relationship Id="rId14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EDFF8-22E9-13F5-B8A6-BB9993030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93F898-A485-C9C2-7FA2-B7E26C0F4AEC}"/>
              </a:ext>
            </a:extLst>
          </p:cNvPr>
          <p:cNvSpPr/>
          <p:nvPr/>
        </p:nvSpPr>
        <p:spPr>
          <a:xfrm flipH="1">
            <a:off x="8270182" y="403269"/>
            <a:ext cx="12875124" cy="12758400"/>
          </a:xfrm>
          <a:custGeom>
            <a:avLst/>
            <a:gdLst/>
            <a:ahLst/>
            <a:cxnLst/>
            <a:rect l="l" t="t" r="r" b="b"/>
            <a:pathLst>
              <a:path w="12875124" h="12758078">
                <a:moveTo>
                  <a:pt x="12875125" y="0"/>
                </a:moveTo>
                <a:lnTo>
                  <a:pt x="0" y="0"/>
                </a:lnTo>
                <a:lnTo>
                  <a:pt x="0" y="12758077"/>
                </a:lnTo>
                <a:lnTo>
                  <a:pt x="12875125" y="12758077"/>
                </a:lnTo>
                <a:lnTo>
                  <a:pt x="128751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0C90C4C-3508-CEE3-0D85-5708969169E4}"/>
              </a:ext>
            </a:extLst>
          </p:cNvPr>
          <p:cNvSpPr txBox="1"/>
          <p:nvPr/>
        </p:nvSpPr>
        <p:spPr>
          <a:xfrm>
            <a:off x="1333697" y="2627008"/>
            <a:ext cx="1610264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6000" b="1" dirty="0">
                <a:solidFill>
                  <a:srgbClr val="01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Anaerobic Digestion and Hydrothermal Liquefaction for Resource Recovery from Fish Waste Digestate</a:t>
            </a:r>
            <a:endParaRPr lang="en-US" sz="6000" b="1" dirty="0">
              <a:solidFill>
                <a:srgbClr val="014745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D5FCFE1-E8DE-E035-0E09-7FF091A990BA}"/>
              </a:ext>
            </a:extLst>
          </p:cNvPr>
          <p:cNvSpPr txBox="1"/>
          <p:nvPr/>
        </p:nvSpPr>
        <p:spPr>
          <a:xfrm>
            <a:off x="2948077" y="5976796"/>
            <a:ext cx="12391845" cy="1206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altLang="zh-TW" sz="3200" b="1" dirty="0">
                <a:solidFill>
                  <a:srgbClr val="01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Bioenvironmental Systems Engineering, NTU</a:t>
            </a:r>
            <a:endParaRPr lang="en-US" sz="3200" b="1" dirty="0">
              <a:solidFill>
                <a:srgbClr val="014745"/>
              </a:solidFill>
              <a:latin typeface="Times New Roman" panose="02020603050405020304" pitchFamily="18" charset="0"/>
              <a:ea typeface="Arial Nova"/>
              <a:cs typeface="Times New Roman" panose="02020603050405020304" pitchFamily="18" charset="0"/>
              <a:sym typeface="Arial Nova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altLang="zh-TW" sz="2800" b="1" dirty="0">
                <a:solidFill>
                  <a:srgbClr val="014745"/>
                </a:solidFill>
                <a:latin typeface="Times New Roman" panose="02020603050405020304" pitchFamily="18" charset="0"/>
                <a:ea typeface="Arial Nova"/>
                <a:cs typeface="Times New Roman" panose="02020603050405020304" pitchFamily="18" charset="0"/>
                <a:sym typeface="Arial Nova"/>
              </a:rPr>
              <a:t>Ting Yu HSU, </a:t>
            </a:r>
            <a:r>
              <a:rPr lang="en-US" altLang="zh-TW" sz="2800" b="1" dirty="0">
                <a:solidFill>
                  <a:srgbClr val="01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Ya-Zhen Huang, </a:t>
            </a:r>
            <a:r>
              <a:rPr lang="en-US" altLang="zh-TW" sz="2800" b="1" dirty="0" err="1">
                <a:solidFill>
                  <a:srgbClr val="01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Chihhao</a:t>
            </a:r>
            <a:r>
              <a:rPr lang="en-US" altLang="zh-TW" sz="2800" b="1" dirty="0">
                <a:solidFill>
                  <a:srgbClr val="014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Fan</a:t>
            </a:r>
            <a:endParaRPr lang="en-US" sz="2800" b="1" dirty="0">
              <a:solidFill>
                <a:srgbClr val="014745"/>
              </a:solidFill>
              <a:latin typeface="Times New Roman" panose="02020603050405020304" pitchFamily="18" charset="0"/>
              <a:ea typeface="Arial Nova"/>
              <a:cs typeface="Times New Roman" panose="02020603050405020304" pitchFamily="18" charset="0"/>
              <a:sym typeface="Arial Nova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4DC772E-18D5-94DE-CA76-56ABDFD4A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417" y="186957"/>
            <a:ext cx="4343400" cy="1148758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786B7F76-56BB-EDEF-12B4-482A3B891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797" y="168076"/>
            <a:ext cx="2209800" cy="1012825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62B9D16-5B3B-3CC5-61C0-EDF0E59BD2A7}"/>
              </a:ext>
            </a:extLst>
          </p:cNvPr>
          <p:cNvSpPr txBox="1"/>
          <p:nvPr/>
        </p:nvSpPr>
        <p:spPr>
          <a:xfrm>
            <a:off x="75753" y="7827060"/>
            <a:ext cx="7924800" cy="24376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EGU26-2934 | ERE1.1 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PICO 2-minute madness: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05 May 2026, 09:01–09:03 at PICO spot 4</a:t>
            </a:r>
            <a:b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PICO viewing:</a:t>
            </a:r>
            <a:b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05 May 2026, 09:09–10:15, Screen PICO 4.12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4D2E7FA7-C4A8-1BE3-8E59-6BA3655A3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400" y="56531"/>
            <a:ext cx="1347674" cy="188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6E1BAE62-A8E8-7604-64DB-673A31ED70F3}"/>
              </a:ext>
            </a:extLst>
          </p:cNvPr>
          <p:cNvGrpSpPr/>
          <p:nvPr/>
        </p:nvGrpSpPr>
        <p:grpSpPr>
          <a:xfrm>
            <a:off x="12192000" y="7982341"/>
            <a:ext cx="5852806" cy="2127089"/>
            <a:chOff x="12349275" y="8114963"/>
            <a:chExt cx="5852806" cy="2127089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47DBF7A1-3899-1A51-EB51-48E55ECB355E}"/>
                </a:ext>
              </a:extLst>
            </p:cNvPr>
            <p:cNvGrpSpPr/>
            <p:nvPr/>
          </p:nvGrpSpPr>
          <p:grpSpPr>
            <a:xfrm>
              <a:off x="12499914" y="8114963"/>
              <a:ext cx="5702167" cy="2114784"/>
              <a:chOff x="10726158" y="8041728"/>
              <a:chExt cx="6054010" cy="2245273"/>
            </a:xfrm>
          </p:grpSpPr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4C095DB0-4FB7-9E7D-85B0-2D9F35AE0EAD}"/>
                  </a:ext>
                </a:extLst>
              </p:cNvPr>
              <p:cNvGrpSpPr/>
              <p:nvPr/>
            </p:nvGrpSpPr>
            <p:grpSpPr>
              <a:xfrm>
                <a:off x="10726158" y="8078350"/>
                <a:ext cx="1757170" cy="2143992"/>
                <a:chOff x="11524130" y="7704061"/>
                <a:chExt cx="2057400" cy="2510316"/>
              </a:xfrm>
            </p:grpSpPr>
            <p:pic>
              <p:nvPicPr>
                <p:cNvPr id="14" name="圖片 13">
                  <a:extLst>
                    <a:ext uri="{FF2B5EF4-FFF2-40B4-BE49-F238E27FC236}">
                      <a16:creationId xmlns:a16="http://schemas.microsoft.com/office/drawing/2014/main" id="{4744D43D-9625-818C-6CC3-FD7DE38786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24130" y="8156977"/>
                  <a:ext cx="2057400" cy="2057400"/>
                </a:xfrm>
                <a:prstGeom prst="rect">
                  <a:avLst/>
                </a:prstGeom>
              </p:spPr>
            </p:pic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D5EA1233-855C-80C5-92E5-FDE14999DC5F}"/>
                    </a:ext>
                  </a:extLst>
                </p:cNvPr>
                <p:cNvSpPr txBox="1"/>
                <p:nvPr/>
              </p:nvSpPr>
              <p:spPr>
                <a:xfrm>
                  <a:off x="11666021" y="7704061"/>
                  <a:ext cx="1752600" cy="4973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en-US" altLang="zh-TW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Abstract:</a:t>
                  </a:r>
                </a:p>
              </p:txBody>
            </p:sp>
          </p:grp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0A22BB53-117A-C9CE-A99E-BFB6BC9CC1F2}"/>
                  </a:ext>
                </a:extLst>
              </p:cNvPr>
              <p:cNvGrpSpPr/>
              <p:nvPr/>
            </p:nvGrpSpPr>
            <p:grpSpPr>
              <a:xfrm>
                <a:off x="14672857" y="8041729"/>
                <a:ext cx="2107311" cy="2245272"/>
                <a:chOff x="13848267" y="7696200"/>
                <a:chExt cx="2399578" cy="2628900"/>
              </a:xfrm>
            </p:grpSpPr>
            <p:pic>
              <p:nvPicPr>
                <p:cNvPr id="22" name="圖片 21">
                  <a:extLst>
                    <a:ext uri="{FF2B5EF4-FFF2-40B4-BE49-F238E27FC236}">
                      <a16:creationId xmlns:a16="http://schemas.microsoft.com/office/drawing/2014/main" id="{1ECC92BB-DFB8-F452-E99C-BCEFC4D28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20800" y="8191500"/>
                  <a:ext cx="2057400" cy="2057400"/>
                </a:xfrm>
                <a:prstGeom prst="rect">
                  <a:avLst/>
                </a:prstGeom>
              </p:spPr>
            </p:pic>
            <p:sp>
              <p:nvSpPr>
                <p:cNvPr id="25" name="文字方塊 24">
                  <a:extLst>
                    <a:ext uri="{FF2B5EF4-FFF2-40B4-BE49-F238E27FC236}">
                      <a16:creationId xmlns:a16="http://schemas.microsoft.com/office/drawing/2014/main" id="{7EDC2C9F-AC32-C13F-CAEA-CDCAD549CFA6}"/>
                    </a:ext>
                  </a:extLst>
                </p:cNvPr>
                <p:cNvSpPr txBox="1"/>
                <p:nvPr/>
              </p:nvSpPr>
              <p:spPr>
                <a:xfrm>
                  <a:off x="14171756" y="7766756"/>
                  <a:ext cx="17526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TW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Email:</a:t>
                  </a:r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A407AEBE-39DF-5E53-160C-3906BBA1BA93}"/>
                    </a:ext>
                  </a:extLst>
                </p:cNvPr>
                <p:cNvSpPr/>
                <p:nvPr/>
              </p:nvSpPr>
              <p:spPr>
                <a:xfrm>
                  <a:off x="13848267" y="7696200"/>
                  <a:ext cx="2399578" cy="2628900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/>
                </a:p>
              </p:txBody>
            </p:sp>
          </p:grpSp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F7660713-7FD0-28B4-7C2A-8E5715098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39226" y="8531598"/>
                <a:ext cx="1672335" cy="1672335"/>
              </a:xfrm>
              <a:prstGeom prst="rect">
                <a:avLst/>
              </a:prstGeom>
            </p:spPr>
          </p:pic>
          <p:grpSp>
            <p:nvGrpSpPr>
              <p:cNvPr id="31" name="群組 30">
                <a:extLst>
                  <a:ext uri="{FF2B5EF4-FFF2-40B4-BE49-F238E27FC236}">
                    <a16:creationId xmlns:a16="http://schemas.microsoft.com/office/drawing/2014/main" id="{BF48DCBB-7F5E-D5F1-79FB-6D2084B3AE22}"/>
                  </a:ext>
                </a:extLst>
              </p:cNvPr>
              <p:cNvGrpSpPr/>
              <p:nvPr/>
            </p:nvGrpSpPr>
            <p:grpSpPr>
              <a:xfrm>
                <a:off x="12623443" y="8041728"/>
                <a:ext cx="2049414" cy="2245272"/>
                <a:chOff x="11277600" y="7658100"/>
                <a:chExt cx="2399578" cy="2628900"/>
              </a:xfrm>
            </p:grpSpPr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EE6FFA8A-A7D4-0DF6-D692-EBE362686561}"/>
                    </a:ext>
                  </a:extLst>
                </p:cNvPr>
                <p:cNvSpPr/>
                <p:nvPr/>
              </p:nvSpPr>
              <p:spPr>
                <a:xfrm>
                  <a:off x="11277600" y="7658100"/>
                  <a:ext cx="2399578" cy="2628900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/>
                </a:p>
              </p:txBody>
            </p:sp>
            <p:sp>
              <p:nvSpPr>
                <p:cNvPr id="34" name="文字方塊 33">
                  <a:extLst>
                    <a:ext uri="{FF2B5EF4-FFF2-40B4-BE49-F238E27FC236}">
                      <a16:creationId xmlns:a16="http://schemas.microsoft.com/office/drawing/2014/main" id="{A57C5420-33E5-B1C4-46B3-A97E389A9F26}"/>
                    </a:ext>
                  </a:extLst>
                </p:cNvPr>
                <p:cNvSpPr txBox="1"/>
                <p:nvPr/>
              </p:nvSpPr>
              <p:spPr>
                <a:xfrm>
                  <a:off x="11601089" y="7733810"/>
                  <a:ext cx="1752601" cy="468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TW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lab:</a:t>
                  </a:r>
                </a:p>
              </p:txBody>
            </p:sp>
          </p:grpSp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3065CC8E-0D5C-9CDB-FF4E-B090D6B95A7E}"/>
                </a:ext>
              </a:extLst>
            </p:cNvPr>
            <p:cNvSpPr/>
            <p:nvPr/>
          </p:nvSpPr>
          <p:spPr>
            <a:xfrm>
              <a:off x="12349275" y="8127270"/>
              <a:ext cx="1930307" cy="211478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1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17737" flipH="1">
            <a:off x="-9627241" y="-24901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748881">
            <a:off x="706815" y="10751015"/>
            <a:ext cx="17646818" cy="17540937"/>
          </a:xfrm>
          <a:custGeom>
            <a:avLst/>
            <a:gdLst/>
            <a:ahLst/>
            <a:cxnLst/>
            <a:rect l="l" t="t" r="r" b="b"/>
            <a:pathLst>
              <a:path w="19411500" h="17540937">
                <a:moveTo>
                  <a:pt x="0" y="0"/>
                </a:moveTo>
                <a:lnTo>
                  <a:pt x="19411501" y="0"/>
                </a:lnTo>
                <a:lnTo>
                  <a:pt x="19411501" y="17540938"/>
                </a:lnTo>
                <a:lnTo>
                  <a:pt x="0" y="1754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8649" y="881730"/>
            <a:ext cx="12020550" cy="785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3-2 HTL products distribution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5691FFE3-13C5-F53C-07A2-4910372E5F3F}"/>
              </a:ext>
            </a:extLst>
          </p:cNvPr>
          <p:cNvGrpSpPr/>
          <p:nvPr/>
        </p:nvGrpSpPr>
        <p:grpSpPr>
          <a:xfrm>
            <a:off x="176784" y="1987663"/>
            <a:ext cx="8991600" cy="7651637"/>
            <a:chOff x="593759" y="2247900"/>
            <a:chExt cx="9224450" cy="7651637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B9E406F8-3178-8946-9BF8-8DB3A7C23FEA}"/>
                </a:ext>
              </a:extLst>
            </p:cNvPr>
            <p:cNvGrpSpPr/>
            <p:nvPr/>
          </p:nvGrpSpPr>
          <p:grpSpPr>
            <a:xfrm>
              <a:off x="593759" y="2247900"/>
              <a:ext cx="9224450" cy="7651637"/>
              <a:chOff x="2391873" y="2111442"/>
              <a:chExt cx="9218820" cy="6760148"/>
            </a:xfrm>
          </p:grpSpPr>
          <p:graphicFrame>
            <p:nvGraphicFramePr>
              <p:cNvPr id="19" name="圖表 18">
                <a:extLst>
                  <a:ext uri="{FF2B5EF4-FFF2-40B4-BE49-F238E27FC236}">
                    <a16:creationId xmlns:a16="http://schemas.microsoft.com/office/drawing/2014/main" id="{3379FD55-9C89-344F-BF55-0668D86E39E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484853824"/>
                  </p:ext>
                </p:extLst>
              </p:nvPr>
            </p:nvGraphicFramePr>
            <p:xfrm>
              <a:off x="2391873" y="2111442"/>
              <a:ext cx="9218820" cy="676014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D4E4F76B-6E71-DA3F-EE3A-91B6F9F1A42C}"/>
                  </a:ext>
                </a:extLst>
              </p:cNvPr>
              <p:cNvSpPr txBox="1"/>
              <p:nvPr/>
            </p:nvSpPr>
            <p:spPr>
              <a:xfrm>
                <a:off x="2772041" y="2687695"/>
                <a:ext cx="1295209" cy="2707280"/>
              </a:xfrm>
              <a:prstGeom prst="rect">
                <a:avLst/>
              </a:prstGeom>
              <a:solidFill>
                <a:srgbClr val="F9F9F7"/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kumimoji="1"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325˚C,60min</a:t>
                </a:r>
              </a:p>
              <a:p>
                <a:pPr>
                  <a:lnSpc>
                    <a:spcPct val="250000"/>
                  </a:lnSpc>
                </a:pPr>
                <a:r>
                  <a:rPr kumimoji="1"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300˚C,60min</a:t>
                </a:r>
              </a:p>
              <a:p>
                <a:pPr>
                  <a:lnSpc>
                    <a:spcPct val="250000"/>
                  </a:lnSpc>
                </a:pPr>
                <a:r>
                  <a:rPr kumimoji="1"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275˚C,60min</a:t>
                </a:r>
              </a:p>
              <a:p>
                <a:pPr>
                  <a:lnSpc>
                    <a:spcPct val="250000"/>
                  </a:lnSpc>
                </a:pPr>
                <a:r>
                  <a:rPr kumimoji="1"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250˚C,60min</a:t>
                </a:r>
              </a:p>
              <a:p>
                <a:pPr>
                  <a:lnSpc>
                    <a:spcPct val="250000"/>
                  </a:lnSpc>
                </a:pPr>
                <a:endParaRPr kumimoji="1"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16368526-B226-B024-7B35-8BF140998031}"/>
                </a:ext>
              </a:extLst>
            </p:cNvPr>
            <p:cNvSpPr txBox="1"/>
            <p:nvPr/>
          </p:nvSpPr>
          <p:spPr>
            <a:xfrm>
              <a:off x="974159" y="5871228"/>
              <a:ext cx="1296000" cy="2448747"/>
            </a:xfrm>
            <a:prstGeom prst="rect">
              <a:avLst/>
            </a:prstGeom>
            <a:solidFill>
              <a:srgbClr val="F9F9F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kumimoji="1"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325˚C,30min</a:t>
              </a:r>
            </a:p>
            <a:p>
              <a:pPr>
                <a:lnSpc>
                  <a:spcPct val="250000"/>
                </a:lnSpc>
              </a:pPr>
              <a:r>
                <a:rPr kumimoji="1"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300˚C,30min</a:t>
              </a:r>
            </a:p>
            <a:p>
              <a:pPr>
                <a:lnSpc>
                  <a:spcPct val="250000"/>
                </a:lnSpc>
              </a:pPr>
              <a:r>
                <a:rPr kumimoji="1"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275˚C,30min</a:t>
              </a:r>
            </a:p>
            <a:p>
              <a:pPr>
                <a:lnSpc>
                  <a:spcPct val="250000"/>
                </a:lnSpc>
              </a:pPr>
              <a:r>
                <a:rPr kumimoji="1"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250˚C,30min</a:t>
              </a:r>
              <a:endParaRPr kumimoji="1"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1F4D59F-CF00-C525-0988-CCB6E9115DB8}"/>
              </a:ext>
            </a:extLst>
          </p:cNvPr>
          <p:cNvGrpSpPr/>
          <p:nvPr/>
        </p:nvGrpSpPr>
        <p:grpSpPr>
          <a:xfrm>
            <a:off x="9296400" y="3771900"/>
            <a:ext cx="8833463" cy="5897331"/>
            <a:chOff x="9906000" y="2426187"/>
            <a:chExt cx="8833463" cy="6354531"/>
          </a:xfrm>
        </p:grpSpPr>
        <p:graphicFrame>
          <p:nvGraphicFramePr>
            <p:cNvPr id="24" name="圖表 23">
              <a:extLst>
                <a:ext uri="{FF2B5EF4-FFF2-40B4-BE49-F238E27FC236}">
                  <a16:creationId xmlns:a16="http://schemas.microsoft.com/office/drawing/2014/main" id="{AB8CE00D-25F1-7FF0-9F90-F60162622C8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73623528"/>
                </p:ext>
              </p:extLst>
            </p:nvPr>
          </p:nvGraphicFramePr>
          <p:xfrm>
            <a:off x="9906000" y="2426187"/>
            <a:ext cx="8833463" cy="63545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21F35E38-F594-8756-AA35-E38BD65BCD0D}"/>
                </a:ext>
              </a:extLst>
            </p:cNvPr>
            <p:cNvSpPr txBox="1"/>
            <p:nvPr/>
          </p:nvSpPr>
          <p:spPr>
            <a:xfrm>
              <a:off x="11125200" y="7790149"/>
              <a:ext cx="3962400" cy="523220"/>
            </a:xfrm>
            <a:prstGeom prst="rect">
              <a:avLst/>
            </a:prstGeom>
            <a:solidFill>
              <a:srgbClr val="F9F9F7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kumimoji="1"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250˚C,      275˚C,       300˚C,        325˚C,</a:t>
              </a:r>
            </a:p>
            <a:p>
              <a:r>
                <a:rPr kumimoji="1"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30min       30min        30min        30min</a:t>
              </a: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C4788311-2495-6159-5FC9-A8EED09E15AE}"/>
                </a:ext>
              </a:extLst>
            </p:cNvPr>
            <p:cNvSpPr txBox="1"/>
            <p:nvPr/>
          </p:nvSpPr>
          <p:spPr>
            <a:xfrm>
              <a:off x="15087600" y="7790149"/>
              <a:ext cx="3124200" cy="523220"/>
            </a:xfrm>
            <a:prstGeom prst="rect">
              <a:avLst/>
            </a:prstGeom>
            <a:solidFill>
              <a:srgbClr val="F9F9F7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kumimoji="1"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250˚C,      275˚C,       300˚C,        325˚C,</a:t>
              </a:r>
            </a:p>
            <a:p>
              <a:r>
                <a:rPr kumimoji="1"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60min       60min        60min        60min</a:t>
              </a:r>
            </a:p>
          </p:txBody>
        </p:sp>
      </p:grp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7FA04C62-E493-9FAF-D490-B376EB4442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380338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3ADC6BF-9BF2-F740-5F0D-7EE34A6DA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892962"/>
            <a:ext cx="8991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buFont typeface="Wingdings" pitchFamily="2" charset="2"/>
              <a:buChar char="ü"/>
            </a:pPr>
            <a:r>
              <a:rPr lang="zh-TW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-webkit-standard"/>
                <a:cs typeface="Times New Roman" panose="02020603050405020304" pitchFamily="18" charset="0"/>
              </a:rPr>
              <a:t>Biocrude oil was the dominant product across all HTL conditions, accounting for the largest fraction of total products</a:t>
            </a: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-webkit-standard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zh-TW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-webkit-standard"/>
                <a:cs typeface="Times New Roman" panose="02020603050405020304" pitchFamily="18" charset="0"/>
              </a:rPr>
              <a:t>The majority of biocrude was derived from the </a:t>
            </a:r>
            <a:r>
              <a:rPr lang="zh-TW" altLang="zh-TW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phase</a:t>
            </a:r>
            <a:r>
              <a:rPr lang="zh-TW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-webkit-standard"/>
                <a:cs typeface="Times New Roman" panose="02020603050405020304" pitchFamily="18" charset="0"/>
              </a:rPr>
              <a:t>, with a smaller but consistent contribution from the liquid phase.</a:t>
            </a:r>
            <a:endParaRPr lang="en-US" altLang="zh-TW" sz="2400" dirty="0">
              <a:solidFill>
                <a:srgbClr val="000000"/>
              </a:solidFill>
              <a:latin typeface="Times New Roman" panose="02020603050405020304" pitchFamily="18" charset="0"/>
              <a:ea typeface="-webkit-standard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zh-TW" altLang="zh-TW" sz="2400" b="1" dirty="0">
                <a:solidFill>
                  <a:srgbClr val="000000"/>
                </a:solidFill>
                <a:latin typeface="Times New Roman" panose="02020603050405020304" pitchFamily="18" charset="0"/>
                <a:ea typeface="-webkit-standard"/>
                <a:cs typeface="Times New Roman" panose="02020603050405020304" pitchFamily="18" charset="0"/>
              </a:rPr>
              <a:t>Temperature had a stronger influence than reaction time on product distribution, indicating it is the key factor controlling HTL conversion.</a:t>
            </a:r>
            <a:endParaRPr lang="zh-TW" altLang="zh-TW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19C72-F086-6243-E82E-D274AC3D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989E8D-C74F-CE41-04DA-90B3FCF1886D}"/>
              </a:ext>
            </a:extLst>
          </p:cNvPr>
          <p:cNvSpPr/>
          <p:nvPr/>
        </p:nvSpPr>
        <p:spPr>
          <a:xfrm rot="-4517737" flipH="1">
            <a:off x="-9932041" y="-1437357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0DF3926-C9AA-097B-CA0E-A79222FD05AA}"/>
              </a:ext>
            </a:extLst>
          </p:cNvPr>
          <p:cNvSpPr/>
          <p:nvPr/>
        </p:nvSpPr>
        <p:spPr>
          <a:xfrm rot="9748881">
            <a:off x="-273409" y="8344105"/>
            <a:ext cx="19411500" cy="17540937"/>
          </a:xfrm>
          <a:custGeom>
            <a:avLst/>
            <a:gdLst/>
            <a:ahLst/>
            <a:cxnLst/>
            <a:rect l="l" t="t" r="r" b="b"/>
            <a:pathLst>
              <a:path w="19411500" h="17540937">
                <a:moveTo>
                  <a:pt x="0" y="0"/>
                </a:moveTo>
                <a:lnTo>
                  <a:pt x="19411501" y="0"/>
                </a:lnTo>
                <a:lnTo>
                  <a:pt x="19411501" y="17540938"/>
                </a:lnTo>
                <a:lnTo>
                  <a:pt x="0" y="1754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A152287-B50E-1489-71E4-C8AE9CC8E26B}"/>
              </a:ext>
            </a:extLst>
          </p:cNvPr>
          <p:cNvGrpSpPr/>
          <p:nvPr/>
        </p:nvGrpSpPr>
        <p:grpSpPr>
          <a:xfrm>
            <a:off x="547084" y="3583165"/>
            <a:ext cx="8669036" cy="5562600"/>
            <a:chOff x="1046726" y="2933700"/>
            <a:chExt cx="8913235" cy="5719293"/>
          </a:xfrm>
        </p:grpSpPr>
        <p:graphicFrame>
          <p:nvGraphicFramePr>
            <p:cNvPr id="6" name="圖表 5">
              <a:extLst>
                <a:ext uri="{FF2B5EF4-FFF2-40B4-BE49-F238E27FC236}">
                  <a16:creationId xmlns:a16="http://schemas.microsoft.com/office/drawing/2014/main" id="{C4106B27-B06B-68E7-B2A4-00A0D586F9B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21275389"/>
                </p:ext>
              </p:extLst>
            </p:nvPr>
          </p:nvGraphicFramePr>
          <p:xfrm>
            <a:off x="1046726" y="2933700"/>
            <a:ext cx="8513240" cy="57192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A3CA01B-A416-AEBD-50B9-B13CC2B1A9B3}"/>
                </a:ext>
              </a:extLst>
            </p:cNvPr>
            <p:cNvSpPr txBox="1"/>
            <p:nvPr/>
          </p:nvSpPr>
          <p:spPr>
            <a:xfrm>
              <a:off x="2083687" y="7803178"/>
              <a:ext cx="7876274" cy="379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kumimoji="1"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250˚C, 30min             275˚C,  30min        300˚C,  30min        325˚C, 30min</a:t>
              </a:r>
            </a:p>
          </p:txBody>
        </p:sp>
      </p:grpSp>
      <p:graphicFrame>
        <p:nvGraphicFramePr>
          <p:cNvPr id="13" name="圖表 12">
            <a:extLst>
              <a:ext uri="{FF2B5EF4-FFF2-40B4-BE49-F238E27FC236}">
                <a16:creationId xmlns:a16="http://schemas.microsoft.com/office/drawing/2014/main" id="{76D387DE-DEF7-1CD1-91AE-8A17CADD21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645067"/>
              </p:ext>
            </p:extLst>
          </p:nvPr>
        </p:nvGraphicFramePr>
        <p:xfrm>
          <a:off x="9460916" y="3583165"/>
          <a:ext cx="8280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2F8BBD37-CAE9-60C8-3BAC-C4523EE7B905}"/>
              </a:ext>
            </a:extLst>
          </p:cNvPr>
          <p:cNvSpPr txBox="1"/>
          <p:nvPr/>
        </p:nvSpPr>
        <p:spPr>
          <a:xfrm>
            <a:off x="10627515" y="8326678"/>
            <a:ext cx="76604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250˚C, 30min          275˚C,  30min         300˚C,  30min         325˚C, 30min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6742888-A5E4-1187-C808-E0706B8A91E7}"/>
              </a:ext>
            </a:extLst>
          </p:cNvPr>
          <p:cNvSpPr txBox="1"/>
          <p:nvPr/>
        </p:nvSpPr>
        <p:spPr>
          <a:xfrm>
            <a:off x="448649" y="881730"/>
            <a:ext cx="12020550" cy="785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3-2 HTL products distribution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522EFE02-03E7-3ECC-1737-BBE34B4A5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380338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FFCA29E-DF26-7546-216E-D647E0604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32" y="1777180"/>
            <a:ext cx="178377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Wingdings" pitchFamily="2" charset="2"/>
              <a:buChar char="ü"/>
            </a:pPr>
            <a:r>
              <a:rPr lang="zh-TW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-webkit-standard"/>
                <a:cs typeface="Times New Roman" panose="02020603050405020304" pitchFamily="18" charset="0"/>
              </a:rPr>
              <a:t>The 5:1 digestate consistently achieved the highest biocrude yield (45–57%), outperforming 1:1 and 10:1 conditions.</a:t>
            </a:r>
            <a:endParaRPr lang="en-US" altLang="zh-TW" sz="2400" dirty="0">
              <a:solidFill>
                <a:srgbClr val="000000"/>
              </a:solidFill>
              <a:latin typeface="Times New Roman" panose="02020603050405020304" pitchFamily="18" charset="0"/>
              <a:ea typeface="-webkit-standard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zh-TW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-webkit-standard"/>
                <a:cs typeface="Times New Roman" panose="02020603050405020304" pitchFamily="18" charset="0"/>
              </a:rPr>
              <a:t>Increasing temperature slightly enhanced biocrude yield, particularly at 300–325</a:t>
            </a:r>
            <a:r>
              <a:rPr kumimoji="1"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r>
              <a:rPr lang="zh-TW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-webkit-standard"/>
                <a:cs typeface="Times New Roman" panose="02020603050405020304" pitchFamily="18" charset="0"/>
              </a:rPr>
              <a:t>C, while differences across conditions remained moderate.</a:t>
            </a:r>
            <a:endParaRPr lang="en-US" altLang="zh-TW" sz="2400" dirty="0">
              <a:solidFill>
                <a:srgbClr val="000000"/>
              </a:solidFill>
              <a:latin typeface="Times New Roman" panose="02020603050405020304" pitchFamily="18" charset="0"/>
              <a:ea typeface="-webkit-standard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Biocrude oil and solid residue exhibit an inverse relationship across different S/I ratios, reflecting variations in conversion efficiency.</a:t>
            </a:r>
            <a:endParaRPr kumimoji="0" lang="zh-TW" altLang="zh-TW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E1F4-CAC7-7BF0-0AA5-5EC92E47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326052-2BF3-7CB0-E756-7DDA93EA0052}"/>
              </a:ext>
            </a:extLst>
          </p:cNvPr>
          <p:cNvSpPr/>
          <p:nvPr/>
        </p:nvSpPr>
        <p:spPr>
          <a:xfrm rot="-4517737" flipH="1">
            <a:off x="-8712840" y="178152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48DA48-8365-440F-37D9-C2B33F0F1DB0}"/>
              </a:ext>
            </a:extLst>
          </p:cNvPr>
          <p:cNvSpPr/>
          <p:nvPr/>
        </p:nvSpPr>
        <p:spPr>
          <a:xfrm rot="9748881">
            <a:off x="-561750" y="8877505"/>
            <a:ext cx="19411500" cy="17540937"/>
          </a:xfrm>
          <a:custGeom>
            <a:avLst/>
            <a:gdLst/>
            <a:ahLst/>
            <a:cxnLst/>
            <a:rect l="l" t="t" r="r" b="b"/>
            <a:pathLst>
              <a:path w="19411500" h="17540937">
                <a:moveTo>
                  <a:pt x="0" y="0"/>
                </a:moveTo>
                <a:lnTo>
                  <a:pt x="19411501" y="0"/>
                </a:lnTo>
                <a:lnTo>
                  <a:pt x="19411501" y="17540938"/>
                </a:lnTo>
                <a:lnTo>
                  <a:pt x="0" y="1754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B5B4F6A-8EF7-F541-A47B-4581620E9FEF}"/>
              </a:ext>
            </a:extLst>
          </p:cNvPr>
          <p:cNvSpPr txBox="1"/>
          <p:nvPr/>
        </p:nvSpPr>
        <p:spPr>
          <a:xfrm>
            <a:off x="448188" y="952500"/>
            <a:ext cx="18525612" cy="764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3-3 </a:t>
            </a:r>
            <a:r>
              <a:rPr lang="en-US" altLang="zh-TW" sz="4000" b="1" dirty="0">
                <a:solidFill>
                  <a:srgbClr val="006B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 of biocrude under different HTL conditions by GC-Mass</a:t>
            </a:r>
            <a:endParaRPr lang="en-US" sz="4000" b="1" dirty="0">
              <a:solidFill>
                <a:srgbClr val="006B68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05EC5E85-3B1C-CCDD-9DA2-F2A742B59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578919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圖表 16">
            <a:extLst>
              <a:ext uri="{FF2B5EF4-FFF2-40B4-BE49-F238E27FC236}">
                <a16:creationId xmlns:a16="http://schemas.microsoft.com/office/drawing/2014/main" id="{66D90BC0-E843-DC07-1CFA-0FE7ACA64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077110"/>
              </p:ext>
            </p:extLst>
          </p:nvPr>
        </p:nvGraphicFramePr>
        <p:xfrm>
          <a:off x="157480" y="2117632"/>
          <a:ext cx="9553514" cy="7526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19B8659B-8EAE-C21A-E21B-65BDD622D69E}"/>
              </a:ext>
            </a:extLst>
          </p:cNvPr>
          <p:cNvSpPr txBox="1"/>
          <p:nvPr/>
        </p:nvSpPr>
        <p:spPr>
          <a:xfrm>
            <a:off x="5344783" y="8892951"/>
            <a:ext cx="3646817" cy="51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250˚C,           275˚C,           300˚C,            325˚C,</a:t>
            </a:r>
          </a:p>
          <a:p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60min            60min            60min            60min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EDE8D9C-5952-8FC1-23A0-ED6ADE51D64B}"/>
              </a:ext>
            </a:extLst>
          </p:cNvPr>
          <p:cNvSpPr txBox="1"/>
          <p:nvPr/>
        </p:nvSpPr>
        <p:spPr>
          <a:xfrm>
            <a:off x="1295400" y="8887480"/>
            <a:ext cx="364681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250˚C,          275˚C,             300˚C,           325˚C,</a:t>
            </a:r>
          </a:p>
          <a:p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30min           30min              30min     </a:t>
            </a:r>
            <a:r>
              <a:rPr kumimoji="1"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30min</a:t>
            </a: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B7B0A7FF-99B3-28AA-EED5-46101EBFA4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805885"/>
              </p:ext>
            </p:extLst>
          </p:nvPr>
        </p:nvGraphicFramePr>
        <p:xfrm>
          <a:off x="9238453" y="2095500"/>
          <a:ext cx="8892067" cy="796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CD3FFED5-5FA6-7135-B78F-490469525E55}"/>
              </a:ext>
            </a:extLst>
          </p:cNvPr>
          <p:cNvSpPr txBox="1"/>
          <p:nvPr/>
        </p:nvSpPr>
        <p:spPr>
          <a:xfrm>
            <a:off x="14183983" y="8969151"/>
            <a:ext cx="3646817" cy="51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250˚C,           275˚C,           300˚C,            325˚C,</a:t>
            </a:r>
          </a:p>
          <a:p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60min            60min            60min            60min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E261CF5-4E6A-5007-FE00-8537ECC2B158}"/>
              </a:ext>
            </a:extLst>
          </p:cNvPr>
          <p:cNvSpPr txBox="1"/>
          <p:nvPr/>
        </p:nvSpPr>
        <p:spPr>
          <a:xfrm>
            <a:off x="10134600" y="8963680"/>
            <a:ext cx="364681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250˚C,         </a:t>
            </a:r>
            <a:r>
              <a:rPr kumimoji="1"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275˚C,           300˚C,  </a:t>
            </a:r>
            <a:r>
              <a:rPr kumimoji="1"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325˚C,</a:t>
            </a:r>
          </a:p>
          <a:p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30min           </a:t>
            </a:r>
            <a:r>
              <a:rPr kumimoji="1"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30min            30min     </a:t>
            </a:r>
            <a:r>
              <a:rPr kumimoji="1"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30min</a:t>
            </a:r>
          </a:p>
        </p:txBody>
      </p:sp>
    </p:spTree>
    <p:extLst>
      <p:ext uri="{BB962C8B-B14F-4D97-AF65-F5344CB8AC3E}">
        <p14:creationId xmlns:p14="http://schemas.microsoft.com/office/powerpoint/2010/main" val="3955768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17737" flipH="1">
            <a:off x="-10804380" y="-5357933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748881">
            <a:off x="-1010509" y="9002537"/>
            <a:ext cx="19411500" cy="17540937"/>
          </a:xfrm>
          <a:custGeom>
            <a:avLst/>
            <a:gdLst/>
            <a:ahLst/>
            <a:cxnLst/>
            <a:rect l="l" t="t" r="r" b="b"/>
            <a:pathLst>
              <a:path w="19411500" h="17540937">
                <a:moveTo>
                  <a:pt x="0" y="0"/>
                </a:moveTo>
                <a:lnTo>
                  <a:pt x="19411501" y="0"/>
                </a:lnTo>
                <a:lnTo>
                  <a:pt x="19411501" y="17540938"/>
                </a:lnTo>
                <a:lnTo>
                  <a:pt x="0" y="1754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591306A-5B40-C6F7-150D-306808DCFE9C}"/>
              </a:ext>
            </a:extLst>
          </p:cNvPr>
          <p:cNvSpPr txBox="1"/>
          <p:nvPr/>
        </p:nvSpPr>
        <p:spPr>
          <a:xfrm>
            <a:off x="448188" y="7072848"/>
            <a:ext cx="90006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DTG Characteristics</a:t>
            </a:r>
          </a:p>
          <a:p>
            <a:pPr lvl="1"/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treatments show a dominant peak at 240-270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</a:t>
            </a:r>
            <a:endParaRPr kumimoji="1"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Temperature-dependent DTG behavior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100-150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°C: higher DTG intensity in high temperature treatments(300-325 °C)</a:t>
            </a:r>
          </a:p>
          <a:p>
            <a:pPr lvl="1"/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light volatile compounds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&gt;300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 </a:t>
            </a:r>
            <a:r>
              <a:rPr kumimoji="1"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Higher DTG signal in low-temperature treatments(250-275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</a:t>
            </a:r>
            <a:r>
              <a:rPr kumimoji="1"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</a:t>
            </a:r>
          </a:p>
          <a:p>
            <a:pPr lvl="1"/>
            <a:r>
              <a:rPr kumimoji="1"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the presence of heavier and less degraded compounds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The biocrude exhibits good volatility and fuel potential(&gt;500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</a:t>
            </a: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low residue content)</a:t>
            </a:r>
          </a:p>
          <a:p>
            <a:pPr lvl="1"/>
            <a:endParaRPr kumimoji="1"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endParaRPr kumimoji="1"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1"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23D14FF7-9D33-382C-01F1-EC702861301E}"/>
              </a:ext>
            </a:extLst>
          </p:cNvPr>
          <p:cNvSpPr txBox="1"/>
          <p:nvPr/>
        </p:nvSpPr>
        <p:spPr>
          <a:xfrm>
            <a:off x="304800" y="896606"/>
            <a:ext cx="18525612" cy="72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3-4 </a:t>
            </a:r>
            <a:r>
              <a:rPr lang="en-US" altLang="zh-TW" sz="3000" b="1" dirty="0">
                <a:solidFill>
                  <a:srgbClr val="006B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Decomposition Behavior of Biocrude Derived from Different HTL Conditions (TGA Analysis)</a:t>
            </a:r>
            <a:endParaRPr lang="en-US" sz="3000" b="1" dirty="0">
              <a:solidFill>
                <a:srgbClr val="006B68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</p:txBody>
      </p:sp>
      <p:graphicFrame>
        <p:nvGraphicFramePr>
          <p:cNvPr id="25" name="資料庫圖表 24">
            <a:extLst>
              <a:ext uri="{FF2B5EF4-FFF2-40B4-BE49-F238E27FC236}">
                <a16:creationId xmlns:a16="http://schemas.microsoft.com/office/drawing/2014/main" id="{C21F2563-9C88-3D10-F569-6871754EA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1630357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6" name="群組 25">
            <a:extLst>
              <a:ext uri="{FF2B5EF4-FFF2-40B4-BE49-F238E27FC236}">
                <a16:creationId xmlns:a16="http://schemas.microsoft.com/office/drawing/2014/main" id="{9083D218-1053-F045-B432-F1EE59BAA836}"/>
              </a:ext>
            </a:extLst>
          </p:cNvPr>
          <p:cNvGrpSpPr/>
          <p:nvPr/>
        </p:nvGrpSpPr>
        <p:grpSpPr>
          <a:xfrm>
            <a:off x="10198808" y="2476500"/>
            <a:ext cx="7058726" cy="4506649"/>
            <a:chOff x="2888954" y="5381903"/>
            <a:chExt cx="8887460" cy="5475351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B28A39E5-BF73-68E4-383D-DFC00BF0BE9A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54" y="5381903"/>
              <a:ext cx="8887460" cy="5475351"/>
            </a:xfrm>
            <a:prstGeom prst="rect">
              <a:avLst/>
            </a:prstGeom>
          </p:spPr>
        </p:pic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34C27096-826D-7E8B-CB6B-D054E46F7352}"/>
                </a:ext>
              </a:extLst>
            </p:cNvPr>
            <p:cNvGrpSpPr/>
            <p:nvPr/>
          </p:nvGrpSpPr>
          <p:grpSpPr>
            <a:xfrm>
              <a:off x="8125016" y="6210300"/>
              <a:ext cx="3367741" cy="1075376"/>
              <a:chOff x="8539544" y="2608893"/>
              <a:chExt cx="3814949" cy="1155817"/>
            </a:xfrm>
          </p:grpSpPr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9C028521-D7F2-52AB-6D4A-90BE06920034}"/>
                  </a:ext>
                </a:extLst>
              </p:cNvPr>
              <p:cNvSpPr txBox="1"/>
              <p:nvPr/>
            </p:nvSpPr>
            <p:spPr>
              <a:xfrm>
                <a:off x="8539544" y="2608893"/>
                <a:ext cx="3151768" cy="11558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kumimoji="1" lang="zh-TW" altLang="en-US" dirty="0"/>
              </a:p>
            </p:txBody>
          </p: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F143232B-11D4-8FCB-1AC0-B5B9EA9072DB}"/>
                  </a:ext>
                </a:extLst>
              </p:cNvPr>
              <p:cNvCxnSpPr/>
              <p:nvPr/>
            </p:nvCxnSpPr>
            <p:spPr>
              <a:xfrm>
                <a:off x="9101733" y="2857500"/>
                <a:ext cx="533400" cy="0"/>
              </a:xfrm>
              <a:prstGeom prst="line">
                <a:avLst/>
              </a:prstGeom>
              <a:ln w="28575">
                <a:solidFill>
                  <a:srgbClr val="00D8E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E7EB73BE-DC08-81E9-BAB3-3DA49A99B286}"/>
                  </a:ext>
                </a:extLst>
              </p:cNvPr>
              <p:cNvCxnSpPr/>
              <p:nvPr/>
            </p:nvCxnSpPr>
            <p:spPr>
              <a:xfrm>
                <a:off x="9101733" y="3162300"/>
                <a:ext cx="5334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2DC1FCA1-C9EE-6D44-301F-DC83261C71C0}"/>
                  </a:ext>
                </a:extLst>
              </p:cNvPr>
              <p:cNvCxnSpPr/>
              <p:nvPr/>
            </p:nvCxnSpPr>
            <p:spPr>
              <a:xfrm>
                <a:off x="9101733" y="3467100"/>
                <a:ext cx="533400" cy="0"/>
              </a:xfrm>
              <a:prstGeom prst="line">
                <a:avLst/>
              </a:prstGeom>
              <a:ln w="28575">
                <a:solidFill>
                  <a:srgbClr val="A61E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C3B57C13-6D5F-97B0-174D-1C59EE034197}"/>
                  </a:ext>
                </a:extLst>
              </p:cNvPr>
              <p:cNvSpPr txBox="1"/>
              <p:nvPr/>
            </p:nvSpPr>
            <p:spPr>
              <a:xfrm>
                <a:off x="9710098" y="2671221"/>
                <a:ext cx="2543404" cy="391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"/>
                <a:r>
                  <a:rPr lang="en-US" altLang="zh-TW" sz="140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275</a:t>
                </a:r>
                <a:r>
                  <a:rPr lang="en-US" altLang="zh-TW" sz="1400" dirty="0">
                    <a:solidFill>
                      <a:srgbClr val="1F1F1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°C-6</a:t>
                </a:r>
                <a:r>
                  <a:rPr lang="en-US" altLang="zh-TW" sz="140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0min</a:t>
                </a:r>
                <a:endParaRPr lang="en-US" altLang="zh-TW" sz="1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D42A7C77-8AF7-EA83-41B9-6BB270D3AAA6}"/>
                  </a:ext>
                </a:extLst>
              </p:cNvPr>
              <p:cNvSpPr txBox="1"/>
              <p:nvPr/>
            </p:nvSpPr>
            <p:spPr>
              <a:xfrm>
                <a:off x="9710097" y="3314701"/>
                <a:ext cx="2323073" cy="391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"/>
                <a:r>
                  <a:rPr lang="en-US" altLang="zh-TW" sz="1400" dirty="0">
                    <a:solidFill>
                      <a:srgbClr val="1F1F1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325 °C/6</a:t>
                </a:r>
                <a:r>
                  <a:rPr lang="en-US" altLang="zh-TW" sz="140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0min</a:t>
                </a:r>
                <a:endParaRPr lang="en-US" altLang="zh-TW" sz="1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4139FE7-CCEB-72ED-0702-2623D32E6396}"/>
                  </a:ext>
                </a:extLst>
              </p:cNvPr>
              <p:cNvSpPr txBox="1"/>
              <p:nvPr/>
            </p:nvSpPr>
            <p:spPr>
              <a:xfrm>
                <a:off x="9716926" y="3001802"/>
                <a:ext cx="2637567" cy="391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"/>
                <a:r>
                  <a:rPr lang="en-US" altLang="zh-TW" sz="1400" dirty="0">
                    <a:solidFill>
                      <a:srgbClr val="1F1F1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 °C/6</a:t>
                </a:r>
                <a:r>
                  <a:rPr lang="en-US" altLang="zh-TW" sz="140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0min</a:t>
                </a:r>
                <a:endParaRPr lang="en-US" altLang="zh-TW" sz="1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A6A38EF-7FCF-CCCF-56A2-ADA056EE0E46}"/>
              </a:ext>
            </a:extLst>
          </p:cNvPr>
          <p:cNvSpPr txBox="1"/>
          <p:nvPr/>
        </p:nvSpPr>
        <p:spPr>
          <a:xfrm>
            <a:off x="9829800" y="7048500"/>
            <a:ext cx="8458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DTG Characteristics</a:t>
            </a:r>
          </a:p>
          <a:p>
            <a:pPr lvl="1"/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samples show a bimodal distribution</a:t>
            </a:r>
          </a:p>
          <a:p>
            <a:pPr lvl="1"/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peak: 140-170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</a:t>
            </a:r>
            <a:endParaRPr kumimoji="1"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peak: 200-280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</a:t>
            </a:r>
            <a:endParaRPr kumimoji="1"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Higher temperature(325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</a:t>
            </a: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 tends to increased heavy fraction formation(more complex molecular structures)</a:t>
            </a: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fractions (&gt;300°C) remain limited in all samples</a:t>
            </a: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The biocrude exhibits good volatility and fuel potential(&gt;500</a:t>
            </a:r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°C</a:t>
            </a:r>
            <a:r>
              <a:rPr kumimoji="1"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low 	residue content)</a:t>
            </a:r>
          </a:p>
          <a:p>
            <a:endParaRPr kumimoji="1"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CF49A2F-51F2-200C-00F6-C87316E5BB61}"/>
              </a:ext>
            </a:extLst>
          </p:cNvPr>
          <p:cNvSpPr txBox="1"/>
          <p:nvPr/>
        </p:nvSpPr>
        <p:spPr>
          <a:xfrm>
            <a:off x="157629" y="1943100"/>
            <a:ext cx="9291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DTG of biocrude extracted from solid residue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8888036-BD55-87AE-248B-D7042842ABC4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3" y="2467514"/>
            <a:ext cx="8471449" cy="4572550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B9DBAE46-B6E0-C1F3-BB95-7D137133E3C0}"/>
              </a:ext>
            </a:extLst>
          </p:cNvPr>
          <p:cNvSpPr txBox="1"/>
          <p:nvPr/>
        </p:nvSpPr>
        <p:spPr>
          <a:xfrm>
            <a:off x="9144000" y="1943100"/>
            <a:ext cx="9291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DTG of biocrude extracted from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aqueous phase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9067DB7-CE03-610B-9F0E-3B7D62D343FF}"/>
              </a:ext>
            </a:extLst>
          </p:cNvPr>
          <p:cNvGrpSpPr/>
          <p:nvPr/>
        </p:nvGrpSpPr>
        <p:grpSpPr>
          <a:xfrm>
            <a:off x="5638800" y="3676682"/>
            <a:ext cx="1798161" cy="865286"/>
            <a:chOff x="8915400" y="2608893"/>
            <a:chExt cx="2438400" cy="1155818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AB914E2-A4B2-3B8F-311A-C65F56AF9347}"/>
                </a:ext>
              </a:extLst>
            </p:cNvPr>
            <p:cNvSpPr txBox="1"/>
            <p:nvPr/>
          </p:nvSpPr>
          <p:spPr>
            <a:xfrm>
              <a:off x="8915400" y="2608893"/>
              <a:ext cx="2438397" cy="11558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32AA7816-4726-D405-5C86-6B9E66C92082}"/>
                </a:ext>
              </a:extLst>
            </p:cNvPr>
            <p:cNvCxnSpPr/>
            <p:nvPr/>
          </p:nvCxnSpPr>
          <p:spPr>
            <a:xfrm>
              <a:off x="9101733" y="2857500"/>
              <a:ext cx="533400" cy="0"/>
            </a:xfrm>
            <a:prstGeom prst="line">
              <a:avLst/>
            </a:prstGeom>
            <a:ln w="28575">
              <a:solidFill>
                <a:srgbClr val="00D8E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1E017000-FEF3-842F-992B-77715F77B522}"/>
                </a:ext>
              </a:extLst>
            </p:cNvPr>
            <p:cNvCxnSpPr/>
            <p:nvPr/>
          </p:nvCxnSpPr>
          <p:spPr>
            <a:xfrm>
              <a:off x="9101733" y="3086100"/>
              <a:ext cx="533400" cy="0"/>
            </a:xfrm>
            <a:prstGeom prst="line">
              <a:avLst/>
            </a:prstGeom>
            <a:ln w="28575">
              <a:solidFill>
                <a:srgbClr val="009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0B905BA8-7939-7C24-9C54-0AED737ED655}"/>
                </a:ext>
              </a:extLst>
            </p:cNvPr>
            <p:cNvCxnSpPr/>
            <p:nvPr/>
          </p:nvCxnSpPr>
          <p:spPr>
            <a:xfrm>
              <a:off x="9101733" y="3314700"/>
              <a:ext cx="5334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FAE86E9-0081-FD28-5B81-A51EC4C5F605}"/>
                </a:ext>
              </a:extLst>
            </p:cNvPr>
            <p:cNvCxnSpPr/>
            <p:nvPr/>
          </p:nvCxnSpPr>
          <p:spPr>
            <a:xfrm>
              <a:off x="9101733" y="3543300"/>
              <a:ext cx="533400" cy="0"/>
            </a:xfrm>
            <a:prstGeom prst="line">
              <a:avLst/>
            </a:prstGeom>
            <a:ln w="28575">
              <a:solidFill>
                <a:srgbClr val="A61E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A99E42F4-B683-5194-6E37-EED337FC5F37}"/>
                </a:ext>
              </a:extLst>
            </p:cNvPr>
            <p:cNvSpPr txBox="1"/>
            <p:nvPr/>
          </p:nvSpPr>
          <p:spPr>
            <a:xfrm>
              <a:off x="9710099" y="2671221"/>
              <a:ext cx="1643701" cy="315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en-US" altLang="zh-TW" sz="140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250</a:t>
              </a:r>
              <a:r>
                <a:rPr lang="en-US" altLang="zh-TW" sz="1400" dirty="0">
                  <a:solidFill>
                    <a:srgbClr val="1F1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°C/6</a:t>
              </a:r>
              <a:r>
                <a:rPr lang="en-US" altLang="zh-TW" sz="140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0min</a:t>
              </a:r>
              <a:endParaRPr lang="en-US" altLang="zh-TW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37736807-A677-5135-AD92-A0D0C6C19B8E}"/>
                </a:ext>
              </a:extLst>
            </p:cNvPr>
            <p:cNvSpPr txBox="1"/>
            <p:nvPr/>
          </p:nvSpPr>
          <p:spPr>
            <a:xfrm>
              <a:off x="9710097" y="3142119"/>
              <a:ext cx="16437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en-US" altLang="zh-TW" sz="1400" dirty="0">
                  <a:solidFill>
                    <a:srgbClr val="1F1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 °C/6</a:t>
              </a:r>
              <a:r>
                <a:rPr lang="en-US" altLang="zh-TW" sz="140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0min</a:t>
              </a:r>
              <a:endParaRPr lang="en-US" altLang="zh-TW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A1677AC5-A828-CBE1-2B6D-1297210360D2}"/>
                </a:ext>
              </a:extLst>
            </p:cNvPr>
            <p:cNvSpPr txBox="1"/>
            <p:nvPr/>
          </p:nvSpPr>
          <p:spPr>
            <a:xfrm>
              <a:off x="9710098" y="3389411"/>
              <a:ext cx="16437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en-US" altLang="zh-TW" sz="1400" dirty="0">
                  <a:solidFill>
                    <a:srgbClr val="1F1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325 °C/6</a:t>
              </a:r>
              <a:r>
                <a:rPr lang="en-US" altLang="zh-TW" sz="140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0min</a:t>
              </a:r>
              <a:endParaRPr lang="en-US" altLang="zh-TW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3E8B5F97-7B44-0A7B-793B-D329B0060F5D}"/>
                </a:ext>
              </a:extLst>
            </p:cNvPr>
            <p:cNvSpPr txBox="1"/>
            <p:nvPr/>
          </p:nvSpPr>
          <p:spPr>
            <a:xfrm>
              <a:off x="9710095" y="2910188"/>
              <a:ext cx="16437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en-US" altLang="zh-TW" sz="140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275</a:t>
              </a:r>
              <a:r>
                <a:rPr lang="en-US" altLang="zh-TW" sz="1400" dirty="0">
                  <a:solidFill>
                    <a:srgbClr val="1F1F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°C/6</a:t>
              </a:r>
              <a:r>
                <a:rPr lang="en-US" altLang="zh-TW" sz="140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0min</a:t>
              </a:r>
              <a:endParaRPr lang="en-US" altLang="zh-TW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049F0-DBC1-0BDB-CD8D-1F21CED98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A55112-68D8-390D-C61C-E091AAEB3A06}"/>
              </a:ext>
            </a:extLst>
          </p:cNvPr>
          <p:cNvSpPr/>
          <p:nvPr/>
        </p:nvSpPr>
        <p:spPr>
          <a:xfrm rot="-4517737" flipH="1">
            <a:off x="-10804380" y="-5357933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0D6BDE6-54C7-3A9F-6351-85489C8152F5}"/>
              </a:ext>
            </a:extLst>
          </p:cNvPr>
          <p:cNvSpPr/>
          <p:nvPr/>
        </p:nvSpPr>
        <p:spPr>
          <a:xfrm rot="9748881">
            <a:off x="-1010509" y="9002537"/>
            <a:ext cx="19411500" cy="17540937"/>
          </a:xfrm>
          <a:custGeom>
            <a:avLst/>
            <a:gdLst/>
            <a:ahLst/>
            <a:cxnLst/>
            <a:rect l="l" t="t" r="r" b="b"/>
            <a:pathLst>
              <a:path w="19411500" h="17540937">
                <a:moveTo>
                  <a:pt x="0" y="0"/>
                </a:moveTo>
                <a:lnTo>
                  <a:pt x="19411501" y="0"/>
                </a:lnTo>
                <a:lnTo>
                  <a:pt x="19411501" y="17540938"/>
                </a:lnTo>
                <a:lnTo>
                  <a:pt x="0" y="1754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5" name="資料庫圖表 24">
            <a:extLst>
              <a:ext uri="{FF2B5EF4-FFF2-40B4-BE49-F238E27FC236}">
                <a16:creationId xmlns:a16="http://schemas.microsoft.com/office/drawing/2014/main" id="{21A34637-35E7-4DA8-BA50-3405B61443F4}"/>
              </a:ext>
            </a:extLst>
          </p:cNvPr>
          <p:cNvGraphicFramePr/>
          <p:nvPr/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42A1C938-70B1-DDBD-226D-583588B00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31187"/>
            <a:ext cx="92964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zh-TW" altLang="zh-TW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</a:t>
            </a:r>
            <a:r>
              <a:rPr lang="en-US" altLang="zh-TW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of</a:t>
            </a:r>
            <a:r>
              <a:rPr lang="zh-TW" altLang="zh-TW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AD–HTL 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offers a viable pathway for fish waste valorization, achieving dual energy recovery through biogas and biocrude.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S/I ratio plays a critical role in system performance: a </a:t>
            </a:r>
            <a:r>
              <a:rPr lang="zh-TW" altLang="zh-TW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 ratio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maximizes methane production, while a </a:t>
            </a:r>
            <a:r>
              <a:rPr lang="zh-TW" altLang="zh-TW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5:1 ratio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is optimal for biocrude generation.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HTL temperatures to </a:t>
            </a:r>
            <a:r>
              <a:rPr lang="zh-TW" altLang="zh-TW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300–325 °C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promotes the breakdown of digestate, leading to higher biocrude yields and reduced waste solids.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biocrud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composition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 in </a:t>
            </a:r>
            <a:r>
              <a:rPr lang="zh-TW" altLang="zh-TW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 and protein derivatives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—combined with its excellent volatility, 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its potential for further upgrading into renewable fuels.</a:t>
            </a:r>
            <a:endParaRPr lang="zh-TW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zh-TW" altLang="zh-TW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F2AEE870-308C-118C-82E3-C49AA64E5298}"/>
              </a:ext>
            </a:extLst>
          </p:cNvPr>
          <p:cNvSpPr txBox="1"/>
          <p:nvPr/>
        </p:nvSpPr>
        <p:spPr>
          <a:xfrm>
            <a:off x="887294" y="1312464"/>
            <a:ext cx="5943600" cy="785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Conclusions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A0F8B5-8E46-7BC9-E12A-9CB781C9271A}"/>
              </a:ext>
            </a:extLst>
          </p:cNvPr>
          <p:cNvSpPr txBox="1"/>
          <p:nvPr/>
        </p:nvSpPr>
        <p:spPr>
          <a:xfrm>
            <a:off x="9464040" y="2831187"/>
            <a:ext cx="859536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proposed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integrated 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provides a 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viable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pathway for </a:t>
            </a:r>
            <a:r>
              <a:rPr kumimoji="0" lang="zh-TW" altLang="zh-TW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circular bioeconomy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enabling the effective management of high-nitrogen organic wastes.</a:t>
            </a:r>
            <a:endParaRPr kumimoji="0" lang="en-US" altLang="zh-TW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Subsequent biocrude upgrading via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denitrogenation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required to meet the standards of existing fuel infrastructure.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 will focus on aqueous phase valorization and nutrient recovery to establish a closed-loop system.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LCA and TEA are essential for assessing the environmental and economic viability of the process at an industrial scale.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findings support the implementation of integrated AD-HTL systems in the fishery industry, addressing regional waste management while promoting energy self-sufficiency.</a:t>
            </a:r>
            <a:endParaRPr kumimoji="0" lang="zh-TW" altLang="zh-TW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F1326B7-7A7E-D30E-0E6E-2A8E12031FAC}"/>
              </a:ext>
            </a:extLst>
          </p:cNvPr>
          <p:cNvSpPr txBox="1"/>
          <p:nvPr/>
        </p:nvSpPr>
        <p:spPr>
          <a:xfrm>
            <a:off x="9906000" y="1389793"/>
            <a:ext cx="9886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i="0" u="none" strike="noStrike" dirty="0">
                <a:solidFill>
                  <a:srgbClr val="006B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&amp; Future Perspectives</a:t>
            </a:r>
            <a:endParaRPr lang="zh-TW" altLang="en-US" sz="4000" b="1" dirty="0">
              <a:solidFill>
                <a:srgbClr val="006B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6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372145" y="-688803"/>
            <a:ext cx="12875124" cy="12758078"/>
          </a:xfrm>
          <a:custGeom>
            <a:avLst/>
            <a:gdLst/>
            <a:ahLst/>
            <a:cxnLst/>
            <a:rect l="l" t="t" r="r" b="b"/>
            <a:pathLst>
              <a:path w="12875124" h="12758078">
                <a:moveTo>
                  <a:pt x="12875125" y="0"/>
                </a:moveTo>
                <a:lnTo>
                  <a:pt x="0" y="0"/>
                </a:lnTo>
                <a:lnTo>
                  <a:pt x="0" y="12758077"/>
                </a:lnTo>
                <a:lnTo>
                  <a:pt x="12875125" y="12758077"/>
                </a:lnTo>
                <a:lnTo>
                  <a:pt x="128751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71600" y="1409700"/>
            <a:ext cx="9324482" cy="3062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  <a:spcBef>
                <a:spcPct val="0"/>
              </a:spcBef>
            </a:pPr>
            <a:r>
              <a:rPr lang="en-US" sz="8799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Thank You for Listening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AE55DF3-86AF-A05A-8D23-699FADCB0132}"/>
              </a:ext>
            </a:extLst>
          </p:cNvPr>
          <p:cNvGrpSpPr/>
          <p:nvPr/>
        </p:nvGrpSpPr>
        <p:grpSpPr>
          <a:xfrm>
            <a:off x="12192000" y="7982344"/>
            <a:ext cx="5852806" cy="2127086"/>
            <a:chOff x="12349275" y="8114966"/>
            <a:chExt cx="5852806" cy="2127086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A468A09D-C340-72AB-FEA4-F4DD23F99F9D}"/>
                </a:ext>
              </a:extLst>
            </p:cNvPr>
            <p:cNvGrpSpPr/>
            <p:nvPr/>
          </p:nvGrpSpPr>
          <p:grpSpPr>
            <a:xfrm>
              <a:off x="12499914" y="8114966"/>
              <a:ext cx="5702167" cy="2114784"/>
              <a:chOff x="10726158" y="8041728"/>
              <a:chExt cx="6054010" cy="2245272"/>
            </a:xfrm>
          </p:grpSpPr>
          <p:grpSp>
            <p:nvGrpSpPr>
              <p:cNvPr id="8" name="群組 7">
                <a:extLst>
                  <a:ext uri="{FF2B5EF4-FFF2-40B4-BE49-F238E27FC236}">
                    <a16:creationId xmlns:a16="http://schemas.microsoft.com/office/drawing/2014/main" id="{BB983049-786C-B5C3-2E90-EDBC06A38F87}"/>
                  </a:ext>
                </a:extLst>
              </p:cNvPr>
              <p:cNvGrpSpPr/>
              <p:nvPr/>
            </p:nvGrpSpPr>
            <p:grpSpPr>
              <a:xfrm>
                <a:off x="10726158" y="8078350"/>
                <a:ext cx="1757170" cy="2143992"/>
                <a:chOff x="11524130" y="7704061"/>
                <a:chExt cx="2057400" cy="2510316"/>
              </a:xfrm>
            </p:grpSpPr>
            <p:pic>
              <p:nvPicPr>
                <p:cNvPr id="17" name="圖片 16">
                  <a:extLst>
                    <a:ext uri="{FF2B5EF4-FFF2-40B4-BE49-F238E27FC236}">
                      <a16:creationId xmlns:a16="http://schemas.microsoft.com/office/drawing/2014/main" id="{602A435E-EB55-5383-3364-2E683EFFB3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24130" y="8156977"/>
                  <a:ext cx="2057400" cy="2057400"/>
                </a:xfrm>
                <a:prstGeom prst="rect">
                  <a:avLst/>
                </a:prstGeom>
              </p:spPr>
            </p:pic>
            <p:sp>
              <p:nvSpPr>
                <p:cNvPr id="18" name="文字方塊 17">
                  <a:extLst>
                    <a:ext uri="{FF2B5EF4-FFF2-40B4-BE49-F238E27FC236}">
                      <a16:creationId xmlns:a16="http://schemas.microsoft.com/office/drawing/2014/main" id="{D1292D41-7FC3-49B3-8B23-583181A41215}"/>
                    </a:ext>
                  </a:extLst>
                </p:cNvPr>
                <p:cNvSpPr txBox="1"/>
                <p:nvPr/>
              </p:nvSpPr>
              <p:spPr>
                <a:xfrm>
                  <a:off x="11666021" y="7704061"/>
                  <a:ext cx="1752600" cy="4973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en-US" altLang="zh-TW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Abstract:</a:t>
                  </a:r>
                </a:p>
              </p:txBody>
            </p:sp>
          </p:grpSp>
          <p:grpSp>
            <p:nvGrpSpPr>
              <p:cNvPr id="9" name="群組 8">
                <a:extLst>
                  <a:ext uri="{FF2B5EF4-FFF2-40B4-BE49-F238E27FC236}">
                    <a16:creationId xmlns:a16="http://schemas.microsoft.com/office/drawing/2014/main" id="{58F4E93E-673E-E643-E653-0EF330BDEEE1}"/>
                  </a:ext>
                </a:extLst>
              </p:cNvPr>
              <p:cNvGrpSpPr/>
              <p:nvPr/>
            </p:nvGrpSpPr>
            <p:grpSpPr>
              <a:xfrm>
                <a:off x="14672857" y="8041728"/>
                <a:ext cx="2107311" cy="2245272"/>
                <a:chOff x="13848267" y="7696200"/>
                <a:chExt cx="2399578" cy="2628900"/>
              </a:xfrm>
            </p:grpSpPr>
            <p:pic>
              <p:nvPicPr>
                <p:cNvPr id="14" name="圖片 13">
                  <a:extLst>
                    <a:ext uri="{FF2B5EF4-FFF2-40B4-BE49-F238E27FC236}">
                      <a16:creationId xmlns:a16="http://schemas.microsoft.com/office/drawing/2014/main" id="{74E9BC79-769C-620D-6242-9CBD114D38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20800" y="8191500"/>
                  <a:ext cx="2057400" cy="2057400"/>
                </a:xfrm>
                <a:prstGeom prst="rect">
                  <a:avLst/>
                </a:prstGeom>
              </p:spPr>
            </p:pic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101FAD38-7092-66AB-3D3F-6D9FE982C8EE}"/>
                    </a:ext>
                  </a:extLst>
                </p:cNvPr>
                <p:cNvSpPr txBox="1"/>
                <p:nvPr/>
              </p:nvSpPr>
              <p:spPr>
                <a:xfrm>
                  <a:off x="14171756" y="7782985"/>
                  <a:ext cx="17526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TW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Email:</a:t>
                  </a:r>
                </a:p>
              </p:txBody>
            </p:sp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18C2A61A-C51D-3CE0-3EAF-D23D89AF6998}"/>
                    </a:ext>
                  </a:extLst>
                </p:cNvPr>
                <p:cNvSpPr/>
                <p:nvPr/>
              </p:nvSpPr>
              <p:spPr>
                <a:xfrm>
                  <a:off x="13848267" y="7696200"/>
                  <a:ext cx="2399578" cy="2628900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/>
                </a:p>
              </p:txBody>
            </p:sp>
          </p:grpSp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051AA48C-0CE5-C099-25DA-80742974A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39226" y="8531598"/>
                <a:ext cx="1672335" cy="1672335"/>
              </a:xfrm>
              <a:prstGeom prst="rect">
                <a:avLst/>
              </a:prstGeom>
            </p:spPr>
          </p:pic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79175EFC-28F5-E72E-67E9-C7387C3FCCA6}"/>
                  </a:ext>
                </a:extLst>
              </p:cNvPr>
              <p:cNvGrpSpPr/>
              <p:nvPr/>
            </p:nvGrpSpPr>
            <p:grpSpPr>
              <a:xfrm>
                <a:off x="12623443" y="8041728"/>
                <a:ext cx="2049414" cy="2245272"/>
                <a:chOff x="11277600" y="7658100"/>
                <a:chExt cx="2399578" cy="2628900"/>
              </a:xfrm>
            </p:grpSpPr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FEA43E17-BB4E-9E64-F739-9A5F0B591190}"/>
                    </a:ext>
                  </a:extLst>
                </p:cNvPr>
                <p:cNvSpPr/>
                <p:nvPr/>
              </p:nvSpPr>
              <p:spPr>
                <a:xfrm>
                  <a:off x="11277600" y="7658100"/>
                  <a:ext cx="2399578" cy="2628900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/>
                </a:p>
              </p:txBody>
            </p:sp>
            <p:sp>
              <p:nvSpPr>
                <p:cNvPr id="13" name="文字方塊 12">
                  <a:extLst>
                    <a:ext uri="{FF2B5EF4-FFF2-40B4-BE49-F238E27FC236}">
                      <a16:creationId xmlns:a16="http://schemas.microsoft.com/office/drawing/2014/main" id="{F4AF301D-991B-C6BB-9B29-C340608132B7}"/>
                    </a:ext>
                  </a:extLst>
                </p:cNvPr>
                <p:cNvSpPr txBox="1"/>
                <p:nvPr/>
              </p:nvSpPr>
              <p:spPr>
                <a:xfrm>
                  <a:off x="11601089" y="7734300"/>
                  <a:ext cx="1752600" cy="468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TW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lab:</a:t>
                  </a:r>
                </a:p>
              </p:txBody>
            </p:sp>
          </p:grp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626DBA5-A882-D01A-A617-FFF6AEEA3126}"/>
                </a:ext>
              </a:extLst>
            </p:cNvPr>
            <p:cNvSpPr/>
            <p:nvPr/>
          </p:nvSpPr>
          <p:spPr>
            <a:xfrm>
              <a:off x="12349275" y="8127270"/>
              <a:ext cx="1930307" cy="211478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5458A955-F198-2A07-FC06-8F54758C8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259" y="9138242"/>
            <a:ext cx="4343400" cy="1148758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1859CA56-E693-C41B-5155-98A3623EED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639" y="9119361"/>
            <a:ext cx="2209800" cy="10128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34000" y="2476500"/>
            <a:ext cx="0" cy="6535753"/>
          </a:xfrm>
          <a:prstGeom prst="line">
            <a:avLst/>
          </a:prstGeom>
          <a:ln w="9525" cap="flat">
            <a:solidFill>
              <a:srgbClr val="006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1582400" y="2476500"/>
            <a:ext cx="0" cy="6535753"/>
          </a:xfrm>
          <a:prstGeom prst="line">
            <a:avLst/>
          </a:prstGeom>
          <a:ln w="9525" cap="flat">
            <a:solidFill>
              <a:srgbClr val="006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 rot="1110565" flipH="1">
            <a:off x="-4716344" y="-6794736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76559" y="646915"/>
            <a:ext cx="9324482" cy="80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14745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Table of Content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9606" y="3626554"/>
            <a:ext cx="4876794" cy="2507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2799" dirty="0">
                <a:solidFill>
                  <a:srgbClr val="006B68"/>
                </a:solidFill>
                <a:latin typeface="Times New Roman" panose="02020603050405020304" pitchFamily="18" charset="0"/>
                <a:ea typeface="Arial Nova"/>
                <a:cs typeface="Times New Roman" panose="02020603050405020304" pitchFamily="18" charset="0"/>
                <a:sym typeface="Arial Nova"/>
              </a:rPr>
              <a:t>1-1 Research background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799" dirty="0">
                <a:solidFill>
                  <a:srgbClr val="006B68"/>
                </a:solidFill>
                <a:latin typeface="Times New Roman" panose="02020603050405020304" pitchFamily="18" charset="0"/>
                <a:ea typeface="Arial Nova"/>
                <a:cs typeface="Times New Roman" panose="02020603050405020304" pitchFamily="18" charset="0"/>
                <a:sym typeface="Arial Nova"/>
              </a:rPr>
              <a:t>1-2</a:t>
            </a:r>
            <a:r>
              <a:rPr lang="en-US" sz="2800" dirty="0">
                <a:solidFill>
                  <a:srgbClr val="006B68"/>
                </a:solidFill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  <a:sym typeface="Arial Nova"/>
              </a:rPr>
              <a:t> </a:t>
            </a: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Fish Waste Estimates in Taiwan</a:t>
            </a:r>
            <a:endParaRPr lang="en-US" altLang="zh-TW" sz="2800" spc="89" dirty="0">
              <a:solidFill>
                <a:srgbClr val="006B68"/>
              </a:solidFill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  <a:sym typeface="More Sugar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lang="en-US" sz="2799" dirty="0">
              <a:solidFill>
                <a:srgbClr val="006B68"/>
              </a:solidFill>
              <a:latin typeface="Times New Roman" panose="02020603050405020304" pitchFamily="18" charset="0"/>
              <a:ea typeface="Arial Nova"/>
              <a:cs typeface="Times New Roman" panose="02020603050405020304" pitchFamily="18" charset="0"/>
              <a:sym typeface="Arial Nov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9600" y="2705100"/>
            <a:ext cx="4190143" cy="585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1. Introduction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67400" y="2705100"/>
            <a:ext cx="5486605" cy="585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2. Materials and Methods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15800" y="2705100"/>
            <a:ext cx="6019181" cy="585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3. Results and Discussion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1235903A-8EF5-C05C-D192-15548DFCA76C}"/>
              </a:ext>
            </a:extLst>
          </p:cNvPr>
          <p:cNvSpPr txBox="1"/>
          <p:nvPr/>
        </p:nvSpPr>
        <p:spPr>
          <a:xfrm>
            <a:off x="5867400" y="3543300"/>
            <a:ext cx="4953000" cy="25078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2800" spc="89" dirty="0">
                <a:solidFill>
                  <a:srgbClr val="014745">
                    <a:alpha val="80000"/>
                  </a:srgbClr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2-1 Experimental framework</a:t>
            </a:r>
          </a:p>
          <a:p>
            <a:pPr marL="0" lvl="0" indent="0" algn="l">
              <a:lnSpc>
                <a:spcPct val="150000"/>
              </a:lnSpc>
            </a:pPr>
            <a:r>
              <a:rPr lang="en-US" sz="2800" spc="89" dirty="0">
                <a:solidFill>
                  <a:srgbClr val="014745">
                    <a:alpha val="80000"/>
                  </a:srgbClr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2-2 Anaerobic Digestion</a:t>
            </a:r>
          </a:p>
          <a:p>
            <a:pPr marL="0" lvl="0" indent="0" algn="l">
              <a:lnSpc>
                <a:spcPct val="150000"/>
              </a:lnSpc>
            </a:pPr>
            <a:r>
              <a:rPr lang="en-US" sz="2800" spc="89" dirty="0">
                <a:solidFill>
                  <a:srgbClr val="014745">
                    <a:alpha val="80000"/>
                  </a:srgbClr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2-3 Hydrothermal Liquefaction</a:t>
            </a:r>
          </a:p>
          <a:p>
            <a:pPr marL="0" lvl="0" indent="0" algn="l">
              <a:lnSpc>
                <a:spcPct val="150000"/>
              </a:lnSpc>
            </a:pPr>
            <a:endParaRPr lang="en-US" sz="2800" u="none" strike="noStrike" spc="89" dirty="0">
              <a:solidFill>
                <a:srgbClr val="014745">
                  <a:alpha val="80000"/>
                </a:srgbClr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E771B0D-8DE1-3EF7-693D-2640BB538D5D}"/>
              </a:ext>
            </a:extLst>
          </p:cNvPr>
          <p:cNvSpPr txBox="1"/>
          <p:nvPr/>
        </p:nvSpPr>
        <p:spPr>
          <a:xfrm>
            <a:off x="12040221" y="3467100"/>
            <a:ext cx="6019179" cy="7781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3-1 Bio-methane potential of fish waste</a:t>
            </a: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3-2 HTL products distribution</a:t>
            </a: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3-3 </a:t>
            </a: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 of biocrude under different HTL conditions by GC-Mass</a:t>
            </a:r>
            <a:endParaRPr lang="en-US" altLang="zh-TW" sz="2800" dirty="0">
              <a:solidFill>
                <a:srgbClr val="006B68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3-4 </a:t>
            </a: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Decomposition Behavior of Biocrude Derived from Different HTL Conditions (TGA Analysis)</a:t>
            </a:r>
            <a:endParaRPr lang="en-US" altLang="zh-TW" sz="2800" dirty="0">
              <a:solidFill>
                <a:srgbClr val="006B68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Conclusions/</a:t>
            </a: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&amp; Future Perspectives</a:t>
            </a:r>
            <a:endParaRPr lang="zh-TW" altLang="en-US" sz="2800" dirty="0">
              <a:solidFill>
                <a:srgbClr val="006B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TW" sz="2800" b="1" dirty="0">
              <a:solidFill>
                <a:srgbClr val="006B68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  <a:p>
            <a:pPr>
              <a:lnSpc>
                <a:spcPct val="150000"/>
              </a:lnSpc>
            </a:pPr>
            <a:endParaRPr lang="en-US" altLang="zh-TW" sz="2800" dirty="0">
              <a:solidFill>
                <a:srgbClr val="006B68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  <a:p>
            <a:pPr>
              <a:lnSpc>
                <a:spcPct val="150000"/>
              </a:lnSpc>
            </a:pPr>
            <a:endParaRPr kumimoji="1" lang="zh-TW" alt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517737" flipH="1">
            <a:off x="-9093839" y="-8611366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815125" flipH="1">
            <a:off x="-4323408" y="9786327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7" y="0"/>
                </a:moveTo>
                <a:lnTo>
                  <a:pt x="0" y="0"/>
                </a:lnTo>
                <a:lnTo>
                  <a:pt x="0" y="9324630"/>
                </a:lnTo>
                <a:lnTo>
                  <a:pt x="10319007" y="9324630"/>
                </a:lnTo>
                <a:lnTo>
                  <a:pt x="1031900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D306407-8C98-4C2E-58C4-818C25D4E39A}"/>
              </a:ext>
            </a:extLst>
          </p:cNvPr>
          <p:cNvGrpSpPr/>
          <p:nvPr/>
        </p:nvGrpSpPr>
        <p:grpSpPr>
          <a:xfrm>
            <a:off x="26894" y="1666525"/>
            <a:ext cx="17787506" cy="8581033"/>
            <a:chOff x="272966" y="1232829"/>
            <a:chExt cx="18246574" cy="880249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ECBEFED-FC3A-76A5-8242-47E5D3445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474" b="100000" l="22126" r="100000">
                          <a14:foregroundMark x1="40517" y1="63782" x2="37931" y2="39103"/>
                          <a14:foregroundMark x1="37931" y1="39103" x2="64368" y2="40385"/>
                          <a14:foregroundMark x1="64368" y1="40385" x2="70115" y2="66987"/>
                          <a14:foregroundMark x1="70115" y1="66987" x2="47126" y2="69872"/>
                          <a14:foregroundMark x1="47126" y1="69872" x2="29023" y2="55769"/>
                          <a14:foregroundMark x1="29023" y1="55769" x2="52011" y2="39423"/>
                          <a14:foregroundMark x1="52011" y1="39423" x2="73851" y2="37821"/>
                          <a14:foregroundMark x1="73851" y1="37821" x2="83908" y2="62500"/>
                          <a14:foregroundMark x1="83908" y1="62500" x2="84483" y2="69231"/>
                          <a14:foregroundMark x1="27874" y1="76282" x2="30460" y2="68590"/>
                          <a14:foregroundMark x1="49425" y1="28526" x2="61494" y2="22436"/>
                          <a14:foregroundMark x1="24138" y1="78526" x2="27011" y2="74679"/>
                          <a14:foregroundMark x1="22126" y1="43590" x2="25000" y2="39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966" y="3042294"/>
              <a:ext cx="2582391" cy="2315247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21081D1-BE60-AEE6-34F8-209CBA8EE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83333">
                          <a14:foregroundMark x1="24755" y1="66304" x2="29167" y2="38768"/>
                          <a14:foregroundMark x1="29167" y1="38768" x2="49510" y2="23551"/>
                          <a14:foregroundMark x1="49510" y1="23551" x2="67892" y2="35870"/>
                          <a14:foregroundMark x1="67892" y1="35870" x2="67647" y2="550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4847" y="3314087"/>
              <a:ext cx="2928726" cy="1981197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B92534A-FF44-4FAC-828C-D407C31C4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231" y1="61594" x2="26538" y2="35507"/>
                          <a14:foregroundMark x1="26538" y1="35507" x2="58462" y2="24275"/>
                          <a14:foregroundMark x1="58462" y1="24275" x2="87308" y2="30797"/>
                          <a14:foregroundMark x1="87308" y1="30797" x2="78846" y2="58696"/>
                          <a14:foregroundMark x1="78846" y1="58696" x2="48077" y2="73188"/>
                          <a14:foregroundMark x1="48077" y1="73188" x2="38462" y2="67391"/>
                          <a14:foregroundMark x1="77308" y1="69203" x2="43077" y2="76449"/>
                          <a14:foregroundMark x1="43077" y1="76449" x2="85000" y2="60870"/>
                          <a14:foregroundMark x1="86154" y1="60870" x2="65000" y2="81159"/>
                          <a14:foregroundMark x1="65000" y1="81159" x2="32308" y2="82246"/>
                          <a14:foregroundMark x1="32308" y1="82246" x2="23462" y2="55797"/>
                          <a14:foregroundMark x1="23462" y1="55797" x2="36923" y2="29710"/>
                          <a14:foregroundMark x1="36923" y1="29710" x2="69615" y2="30072"/>
                          <a14:foregroundMark x1="69615" y1="30072" x2="86923" y2="53623"/>
                          <a14:foregroundMark x1="86923" y1="53623" x2="85000" y2="626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81332" y="2807409"/>
              <a:ext cx="1793819" cy="1900314"/>
            </a:xfrm>
            <a:prstGeom prst="rect">
              <a:avLst/>
            </a:prstGeom>
          </p:spPr>
        </p:pic>
        <p:sp>
          <p:nvSpPr>
            <p:cNvPr id="13" name="向右箭號 12">
              <a:extLst>
                <a:ext uri="{FF2B5EF4-FFF2-40B4-BE49-F238E27FC236}">
                  <a16:creationId xmlns:a16="http://schemas.microsoft.com/office/drawing/2014/main" id="{DF551B73-C887-6072-C52C-4A36395A05B9}"/>
                </a:ext>
              </a:extLst>
            </p:cNvPr>
            <p:cNvSpPr/>
            <p:nvPr/>
          </p:nvSpPr>
          <p:spPr>
            <a:xfrm>
              <a:off x="5803284" y="3830585"/>
              <a:ext cx="1748328" cy="369332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右彎箭號 13">
              <a:extLst>
                <a:ext uri="{FF2B5EF4-FFF2-40B4-BE49-F238E27FC236}">
                  <a16:creationId xmlns:a16="http://schemas.microsoft.com/office/drawing/2014/main" id="{E0DF0325-6E95-0680-1A3A-FE1426B8F7DA}"/>
                </a:ext>
              </a:extLst>
            </p:cNvPr>
            <p:cNvSpPr/>
            <p:nvPr/>
          </p:nvSpPr>
          <p:spPr>
            <a:xfrm rot="10800000" flipH="1">
              <a:off x="821205" y="5289416"/>
              <a:ext cx="1128493" cy="2468524"/>
            </a:xfrm>
            <a:prstGeom prst="bentArrow">
              <a:avLst>
                <a:gd name="adj1" fmla="val 14062"/>
                <a:gd name="adj2" fmla="val 19997"/>
                <a:gd name="adj3" fmla="val 17428"/>
                <a:gd name="adj4" fmla="val 2341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A6BEA03D-AA72-2B8D-11A5-D6A0F9D9AC3B}"/>
                </a:ext>
              </a:extLst>
            </p:cNvPr>
            <p:cNvSpPr txBox="1"/>
            <p:nvPr/>
          </p:nvSpPr>
          <p:spPr>
            <a:xfrm>
              <a:off x="7507571" y="1232829"/>
              <a:ext cx="4218751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altLang="zh-TW" sz="2400" b="1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Traditional Treatment Methods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Landfilling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Composting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Feed conversion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4B5B1903-92C6-7549-1A6E-E96CF6744690}"/>
                </a:ext>
              </a:extLst>
            </p:cNvPr>
            <p:cNvSpPr txBox="1"/>
            <p:nvPr/>
          </p:nvSpPr>
          <p:spPr>
            <a:xfrm>
              <a:off x="786376" y="1427500"/>
              <a:ext cx="6450546" cy="1989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food loss and waste account for approximately 8–10% of total greenhouse gas emissions.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Fish waste are characterized by high moisture, high protein, and high fat content.</a:t>
              </a:r>
              <a:endParaRPr lang="en-US" altLang="zh-TW" sz="2400" b="1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87FC0C51-6E53-4347-B531-C3AC32FA0750}"/>
                </a:ext>
              </a:extLst>
            </p:cNvPr>
            <p:cNvSpPr txBox="1"/>
            <p:nvPr/>
          </p:nvSpPr>
          <p:spPr>
            <a:xfrm>
              <a:off x="14599802" y="1826268"/>
              <a:ext cx="3919738" cy="2273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Greenhouse gas emissions</a:t>
              </a:r>
              <a:endParaRPr lang="en-US" sz="2400" b="1" dirty="0">
                <a:solidFill>
                  <a:srgbClr val="2E3A44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  <a:sym typeface="Nirand Bold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Odor issues</a:t>
              </a:r>
              <a:endParaRPr lang="en-US" altLang="zh-TW" sz="2400" b="1" dirty="0">
                <a:solidFill>
                  <a:srgbClr val="2E3A44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  <a:sym typeface="Nirand Bold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Vector-borne pathogen proliferation (causing intestinal and endemic diseases)</a:t>
              </a:r>
              <a:endParaRPr lang="en-US" sz="2400" b="1" dirty="0">
                <a:solidFill>
                  <a:srgbClr val="2E3A44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  <a:sym typeface="Nirand Bold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1B49CEE4-2021-C7B8-48BC-FAA563D4CF77}"/>
                </a:ext>
              </a:extLst>
            </p:cNvPr>
            <p:cNvSpPr txBox="1"/>
            <p:nvPr/>
          </p:nvSpPr>
          <p:spPr>
            <a:xfrm>
              <a:off x="9517395" y="4294861"/>
              <a:ext cx="6847430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 efficiency</a:t>
              </a:r>
            </a:p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pollution</a:t>
              </a:r>
            </a:p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Ammonia volatilization and soil acidification</a:t>
              </a:r>
            </a:p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production costs and low overall reuse rate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CB99EB4-D7B9-E13F-31E8-5B229778D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83" b="89976" l="6674" r="91843">
                          <a14:foregroundMark x1="6356" y1="64976" x2="6674" y2="74275"/>
                          <a14:foregroundMark x1="6674" y1="74275" x2="7097" y2="75725"/>
                          <a14:foregroundMark x1="21928" y1="88164" x2="32521" y2="85024"/>
                          <a14:foregroundMark x1="32521" y1="85024" x2="41102" y2="88527"/>
                          <a14:foregroundMark x1="41102" y1="88527" x2="54873" y2="88527"/>
                          <a14:foregroundMark x1="87076" y1="64614" x2="90784" y2="73068"/>
                          <a14:foregroundMark x1="90784" y1="73068" x2="90784" y2="74275"/>
                          <a14:foregroundMark x1="91843" y1="61836" x2="91843" y2="61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1148" y="7482419"/>
              <a:ext cx="1998134" cy="1752600"/>
            </a:xfrm>
            <a:prstGeom prst="rect">
              <a:avLst/>
            </a:prstGeom>
          </p:spPr>
        </p:pic>
        <p:pic>
          <p:nvPicPr>
            <p:cNvPr id="20" name="圖形 19" descr="上升趨勢的橫條圖 以實心填滿">
              <a:extLst>
                <a:ext uri="{FF2B5EF4-FFF2-40B4-BE49-F238E27FC236}">
                  <a16:creationId xmlns:a16="http://schemas.microsoft.com/office/drawing/2014/main" id="{A975B361-91E5-26EB-BABE-5AF704456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56201" y="5921769"/>
              <a:ext cx="707886" cy="707886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4B2799FF-62D0-FAA5-C70F-7D10170D9A3C}"/>
                </a:ext>
              </a:extLst>
            </p:cNvPr>
            <p:cNvSpPr txBox="1"/>
            <p:nvPr/>
          </p:nvSpPr>
          <p:spPr>
            <a:xfrm>
              <a:off x="2346752" y="5888397"/>
              <a:ext cx="48226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According to statistics from Taiwan’s wholesale fish markets, the annual amount of fish residue resources is approximately </a:t>
              </a:r>
              <a:r>
                <a:rPr lang="en-US" altLang="zh-TW" sz="2400" b="1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207,325 tons</a:t>
              </a:r>
              <a:r>
                <a:rPr lang="en-US" altLang="zh-TW" sz="24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TW" altLang="en-US" sz="24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向右箭號 22">
              <a:extLst>
                <a:ext uri="{FF2B5EF4-FFF2-40B4-BE49-F238E27FC236}">
                  <a16:creationId xmlns:a16="http://schemas.microsoft.com/office/drawing/2014/main" id="{523C4282-984B-C490-BC5A-ABBE2976DF56}"/>
                </a:ext>
              </a:extLst>
            </p:cNvPr>
            <p:cNvSpPr/>
            <p:nvPr/>
          </p:nvSpPr>
          <p:spPr>
            <a:xfrm>
              <a:off x="5972980" y="7663804"/>
              <a:ext cx="1558523" cy="338789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4E285956-F6C1-A238-95D7-9A70D24C1883}"/>
                </a:ext>
              </a:extLst>
            </p:cNvPr>
            <p:cNvGrpSpPr/>
            <p:nvPr/>
          </p:nvGrpSpPr>
          <p:grpSpPr>
            <a:xfrm>
              <a:off x="12101093" y="1914707"/>
              <a:ext cx="663601" cy="2364099"/>
              <a:chOff x="15311306" y="7753428"/>
              <a:chExt cx="1000324" cy="1797836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42" name="右彎箭號 41">
                <a:extLst>
                  <a:ext uri="{FF2B5EF4-FFF2-40B4-BE49-F238E27FC236}">
                    <a16:creationId xmlns:a16="http://schemas.microsoft.com/office/drawing/2014/main" id="{F5537037-38DF-E2B8-ECB6-42083DEA8A1B}"/>
                  </a:ext>
                </a:extLst>
              </p:cNvPr>
              <p:cNvSpPr/>
              <p:nvPr/>
            </p:nvSpPr>
            <p:spPr>
              <a:xfrm>
                <a:off x="15311306" y="7753428"/>
                <a:ext cx="1000324" cy="1047672"/>
              </a:xfrm>
              <a:prstGeom prst="bentArrow">
                <a:avLst>
                  <a:gd name="adj1" fmla="val 14062"/>
                  <a:gd name="adj2" fmla="val 19997"/>
                  <a:gd name="adj3" fmla="val 17428"/>
                  <a:gd name="adj4" fmla="val 2341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右彎箭號 42">
                <a:extLst>
                  <a:ext uri="{FF2B5EF4-FFF2-40B4-BE49-F238E27FC236}">
                    <a16:creationId xmlns:a16="http://schemas.microsoft.com/office/drawing/2014/main" id="{FFBBFCC8-59B9-794E-DA47-D4C5C31B1E86}"/>
                  </a:ext>
                </a:extLst>
              </p:cNvPr>
              <p:cNvSpPr/>
              <p:nvPr/>
            </p:nvSpPr>
            <p:spPr>
              <a:xfrm rot="10800000" flipH="1">
                <a:off x="15311306" y="8160907"/>
                <a:ext cx="1000324" cy="1390357"/>
              </a:xfrm>
              <a:prstGeom prst="bentArrow">
                <a:avLst>
                  <a:gd name="adj1" fmla="val 14062"/>
                  <a:gd name="adj2" fmla="val 19997"/>
                  <a:gd name="adj3" fmla="val 17428"/>
                  <a:gd name="adj4" fmla="val 2341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E56BE34E-98EA-86E5-D848-48D2451EF9B3}"/>
                </a:ext>
              </a:extLst>
            </p:cNvPr>
            <p:cNvSpPr txBox="1"/>
            <p:nvPr/>
          </p:nvSpPr>
          <p:spPr>
            <a:xfrm>
              <a:off x="7609521" y="6185273"/>
              <a:ext cx="3843491" cy="8524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AD + HT Integrated</a:t>
              </a:r>
            </a:p>
            <a:p>
              <a:pPr algn="ctr"/>
              <a:r>
                <a:rPr lang="en-US" altLang="zh-TW" sz="2400" b="1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System</a:t>
              </a:r>
              <a:endParaRPr kumimoji="1" lang="zh-TW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95EA3C65-EA75-089F-9B6D-8A9B7432FF39}"/>
                </a:ext>
              </a:extLst>
            </p:cNvPr>
            <p:cNvSpPr txBox="1"/>
            <p:nvPr/>
          </p:nvSpPr>
          <p:spPr>
            <a:xfrm>
              <a:off x="7582399" y="8407816"/>
              <a:ext cx="2409351" cy="663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Anaerobic </a:t>
              </a:r>
            </a:p>
            <a:p>
              <a:pPr algn="ctr"/>
              <a:r>
                <a:rPr lang="en-US" altLang="zh-TW" b="1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Digestion</a:t>
              </a:r>
              <a:endParaRPr kumimoji="1" lang="zh-TW" altLang="en-US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D5816442-6332-FD07-AD9D-956D34272520}"/>
                </a:ext>
              </a:extLst>
            </p:cNvPr>
            <p:cNvSpPr txBox="1"/>
            <p:nvPr/>
          </p:nvSpPr>
          <p:spPr>
            <a:xfrm>
              <a:off x="9482952" y="8430450"/>
              <a:ext cx="1746841" cy="663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Hydrothermal Treatment</a:t>
              </a:r>
              <a:endParaRPr kumimoji="1" lang="zh-TW" altLang="en-US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向右箭號 27">
              <a:extLst>
                <a:ext uri="{FF2B5EF4-FFF2-40B4-BE49-F238E27FC236}">
                  <a16:creationId xmlns:a16="http://schemas.microsoft.com/office/drawing/2014/main" id="{58B67168-9811-ED45-34EE-08FB2A443AEE}"/>
                </a:ext>
              </a:extLst>
            </p:cNvPr>
            <p:cNvSpPr/>
            <p:nvPr/>
          </p:nvSpPr>
          <p:spPr>
            <a:xfrm rot="5400000">
              <a:off x="8416207" y="4921927"/>
              <a:ext cx="1742661" cy="37906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EA0135F-59DB-5396-6719-D5F7DD07A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832" b="89942" l="0" r="15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32482" b="-2438"/>
            <a:stretch/>
          </p:blipFill>
          <p:spPr>
            <a:xfrm>
              <a:off x="8458826" y="6256128"/>
              <a:ext cx="1330994" cy="1203481"/>
            </a:xfrm>
            <a:prstGeom prst="rect">
              <a:avLst/>
            </a:prstGeom>
          </p:spPr>
        </p:pic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D1FAEC30-B300-60D5-F9B8-8A6D28A46C9F}"/>
                </a:ext>
              </a:extLst>
            </p:cNvPr>
            <p:cNvGrpSpPr/>
            <p:nvPr/>
          </p:nvGrpSpPr>
          <p:grpSpPr>
            <a:xfrm>
              <a:off x="11774292" y="5917802"/>
              <a:ext cx="3428021" cy="3632097"/>
              <a:chOff x="12602409" y="6393073"/>
              <a:chExt cx="3428021" cy="3632097"/>
            </a:xfrm>
          </p:grpSpPr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679F6AE2-7D5C-E722-1D4F-BF83C81034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321409" y="6393073"/>
                <a:ext cx="904643" cy="1152464"/>
              </a:xfrm>
              <a:prstGeom prst="rect">
                <a:avLst/>
              </a:prstGeom>
            </p:spPr>
          </p:pic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4A24E739-CFF3-BE14-77E9-62305F87E000}"/>
                  </a:ext>
                </a:extLst>
              </p:cNvPr>
              <p:cNvSpPr txBox="1"/>
              <p:nvPr/>
            </p:nvSpPr>
            <p:spPr>
              <a:xfrm>
                <a:off x="14405829" y="6955126"/>
                <a:ext cx="1624601" cy="2367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b="1" dirty="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Biogas</a:t>
                </a:r>
              </a:p>
              <a:p>
                <a:endParaRPr kumimoji="1" lang="en-US" altLang="zh-TW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  <a:p>
                <a:endParaRPr kumimoji="1" lang="en-US" altLang="zh-TW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  <a:p>
                <a:r>
                  <a:rPr kumimoji="1" lang="en-US" altLang="zh-TW" b="1" dirty="0" err="1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Hydrochar</a:t>
                </a:r>
                <a:endParaRPr kumimoji="1" lang="en-US" altLang="zh-TW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  <a:p>
                <a:endParaRPr kumimoji="1" lang="en-US" altLang="zh-TW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  <a:p>
                <a:endParaRPr kumimoji="1" lang="en-US" altLang="zh-TW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  <a:p>
                <a:endParaRPr kumimoji="1" lang="en-US" altLang="zh-TW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  <a:p>
                <a:r>
                  <a:rPr kumimoji="1" lang="en-US" altLang="zh-TW" b="1" dirty="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Bio crude oil</a:t>
                </a:r>
                <a:endParaRPr kumimoji="1" lang="zh-TW" altLang="en-US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7" name="群組 36">
                <a:extLst>
                  <a:ext uri="{FF2B5EF4-FFF2-40B4-BE49-F238E27FC236}">
                    <a16:creationId xmlns:a16="http://schemas.microsoft.com/office/drawing/2014/main" id="{B3912EF4-2F72-2DDF-883B-E5F85729C6C3}"/>
                  </a:ext>
                </a:extLst>
              </p:cNvPr>
              <p:cNvGrpSpPr/>
              <p:nvPr/>
            </p:nvGrpSpPr>
            <p:grpSpPr>
              <a:xfrm>
                <a:off x="12602409" y="6713683"/>
                <a:ext cx="668478" cy="3311487"/>
                <a:chOff x="15361693" y="7491333"/>
                <a:chExt cx="1007676" cy="2518300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40" name="右彎箭號 39">
                  <a:extLst>
                    <a:ext uri="{FF2B5EF4-FFF2-40B4-BE49-F238E27FC236}">
                      <a16:creationId xmlns:a16="http://schemas.microsoft.com/office/drawing/2014/main" id="{1B1DDA19-2A99-6FD3-CEEA-509420D36277}"/>
                    </a:ext>
                  </a:extLst>
                </p:cNvPr>
                <p:cNvSpPr/>
                <p:nvPr/>
              </p:nvSpPr>
              <p:spPr>
                <a:xfrm>
                  <a:off x="15369045" y="7491333"/>
                  <a:ext cx="1000324" cy="1047672"/>
                </a:xfrm>
                <a:prstGeom prst="bentArrow">
                  <a:avLst>
                    <a:gd name="adj1" fmla="val 14062"/>
                    <a:gd name="adj2" fmla="val 19997"/>
                    <a:gd name="adj3" fmla="val 17428"/>
                    <a:gd name="adj4" fmla="val 2065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右彎箭號 40">
                  <a:extLst>
                    <a:ext uri="{FF2B5EF4-FFF2-40B4-BE49-F238E27FC236}">
                      <a16:creationId xmlns:a16="http://schemas.microsoft.com/office/drawing/2014/main" id="{927743B4-34B4-51B9-70DE-5B4715F55649}"/>
                    </a:ext>
                  </a:extLst>
                </p:cNvPr>
                <p:cNvSpPr/>
                <p:nvPr/>
              </p:nvSpPr>
              <p:spPr>
                <a:xfrm rot="10800000" flipH="1">
                  <a:off x="15361693" y="7894615"/>
                  <a:ext cx="1000324" cy="2115018"/>
                </a:xfrm>
                <a:prstGeom prst="bentArrow">
                  <a:avLst>
                    <a:gd name="adj1" fmla="val 14062"/>
                    <a:gd name="adj2" fmla="val 19997"/>
                    <a:gd name="adj3" fmla="val 17428"/>
                    <a:gd name="adj4" fmla="val 2341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F0197AB2-4974-64D1-03AE-6BFAE43AF3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961" b="89844" l="9898" r="899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571"/>
              <a:stretch/>
            </p:blipFill>
            <p:spPr>
              <a:xfrm>
                <a:off x="13208883" y="7339650"/>
                <a:ext cx="1180554" cy="1067454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7ECBDA39-4789-BE03-C5B2-1FBF3DA320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551" b="-2366"/>
              <a:stretch/>
            </p:blipFill>
            <p:spPr>
              <a:xfrm>
                <a:off x="13316905" y="8393633"/>
                <a:ext cx="904644" cy="1152466"/>
              </a:xfrm>
              <a:prstGeom prst="rect">
                <a:avLst/>
              </a:prstGeom>
            </p:spPr>
          </p:pic>
        </p:grp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69F2E115-69AD-00CC-2371-FAF0E11A0AEA}"/>
                </a:ext>
              </a:extLst>
            </p:cNvPr>
            <p:cNvSpPr txBox="1"/>
            <p:nvPr/>
          </p:nvSpPr>
          <p:spPr>
            <a:xfrm>
              <a:off x="15242464" y="6124088"/>
              <a:ext cx="3217581" cy="3883354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altLang="zh-TW" sz="2400" b="1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Potential Advantages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 of high value-added products (with agricultural application potential)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Pollution reduction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Carbon fixation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TW" sz="2400" b="0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recovery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altLang="zh-TW" sz="2400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右彎箭號 31">
              <a:extLst>
                <a:ext uri="{FF2B5EF4-FFF2-40B4-BE49-F238E27FC236}">
                  <a16:creationId xmlns:a16="http://schemas.microsoft.com/office/drawing/2014/main" id="{BA248113-265E-1154-CEF9-C37C94D461E8}"/>
                </a:ext>
              </a:extLst>
            </p:cNvPr>
            <p:cNvSpPr/>
            <p:nvPr/>
          </p:nvSpPr>
          <p:spPr>
            <a:xfrm rot="5400000" flipH="1" flipV="1">
              <a:off x="11353508" y="8624095"/>
              <a:ext cx="663601" cy="1992050"/>
            </a:xfrm>
            <a:prstGeom prst="bentArrow">
              <a:avLst>
                <a:gd name="adj1" fmla="val 14062"/>
                <a:gd name="adj2" fmla="val 19997"/>
                <a:gd name="adj3" fmla="val 17428"/>
                <a:gd name="adj4" fmla="val 23411"/>
              </a:avLst>
            </a:prstGeom>
            <a:solidFill>
              <a:srgbClr val="00B0F0"/>
            </a:solidFill>
            <a:ln>
              <a:solidFill>
                <a:schemeClr val="tx1"/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87D2BCCD-CE0F-7941-3E89-5E376384D65C}"/>
                </a:ext>
              </a:extLst>
            </p:cNvPr>
            <p:cNvSpPr txBox="1"/>
            <p:nvPr/>
          </p:nvSpPr>
          <p:spPr>
            <a:xfrm>
              <a:off x="12904676" y="9582589"/>
              <a:ext cx="27104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TW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Process water</a:t>
              </a:r>
              <a:endParaRPr kumimoji="1" lang="zh-TW" altLang="en-US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5F1D97F8-9E27-2A23-13A8-1BF1F2DE9665}"/>
                </a:ext>
              </a:extLst>
            </p:cNvPr>
            <p:cNvSpPr txBox="1"/>
            <p:nvPr/>
          </p:nvSpPr>
          <p:spPr>
            <a:xfrm>
              <a:off x="6004328" y="9327439"/>
              <a:ext cx="4461612" cy="707886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altLang="zh-TW" sz="2000" b="1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Internal Water Resource Recycling</a:t>
              </a:r>
            </a:p>
            <a:p>
              <a:pPr algn="ctr"/>
              <a:r>
                <a:rPr lang="en-US" altLang="zh-TW" sz="2000" b="0" i="0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(Process water is collected and reused)</a:t>
              </a:r>
            </a:p>
          </p:txBody>
        </p:sp>
      </p:grpSp>
      <p:pic>
        <p:nvPicPr>
          <p:cNvPr id="44" name="圖片 43">
            <a:extLst>
              <a:ext uri="{FF2B5EF4-FFF2-40B4-BE49-F238E27FC236}">
                <a16:creationId xmlns:a16="http://schemas.microsoft.com/office/drawing/2014/main" id="{29767B6F-CE80-F47F-16D5-CEC08373F70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23856" r="100000">
                        <a14:foregroundMark x1="28105" y1="23913" x2="57190" y2="18841"/>
                        <a14:foregroundMark x1="57190" y1="18841" x2="42810" y2="49275"/>
                        <a14:foregroundMark x1="42810" y1="49275" x2="39542" y2="76449"/>
                        <a14:foregroundMark x1="39542" y1="76449" x2="64379" y2="76087"/>
                        <a14:foregroundMark x1="64379" y1="76087" x2="66667" y2="76087"/>
                        <a14:foregroundMark x1="63399" y1="59420" x2="52614" y2="46377"/>
                        <a14:foregroundMark x1="65686" y1="54710" x2="67647" y2="67754"/>
                        <a14:foregroundMark x1="73203" y1="78623" x2="44771" y2="77899"/>
                        <a14:foregroundMark x1="44771" y1="77899" x2="29739" y2="52536"/>
                        <a14:foregroundMark x1="29739" y1="52536" x2="33007" y2="25000"/>
                        <a14:foregroundMark x1="33007" y1="25000" x2="64379" y2="21739"/>
                        <a14:foregroundMark x1="64379" y1="21739" x2="74183" y2="25000"/>
                        <a14:foregroundMark x1="76144" y1="30072" x2="75163" y2="73913"/>
                        <a14:foregroundMark x1="75163" y1="79710" x2="81046" y2="44565"/>
                        <a14:foregroundMark x1="81046" y1="44565" x2="70261" y2="17029"/>
                        <a14:foregroundMark x1="70261" y1="17029" x2="44771" y2="14855"/>
                        <a14:foregroundMark x1="44771" y1="14855" x2="23529" y2="36957"/>
                        <a14:foregroundMark x1="23529" y1="36957" x2="23856" y2="64855"/>
                        <a14:foregroundMark x1="23856" y1="64855" x2="54575" y2="77174"/>
                        <a14:foregroundMark x1="54575" y1="77174" x2="79739" y2="77174"/>
                        <a14:foregroundMark x1="79739" y1="77174" x2="86928" y2="31159"/>
                        <a14:foregroundMark x1="23856" y1="77174" x2="37908" y2="85507"/>
                        <a14:foregroundMark x1="52941" y1="86594" x2="66667" y2="79710"/>
                        <a14:foregroundMark x1="76144" y1="80797" x2="62418" y2="84420"/>
                        <a14:backgroundMark x1="24837" y1="95290" x2="86928" y2="97464"/>
                        <a14:backgroundMark x1="23856" y1="90217" x2="69935" y2="92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8234" y="1523596"/>
            <a:ext cx="1863622" cy="1679569"/>
          </a:xfrm>
          <a:prstGeom prst="rect">
            <a:avLst/>
          </a:prstGeom>
        </p:spPr>
      </p:pic>
      <p:sp>
        <p:nvSpPr>
          <p:cNvPr id="46" name="TextBox 5">
            <a:extLst>
              <a:ext uri="{FF2B5EF4-FFF2-40B4-BE49-F238E27FC236}">
                <a16:creationId xmlns:a16="http://schemas.microsoft.com/office/drawing/2014/main" id="{DA064D33-F68E-9FCC-BD5F-2B72B8EA38CF}"/>
              </a:ext>
            </a:extLst>
          </p:cNvPr>
          <p:cNvSpPr txBox="1"/>
          <p:nvPr/>
        </p:nvSpPr>
        <p:spPr>
          <a:xfrm>
            <a:off x="304800" y="797467"/>
            <a:ext cx="9324482" cy="76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14745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1-1 Research background</a:t>
            </a:r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4FFAB4D9-C8B8-4268-4FB7-30DA6C8D7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FD88BF9E-D828-276F-6BFF-C930A4617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4441342E-34A9-FA2B-D2EE-A013C8AD3E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01071" y="3180954"/>
            <a:ext cx="3408516" cy="1620254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73696206-D400-28CF-852D-3D4EBFAC81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25627" y="7313835"/>
            <a:ext cx="2731280" cy="1452562"/>
          </a:xfrm>
          <a:prstGeom prst="rect">
            <a:avLst/>
          </a:prstGeom>
        </p:spPr>
      </p:pic>
      <p:graphicFrame>
        <p:nvGraphicFramePr>
          <p:cNvPr id="49" name="資料庫圖表 48">
            <a:extLst>
              <a:ext uri="{FF2B5EF4-FFF2-40B4-BE49-F238E27FC236}">
                <a16:creationId xmlns:a16="http://schemas.microsoft.com/office/drawing/2014/main" id="{8D40FD3D-6855-66AB-601F-27F51553A1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615074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17737" flipH="1">
            <a:off x="16029617" y="2304958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DA431626-0C15-0E72-DC32-24202F096F64}"/>
              </a:ext>
            </a:extLst>
          </p:cNvPr>
          <p:cNvSpPr txBox="1"/>
          <p:nvPr/>
        </p:nvSpPr>
        <p:spPr>
          <a:xfrm>
            <a:off x="328835" y="1055477"/>
            <a:ext cx="137495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altLang="zh-TW" sz="4000" b="1" i="0" u="none" strike="noStrike" dirty="0">
                <a:solidFill>
                  <a:srgbClr val="014745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1-2 Fish Waste Estimates in Taiwan</a:t>
            </a:r>
            <a:endParaRPr lang="en-US" sz="4000" b="1" u="none" strike="noStrike" spc="89" dirty="0">
              <a:solidFill>
                <a:srgbClr val="014745"/>
              </a:solidFill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7D1A4E3-CDB3-5850-B071-DFCC428D4E4B}"/>
              </a:ext>
            </a:extLst>
          </p:cNvPr>
          <p:cNvSpPr txBox="1"/>
          <p:nvPr/>
        </p:nvSpPr>
        <p:spPr>
          <a:xfrm>
            <a:off x="1447800" y="1869916"/>
            <a:ext cx="1600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Approximately 70% of fish require processing before they are sold and consumed. During this process, a large amount of low-economic-value fish residues (FW) is generated, including scales, viscera, and bones. These parts account for more than 45% of the total fish body weight and are often discarded as waste.</a:t>
            </a:r>
            <a:endParaRPr lang="zh-TW" altLang="en-US" sz="2800" dirty="0"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2" name="表格 33">
            <a:extLst>
              <a:ext uri="{FF2B5EF4-FFF2-40B4-BE49-F238E27FC236}">
                <a16:creationId xmlns:a16="http://schemas.microsoft.com/office/drawing/2014/main" id="{0E03F595-7851-D136-20B7-486587659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804518"/>
              </p:ext>
            </p:extLst>
          </p:nvPr>
        </p:nvGraphicFramePr>
        <p:xfrm>
          <a:off x="2137144" y="3975772"/>
          <a:ext cx="14013711" cy="23938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511950">
                  <a:extLst>
                    <a:ext uri="{9D8B030D-6E8A-4147-A177-3AD203B41FA5}">
                      <a16:colId xmlns:a16="http://schemas.microsoft.com/office/drawing/2014/main" val="3286450105"/>
                    </a:ext>
                  </a:extLst>
                </a:gridCol>
                <a:gridCol w="2463591">
                  <a:extLst>
                    <a:ext uri="{9D8B030D-6E8A-4147-A177-3AD203B41FA5}">
                      <a16:colId xmlns:a16="http://schemas.microsoft.com/office/drawing/2014/main" val="917371512"/>
                    </a:ext>
                  </a:extLst>
                </a:gridCol>
                <a:gridCol w="2148458">
                  <a:extLst>
                    <a:ext uri="{9D8B030D-6E8A-4147-A177-3AD203B41FA5}">
                      <a16:colId xmlns:a16="http://schemas.microsoft.com/office/drawing/2014/main" val="2992400230"/>
                    </a:ext>
                  </a:extLst>
                </a:gridCol>
                <a:gridCol w="2148458">
                  <a:extLst>
                    <a:ext uri="{9D8B030D-6E8A-4147-A177-3AD203B41FA5}">
                      <a16:colId xmlns:a16="http://schemas.microsoft.com/office/drawing/2014/main" val="2660540959"/>
                    </a:ext>
                  </a:extLst>
                </a:gridCol>
                <a:gridCol w="2148458">
                  <a:extLst>
                    <a:ext uri="{9D8B030D-6E8A-4147-A177-3AD203B41FA5}">
                      <a16:colId xmlns:a16="http://schemas.microsoft.com/office/drawing/2014/main" val="905923618"/>
                    </a:ext>
                  </a:extLst>
                </a:gridCol>
                <a:gridCol w="3592796">
                  <a:extLst>
                    <a:ext uri="{9D8B030D-6E8A-4147-A177-3AD203B41FA5}">
                      <a16:colId xmlns:a16="http://schemas.microsoft.com/office/drawing/2014/main" val="2747781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BiauKaiTC Regular" panose="03000500000000000000" pitchFamily="66" charset="-120"/>
                          <a:ea typeface="BiauKaiTC Regular" panose="03000500000000000000" pitchFamily="66" charset="-120"/>
                          <a:cs typeface="Times New Roman" panose="02020603050405020304" pitchFamily="18" charset="0"/>
                        </a:rPr>
                        <a:t>Species</a:t>
                      </a:r>
                      <a:endParaRPr lang="zh-TW" altLang="en-US" sz="2400" b="1" dirty="0">
                        <a:latin typeface="BiauKaiTC Regular" panose="03000500000000000000" pitchFamily="66" charset="-120"/>
                        <a:ea typeface="BiauKaiTC Regular" panose="03000500000000000000" pitchFamily="66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US" altLang="zh-TW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(tons)</a:t>
                      </a:r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Scales (%)</a:t>
                      </a:r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Viscera </a:t>
                      </a:r>
                      <a:r>
                        <a:rPr lang="en-US" altLang="zh-TW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Bones </a:t>
                      </a:r>
                      <a:r>
                        <a:rPr lang="en-US" altLang="zh-TW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FW (tons)</a:t>
                      </a:r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01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BiauKaiTC Regular" panose="03000500000000000000" pitchFamily="66" charset="-120"/>
                          <a:ea typeface="BiauKaiTC Regular" panose="03000500000000000000" pitchFamily="66" charset="-120"/>
                          <a:cs typeface="Times New Roman" panose="02020603050405020304" pitchFamily="18" charset="0"/>
                        </a:rPr>
                        <a:t>吳郭魚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56,792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1.97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13.97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33,643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BiauKaiTC Regular" panose="03000500000000000000" pitchFamily="66" charset="-120"/>
                          <a:ea typeface="BiauKaiTC Regular" panose="03000500000000000000" pitchFamily="66" charset="-120"/>
                          <a:cs typeface="Times New Roman" panose="02020603050405020304" pitchFamily="18" charset="0"/>
                        </a:rPr>
                        <a:t>鱸魚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4,756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13.73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28.19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2,236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074361"/>
                  </a:ext>
                </a:extLst>
              </a:tr>
              <a:tr h="5650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BiauKaiTC Regular" panose="03000500000000000000" pitchFamily="66" charset="-120"/>
                          <a:ea typeface="BiauKaiTC Regular" panose="03000500000000000000" pitchFamily="66" charset="-120"/>
                          <a:cs typeface="Times New Roman" panose="02020603050405020304" pitchFamily="18" charset="0"/>
                        </a:rPr>
                        <a:t>石斑魚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17,204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14.96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33.05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8,288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342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78,752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44,167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488156"/>
                  </a:ext>
                </a:extLst>
              </a:tr>
            </a:tbl>
          </a:graphicData>
        </a:graphic>
      </p:graphicFrame>
      <p:graphicFrame>
        <p:nvGraphicFramePr>
          <p:cNvPr id="13" name="表格 34">
            <a:extLst>
              <a:ext uri="{FF2B5EF4-FFF2-40B4-BE49-F238E27FC236}">
                <a16:creationId xmlns:a16="http://schemas.microsoft.com/office/drawing/2014/main" id="{9FE4F0E7-2C20-538A-65A8-B034C9752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25298"/>
              </p:ext>
            </p:extLst>
          </p:nvPr>
        </p:nvGraphicFramePr>
        <p:xfrm>
          <a:off x="3428637" y="7094206"/>
          <a:ext cx="10649728" cy="274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24864">
                  <a:extLst>
                    <a:ext uri="{9D8B030D-6E8A-4147-A177-3AD203B41FA5}">
                      <a16:colId xmlns:a16="http://schemas.microsoft.com/office/drawing/2014/main" val="1231289684"/>
                    </a:ext>
                  </a:extLst>
                </a:gridCol>
                <a:gridCol w="5324864">
                  <a:extLst>
                    <a:ext uri="{9D8B030D-6E8A-4147-A177-3AD203B41FA5}">
                      <a16:colId xmlns:a16="http://schemas.microsoft.com/office/drawing/2014/main" val="3290575869"/>
                    </a:ext>
                  </a:extLst>
                </a:gridCol>
              </a:tblGrid>
              <a:tr h="3650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Quantity(tons)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401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transaction volume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402,731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375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Scales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9,719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49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Viscera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57,268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62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Bones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140,338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27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fish waste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207,325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013081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BF33878E-61E6-4C36-0AAB-517AF45A2389}"/>
              </a:ext>
            </a:extLst>
          </p:cNvPr>
          <p:cNvSpPr txBox="1"/>
          <p:nvPr/>
        </p:nvSpPr>
        <p:spPr>
          <a:xfrm>
            <a:off x="1143000" y="6533545"/>
            <a:ext cx="14013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TW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Estimated Annual Fish </a:t>
            </a:r>
            <a:r>
              <a:rPr lang="en-US" altLang="zh-TW" sz="2000" b="1" dirty="0">
                <a:solidFill>
                  <a:srgbClr val="000000"/>
                </a:solidFill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W</a:t>
            </a:r>
            <a:r>
              <a:rPr lang="en-US" altLang="zh-TW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aste Generation from Wholesale Markets in Taiwan (MOA, 2024)</a:t>
            </a:r>
            <a:endParaRPr lang="zh-TW" altLang="en-US" sz="2000" b="1" dirty="0"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CB30120-371E-5094-3494-8404C74D65A4}"/>
              </a:ext>
            </a:extLst>
          </p:cNvPr>
          <p:cNvSpPr txBox="1"/>
          <p:nvPr/>
        </p:nvSpPr>
        <p:spPr>
          <a:xfrm>
            <a:off x="1143000" y="3422288"/>
            <a:ext cx="14013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TW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Estimated Fish waste Generation from Three Common Farmed Species in Taiwan(MOA, 2024)</a:t>
            </a:r>
            <a:endParaRPr lang="zh-TW" altLang="en-US" sz="2000" b="1" dirty="0"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2AD19FF-2452-BD06-69C1-27745E4F5930}"/>
              </a:ext>
            </a:extLst>
          </p:cNvPr>
          <p:cNvSpPr txBox="1"/>
          <p:nvPr/>
        </p:nvSpPr>
        <p:spPr>
          <a:xfrm>
            <a:off x="187052" y="9948446"/>
            <a:ext cx="18100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Data source:</a:t>
            </a:r>
            <a:r>
              <a:rPr lang="en-US" altLang="zh-TW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 Fisheries Agency, Ministry of Agriculture (2024) , MOA’s 2024 Agricultural Waste Discharge Statistics and local fishermen’s associations &amp; processing plants in southern Taiwan.</a:t>
            </a:r>
            <a:endParaRPr lang="zh-TW" altLang="en-US" sz="1600" dirty="0"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cxnSp>
        <p:nvCxnSpPr>
          <p:cNvPr id="17" name="肘形接點 16">
            <a:extLst>
              <a:ext uri="{FF2B5EF4-FFF2-40B4-BE49-F238E27FC236}">
                <a16:creationId xmlns:a16="http://schemas.microsoft.com/office/drawing/2014/main" id="{CF7C7512-2C4A-FA38-EB52-10F67FAA54D0}"/>
              </a:ext>
            </a:extLst>
          </p:cNvPr>
          <p:cNvCxnSpPr>
            <a:cxnSpLocks/>
          </p:cNvCxnSpPr>
          <p:nvPr/>
        </p:nvCxnSpPr>
        <p:spPr>
          <a:xfrm rot="5400000">
            <a:off x="14050851" y="6993402"/>
            <a:ext cx="1707276" cy="1361279"/>
          </a:xfrm>
          <a:prstGeom prst="bentConnector2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形 17" descr="上升趨勢的橫條圖 以實心填滿">
            <a:extLst>
              <a:ext uri="{FF2B5EF4-FFF2-40B4-BE49-F238E27FC236}">
                <a16:creationId xmlns:a16="http://schemas.microsoft.com/office/drawing/2014/main" id="{3F451F3F-D215-E8A7-4100-68A454A4E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342" y="1953488"/>
            <a:ext cx="707886" cy="707886"/>
          </a:xfrm>
          <a:prstGeom prst="rect">
            <a:avLst/>
          </a:prstGeom>
        </p:spPr>
      </p:pic>
      <p:sp>
        <p:nvSpPr>
          <p:cNvPr id="19" name="投影片編號版面配置區 52">
            <a:extLst>
              <a:ext uri="{FF2B5EF4-FFF2-40B4-BE49-F238E27FC236}">
                <a16:creationId xmlns:a16="http://schemas.microsoft.com/office/drawing/2014/main" id="{11A997F6-4D3D-A0B9-7F0C-B78D89CF3572}"/>
              </a:ext>
            </a:extLst>
          </p:cNvPr>
          <p:cNvSpPr txBox="1">
            <a:spLocks/>
          </p:cNvSpPr>
          <p:nvPr/>
        </p:nvSpPr>
        <p:spPr>
          <a:xfrm>
            <a:off x="16031131" y="9795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80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pPr/>
              <a:t>4</a:t>
            </a:fld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44B0BB-F119-0A3D-F251-95367504D0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704419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17737" flipH="1">
            <a:off x="-8026082" y="1278159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552676">
            <a:off x="14781521" y="6197183"/>
            <a:ext cx="11934561" cy="10784504"/>
          </a:xfrm>
          <a:custGeom>
            <a:avLst/>
            <a:gdLst/>
            <a:ahLst/>
            <a:cxnLst/>
            <a:rect l="l" t="t" r="r" b="b"/>
            <a:pathLst>
              <a:path w="11934561" h="10784504">
                <a:moveTo>
                  <a:pt x="0" y="0"/>
                </a:moveTo>
                <a:lnTo>
                  <a:pt x="11934561" y="0"/>
                </a:lnTo>
                <a:lnTo>
                  <a:pt x="11934561" y="10784503"/>
                </a:lnTo>
                <a:lnTo>
                  <a:pt x="0" y="10784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451E112-F3D0-5017-57C2-619EE7B69AF9}"/>
              </a:ext>
            </a:extLst>
          </p:cNvPr>
          <p:cNvGrpSpPr/>
          <p:nvPr/>
        </p:nvGrpSpPr>
        <p:grpSpPr>
          <a:xfrm>
            <a:off x="479291" y="1698422"/>
            <a:ext cx="17115898" cy="8462503"/>
            <a:chOff x="-1312108" y="166796"/>
            <a:chExt cx="19353641" cy="10491473"/>
          </a:xfrm>
        </p:grpSpPr>
        <p:cxnSp>
          <p:nvCxnSpPr>
            <p:cNvPr id="10" name="直線箭頭接點 9">
              <a:extLst>
                <a:ext uri="{FF2B5EF4-FFF2-40B4-BE49-F238E27FC236}">
                  <a16:creationId xmlns:a16="http://schemas.microsoft.com/office/drawing/2014/main" id="{E208EABB-7E21-A0C1-6222-83C7CA124C64}"/>
                </a:ext>
              </a:extLst>
            </p:cNvPr>
            <p:cNvCxnSpPr>
              <a:cxnSpLocks/>
            </p:cNvCxnSpPr>
            <p:nvPr/>
          </p:nvCxnSpPr>
          <p:spPr>
            <a:xfrm>
              <a:off x="6444501" y="1980276"/>
              <a:ext cx="8983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C6100E8A-80CF-D4A5-1A60-DE6061B822F1}"/>
                </a:ext>
              </a:extLst>
            </p:cNvPr>
            <p:cNvSpPr/>
            <p:nvPr/>
          </p:nvSpPr>
          <p:spPr>
            <a:xfrm>
              <a:off x="13077020" y="771659"/>
              <a:ext cx="2937064" cy="20576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en-US" altLang="zh-TW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AD product</a:t>
              </a:r>
              <a:endParaRPr kumimoji="1"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E5A24012-8397-4D4C-FDA9-A7402FB0E64C}"/>
                </a:ext>
              </a:extLst>
            </p:cNvPr>
            <p:cNvCxnSpPr>
              <a:cxnSpLocks/>
            </p:cNvCxnSpPr>
            <p:nvPr/>
          </p:nvCxnSpPr>
          <p:spPr>
            <a:xfrm>
              <a:off x="12181060" y="1924674"/>
              <a:ext cx="895959" cy="0"/>
            </a:xfrm>
            <a:prstGeom prst="line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F360EA5E-B134-8898-A6B0-7AD580E3FAFF}"/>
                </a:ext>
              </a:extLst>
            </p:cNvPr>
            <p:cNvSpPr/>
            <p:nvPr/>
          </p:nvSpPr>
          <p:spPr>
            <a:xfrm>
              <a:off x="13329240" y="2005730"/>
              <a:ext cx="2321109" cy="588623"/>
            </a:xfrm>
            <a:prstGeom prst="round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0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Digestate</a:t>
              </a:r>
            </a:p>
          </p:txBody>
        </p:sp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EE2A23C2-8C1F-F39D-ADCD-5616EFF2A9B8}"/>
                </a:ext>
              </a:extLst>
            </p:cNvPr>
            <p:cNvSpPr/>
            <p:nvPr/>
          </p:nvSpPr>
          <p:spPr>
            <a:xfrm>
              <a:off x="13357293" y="1418658"/>
              <a:ext cx="2321109" cy="449037"/>
            </a:xfrm>
            <a:prstGeom prst="round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0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Biogas</a:t>
              </a: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46940489-89EE-0F0C-8275-F27682E7C025}"/>
                </a:ext>
              </a:extLst>
            </p:cNvPr>
            <p:cNvGrpSpPr/>
            <p:nvPr/>
          </p:nvGrpSpPr>
          <p:grpSpPr>
            <a:xfrm>
              <a:off x="2312255" y="997584"/>
              <a:ext cx="4433144" cy="1619183"/>
              <a:chOff x="448653" y="1165415"/>
              <a:chExt cx="3330204" cy="1292189"/>
            </a:xfrm>
          </p:grpSpPr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E5655CF6-BE6C-D95D-A032-D796F4F8F28C}"/>
                  </a:ext>
                </a:extLst>
              </p:cNvPr>
              <p:cNvGrpSpPr/>
              <p:nvPr/>
            </p:nvGrpSpPr>
            <p:grpSpPr>
              <a:xfrm>
                <a:off x="448653" y="1165415"/>
                <a:ext cx="3330204" cy="1292189"/>
                <a:chOff x="1240048" y="3301937"/>
                <a:chExt cx="1906925" cy="1108695"/>
              </a:xfrm>
            </p:grpSpPr>
            <p:sp>
              <p:nvSpPr>
                <p:cNvPr id="63" name="圓角矩形 62">
                  <a:extLst>
                    <a:ext uri="{FF2B5EF4-FFF2-40B4-BE49-F238E27FC236}">
                      <a16:creationId xmlns:a16="http://schemas.microsoft.com/office/drawing/2014/main" id="{ED48D2ED-D814-C7C5-B17D-CEF0C9423D0E}"/>
                    </a:ext>
                  </a:extLst>
                </p:cNvPr>
                <p:cNvSpPr/>
                <p:nvPr/>
              </p:nvSpPr>
              <p:spPr>
                <a:xfrm>
                  <a:off x="1241721" y="3301937"/>
                  <a:ext cx="1905252" cy="414871"/>
                </a:xfrm>
                <a:prstGeom prst="round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kumimoji="1" lang="en-US" altLang="zh-TW" sz="2000" dirty="0">
                      <a:latin typeface="Times New Roman" panose="02020603050405020304" pitchFamily="18" charset="0"/>
                      <a:ea typeface="Microsoft JhengHei" panose="020B0604030504040204" pitchFamily="34" charset="-120"/>
                      <a:cs typeface="Times New Roman" panose="02020603050405020304" pitchFamily="18" charset="0"/>
                    </a:rPr>
                    <a:t>Substrate</a:t>
                  </a:r>
                  <a:endParaRPr kumimoji="1" lang="zh-TW" altLang="en-US" sz="2000" dirty="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C02B5672-AA2C-D428-DD7C-661ED9A62DA9}"/>
                    </a:ext>
                  </a:extLst>
                </p:cNvPr>
                <p:cNvSpPr/>
                <p:nvPr/>
              </p:nvSpPr>
              <p:spPr>
                <a:xfrm>
                  <a:off x="1240048" y="3623813"/>
                  <a:ext cx="1905252" cy="786819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kumimoji="1" lang="zh-TW" altLang="en-US" sz="160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圓角矩形 60">
                <a:extLst>
                  <a:ext uri="{FF2B5EF4-FFF2-40B4-BE49-F238E27FC236}">
                    <a16:creationId xmlns:a16="http://schemas.microsoft.com/office/drawing/2014/main" id="{CA1D8DD5-7A08-56AF-8134-62D74DA3443B}"/>
                  </a:ext>
                </a:extLst>
              </p:cNvPr>
              <p:cNvSpPr/>
              <p:nvPr/>
            </p:nvSpPr>
            <p:spPr>
              <a:xfrm>
                <a:off x="570096" y="1675735"/>
                <a:ext cx="1979096" cy="6258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dirty="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Fish waste</a:t>
                </a:r>
                <a:r>
                  <a:rPr kumimoji="1" lang="zh-TW" altLang="en-US" dirty="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（</a:t>
                </a:r>
                <a:r>
                  <a:rPr kumimoji="1" lang="en-US" altLang="zh-TW" dirty="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fish viscera, bones, scales</a:t>
                </a:r>
                <a:r>
                  <a:rPr kumimoji="1" lang="zh-TW" altLang="en-US" dirty="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）</a:t>
                </a:r>
                <a:endParaRPr kumimoji="1" lang="en-US" altLang="zh-TW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圓角矩形 61">
                <a:extLst>
                  <a:ext uri="{FF2B5EF4-FFF2-40B4-BE49-F238E27FC236}">
                    <a16:creationId xmlns:a16="http://schemas.microsoft.com/office/drawing/2014/main" id="{5D8E7410-11D3-97A3-1FF2-C0D035730A3C}"/>
                  </a:ext>
                </a:extLst>
              </p:cNvPr>
              <p:cNvSpPr/>
              <p:nvPr/>
            </p:nvSpPr>
            <p:spPr>
              <a:xfrm>
                <a:off x="2643313" y="1753217"/>
                <a:ext cx="1012120" cy="45380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dirty="0"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+Sludge</a:t>
                </a:r>
              </a:p>
            </p:txBody>
          </p:sp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8F3D14B-F196-79B3-8BD8-E2E3D39AF8FF}"/>
                </a:ext>
              </a:extLst>
            </p:cNvPr>
            <p:cNvSpPr/>
            <p:nvPr/>
          </p:nvSpPr>
          <p:spPr>
            <a:xfrm>
              <a:off x="1878384" y="470670"/>
              <a:ext cx="15273498" cy="2704290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 sz="240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B029DAB-B73D-5755-18BF-F02F3D2F8E51}"/>
                </a:ext>
              </a:extLst>
            </p:cNvPr>
            <p:cNvSpPr txBox="1"/>
            <p:nvPr/>
          </p:nvSpPr>
          <p:spPr>
            <a:xfrm>
              <a:off x="6835689" y="166796"/>
              <a:ext cx="4482013" cy="5723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2400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Anaerobic Digestion</a:t>
              </a:r>
              <a:endParaRPr kumimoji="1" lang="zh-TW" altLang="en-US" sz="24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A099C9FF-6218-277C-A785-E09FB055ACCD}"/>
                </a:ext>
              </a:extLst>
            </p:cNvPr>
            <p:cNvGrpSpPr/>
            <p:nvPr/>
          </p:nvGrpSpPr>
          <p:grpSpPr>
            <a:xfrm>
              <a:off x="7333208" y="875770"/>
              <a:ext cx="4707716" cy="2169959"/>
              <a:chOff x="5381412" y="965327"/>
              <a:chExt cx="4707716" cy="2169959"/>
            </a:xfrm>
          </p:grpSpPr>
          <p:sp>
            <p:nvSpPr>
              <p:cNvPr id="56" name="圓角矩形 55">
                <a:extLst>
                  <a:ext uri="{FF2B5EF4-FFF2-40B4-BE49-F238E27FC236}">
                    <a16:creationId xmlns:a16="http://schemas.microsoft.com/office/drawing/2014/main" id="{E184C551-5656-D405-5308-97A286CB22C9}"/>
                  </a:ext>
                </a:extLst>
              </p:cNvPr>
              <p:cNvSpPr/>
              <p:nvPr/>
            </p:nvSpPr>
            <p:spPr>
              <a:xfrm>
                <a:off x="5381412" y="965327"/>
                <a:ext cx="4707716" cy="215009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altLang="zh-TW" sz="20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Temperature-controlled anaerobic digestion</a:t>
                </a:r>
                <a:endParaRPr kumimoji="1" lang="en-US" altLang="zh-TW" sz="20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7" name="圖片 56">
                <a:extLst>
                  <a:ext uri="{FF2B5EF4-FFF2-40B4-BE49-F238E27FC236}">
                    <a16:creationId xmlns:a16="http://schemas.microsoft.com/office/drawing/2014/main" id="{6D5C8927-B239-4560-F6E2-4BA4CC65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48" b="96094" l="6543" r="89844">
                            <a14:foregroundMark x1="8203" y1="50456" x2="20410" y2="24154"/>
                            <a14:foregroundMark x1="20410" y1="24154" x2="19336" y2="10026"/>
                            <a14:foregroundMark x1="19336" y1="10026" x2="39844" y2="5924"/>
                            <a14:foregroundMark x1="39844" y1="5924" x2="81250" y2="9180"/>
                            <a14:foregroundMark x1="81250" y1="9180" x2="78613" y2="22656"/>
                            <a14:foregroundMark x1="78613" y1="22656" x2="78320" y2="22786"/>
                            <a14:foregroundMark x1="28613" y1="24414" x2="48926" y2="17318"/>
                            <a14:foregroundMark x1="48926" y1="17318" x2="68555" y2="17318"/>
                            <a14:foregroundMark x1="23730" y1="15169" x2="64746" y2="15169"/>
                            <a14:foregroundMark x1="64746" y1="15169" x2="77539" y2="14583"/>
                            <a14:foregroundMark x1="69336" y1="13542" x2="39160" y2="14583"/>
                            <a14:foregroundMark x1="39160" y1="14583" x2="48145" y2="11328"/>
                            <a14:foregroundMark x1="36719" y1="15169" x2="57422" y2="26563"/>
                            <a14:foregroundMark x1="57422" y1="26563" x2="74902" y2="19466"/>
                            <a14:foregroundMark x1="74902" y1="19466" x2="53320" y2="14388"/>
                            <a14:foregroundMark x1="53320" y1="14388" x2="29883" y2="13216"/>
                            <a14:foregroundMark x1="29883" y1="13216" x2="22070" y2="15690"/>
                            <a14:foregroundMark x1="6543" y1="56966" x2="10352" y2="42318"/>
                            <a14:foregroundMark x1="10352" y1="42318" x2="21289" y2="25456"/>
                            <a14:foregroundMark x1="9863" y1="39583" x2="52832" y2="30469"/>
                            <a14:foregroundMark x1="52832" y1="30469" x2="75684" y2="30924"/>
                            <a14:foregroundMark x1="75684" y1="30924" x2="61816" y2="47201"/>
                            <a14:foregroundMark x1="61816" y1="47201" x2="41113" y2="50456"/>
                            <a14:foregroundMark x1="41113" y1="50456" x2="21289" y2="47201"/>
                            <a14:foregroundMark x1="21289" y1="47201" x2="18848" y2="34701"/>
                            <a14:foregroundMark x1="25293" y1="40690" x2="44727" y2="33854"/>
                            <a14:foregroundMark x1="44727" y1="33854" x2="66113" y2="39844"/>
                            <a14:foregroundMark x1="66113" y1="39844" x2="40625" y2="44922"/>
                            <a14:foregroundMark x1="40625" y1="44922" x2="22852" y2="39583"/>
                            <a14:foregroundMark x1="44922" y1="35286" x2="65625" y2="36979"/>
                            <a14:foregroundMark x1="65625" y1="36979" x2="68555" y2="41797"/>
                            <a14:foregroundMark x1="8984" y1="51042" x2="15527" y2="79622"/>
                            <a14:foregroundMark x1="15527" y1="79622" x2="30664" y2="89063"/>
                            <a14:foregroundMark x1="30664" y1="89063" x2="74902" y2="90690"/>
                            <a14:foregroundMark x1="74902" y1="90690" x2="86133" y2="78060"/>
                            <a14:foregroundMark x1="86133" y1="78060" x2="82422" y2="48828"/>
                            <a14:foregroundMark x1="82422" y1="48828" x2="74023" y2="35807"/>
                            <a14:foregroundMark x1="74023" y1="35807" x2="70996" y2="36914"/>
                            <a14:foregroundMark x1="73438" y1="37956" x2="90527" y2="64583"/>
                            <a14:foregroundMark x1="90527" y1="64583" x2="90820" y2="78841"/>
                            <a14:foregroundMark x1="90820" y1="78841" x2="76367" y2="88867"/>
                            <a14:foregroundMark x1="76367" y1="88867" x2="52734" y2="91211"/>
                            <a14:foregroundMark x1="52734" y1="91211" x2="13086" y2="83659"/>
                            <a14:foregroundMark x1="13086" y1="83659" x2="13086" y2="83073"/>
                            <a14:foregroundMark x1="9863" y1="56445" x2="11426" y2="71680"/>
                            <a14:foregroundMark x1="11426" y1="71680" x2="19629" y2="84375"/>
                            <a14:foregroundMark x1="19629" y1="84375" x2="44043" y2="89518"/>
                            <a14:foregroundMark x1="44043" y1="89518" x2="67871" y2="90169"/>
                            <a14:foregroundMark x1="67871" y1="90169" x2="82520" y2="80273"/>
                            <a14:foregroundMark x1="82520" y1="80273" x2="87305" y2="52669"/>
                            <a14:foregroundMark x1="74219" y1="53711" x2="19336" y2="56641"/>
                            <a14:foregroundMark x1="19336" y1="56641" x2="29883" y2="43164"/>
                            <a14:foregroundMark x1="29883" y1="43164" x2="53516" y2="39063"/>
                            <a14:foregroundMark x1="53516" y1="39063" x2="66895" y2="50130"/>
                            <a14:foregroundMark x1="66895" y1="50130" x2="58789" y2="61328"/>
                            <a14:foregroundMark x1="29395" y1="22786" x2="35938" y2="22201"/>
                            <a14:foregroundMark x1="17188" y1="6445" x2="38867" y2="4818"/>
                            <a14:foregroundMark x1="38867" y1="4818" x2="61328" y2="5013"/>
                            <a14:foregroundMark x1="61328" y1="5013" x2="78320" y2="9180"/>
                            <a14:foregroundMark x1="23730" y1="93490" x2="47559" y2="96745"/>
                            <a14:foregroundMark x1="47559" y1="96745" x2="68262" y2="96094"/>
                            <a14:foregroundMark x1="68262" y1="96094" x2="73438" y2="9453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87901" y="1946160"/>
                <a:ext cx="738475" cy="1104252"/>
              </a:xfrm>
              <a:prstGeom prst="rect">
                <a:avLst/>
              </a:prstGeom>
            </p:spPr>
          </p:pic>
          <p:pic>
            <p:nvPicPr>
              <p:cNvPr id="58" name="圖片 57">
                <a:extLst>
                  <a:ext uri="{FF2B5EF4-FFF2-40B4-BE49-F238E27FC236}">
                    <a16:creationId xmlns:a16="http://schemas.microsoft.com/office/drawing/2014/main" id="{258FA6AB-B23F-0B0F-D9FB-E960A4E6C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301" b="92480" l="586" r="96224">
                            <a14:foregroundMark x1="18164" y1="8398" x2="27799" y2="14355"/>
                            <a14:foregroundMark x1="27799" y1="14355" x2="28581" y2="21875"/>
                            <a14:foregroundMark x1="28581" y1="21875" x2="26042" y2="29883"/>
                            <a14:foregroundMark x1="26042" y1="29883" x2="21680" y2="34766"/>
                            <a14:foregroundMark x1="21680" y1="34766" x2="19271" y2="27051"/>
                            <a14:foregroundMark x1="19271" y1="27051" x2="18945" y2="21289"/>
                            <a14:foregroundMark x1="5664" y1="38281" x2="2279" y2="43652"/>
                            <a14:foregroundMark x1="2279" y1="43652" x2="1302" y2="67188"/>
                            <a14:foregroundMark x1="1302" y1="67188" x2="6055" y2="69336"/>
                            <a14:foregroundMark x1="6055" y1="69336" x2="6055" y2="69336"/>
                            <a14:foregroundMark x1="87500" y1="31250" x2="92708" y2="33398"/>
                            <a14:foregroundMark x1="92708" y1="33398" x2="96224" y2="38672"/>
                            <a14:foregroundMark x1="96224" y1="38672" x2="97852" y2="62109"/>
                            <a14:foregroundMark x1="97852" y1="62109" x2="91927" y2="74219"/>
                            <a14:foregroundMark x1="91927" y1="74219" x2="85872" y2="73633"/>
                            <a14:foregroundMark x1="85872" y1="73633" x2="89453" y2="35840"/>
                            <a14:foregroundMark x1="89453" y1="35840" x2="80664" y2="31543"/>
                            <a14:foregroundMark x1="93945" y1="33301" x2="96549" y2="41016"/>
                            <a14:foregroundMark x1="96549" y1="41016" x2="97135" y2="60449"/>
                            <a14:foregroundMark x1="97135" y1="60449" x2="92708" y2="63574"/>
                            <a14:foregroundMark x1="92708" y1="63574" x2="93294" y2="54883"/>
                            <a14:foregroundMark x1="93294" y1="54883" x2="95638" y2="47852"/>
                            <a14:foregroundMark x1="95638" y1="47852" x2="96289" y2="40625"/>
                            <a14:foregroundMark x1="96289" y1="40625" x2="95313" y2="35938"/>
                            <a14:foregroundMark x1="75781" y1="86621" x2="83268" y2="88965"/>
                            <a14:foregroundMark x1="83268" y1="88965" x2="77734" y2="88574"/>
                            <a14:foregroundMark x1="77734" y1="88574" x2="74219" y2="86328"/>
                            <a14:foregroundMark x1="2344" y1="40625" x2="651" y2="64941"/>
                            <a14:foregroundMark x1="651" y1="64941" x2="2148" y2="66992"/>
                            <a14:foregroundMark x1="63477" y1="88965" x2="84245" y2="92480"/>
                            <a14:foregroundMark x1="84245" y1="92480" x2="79688" y2="88574"/>
                            <a14:foregroundMark x1="79688" y1="88574" x2="76563" y2="8779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02244" y="1957253"/>
                <a:ext cx="1987672" cy="1178033"/>
              </a:xfrm>
              <a:prstGeom prst="rect">
                <a:avLst/>
              </a:prstGeom>
            </p:spPr>
          </p:pic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7857955A-B764-F4C4-E0B9-C6C8A94B275E}"/>
                  </a:ext>
                </a:extLst>
              </p:cNvPr>
              <p:cNvSpPr/>
              <p:nvPr/>
            </p:nvSpPr>
            <p:spPr>
              <a:xfrm>
                <a:off x="7364490" y="1649643"/>
                <a:ext cx="1901763" cy="29214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0" i="0" dirty="0">
                    <a:solidFill>
                      <a:srgbClr val="1F1F1F"/>
                    </a:solidFill>
                    <a:effectLst/>
                    <a:latin typeface="Times New Roman" panose="02020603050405020304" pitchFamily="18" charset="0"/>
                    <a:ea typeface="Microsoft JhengHei" panose="020B0604030504040204" pitchFamily="34" charset="-120"/>
                    <a:cs typeface="Times New Roman" panose="02020603050405020304" pitchFamily="18" charset="0"/>
                  </a:rPr>
                  <a:t>37 ± 1 °C</a:t>
                </a:r>
                <a:endParaRPr kumimoji="1" lang="zh-TW" altLang="en-US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AC053BC-0CB3-63C4-23F6-424BF172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83" b="94097" l="2388" r="90139">
                          <a14:foregroundMark x1="4160" y1="24597" x2="3236" y2="17174"/>
                          <a14:foregroundMark x1="3236" y1="17174" x2="5162" y2="9392"/>
                          <a14:foregroundMark x1="5162" y1="9392" x2="10324" y2="4204"/>
                          <a14:foregroundMark x1="10324" y1="4204" x2="24807" y2="2057"/>
                          <a14:foregroundMark x1="24807" y1="2057" x2="31279" y2="2683"/>
                          <a14:foregroundMark x1="31279" y1="2683" x2="35670" y2="7782"/>
                          <a14:foregroundMark x1="35670" y1="7782" x2="35208" y2="16637"/>
                          <a14:foregroundMark x1="35208" y1="16637" x2="22188" y2="33989"/>
                          <a14:foregroundMark x1="22188" y1="33989" x2="25963" y2="83721"/>
                          <a14:foregroundMark x1="25963" y1="83721" x2="19569" y2="81127"/>
                          <a14:foregroundMark x1="19569" y1="81127" x2="20108" y2="49284"/>
                          <a14:foregroundMark x1="14099" y1="16279" x2="6471" y2="15832"/>
                          <a14:foregroundMark x1="6471" y1="15832" x2="8398" y2="7335"/>
                          <a14:foregroundMark x1="8398" y1="7335" x2="16949" y2="5814"/>
                          <a14:foregroundMark x1="16949" y1="5814" x2="23112" y2="7156"/>
                          <a14:foregroundMark x1="5085" y1="8229" x2="5085" y2="20304"/>
                          <a14:foregroundMark x1="31433" y1="47406" x2="37134" y2="50179"/>
                          <a14:foregroundMark x1="37134" y1="50179" x2="44838" y2="60912"/>
                          <a14:foregroundMark x1="44838" y1="60912" x2="45686" y2="75581"/>
                          <a14:foregroundMark x1="45686" y1="75581" x2="42989" y2="89356"/>
                          <a14:foregroundMark x1="42989" y1="89356" x2="47766" y2="94097"/>
                          <a14:foregroundMark x1="47766" y1="94097" x2="58166" y2="84615"/>
                          <a14:foregroundMark x1="58166" y1="84615" x2="66025" y2="70483"/>
                          <a14:foregroundMark x1="66025" y1="70483" x2="66333" y2="67531"/>
                          <a14:foregroundMark x1="71186" y1="66458" x2="69183" y2="59571"/>
                          <a14:foregroundMark x1="69183" y1="59571" x2="76502" y2="55725"/>
                          <a14:foregroundMark x1="76502" y1="55725" x2="82897" y2="58497"/>
                          <a14:foregroundMark x1="82897" y1="58497" x2="79353" y2="75760"/>
                          <a14:foregroundMark x1="79353" y1="75760" x2="74730" y2="80859"/>
                          <a14:foregroundMark x1="74730" y1="80859" x2="71418" y2="82826"/>
                          <a14:foregroundMark x1="68413" y1="45259" x2="75963" y2="42576"/>
                          <a14:foregroundMark x1="75963" y1="42576" x2="81972" y2="42755"/>
                          <a14:foregroundMark x1="81972" y1="42755" x2="86210" y2="48301"/>
                          <a14:foregroundMark x1="86210" y1="48301" x2="85978" y2="49821"/>
                          <a14:foregroundMark x1="58012" y1="62970" x2="59399" y2="60286"/>
                          <a14:foregroundMark x1="61248" y1="88998" x2="61248" y2="88998"/>
                          <a14:foregroundMark x1="60786" y1="87388" x2="60786" y2="87388"/>
                          <a14:foregroundMark x1="60786" y1="90072" x2="61710" y2="88193"/>
                          <a14:foregroundMark x1="76271" y1="87388" x2="77658" y2="87925"/>
                          <a14:foregroundMark x1="88521" y1="75850" x2="85054" y2="75045"/>
                          <a14:foregroundMark x1="88290" y1="75313" x2="89445" y2="77996"/>
                          <a14:foregroundMark x1="78814" y1="91145" x2="80663" y2="90072"/>
                          <a14:foregroundMark x1="2542" y1="6619" x2="3005" y2="15742"/>
                          <a14:foregroundMark x1="30740" y1="4472" x2="36441" y2="6172"/>
                          <a14:foregroundMark x1="36441" y1="6172" x2="39060" y2="12254"/>
                          <a14:foregroundMark x1="39060" y1="12254" x2="39676" y2="19231"/>
                          <a14:foregroundMark x1="39676" y1="19231" x2="36287" y2="24866"/>
                          <a14:foregroundMark x1="36287" y1="24866" x2="33744" y2="27281"/>
                          <a14:foregroundMark x1="88521" y1="58140" x2="90139" y2="64758"/>
                          <a14:foregroundMark x1="90139" y1="64758" x2="90139" y2="66995"/>
                          <a14:foregroundMark x1="7858" y1="88730" x2="14330" y2="91145"/>
                          <a14:foregroundMark x1="14330" y1="91145" x2="20955" y2="91413"/>
                          <a14:foregroundMark x1="20955" y1="91413" x2="33128" y2="89356"/>
                          <a14:foregroundMark x1="33128" y1="89356" x2="33975" y2="881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8797" y="4822787"/>
              <a:ext cx="1810246" cy="1559211"/>
            </a:xfrm>
            <a:prstGeom prst="rect">
              <a:avLst/>
            </a:prstGeom>
          </p:spPr>
        </p:pic>
        <p:cxnSp>
          <p:nvCxnSpPr>
            <p:cNvPr id="20" name="直線箭頭接點 19">
              <a:extLst>
                <a:ext uri="{FF2B5EF4-FFF2-40B4-BE49-F238E27FC236}">
                  <a16:creationId xmlns:a16="http://schemas.microsoft.com/office/drawing/2014/main" id="{5C5AB40E-3FEC-0F66-D00C-ACCEA38C8893}"/>
                </a:ext>
              </a:extLst>
            </p:cNvPr>
            <p:cNvCxnSpPr>
              <a:cxnSpLocks/>
            </p:cNvCxnSpPr>
            <p:nvPr/>
          </p:nvCxnSpPr>
          <p:spPr>
            <a:xfrm>
              <a:off x="2630467" y="5493528"/>
              <a:ext cx="1778624" cy="0"/>
            </a:xfrm>
            <a:prstGeom prst="straightConnector1">
              <a:avLst/>
            </a:prstGeom>
            <a:ln w="38100">
              <a:solidFill>
                <a:srgbClr val="080808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C55C980F-D01F-43DE-C322-A2FABBA63A67}"/>
                </a:ext>
              </a:extLst>
            </p:cNvPr>
            <p:cNvSpPr txBox="1"/>
            <p:nvPr/>
          </p:nvSpPr>
          <p:spPr>
            <a:xfrm>
              <a:off x="2318755" y="4704475"/>
              <a:ext cx="2402046" cy="80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Solid/ Liquid Separation</a:t>
              </a:r>
              <a:endParaRPr kumimoji="1"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161FABB5-2B35-F9FE-1987-819D8DA45F52}"/>
                </a:ext>
              </a:extLst>
            </p:cNvPr>
            <p:cNvSpPr txBox="1"/>
            <p:nvPr/>
          </p:nvSpPr>
          <p:spPr>
            <a:xfrm>
              <a:off x="5478671" y="7394302"/>
              <a:ext cx="2731503" cy="1030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Centrifugation</a:t>
              </a:r>
            </a:p>
            <a:p>
              <a:pPr algn="ctr"/>
              <a:r>
                <a:rPr kumimoji="1" lang="zh-TW" altLang="en-US" sz="16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（</a:t>
              </a:r>
              <a:r>
                <a:rPr kumimoji="1"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Solid/ Liquid Separation</a:t>
              </a:r>
              <a:endParaRPr kumimoji="1"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TW" sz="16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again)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57037845-2A1C-1947-B05B-24840A160D8E}"/>
                </a:ext>
              </a:extLst>
            </p:cNvPr>
            <p:cNvSpPr txBox="1"/>
            <p:nvPr/>
          </p:nvSpPr>
          <p:spPr>
            <a:xfrm>
              <a:off x="4530774" y="4324163"/>
              <a:ext cx="2402046" cy="457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Vacuum filtration</a:t>
              </a:r>
              <a:endParaRPr kumimoji="1"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C3B0D916-3E5C-2839-5D98-6FD5B3C8C479}"/>
                </a:ext>
              </a:extLst>
            </p:cNvPr>
            <p:cNvSpPr txBox="1"/>
            <p:nvPr/>
          </p:nvSpPr>
          <p:spPr>
            <a:xfrm>
              <a:off x="8395090" y="6736323"/>
              <a:ext cx="2485682" cy="1640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Organic solvent extraction</a:t>
              </a:r>
            </a:p>
            <a:p>
              <a:pPr algn="ctr"/>
              <a:r>
                <a:rPr lang="en-US" altLang="zh-TW" sz="1600" b="0" i="0" u="none" strike="noStrike" dirty="0">
                  <a:solidFill>
                    <a:srgbClr val="474747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By Dichloromethane(DCM)</a:t>
              </a:r>
            </a:p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</a:t>
              </a:r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Repeated extraction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線箭頭接點 24">
              <a:extLst>
                <a:ext uri="{FF2B5EF4-FFF2-40B4-BE49-F238E27FC236}">
                  <a16:creationId xmlns:a16="http://schemas.microsoft.com/office/drawing/2014/main" id="{191C74AC-5BF1-132E-8877-AB63AA734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1291" y="5613258"/>
              <a:ext cx="1402944" cy="7479"/>
            </a:xfrm>
            <a:prstGeom prst="straightConnector1">
              <a:avLst/>
            </a:prstGeom>
            <a:ln w="38100">
              <a:solidFill>
                <a:srgbClr val="080808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25AB9A7E-715C-C0DB-8712-072B3D641176}"/>
                </a:ext>
              </a:extLst>
            </p:cNvPr>
            <p:cNvSpPr txBox="1"/>
            <p:nvPr/>
          </p:nvSpPr>
          <p:spPr>
            <a:xfrm>
              <a:off x="7601675" y="5084801"/>
              <a:ext cx="1328681" cy="457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</a:t>
              </a:r>
              <a:endPara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46B46C-CCF4-FDC0-B251-54953FEDC381}"/>
                </a:ext>
              </a:extLst>
            </p:cNvPr>
            <p:cNvSpPr txBox="1"/>
            <p:nvPr/>
          </p:nvSpPr>
          <p:spPr>
            <a:xfrm>
              <a:off x="3922684" y="6320757"/>
              <a:ext cx="2041976" cy="457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Solid(</a:t>
              </a:r>
              <a:r>
                <a:rPr lang="en-US" altLang="zh-TW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hydrochar</a:t>
              </a:r>
              <a:r>
                <a: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6539FEF1-612F-517B-E0E5-DDC8A5527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552" b="93359" l="9961" r="89844">
                          <a14:foregroundMark x1="34473" y1="42383" x2="31250" y2="36458"/>
                          <a14:foregroundMark x1="31250" y1="36458" x2="32324" y2="31641"/>
                          <a14:foregroundMark x1="32324" y1="31641" x2="37988" y2="27409"/>
                          <a14:foregroundMark x1="37988" y1="27409" x2="44238" y2="24674"/>
                          <a14:foregroundMark x1="44238" y1="24674" x2="48730" y2="14583"/>
                          <a14:foregroundMark x1="48730" y1="14583" x2="46191" y2="10026"/>
                          <a14:foregroundMark x1="46191" y1="10026" x2="52832" y2="12174"/>
                          <a14:foregroundMark x1="52832" y1="12174" x2="51563" y2="17188"/>
                          <a14:foregroundMark x1="51563" y1="17188" x2="64941" y2="37760"/>
                          <a14:foregroundMark x1="64941" y1="37760" x2="64648" y2="39063"/>
                          <a14:foregroundMark x1="47949" y1="38281" x2="50488" y2="33398"/>
                          <a14:foregroundMark x1="50488" y1="33398" x2="59473" y2="32813"/>
                          <a14:foregroundMark x1="59473" y1="32813" x2="53906" y2="37826"/>
                          <a14:foregroundMark x1="53906" y1="37826" x2="51758" y2="37891"/>
                          <a14:foregroundMark x1="44434" y1="13477" x2="45703" y2="8398"/>
                          <a14:foregroundMark x1="45703" y1="8398" x2="53027" y2="9375"/>
                          <a14:foregroundMark x1="53027" y1="9375" x2="53809" y2="11133"/>
                          <a14:foregroundMark x1="43848" y1="38477" x2="48242" y2="32357"/>
                          <a14:foregroundMark x1="48242" y1="32357" x2="58594" y2="32292"/>
                          <a14:foregroundMark x1="58594" y1="32292" x2="62109" y2="37370"/>
                          <a14:foregroundMark x1="62109" y1="37370" x2="49316" y2="40885"/>
                          <a14:foregroundMark x1="49316" y1="40885" x2="38281" y2="39844"/>
                          <a14:foregroundMark x1="45898" y1="8398" x2="53320" y2="7617"/>
                          <a14:foregroundMark x1="53320" y1="7617" x2="54688" y2="11914"/>
                          <a14:foregroundMark x1="32715" y1="71289" x2="40820" y2="67253"/>
                          <a14:foregroundMark x1="40820" y1="67253" x2="50098" y2="67122"/>
                          <a14:foregroundMark x1="50098" y1="67122" x2="58496" y2="67383"/>
                          <a14:foregroundMark x1="58496" y1="67383" x2="54297" y2="71680"/>
                          <a14:foregroundMark x1="54297" y1="71680" x2="46680" y2="70117"/>
                          <a14:foregroundMark x1="46680" y1="70117" x2="45605" y2="70313"/>
                          <a14:foregroundMark x1="48535" y1="74023" x2="47559" y2="90169"/>
                          <a14:foregroundMark x1="47559" y1="90169" x2="50293" y2="9335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75837" y="4480943"/>
              <a:ext cx="1490983" cy="2236475"/>
            </a:xfrm>
            <a:prstGeom prst="rect">
              <a:avLst/>
            </a:prstGeom>
          </p:spPr>
        </p:pic>
        <p:cxnSp>
          <p:nvCxnSpPr>
            <p:cNvPr id="29" name="直線箭頭接點 28">
              <a:extLst>
                <a:ext uri="{FF2B5EF4-FFF2-40B4-BE49-F238E27FC236}">
                  <a16:creationId xmlns:a16="http://schemas.microsoft.com/office/drawing/2014/main" id="{3DAAECD9-4D08-282A-40E8-B9540F202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6766" y="5075085"/>
              <a:ext cx="1335989" cy="200107"/>
            </a:xfrm>
            <a:prstGeom prst="straightConnector1">
              <a:avLst/>
            </a:prstGeom>
            <a:ln w="38100">
              <a:solidFill>
                <a:srgbClr val="080808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箭頭接點 29">
              <a:extLst>
                <a:ext uri="{FF2B5EF4-FFF2-40B4-BE49-F238E27FC236}">
                  <a16:creationId xmlns:a16="http://schemas.microsoft.com/office/drawing/2014/main" id="{9FE962A1-7B71-0356-5102-9EA613EAF1A2}"/>
                </a:ext>
              </a:extLst>
            </p:cNvPr>
            <p:cNvCxnSpPr>
              <a:cxnSpLocks/>
            </p:cNvCxnSpPr>
            <p:nvPr/>
          </p:nvCxnSpPr>
          <p:spPr>
            <a:xfrm>
              <a:off x="10819984" y="5608927"/>
              <a:ext cx="1208767" cy="654590"/>
            </a:xfrm>
            <a:prstGeom prst="straightConnector1">
              <a:avLst/>
            </a:prstGeom>
            <a:ln w="38100">
              <a:solidFill>
                <a:srgbClr val="080808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63908DC2-F354-3540-1F7D-0B7F6CBBB423}"/>
                </a:ext>
              </a:extLst>
            </p:cNvPr>
            <p:cNvSpPr txBox="1"/>
            <p:nvPr/>
          </p:nvSpPr>
          <p:spPr>
            <a:xfrm rot="1526557">
              <a:off x="10355541" y="5918941"/>
              <a:ext cx="1691874" cy="457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Organic phase</a:t>
              </a:r>
              <a:endPara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315944CB-469C-1369-60F5-C0257B7D324C}"/>
                </a:ext>
              </a:extLst>
            </p:cNvPr>
            <p:cNvSpPr txBox="1"/>
            <p:nvPr/>
          </p:nvSpPr>
          <p:spPr>
            <a:xfrm rot="21235983">
              <a:off x="10441268" y="4624899"/>
              <a:ext cx="1877655" cy="457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Aqueous phase</a:t>
              </a:r>
              <a:endPara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8187470-6B35-BBDA-E2B7-9D85518A7C1B}"/>
                </a:ext>
              </a:extLst>
            </p:cNvPr>
            <p:cNvSpPr/>
            <p:nvPr/>
          </p:nvSpPr>
          <p:spPr>
            <a:xfrm>
              <a:off x="4901171" y="9334499"/>
              <a:ext cx="3609456" cy="863603"/>
            </a:xfrm>
            <a:prstGeom prst="rect">
              <a:avLst/>
            </a:prstGeom>
            <a:solidFill>
              <a:srgbClr val="ABE1E6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0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HT product- (2)</a:t>
              </a:r>
              <a:r>
                <a:rPr kumimoji="1"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Bio-crude oil (extracted from solid)</a:t>
              </a:r>
              <a:endParaRPr kumimoji="1" lang="zh-TW" altLang="en-US" sz="2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C372D1A4-1BF3-7722-F61E-BFC8F75191C3}"/>
                </a:ext>
              </a:extLst>
            </p:cNvPr>
            <p:cNvSpPr txBox="1"/>
            <p:nvPr/>
          </p:nvSpPr>
          <p:spPr>
            <a:xfrm>
              <a:off x="1240117" y="7334465"/>
              <a:ext cx="2221107" cy="1335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Organic solvent extraction</a:t>
              </a:r>
            </a:p>
            <a:p>
              <a:pPr algn="ctr"/>
              <a:r>
                <a:rPr lang="en-US" altLang="zh-TW" sz="1600" b="0" i="0" u="none" strike="noStrike" dirty="0">
                  <a:solidFill>
                    <a:srgbClr val="474747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By </a:t>
              </a:r>
              <a:r>
                <a:rPr lang="en-US" altLang="zh-TW" sz="1600" b="0" i="0" u="none" strike="noStrike" dirty="0">
                  <a:solidFill>
                    <a:srgbClr val="001D3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Acetone</a:t>
              </a:r>
              <a:r>
                <a:rPr lang="zh-TW" altLang="en-US" sz="1600" b="0" i="0" u="none" strike="noStrike" dirty="0">
                  <a:solidFill>
                    <a:srgbClr val="001D3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＆</a:t>
              </a:r>
              <a:r>
                <a:rPr lang="en-US" altLang="zh-TW" sz="16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sonication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2CEA657-7129-021E-D003-43CA7968D7FC}"/>
                </a:ext>
              </a:extLst>
            </p:cNvPr>
            <p:cNvSpPr/>
            <p:nvPr/>
          </p:nvSpPr>
          <p:spPr>
            <a:xfrm>
              <a:off x="11317702" y="8776376"/>
              <a:ext cx="3792193" cy="930607"/>
            </a:xfrm>
            <a:prstGeom prst="rect">
              <a:avLst/>
            </a:prstGeom>
            <a:solidFill>
              <a:srgbClr val="ABE1E6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0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HT product-(3)</a:t>
              </a:r>
              <a:r>
                <a:rPr kumimoji="1"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Bio-crude oil (extracted from aqueous phase)</a:t>
              </a:r>
              <a:endParaRPr kumimoji="1" lang="zh-TW" altLang="en-US" sz="2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6" name="圓角矩形 35">
              <a:extLst>
                <a:ext uri="{FF2B5EF4-FFF2-40B4-BE49-F238E27FC236}">
                  <a16:creationId xmlns:a16="http://schemas.microsoft.com/office/drawing/2014/main" id="{275EF801-9997-66F1-355D-CF148655F84E}"/>
                </a:ext>
              </a:extLst>
            </p:cNvPr>
            <p:cNvSpPr/>
            <p:nvPr/>
          </p:nvSpPr>
          <p:spPr>
            <a:xfrm>
              <a:off x="-1034775" y="6452017"/>
              <a:ext cx="3856874" cy="7835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HTL conducted in a high-temperature, high-pressure reactor</a:t>
              </a:r>
              <a:endParaRPr kumimoji="1"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AE28F3AD-8130-9F9B-70B3-7B35DD60FFD6}"/>
                </a:ext>
              </a:extLst>
            </p:cNvPr>
            <p:cNvGrpSpPr/>
            <p:nvPr/>
          </p:nvGrpSpPr>
          <p:grpSpPr>
            <a:xfrm>
              <a:off x="3316101" y="7184689"/>
              <a:ext cx="2422496" cy="1246454"/>
              <a:chOff x="2824684" y="5560690"/>
              <a:chExt cx="3304495" cy="1915192"/>
            </a:xfrm>
          </p:grpSpPr>
          <p:pic>
            <p:nvPicPr>
              <p:cNvPr id="54" name="圖片 53">
                <a:extLst>
                  <a:ext uri="{FF2B5EF4-FFF2-40B4-BE49-F238E27FC236}">
                    <a16:creationId xmlns:a16="http://schemas.microsoft.com/office/drawing/2014/main" id="{635F66BF-FD89-60CD-6E8E-7A0071E7F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896" b="89974" l="9961" r="89941">
                            <a14:foregroundMark x1="39258" y1="10482" x2="48242" y2="9896"/>
                            <a14:foregroundMark x1="48242" y1="9896" x2="58594" y2="1048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80299" y="5602562"/>
                <a:ext cx="1248880" cy="1873320"/>
              </a:xfrm>
              <a:prstGeom prst="rect">
                <a:avLst/>
              </a:prstGeom>
            </p:spPr>
          </p:pic>
          <p:pic>
            <p:nvPicPr>
              <p:cNvPr id="55" name="圖片 54">
                <a:extLst>
                  <a:ext uri="{FF2B5EF4-FFF2-40B4-BE49-F238E27FC236}">
                    <a16:creationId xmlns:a16="http://schemas.microsoft.com/office/drawing/2014/main" id="{743E702B-BAFB-6581-22EB-E8D939986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80" b="92770" l="9865" r="93424">
                            <a14:foregroundMark x1="85010" y1="14155" x2="81431" y2="21996"/>
                            <a14:foregroundMark x1="81431" y1="21996" x2="73404" y2="28310"/>
                            <a14:foregroundMark x1="73404" y1="28310" x2="69342" y2="27699"/>
                            <a14:foregroundMark x1="82592" y1="29124" x2="84623" y2="34114"/>
                            <a14:foregroundMark x1="84333" y1="26578" x2="84333" y2="34827"/>
                            <a14:foregroundMark x1="85010" y1="29124" x2="84623" y2="33401"/>
                            <a14:foregroundMark x1="81238" y1="63136" x2="89362" y2="60998"/>
                            <a14:foregroundMark x1="89362" y1="60998" x2="85977" y2="65580"/>
                            <a14:foregroundMark x1="85977" y1="59572" x2="93133" y2="60998"/>
                            <a14:foregroundMark x1="93133" y1="60998" x2="93520" y2="63442"/>
                            <a14:foregroundMark x1="34043" y1="23422" x2="44778" y2="27902"/>
                            <a14:foregroundMark x1="44778" y1="27902" x2="62476" y2="29022"/>
                            <a14:foregroundMark x1="62476" y1="29022" x2="72340" y2="25662"/>
                            <a14:foregroundMark x1="72340" y1="25662" x2="72824" y2="17923"/>
                            <a14:foregroundMark x1="72824" y1="17923" x2="50677" y2="18024"/>
                            <a14:foregroundMark x1="41489" y1="25560" x2="51934" y2="31263"/>
                            <a14:foregroundMark x1="51934" y1="31263" x2="67215" y2="32383"/>
                            <a14:foregroundMark x1="67215" y1="32383" x2="78337" y2="28615"/>
                            <a14:foregroundMark x1="78337" y1="28615" x2="68085" y2="20570"/>
                            <a14:foregroundMark x1="68085" y1="20570" x2="43810" y2="19145"/>
                            <a14:foregroundMark x1="43810" y1="19145" x2="37137" y2="20876"/>
                            <a14:foregroundMark x1="55126" y1="46640" x2="37621" y2="29532"/>
                            <a14:foregroundMark x1="37621" y1="29532" x2="35203" y2="21996"/>
                            <a14:foregroundMark x1="35203" y1="21996" x2="41199" y2="17210"/>
                            <a14:foregroundMark x1="41199" y1="17210" x2="51644" y2="15173"/>
                            <a14:foregroundMark x1="51644" y1="15173" x2="67021" y2="15682"/>
                            <a14:foregroundMark x1="67021" y1="15682" x2="66538" y2="25866"/>
                            <a14:foregroundMark x1="66538" y1="25866" x2="59574" y2="31670"/>
                            <a14:foregroundMark x1="59574" y1="31670" x2="47679" y2="34827"/>
                            <a14:foregroundMark x1="38104" y1="24847" x2="57157" y2="25051"/>
                            <a14:foregroundMark x1="57157" y1="25051" x2="73404" y2="24134"/>
                            <a14:foregroundMark x1="22824" y1="71690" x2="31431" y2="70468"/>
                            <a14:foregroundMark x1="31431" y1="70468" x2="56093" y2="72200"/>
                            <a14:foregroundMark x1="56093" y1="72200" x2="42360" y2="79532"/>
                            <a14:foregroundMark x1="42360" y1="79532" x2="38104" y2="79532"/>
                            <a14:foregroundMark x1="41489" y1="83096" x2="30077" y2="79735"/>
                            <a14:foregroundMark x1="30077" y1="79735" x2="40232" y2="70163"/>
                            <a14:foregroundMark x1="40232" y1="70163" x2="47776" y2="69246"/>
                            <a14:foregroundMark x1="47776" y1="69246" x2="48066" y2="80754"/>
                            <a14:foregroundMark x1="48066" y1="80754" x2="37814" y2="82179"/>
                            <a14:foregroundMark x1="37814" y1="82179" x2="36074" y2="80957"/>
                            <a14:foregroundMark x1="11605" y1="91344" x2="13636" y2="88900"/>
                            <a14:foregroundMark x1="71760" y1="92770" x2="73017" y2="67719"/>
                            <a14:foregroundMark x1="73017" y1="67719" x2="78240" y2="76477"/>
                            <a14:foregroundMark x1="78240" y1="76477" x2="75822" y2="85132"/>
                            <a14:foregroundMark x1="75822" y1="85132" x2="75822" y2="85642"/>
                            <a14:foregroundMark x1="18762" y1="37678" x2="14023" y2="30550"/>
                            <a14:foregroundMark x1="14023" y1="30550" x2="23211" y2="24338"/>
                            <a14:foregroundMark x1="23211" y1="24338" x2="33269" y2="23727"/>
                            <a14:foregroundMark x1="33269" y1="23727" x2="31625" y2="29532"/>
                            <a14:foregroundMark x1="48646" y1="68839" x2="41006" y2="67719"/>
                            <a14:foregroundMark x1="41006" y1="67719" x2="51064" y2="61303"/>
                            <a14:foregroundMark x1="51064" y1="61303" x2="61122" y2="64562"/>
                            <a14:foregroundMark x1="61122" y1="64562" x2="65571" y2="75051"/>
                            <a14:foregroundMark x1="65571" y1="75051" x2="62573" y2="84216"/>
                            <a14:foregroundMark x1="62573" y1="84216" x2="55416" y2="86354"/>
                            <a14:foregroundMark x1="55416" y1="86354" x2="55416" y2="86354"/>
                            <a14:foregroundMark x1="25919" y1="40937" x2="13830" y2="28310"/>
                            <a14:foregroundMark x1="13830" y1="28310" x2="19826" y2="20163"/>
                            <a14:foregroundMark x1="19826" y1="20163" x2="35783" y2="13340"/>
                            <a14:foregroundMark x1="35783" y1="13340" x2="43327" y2="13035"/>
                            <a14:foregroundMark x1="43327" y1="13035" x2="54739" y2="13035"/>
                            <a14:foregroundMark x1="60542" y1="80652" x2="52224" y2="76884"/>
                            <a14:foregroundMark x1="52224" y1="76884" x2="47485" y2="68635"/>
                            <a14:foregroundMark x1="47485" y1="68635" x2="62573" y2="7240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824684" y="5560690"/>
                <a:ext cx="1972518" cy="1873320"/>
              </a:xfrm>
              <a:prstGeom prst="rect">
                <a:avLst/>
              </a:prstGeom>
            </p:spPr>
          </p:pic>
        </p:grpSp>
        <p:cxnSp>
          <p:nvCxnSpPr>
            <p:cNvPr id="38" name="肘形接點 37">
              <a:extLst>
                <a:ext uri="{FF2B5EF4-FFF2-40B4-BE49-F238E27FC236}">
                  <a16:creationId xmlns:a16="http://schemas.microsoft.com/office/drawing/2014/main" id="{4C0C4566-CBA4-90F3-2150-445692A9ABF7}"/>
                </a:ext>
              </a:extLst>
            </p:cNvPr>
            <p:cNvCxnSpPr>
              <a:cxnSpLocks/>
              <a:stCxn id="19" idx="2"/>
              <a:endCxn id="55" idx="0"/>
            </p:cNvCxnSpPr>
            <p:nvPr/>
          </p:nvCxnSpPr>
          <p:spPr>
            <a:xfrm rot="5400000">
              <a:off x="4715175" y="5705943"/>
              <a:ext cx="802691" cy="2154801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肘形接點 38">
              <a:extLst>
                <a:ext uri="{FF2B5EF4-FFF2-40B4-BE49-F238E27FC236}">
                  <a16:creationId xmlns:a16="http://schemas.microsoft.com/office/drawing/2014/main" id="{A1DAAD08-BCC7-0028-425A-5E9135418AD1}"/>
                </a:ext>
              </a:extLst>
            </p:cNvPr>
            <p:cNvCxnSpPr>
              <a:cxnSpLocks/>
              <a:stCxn id="55" idx="2"/>
              <a:endCxn id="44" idx="0"/>
            </p:cNvCxnSpPr>
            <p:nvPr/>
          </p:nvCxnSpPr>
          <p:spPr>
            <a:xfrm rot="5400000">
              <a:off x="3200737" y="8472525"/>
              <a:ext cx="907016" cy="769751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206E509-B9A4-734D-0AD7-F432863CA28D}"/>
                </a:ext>
              </a:extLst>
            </p:cNvPr>
            <p:cNvSpPr/>
            <p:nvPr/>
          </p:nvSpPr>
          <p:spPr>
            <a:xfrm>
              <a:off x="12403395" y="4599218"/>
              <a:ext cx="3742120" cy="826705"/>
            </a:xfrm>
            <a:prstGeom prst="rect">
              <a:avLst/>
            </a:prstGeom>
            <a:solidFill>
              <a:srgbClr val="ABE1E6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0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HT product-(4) Process water</a:t>
              </a:r>
              <a:endParaRPr kumimoji="1" lang="zh-TW" altLang="en-US" sz="2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41" name="肘形接點 40">
              <a:extLst>
                <a:ext uri="{FF2B5EF4-FFF2-40B4-BE49-F238E27FC236}">
                  <a16:creationId xmlns:a16="http://schemas.microsoft.com/office/drawing/2014/main" id="{BAE25C5F-0E9D-A91C-B24B-817934FF38D4}"/>
                </a:ext>
              </a:extLst>
            </p:cNvPr>
            <p:cNvCxnSpPr>
              <a:cxnSpLocks/>
              <a:stCxn id="55" idx="2"/>
              <a:endCxn id="33" idx="0"/>
            </p:cNvCxnSpPr>
            <p:nvPr/>
          </p:nvCxnSpPr>
          <p:spPr>
            <a:xfrm rot="16200000" flipH="1">
              <a:off x="4907206" y="7535804"/>
              <a:ext cx="930607" cy="2666780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5D9C063B-F923-44AD-190E-8FCC4E22049B}"/>
                </a:ext>
              </a:extLst>
            </p:cNvPr>
            <p:cNvSpPr txBox="1"/>
            <p:nvPr/>
          </p:nvSpPr>
          <p:spPr>
            <a:xfrm>
              <a:off x="2991817" y="8437674"/>
              <a:ext cx="1328681" cy="4197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Solid</a:t>
              </a:r>
              <a:endParaRPr lang="zh-TW" altLang="en-US" sz="1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17E99D0F-8647-AA20-2CA4-22D7C567C86E}"/>
                </a:ext>
              </a:extLst>
            </p:cNvPr>
            <p:cNvSpPr txBox="1"/>
            <p:nvPr/>
          </p:nvSpPr>
          <p:spPr>
            <a:xfrm>
              <a:off x="4887390" y="8439325"/>
              <a:ext cx="893980" cy="4197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TW" sz="16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liquid</a:t>
              </a:r>
              <a:endParaRPr lang="zh-TW" altLang="en-US" sz="1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BB66698-C94C-EF94-D634-8EA542581A5F}"/>
                </a:ext>
              </a:extLst>
            </p:cNvPr>
            <p:cNvSpPr/>
            <p:nvPr/>
          </p:nvSpPr>
          <p:spPr>
            <a:xfrm>
              <a:off x="1878384" y="9310908"/>
              <a:ext cx="2781969" cy="921678"/>
            </a:xfrm>
            <a:prstGeom prst="rect">
              <a:avLst/>
            </a:prstGeom>
            <a:solidFill>
              <a:srgbClr val="ABE1E6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0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HT product-</a:t>
              </a:r>
            </a:p>
            <a:p>
              <a:pPr algn="ctr"/>
              <a:r>
                <a:rPr kumimoji="1" lang="en-US" altLang="zh-TW" sz="2000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(1) Solid Residue</a:t>
              </a:r>
            </a:p>
          </p:txBody>
        </p:sp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9FD544B9-7348-AAFE-38C0-314DE4402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61" b="89974" l="3223" r="91895">
                          <a14:foregroundMark x1="17969" y1="11393" x2="22266" y2="12109"/>
                          <a14:foregroundMark x1="15918" y1="27409" x2="18262" y2="39128"/>
                          <a14:foregroundMark x1="5469" y1="35026" x2="8691" y2="38086"/>
                          <a14:foregroundMark x1="4395" y1="37370" x2="3320" y2="38802"/>
                          <a14:foregroundMark x1="45703" y1="35938" x2="47559" y2="36263"/>
                          <a14:foregroundMark x1="48145" y1="36458" x2="46680" y2="41211"/>
                          <a14:foregroundMark x1="46680" y1="41211" x2="44141" y2="36133"/>
                          <a14:foregroundMark x1="44141" y1="36133" x2="47559" y2="35221"/>
                          <a14:foregroundMark x1="90039" y1="59570" x2="91895" y2="69141"/>
                          <a14:foregroundMark x1="91895" y1="69141" x2="91309" y2="712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65268" y="5669102"/>
              <a:ext cx="2127945" cy="3191920"/>
            </a:xfrm>
            <a:prstGeom prst="rect">
              <a:avLst/>
            </a:prstGeom>
          </p:spPr>
        </p:pic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B00B97B6-0C46-41F3-878C-BCEB3A9248ED}"/>
                </a:ext>
              </a:extLst>
            </p:cNvPr>
            <p:cNvSpPr txBox="1"/>
            <p:nvPr/>
          </p:nvSpPr>
          <p:spPr>
            <a:xfrm>
              <a:off x="14152244" y="6358211"/>
              <a:ext cx="3346204" cy="1030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Rotary evaporator</a:t>
              </a:r>
            </a:p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6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Evaporate and recover dichloromethane for reuse</a:t>
              </a:r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肘形接點 46">
              <a:extLst>
                <a:ext uri="{FF2B5EF4-FFF2-40B4-BE49-F238E27FC236}">
                  <a16:creationId xmlns:a16="http://schemas.microsoft.com/office/drawing/2014/main" id="{C9E2B63A-63C7-54D0-95E6-99AB524ED8E7}"/>
                </a:ext>
              </a:extLst>
            </p:cNvPr>
            <p:cNvCxnSpPr>
              <a:cxnSpLocks/>
              <a:stCxn id="46" idx="2"/>
              <a:endCxn id="35" idx="3"/>
            </p:cNvCxnSpPr>
            <p:nvPr/>
          </p:nvCxnSpPr>
          <p:spPr>
            <a:xfrm rot="5400000">
              <a:off x="14541005" y="7957339"/>
              <a:ext cx="1853233" cy="715452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09F74E9D-C304-F7B3-2E31-B336DD2E5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174" y="9249600"/>
              <a:ext cx="1752897" cy="113985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40A521D4-605A-4578-701C-CD993CC57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2009" y="8956448"/>
              <a:ext cx="1532692" cy="1368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8C6300A7-D279-F089-902D-9A9232A17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953" b="93080" l="7960" r="89574">
                          <a14:foregroundMark x1="40919" y1="11126" x2="42489" y2="5767"/>
                          <a14:foregroundMark x1="42489" y1="5767" x2="51009" y2="4410"/>
                          <a14:foregroundMark x1="51009" y1="4410" x2="55717" y2="8820"/>
                          <a14:foregroundMark x1="55717" y1="8820" x2="56390" y2="10516"/>
                          <a14:foregroundMark x1="75561" y1="10109" x2="76794" y2="4749"/>
                          <a14:foregroundMark x1="76794" y1="4749" x2="87556" y2="5156"/>
                          <a14:foregroundMark x1="87556" y1="5156" x2="84305" y2="10855"/>
                          <a14:foregroundMark x1="84305" y1="10855" x2="77578" y2="12754"/>
                          <a14:foregroundMark x1="19731" y1="67910" x2="17152" y2="90434"/>
                          <a14:foregroundMark x1="17152" y1="90434" x2="37444" y2="92469"/>
                          <a14:foregroundMark x1="37444" y1="92469" x2="49664" y2="92673"/>
                          <a14:foregroundMark x1="49664" y1="92673" x2="67377" y2="91452"/>
                          <a14:foregroundMark x1="67377" y1="91452" x2="76121" y2="91655"/>
                          <a14:foregroundMark x1="76121" y1="91655" x2="78475" y2="67843"/>
                          <a14:foregroundMark x1="78475" y1="67843" x2="20964" y2="66757"/>
                          <a14:foregroundMark x1="20964" y1="66757" x2="20404" y2="66486"/>
                          <a14:foregroundMark x1="31839" y1="68928" x2="28139" y2="56649"/>
                          <a14:foregroundMark x1="28139" y1="56649" x2="32848" y2="49118"/>
                          <a14:foregroundMark x1="32848" y1="49118" x2="43386" y2="44640"/>
                          <a14:foregroundMark x1="43386" y1="44640" x2="55269" y2="43080"/>
                          <a14:foregroundMark x1="55269" y1="43080" x2="64798" y2="45997"/>
                          <a14:foregroundMark x1="64798" y1="45997" x2="68049" y2="52239"/>
                          <a14:foregroundMark x1="68049" y1="52239" x2="65135" y2="61601"/>
                          <a14:foregroundMark x1="48655" y1="58548" x2="55605" y2="55156"/>
                          <a14:foregroundMark x1="55605" y1="55156" x2="49552" y2="60583"/>
                          <a14:foregroundMark x1="49552" y1="60583" x2="42937" y2="59769"/>
                          <a14:foregroundMark x1="51009" y1="58141" x2="39798" y2="59973"/>
                          <a14:foregroundMark x1="39798" y1="59973" x2="40247" y2="67096"/>
                          <a14:foregroundMark x1="40247" y1="67096" x2="54596" y2="67300"/>
                          <a14:foregroundMark x1="54596" y1="67300" x2="65359" y2="64179"/>
                          <a14:foregroundMark x1="65359" y1="64179" x2="69283" y2="57938"/>
                          <a14:foregroundMark x1="69283" y1="57938" x2="68722" y2="52849"/>
                          <a14:foregroundMark x1="68722" y1="52849" x2="62108" y2="48372"/>
                          <a14:foregroundMark x1="62108" y1="48372" x2="50000" y2="45929"/>
                          <a14:foregroundMark x1="39910" y1="62008" x2="48991" y2="61465"/>
                          <a14:foregroundMark x1="48991" y1="61465" x2="53027" y2="60583"/>
                          <a14:foregroundMark x1="42601" y1="42469" x2="47422" y2="37992"/>
                          <a14:foregroundMark x1="47422" y1="37992" x2="47646" y2="26526"/>
                          <a14:foregroundMark x1="47646" y1="26526" x2="44283" y2="10991"/>
                          <a14:foregroundMark x1="44283" y1="10991" x2="47758" y2="6038"/>
                          <a14:foregroundMark x1="47758" y1="6038" x2="53363" y2="10516"/>
                          <a14:foregroundMark x1="53363" y1="10516" x2="54036" y2="21303"/>
                          <a14:foregroundMark x1="46973" y1="40231" x2="48655" y2="42062"/>
                          <a14:foregroundMark x1="7960" y1="41859" x2="31726" y2="40434"/>
                          <a14:foregroundMark x1="31726" y1="40434" x2="32511" y2="40434"/>
                          <a14:foregroundMark x1="22085" y1="94301" x2="39910" y2="93691"/>
                          <a14:foregroundMark x1="39910" y1="93691" x2="52018" y2="93691"/>
                          <a14:foregroundMark x1="52018" y1="93691" x2="70516" y2="92673"/>
                          <a14:foregroundMark x1="70516" y1="92673" x2="72534" y2="93080"/>
                          <a14:foregroundMark x1="69843" y1="42673" x2="82175" y2="42673"/>
                          <a14:foregroundMark x1="82175" y1="42673" x2="88677" y2="42469"/>
                          <a14:foregroundMark x1="71188" y1="45522" x2="78924" y2="48372"/>
                          <a14:foregroundMark x1="22758" y1="46336" x2="31390" y2="45929"/>
                          <a14:foregroundMark x1="31390" y1="45929" x2="42265" y2="43691"/>
                          <a14:foregroundMark x1="36883" y1="39824" x2="36883" y2="39824"/>
                          <a14:foregroundMark x1="36211" y1="38602" x2="36211" y2="38602"/>
                          <a14:foregroundMark x1="36547" y1="38806" x2="37892" y2="40231"/>
                          <a14:foregroundMark x1="65135" y1="28019" x2="64798" y2="30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7" y="4277750"/>
              <a:ext cx="1448770" cy="2132489"/>
            </a:xfrm>
            <a:prstGeom prst="rect">
              <a:avLst/>
            </a:prstGeom>
          </p:spPr>
        </p:pic>
        <p:cxnSp>
          <p:nvCxnSpPr>
            <p:cNvPr id="51" name="肘形接點 50">
              <a:extLst>
                <a:ext uri="{FF2B5EF4-FFF2-40B4-BE49-F238E27FC236}">
                  <a16:creationId xmlns:a16="http://schemas.microsoft.com/office/drawing/2014/main" id="{B1C2345B-BEC9-74AB-4AE9-D84004DA2A97}"/>
                </a:ext>
              </a:extLst>
            </p:cNvPr>
            <p:cNvCxnSpPr>
              <a:cxnSpLocks/>
              <a:stCxn id="13" idx="3"/>
              <a:endCxn id="50" idx="0"/>
            </p:cNvCxnSpPr>
            <p:nvPr/>
          </p:nvCxnSpPr>
          <p:spPr>
            <a:xfrm flipH="1">
              <a:off x="728612" y="2300041"/>
              <a:ext cx="14921737" cy="1977709"/>
            </a:xfrm>
            <a:prstGeom prst="bentConnector4">
              <a:avLst>
                <a:gd name="adj1" fmla="val -1732"/>
                <a:gd name="adj2" fmla="val 57441"/>
              </a:avLst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D731132E-C1B3-3130-7DDB-CEF95A255CC6}"/>
                </a:ext>
              </a:extLst>
            </p:cNvPr>
            <p:cNvSpPr/>
            <p:nvPr/>
          </p:nvSpPr>
          <p:spPr>
            <a:xfrm>
              <a:off x="-1312108" y="3954404"/>
              <a:ext cx="19353641" cy="670386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 sz="24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587AE5F4-A88E-566C-3BF3-1F57D5EAAFD6}"/>
                </a:ext>
              </a:extLst>
            </p:cNvPr>
            <p:cNvSpPr txBox="1"/>
            <p:nvPr/>
          </p:nvSpPr>
          <p:spPr>
            <a:xfrm>
              <a:off x="6773296" y="3741769"/>
              <a:ext cx="4606800" cy="5723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2400" b="1" dirty="0"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Hydrothermal Liquefaction</a:t>
              </a:r>
              <a:endParaRPr kumimoji="1" lang="zh-TW" altLang="en-US" sz="24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Box 11">
            <a:extLst>
              <a:ext uri="{FF2B5EF4-FFF2-40B4-BE49-F238E27FC236}">
                <a16:creationId xmlns:a16="http://schemas.microsoft.com/office/drawing/2014/main" id="{93150564-788A-ED3A-2879-9D459C07FAEC}"/>
              </a:ext>
            </a:extLst>
          </p:cNvPr>
          <p:cNvSpPr txBox="1"/>
          <p:nvPr/>
        </p:nvSpPr>
        <p:spPr>
          <a:xfrm>
            <a:off x="306198" y="574018"/>
            <a:ext cx="12604023" cy="985847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4000" b="1" spc="89" dirty="0">
                <a:solidFill>
                  <a:srgbClr val="014745">
                    <a:alpha val="80000"/>
                  </a:srgbClr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2-1 Experimental framework</a:t>
            </a:r>
            <a:endParaRPr lang="en-US" sz="4000" b="1" u="none" strike="noStrike" spc="89" dirty="0">
              <a:solidFill>
                <a:srgbClr val="014745">
                  <a:alpha val="80000"/>
                </a:srgbClr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66" name="投影片編號版面配置區 52">
            <a:extLst>
              <a:ext uri="{FF2B5EF4-FFF2-40B4-BE49-F238E27FC236}">
                <a16:creationId xmlns:a16="http://schemas.microsoft.com/office/drawing/2014/main" id="{6FDFFAE5-D699-69E3-6FD5-EA04D75EC69A}"/>
              </a:ext>
            </a:extLst>
          </p:cNvPr>
          <p:cNvSpPr txBox="1">
            <a:spLocks/>
          </p:cNvSpPr>
          <p:nvPr/>
        </p:nvSpPr>
        <p:spPr>
          <a:xfrm>
            <a:off x="16031131" y="9795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800" smtClean="0">
                <a:solidFill>
                  <a:schemeClr val="bg2">
                    <a:lumMod val="10000"/>
                  </a:schemeClr>
                </a:solidFill>
              </a:rPr>
              <a:pPr/>
              <a:t>5</a:t>
            </a:fld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9348015D-90E3-3357-26F1-DED13FEAF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345385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99A6D-1843-05FC-4D34-A954E3120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EB59A1-3288-9091-C1D7-7144F58DA2C2}"/>
              </a:ext>
            </a:extLst>
          </p:cNvPr>
          <p:cNvSpPr/>
          <p:nvPr/>
        </p:nvSpPr>
        <p:spPr>
          <a:xfrm rot="-4517737" flipH="1">
            <a:off x="-8026082" y="1278159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C253C10-3335-94B8-194E-E328A1A82A23}"/>
              </a:ext>
            </a:extLst>
          </p:cNvPr>
          <p:cNvSpPr/>
          <p:nvPr/>
        </p:nvSpPr>
        <p:spPr>
          <a:xfrm rot="-7552676">
            <a:off x="19653671" y="6412451"/>
            <a:ext cx="11934561" cy="10784504"/>
          </a:xfrm>
          <a:custGeom>
            <a:avLst/>
            <a:gdLst/>
            <a:ahLst/>
            <a:cxnLst/>
            <a:rect l="l" t="t" r="r" b="b"/>
            <a:pathLst>
              <a:path w="11934561" h="10784504">
                <a:moveTo>
                  <a:pt x="0" y="0"/>
                </a:moveTo>
                <a:lnTo>
                  <a:pt x="11934561" y="0"/>
                </a:lnTo>
                <a:lnTo>
                  <a:pt x="11934561" y="10784503"/>
                </a:lnTo>
                <a:lnTo>
                  <a:pt x="0" y="10784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0DFAF2B5-C254-655D-06D8-A8A0614BF099}"/>
              </a:ext>
            </a:extLst>
          </p:cNvPr>
          <p:cNvSpPr txBox="1"/>
          <p:nvPr/>
        </p:nvSpPr>
        <p:spPr>
          <a:xfrm>
            <a:off x="306198" y="574018"/>
            <a:ext cx="12604023" cy="985847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4000" b="1" spc="89" dirty="0">
                <a:solidFill>
                  <a:srgbClr val="014745">
                    <a:alpha val="80000"/>
                  </a:srgbClr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2-2 Anerobic Digestion of fish waste</a:t>
            </a:r>
            <a:endParaRPr lang="en-US" sz="4000" b="1" u="none" strike="noStrike" spc="89" dirty="0">
              <a:solidFill>
                <a:srgbClr val="014745">
                  <a:alpha val="80000"/>
                </a:srgbClr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66" name="投影片編號版面配置區 52">
            <a:extLst>
              <a:ext uri="{FF2B5EF4-FFF2-40B4-BE49-F238E27FC236}">
                <a16:creationId xmlns:a16="http://schemas.microsoft.com/office/drawing/2014/main" id="{16BAD5E5-1FA5-C0F7-64F0-01A6EC544311}"/>
              </a:ext>
            </a:extLst>
          </p:cNvPr>
          <p:cNvSpPr txBox="1">
            <a:spLocks/>
          </p:cNvSpPr>
          <p:nvPr/>
        </p:nvSpPr>
        <p:spPr>
          <a:xfrm>
            <a:off x="16031131" y="9795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800" smtClean="0">
                <a:solidFill>
                  <a:schemeClr val="bg2">
                    <a:lumMod val="10000"/>
                  </a:schemeClr>
                </a:solidFill>
              </a:rPr>
              <a:pPr/>
              <a:t>6</a:t>
            </a:fld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0E51DEB-D407-5B60-7DF6-3A718C9A2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447539"/>
              </p:ext>
            </p:extLst>
          </p:nvPr>
        </p:nvGraphicFramePr>
        <p:xfrm>
          <a:off x="2456408" y="6813076"/>
          <a:ext cx="14155192" cy="322355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28153">
                  <a:extLst>
                    <a:ext uri="{9D8B030D-6E8A-4147-A177-3AD203B41FA5}">
                      <a16:colId xmlns:a16="http://schemas.microsoft.com/office/drawing/2014/main" val="3518128411"/>
                    </a:ext>
                  </a:extLst>
                </a:gridCol>
                <a:gridCol w="1568641">
                  <a:extLst>
                    <a:ext uri="{9D8B030D-6E8A-4147-A177-3AD203B41FA5}">
                      <a16:colId xmlns:a16="http://schemas.microsoft.com/office/drawing/2014/main" val="1967571622"/>
                    </a:ext>
                  </a:extLst>
                </a:gridCol>
                <a:gridCol w="1786244">
                  <a:extLst>
                    <a:ext uri="{9D8B030D-6E8A-4147-A177-3AD203B41FA5}">
                      <a16:colId xmlns:a16="http://schemas.microsoft.com/office/drawing/2014/main" val="2168976533"/>
                    </a:ext>
                  </a:extLst>
                </a:gridCol>
                <a:gridCol w="1786244">
                  <a:extLst>
                    <a:ext uri="{9D8B030D-6E8A-4147-A177-3AD203B41FA5}">
                      <a16:colId xmlns:a16="http://schemas.microsoft.com/office/drawing/2014/main" val="1577490203"/>
                    </a:ext>
                  </a:extLst>
                </a:gridCol>
                <a:gridCol w="1604310">
                  <a:extLst>
                    <a:ext uri="{9D8B030D-6E8A-4147-A177-3AD203B41FA5}">
                      <a16:colId xmlns:a16="http://schemas.microsoft.com/office/drawing/2014/main" val="91108097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03265695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671918437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408091575"/>
                    </a:ext>
                  </a:extLst>
                </a:gridCol>
              </a:tblGrid>
              <a:tr h="4884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Analysis(% wet)</a:t>
                      </a:r>
                      <a:endParaRPr lang="zh-TW" alt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2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Separate fish waste</a:t>
                      </a:r>
                    </a:p>
                  </a:txBody>
                  <a:tcPr marL="5200" marR="5200" marT="5200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200" marR="5200" marT="52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200" marR="5200" marT="52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Inoculum</a:t>
                      </a:r>
                    </a:p>
                  </a:txBody>
                  <a:tcPr marL="5200" marR="5200" marT="520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2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Digestate</a:t>
                      </a:r>
                    </a:p>
                  </a:txBody>
                  <a:tcPr marL="5200" marR="5200" marT="5200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200" marR="5200" marT="520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9645"/>
                  </a:ext>
                </a:extLst>
              </a:tr>
              <a:tr h="6727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Fish bones(g)</a:t>
                      </a:r>
                    </a:p>
                    <a:p>
                      <a:pPr algn="ctr"/>
                      <a:r>
                        <a:rPr lang="en-US" altLang="zh-TW" sz="2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(flesh-attached)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Fish scales(g)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Fish viscera(g)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Sludge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1:1(</a:t>
                      </a:r>
                      <a:r>
                        <a:rPr lang="en-US" altLang="zh-TW" sz="2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S:I</a:t>
                      </a: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5:1(</a:t>
                      </a:r>
                      <a:r>
                        <a:rPr lang="en-US" altLang="zh-TW" sz="2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S:I</a:t>
                      </a: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10:1(</a:t>
                      </a:r>
                      <a:r>
                        <a:rPr lang="en-US" altLang="zh-TW" sz="2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S:I</a:t>
                      </a: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3084057718"/>
                  </a:ext>
                </a:extLst>
              </a:tr>
              <a:tr h="3439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Moisture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59.72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45.24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56.84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96.69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96.61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88.95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85.09</a:t>
                      </a:r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1949217356"/>
                  </a:ext>
                </a:extLst>
              </a:tr>
              <a:tr h="3439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Total Solid(TS)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40.28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54.76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43.16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3.31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11.05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14.91</a:t>
                      </a:r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3892475777"/>
                  </a:ext>
                </a:extLst>
              </a:tr>
              <a:tr h="3439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Volatile Solid(VS)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26.22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33.28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40.13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2.96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8.74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10.88</a:t>
                      </a:r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789551130"/>
                  </a:ext>
                </a:extLst>
              </a:tr>
              <a:tr h="3439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VS/TS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65.09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60.77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92.98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89.43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61.65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79.10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72.97</a:t>
                      </a:r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562583609"/>
                  </a:ext>
                </a:extLst>
              </a:tr>
              <a:tr h="3439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Ash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14.06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21.48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3.04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1.30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2.31</a:t>
                      </a: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4.03</a:t>
                      </a:r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2137323533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DCAD6888-46EC-F4F3-D19E-E57C81C2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1" b="92480" l="586" r="96224">
                        <a14:foregroundMark x1="18164" y1="8398" x2="27799" y2="14355"/>
                        <a14:foregroundMark x1="27799" y1="14355" x2="28581" y2="21875"/>
                        <a14:foregroundMark x1="28581" y1="21875" x2="26042" y2="29883"/>
                        <a14:foregroundMark x1="26042" y1="29883" x2="21680" y2="34766"/>
                        <a14:foregroundMark x1="21680" y1="34766" x2="19271" y2="27051"/>
                        <a14:foregroundMark x1="19271" y1="27051" x2="18945" y2="21289"/>
                        <a14:foregroundMark x1="5664" y1="38281" x2="2279" y2="43652"/>
                        <a14:foregroundMark x1="2279" y1="43652" x2="1302" y2="67188"/>
                        <a14:foregroundMark x1="1302" y1="67188" x2="6055" y2="69336"/>
                        <a14:foregroundMark x1="6055" y1="69336" x2="6055" y2="69336"/>
                        <a14:foregroundMark x1="87500" y1="31250" x2="92708" y2="33398"/>
                        <a14:foregroundMark x1="92708" y1="33398" x2="96224" y2="38672"/>
                        <a14:foregroundMark x1="96224" y1="38672" x2="97852" y2="62109"/>
                        <a14:foregroundMark x1="97852" y1="62109" x2="91927" y2="74219"/>
                        <a14:foregroundMark x1="91927" y1="74219" x2="85872" y2="73633"/>
                        <a14:foregroundMark x1="85872" y1="73633" x2="89453" y2="35840"/>
                        <a14:foregroundMark x1="89453" y1="35840" x2="80664" y2="31543"/>
                        <a14:foregroundMark x1="93945" y1="33301" x2="96549" y2="41016"/>
                        <a14:foregroundMark x1="96549" y1="41016" x2="97135" y2="60449"/>
                        <a14:foregroundMark x1="97135" y1="60449" x2="92708" y2="63574"/>
                        <a14:foregroundMark x1="92708" y1="63574" x2="93294" y2="54883"/>
                        <a14:foregroundMark x1="93294" y1="54883" x2="95638" y2="47852"/>
                        <a14:foregroundMark x1="95638" y1="47852" x2="96289" y2="40625"/>
                        <a14:foregroundMark x1="96289" y1="40625" x2="95313" y2="35938"/>
                        <a14:foregroundMark x1="75781" y1="86621" x2="83268" y2="88965"/>
                        <a14:foregroundMark x1="83268" y1="88965" x2="77734" y2="88574"/>
                        <a14:foregroundMark x1="77734" y1="88574" x2="74219" y2="86328"/>
                        <a14:foregroundMark x1="2344" y1="40625" x2="651" y2="64941"/>
                        <a14:foregroundMark x1="651" y1="64941" x2="2148" y2="66992"/>
                        <a14:foregroundMark x1="63477" y1="88965" x2="84245" y2="92480"/>
                        <a14:foregroundMark x1="84245" y1="92480" x2="79688" y2="88574"/>
                        <a14:foregroundMark x1="79688" y1="88574" x2="76563" y2="87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1295" y="4909924"/>
            <a:ext cx="2326509" cy="1378850"/>
          </a:xfrm>
          <a:prstGeom prst="rect">
            <a:avLst/>
          </a:prstGeom>
        </p:spPr>
      </p:pic>
      <p:sp>
        <p:nvSpPr>
          <p:cNvPr id="7" name="向右箭號 6">
            <a:extLst>
              <a:ext uri="{FF2B5EF4-FFF2-40B4-BE49-F238E27FC236}">
                <a16:creationId xmlns:a16="http://schemas.microsoft.com/office/drawing/2014/main" id="{91056774-5280-BAFE-ED57-765BC7B79EB0}"/>
              </a:ext>
            </a:extLst>
          </p:cNvPr>
          <p:cNvSpPr/>
          <p:nvPr/>
        </p:nvSpPr>
        <p:spPr>
          <a:xfrm>
            <a:off x="14694139" y="5249304"/>
            <a:ext cx="993518" cy="327291"/>
          </a:xfrm>
          <a:prstGeom prst="rightArrow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43DCCEB-0C41-7EE2-B10D-734A0C3B1713}"/>
              </a:ext>
            </a:extLst>
          </p:cNvPr>
          <p:cNvSpPr/>
          <p:nvPr/>
        </p:nvSpPr>
        <p:spPr>
          <a:xfrm>
            <a:off x="14544070" y="4480473"/>
            <a:ext cx="1427634" cy="4219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2000" b="0" i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37 ± 1 °C</a:t>
            </a:r>
            <a:endParaRPr kumimoji="1"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7A9696B1-2878-1398-4279-893BCE5BC98B}"/>
              </a:ext>
            </a:extLst>
          </p:cNvPr>
          <p:cNvGrpSpPr/>
          <p:nvPr/>
        </p:nvGrpSpPr>
        <p:grpSpPr>
          <a:xfrm>
            <a:off x="9559665" y="4420711"/>
            <a:ext cx="4815917" cy="1906971"/>
            <a:chOff x="5636045" y="4076855"/>
            <a:chExt cx="5426656" cy="2323525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D4623CAF-478F-C565-246F-4E008C73976B}"/>
                </a:ext>
              </a:extLst>
            </p:cNvPr>
            <p:cNvSpPr/>
            <p:nvPr/>
          </p:nvSpPr>
          <p:spPr>
            <a:xfrm>
              <a:off x="5636045" y="4076855"/>
              <a:ext cx="5426656" cy="2323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6E906FDD-B2A0-4A69-6749-A8502DCC9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48" b="96094" l="6543" r="89844">
                          <a14:foregroundMark x1="8203" y1="50456" x2="20410" y2="24154"/>
                          <a14:foregroundMark x1="20410" y1="24154" x2="19336" y2="10026"/>
                          <a14:foregroundMark x1="19336" y1="10026" x2="39844" y2="5924"/>
                          <a14:foregroundMark x1="39844" y1="5924" x2="81250" y2="9180"/>
                          <a14:foregroundMark x1="81250" y1="9180" x2="78613" y2="22656"/>
                          <a14:foregroundMark x1="78613" y1="22656" x2="78320" y2="22786"/>
                          <a14:foregroundMark x1="28613" y1="24414" x2="48926" y2="17318"/>
                          <a14:foregroundMark x1="48926" y1="17318" x2="68555" y2="17318"/>
                          <a14:foregroundMark x1="23730" y1="15169" x2="64746" y2="15169"/>
                          <a14:foregroundMark x1="64746" y1="15169" x2="77539" y2="14583"/>
                          <a14:foregroundMark x1="69336" y1="13542" x2="39160" y2="14583"/>
                          <a14:foregroundMark x1="39160" y1="14583" x2="48145" y2="11328"/>
                          <a14:foregroundMark x1="36719" y1="15169" x2="57422" y2="26563"/>
                          <a14:foregroundMark x1="57422" y1="26563" x2="74902" y2="19466"/>
                          <a14:foregroundMark x1="74902" y1="19466" x2="53320" y2="14388"/>
                          <a14:foregroundMark x1="53320" y1="14388" x2="29883" y2="13216"/>
                          <a14:foregroundMark x1="29883" y1="13216" x2="22070" y2="15690"/>
                          <a14:foregroundMark x1="6543" y1="56966" x2="10352" y2="42318"/>
                          <a14:foregroundMark x1="10352" y1="42318" x2="21289" y2="25456"/>
                          <a14:foregroundMark x1="9863" y1="39583" x2="52832" y2="30469"/>
                          <a14:foregroundMark x1="52832" y1="30469" x2="75684" y2="30924"/>
                          <a14:foregroundMark x1="75684" y1="30924" x2="61816" y2="47201"/>
                          <a14:foregroundMark x1="61816" y1="47201" x2="41113" y2="50456"/>
                          <a14:foregroundMark x1="41113" y1="50456" x2="21289" y2="47201"/>
                          <a14:foregroundMark x1="21289" y1="47201" x2="18848" y2="34701"/>
                          <a14:foregroundMark x1="25293" y1="40690" x2="44727" y2="33854"/>
                          <a14:foregroundMark x1="44727" y1="33854" x2="66113" y2="39844"/>
                          <a14:foregroundMark x1="66113" y1="39844" x2="40625" y2="44922"/>
                          <a14:foregroundMark x1="40625" y1="44922" x2="22852" y2="39583"/>
                          <a14:foregroundMark x1="44922" y1="35286" x2="65625" y2="36979"/>
                          <a14:foregroundMark x1="65625" y1="36979" x2="68555" y2="41797"/>
                          <a14:foregroundMark x1="8984" y1="51042" x2="15527" y2="79622"/>
                          <a14:foregroundMark x1="15527" y1="79622" x2="30664" y2="89063"/>
                          <a14:foregroundMark x1="30664" y1="89063" x2="74902" y2="90690"/>
                          <a14:foregroundMark x1="74902" y1="90690" x2="86133" y2="78060"/>
                          <a14:foregroundMark x1="86133" y1="78060" x2="82422" y2="48828"/>
                          <a14:foregroundMark x1="82422" y1="48828" x2="74023" y2="35807"/>
                          <a14:foregroundMark x1="74023" y1="35807" x2="70996" y2="36914"/>
                          <a14:foregroundMark x1="73438" y1="37956" x2="90527" y2="64583"/>
                          <a14:foregroundMark x1="90527" y1="64583" x2="90820" y2="78841"/>
                          <a14:foregroundMark x1="90820" y1="78841" x2="76367" y2="88867"/>
                          <a14:foregroundMark x1="76367" y1="88867" x2="52734" y2="91211"/>
                          <a14:foregroundMark x1="52734" y1="91211" x2="13086" y2="83659"/>
                          <a14:foregroundMark x1="13086" y1="83659" x2="13086" y2="83073"/>
                          <a14:foregroundMark x1="9863" y1="56445" x2="11426" y2="71680"/>
                          <a14:foregroundMark x1="11426" y1="71680" x2="19629" y2="84375"/>
                          <a14:foregroundMark x1="19629" y1="84375" x2="44043" y2="89518"/>
                          <a14:foregroundMark x1="44043" y1="89518" x2="67871" y2="90169"/>
                          <a14:foregroundMark x1="67871" y1="90169" x2="82520" y2="80273"/>
                          <a14:foregroundMark x1="82520" y1="80273" x2="87305" y2="52669"/>
                          <a14:foregroundMark x1="74219" y1="53711" x2="19336" y2="56641"/>
                          <a14:foregroundMark x1="19336" y1="56641" x2="29883" y2="43164"/>
                          <a14:foregroundMark x1="29883" y1="43164" x2="53516" y2="39063"/>
                          <a14:foregroundMark x1="53516" y1="39063" x2="66895" y2="50130"/>
                          <a14:foregroundMark x1="66895" y1="50130" x2="58789" y2="61328"/>
                          <a14:foregroundMark x1="29395" y1="22786" x2="35938" y2="22201"/>
                          <a14:foregroundMark x1="17188" y1="6445" x2="38867" y2="4818"/>
                          <a14:foregroundMark x1="38867" y1="4818" x2="61328" y2="5013"/>
                          <a14:foregroundMark x1="61328" y1="5013" x2="78320" y2="9180"/>
                          <a14:foregroundMark x1="23730" y1="93490" x2="47559" y2="96745"/>
                          <a14:foregroundMark x1="47559" y1="96745" x2="68262" y2="96094"/>
                          <a14:foregroundMark x1="68262" y1="96094" x2="73438" y2="945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01386" y="4452424"/>
              <a:ext cx="1258465" cy="1881799"/>
            </a:xfrm>
            <a:prstGeom prst="rect">
              <a:avLst/>
            </a:prstGeom>
          </p:spPr>
        </p:pic>
        <p:pic>
          <p:nvPicPr>
            <p:cNvPr id="72" name="Picture 2" descr="Dead fish - Free animals icons">
              <a:extLst>
                <a:ext uri="{FF2B5EF4-FFF2-40B4-BE49-F238E27FC236}">
                  <a16:creationId xmlns:a16="http://schemas.microsoft.com/office/drawing/2014/main" id="{97EBFBC2-E141-0B3D-1621-653AE81CA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978321">
              <a:off x="9448845" y="4506246"/>
              <a:ext cx="1347908" cy="141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加號 72">
              <a:extLst>
                <a:ext uri="{FF2B5EF4-FFF2-40B4-BE49-F238E27FC236}">
                  <a16:creationId xmlns:a16="http://schemas.microsoft.com/office/drawing/2014/main" id="{1698821C-3AA0-AC6E-5346-C5B6723BA1EA}"/>
                </a:ext>
              </a:extLst>
            </p:cNvPr>
            <p:cNvSpPr/>
            <p:nvPr/>
          </p:nvSpPr>
          <p:spPr>
            <a:xfrm>
              <a:off x="8152536" y="4838282"/>
              <a:ext cx="900122" cy="779309"/>
            </a:xfrm>
            <a:prstGeom prst="mathPlus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36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endParaRP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7B6F15B4-BCF1-C984-49FD-8B41D564EC53}"/>
                </a:ext>
              </a:extLst>
            </p:cNvPr>
            <p:cNvSpPr txBox="1"/>
            <p:nvPr/>
          </p:nvSpPr>
          <p:spPr>
            <a:xfrm>
              <a:off x="5682674" y="4118847"/>
              <a:ext cx="1782953" cy="862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000" dirty="0">
                  <a:latin typeface="Times New Roman" panose="02020603050405020304" pitchFamily="18" charset="0"/>
                  <a:ea typeface="BiauKaiTC Regular" panose="03000500000000000000" pitchFamily="66" charset="-120"/>
                  <a:cs typeface="Times New Roman" panose="02020603050405020304" pitchFamily="18" charset="0"/>
                </a:rPr>
                <a:t>Inoculum: sludge</a:t>
              </a:r>
            </a:p>
          </p:txBody>
        </p:sp>
      </p:grp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C5A97B75-CD2F-F4B6-0331-982DDB04C33C}"/>
              </a:ext>
            </a:extLst>
          </p:cNvPr>
          <p:cNvSpPr txBox="1"/>
          <p:nvPr/>
        </p:nvSpPr>
        <p:spPr>
          <a:xfrm>
            <a:off x="9084795" y="1766661"/>
            <a:ext cx="9011073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TW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Co-digestion of fish waste</a:t>
            </a:r>
            <a:r>
              <a:rPr lang="zh-TW" alt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and sludge at 37°C water bath for 30 days in 250 mL serum bottles.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Fish waste +Sludge(S+FW)</a:t>
            </a:r>
            <a:r>
              <a:rPr kumimoji="1" lang="zh-TW" altLang="en-US" sz="24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：</a:t>
            </a:r>
            <a:r>
              <a:rPr kumimoji="1" lang="en-US" altLang="zh-TW" sz="24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Three</a:t>
            </a:r>
            <a:r>
              <a:rPr lang="en-US" altLang="zh-TW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different substrate-to-inoculum ratios were used for anaerobic digestion, and the resulting digestate (liquid and solid fractions) was subsequently subjected to hydrothermal treatment in the next stage.</a:t>
            </a:r>
            <a:endParaRPr kumimoji="1" lang="en-US" altLang="zh-TW" sz="2400" dirty="0"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22A6A9BA-3F3E-36FF-28C2-8E920DAE180A}"/>
              </a:ext>
            </a:extLst>
          </p:cNvPr>
          <p:cNvGrpSpPr/>
          <p:nvPr/>
        </p:nvGrpSpPr>
        <p:grpSpPr>
          <a:xfrm>
            <a:off x="306198" y="3676334"/>
            <a:ext cx="8327270" cy="2738596"/>
            <a:chOff x="11133952" y="1894245"/>
            <a:chExt cx="12461466" cy="4098212"/>
          </a:xfrm>
        </p:grpSpPr>
        <p:sp>
          <p:nvSpPr>
            <p:cNvPr id="78" name="圓角矩形 77">
              <a:extLst>
                <a:ext uri="{FF2B5EF4-FFF2-40B4-BE49-F238E27FC236}">
                  <a16:creationId xmlns:a16="http://schemas.microsoft.com/office/drawing/2014/main" id="{199FA0DC-25F2-A0BD-A5CD-D6957BFC2AE4}"/>
                </a:ext>
              </a:extLst>
            </p:cNvPr>
            <p:cNvSpPr/>
            <p:nvPr/>
          </p:nvSpPr>
          <p:spPr>
            <a:xfrm>
              <a:off x="11133952" y="1894245"/>
              <a:ext cx="12461466" cy="409821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 dirty="0"/>
            </a:p>
          </p:txBody>
        </p:sp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E84C18AF-F1FE-5FAA-A8B4-03A11D59A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52379" y="2976621"/>
              <a:ext cx="4872206" cy="26554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80" name="直線箭頭接點 79">
              <a:extLst>
                <a:ext uri="{FF2B5EF4-FFF2-40B4-BE49-F238E27FC236}">
                  <a16:creationId xmlns:a16="http://schemas.microsoft.com/office/drawing/2014/main" id="{26D1E761-4A6F-383F-563C-70189B01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7038029" y="4304328"/>
              <a:ext cx="15391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AACB63B8-8B77-B341-355A-B01C5E2DB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9027" y="2835470"/>
              <a:ext cx="3716358" cy="30050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572485ED-05BE-3083-510A-4985BFF94D53}"/>
                </a:ext>
              </a:extLst>
            </p:cNvPr>
            <p:cNvSpPr txBox="1"/>
            <p:nvPr/>
          </p:nvSpPr>
          <p:spPr>
            <a:xfrm>
              <a:off x="13042096" y="2191437"/>
              <a:ext cx="8645179" cy="598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 blending, the samples were stored at −80°C.</a:t>
              </a:r>
              <a:endParaRPr lang="zh-TW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878A4FBC-BBDF-6679-8323-7CEBBC592280}"/>
              </a:ext>
            </a:extLst>
          </p:cNvPr>
          <p:cNvSpPr txBox="1"/>
          <p:nvPr/>
        </p:nvSpPr>
        <p:spPr>
          <a:xfrm>
            <a:off x="306198" y="1835272"/>
            <a:ext cx="809162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Material: </a:t>
            </a:r>
            <a:r>
              <a:rPr lang="en-US" altLang="zh-TW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Milkfish bones containing residual meat</a:t>
            </a: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milkfish scales and </a:t>
            </a:r>
            <a:r>
              <a:rPr lang="en-US" altLang="zh-TW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fish market-derived viscera waste</a:t>
            </a:r>
            <a:endParaRPr lang="en-US" altLang="zh-TW" sz="2400" dirty="0"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Grinding equipment:</a:t>
            </a:r>
            <a:r>
              <a:rPr lang="zh-TW" altLang="en-US" sz="24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cleaver and blender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latin typeface="Times New Roman" panose="02020603050405020304" pitchFamily="18" charset="0"/>
                <a:ea typeface="BiauKaiTC Regular" panose="03000500000000000000" pitchFamily="66" charset="-120"/>
                <a:cs typeface="Times New Roman" panose="02020603050405020304" pitchFamily="18" charset="0"/>
              </a:rPr>
              <a:t>Final particle size:5mm~10mm</a:t>
            </a:r>
            <a:endParaRPr kumimoji="1" lang="zh-TW" altLang="en-US" sz="2400" dirty="0">
              <a:latin typeface="Times New Roman" panose="02020603050405020304" pitchFamily="18" charset="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8B697989-81CE-D7BC-F1CF-70295F911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391442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283967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710E5-8B0E-646B-2BF3-834C8D557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6C38C6-645A-B090-87DC-88616FD615E7}"/>
              </a:ext>
            </a:extLst>
          </p:cNvPr>
          <p:cNvSpPr/>
          <p:nvPr/>
        </p:nvSpPr>
        <p:spPr>
          <a:xfrm rot="-4517737" flipH="1">
            <a:off x="-8451603" y="703053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40A0BF1-AB1A-34CC-A823-2D584ECAB997}"/>
              </a:ext>
            </a:extLst>
          </p:cNvPr>
          <p:cNvSpPr/>
          <p:nvPr/>
        </p:nvSpPr>
        <p:spPr>
          <a:xfrm rot="-7552676">
            <a:off x="19653671" y="6412451"/>
            <a:ext cx="11934561" cy="10784504"/>
          </a:xfrm>
          <a:custGeom>
            <a:avLst/>
            <a:gdLst/>
            <a:ahLst/>
            <a:cxnLst/>
            <a:rect l="l" t="t" r="r" b="b"/>
            <a:pathLst>
              <a:path w="11934561" h="10784504">
                <a:moveTo>
                  <a:pt x="0" y="0"/>
                </a:moveTo>
                <a:lnTo>
                  <a:pt x="11934561" y="0"/>
                </a:lnTo>
                <a:lnTo>
                  <a:pt x="11934561" y="10784503"/>
                </a:lnTo>
                <a:lnTo>
                  <a:pt x="0" y="10784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D97E6230-2D08-45F7-0155-0F5498E1D989}"/>
              </a:ext>
            </a:extLst>
          </p:cNvPr>
          <p:cNvSpPr txBox="1"/>
          <p:nvPr/>
        </p:nvSpPr>
        <p:spPr>
          <a:xfrm>
            <a:off x="336307" y="654628"/>
            <a:ext cx="12604023" cy="985847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4000" b="1" spc="89" dirty="0">
                <a:solidFill>
                  <a:srgbClr val="014745">
                    <a:alpha val="80000"/>
                  </a:srgbClr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2-3 Hydrothermal Liquefaction of fish waste digestate</a:t>
            </a:r>
            <a:endParaRPr lang="en-US" sz="4000" b="1" u="none" strike="noStrike" spc="89" dirty="0">
              <a:solidFill>
                <a:srgbClr val="014745">
                  <a:alpha val="80000"/>
                </a:srgbClr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66" name="投影片編號版面配置區 52">
            <a:extLst>
              <a:ext uri="{FF2B5EF4-FFF2-40B4-BE49-F238E27FC236}">
                <a16:creationId xmlns:a16="http://schemas.microsoft.com/office/drawing/2014/main" id="{D3CA7559-407E-F837-1C67-43F055A112BD}"/>
              </a:ext>
            </a:extLst>
          </p:cNvPr>
          <p:cNvSpPr txBox="1">
            <a:spLocks/>
          </p:cNvSpPr>
          <p:nvPr/>
        </p:nvSpPr>
        <p:spPr>
          <a:xfrm>
            <a:off x="16031131" y="9795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800" smtClean="0">
                <a:solidFill>
                  <a:schemeClr val="bg2">
                    <a:lumMod val="10000"/>
                  </a:schemeClr>
                </a:solidFill>
              </a:rPr>
              <a:pPr/>
              <a:t>7</a:t>
            </a:fld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853109-0D0C-F8BB-E465-1D94FF3B4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53" b="93080" l="7960" r="89574">
                        <a14:foregroundMark x1="40919" y1="11126" x2="42489" y2="5767"/>
                        <a14:foregroundMark x1="42489" y1="5767" x2="51009" y2="4410"/>
                        <a14:foregroundMark x1="51009" y1="4410" x2="55717" y2="8820"/>
                        <a14:foregroundMark x1="55717" y1="8820" x2="56390" y2="10516"/>
                        <a14:foregroundMark x1="75561" y1="10109" x2="76794" y2="4749"/>
                        <a14:foregroundMark x1="76794" y1="4749" x2="87556" y2="5156"/>
                        <a14:foregroundMark x1="87556" y1="5156" x2="84305" y2="10855"/>
                        <a14:foregroundMark x1="84305" y1="10855" x2="77578" y2="12754"/>
                        <a14:foregroundMark x1="19731" y1="67910" x2="17152" y2="90434"/>
                        <a14:foregroundMark x1="17152" y1="90434" x2="37444" y2="92469"/>
                        <a14:foregroundMark x1="37444" y1="92469" x2="49664" y2="92673"/>
                        <a14:foregroundMark x1="49664" y1="92673" x2="67377" y2="91452"/>
                        <a14:foregroundMark x1="67377" y1="91452" x2="76121" y2="91655"/>
                        <a14:foregroundMark x1="76121" y1="91655" x2="78475" y2="67843"/>
                        <a14:foregroundMark x1="78475" y1="67843" x2="20964" y2="66757"/>
                        <a14:foregroundMark x1="20964" y1="66757" x2="20404" y2="66486"/>
                        <a14:foregroundMark x1="31839" y1="68928" x2="28139" y2="56649"/>
                        <a14:foregroundMark x1="28139" y1="56649" x2="32848" y2="49118"/>
                        <a14:foregroundMark x1="32848" y1="49118" x2="43386" y2="44640"/>
                        <a14:foregroundMark x1="43386" y1="44640" x2="55269" y2="43080"/>
                        <a14:foregroundMark x1="55269" y1="43080" x2="64798" y2="45997"/>
                        <a14:foregroundMark x1="64798" y1="45997" x2="68049" y2="52239"/>
                        <a14:foregroundMark x1="68049" y1="52239" x2="65135" y2="61601"/>
                        <a14:foregroundMark x1="48655" y1="58548" x2="55605" y2="55156"/>
                        <a14:foregroundMark x1="55605" y1="55156" x2="49552" y2="60583"/>
                        <a14:foregroundMark x1="49552" y1="60583" x2="42937" y2="59769"/>
                        <a14:foregroundMark x1="51009" y1="58141" x2="39798" y2="59973"/>
                        <a14:foregroundMark x1="39798" y1="59973" x2="40247" y2="67096"/>
                        <a14:foregroundMark x1="40247" y1="67096" x2="54596" y2="67300"/>
                        <a14:foregroundMark x1="54596" y1="67300" x2="65359" y2="64179"/>
                        <a14:foregroundMark x1="65359" y1="64179" x2="69283" y2="57938"/>
                        <a14:foregroundMark x1="69283" y1="57938" x2="68722" y2="52849"/>
                        <a14:foregroundMark x1="68722" y1="52849" x2="62108" y2="48372"/>
                        <a14:foregroundMark x1="62108" y1="48372" x2="50000" y2="45929"/>
                        <a14:foregroundMark x1="39910" y1="62008" x2="48991" y2="61465"/>
                        <a14:foregroundMark x1="48991" y1="61465" x2="53027" y2="60583"/>
                        <a14:foregroundMark x1="42601" y1="42469" x2="47422" y2="37992"/>
                        <a14:foregroundMark x1="47422" y1="37992" x2="47646" y2="26526"/>
                        <a14:foregroundMark x1="47646" y1="26526" x2="44283" y2="10991"/>
                        <a14:foregroundMark x1="44283" y1="10991" x2="47758" y2="6038"/>
                        <a14:foregroundMark x1="47758" y1="6038" x2="53363" y2="10516"/>
                        <a14:foregroundMark x1="53363" y1="10516" x2="54036" y2="21303"/>
                        <a14:foregroundMark x1="46973" y1="40231" x2="48655" y2="42062"/>
                        <a14:foregroundMark x1="7960" y1="41859" x2="31726" y2="40434"/>
                        <a14:foregroundMark x1="31726" y1="40434" x2="32511" y2="40434"/>
                        <a14:foregroundMark x1="22085" y1="94301" x2="39910" y2="93691"/>
                        <a14:foregroundMark x1="39910" y1="93691" x2="52018" y2="93691"/>
                        <a14:foregroundMark x1="52018" y1="93691" x2="70516" y2="92673"/>
                        <a14:foregroundMark x1="70516" y1="92673" x2="72534" y2="93080"/>
                        <a14:foregroundMark x1="69843" y1="42673" x2="82175" y2="42673"/>
                        <a14:foregroundMark x1="82175" y1="42673" x2="88677" y2="42469"/>
                        <a14:foregroundMark x1="71188" y1="45522" x2="78924" y2="48372"/>
                        <a14:foregroundMark x1="22758" y1="46336" x2="31390" y2="45929"/>
                        <a14:foregroundMark x1="31390" y1="45929" x2="42265" y2="43691"/>
                        <a14:foregroundMark x1="36883" y1="39824" x2="36883" y2="39824"/>
                        <a14:foregroundMark x1="36211" y1="38602" x2="36211" y2="38602"/>
                        <a14:foregroundMark x1="36547" y1="38806" x2="37892" y2="40231"/>
                        <a14:foregroundMark x1="65135" y1="28019" x2="64798" y2="3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260" y="4148794"/>
            <a:ext cx="1740883" cy="2337126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871E1080-FEAC-15EB-8D80-695A50F50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457387"/>
              </p:ext>
            </p:extLst>
          </p:nvPr>
        </p:nvGraphicFramePr>
        <p:xfrm>
          <a:off x="2870293" y="7405780"/>
          <a:ext cx="13204566" cy="271372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138949">
                  <a:extLst>
                    <a:ext uri="{9D8B030D-6E8A-4147-A177-3AD203B41FA5}">
                      <a16:colId xmlns:a16="http://schemas.microsoft.com/office/drawing/2014/main" val="3518128411"/>
                    </a:ext>
                  </a:extLst>
                </a:gridCol>
                <a:gridCol w="2039222">
                  <a:extLst>
                    <a:ext uri="{9D8B030D-6E8A-4147-A177-3AD203B41FA5}">
                      <a16:colId xmlns:a16="http://schemas.microsoft.com/office/drawing/2014/main" val="1393909650"/>
                    </a:ext>
                  </a:extLst>
                </a:gridCol>
                <a:gridCol w="2993587">
                  <a:extLst>
                    <a:ext uri="{9D8B030D-6E8A-4147-A177-3AD203B41FA5}">
                      <a16:colId xmlns:a16="http://schemas.microsoft.com/office/drawing/2014/main" val="1761106162"/>
                    </a:ext>
                  </a:extLst>
                </a:gridCol>
                <a:gridCol w="2516404">
                  <a:extLst>
                    <a:ext uri="{9D8B030D-6E8A-4147-A177-3AD203B41FA5}">
                      <a16:colId xmlns:a16="http://schemas.microsoft.com/office/drawing/2014/main" val="2168976533"/>
                    </a:ext>
                  </a:extLst>
                </a:gridCol>
                <a:gridCol w="2516404">
                  <a:extLst>
                    <a:ext uri="{9D8B030D-6E8A-4147-A177-3AD203B41FA5}">
                      <a16:colId xmlns:a16="http://schemas.microsoft.com/office/drawing/2014/main" val="1577490203"/>
                    </a:ext>
                  </a:extLst>
                </a:gridCol>
              </a:tblGrid>
              <a:tr h="528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</a:t>
                      </a:r>
                    </a:p>
                    <a:p>
                      <a:pPr algn="ctr" fontAlgn="ctr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(different S/I ratio digestate)</a:t>
                      </a:r>
                      <a:endParaRPr lang="zh-TW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Water(ml)</a:t>
                      </a:r>
                      <a:endParaRPr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HTL Treatment condition</a:t>
                      </a:r>
                      <a:endParaRPr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200" marR="5200" marT="52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200" marR="5200" marT="52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8879645"/>
                  </a:ext>
                </a:extLst>
              </a:tr>
              <a:tr h="6819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</a:t>
                      </a: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(MPa)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Temperature(˚C)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Time(min)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3084057718"/>
                  </a:ext>
                </a:extLst>
              </a:tr>
              <a:tr h="5011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5~15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250/275/300/325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30/60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1949217356"/>
                  </a:ext>
                </a:extLst>
              </a:tr>
              <a:tr h="501198"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5:1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200" marR="5200" marT="5200" marB="0"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5200" marR="5200" marT="5200" marB="0" anchor="ctr"/>
                </a:tc>
                <a:extLst>
                  <a:ext uri="{0D108BD9-81ED-4DB2-BD59-A6C34878D82A}">
                    <a16:rowId xmlns:a16="http://schemas.microsoft.com/office/drawing/2014/main" val="2490481444"/>
                  </a:ext>
                </a:extLst>
              </a:tr>
              <a:tr h="501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10:1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marL="5200" marR="5200" marT="520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518803"/>
                  </a:ext>
                </a:extLst>
              </a:tr>
            </a:tbl>
          </a:graphicData>
        </a:graphic>
      </p:graphicFrame>
      <p:grpSp>
        <p:nvGrpSpPr>
          <p:cNvPr id="20" name="群組 19">
            <a:extLst>
              <a:ext uri="{FF2B5EF4-FFF2-40B4-BE49-F238E27FC236}">
                <a16:creationId xmlns:a16="http://schemas.microsoft.com/office/drawing/2014/main" id="{620AD7B7-526F-62B1-7076-F85E31352F96}"/>
              </a:ext>
            </a:extLst>
          </p:cNvPr>
          <p:cNvGrpSpPr/>
          <p:nvPr/>
        </p:nvGrpSpPr>
        <p:grpSpPr>
          <a:xfrm>
            <a:off x="6019800" y="4341206"/>
            <a:ext cx="6540062" cy="2007884"/>
            <a:chOff x="6934200" y="3162300"/>
            <a:chExt cx="10439400" cy="3438501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B3C8E70-376A-A86E-CC50-2970EBA2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15200" y="3314700"/>
              <a:ext cx="10058400" cy="3286101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C72B04E-D882-0F17-F3C6-57240F852A3F}"/>
                </a:ext>
              </a:extLst>
            </p:cNvPr>
            <p:cNvSpPr/>
            <p:nvPr/>
          </p:nvSpPr>
          <p:spPr>
            <a:xfrm>
              <a:off x="6934200" y="3314700"/>
              <a:ext cx="609600" cy="42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601EA13-AD94-152B-D933-3F7CC15CEB4D}"/>
                </a:ext>
              </a:extLst>
            </p:cNvPr>
            <p:cNvSpPr/>
            <p:nvPr/>
          </p:nvSpPr>
          <p:spPr>
            <a:xfrm>
              <a:off x="6934200" y="5086214"/>
              <a:ext cx="609600" cy="42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BCFB58C-03A3-3BDF-E687-3B1473EAE70C}"/>
                </a:ext>
              </a:extLst>
            </p:cNvPr>
            <p:cNvSpPr/>
            <p:nvPr/>
          </p:nvSpPr>
          <p:spPr>
            <a:xfrm>
              <a:off x="7055153" y="6091694"/>
              <a:ext cx="609600" cy="42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B0F6F63-4A6D-9570-9278-8C30A12D5539}"/>
                </a:ext>
              </a:extLst>
            </p:cNvPr>
            <p:cNvSpPr/>
            <p:nvPr/>
          </p:nvSpPr>
          <p:spPr>
            <a:xfrm>
              <a:off x="14173200" y="3162300"/>
              <a:ext cx="3200400" cy="32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B619C83-D91B-816E-AC32-B9124B6C9F28}"/>
              </a:ext>
            </a:extLst>
          </p:cNvPr>
          <p:cNvGrpSpPr/>
          <p:nvPr/>
        </p:nvGrpSpPr>
        <p:grpSpPr>
          <a:xfrm>
            <a:off x="1662128" y="4655251"/>
            <a:ext cx="930059" cy="1551331"/>
            <a:chOff x="2237903" y="3768612"/>
            <a:chExt cx="862873" cy="1466714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AAD1E346-10F0-431E-D583-A712EDD14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48" b="96094" l="6543" r="89844">
                          <a14:foregroundMark x1="8203" y1="50456" x2="20410" y2="24154"/>
                          <a14:foregroundMark x1="20410" y1="24154" x2="19336" y2="10026"/>
                          <a14:foregroundMark x1="19336" y1="10026" x2="39844" y2="5924"/>
                          <a14:foregroundMark x1="39844" y1="5924" x2="81250" y2="9180"/>
                          <a14:foregroundMark x1="81250" y1="9180" x2="78613" y2="22656"/>
                          <a14:foregroundMark x1="78613" y1="22656" x2="78320" y2="22786"/>
                          <a14:foregroundMark x1="28613" y1="24414" x2="48926" y2="17318"/>
                          <a14:foregroundMark x1="48926" y1="17318" x2="68555" y2="17318"/>
                          <a14:foregroundMark x1="23730" y1="15169" x2="64746" y2="15169"/>
                          <a14:foregroundMark x1="64746" y1="15169" x2="77539" y2="14583"/>
                          <a14:foregroundMark x1="69336" y1="13542" x2="39160" y2="14583"/>
                          <a14:foregroundMark x1="39160" y1="14583" x2="48145" y2="11328"/>
                          <a14:foregroundMark x1="36719" y1="15169" x2="57422" y2="26563"/>
                          <a14:foregroundMark x1="57422" y1="26563" x2="74902" y2="19466"/>
                          <a14:foregroundMark x1="74902" y1="19466" x2="53320" y2="14388"/>
                          <a14:foregroundMark x1="53320" y1="14388" x2="29883" y2="13216"/>
                          <a14:foregroundMark x1="29883" y1="13216" x2="22070" y2="15690"/>
                          <a14:foregroundMark x1="6543" y1="56966" x2="10352" y2="42318"/>
                          <a14:foregroundMark x1="10352" y1="42318" x2="21289" y2="25456"/>
                          <a14:foregroundMark x1="9863" y1="39583" x2="52832" y2="30469"/>
                          <a14:foregroundMark x1="52832" y1="30469" x2="75684" y2="30924"/>
                          <a14:foregroundMark x1="75684" y1="30924" x2="61816" y2="47201"/>
                          <a14:foregroundMark x1="61816" y1="47201" x2="41113" y2="50456"/>
                          <a14:foregroundMark x1="41113" y1="50456" x2="21289" y2="47201"/>
                          <a14:foregroundMark x1="21289" y1="47201" x2="18848" y2="34701"/>
                          <a14:foregroundMark x1="25293" y1="40690" x2="44727" y2="33854"/>
                          <a14:foregroundMark x1="44727" y1="33854" x2="66113" y2="39844"/>
                          <a14:foregroundMark x1="66113" y1="39844" x2="40625" y2="44922"/>
                          <a14:foregroundMark x1="40625" y1="44922" x2="22852" y2="39583"/>
                          <a14:foregroundMark x1="44922" y1="35286" x2="65625" y2="36979"/>
                          <a14:foregroundMark x1="65625" y1="36979" x2="68555" y2="41797"/>
                          <a14:foregroundMark x1="8984" y1="51042" x2="15527" y2="79622"/>
                          <a14:foregroundMark x1="15527" y1="79622" x2="30664" y2="89063"/>
                          <a14:foregroundMark x1="30664" y1="89063" x2="74902" y2="90690"/>
                          <a14:foregroundMark x1="74902" y1="90690" x2="86133" y2="78060"/>
                          <a14:foregroundMark x1="86133" y1="78060" x2="82422" y2="48828"/>
                          <a14:foregroundMark x1="82422" y1="48828" x2="74023" y2="35807"/>
                          <a14:foregroundMark x1="74023" y1="35807" x2="70996" y2="36914"/>
                          <a14:foregroundMark x1="73438" y1="37956" x2="90527" y2="64583"/>
                          <a14:foregroundMark x1="90527" y1="64583" x2="90820" y2="78841"/>
                          <a14:foregroundMark x1="90820" y1="78841" x2="76367" y2="88867"/>
                          <a14:foregroundMark x1="76367" y1="88867" x2="52734" y2="91211"/>
                          <a14:foregroundMark x1="52734" y1="91211" x2="13086" y2="83659"/>
                          <a14:foregroundMark x1="13086" y1="83659" x2="13086" y2="83073"/>
                          <a14:foregroundMark x1="9863" y1="56445" x2="11426" y2="71680"/>
                          <a14:foregroundMark x1="11426" y1="71680" x2="19629" y2="84375"/>
                          <a14:foregroundMark x1="19629" y1="84375" x2="44043" y2="89518"/>
                          <a14:foregroundMark x1="44043" y1="89518" x2="67871" y2="90169"/>
                          <a14:foregroundMark x1="67871" y1="90169" x2="82520" y2="80273"/>
                          <a14:foregroundMark x1="82520" y1="80273" x2="87305" y2="52669"/>
                          <a14:foregroundMark x1="74219" y1="53711" x2="19336" y2="56641"/>
                          <a14:foregroundMark x1="19336" y1="56641" x2="29883" y2="43164"/>
                          <a14:foregroundMark x1="29883" y1="43164" x2="53516" y2="39063"/>
                          <a14:foregroundMark x1="53516" y1="39063" x2="66895" y2="50130"/>
                          <a14:foregroundMark x1="66895" y1="50130" x2="58789" y2="61328"/>
                          <a14:foregroundMark x1="29395" y1="22786" x2="35938" y2="22201"/>
                          <a14:foregroundMark x1="17188" y1="6445" x2="38867" y2="4818"/>
                          <a14:foregroundMark x1="38867" y1="4818" x2="61328" y2="5013"/>
                          <a14:foregroundMark x1="61328" y1="5013" x2="78320" y2="9180"/>
                          <a14:foregroundMark x1="23730" y1="93490" x2="47559" y2="96745"/>
                          <a14:foregroundMark x1="47559" y1="96745" x2="68262" y2="96094"/>
                          <a14:foregroundMark x1="68262" y1="96094" x2="73438" y2="945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7903" y="3768612"/>
              <a:ext cx="862873" cy="1466714"/>
            </a:xfrm>
            <a:prstGeom prst="rect">
              <a:avLst/>
            </a:prstGeom>
          </p:spPr>
        </p:pic>
        <p:pic>
          <p:nvPicPr>
            <p:cNvPr id="21" name="Picture 2" descr="Dead fish - Free animals icons">
              <a:extLst>
                <a:ext uri="{FF2B5EF4-FFF2-40B4-BE49-F238E27FC236}">
                  <a16:creationId xmlns:a16="http://schemas.microsoft.com/office/drawing/2014/main" id="{8CF6889C-B7C8-4E17-E390-E40391DD9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978321">
              <a:off x="2471780" y="4629428"/>
              <a:ext cx="434575" cy="422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向右箭號 22">
            <a:extLst>
              <a:ext uri="{FF2B5EF4-FFF2-40B4-BE49-F238E27FC236}">
                <a16:creationId xmlns:a16="http://schemas.microsoft.com/office/drawing/2014/main" id="{0539F4C5-F450-FD3C-0800-B2AFB09EF2B0}"/>
              </a:ext>
            </a:extLst>
          </p:cNvPr>
          <p:cNvSpPr/>
          <p:nvPr/>
        </p:nvSpPr>
        <p:spPr>
          <a:xfrm>
            <a:off x="3004356" y="5243184"/>
            <a:ext cx="959323" cy="32383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E087D46-CA5D-8ECA-DD2D-2FDCC651B625}"/>
              </a:ext>
            </a:extLst>
          </p:cNvPr>
          <p:cNvGrpSpPr/>
          <p:nvPr/>
        </p:nvGrpSpPr>
        <p:grpSpPr>
          <a:xfrm>
            <a:off x="12912207" y="3744215"/>
            <a:ext cx="4601010" cy="3327073"/>
            <a:chOff x="13327157" y="3184606"/>
            <a:chExt cx="4656848" cy="3291946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A0E94CBF-2F0E-D9EB-9598-7F3326742D9F}"/>
                </a:ext>
              </a:extLst>
            </p:cNvPr>
            <p:cNvGrpSpPr/>
            <p:nvPr/>
          </p:nvGrpSpPr>
          <p:grpSpPr>
            <a:xfrm>
              <a:off x="13564403" y="3184606"/>
              <a:ext cx="4419602" cy="3291946"/>
              <a:chOff x="11353800" y="3305500"/>
              <a:chExt cx="6019800" cy="4483856"/>
            </a:xfrm>
          </p:grpSpPr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8AB5CD57-D1F2-3E92-3C77-412AF9106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631434" y="3305500"/>
                <a:ext cx="5742166" cy="4483856"/>
              </a:xfrm>
              <a:prstGeom prst="rect">
                <a:avLst/>
              </a:prstGeom>
            </p:spPr>
          </p:pic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202038B-4B34-169C-463D-6AA56E37187B}"/>
                  </a:ext>
                </a:extLst>
              </p:cNvPr>
              <p:cNvSpPr/>
              <p:nvPr/>
            </p:nvSpPr>
            <p:spPr>
              <a:xfrm rot="5400000">
                <a:off x="10371470" y="4907776"/>
                <a:ext cx="3412459" cy="144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90B6B3C-88B8-BB6E-CB2D-2B54F074BB88}"/>
                  </a:ext>
                </a:extLst>
              </p:cNvPr>
              <p:cNvSpPr/>
              <p:nvPr/>
            </p:nvSpPr>
            <p:spPr>
              <a:xfrm rot="5400000">
                <a:off x="11881560" y="6011291"/>
                <a:ext cx="1506926" cy="11463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D3AED6D9-3A04-08EA-A79A-9B9BCCF9B332}"/>
                  </a:ext>
                </a:extLst>
              </p:cNvPr>
              <p:cNvSpPr/>
              <p:nvPr/>
            </p:nvSpPr>
            <p:spPr>
              <a:xfrm rot="5400000">
                <a:off x="12180245" y="4212585"/>
                <a:ext cx="861271" cy="11463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C07440DD-AB51-3A61-F208-82469587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327157" y="3417279"/>
              <a:ext cx="1373427" cy="1217742"/>
            </a:xfrm>
            <a:prstGeom prst="rect">
              <a:avLst/>
            </a:prstGeom>
          </p:spPr>
        </p:pic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1A97E58D-2B2F-729C-29A2-86906026FA11}"/>
                </a:ext>
              </a:extLst>
            </p:cNvPr>
            <p:cNvGrpSpPr/>
            <p:nvPr/>
          </p:nvGrpSpPr>
          <p:grpSpPr>
            <a:xfrm>
              <a:off x="13513291" y="4620406"/>
              <a:ext cx="1097602" cy="1416290"/>
              <a:chOff x="12422152" y="4961768"/>
              <a:chExt cx="1565809" cy="2020440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B2D1CE84-6C1C-E320-E5BE-35ABE51DE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422152" y="5076586"/>
                <a:ext cx="1366631" cy="1905622"/>
              </a:xfrm>
              <a:prstGeom prst="rect">
                <a:avLst/>
              </a:prstGeom>
            </p:spPr>
          </p:pic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83254CD0-4142-3DC3-A7D3-598988B6E811}"/>
                  </a:ext>
                </a:extLst>
              </p:cNvPr>
              <p:cNvSpPr/>
              <p:nvPr/>
            </p:nvSpPr>
            <p:spPr>
              <a:xfrm rot="5400000">
                <a:off x="13406667" y="4860480"/>
                <a:ext cx="480006" cy="6825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</p:grp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39A71D4-8829-38E0-2F97-AA57238A8329}"/>
              </a:ext>
            </a:extLst>
          </p:cNvPr>
          <p:cNvSpPr txBox="1"/>
          <p:nvPr/>
        </p:nvSpPr>
        <p:spPr>
          <a:xfrm>
            <a:off x="994557" y="6207879"/>
            <a:ext cx="2413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Digestate of fish waste</a:t>
            </a:r>
            <a:endParaRPr lang="zh-TW" altLang="en-US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D1D8FEC-F95A-65F6-D2DA-4BBBC87951EC}"/>
              </a:ext>
            </a:extLst>
          </p:cNvPr>
          <p:cNvSpPr txBox="1"/>
          <p:nvPr/>
        </p:nvSpPr>
        <p:spPr>
          <a:xfrm>
            <a:off x="3873559" y="6442401"/>
            <a:ext cx="2413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temperature, high pressure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endParaRPr lang="zh-TW" alt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4F21119-D074-1679-0BA8-52DDE2207623}"/>
              </a:ext>
            </a:extLst>
          </p:cNvPr>
          <p:cNvSpPr txBox="1"/>
          <p:nvPr/>
        </p:nvSpPr>
        <p:spPr>
          <a:xfrm>
            <a:off x="128031" y="9527917"/>
            <a:ext cx="2799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conditions for HTL treatment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6F7026E-B67D-07E5-A401-201C4CA4F260}"/>
              </a:ext>
            </a:extLst>
          </p:cNvPr>
          <p:cNvSpPr txBox="1"/>
          <p:nvPr/>
        </p:nvSpPr>
        <p:spPr>
          <a:xfrm>
            <a:off x="753176" y="1745371"/>
            <a:ext cx="170014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TW" sz="24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Hydrothermal processes convert wet biomass into value-added products under high temperature and pressure.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TW" sz="24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are classified into three types: Hydrothermal Carbonization (HTC), Hydrothermal Liquefaction (HTL), and Hydrothermal Gasification (HTG).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TW" sz="24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study, Hydrothermal Liquefaction (HTL) was applied to treat digestate derived from fish waste, including both liquid and solid fractions after anaerobic digestion.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F56938-6CD8-334B-4936-69EB5AFD3CDB}"/>
              </a:ext>
            </a:extLst>
          </p:cNvPr>
          <p:cNvSpPr txBox="1"/>
          <p:nvPr/>
        </p:nvSpPr>
        <p:spPr>
          <a:xfrm>
            <a:off x="7052944" y="6410425"/>
            <a:ext cx="5128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Hydrothermal treatment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3F10C059-255A-4226-0320-A3685DC28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880629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37AB9CAE-DA94-0F13-367F-C39514E936A7}"/>
              </a:ext>
            </a:extLst>
          </p:cNvPr>
          <p:cNvSpPr txBox="1"/>
          <p:nvPr/>
        </p:nvSpPr>
        <p:spPr>
          <a:xfrm>
            <a:off x="13106400" y="7060168"/>
            <a:ext cx="4053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Usman et al. (2024).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7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2E574-A56F-2472-56AE-CAFF4BF9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E220D6-48ED-6B6A-A02D-CB3A18130303}"/>
              </a:ext>
            </a:extLst>
          </p:cNvPr>
          <p:cNvSpPr/>
          <p:nvPr/>
        </p:nvSpPr>
        <p:spPr>
          <a:xfrm rot="-4517737" flipH="1">
            <a:off x="-9017640" y="1244951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F3B6B73-027E-712C-B200-EB56B14D8410}"/>
              </a:ext>
            </a:extLst>
          </p:cNvPr>
          <p:cNvSpPr/>
          <p:nvPr/>
        </p:nvSpPr>
        <p:spPr>
          <a:xfrm rot="9748881">
            <a:off x="-1162908" y="9944306"/>
            <a:ext cx="19411500" cy="17540937"/>
          </a:xfrm>
          <a:custGeom>
            <a:avLst/>
            <a:gdLst/>
            <a:ahLst/>
            <a:cxnLst/>
            <a:rect l="l" t="t" r="r" b="b"/>
            <a:pathLst>
              <a:path w="19411500" h="17540937">
                <a:moveTo>
                  <a:pt x="0" y="0"/>
                </a:moveTo>
                <a:lnTo>
                  <a:pt x="19411501" y="0"/>
                </a:lnTo>
                <a:lnTo>
                  <a:pt x="19411501" y="17540938"/>
                </a:lnTo>
                <a:lnTo>
                  <a:pt x="0" y="1754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3256BD0-0D1B-0E7D-B006-3C68334A00B7}"/>
              </a:ext>
            </a:extLst>
          </p:cNvPr>
          <p:cNvSpPr txBox="1"/>
          <p:nvPr/>
        </p:nvSpPr>
        <p:spPr>
          <a:xfrm>
            <a:off x="240792" y="993458"/>
            <a:ext cx="1202055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6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3-1 Bio-methane potential of fish waste</a:t>
            </a:r>
          </a:p>
          <a:p>
            <a:pPr marL="45720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Mix fish waste(fish scales+ fish viscera+ fish bones) by different S/I ratios</a:t>
            </a:r>
          </a:p>
        </p:txBody>
      </p:sp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3169E95B-F473-DACB-5BAE-C69FA2D389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696380"/>
              </p:ext>
            </p:extLst>
          </p:nvPr>
        </p:nvGraphicFramePr>
        <p:xfrm>
          <a:off x="240792" y="3695700"/>
          <a:ext cx="8429683" cy="692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A74E96C4-626F-9CB1-5AE9-4A4F3A8E23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152542"/>
              </p:ext>
            </p:extLst>
          </p:nvPr>
        </p:nvGraphicFramePr>
        <p:xfrm>
          <a:off x="9144000" y="3467100"/>
          <a:ext cx="8384620" cy="692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334F6EF4-4CBD-E7B3-AF4B-73E8FA921F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380338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161C5FC-EF58-32FC-AB44-4E24181CF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095500"/>
            <a:ext cx="17068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S/I = 1:1 condition achieved the highest methane yield (</a:t>
            </a:r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140mL CH₄/g VS), significantly outperforming the 5:1 and 10:1 ratios, indicating more efficient biodegradation at higher inoculum levels.</a:t>
            </a: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Methane production rapidly increased between days 9</a:t>
            </a:r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15, followed by a stable accumulation phase, suggesting the system reached steady anaerobic digestion.</a:t>
            </a:r>
            <a:endParaRPr kumimoji="0" lang="zh-TW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4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711A2-3886-3C1B-A308-7BD409693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75DEFC-7841-E797-024A-B009EE2F58B6}"/>
              </a:ext>
            </a:extLst>
          </p:cNvPr>
          <p:cNvSpPr/>
          <p:nvPr/>
        </p:nvSpPr>
        <p:spPr>
          <a:xfrm rot="-4517737" flipH="1">
            <a:off x="-9932041" y="-1437357"/>
            <a:ext cx="10319008" cy="9324631"/>
          </a:xfrm>
          <a:custGeom>
            <a:avLst/>
            <a:gdLst/>
            <a:ahLst/>
            <a:cxnLst/>
            <a:rect l="l" t="t" r="r" b="b"/>
            <a:pathLst>
              <a:path w="10319008" h="9324631">
                <a:moveTo>
                  <a:pt x="10319008" y="0"/>
                </a:moveTo>
                <a:lnTo>
                  <a:pt x="0" y="0"/>
                </a:lnTo>
                <a:lnTo>
                  <a:pt x="0" y="9324631"/>
                </a:lnTo>
                <a:lnTo>
                  <a:pt x="10319008" y="9324631"/>
                </a:lnTo>
                <a:lnTo>
                  <a:pt x="103190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DE1741A-5EEA-6276-7548-057CEBB98807}"/>
              </a:ext>
            </a:extLst>
          </p:cNvPr>
          <p:cNvSpPr/>
          <p:nvPr/>
        </p:nvSpPr>
        <p:spPr>
          <a:xfrm rot="9748881">
            <a:off x="132491" y="10448045"/>
            <a:ext cx="19411500" cy="17540937"/>
          </a:xfrm>
          <a:custGeom>
            <a:avLst/>
            <a:gdLst/>
            <a:ahLst/>
            <a:cxnLst/>
            <a:rect l="l" t="t" r="r" b="b"/>
            <a:pathLst>
              <a:path w="19411500" h="17540937">
                <a:moveTo>
                  <a:pt x="0" y="0"/>
                </a:moveTo>
                <a:lnTo>
                  <a:pt x="19411501" y="0"/>
                </a:lnTo>
                <a:lnTo>
                  <a:pt x="19411501" y="17540938"/>
                </a:lnTo>
                <a:lnTo>
                  <a:pt x="0" y="1754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FE4FBEB-AE40-6C72-BFC1-9C883F3BB612}"/>
              </a:ext>
            </a:extLst>
          </p:cNvPr>
          <p:cNvSpPr txBox="1"/>
          <p:nvPr/>
        </p:nvSpPr>
        <p:spPr>
          <a:xfrm>
            <a:off x="290582" y="837622"/>
            <a:ext cx="120205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3-1 Bio-methane potential of fish waste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47AA9B5-1D9F-C12F-83DC-2CEE8CD08A03}"/>
              </a:ext>
            </a:extLst>
          </p:cNvPr>
          <p:cNvGrpSpPr/>
          <p:nvPr/>
        </p:nvGrpSpPr>
        <p:grpSpPr>
          <a:xfrm>
            <a:off x="149805" y="1499692"/>
            <a:ext cx="17988389" cy="4144308"/>
            <a:chOff x="0" y="2218392"/>
            <a:chExt cx="17988389" cy="4144308"/>
          </a:xfrm>
        </p:grpSpPr>
        <p:graphicFrame>
          <p:nvGraphicFramePr>
            <p:cNvPr id="4" name="圖表 3">
              <a:extLst>
                <a:ext uri="{FF2B5EF4-FFF2-40B4-BE49-F238E27FC236}">
                  <a16:creationId xmlns:a16="http://schemas.microsoft.com/office/drawing/2014/main" id="{C8C424DB-1B26-A8DD-75AB-76AA255EA7D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1631729"/>
                </p:ext>
              </p:extLst>
            </p:nvPr>
          </p:nvGraphicFramePr>
          <p:xfrm>
            <a:off x="0" y="2223902"/>
            <a:ext cx="5940000" cy="39847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6" name="圖表 5">
              <a:extLst>
                <a:ext uri="{FF2B5EF4-FFF2-40B4-BE49-F238E27FC236}">
                  <a16:creationId xmlns:a16="http://schemas.microsoft.com/office/drawing/2014/main" id="{BDE07A0B-2E7C-D4AF-CFC9-3C9791D053E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14892305"/>
                </p:ext>
              </p:extLst>
            </p:nvPr>
          </p:nvGraphicFramePr>
          <p:xfrm>
            <a:off x="5699303" y="2223902"/>
            <a:ext cx="5939225" cy="41387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圖表 8">
              <a:extLst>
                <a:ext uri="{FF2B5EF4-FFF2-40B4-BE49-F238E27FC236}">
                  <a16:creationId xmlns:a16="http://schemas.microsoft.com/office/drawing/2014/main" id="{EF7E67AF-E5A0-2C95-71AD-083C01EB885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11326399"/>
                </p:ext>
              </p:extLst>
            </p:nvPr>
          </p:nvGraphicFramePr>
          <p:xfrm>
            <a:off x="11816189" y="2218392"/>
            <a:ext cx="6172200" cy="41443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B17248F-D626-6E1C-1E6E-209033FCB6D1}"/>
              </a:ext>
            </a:extLst>
          </p:cNvPr>
          <p:cNvSpPr txBox="1"/>
          <p:nvPr/>
        </p:nvSpPr>
        <p:spPr>
          <a:xfrm>
            <a:off x="8305800" y="922136"/>
            <a:ext cx="9163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rgbClr val="006B68"/>
                </a:solidFill>
                <a:latin typeface="Times New Roman" panose="02020603050405020304" pitchFamily="18" charset="0"/>
                <a:ea typeface="Arial Nova Bold"/>
                <a:cs typeface="Times New Roman" panose="02020603050405020304" pitchFamily="18" charset="0"/>
                <a:sym typeface="Arial Nova Bold"/>
              </a:rPr>
              <a:t>Separate fish waste by different S/I ratios</a:t>
            </a:r>
            <a:endParaRPr lang="en-US" altLang="zh-TW" sz="3600" b="1" dirty="0">
              <a:solidFill>
                <a:srgbClr val="006B68"/>
              </a:solidFill>
              <a:latin typeface="Times New Roman" panose="02020603050405020304" pitchFamily="18" charset="0"/>
              <a:ea typeface="Arial Nova Bold"/>
              <a:cs typeface="Times New Roman" panose="02020603050405020304" pitchFamily="18" charset="0"/>
              <a:sym typeface="Arial Nova Bold"/>
            </a:endParaRP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3F63EC1F-5ACB-F3E4-9F52-366CA7B706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492259"/>
              </p:ext>
            </p:extLst>
          </p:nvPr>
        </p:nvGraphicFramePr>
        <p:xfrm>
          <a:off x="57908" y="5704894"/>
          <a:ext cx="6324600" cy="458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圖表 13">
            <a:extLst>
              <a:ext uri="{FF2B5EF4-FFF2-40B4-BE49-F238E27FC236}">
                <a16:creationId xmlns:a16="http://schemas.microsoft.com/office/drawing/2014/main" id="{F20A3AEE-AB80-C82A-0918-7E2DC975C3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602141"/>
              </p:ext>
            </p:extLst>
          </p:nvPr>
        </p:nvGraphicFramePr>
        <p:xfrm>
          <a:off x="6119883" y="5555461"/>
          <a:ext cx="6172199" cy="4579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圖表 14">
            <a:extLst>
              <a:ext uri="{FF2B5EF4-FFF2-40B4-BE49-F238E27FC236}">
                <a16:creationId xmlns:a16="http://schemas.microsoft.com/office/drawing/2014/main" id="{E1DACE12-DFBA-70D0-0111-6DDC4EA4E1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018968"/>
              </p:ext>
            </p:extLst>
          </p:nvPr>
        </p:nvGraphicFramePr>
        <p:xfrm>
          <a:off x="12444483" y="5704894"/>
          <a:ext cx="5693711" cy="449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E997A31F-F55D-A43F-C69F-E8FF387BC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380338"/>
              </p:ext>
            </p:extLst>
          </p:nvPr>
        </p:nvGraphicFramePr>
        <p:xfrm>
          <a:off x="-9000" y="-1166"/>
          <a:ext cx="19440000" cy="774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677731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10171</TotalTime>
  <Words>2163</Words>
  <Application>Microsoft Macintosh PowerPoint</Application>
  <PresentationFormat>自訂</PresentationFormat>
  <Paragraphs>376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1" baseType="lpstr">
      <vt:lpstr>Arial</vt:lpstr>
      <vt:lpstr>Calibri</vt:lpstr>
      <vt:lpstr>BiauKaiTC Regular</vt:lpstr>
      <vt:lpstr>Times New Roman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18</cp:revision>
  <dcterms:created xsi:type="dcterms:W3CDTF">2006-08-16T00:00:00Z</dcterms:created>
  <dcterms:modified xsi:type="dcterms:W3CDTF">2026-05-02T19:44:25Z</dcterms:modified>
  <dc:identifier>DAG0PsteJ3U</dc:identifier>
</cp:coreProperties>
</file>