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7121525" cy="425894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1" autoAdjust="0"/>
    <p:restoredTop sz="94660"/>
  </p:normalViewPr>
  <p:slideViewPr>
    <p:cSldViewPr snapToGrid="0">
      <p:cViewPr varScale="1">
        <p:scale>
          <a:sx n="227" d="100"/>
          <a:sy n="227" d="100"/>
        </p:scale>
        <p:origin x="78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90191" y="697060"/>
            <a:ext cx="5341144" cy="1482855"/>
          </a:xfrm>
        </p:spPr>
        <p:txBody>
          <a:bodyPr anchor="b"/>
          <a:lstStyle>
            <a:lvl1pPr algn="ctr">
              <a:defRPr sz="3505"/>
            </a:lvl1pPr>
          </a:lstStyle>
          <a:p>
            <a:r>
              <a:rPr lang="zh-CN" altLang="en-US"/>
              <a:t>单击此处编辑母版标题样式</a:t>
            </a:r>
            <a:endParaRPr lang="en-US" dirty="0"/>
          </a:p>
        </p:txBody>
      </p:sp>
      <p:sp>
        <p:nvSpPr>
          <p:cNvPr id="3" name="Subtitle 2"/>
          <p:cNvSpPr>
            <a:spLocks noGrp="1"/>
          </p:cNvSpPr>
          <p:nvPr>
            <p:ph type="subTitle" idx="1"/>
          </p:nvPr>
        </p:nvSpPr>
        <p:spPr>
          <a:xfrm>
            <a:off x="890191" y="2237099"/>
            <a:ext cx="5341144" cy="1028336"/>
          </a:xfrm>
        </p:spPr>
        <p:txBody>
          <a:bodyPr/>
          <a:lstStyle>
            <a:lvl1pPr marL="0" indent="0" algn="ctr">
              <a:buNone/>
              <a:defRPr sz="1400"/>
            </a:lvl1pPr>
            <a:lvl2pPr marL="267335" indent="0" algn="ctr">
              <a:buNone/>
              <a:defRPr sz="1170"/>
            </a:lvl2pPr>
            <a:lvl3pPr marL="534035" indent="0" algn="ctr">
              <a:buNone/>
              <a:defRPr sz="1050"/>
            </a:lvl3pPr>
            <a:lvl4pPr marL="801370" indent="0" algn="ctr">
              <a:buNone/>
              <a:defRPr sz="935"/>
            </a:lvl4pPr>
            <a:lvl5pPr marL="1068070" indent="0" algn="ctr">
              <a:buNone/>
              <a:defRPr sz="935"/>
            </a:lvl5pPr>
            <a:lvl6pPr marL="1335405" indent="0" algn="ctr">
              <a:buNone/>
              <a:defRPr sz="935"/>
            </a:lvl6pPr>
            <a:lvl7pPr marL="1602105" indent="0" algn="ctr">
              <a:buNone/>
              <a:defRPr sz="935"/>
            </a:lvl7pPr>
            <a:lvl8pPr marL="1869440" indent="0" algn="ctr">
              <a:buNone/>
              <a:defRPr sz="935"/>
            </a:lvl8pPr>
            <a:lvl9pPr marL="2136140" indent="0" algn="ctr">
              <a:buNone/>
              <a:defRPr sz="93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96341" y="226766"/>
            <a:ext cx="1535579" cy="36095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489605" y="226766"/>
            <a:ext cx="4517717" cy="360952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85896" y="1061858"/>
            <a:ext cx="6142315" cy="1771735"/>
          </a:xfrm>
        </p:spPr>
        <p:txBody>
          <a:bodyPr anchor="b"/>
          <a:lstStyle>
            <a:lvl1pPr>
              <a:defRPr sz="350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485896" y="2850355"/>
            <a:ext cx="6142315" cy="931713"/>
          </a:xfrm>
        </p:spPr>
        <p:txBody>
          <a:bodyPr/>
          <a:lstStyle>
            <a:lvl1pPr marL="0" indent="0">
              <a:buNone/>
              <a:defRPr sz="1400">
                <a:solidFill>
                  <a:schemeClr val="tx1">
                    <a:tint val="75000"/>
                  </a:schemeClr>
                </a:solidFill>
              </a:defRPr>
            </a:lvl1pPr>
            <a:lvl2pPr marL="267335" indent="0">
              <a:buNone/>
              <a:defRPr sz="1170">
                <a:solidFill>
                  <a:schemeClr val="tx1">
                    <a:tint val="75000"/>
                  </a:schemeClr>
                </a:solidFill>
              </a:defRPr>
            </a:lvl2pPr>
            <a:lvl3pPr marL="534035" indent="0">
              <a:buNone/>
              <a:defRPr sz="1050">
                <a:solidFill>
                  <a:schemeClr val="tx1">
                    <a:tint val="75000"/>
                  </a:schemeClr>
                </a:solidFill>
              </a:defRPr>
            </a:lvl3pPr>
            <a:lvl4pPr marL="801370" indent="0">
              <a:buNone/>
              <a:defRPr sz="935">
                <a:solidFill>
                  <a:schemeClr val="tx1">
                    <a:tint val="75000"/>
                  </a:schemeClr>
                </a:solidFill>
              </a:defRPr>
            </a:lvl4pPr>
            <a:lvl5pPr marL="1068070" indent="0">
              <a:buNone/>
              <a:defRPr sz="935">
                <a:solidFill>
                  <a:schemeClr val="tx1">
                    <a:tint val="75000"/>
                  </a:schemeClr>
                </a:solidFill>
              </a:defRPr>
            </a:lvl5pPr>
            <a:lvl6pPr marL="1335405" indent="0">
              <a:buNone/>
              <a:defRPr sz="935">
                <a:solidFill>
                  <a:schemeClr val="tx1">
                    <a:tint val="75000"/>
                  </a:schemeClr>
                </a:solidFill>
              </a:defRPr>
            </a:lvl6pPr>
            <a:lvl7pPr marL="1602105" indent="0">
              <a:buNone/>
              <a:defRPr sz="935">
                <a:solidFill>
                  <a:schemeClr val="tx1">
                    <a:tint val="75000"/>
                  </a:schemeClr>
                </a:solidFill>
              </a:defRPr>
            </a:lvl7pPr>
            <a:lvl8pPr marL="1869440" indent="0">
              <a:buNone/>
              <a:defRPr sz="935">
                <a:solidFill>
                  <a:schemeClr val="tx1">
                    <a:tint val="75000"/>
                  </a:schemeClr>
                </a:solidFill>
              </a:defRPr>
            </a:lvl8pPr>
            <a:lvl9pPr marL="2136140" indent="0">
              <a:buNone/>
              <a:defRPr sz="935">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489605" y="1133832"/>
            <a:ext cx="3026648" cy="27024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3605272" y="1133832"/>
            <a:ext cx="3026648" cy="27024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90533" y="226766"/>
            <a:ext cx="6142315" cy="823261"/>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490533" y="1044111"/>
            <a:ext cx="3012739" cy="511703"/>
          </a:xfrm>
        </p:spPr>
        <p:txBody>
          <a:bodyPr anchor="b"/>
          <a:lstStyle>
            <a:lvl1pPr marL="0" indent="0">
              <a:buNone/>
              <a:defRPr sz="1400" b="1"/>
            </a:lvl1pPr>
            <a:lvl2pPr marL="267335" indent="0">
              <a:buNone/>
              <a:defRPr sz="1170" b="1"/>
            </a:lvl2pPr>
            <a:lvl3pPr marL="534035" indent="0">
              <a:buNone/>
              <a:defRPr sz="1050" b="1"/>
            </a:lvl3pPr>
            <a:lvl4pPr marL="801370" indent="0">
              <a:buNone/>
              <a:defRPr sz="935" b="1"/>
            </a:lvl4pPr>
            <a:lvl5pPr marL="1068070" indent="0">
              <a:buNone/>
              <a:defRPr sz="935" b="1"/>
            </a:lvl5pPr>
            <a:lvl6pPr marL="1335405" indent="0">
              <a:buNone/>
              <a:defRPr sz="935" b="1"/>
            </a:lvl6pPr>
            <a:lvl7pPr marL="1602105" indent="0">
              <a:buNone/>
              <a:defRPr sz="935" b="1"/>
            </a:lvl7pPr>
            <a:lvl8pPr marL="1869440" indent="0">
              <a:buNone/>
              <a:defRPr sz="935" b="1"/>
            </a:lvl8pPr>
            <a:lvl9pPr marL="2136140" indent="0">
              <a:buNone/>
              <a:defRPr sz="935"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490533" y="1555814"/>
            <a:ext cx="3012739" cy="228836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3605272" y="1044111"/>
            <a:ext cx="3027576" cy="511703"/>
          </a:xfrm>
        </p:spPr>
        <p:txBody>
          <a:bodyPr anchor="b"/>
          <a:lstStyle>
            <a:lvl1pPr marL="0" indent="0">
              <a:buNone/>
              <a:defRPr sz="1400" b="1"/>
            </a:lvl1pPr>
            <a:lvl2pPr marL="267335" indent="0">
              <a:buNone/>
              <a:defRPr sz="1170" b="1"/>
            </a:lvl2pPr>
            <a:lvl3pPr marL="534035" indent="0">
              <a:buNone/>
              <a:defRPr sz="1050" b="1"/>
            </a:lvl3pPr>
            <a:lvl4pPr marL="801370" indent="0">
              <a:buNone/>
              <a:defRPr sz="935" b="1"/>
            </a:lvl4pPr>
            <a:lvl5pPr marL="1068070" indent="0">
              <a:buNone/>
              <a:defRPr sz="935" b="1"/>
            </a:lvl5pPr>
            <a:lvl6pPr marL="1335405" indent="0">
              <a:buNone/>
              <a:defRPr sz="935" b="1"/>
            </a:lvl6pPr>
            <a:lvl7pPr marL="1602105" indent="0">
              <a:buNone/>
              <a:defRPr sz="935" b="1"/>
            </a:lvl7pPr>
            <a:lvl8pPr marL="1869440" indent="0">
              <a:buNone/>
              <a:defRPr sz="935" b="1"/>
            </a:lvl8pPr>
            <a:lvl9pPr marL="2136140" indent="0">
              <a:buNone/>
              <a:defRPr sz="935"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3605272" y="1555814"/>
            <a:ext cx="3027576" cy="228836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90533" y="283951"/>
            <a:ext cx="2296877" cy="993828"/>
          </a:xfrm>
        </p:spPr>
        <p:txBody>
          <a:bodyPr anchor="b"/>
          <a:lstStyle>
            <a:lvl1pPr>
              <a:defRPr sz="187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027576" y="613255"/>
            <a:ext cx="3605272" cy="3026837"/>
          </a:xfrm>
        </p:spPr>
        <p:txBody>
          <a:bodyPr/>
          <a:lstStyle>
            <a:lvl1pPr>
              <a:defRPr sz="1870"/>
            </a:lvl1pPr>
            <a:lvl2pPr>
              <a:defRPr sz="1635"/>
            </a:lvl2pPr>
            <a:lvl3pPr>
              <a:defRPr sz="1400"/>
            </a:lvl3pPr>
            <a:lvl4pPr>
              <a:defRPr sz="1170"/>
            </a:lvl4pPr>
            <a:lvl5pPr>
              <a:defRPr sz="1170"/>
            </a:lvl5pPr>
            <a:lvl6pPr>
              <a:defRPr sz="1170"/>
            </a:lvl6pPr>
            <a:lvl7pPr>
              <a:defRPr sz="1170"/>
            </a:lvl7pPr>
            <a:lvl8pPr>
              <a:defRPr sz="1170"/>
            </a:lvl8pPr>
            <a:lvl9pPr>
              <a:defRPr sz="117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490533" y="1277779"/>
            <a:ext cx="2296877" cy="2367243"/>
          </a:xfrm>
        </p:spPr>
        <p:txBody>
          <a:bodyPr/>
          <a:lstStyle>
            <a:lvl1pPr marL="0" indent="0">
              <a:buNone/>
              <a:defRPr sz="935"/>
            </a:lvl1pPr>
            <a:lvl2pPr marL="267335" indent="0">
              <a:buNone/>
              <a:defRPr sz="820"/>
            </a:lvl2pPr>
            <a:lvl3pPr marL="534035" indent="0">
              <a:buNone/>
              <a:defRPr sz="700"/>
            </a:lvl3pPr>
            <a:lvl4pPr marL="801370" indent="0">
              <a:buNone/>
              <a:defRPr sz="585"/>
            </a:lvl4pPr>
            <a:lvl5pPr marL="1068070" indent="0">
              <a:buNone/>
              <a:defRPr sz="585"/>
            </a:lvl5pPr>
            <a:lvl6pPr marL="1335405" indent="0">
              <a:buNone/>
              <a:defRPr sz="585"/>
            </a:lvl6pPr>
            <a:lvl7pPr marL="1602105" indent="0">
              <a:buNone/>
              <a:defRPr sz="585"/>
            </a:lvl7pPr>
            <a:lvl8pPr marL="1869440" indent="0">
              <a:buNone/>
              <a:defRPr sz="585"/>
            </a:lvl8pPr>
            <a:lvl9pPr marL="2136140" indent="0">
              <a:buNone/>
              <a:defRPr sz="58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90533" y="283951"/>
            <a:ext cx="2296877" cy="993828"/>
          </a:xfrm>
        </p:spPr>
        <p:txBody>
          <a:bodyPr anchor="b"/>
          <a:lstStyle>
            <a:lvl1pPr>
              <a:defRPr sz="187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027576" y="613255"/>
            <a:ext cx="3605272" cy="3026837"/>
          </a:xfrm>
        </p:spPr>
        <p:txBody>
          <a:bodyPr anchor="t"/>
          <a:lstStyle>
            <a:lvl1pPr marL="0" indent="0">
              <a:buNone/>
              <a:defRPr sz="1870"/>
            </a:lvl1pPr>
            <a:lvl2pPr marL="267335" indent="0">
              <a:buNone/>
              <a:defRPr sz="1635"/>
            </a:lvl2pPr>
            <a:lvl3pPr marL="534035" indent="0">
              <a:buNone/>
              <a:defRPr sz="1400"/>
            </a:lvl3pPr>
            <a:lvl4pPr marL="801370" indent="0">
              <a:buNone/>
              <a:defRPr sz="1170"/>
            </a:lvl4pPr>
            <a:lvl5pPr marL="1068070" indent="0">
              <a:buNone/>
              <a:defRPr sz="1170"/>
            </a:lvl5pPr>
            <a:lvl6pPr marL="1335405" indent="0">
              <a:buNone/>
              <a:defRPr sz="1170"/>
            </a:lvl6pPr>
            <a:lvl7pPr marL="1602105" indent="0">
              <a:buNone/>
              <a:defRPr sz="1170"/>
            </a:lvl7pPr>
            <a:lvl8pPr marL="1869440" indent="0">
              <a:buNone/>
              <a:defRPr sz="1170"/>
            </a:lvl8pPr>
            <a:lvl9pPr marL="2136140" indent="0">
              <a:buNone/>
              <a:defRPr sz="117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490533" y="1277779"/>
            <a:ext cx="2296877" cy="2367243"/>
          </a:xfrm>
        </p:spPr>
        <p:txBody>
          <a:bodyPr/>
          <a:lstStyle>
            <a:lvl1pPr marL="0" indent="0">
              <a:buNone/>
              <a:defRPr sz="935"/>
            </a:lvl1pPr>
            <a:lvl2pPr marL="267335" indent="0">
              <a:buNone/>
              <a:defRPr sz="820"/>
            </a:lvl2pPr>
            <a:lvl3pPr marL="534035" indent="0">
              <a:buNone/>
              <a:defRPr sz="700"/>
            </a:lvl3pPr>
            <a:lvl4pPr marL="801370" indent="0">
              <a:buNone/>
              <a:defRPr sz="585"/>
            </a:lvl4pPr>
            <a:lvl5pPr marL="1068070" indent="0">
              <a:buNone/>
              <a:defRPr sz="585"/>
            </a:lvl5pPr>
            <a:lvl6pPr marL="1335405" indent="0">
              <a:buNone/>
              <a:defRPr sz="585"/>
            </a:lvl6pPr>
            <a:lvl7pPr marL="1602105" indent="0">
              <a:buNone/>
              <a:defRPr sz="585"/>
            </a:lvl7pPr>
            <a:lvl8pPr marL="1869440" indent="0">
              <a:buNone/>
              <a:defRPr sz="585"/>
            </a:lvl8pPr>
            <a:lvl9pPr marL="2136140" indent="0">
              <a:buNone/>
              <a:defRPr sz="58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2574C747-CA82-4FB1-9A10-2E6612FCAE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6A3490-96BB-493A-8BCC-974D67CD55F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605" y="226766"/>
            <a:ext cx="6142315" cy="82326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89605" y="1133832"/>
            <a:ext cx="6142315" cy="2702463"/>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489605" y="3947706"/>
            <a:ext cx="1602343" cy="226766"/>
          </a:xfrm>
          <a:prstGeom prst="rect">
            <a:avLst/>
          </a:prstGeom>
        </p:spPr>
        <p:txBody>
          <a:bodyPr vert="horz" lIns="91440" tIns="45720" rIns="91440" bIns="45720" rtlCol="0" anchor="ctr"/>
          <a:lstStyle>
            <a:lvl1pPr algn="l">
              <a:defRPr sz="700">
                <a:solidFill>
                  <a:schemeClr val="tx1">
                    <a:tint val="75000"/>
                  </a:schemeClr>
                </a:solidFill>
              </a:defRPr>
            </a:lvl1pPr>
          </a:lstStyle>
          <a:p>
            <a:fld id="{2574C747-CA82-4FB1-9A10-2E6612FCAED4}" type="datetimeFigureOut">
              <a:rPr lang="zh-CN" altLang="en-US" smtClean="0"/>
            </a:fld>
            <a:endParaRPr lang="zh-CN" altLang="en-US"/>
          </a:p>
        </p:txBody>
      </p:sp>
      <p:sp>
        <p:nvSpPr>
          <p:cNvPr id="5" name="Footer Placeholder 4"/>
          <p:cNvSpPr>
            <a:spLocks noGrp="1"/>
          </p:cNvSpPr>
          <p:nvPr>
            <p:ph type="ftr" sz="quarter" idx="3"/>
          </p:nvPr>
        </p:nvSpPr>
        <p:spPr>
          <a:xfrm>
            <a:off x="2359005" y="3947706"/>
            <a:ext cx="2403515" cy="226766"/>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029577" y="3947706"/>
            <a:ext cx="1602343" cy="226766"/>
          </a:xfrm>
          <a:prstGeom prst="rect">
            <a:avLst/>
          </a:prstGeom>
        </p:spPr>
        <p:txBody>
          <a:bodyPr vert="horz" lIns="91440" tIns="45720" rIns="91440" bIns="45720" rtlCol="0" anchor="ctr"/>
          <a:lstStyle>
            <a:lvl1pPr algn="r">
              <a:defRPr sz="700">
                <a:solidFill>
                  <a:schemeClr val="tx1">
                    <a:tint val="75000"/>
                  </a:schemeClr>
                </a:solidFill>
              </a:defRPr>
            </a:lvl1pPr>
          </a:lstStyle>
          <a:p>
            <a:fld id="{1A6A3490-96BB-493A-8BCC-974D67CD55F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34035" rtl="0" eaLnBrk="1" latinLnBrk="0" hangingPunct="1">
        <a:lnSpc>
          <a:spcPct val="90000"/>
        </a:lnSpc>
        <a:spcBef>
          <a:spcPct val="0"/>
        </a:spcBef>
        <a:buNone/>
        <a:defRPr sz="2570" kern="1200">
          <a:solidFill>
            <a:schemeClr val="tx1"/>
          </a:solidFill>
          <a:latin typeface="+mj-lt"/>
          <a:ea typeface="+mj-ea"/>
          <a:cs typeface="+mj-cs"/>
        </a:defRPr>
      </a:lvl1pPr>
    </p:titleStyle>
    <p:bodyStyle>
      <a:lvl1pPr marL="133350" indent="-133350" algn="l" defTabSz="534035" rtl="0" eaLnBrk="1" latinLnBrk="0" hangingPunct="1">
        <a:lnSpc>
          <a:spcPct val="90000"/>
        </a:lnSpc>
        <a:spcBef>
          <a:spcPts val="585"/>
        </a:spcBef>
        <a:buFont typeface="Arial" panose="020B0604020202020204" pitchFamily="34" charset="0"/>
        <a:buChar char="•"/>
        <a:defRPr sz="1635" kern="1200">
          <a:solidFill>
            <a:schemeClr val="tx1"/>
          </a:solidFill>
          <a:latin typeface="+mn-lt"/>
          <a:ea typeface="+mn-ea"/>
          <a:cs typeface="+mn-cs"/>
        </a:defRPr>
      </a:lvl1pPr>
      <a:lvl2pPr marL="400685" indent="-133350" algn="l" defTabSz="534035" rtl="0" eaLnBrk="1" latinLnBrk="0" hangingPunct="1">
        <a:lnSpc>
          <a:spcPct val="90000"/>
        </a:lnSpc>
        <a:spcBef>
          <a:spcPts val="290"/>
        </a:spcBef>
        <a:buFont typeface="Arial" panose="020B0604020202020204" pitchFamily="34" charset="0"/>
        <a:buChar char="•"/>
        <a:defRPr sz="1400" kern="1200">
          <a:solidFill>
            <a:schemeClr val="tx1"/>
          </a:solidFill>
          <a:latin typeface="+mn-lt"/>
          <a:ea typeface="+mn-ea"/>
          <a:cs typeface="+mn-cs"/>
        </a:defRPr>
      </a:lvl2pPr>
      <a:lvl3pPr marL="667385" indent="-133350" algn="l" defTabSz="534035" rtl="0" eaLnBrk="1" latinLnBrk="0" hangingPunct="1">
        <a:lnSpc>
          <a:spcPct val="90000"/>
        </a:lnSpc>
        <a:spcBef>
          <a:spcPts val="290"/>
        </a:spcBef>
        <a:buFont typeface="Arial" panose="020B0604020202020204" pitchFamily="34" charset="0"/>
        <a:buChar char="•"/>
        <a:defRPr sz="1170" kern="1200">
          <a:solidFill>
            <a:schemeClr val="tx1"/>
          </a:solidFill>
          <a:latin typeface="+mn-lt"/>
          <a:ea typeface="+mn-ea"/>
          <a:cs typeface="+mn-cs"/>
        </a:defRPr>
      </a:lvl3pPr>
      <a:lvl4pPr marL="934720" indent="-133350" algn="l" defTabSz="53403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4pPr>
      <a:lvl5pPr marL="1201420" indent="-133350" algn="l" defTabSz="53403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5pPr>
      <a:lvl6pPr marL="1468755" indent="-133350" algn="l" defTabSz="53403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6pPr>
      <a:lvl7pPr marL="1736090" indent="-133350" algn="l" defTabSz="53403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7pPr>
      <a:lvl8pPr marL="2002790" indent="-133350" algn="l" defTabSz="53403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8pPr>
      <a:lvl9pPr marL="2270125" indent="-133350" algn="l" defTabSz="534035" rtl="0" eaLnBrk="1" latinLnBrk="0" hangingPunct="1">
        <a:lnSpc>
          <a:spcPct val="90000"/>
        </a:lnSpc>
        <a:spcBef>
          <a:spcPts val="290"/>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34035" rtl="0" eaLnBrk="1" latinLnBrk="0" hangingPunct="1">
        <a:defRPr sz="1050" kern="1200">
          <a:solidFill>
            <a:schemeClr val="tx1"/>
          </a:solidFill>
          <a:latin typeface="+mn-lt"/>
          <a:ea typeface="+mn-ea"/>
          <a:cs typeface="+mn-cs"/>
        </a:defRPr>
      </a:lvl1pPr>
      <a:lvl2pPr marL="267335" algn="l" defTabSz="534035" rtl="0" eaLnBrk="1" latinLnBrk="0" hangingPunct="1">
        <a:defRPr sz="1050" kern="1200">
          <a:solidFill>
            <a:schemeClr val="tx1"/>
          </a:solidFill>
          <a:latin typeface="+mn-lt"/>
          <a:ea typeface="+mn-ea"/>
          <a:cs typeface="+mn-cs"/>
        </a:defRPr>
      </a:lvl2pPr>
      <a:lvl3pPr marL="534035" algn="l" defTabSz="534035" rtl="0" eaLnBrk="1" latinLnBrk="0" hangingPunct="1">
        <a:defRPr sz="1050" kern="1200">
          <a:solidFill>
            <a:schemeClr val="tx1"/>
          </a:solidFill>
          <a:latin typeface="+mn-lt"/>
          <a:ea typeface="+mn-ea"/>
          <a:cs typeface="+mn-cs"/>
        </a:defRPr>
      </a:lvl3pPr>
      <a:lvl4pPr marL="801370" algn="l" defTabSz="534035" rtl="0" eaLnBrk="1" latinLnBrk="0" hangingPunct="1">
        <a:defRPr sz="1050" kern="1200">
          <a:solidFill>
            <a:schemeClr val="tx1"/>
          </a:solidFill>
          <a:latin typeface="+mn-lt"/>
          <a:ea typeface="+mn-ea"/>
          <a:cs typeface="+mn-cs"/>
        </a:defRPr>
      </a:lvl4pPr>
      <a:lvl5pPr marL="1068070" algn="l" defTabSz="534035" rtl="0" eaLnBrk="1" latinLnBrk="0" hangingPunct="1">
        <a:defRPr sz="1050" kern="1200">
          <a:solidFill>
            <a:schemeClr val="tx1"/>
          </a:solidFill>
          <a:latin typeface="+mn-lt"/>
          <a:ea typeface="+mn-ea"/>
          <a:cs typeface="+mn-cs"/>
        </a:defRPr>
      </a:lvl5pPr>
      <a:lvl6pPr marL="1335405" algn="l" defTabSz="534035" rtl="0" eaLnBrk="1" latinLnBrk="0" hangingPunct="1">
        <a:defRPr sz="1050" kern="1200">
          <a:solidFill>
            <a:schemeClr val="tx1"/>
          </a:solidFill>
          <a:latin typeface="+mn-lt"/>
          <a:ea typeface="+mn-ea"/>
          <a:cs typeface="+mn-cs"/>
        </a:defRPr>
      </a:lvl6pPr>
      <a:lvl7pPr marL="1602105" algn="l" defTabSz="534035" rtl="0" eaLnBrk="1" latinLnBrk="0" hangingPunct="1">
        <a:defRPr sz="1050" kern="1200">
          <a:solidFill>
            <a:schemeClr val="tx1"/>
          </a:solidFill>
          <a:latin typeface="+mn-lt"/>
          <a:ea typeface="+mn-ea"/>
          <a:cs typeface="+mn-cs"/>
        </a:defRPr>
      </a:lvl7pPr>
      <a:lvl8pPr marL="1869440" algn="l" defTabSz="534035" rtl="0" eaLnBrk="1" latinLnBrk="0" hangingPunct="1">
        <a:defRPr sz="1050" kern="1200">
          <a:solidFill>
            <a:schemeClr val="tx1"/>
          </a:solidFill>
          <a:latin typeface="+mn-lt"/>
          <a:ea typeface="+mn-ea"/>
          <a:cs typeface="+mn-cs"/>
        </a:defRPr>
      </a:lvl8pPr>
      <a:lvl9pPr marL="2136140" algn="l" defTabSz="534035"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image" Target="../media/image7.wmf"/><Relationship Id="rId7" Type="http://schemas.openxmlformats.org/officeDocument/2006/relationships/oleObject" Target="../embeddings/oleObject1.bin"/><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vmlDrawing" Target="../drawings/vmlDrawing1.vml"/><Relationship Id="rId17" Type="http://schemas.openxmlformats.org/officeDocument/2006/relationships/slideLayout" Target="../slideLayouts/slideLayout2.xml"/><Relationship Id="rId16" Type="http://schemas.openxmlformats.org/officeDocument/2006/relationships/image" Target="../media/image12.png"/><Relationship Id="rId15" Type="http://schemas.openxmlformats.org/officeDocument/2006/relationships/image" Target="../media/image11.png"/><Relationship Id="rId14" Type="http://schemas.openxmlformats.org/officeDocument/2006/relationships/image" Target="../media/image10.wmf"/><Relationship Id="rId13" Type="http://schemas.openxmlformats.org/officeDocument/2006/relationships/oleObject" Target="../embeddings/oleObject4.bin"/><Relationship Id="rId12" Type="http://schemas.openxmlformats.org/officeDocument/2006/relationships/image" Target="../media/image9.wmf"/><Relationship Id="rId11" Type="http://schemas.openxmlformats.org/officeDocument/2006/relationships/oleObject" Target="../embeddings/oleObject3.bin"/><Relationship Id="rId10" Type="http://schemas.openxmlformats.org/officeDocument/2006/relationships/image" Target="../media/image8.wmf"/><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a:stretch>
            <a:fillRect/>
          </a:stretch>
        </p:blipFill>
        <p:spPr>
          <a:xfrm>
            <a:off x="82549" y="49090"/>
            <a:ext cx="536576" cy="571545"/>
          </a:xfrm>
          <a:prstGeom prst="rect">
            <a:avLst/>
          </a:prstGeom>
        </p:spPr>
      </p:pic>
      <p:cxnSp>
        <p:nvCxnSpPr>
          <p:cNvPr id="8" name="直接连接符 7"/>
          <p:cNvCxnSpPr/>
          <p:nvPr/>
        </p:nvCxnSpPr>
        <p:spPr>
          <a:xfrm>
            <a:off x="0" y="608011"/>
            <a:ext cx="71215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圆角 8"/>
          <p:cNvSpPr/>
          <p:nvPr/>
        </p:nvSpPr>
        <p:spPr>
          <a:xfrm>
            <a:off x="108585" y="639445"/>
            <a:ext cx="2077720" cy="2029460"/>
          </a:xfrm>
          <a:prstGeom prst="roundRect">
            <a:avLst>
              <a:gd name="adj" fmla="val 728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20395" y="0"/>
            <a:ext cx="6393815" cy="398780"/>
          </a:xfrm>
          <a:prstGeom prst="rect">
            <a:avLst/>
          </a:prstGeom>
        </p:spPr>
        <p:txBody>
          <a:bodyPr wrap="square">
            <a:spAutoFit/>
          </a:bodyPr>
          <a:lstStyle/>
          <a:p>
            <a:pPr algn="ct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A Study on the Coupling Relationship Between Pyrite Occurrence Morphologies in Shale and Resistivity, and the Quantitative Calculation Method of Its Content Based on Numerical Simulation</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2" name="直接连接符 11"/>
          <p:cNvCxnSpPr/>
          <p:nvPr/>
        </p:nvCxnSpPr>
        <p:spPr>
          <a:xfrm>
            <a:off x="722120" y="382157"/>
            <a:ext cx="4110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116330" y="382270"/>
            <a:ext cx="3072765" cy="213995"/>
          </a:xfrm>
          <a:prstGeom prst="rect">
            <a:avLst/>
          </a:prstGeom>
        </p:spPr>
        <p:txBody>
          <a:bodyPr wrap="square">
            <a:spAutoFit/>
          </a:bodyPr>
          <a:lstStyle/>
          <a:p>
            <a:pPr algn="l"/>
            <a:r>
              <a:rPr lang="en-US" altLang="zh-CN" sz="800" dirty="0" err="1">
                <a:latin typeface="Times New Roman" panose="02020603050405020304" pitchFamily="18" charset="0"/>
                <a:ea typeface="微软雅黑" panose="020B0503020204020204" pitchFamily="34" charset="-122"/>
                <a:cs typeface="Times New Roman" panose="02020603050405020304" pitchFamily="18" charset="0"/>
              </a:rPr>
              <a:t>Yingjie</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 Liu </a:t>
            </a:r>
            <a:r>
              <a:rPr lang="en-US" altLang="zh-CN" sz="800" baseline="30000" dirty="0">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00" u="sng" dirty="0">
                <a:latin typeface="Times New Roman" panose="02020603050405020304" pitchFamily="18" charset="0"/>
                <a:ea typeface="微软雅黑" panose="020B0503020204020204" pitchFamily="34" charset="-122"/>
                <a:cs typeface="Times New Roman" panose="02020603050405020304" pitchFamily="18" charset="0"/>
              </a:rPr>
              <a:t>2412508275@qq.com</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00" dirty="0" err="1">
                <a:latin typeface="Times New Roman" panose="02020603050405020304" pitchFamily="18" charset="0"/>
                <a:ea typeface="微软雅黑" panose="020B0503020204020204" pitchFamily="34" charset="-122"/>
                <a:cs typeface="Times New Roman" panose="02020603050405020304" pitchFamily="18" charset="0"/>
              </a:rPr>
              <a:t>Dianshi</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 Xiao </a:t>
            </a:r>
            <a:r>
              <a:rPr lang="en-US" altLang="zh-CN" sz="800" baseline="30000" dirty="0">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sym typeface="+mn-ea"/>
              </a:rPr>
              <a:t>,Zhuo</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sym typeface="+mn-ea"/>
              </a:rPr>
              <a:t> Li </a:t>
            </a:r>
            <a:r>
              <a:rPr lang="en-US" altLang="zh-CN" sz="8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a</a:t>
            </a:r>
            <a:endParaRPr lang="zh-CN" altLang="en-US" sz="800" dirty="0"/>
          </a:p>
        </p:txBody>
      </p:sp>
      <p:sp>
        <p:nvSpPr>
          <p:cNvPr id="17" name="矩形 16"/>
          <p:cNvSpPr/>
          <p:nvPr/>
        </p:nvSpPr>
        <p:spPr>
          <a:xfrm>
            <a:off x="4897755" y="333375"/>
            <a:ext cx="2010410" cy="293370"/>
          </a:xfrm>
          <a:prstGeom prst="rect">
            <a:avLst/>
          </a:prstGeom>
        </p:spPr>
        <p:txBody>
          <a:bodyPr wrap="square">
            <a:noAutofit/>
          </a:bodyPr>
          <a:lstStyle/>
          <a:p>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a. School of Geosciences, China University of  Petroleum (East China), Qingdao 266580, China</a:t>
            </a:r>
            <a:endParaRPr lang="en-US" altLang="zh-CN" sz="7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p:cNvSpPr/>
          <p:nvPr/>
        </p:nvSpPr>
        <p:spPr>
          <a:xfrm>
            <a:off x="147639" y="654686"/>
            <a:ext cx="1095375" cy="215444"/>
          </a:xfrm>
          <a:prstGeom prst="rect">
            <a:avLst/>
          </a:prstGeom>
        </p:spPr>
        <p:txBody>
          <a:bodyPr wrap="square">
            <a:spAutoFit/>
          </a:bodyPr>
          <a:lstStyle/>
          <a:p>
            <a:r>
              <a:rPr lang="en-US" altLang="zh-CN"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Introduction</a:t>
            </a:r>
            <a:r>
              <a:rPr lang="zh-CN" altLang="en-US"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800" dirty="0">
              <a:solidFill>
                <a:srgbClr val="C00000"/>
              </a:solidFill>
            </a:endParaRPr>
          </a:p>
        </p:txBody>
      </p:sp>
      <p:sp>
        <p:nvSpPr>
          <p:cNvPr id="19" name="矩形 18"/>
          <p:cNvSpPr/>
          <p:nvPr/>
        </p:nvSpPr>
        <p:spPr>
          <a:xfrm>
            <a:off x="128270" y="789305"/>
            <a:ext cx="2038350" cy="1845310"/>
          </a:xfrm>
          <a:prstGeom prst="rect">
            <a:avLst/>
          </a:prstGeom>
        </p:spPr>
        <p:txBody>
          <a:bodyPr wrap="square">
            <a:noAutofit/>
          </a:bodyPr>
          <a:lstStyle/>
          <a:p>
            <a:pPr algn="just"/>
            <a:r>
              <a:rPr lang="en-US" altLang="zh-CN" sz="700" dirty="0">
                <a:latin typeface="Times New Roman" panose="02020603050405020304" pitchFamily="18" charset="0"/>
                <a:cs typeface="Times New Roman" panose="02020603050405020304" pitchFamily="18" charset="0"/>
              </a:rPr>
              <a:t>Shale oil sweet spot evaluation based on logging data is the key to assessing reservoir development potential, and reservoir electrical characteristics lay a foundation for oil saturation interpretation. However, the electrical properties of subsurface rocks are a comprehensive response of mineral composition and pore fluids. As a high-conductivity mineral, pyrite can easily cause abnormally low reservoir resistivity, and its occurrence modes exert different degrees of influence on reservoir resistivity. Therefore, establishing a pyrite content calculation model considering occurrence modes can provide theoretical basis and technical support for revealing the influence mechanism of pyrite on shale rock-electrical relationships and improving the logging interpretation of shale oil-bearing potential.</a:t>
            </a:r>
            <a:endParaRPr lang="en-US" altLang="zh-CN" sz="700" dirty="0">
              <a:latin typeface="Times New Roman" panose="02020603050405020304" pitchFamily="18" charset="0"/>
              <a:cs typeface="Times New Roman" panose="02020603050405020304" pitchFamily="18" charset="0"/>
            </a:endParaRPr>
          </a:p>
        </p:txBody>
      </p:sp>
      <p:sp>
        <p:nvSpPr>
          <p:cNvPr id="20" name="矩形 19"/>
          <p:cNvSpPr/>
          <p:nvPr/>
        </p:nvSpPr>
        <p:spPr>
          <a:xfrm>
            <a:off x="108332" y="2711427"/>
            <a:ext cx="1095375" cy="215444"/>
          </a:xfrm>
          <a:prstGeom prst="rect">
            <a:avLst/>
          </a:prstGeom>
        </p:spPr>
        <p:txBody>
          <a:bodyPr wrap="square">
            <a:spAutoFit/>
          </a:bodyPr>
          <a:lstStyle/>
          <a:p>
            <a:r>
              <a:rPr lang="en-US" altLang="zh-CN"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 Geological setting</a:t>
            </a:r>
            <a:r>
              <a:rPr lang="zh-CN" altLang="en-US"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800" dirty="0">
              <a:solidFill>
                <a:srgbClr val="C00000"/>
              </a:solidFill>
            </a:endParaRPr>
          </a:p>
        </p:txBody>
      </p:sp>
      <p:sp>
        <p:nvSpPr>
          <p:cNvPr id="22" name="矩形 21"/>
          <p:cNvSpPr/>
          <p:nvPr/>
        </p:nvSpPr>
        <p:spPr>
          <a:xfrm>
            <a:off x="176213" y="3730443"/>
            <a:ext cx="2077593" cy="415498"/>
          </a:xfrm>
          <a:prstGeom prst="rect">
            <a:avLst/>
          </a:prstGeom>
        </p:spPr>
        <p:txBody>
          <a:bodyPr wrap="square">
            <a:spAutoFit/>
          </a:bodyPr>
          <a:lstStyle/>
          <a:p>
            <a:pPr algn="just"/>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rPr>
              <a:t>Junggar</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 Basin is an important petroleum-bearing basin in western China. The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rPr>
              <a:t>Jimusar</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 sag is located in the western part of the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rPr>
              <a:t>Junggar</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 Basin.</a:t>
            </a:r>
            <a:endParaRPr lang="zh-CN" altLang="en-US" sz="700" dirty="0"/>
          </a:p>
        </p:txBody>
      </p:sp>
      <p:sp>
        <p:nvSpPr>
          <p:cNvPr id="23" name="矩形: 圆角 22"/>
          <p:cNvSpPr/>
          <p:nvPr/>
        </p:nvSpPr>
        <p:spPr>
          <a:xfrm>
            <a:off x="108585" y="2711450"/>
            <a:ext cx="2077720" cy="1498600"/>
          </a:xfrm>
          <a:prstGeom prst="roundRect">
            <a:avLst>
              <a:gd name="adj" fmla="val 728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252658" y="626861"/>
            <a:ext cx="1862137" cy="337185"/>
          </a:xfrm>
          <a:prstGeom prst="rect">
            <a:avLst/>
          </a:prstGeom>
        </p:spPr>
        <p:txBody>
          <a:bodyPr wrap="square">
            <a:spAutoFit/>
          </a:bodyPr>
          <a:lstStyle/>
          <a:p>
            <a:r>
              <a:rPr lang="en-US" altLang="zh-CN"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 P</a:t>
            </a:r>
            <a:r>
              <a:rPr lang="en-US" altLang="zh-CN" sz="800" dirty="0">
                <a:solidFill>
                  <a:srgbClr val="C00000"/>
                </a:solidFill>
                <a:latin typeface="Times New Roman" panose="02020603050405020304" pitchFamily="18" charset="0"/>
                <a:cs typeface="Times New Roman" panose="02020603050405020304" pitchFamily="18" charset="0"/>
              </a:rPr>
              <a:t>yrite effects on shale electrical properties</a:t>
            </a:r>
            <a:endParaRPr lang="en-US" altLang="zh-CN" sz="800" dirty="0">
              <a:solidFill>
                <a:srgbClr val="C00000"/>
              </a:solidFill>
              <a:latin typeface="Times New Roman" panose="02020603050405020304" pitchFamily="18" charset="0"/>
              <a:cs typeface="Times New Roman" panose="02020603050405020304" pitchFamily="18" charset="0"/>
            </a:endParaRPr>
          </a:p>
        </p:txBody>
      </p:sp>
      <p:sp>
        <p:nvSpPr>
          <p:cNvPr id="25" name="矩形 24"/>
          <p:cNvSpPr/>
          <p:nvPr/>
        </p:nvSpPr>
        <p:spPr>
          <a:xfrm>
            <a:off x="2252656" y="921974"/>
            <a:ext cx="1759112" cy="1706880"/>
          </a:xfrm>
          <a:prstGeom prst="rect">
            <a:avLst/>
          </a:prstGeom>
        </p:spPr>
        <p:txBody>
          <a:bodyPr wrap="square">
            <a:spAutoFit/>
          </a:bodyPr>
          <a:lstStyle/>
          <a:p>
            <a:pPr algn="just"/>
            <a:r>
              <a:rPr lang="en-US" altLang="zh-CN" sz="700" dirty="0">
                <a:latin typeface="Times New Roman" panose="02020603050405020304" pitchFamily="18" charset="0"/>
                <a:cs typeface="Times New Roman" panose="02020603050405020304" pitchFamily="18" charset="0"/>
              </a:rPr>
              <a:t>Dispersed pyrite particles are distributed in isolation and have a weak effect on resistivity, and the electrical relationship still conforms to Archie law. Massive pyrite forms a local conductive network, and the conductive mechanism is the parallel conduction of pore water and pyrite, which no longer follows the linear characteristics of Archie law. Banded pyrite can construct a continuous low-resistivity channel, and its conductive contribution far exceeds that of pore water, leading to the failure of Archie formula. Under the same pyrite content, the resistivity decreases most significantly from dispersed pyrite to banded pyrite. </a:t>
            </a:r>
            <a:endParaRPr lang="en-US" altLang="zh-CN" sz="700" dirty="0">
              <a:latin typeface="Times New Roman" panose="02020603050405020304" pitchFamily="18" charset="0"/>
              <a:cs typeface="Times New Roman" panose="02020603050405020304" pitchFamily="18" charset="0"/>
            </a:endParaRPr>
          </a:p>
        </p:txBody>
      </p:sp>
      <p:sp>
        <p:nvSpPr>
          <p:cNvPr id="27" name="矩形: 圆角 26"/>
          <p:cNvSpPr/>
          <p:nvPr/>
        </p:nvSpPr>
        <p:spPr>
          <a:xfrm>
            <a:off x="2252660" y="639447"/>
            <a:ext cx="1759112" cy="3570700"/>
          </a:xfrm>
          <a:prstGeom prst="roundRect">
            <a:avLst>
              <a:gd name="adj" fmla="val 728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011768" y="649546"/>
            <a:ext cx="3109757" cy="213995"/>
          </a:xfrm>
          <a:prstGeom prst="rect">
            <a:avLst/>
          </a:prstGeom>
        </p:spPr>
        <p:txBody>
          <a:bodyPr wrap="square">
            <a:spAutoFit/>
          </a:bodyPr>
          <a:lstStyle/>
          <a:p>
            <a:r>
              <a:rPr lang="en-US" altLang="zh-CN"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IV. P</a:t>
            </a:r>
            <a:r>
              <a:rPr lang="en-US" altLang="zh-CN" sz="800" dirty="0">
                <a:solidFill>
                  <a:srgbClr val="C00000"/>
                </a:solidFill>
                <a:latin typeface="Times New Roman" panose="02020603050405020304" pitchFamily="18" charset="0"/>
                <a:cs typeface="Times New Roman" panose="02020603050405020304" pitchFamily="18" charset="0"/>
              </a:rPr>
              <a:t>yrite content estimation from well logs based on occurrence mode</a:t>
            </a:r>
            <a:endParaRPr lang="en-US" altLang="zh-CN" sz="800" dirty="0">
              <a:solidFill>
                <a:srgbClr val="C00000"/>
              </a:solidFill>
              <a:latin typeface="Times New Roman" panose="02020603050405020304" pitchFamily="18" charset="0"/>
              <a:cs typeface="Times New Roman" panose="02020603050405020304" pitchFamily="18" charset="0"/>
            </a:endParaRPr>
          </a:p>
        </p:txBody>
      </p:sp>
      <p:sp>
        <p:nvSpPr>
          <p:cNvPr id="29" name="矩形 28"/>
          <p:cNvSpPr/>
          <p:nvPr/>
        </p:nvSpPr>
        <p:spPr>
          <a:xfrm>
            <a:off x="4152265" y="816610"/>
            <a:ext cx="1129030" cy="1875790"/>
          </a:xfrm>
          <a:prstGeom prst="rect">
            <a:avLst/>
          </a:prstGeom>
        </p:spPr>
        <p:txBody>
          <a:bodyPr wrap="square">
            <a:noAutofit/>
          </a:bodyPr>
          <a:lstStyle/>
          <a:p>
            <a:pPr indent="0" algn="just" fontAlgn="auto" latinLnBrk="1"/>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Parameters such as PRR (Pyrite Resistivity Response coefficient), V</a:t>
            </a:r>
            <a:r>
              <a:rPr lang="en-US" altLang="zh-CN" sz="700" baseline="-25000" dirty="0">
                <a:latin typeface="Times New Roman" panose="02020603050405020304" pitchFamily="18" charset="0"/>
                <a:ea typeface="微软雅黑" panose="020B0503020204020204" pitchFamily="34" charset="-122"/>
                <a:cs typeface="Times New Roman" panose="02020603050405020304" pitchFamily="18" charset="0"/>
              </a:rPr>
              <a:t>PRYZ</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 (Volume Ratio conversion parameter of pyrite), and PYI (pyrite occurrence mode Index) are constructed. Combined with scanning electron microscope and density logging data, the PYI thresholds for different occurrence modes and the PYI prediction model are determined, and calculation models for pyrite content with different occurrence modes are established.</a:t>
            </a:r>
            <a:endParaRPr lang="zh-CN" altLang="en-US" sz="700" dirty="0"/>
          </a:p>
        </p:txBody>
      </p:sp>
      <p:sp>
        <p:nvSpPr>
          <p:cNvPr id="32" name="矩形 31"/>
          <p:cNvSpPr/>
          <p:nvPr/>
        </p:nvSpPr>
        <p:spPr>
          <a:xfrm>
            <a:off x="4189244" y="2746297"/>
            <a:ext cx="2872914" cy="306705"/>
          </a:xfrm>
          <a:prstGeom prst="rect">
            <a:avLst/>
          </a:prstGeom>
        </p:spPr>
        <p:txBody>
          <a:bodyPr wrap="square">
            <a:spAutoFit/>
          </a:bodyPr>
          <a:lstStyle/>
          <a:p>
            <a:pPr algn="just"/>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rPr>
              <a:t>The verification results of actual wells show that the calculated values of the model are in good agreement with formation elemental logging data.</a:t>
            </a:r>
            <a:endParaRPr lang="zh-CN" altLang="en-US" sz="7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圆角 32"/>
          <p:cNvSpPr/>
          <p:nvPr/>
        </p:nvSpPr>
        <p:spPr>
          <a:xfrm>
            <a:off x="4039197" y="640688"/>
            <a:ext cx="3028353" cy="3569449"/>
          </a:xfrm>
          <a:prstGeom prst="roundRect">
            <a:avLst>
              <a:gd name="adj" fmla="val 728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3" descr="Backup_of_吉木萨尔凹陷工区"/>
          <p:cNvPicPr>
            <a:picLocks noChangeAspect="1"/>
          </p:cNvPicPr>
          <p:nvPr/>
        </p:nvPicPr>
        <p:blipFill>
          <a:blip r:embed="rId2"/>
          <a:stretch>
            <a:fillRect/>
          </a:stretch>
        </p:blipFill>
        <p:spPr>
          <a:xfrm>
            <a:off x="192405" y="2929255"/>
            <a:ext cx="1941830" cy="798830"/>
          </a:xfrm>
          <a:prstGeom prst="rect">
            <a:avLst/>
          </a:prstGeom>
        </p:spPr>
      </p:pic>
      <p:grpSp>
        <p:nvGrpSpPr>
          <p:cNvPr id="7" name="组合 6"/>
          <p:cNvGrpSpPr/>
          <p:nvPr/>
        </p:nvGrpSpPr>
        <p:grpSpPr>
          <a:xfrm>
            <a:off x="2280920" y="2650490"/>
            <a:ext cx="1706245" cy="1440815"/>
            <a:chOff x="3552" y="4102"/>
            <a:chExt cx="2687" cy="2269"/>
          </a:xfrm>
        </p:grpSpPr>
        <p:pic>
          <p:nvPicPr>
            <p:cNvPr id="2" name="图片 6" descr="图11 不同赋存形态黄铁矿含量与地层因素F的关系"/>
            <p:cNvPicPr>
              <a:picLocks noChangeAspect="1"/>
            </p:cNvPicPr>
            <p:nvPr/>
          </p:nvPicPr>
          <p:blipFill>
            <a:blip r:embed="rId3"/>
            <a:stretch>
              <a:fillRect/>
            </a:stretch>
          </p:blipFill>
          <p:spPr>
            <a:xfrm>
              <a:off x="3552" y="4102"/>
              <a:ext cx="2669" cy="674"/>
            </a:xfrm>
            <a:prstGeom prst="rect">
              <a:avLst/>
            </a:prstGeom>
          </p:spPr>
        </p:pic>
        <p:pic>
          <p:nvPicPr>
            <p:cNvPr id="4" name="图片 9" descr="图13 不同赋存形态黄铁矿含量与电阻率增大系数I的关系"/>
            <p:cNvPicPr>
              <a:picLocks noChangeAspect="1"/>
            </p:cNvPicPr>
            <p:nvPr/>
          </p:nvPicPr>
          <p:blipFill>
            <a:blip r:embed="rId4"/>
            <a:srcRect b="13055"/>
            <a:stretch>
              <a:fillRect/>
            </a:stretch>
          </p:blipFill>
          <p:spPr>
            <a:xfrm>
              <a:off x="3567" y="4876"/>
              <a:ext cx="2654" cy="740"/>
            </a:xfrm>
            <a:prstGeom prst="rect">
              <a:avLst/>
            </a:prstGeom>
          </p:spPr>
        </p:pic>
        <p:pic>
          <p:nvPicPr>
            <p:cNvPr id="5" name="图片 24" descr="图14不同赋存形态黄铁矿导电电流路径"/>
            <p:cNvPicPr>
              <a:picLocks noChangeAspect="1"/>
            </p:cNvPicPr>
            <p:nvPr/>
          </p:nvPicPr>
          <p:blipFill>
            <a:blip r:embed="rId5"/>
            <a:stretch>
              <a:fillRect/>
            </a:stretch>
          </p:blipFill>
          <p:spPr>
            <a:xfrm>
              <a:off x="3565" y="5689"/>
              <a:ext cx="2674" cy="682"/>
            </a:xfrm>
            <a:prstGeom prst="rect">
              <a:avLst/>
            </a:prstGeom>
          </p:spPr>
        </p:pic>
      </p:grpSp>
      <p:pic>
        <p:nvPicPr>
          <p:cNvPr id="18201573" name="图片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235575" y="884555"/>
            <a:ext cx="1722120" cy="1369060"/>
          </a:xfrm>
          <a:prstGeom prst="rect">
            <a:avLst/>
          </a:prstGeom>
          <a:noFill/>
          <a:ln>
            <a:noFill/>
          </a:ln>
        </p:spPr>
      </p:pic>
      <p:grpSp>
        <p:nvGrpSpPr>
          <p:cNvPr id="34" name="组合 33"/>
          <p:cNvGrpSpPr/>
          <p:nvPr/>
        </p:nvGrpSpPr>
        <p:grpSpPr>
          <a:xfrm>
            <a:off x="5257165" y="2309495"/>
            <a:ext cx="1722120" cy="253365"/>
            <a:chOff x="8317" y="3529"/>
            <a:chExt cx="2884" cy="448"/>
          </a:xfrm>
        </p:grpSpPr>
        <p:graphicFrame>
          <p:nvGraphicFramePr>
            <p:cNvPr id="-2147482622" name="对象 -2147482623"/>
            <p:cNvGraphicFramePr/>
            <p:nvPr/>
          </p:nvGraphicFramePr>
          <p:xfrm>
            <a:off x="8317" y="3529"/>
            <a:ext cx="889" cy="404"/>
          </p:xfrm>
          <a:graphic>
            <a:graphicData uri="http://schemas.openxmlformats.org/presentationml/2006/ole">
              <mc:AlternateContent xmlns:mc="http://schemas.openxmlformats.org/markup-compatibility/2006">
                <mc:Choice xmlns:v="urn:schemas-microsoft-com:vml" Requires="v">
                  <p:oleObj spid="_x0000_s3076" name="" r:id="rId7" imgW="762000" imgH="393700" progId="Equation.DSMT4">
                    <p:embed/>
                  </p:oleObj>
                </mc:Choice>
                <mc:Fallback>
                  <p:oleObj name="" r:id="rId7" imgW="762000" imgH="393700" progId="Equation.DSMT4">
                    <p:embed/>
                    <p:pic>
                      <p:nvPicPr>
                        <p:cNvPr id="0" name="图片 3075"/>
                        <p:cNvPicPr/>
                        <p:nvPr/>
                      </p:nvPicPr>
                      <p:blipFill>
                        <a:blip r:embed="rId8"/>
                        <a:stretch>
                          <a:fillRect/>
                        </a:stretch>
                      </p:blipFill>
                      <p:spPr>
                        <a:xfrm>
                          <a:off x="8317" y="3529"/>
                          <a:ext cx="889" cy="404"/>
                        </a:xfrm>
                        <a:prstGeom prst="rect">
                          <a:avLst/>
                        </a:prstGeom>
                        <a:noFill/>
                        <a:ln w="38100">
                          <a:noFill/>
                          <a:miter/>
                        </a:ln>
                      </p:spPr>
                    </p:pic>
                  </p:oleObj>
                </mc:Fallback>
              </mc:AlternateContent>
            </a:graphicData>
          </a:graphic>
        </p:graphicFrame>
        <p:graphicFrame>
          <p:nvGraphicFramePr>
            <p:cNvPr id="-2147482617" name="对象 -2147482618"/>
            <p:cNvGraphicFramePr/>
            <p:nvPr/>
          </p:nvGraphicFramePr>
          <p:xfrm>
            <a:off x="9237" y="3529"/>
            <a:ext cx="966" cy="449"/>
          </p:xfrm>
          <a:graphic>
            <a:graphicData uri="http://schemas.openxmlformats.org/presentationml/2006/ole">
              <mc:AlternateContent xmlns:mc="http://schemas.openxmlformats.org/markup-compatibility/2006">
                <mc:Choice xmlns:v="urn:schemas-microsoft-com:vml" Requires="v">
                  <p:oleObj spid="_x0000_s11" name="" r:id="rId9" imgW="1016000" imgH="444500" progId="Equation.DSMT4">
                    <p:embed/>
                  </p:oleObj>
                </mc:Choice>
                <mc:Fallback>
                  <p:oleObj name="" r:id="rId9" imgW="1016000" imgH="444500" progId="Equation.DSMT4">
                    <p:embed/>
                    <p:pic>
                      <p:nvPicPr>
                        <p:cNvPr id="0" name="图片 10"/>
                        <p:cNvPicPr/>
                        <p:nvPr/>
                      </p:nvPicPr>
                      <p:blipFill>
                        <a:blip r:embed="rId10"/>
                        <a:stretch>
                          <a:fillRect/>
                        </a:stretch>
                      </p:blipFill>
                      <p:spPr>
                        <a:xfrm>
                          <a:off x="9237" y="3529"/>
                          <a:ext cx="966" cy="449"/>
                        </a:xfrm>
                        <a:prstGeom prst="rect">
                          <a:avLst/>
                        </a:prstGeom>
                        <a:noFill/>
                        <a:ln w="38100">
                          <a:noFill/>
                          <a:miter/>
                        </a:ln>
                      </p:spPr>
                    </p:pic>
                  </p:oleObj>
                </mc:Fallback>
              </mc:AlternateContent>
            </a:graphicData>
          </a:graphic>
        </p:graphicFrame>
        <p:graphicFrame>
          <p:nvGraphicFramePr>
            <p:cNvPr id="-2147482620" name="对象 -2147482621"/>
            <p:cNvGraphicFramePr/>
            <p:nvPr/>
          </p:nvGraphicFramePr>
          <p:xfrm>
            <a:off x="10275" y="3529"/>
            <a:ext cx="927" cy="404"/>
          </p:xfrm>
          <a:graphic>
            <a:graphicData uri="http://schemas.openxmlformats.org/presentationml/2006/ole">
              <mc:AlternateContent xmlns:mc="http://schemas.openxmlformats.org/markup-compatibility/2006">
                <mc:Choice xmlns:v="urn:schemas-microsoft-com:vml" Requires="v">
                  <p:oleObj spid="_x0000_s13" name="" r:id="rId11" imgW="749300" imgH="279400" progId="Equation.DSMT4">
                    <p:embed/>
                  </p:oleObj>
                </mc:Choice>
                <mc:Fallback>
                  <p:oleObj name="" r:id="rId11" imgW="749300" imgH="279400" progId="Equation.DSMT4">
                    <p:embed/>
                    <p:pic>
                      <p:nvPicPr>
                        <p:cNvPr id="0" name="图片 12"/>
                        <p:cNvPicPr/>
                        <p:nvPr/>
                      </p:nvPicPr>
                      <p:blipFill>
                        <a:blip r:embed="rId12"/>
                        <a:stretch>
                          <a:fillRect/>
                        </a:stretch>
                      </p:blipFill>
                      <p:spPr>
                        <a:xfrm>
                          <a:off x="10275" y="3529"/>
                          <a:ext cx="927" cy="404"/>
                        </a:xfrm>
                        <a:prstGeom prst="rect">
                          <a:avLst/>
                        </a:prstGeom>
                        <a:noFill/>
                        <a:ln w="38100">
                          <a:noFill/>
                          <a:miter/>
                        </a:ln>
                      </p:spPr>
                    </p:pic>
                  </p:oleObj>
                </mc:Fallback>
              </mc:AlternateContent>
            </a:graphicData>
          </a:graphic>
        </p:graphicFrame>
      </p:grpSp>
      <p:graphicFrame>
        <p:nvGraphicFramePr>
          <p:cNvPr id="-2147482618" name="对象 -2147482619"/>
          <p:cNvGraphicFramePr/>
          <p:nvPr/>
        </p:nvGraphicFramePr>
        <p:xfrm>
          <a:off x="5348605" y="2576830"/>
          <a:ext cx="1586230" cy="145415"/>
        </p:xfrm>
        <a:graphic>
          <a:graphicData uri="http://schemas.openxmlformats.org/presentationml/2006/ole">
            <mc:AlternateContent xmlns:mc="http://schemas.openxmlformats.org/markup-compatibility/2006">
              <mc:Choice xmlns:v="urn:schemas-microsoft-com:vml" Requires="v">
                <p:oleObj spid="_x0000_s16" name="" r:id="rId13" imgW="2044700" imgH="203200" progId="Equation.DSMT4">
                  <p:embed/>
                </p:oleObj>
              </mc:Choice>
              <mc:Fallback>
                <p:oleObj name="" r:id="rId13" imgW="2044700" imgH="203200" progId="Equation.DSMT4">
                  <p:embed/>
                  <p:pic>
                    <p:nvPicPr>
                      <p:cNvPr id="0" name="图片 15"/>
                      <p:cNvPicPr/>
                      <p:nvPr/>
                    </p:nvPicPr>
                    <p:blipFill>
                      <a:blip r:embed="rId14"/>
                      <a:stretch>
                        <a:fillRect/>
                      </a:stretch>
                    </p:blipFill>
                    <p:spPr>
                      <a:xfrm>
                        <a:off x="5348605" y="2576830"/>
                        <a:ext cx="1586230" cy="145415"/>
                      </a:xfrm>
                      <a:prstGeom prst="rect">
                        <a:avLst/>
                      </a:prstGeom>
                      <a:noFill/>
                      <a:ln w="38100">
                        <a:noFill/>
                        <a:miter/>
                      </a:ln>
                    </p:spPr>
                  </p:pic>
                </p:oleObj>
              </mc:Fallback>
            </mc:AlternateContent>
          </a:graphicData>
        </a:graphic>
      </p:graphicFrame>
      <p:sp>
        <p:nvSpPr>
          <p:cNvPr id="35" name="矩形 34"/>
          <p:cNvSpPr/>
          <p:nvPr/>
        </p:nvSpPr>
        <p:spPr>
          <a:xfrm>
            <a:off x="4039073" y="2595186"/>
            <a:ext cx="3109757" cy="213995"/>
          </a:xfrm>
          <a:prstGeom prst="rect">
            <a:avLst/>
          </a:prstGeom>
        </p:spPr>
        <p:txBody>
          <a:bodyPr wrap="square">
            <a:spAutoFit/>
          </a:bodyPr>
          <a:lstStyle/>
          <a:p>
            <a:r>
              <a:rPr lang="en-US" altLang="zh-CN" sz="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 </a:t>
            </a:r>
            <a:r>
              <a:rPr lang="en-US" altLang="zh-CN" sz="800" dirty="0">
                <a:solidFill>
                  <a:srgbClr val="C00000"/>
                </a:solidFill>
                <a:latin typeface="Times New Roman" panose="02020603050405020304" pitchFamily="18" charset="0"/>
                <a:cs typeface="Times New Roman" panose="02020603050405020304" pitchFamily="18" charset="0"/>
              </a:rPr>
              <a:t>Application</a:t>
            </a:r>
            <a:endParaRPr lang="en-US" altLang="zh-CN" sz="800" dirty="0">
              <a:solidFill>
                <a:srgbClr val="C00000"/>
              </a:solidFill>
              <a:latin typeface="Times New Roman" panose="02020603050405020304" pitchFamily="18" charset="0"/>
              <a:cs typeface="Times New Roman" panose="02020603050405020304" pitchFamily="18" charset="0"/>
            </a:endParaRPr>
          </a:p>
        </p:txBody>
      </p:sp>
      <p:pic>
        <p:nvPicPr>
          <p:cNvPr id="750080352" name="图片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4257675" y="3029585"/>
            <a:ext cx="1321435" cy="1157605"/>
          </a:xfrm>
          <a:prstGeom prst="rect">
            <a:avLst/>
          </a:prstGeom>
          <a:noFill/>
          <a:ln>
            <a:noFill/>
          </a:ln>
        </p:spPr>
      </p:pic>
      <p:pic>
        <p:nvPicPr>
          <p:cNvPr id="1366276151" name="图片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a:xfrm>
            <a:off x="5579745" y="3035300"/>
            <a:ext cx="1487805" cy="1134110"/>
          </a:xfrm>
          <a:prstGeom prst="rect">
            <a:avLst/>
          </a:prstGeom>
          <a:noFill/>
          <a:ln>
            <a:noFill/>
          </a:ln>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2680</Words>
  <Application>WPS 演示</Application>
  <PresentationFormat>自定义</PresentationFormat>
  <Paragraphs>26</Paragraphs>
  <Slides>1</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4</vt:i4>
      </vt:variant>
      <vt:variant>
        <vt:lpstr>幻灯片标题</vt:lpstr>
      </vt:variant>
      <vt:variant>
        <vt:i4>1</vt:i4>
      </vt:variant>
    </vt:vector>
  </HeadingPairs>
  <TitlesOfParts>
    <vt:vector size="16" baseType="lpstr">
      <vt:lpstr>Arial</vt:lpstr>
      <vt:lpstr>宋体</vt:lpstr>
      <vt:lpstr>Wingdings</vt:lpstr>
      <vt:lpstr>Times New Roman</vt:lpstr>
      <vt:lpstr>微软雅黑</vt:lpstr>
      <vt:lpstr>Calibri</vt:lpstr>
      <vt:lpstr>Arial Unicode MS</vt:lpstr>
      <vt:lpstr>等线 Light</vt:lpstr>
      <vt:lpstr>Calibri Light</vt:lpstr>
      <vt:lpstr>等线</vt:lpstr>
      <vt:lpstr>Office 主题​​</vt:lpstr>
      <vt:lpstr>Equation.DSMT4</vt:lpstr>
      <vt:lpstr>Equation.DSMT4</vt:lpstr>
      <vt:lpstr>Equation.DSMT4</vt:lpstr>
      <vt:lpstr>Equation.DSMT4</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小糊涂</cp:lastModifiedBy>
  <cp:revision>15</cp:revision>
  <dcterms:created xsi:type="dcterms:W3CDTF">2025-04-23T02:10:00Z</dcterms:created>
  <dcterms:modified xsi:type="dcterms:W3CDTF">2026-04-27T02:13:25Z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D3BF4879042C42C3BC5B78080DA09730_12</vt:lpwstr>
  </property>
</Properties>
</file>