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50904775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F4AC"/>
    <a:srgbClr val="FBD808"/>
    <a:srgbClr val="C67406"/>
    <a:srgbClr val="F79007"/>
    <a:srgbClr val="D07906"/>
    <a:srgbClr val="CA7606"/>
    <a:srgbClr val="E8FCAE"/>
    <a:srgbClr val="FFC46D"/>
    <a:srgbClr val="FDE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79" autoAdjust="0"/>
    <p:restoredTop sz="96247" autoAdjust="0"/>
  </p:normalViewPr>
  <p:slideViewPr>
    <p:cSldViewPr snapToGrid="0">
      <p:cViewPr>
        <p:scale>
          <a:sx n="75" d="100"/>
          <a:sy n="75" d="100"/>
        </p:scale>
        <p:origin x="-4392" y="-90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39055-FC0A-432A-9F0E-658F841618B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EFA04-D000-4989-B992-D89637E9FB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2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1pPr>
    <a:lvl2pPr marL="543657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2pPr>
    <a:lvl3pPr marL="1087313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3pPr>
    <a:lvl4pPr marL="1630970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4pPr>
    <a:lvl5pPr marL="2174626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5pPr>
    <a:lvl6pPr marL="2718283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6pPr>
    <a:lvl7pPr marL="3261939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7pPr>
    <a:lvl8pPr marL="3805596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8pPr>
    <a:lvl9pPr marL="4349252" algn="l" defTabSz="1087313" rtl="0" eaLnBrk="1" latinLnBrk="0" hangingPunct="1">
      <a:defRPr sz="142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EFA04-D000-4989-B992-D89637E9FB2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7858" y="5891626"/>
            <a:ext cx="43269059" cy="12533242"/>
          </a:xfrm>
        </p:spPr>
        <p:txBody>
          <a:bodyPr anchor="b"/>
          <a:lstStyle>
            <a:lvl1pPr algn="ctr">
              <a:defRPr sz="3149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3097" y="18908198"/>
            <a:ext cx="38178581" cy="8691601"/>
          </a:xfrm>
        </p:spPr>
        <p:txBody>
          <a:bodyPr/>
          <a:lstStyle>
            <a:lvl1pPr marL="0" indent="0" algn="ctr">
              <a:buNone/>
              <a:defRPr sz="12598"/>
            </a:lvl1pPr>
            <a:lvl2pPr marL="2399980" indent="0" algn="ctr">
              <a:buNone/>
              <a:defRPr sz="10499"/>
            </a:lvl2pPr>
            <a:lvl3pPr marL="4799960" indent="0" algn="ctr">
              <a:buNone/>
              <a:defRPr sz="9449"/>
            </a:lvl3pPr>
            <a:lvl4pPr marL="7199940" indent="0" algn="ctr">
              <a:buNone/>
              <a:defRPr sz="8399"/>
            </a:lvl4pPr>
            <a:lvl5pPr marL="9599920" indent="0" algn="ctr">
              <a:buNone/>
              <a:defRPr sz="8399"/>
            </a:lvl5pPr>
            <a:lvl6pPr marL="11999900" indent="0" algn="ctr">
              <a:buNone/>
              <a:defRPr sz="8399"/>
            </a:lvl6pPr>
            <a:lvl7pPr marL="14399880" indent="0" algn="ctr">
              <a:buNone/>
              <a:defRPr sz="8399"/>
            </a:lvl7pPr>
            <a:lvl8pPr marL="16799860" indent="0" algn="ctr">
              <a:buNone/>
              <a:defRPr sz="8399"/>
            </a:lvl8pPr>
            <a:lvl9pPr marL="19199840" indent="0" algn="ctr">
              <a:buNone/>
              <a:defRPr sz="839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68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33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28732" y="1916653"/>
            <a:ext cx="10976342" cy="3050811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9706" y="1916653"/>
            <a:ext cx="32292717" cy="3050811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31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1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193" y="8974945"/>
            <a:ext cx="43905368" cy="14974888"/>
          </a:xfrm>
        </p:spPr>
        <p:txBody>
          <a:bodyPr anchor="b"/>
          <a:lstStyle>
            <a:lvl1pPr>
              <a:defRPr sz="3149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3193" y="24091502"/>
            <a:ext cx="43905368" cy="7874940"/>
          </a:xfrm>
        </p:spPr>
        <p:txBody>
          <a:bodyPr/>
          <a:lstStyle>
            <a:lvl1pPr marL="0" indent="0">
              <a:buNone/>
              <a:defRPr sz="12598">
                <a:solidFill>
                  <a:schemeClr val="tx1">
                    <a:tint val="82000"/>
                  </a:schemeClr>
                </a:solidFill>
              </a:defRPr>
            </a:lvl1pPr>
            <a:lvl2pPr marL="2399980" indent="0">
              <a:buNone/>
              <a:defRPr sz="10499">
                <a:solidFill>
                  <a:schemeClr val="tx1">
                    <a:tint val="82000"/>
                  </a:schemeClr>
                </a:solidFill>
              </a:defRPr>
            </a:lvl2pPr>
            <a:lvl3pPr marL="4799960" indent="0">
              <a:buNone/>
              <a:defRPr sz="9449">
                <a:solidFill>
                  <a:schemeClr val="tx1">
                    <a:tint val="82000"/>
                  </a:schemeClr>
                </a:solidFill>
              </a:defRPr>
            </a:lvl3pPr>
            <a:lvl4pPr marL="719994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4pPr>
            <a:lvl5pPr marL="959992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5pPr>
            <a:lvl6pPr marL="1199990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6pPr>
            <a:lvl7pPr marL="1439988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7pPr>
            <a:lvl8pPr marL="1679986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8pPr>
            <a:lvl9pPr marL="19199840" indent="0">
              <a:buNone/>
              <a:defRPr sz="839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040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9703" y="9583264"/>
            <a:ext cx="21634529" cy="228415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70543" y="9583264"/>
            <a:ext cx="21634529" cy="228415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70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334" y="1916661"/>
            <a:ext cx="43905368" cy="695828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6339" y="8824938"/>
            <a:ext cx="21535103" cy="4324966"/>
          </a:xfrm>
        </p:spPr>
        <p:txBody>
          <a:bodyPr anchor="b"/>
          <a:lstStyle>
            <a:lvl1pPr marL="0" indent="0">
              <a:buNone/>
              <a:defRPr sz="12598" b="1"/>
            </a:lvl1pPr>
            <a:lvl2pPr marL="2399980" indent="0">
              <a:buNone/>
              <a:defRPr sz="10499" b="1"/>
            </a:lvl2pPr>
            <a:lvl3pPr marL="4799960" indent="0">
              <a:buNone/>
              <a:defRPr sz="9449" b="1"/>
            </a:lvl3pPr>
            <a:lvl4pPr marL="7199940" indent="0">
              <a:buNone/>
              <a:defRPr sz="8399" b="1"/>
            </a:lvl4pPr>
            <a:lvl5pPr marL="9599920" indent="0">
              <a:buNone/>
              <a:defRPr sz="8399" b="1"/>
            </a:lvl5pPr>
            <a:lvl6pPr marL="11999900" indent="0">
              <a:buNone/>
              <a:defRPr sz="8399" b="1"/>
            </a:lvl6pPr>
            <a:lvl7pPr marL="14399880" indent="0">
              <a:buNone/>
              <a:defRPr sz="8399" b="1"/>
            </a:lvl7pPr>
            <a:lvl8pPr marL="16799860" indent="0">
              <a:buNone/>
              <a:defRPr sz="8399" b="1"/>
            </a:lvl8pPr>
            <a:lvl9pPr marL="19199840" indent="0">
              <a:buNone/>
              <a:defRPr sz="83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6339" y="13149904"/>
            <a:ext cx="21535103" cy="193415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770545" y="8824938"/>
            <a:ext cx="21641160" cy="4324966"/>
          </a:xfrm>
        </p:spPr>
        <p:txBody>
          <a:bodyPr anchor="b"/>
          <a:lstStyle>
            <a:lvl1pPr marL="0" indent="0">
              <a:buNone/>
              <a:defRPr sz="12598" b="1"/>
            </a:lvl1pPr>
            <a:lvl2pPr marL="2399980" indent="0">
              <a:buNone/>
              <a:defRPr sz="10499" b="1"/>
            </a:lvl2pPr>
            <a:lvl3pPr marL="4799960" indent="0">
              <a:buNone/>
              <a:defRPr sz="9449" b="1"/>
            </a:lvl3pPr>
            <a:lvl4pPr marL="7199940" indent="0">
              <a:buNone/>
              <a:defRPr sz="8399" b="1"/>
            </a:lvl4pPr>
            <a:lvl5pPr marL="9599920" indent="0">
              <a:buNone/>
              <a:defRPr sz="8399" b="1"/>
            </a:lvl5pPr>
            <a:lvl6pPr marL="11999900" indent="0">
              <a:buNone/>
              <a:defRPr sz="8399" b="1"/>
            </a:lvl6pPr>
            <a:lvl7pPr marL="14399880" indent="0">
              <a:buNone/>
              <a:defRPr sz="8399" b="1"/>
            </a:lvl7pPr>
            <a:lvl8pPr marL="16799860" indent="0">
              <a:buNone/>
              <a:defRPr sz="8399" b="1"/>
            </a:lvl8pPr>
            <a:lvl9pPr marL="19199840" indent="0">
              <a:buNone/>
              <a:defRPr sz="83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770545" y="13149904"/>
            <a:ext cx="21641160" cy="193415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46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81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22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334" y="2399982"/>
            <a:ext cx="16418115" cy="8399939"/>
          </a:xfrm>
        </p:spPr>
        <p:txBody>
          <a:bodyPr anchor="b"/>
          <a:lstStyle>
            <a:lvl1pPr>
              <a:defRPr sz="1679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1160" y="5183304"/>
            <a:ext cx="25770542" cy="25583147"/>
          </a:xfrm>
        </p:spPr>
        <p:txBody>
          <a:bodyPr/>
          <a:lstStyle>
            <a:lvl1pPr>
              <a:defRPr sz="16798"/>
            </a:lvl1pPr>
            <a:lvl2pPr>
              <a:defRPr sz="14698"/>
            </a:lvl2pPr>
            <a:lvl3pPr>
              <a:defRPr sz="12598"/>
            </a:lvl3pPr>
            <a:lvl4pPr>
              <a:defRPr sz="10499"/>
            </a:lvl4pPr>
            <a:lvl5pPr>
              <a:defRPr sz="10499"/>
            </a:lvl5pPr>
            <a:lvl6pPr>
              <a:defRPr sz="10499"/>
            </a:lvl6pPr>
            <a:lvl7pPr>
              <a:defRPr sz="10499"/>
            </a:lvl7pPr>
            <a:lvl8pPr>
              <a:defRPr sz="10499"/>
            </a:lvl8pPr>
            <a:lvl9pPr>
              <a:defRPr sz="1049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6334" y="10799922"/>
            <a:ext cx="16418115" cy="20008190"/>
          </a:xfrm>
        </p:spPr>
        <p:txBody>
          <a:bodyPr/>
          <a:lstStyle>
            <a:lvl1pPr marL="0" indent="0">
              <a:buNone/>
              <a:defRPr sz="8399"/>
            </a:lvl1pPr>
            <a:lvl2pPr marL="2399980" indent="0">
              <a:buNone/>
              <a:defRPr sz="7349"/>
            </a:lvl2pPr>
            <a:lvl3pPr marL="4799960" indent="0">
              <a:buNone/>
              <a:defRPr sz="6299"/>
            </a:lvl3pPr>
            <a:lvl4pPr marL="7199940" indent="0">
              <a:buNone/>
              <a:defRPr sz="5249"/>
            </a:lvl4pPr>
            <a:lvl5pPr marL="9599920" indent="0">
              <a:buNone/>
              <a:defRPr sz="5249"/>
            </a:lvl5pPr>
            <a:lvl6pPr marL="11999900" indent="0">
              <a:buNone/>
              <a:defRPr sz="5249"/>
            </a:lvl6pPr>
            <a:lvl7pPr marL="14399880" indent="0">
              <a:buNone/>
              <a:defRPr sz="5249"/>
            </a:lvl7pPr>
            <a:lvl8pPr marL="16799860" indent="0">
              <a:buNone/>
              <a:defRPr sz="5249"/>
            </a:lvl8pPr>
            <a:lvl9pPr marL="19199840" indent="0">
              <a:buNone/>
              <a:defRPr sz="524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45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334" y="2399982"/>
            <a:ext cx="16418115" cy="8399939"/>
          </a:xfrm>
        </p:spPr>
        <p:txBody>
          <a:bodyPr anchor="b"/>
          <a:lstStyle>
            <a:lvl1pPr>
              <a:defRPr sz="1679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641160" y="5183304"/>
            <a:ext cx="25770542" cy="25583147"/>
          </a:xfrm>
        </p:spPr>
        <p:txBody>
          <a:bodyPr anchor="t"/>
          <a:lstStyle>
            <a:lvl1pPr marL="0" indent="0">
              <a:buNone/>
              <a:defRPr sz="16798"/>
            </a:lvl1pPr>
            <a:lvl2pPr marL="2399980" indent="0">
              <a:buNone/>
              <a:defRPr sz="14698"/>
            </a:lvl2pPr>
            <a:lvl3pPr marL="4799960" indent="0">
              <a:buNone/>
              <a:defRPr sz="12598"/>
            </a:lvl3pPr>
            <a:lvl4pPr marL="7199940" indent="0">
              <a:buNone/>
              <a:defRPr sz="10499"/>
            </a:lvl4pPr>
            <a:lvl5pPr marL="9599920" indent="0">
              <a:buNone/>
              <a:defRPr sz="10499"/>
            </a:lvl5pPr>
            <a:lvl6pPr marL="11999900" indent="0">
              <a:buNone/>
              <a:defRPr sz="10499"/>
            </a:lvl6pPr>
            <a:lvl7pPr marL="14399880" indent="0">
              <a:buNone/>
              <a:defRPr sz="10499"/>
            </a:lvl7pPr>
            <a:lvl8pPr marL="16799860" indent="0">
              <a:buNone/>
              <a:defRPr sz="10499"/>
            </a:lvl8pPr>
            <a:lvl9pPr marL="19199840" indent="0">
              <a:buNone/>
              <a:defRPr sz="10499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6334" y="10799922"/>
            <a:ext cx="16418115" cy="20008190"/>
          </a:xfrm>
        </p:spPr>
        <p:txBody>
          <a:bodyPr/>
          <a:lstStyle>
            <a:lvl1pPr marL="0" indent="0">
              <a:buNone/>
              <a:defRPr sz="8399"/>
            </a:lvl1pPr>
            <a:lvl2pPr marL="2399980" indent="0">
              <a:buNone/>
              <a:defRPr sz="7349"/>
            </a:lvl2pPr>
            <a:lvl3pPr marL="4799960" indent="0">
              <a:buNone/>
              <a:defRPr sz="6299"/>
            </a:lvl3pPr>
            <a:lvl4pPr marL="7199940" indent="0">
              <a:buNone/>
              <a:defRPr sz="5249"/>
            </a:lvl4pPr>
            <a:lvl5pPr marL="9599920" indent="0">
              <a:buNone/>
              <a:defRPr sz="5249"/>
            </a:lvl5pPr>
            <a:lvl6pPr marL="11999900" indent="0">
              <a:buNone/>
              <a:defRPr sz="5249"/>
            </a:lvl6pPr>
            <a:lvl7pPr marL="14399880" indent="0">
              <a:buNone/>
              <a:defRPr sz="5249"/>
            </a:lvl7pPr>
            <a:lvl8pPr marL="16799860" indent="0">
              <a:buNone/>
              <a:defRPr sz="5249"/>
            </a:lvl8pPr>
            <a:lvl9pPr marL="19199840" indent="0">
              <a:buNone/>
              <a:defRPr sz="524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40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9704" y="1916661"/>
            <a:ext cx="43905368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9704" y="9583264"/>
            <a:ext cx="43905368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99703" y="33366432"/>
            <a:ext cx="1145357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96A0CE-03D8-46AE-9213-DC6C3FA387F3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62207" y="33366432"/>
            <a:ext cx="1718036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951498" y="33366432"/>
            <a:ext cx="1145357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E06B63-D96E-4556-B9D5-8095847D93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42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799960" rtl="0" eaLnBrk="1" latinLnBrk="0" hangingPunct="1">
        <a:lnSpc>
          <a:spcPct val="90000"/>
        </a:lnSpc>
        <a:spcBef>
          <a:spcPct val="0"/>
        </a:spcBef>
        <a:buNone/>
        <a:defRPr sz="230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90" indent="-1199990" algn="l" defTabSz="4799960" rtl="0" eaLnBrk="1" latinLnBrk="0" hangingPunct="1">
        <a:lnSpc>
          <a:spcPct val="90000"/>
        </a:lnSpc>
        <a:spcBef>
          <a:spcPts val="5249"/>
        </a:spcBef>
        <a:buFont typeface="Arial" panose="020B0604020202020204" pitchFamily="34" charset="0"/>
        <a:buChar char="•"/>
        <a:defRPr sz="14698" kern="1200">
          <a:solidFill>
            <a:schemeClr val="tx1"/>
          </a:solidFill>
          <a:latin typeface="+mn-lt"/>
          <a:ea typeface="+mn-ea"/>
          <a:cs typeface="+mn-cs"/>
        </a:defRPr>
      </a:lvl1pPr>
      <a:lvl2pPr marL="359997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2598" kern="1200">
          <a:solidFill>
            <a:schemeClr val="tx1"/>
          </a:solidFill>
          <a:latin typeface="+mn-lt"/>
          <a:ea typeface="+mn-ea"/>
          <a:cs typeface="+mn-cs"/>
        </a:defRPr>
      </a:lvl2pPr>
      <a:lvl3pPr marL="599995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0499" kern="1200">
          <a:solidFill>
            <a:schemeClr val="tx1"/>
          </a:solidFill>
          <a:latin typeface="+mn-lt"/>
          <a:ea typeface="+mn-ea"/>
          <a:cs typeface="+mn-cs"/>
        </a:defRPr>
      </a:lvl3pPr>
      <a:lvl4pPr marL="839993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4pPr>
      <a:lvl5pPr marL="1079991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5pPr>
      <a:lvl6pPr marL="1319989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6pPr>
      <a:lvl7pPr marL="1559987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7pPr>
      <a:lvl8pPr marL="1799985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8pPr>
      <a:lvl9pPr marL="2039983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1pPr>
      <a:lvl2pPr marL="239998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2pPr>
      <a:lvl3pPr marL="479996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19994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4pPr>
      <a:lvl5pPr marL="959992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5pPr>
      <a:lvl6pPr marL="1199990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6pPr>
      <a:lvl7pPr marL="1439988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7pPr>
      <a:lvl8pPr marL="1679986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8pPr>
      <a:lvl9pPr marL="1919984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tif"/><Relationship Id="rId26" Type="http://schemas.openxmlformats.org/officeDocument/2006/relationships/image" Target="../media/image19.tiff"/><Relationship Id="rId39" Type="http://schemas.openxmlformats.org/officeDocument/2006/relationships/image" Target="../media/image28.tiff"/><Relationship Id="rId21" Type="http://schemas.openxmlformats.org/officeDocument/2006/relationships/hyperlink" Target="https://doi.org/10.1021/ie403769b" TargetMode="External"/><Relationship Id="rId34" Type="http://schemas.openxmlformats.org/officeDocument/2006/relationships/oleObject" Target="../embeddings/oleObject4.bin"/><Relationship Id="rId42" Type="http://schemas.microsoft.com/office/2007/relationships/hdphoto" Target="../media/hdphoto5.wdp"/><Relationship Id="rId47" Type="http://schemas.openxmlformats.org/officeDocument/2006/relationships/image" Target="../media/image35.png"/><Relationship Id="rId50" Type="http://schemas.openxmlformats.org/officeDocument/2006/relationships/image" Target="../media/image37.png"/><Relationship Id="rId55" Type="http://schemas.openxmlformats.org/officeDocument/2006/relationships/image" Target="../media/image4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tif"/><Relationship Id="rId25" Type="http://schemas.microsoft.com/office/2007/relationships/hdphoto" Target="../media/hdphoto4.wdp"/><Relationship Id="rId33" Type="http://schemas.openxmlformats.org/officeDocument/2006/relationships/image" Target="../media/image23.emf"/><Relationship Id="rId38" Type="http://schemas.openxmlformats.org/officeDocument/2006/relationships/image" Target="../media/image27.tiff"/><Relationship Id="rId46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1.emf"/><Relationship Id="rId41" Type="http://schemas.openxmlformats.org/officeDocument/2006/relationships/image" Target="../media/image30.png"/><Relationship Id="rId5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32" Type="http://schemas.openxmlformats.org/officeDocument/2006/relationships/oleObject" Target="../embeddings/oleObject3.bin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3.tif"/><Relationship Id="rId53" Type="http://schemas.openxmlformats.org/officeDocument/2006/relationships/image" Target="../media/image40.emf"/><Relationship Id="rId58" Type="http://schemas.openxmlformats.org/officeDocument/2006/relationships/image" Target="../media/image45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28" Type="http://schemas.openxmlformats.org/officeDocument/2006/relationships/oleObject" Target="../embeddings/oleObject1.bin"/><Relationship Id="rId36" Type="http://schemas.openxmlformats.org/officeDocument/2006/relationships/image" Target="../media/image25.png"/><Relationship Id="rId49" Type="http://schemas.microsoft.com/office/2007/relationships/hdphoto" Target="../media/hdphoto6.wdp"/><Relationship Id="rId57" Type="http://schemas.openxmlformats.org/officeDocument/2006/relationships/image" Target="../media/image44.png"/><Relationship Id="rId10" Type="http://schemas.openxmlformats.org/officeDocument/2006/relationships/image" Target="../media/image6.png"/><Relationship Id="rId19" Type="http://schemas.openxmlformats.org/officeDocument/2006/relationships/image" Target="../media/image14.gif"/><Relationship Id="rId31" Type="http://schemas.openxmlformats.org/officeDocument/2006/relationships/image" Target="../media/image22.emf"/><Relationship Id="rId44" Type="http://schemas.openxmlformats.org/officeDocument/2006/relationships/image" Target="../media/image32.png"/><Relationship Id="rId52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openxmlformats.org/officeDocument/2006/relationships/image" Target="../media/image20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24.emf"/><Relationship Id="rId43" Type="http://schemas.openxmlformats.org/officeDocument/2006/relationships/image" Target="../media/image31.jpg"/><Relationship Id="rId48" Type="http://schemas.openxmlformats.org/officeDocument/2006/relationships/image" Target="../media/image36.png"/><Relationship Id="rId56" Type="http://schemas.openxmlformats.org/officeDocument/2006/relationships/image" Target="../media/image43.tif"/><Relationship Id="rId8" Type="http://schemas.microsoft.com/office/2007/relationships/hdphoto" Target="../media/hdphoto2.wdp"/><Relationship Id="rId51" Type="http://schemas.openxmlformats.org/officeDocument/2006/relationships/image" Target="../media/image38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29C"/>
            </a:gs>
            <a:gs pos="21000">
              <a:srgbClr val="FCDE02"/>
            </a:gs>
            <a:gs pos="74000">
              <a:srgbClr val="F79007"/>
            </a:gs>
            <a:gs pos="59500">
              <a:srgbClr val="F8AA11"/>
            </a:gs>
            <a:gs pos="38000">
              <a:srgbClr val="F9C41B"/>
            </a:gs>
            <a:gs pos="100000">
              <a:srgbClr val="D07906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AC224DC1-396F-60BE-C1B0-69861BF26502}"/>
              </a:ext>
            </a:extLst>
          </p:cNvPr>
          <p:cNvSpPr/>
          <p:nvPr/>
        </p:nvSpPr>
        <p:spPr>
          <a:xfrm>
            <a:off x="27151117" y="31687912"/>
            <a:ext cx="23193369" cy="3608073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0" name="pole tekstowe 1079">
            <a:extLst>
              <a:ext uri="{FF2B5EF4-FFF2-40B4-BE49-F238E27FC236}">
                <a16:creationId xmlns:a16="http://schemas.microsoft.com/office/drawing/2014/main" id="{C3C993FE-7EE6-4EDC-A5AF-20B714BAF795}"/>
              </a:ext>
            </a:extLst>
          </p:cNvPr>
          <p:cNvSpPr txBox="1"/>
          <p:nvPr/>
        </p:nvSpPr>
        <p:spPr>
          <a:xfrm>
            <a:off x="42195734" y="33061973"/>
            <a:ext cx="10319397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+ GCN ✅  			Ag 🚀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D32A997-3634-0CB9-59ED-C8333FCF9BBA}"/>
              </a:ext>
            </a:extLst>
          </p:cNvPr>
          <p:cNvSpPr/>
          <p:nvPr/>
        </p:nvSpPr>
        <p:spPr>
          <a:xfrm>
            <a:off x="594491" y="25635483"/>
            <a:ext cx="26379338" cy="9660501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8" name="Prostokąt 1067">
            <a:extLst>
              <a:ext uri="{FF2B5EF4-FFF2-40B4-BE49-F238E27FC236}">
                <a16:creationId xmlns:a16="http://schemas.microsoft.com/office/drawing/2014/main" id="{E28AB82B-BB04-4E00-3667-83D9439DC437}"/>
              </a:ext>
            </a:extLst>
          </p:cNvPr>
          <p:cNvSpPr/>
          <p:nvPr/>
        </p:nvSpPr>
        <p:spPr>
          <a:xfrm>
            <a:off x="15816396" y="30179907"/>
            <a:ext cx="10608709" cy="36515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A923AF6-0697-14D2-7872-04B76366B5B2}"/>
              </a:ext>
            </a:extLst>
          </p:cNvPr>
          <p:cNvSpPr/>
          <p:nvPr/>
        </p:nvSpPr>
        <p:spPr>
          <a:xfrm>
            <a:off x="561353" y="552150"/>
            <a:ext cx="38726776" cy="4427673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7A08B43-B14E-0A8F-BC27-B465F93086CB}"/>
              </a:ext>
            </a:extLst>
          </p:cNvPr>
          <p:cNvSpPr txBox="1"/>
          <p:nvPr/>
        </p:nvSpPr>
        <p:spPr>
          <a:xfrm>
            <a:off x="1695493" y="1057815"/>
            <a:ext cx="36761580" cy="1190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135" b="1">
                <a:ln>
                  <a:solidFill>
                    <a:srgbClr val="D07906"/>
                  </a:solidFill>
                </a:ln>
                <a:solidFill>
                  <a:srgbClr val="FCDE02"/>
                </a:solidFill>
                <a:effectLst>
                  <a:glow rad="228600">
                    <a:srgbClr val="F79007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False Starts and Silver Linings: A Photocatalytic Journey with Layered Double Hydroxides</a:t>
            </a:r>
            <a:endParaRPr lang="pl-PL" sz="7135" b="1">
              <a:ln>
                <a:solidFill>
                  <a:srgbClr val="D07906"/>
                </a:solidFill>
              </a:ln>
              <a:solidFill>
                <a:srgbClr val="FCDE02"/>
              </a:solidFill>
              <a:effectLst>
                <a:glow rad="228600">
                  <a:srgbClr val="F79007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C0D376-5E2C-9946-C296-CABAB8725102}"/>
              </a:ext>
            </a:extLst>
          </p:cNvPr>
          <p:cNvSpPr txBox="1"/>
          <p:nvPr/>
        </p:nvSpPr>
        <p:spPr>
          <a:xfrm>
            <a:off x="1695492" y="2235430"/>
            <a:ext cx="37276604" cy="2303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708" b="1" u="sng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Anna Jędras</a:t>
            </a:r>
            <a:r>
              <a:rPr lang="pl-PL" sz="5708" b="1" u="sng" baseline="30000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  <a:r>
              <a:rPr lang="pl-PL" sz="5708" b="1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, Jakub Matusik</a:t>
            </a:r>
            <a:r>
              <a:rPr lang="pl-PL" sz="5708" b="1" baseline="30000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pl-PL" sz="4281" baseline="30000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  <a:r>
              <a:rPr lang="pl-PL" sz="4281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Department of Mineralogy, Petrography and Geochemistry, Faculty of Geology, Geophysics and Environmental Protection, </a:t>
            </a:r>
            <a:r>
              <a:rPr lang="pl-PL" sz="4281" b="1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AGH University of Krakow</a:t>
            </a:r>
            <a:r>
              <a:rPr lang="pl-PL" sz="4281">
                <a:solidFill>
                  <a:srgbClr val="FDEB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, Poland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0055445-77E7-1BD9-F361-C1D431406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5637" y="1943534"/>
            <a:ext cx="2646816" cy="2646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997F6F3-10B0-89E1-431A-EFE75F76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797" y="634934"/>
            <a:ext cx="2713152" cy="279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858FED8-BD46-49B2-820A-DADDB9A63073}"/>
              </a:ext>
            </a:extLst>
          </p:cNvPr>
          <p:cNvSpPr/>
          <p:nvPr/>
        </p:nvSpPr>
        <p:spPr>
          <a:xfrm>
            <a:off x="561354" y="5303999"/>
            <a:ext cx="26379337" cy="5143774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80DE0BF-C6FE-1D1B-DFF3-A02CD4D0B480}"/>
              </a:ext>
            </a:extLst>
          </p:cNvPr>
          <p:cNvSpPr/>
          <p:nvPr/>
        </p:nvSpPr>
        <p:spPr>
          <a:xfrm>
            <a:off x="561353" y="10834493"/>
            <a:ext cx="26379337" cy="14414271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CF9A8B6-3572-C1F0-185F-0C4C5C53F6C3}"/>
              </a:ext>
            </a:extLst>
          </p:cNvPr>
          <p:cNvSpPr/>
          <p:nvPr/>
        </p:nvSpPr>
        <p:spPr>
          <a:xfrm>
            <a:off x="27239777" y="5303998"/>
            <a:ext cx="23103644" cy="15862952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03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1E03418-1C1B-0189-DC5F-511F421FCA8F}"/>
              </a:ext>
            </a:extLst>
          </p:cNvPr>
          <p:cNvSpPr/>
          <p:nvPr/>
        </p:nvSpPr>
        <p:spPr>
          <a:xfrm>
            <a:off x="27218859" y="21479017"/>
            <a:ext cx="23124814" cy="9912471"/>
          </a:xfrm>
          <a:prstGeom prst="rect">
            <a:avLst/>
          </a:prstGeom>
          <a:solidFill>
            <a:schemeClr val="bg2">
              <a:lumMod val="10000"/>
              <a:alpha val="73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az 15" descr="Obraz zawierający logo, Czcionka, tekst, symbol&#10;&#10;Opis wygenerowany automatycznie">
            <a:extLst>
              <a:ext uri="{FF2B5EF4-FFF2-40B4-BE49-F238E27FC236}">
                <a16:creationId xmlns:a16="http://schemas.microsoft.com/office/drawing/2014/main" id="{44260E6C-8D2D-22F3-C6C7-B6DE954C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737" y1="29032" x2="44161" y2="33468"/>
                        <a14:foregroundMark x1="50743" y1="25403" x2="50743" y2="30108"/>
                        <a14:foregroundMark x1="72824" y1="23790" x2="74310" y2="29839"/>
                        <a14:foregroundMark x1="67304" y1="24866" x2="67304" y2="28898"/>
                        <a14:foregroundMark x1="80467" y1="24059" x2="80467" y2="28898"/>
                        <a14:foregroundMark x1="32696" y1="25403" x2="32696" y2="30511"/>
                        <a14:foregroundMark x1="26964" y1="25806" x2="26964" y2="30108"/>
                        <a14:foregroundMark x1="21444" y1="24597" x2="21444" y2="28898"/>
                        <a14:foregroundMark x1="30149" y1="82930" x2="31635" y2="84677"/>
                        <a14:foregroundMark x1="44374" y1="80511" x2="43737" y2="83065"/>
                        <a14:foregroundMark x1="68365" y1="79839" x2="69002" y2="8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474" y="346538"/>
            <a:ext cx="3100818" cy="4898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657E88D-9731-96F6-90F4-45F280BAD618}"/>
              </a:ext>
            </a:extLst>
          </p:cNvPr>
          <p:cNvSpPr txBox="1"/>
          <p:nvPr/>
        </p:nvSpPr>
        <p:spPr>
          <a:xfrm>
            <a:off x="923183" y="5122425"/>
            <a:ext cx="9883417" cy="934102"/>
          </a:xfrm>
          <a:prstGeom prst="rect">
            <a:avLst/>
          </a:prstGeom>
          <a:solidFill>
            <a:srgbClr val="F79007"/>
          </a:solidFill>
          <a:effectLst>
            <a:glow rad="139700">
              <a:srgbClr val="D07906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Background - photocatalysis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B63B6AE-13DD-9BA7-530E-FE831E321FC3}"/>
              </a:ext>
            </a:extLst>
          </p:cNvPr>
          <p:cNvSpPr txBox="1"/>
          <p:nvPr/>
        </p:nvSpPr>
        <p:spPr>
          <a:xfrm>
            <a:off x="878464" y="10603811"/>
            <a:ext cx="9138093" cy="934102"/>
          </a:xfrm>
          <a:prstGeom prst="rect">
            <a:avLst/>
          </a:prstGeom>
          <a:solidFill>
            <a:srgbClr val="F79007"/>
          </a:solidFill>
          <a:effectLst>
            <a:glow rad="139700">
              <a:srgbClr val="D07906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Layered double hydroxides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3389C2F-D1F1-E5F4-06DD-1F6C71AF2325}"/>
              </a:ext>
            </a:extLst>
          </p:cNvPr>
          <p:cNvSpPr txBox="1"/>
          <p:nvPr/>
        </p:nvSpPr>
        <p:spPr>
          <a:xfrm>
            <a:off x="923183" y="25395152"/>
            <a:ext cx="9138093" cy="934102"/>
          </a:xfrm>
          <a:prstGeom prst="rect">
            <a:avLst/>
          </a:prstGeom>
          <a:solidFill>
            <a:srgbClr val="F79007"/>
          </a:solidFill>
          <a:effectLst>
            <a:glow rad="139700">
              <a:srgbClr val="D07906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Clay minerals as supports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FCF7740-A4A1-3376-3A75-7DBD54A44C2C}"/>
              </a:ext>
            </a:extLst>
          </p:cNvPr>
          <p:cNvSpPr txBox="1"/>
          <p:nvPr/>
        </p:nvSpPr>
        <p:spPr>
          <a:xfrm>
            <a:off x="27498312" y="5122425"/>
            <a:ext cx="9138093" cy="934102"/>
          </a:xfrm>
          <a:prstGeom prst="rect">
            <a:avLst/>
          </a:prstGeom>
          <a:solidFill>
            <a:srgbClr val="FBD808"/>
          </a:solidFill>
          <a:effectLst>
            <a:glow rad="139700">
              <a:srgbClr val="FBD808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Graphitic carbon nitride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903D98-E265-5110-587D-799B704BAB76}"/>
              </a:ext>
            </a:extLst>
          </p:cNvPr>
          <p:cNvSpPr txBox="1"/>
          <p:nvPr/>
        </p:nvSpPr>
        <p:spPr>
          <a:xfrm>
            <a:off x="27498312" y="21222753"/>
            <a:ext cx="9138093" cy="934102"/>
          </a:xfrm>
          <a:prstGeom prst="rect">
            <a:avLst/>
          </a:prstGeom>
          <a:solidFill>
            <a:srgbClr val="FBD808"/>
          </a:solidFill>
          <a:effectLst>
            <a:glow rad="139700">
              <a:srgbClr val="FBD808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Metallic modifications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DA3CBC-47E2-EC08-765A-C3A73CB334A1}"/>
              </a:ext>
            </a:extLst>
          </p:cNvPr>
          <p:cNvSpPr txBox="1"/>
          <p:nvPr/>
        </p:nvSpPr>
        <p:spPr>
          <a:xfrm>
            <a:off x="27498312" y="31538609"/>
            <a:ext cx="9138093" cy="934102"/>
          </a:xfrm>
          <a:prstGeom prst="rect">
            <a:avLst/>
          </a:prstGeom>
          <a:solidFill>
            <a:srgbClr val="FBD808"/>
          </a:solidFill>
          <a:effectLst>
            <a:glow rad="139700">
              <a:srgbClr val="FBD808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pl-PL" sz="547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Conclusions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C6F7470-8096-AE64-A0DB-79EE2C7D682E}"/>
              </a:ext>
            </a:extLst>
          </p:cNvPr>
          <p:cNvSpPr txBox="1"/>
          <p:nvPr/>
        </p:nvSpPr>
        <p:spPr>
          <a:xfrm>
            <a:off x="1099663" y="6520667"/>
            <a:ext cx="11521031" cy="3331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☀️  </a:t>
            </a:r>
            <a:r>
              <a:rPr lang="pl-PL" alt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generates electron–hole pairs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☀️  </a:t>
            </a:r>
            <a:r>
              <a:rPr lang="pl-PL" alt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Reactive species degrade pollutants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☀️  </a:t>
            </a:r>
            <a:r>
              <a:rPr lang="pl-PL" alt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under mild conditions (no extra chemicals)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☀️  </a:t>
            </a:r>
            <a:r>
              <a:rPr lang="pl-PL" altLang="pl-PL" sz="3600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efficient materials needed</a:t>
            </a:r>
            <a:endParaRPr lang="pl-PL" altLang="pl-PL" sz="36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Obraz 99" descr="Obraz zawierający butelka, design&#10;&#10;Opis wygenerowany automatycznie">
            <a:extLst>
              <a:ext uri="{FF2B5EF4-FFF2-40B4-BE49-F238E27FC236}">
                <a16:creationId xmlns:a16="http://schemas.microsoft.com/office/drawing/2014/main" id="{F7AA74F0-A495-C30C-E242-F1C30B535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09" t="46341"/>
          <a:stretch/>
        </p:blipFill>
        <p:spPr>
          <a:xfrm>
            <a:off x="13123496" y="5824199"/>
            <a:ext cx="4005108" cy="4157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3" name="Łącznik prosty ze strzałką 102">
            <a:extLst>
              <a:ext uri="{FF2B5EF4-FFF2-40B4-BE49-F238E27FC236}">
                <a16:creationId xmlns:a16="http://schemas.microsoft.com/office/drawing/2014/main" id="{ED9D1B05-FAB1-9F4B-8037-DF4C6073E5DD}"/>
              </a:ext>
            </a:extLst>
          </p:cNvPr>
          <p:cNvCxnSpPr>
            <a:cxnSpLocks/>
          </p:cNvCxnSpPr>
          <p:nvPr/>
        </p:nvCxnSpPr>
        <p:spPr>
          <a:xfrm>
            <a:off x="22255623" y="8985449"/>
            <a:ext cx="1910905" cy="0"/>
          </a:xfrm>
          <a:prstGeom prst="straightConnector1">
            <a:avLst/>
          </a:prstGeom>
          <a:ln w="76200">
            <a:solidFill>
              <a:srgbClr val="CA760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" name="Obraz 103">
            <a:extLst>
              <a:ext uri="{FF2B5EF4-FFF2-40B4-BE49-F238E27FC236}">
                <a16:creationId xmlns:a16="http://schemas.microsoft.com/office/drawing/2014/main" id="{0DB275A9-D52D-6674-E707-79AD3C369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1785" y="5627575"/>
            <a:ext cx="1593109" cy="1593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5" name="Łącznik prosty ze strzałką 104">
            <a:extLst>
              <a:ext uri="{FF2B5EF4-FFF2-40B4-BE49-F238E27FC236}">
                <a16:creationId xmlns:a16="http://schemas.microsoft.com/office/drawing/2014/main" id="{61B3F822-CA1B-E325-8DCD-A55ECA175279}"/>
              </a:ext>
            </a:extLst>
          </p:cNvPr>
          <p:cNvCxnSpPr>
            <a:cxnSpLocks/>
          </p:cNvCxnSpPr>
          <p:nvPr/>
        </p:nvCxnSpPr>
        <p:spPr>
          <a:xfrm>
            <a:off x="12732718" y="6800352"/>
            <a:ext cx="1510783" cy="458009"/>
          </a:xfrm>
          <a:prstGeom prst="straightConnector1">
            <a:avLst/>
          </a:prstGeom>
          <a:ln w="76200">
            <a:solidFill>
              <a:srgbClr val="CA760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Obraz 105">
            <a:extLst>
              <a:ext uri="{FF2B5EF4-FFF2-40B4-BE49-F238E27FC236}">
                <a16:creationId xmlns:a16="http://schemas.microsoft.com/office/drawing/2014/main" id="{BC158491-0ACD-60A8-3DFE-16A805E62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100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7196" y="6880866"/>
            <a:ext cx="1065641" cy="679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7" name="Łącznik prosty ze strzałką 106">
            <a:extLst>
              <a:ext uri="{FF2B5EF4-FFF2-40B4-BE49-F238E27FC236}">
                <a16:creationId xmlns:a16="http://schemas.microsoft.com/office/drawing/2014/main" id="{5073586D-70F1-370C-6B7F-2AC4FE91F1C3}"/>
              </a:ext>
            </a:extLst>
          </p:cNvPr>
          <p:cNvCxnSpPr>
            <a:cxnSpLocks/>
          </p:cNvCxnSpPr>
          <p:nvPr/>
        </p:nvCxnSpPr>
        <p:spPr>
          <a:xfrm>
            <a:off x="16520342" y="7713537"/>
            <a:ext cx="2121294" cy="0"/>
          </a:xfrm>
          <a:prstGeom prst="straightConnector1">
            <a:avLst/>
          </a:prstGeom>
          <a:ln w="76200">
            <a:solidFill>
              <a:srgbClr val="CA760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Obraz 107">
            <a:extLst>
              <a:ext uri="{FF2B5EF4-FFF2-40B4-BE49-F238E27FC236}">
                <a16:creationId xmlns:a16="http://schemas.microsoft.com/office/drawing/2014/main" id="{3BE9E7B5-A8CD-1F16-6B4C-3EF4B5F2C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24517636" y="8098504"/>
            <a:ext cx="2097183" cy="2097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pole tekstowe 109">
            <a:extLst>
              <a:ext uri="{FF2B5EF4-FFF2-40B4-BE49-F238E27FC236}">
                <a16:creationId xmlns:a16="http://schemas.microsoft.com/office/drawing/2014/main" id="{98E04A12-9BC4-B23C-166D-2384DE2BD221}"/>
              </a:ext>
            </a:extLst>
          </p:cNvPr>
          <p:cNvSpPr txBox="1"/>
          <p:nvPr/>
        </p:nvSpPr>
        <p:spPr>
          <a:xfrm>
            <a:off x="24777060" y="7392964"/>
            <a:ext cx="787788" cy="1080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6421">
                <a:solidFill>
                  <a:srgbClr val="CA7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pl-PL" sz="6421" baseline="-25000">
              <a:solidFill>
                <a:srgbClr val="CA76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" name="Obraz 111">
            <a:extLst>
              <a:ext uri="{FF2B5EF4-FFF2-40B4-BE49-F238E27FC236}">
                <a16:creationId xmlns:a16="http://schemas.microsoft.com/office/drawing/2014/main" id="{953E873C-0A83-0719-9FCC-CFD2CEF48A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100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25842" y="8183088"/>
            <a:ext cx="2970135" cy="189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EA28C954-7225-EC88-C065-52EC9E2A0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54958" y="6157438"/>
            <a:ext cx="2097182" cy="2097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Obraz 129">
            <a:extLst>
              <a:ext uri="{FF2B5EF4-FFF2-40B4-BE49-F238E27FC236}">
                <a16:creationId xmlns:a16="http://schemas.microsoft.com/office/drawing/2014/main" id="{12F816FF-CE46-3C19-7068-19E62676A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90340" y="5744594"/>
            <a:ext cx="1851305" cy="1851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" name="Obraz 131">
            <a:extLst>
              <a:ext uri="{FF2B5EF4-FFF2-40B4-BE49-F238E27FC236}">
                <a16:creationId xmlns:a16="http://schemas.microsoft.com/office/drawing/2014/main" id="{3393E2C4-14B1-3B45-6D38-7C6EA50EBD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12874" y="7452630"/>
            <a:ext cx="736128" cy="736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4" name="pole tekstowe 133">
            <a:extLst>
              <a:ext uri="{FF2B5EF4-FFF2-40B4-BE49-F238E27FC236}">
                <a16:creationId xmlns:a16="http://schemas.microsoft.com/office/drawing/2014/main" id="{9722BD97-2569-201E-DBB4-31D35FF27FF9}"/>
              </a:ext>
            </a:extLst>
          </p:cNvPr>
          <p:cNvSpPr txBox="1"/>
          <p:nvPr/>
        </p:nvSpPr>
        <p:spPr>
          <a:xfrm>
            <a:off x="20973977" y="6763487"/>
            <a:ext cx="1335136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•</a:t>
            </a:r>
            <a:r>
              <a:rPr lang="pl-PL" altLang="pl-PL" sz="332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OH</a:t>
            </a:r>
          </a:p>
        </p:txBody>
      </p:sp>
      <p:sp>
        <p:nvSpPr>
          <p:cNvPr id="136" name="pole tekstowe 135">
            <a:extLst>
              <a:ext uri="{FF2B5EF4-FFF2-40B4-BE49-F238E27FC236}">
                <a16:creationId xmlns:a16="http://schemas.microsoft.com/office/drawing/2014/main" id="{5F010A06-0E9B-DC1A-F0DE-F551B3C86822}"/>
              </a:ext>
            </a:extLst>
          </p:cNvPr>
          <p:cNvSpPr txBox="1"/>
          <p:nvPr/>
        </p:nvSpPr>
        <p:spPr>
          <a:xfrm>
            <a:off x="18239663" y="8380796"/>
            <a:ext cx="1335136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•</a:t>
            </a:r>
            <a:r>
              <a:rPr lang="pl-PL" altLang="pl-PL" sz="332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</a:t>
            </a:r>
            <a:r>
              <a:rPr lang="pl-PL" altLang="pl-PL" sz="3329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2 </a:t>
            </a:r>
            <a:r>
              <a:rPr lang="pl-PL" altLang="pl-PL" sz="3329" baseline="4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-</a:t>
            </a:r>
          </a:p>
        </p:txBody>
      </p:sp>
      <p:sp>
        <p:nvSpPr>
          <p:cNvPr id="137" name="Łuk 136">
            <a:extLst>
              <a:ext uri="{FF2B5EF4-FFF2-40B4-BE49-F238E27FC236}">
                <a16:creationId xmlns:a16="http://schemas.microsoft.com/office/drawing/2014/main" id="{D9196241-8142-321F-8600-012301979CB2}"/>
              </a:ext>
            </a:extLst>
          </p:cNvPr>
          <p:cNvSpPr/>
          <p:nvPr/>
        </p:nvSpPr>
        <p:spPr>
          <a:xfrm rot="3591535">
            <a:off x="6830052" y="15856074"/>
            <a:ext cx="2049296" cy="2221263"/>
          </a:xfrm>
          <a:prstGeom prst="arc">
            <a:avLst>
              <a:gd name="adj1" fmla="val 16200000"/>
              <a:gd name="adj2" fmla="val 21480961"/>
            </a:avLst>
          </a:prstGeom>
          <a:ln w="28575">
            <a:solidFill>
              <a:schemeClr val="bg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Łuk 137">
            <a:extLst>
              <a:ext uri="{FF2B5EF4-FFF2-40B4-BE49-F238E27FC236}">
                <a16:creationId xmlns:a16="http://schemas.microsoft.com/office/drawing/2014/main" id="{71916AC6-2252-E4EC-C5F2-02FA6247FCAE}"/>
              </a:ext>
            </a:extLst>
          </p:cNvPr>
          <p:cNvSpPr/>
          <p:nvPr/>
        </p:nvSpPr>
        <p:spPr>
          <a:xfrm rot="11983562">
            <a:off x="19194808" y="7167063"/>
            <a:ext cx="2350409" cy="1955764"/>
          </a:xfrm>
          <a:prstGeom prst="arc">
            <a:avLst>
              <a:gd name="adj1" fmla="val 16200000"/>
              <a:gd name="adj2" fmla="val 21480961"/>
            </a:avLst>
          </a:prstGeom>
          <a:ln w="28575">
            <a:solidFill>
              <a:schemeClr val="bg1"/>
            </a:solidFill>
            <a:headEnd type="stealth" w="lg" len="lg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Obraz 146">
            <a:extLst>
              <a:ext uri="{FF2B5EF4-FFF2-40B4-BE49-F238E27FC236}">
                <a16:creationId xmlns:a16="http://schemas.microsoft.com/office/drawing/2014/main" id="{9317F120-CC48-6D4E-E3DB-BD520230A0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2198" r="2546" b="2816"/>
          <a:stretch>
            <a:fillRect/>
          </a:stretch>
        </p:blipFill>
        <p:spPr>
          <a:xfrm>
            <a:off x="8759594" y="11940467"/>
            <a:ext cx="4738797" cy="6319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55" name="Nawias klamrowy zamykający 154">
            <a:extLst>
              <a:ext uri="{FF2B5EF4-FFF2-40B4-BE49-F238E27FC236}">
                <a16:creationId xmlns:a16="http://schemas.microsoft.com/office/drawing/2014/main" id="{D0AA4607-59B5-3D55-2944-2F4EBF1A994D}"/>
              </a:ext>
            </a:extLst>
          </p:cNvPr>
          <p:cNvSpPr/>
          <p:nvPr/>
        </p:nvSpPr>
        <p:spPr>
          <a:xfrm rot="5400000">
            <a:off x="7071497" y="12339855"/>
            <a:ext cx="756144" cy="1413486"/>
          </a:xfrm>
          <a:prstGeom prst="rightBrace">
            <a:avLst>
              <a:gd name="adj1" fmla="val 0"/>
              <a:gd name="adj2" fmla="val 50378"/>
            </a:avLst>
          </a:prstGeom>
          <a:ln w="28575">
            <a:solidFill>
              <a:srgbClr val="F790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rgbClr val="F790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57" name="pole tekstowe 156">
            <a:extLst>
              <a:ext uri="{FF2B5EF4-FFF2-40B4-BE49-F238E27FC236}">
                <a16:creationId xmlns:a16="http://schemas.microsoft.com/office/drawing/2014/main" id="{C387B3D6-8854-33CC-D22F-A73EC7080DF6}"/>
              </a:ext>
            </a:extLst>
          </p:cNvPr>
          <p:cNvSpPr txBox="1"/>
          <p:nvPr/>
        </p:nvSpPr>
        <p:spPr>
          <a:xfrm>
            <a:off x="5045039" y="13352205"/>
            <a:ext cx="1725268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Anions</a:t>
            </a:r>
            <a:endParaRPr 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1025" name="Obraz 1024" descr="Obraz zawierający rafa, zrzut ekranu&#10;&#10;Zawartość wygenerowana przez AI może być niepoprawna.">
            <a:extLst>
              <a:ext uri="{FF2B5EF4-FFF2-40B4-BE49-F238E27FC236}">
                <a16:creationId xmlns:a16="http://schemas.microsoft.com/office/drawing/2014/main" id="{0AC3C764-6F79-3A86-4612-80DC6ECBDA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/>
          <a:stretch>
            <a:fillRect/>
          </a:stretch>
        </p:blipFill>
        <p:spPr>
          <a:xfrm>
            <a:off x="39600963" y="11464205"/>
            <a:ext cx="4626767" cy="391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Obraz 1025" descr="Obraz zawierający rafa, Wielobarwność, koral&#10;&#10;Zawartość wygenerowana przez AI może być niepoprawna.">
            <a:extLst>
              <a:ext uri="{FF2B5EF4-FFF2-40B4-BE49-F238E27FC236}">
                <a16:creationId xmlns:a16="http://schemas.microsoft.com/office/drawing/2014/main" id="{BC6BA079-4212-D275-3A21-771629EF7E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964" y="15528536"/>
            <a:ext cx="4633442" cy="391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7" name="Prostokąt 1026">
            <a:extLst>
              <a:ext uri="{FF2B5EF4-FFF2-40B4-BE49-F238E27FC236}">
                <a16:creationId xmlns:a16="http://schemas.microsoft.com/office/drawing/2014/main" id="{39FB7992-74ED-C3BA-0FD7-668B0926BB78}"/>
              </a:ext>
            </a:extLst>
          </p:cNvPr>
          <p:cNvSpPr/>
          <p:nvPr/>
        </p:nvSpPr>
        <p:spPr>
          <a:xfrm>
            <a:off x="39288129" y="11353674"/>
            <a:ext cx="2020876" cy="391036"/>
          </a:xfrm>
          <a:prstGeom prst="rect">
            <a:avLst/>
          </a:prstGeom>
          <a:solidFill>
            <a:schemeClr val="bg1"/>
          </a:solidFill>
          <a:ln w="28575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Coprecipitation</a:t>
            </a:r>
          </a:p>
        </p:txBody>
      </p:sp>
      <p:sp>
        <p:nvSpPr>
          <p:cNvPr id="1028" name="Prostokąt 1027">
            <a:extLst>
              <a:ext uri="{FF2B5EF4-FFF2-40B4-BE49-F238E27FC236}">
                <a16:creationId xmlns:a16="http://schemas.microsoft.com/office/drawing/2014/main" id="{A867AC02-BFCD-C0D4-434E-554AE1A0BFD3}"/>
              </a:ext>
            </a:extLst>
          </p:cNvPr>
          <p:cNvSpPr/>
          <p:nvPr/>
        </p:nvSpPr>
        <p:spPr>
          <a:xfrm>
            <a:off x="39288130" y="15461335"/>
            <a:ext cx="1842499" cy="391036"/>
          </a:xfrm>
          <a:prstGeom prst="rect">
            <a:avLst/>
          </a:prstGeom>
          <a:solidFill>
            <a:schemeClr val="bg1"/>
          </a:solidFill>
          <a:ln w="28575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Hydrothermal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A0CF7DF-7642-43F8-8BC7-0FD32317B6BC}"/>
              </a:ext>
            </a:extLst>
          </p:cNvPr>
          <p:cNvSpPr txBox="1"/>
          <p:nvPr/>
        </p:nvSpPr>
        <p:spPr>
          <a:xfrm>
            <a:off x="1848580" y="12037594"/>
            <a:ext cx="7246837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[M</a:t>
            </a:r>
            <a:r>
              <a:rPr lang="pl-PL" sz="3329" b="1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1-x</a:t>
            </a:r>
            <a:r>
              <a:rPr lang="pl-PL" sz="3329" b="1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2+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pl-PL" sz="3329" b="1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l-PL" sz="3329" b="1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3+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(OH)</a:t>
            </a:r>
            <a:r>
              <a:rPr lang="pl-PL" sz="3329" b="1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]</a:t>
            </a:r>
            <a:r>
              <a:rPr lang="pl-PL" sz="3329" b="1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x+ 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(A</a:t>
            </a:r>
            <a:r>
              <a:rPr lang="pl-PL" sz="3329" b="1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n-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l-PL" sz="3329" b="1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x/n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 • mH</a:t>
            </a:r>
            <a:r>
              <a:rPr lang="pl-PL" sz="3329" b="1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O</a:t>
            </a:r>
            <a:endParaRPr lang="pl-PL" sz="3329" baseline="-250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Nawias klamrowy zamykający 10">
            <a:extLst>
              <a:ext uri="{FF2B5EF4-FFF2-40B4-BE49-F238E27FC236}">
                <a16:creationId xmlns:a16="http://schemas.microsoft.com/office/drawing/2014/main" id="{A816B9D3-6035-9241-D53F-7A0737C2A117}"/>
              </a:ext>
            </a:extLst>
          </p:cNvPr>
          <p:cNvSpPr/>
          <p:nvPr/>
        </p:nvSpPr>
        <p:spPr>
          <a:xfrm rot="5400000">
            <a:off x="3229627" y="11281997"/>
            <a:ext cx="756143" cy="3518236"/>
          </a:xfrm>
          <a:prstGeom prst="rightBrace">
            <a:avLst>
              <a:gd name="adj1" fmla="val 0"/>
              <a:gd name="adj2" fmla="val 50378"/>
            </a:avLst>
          </a:prstGeom>
          <a:ln w="28575">
            <a:solidFill>
              <a:srgbClr val="F790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rgbClr val="F790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4" name="Nawias klamrowy zamykający 13">
            <a:extLst>
              <a:ext uri="{FF2B5EF4-FFF2-40B4-BE49-F238E27FC236}">
                <a16:creationId xmlns:a16="http://schemas.microsoft.com/office/drawing/2014/main" id="{D3A2796C-24AE-76EB-E97F-592EA353D124}"/>
              </a:ext>
            </a:extLst>
          </p:cNvPr>
          <p:cNvSpPr/>
          <p:nvPr/>
        </p:nvSpPr>
        <p:spPr>
          <a:xfrm rot="5400000">
            <a:off x="5692972" y="12414285"/>
            <a:ext cx="756144" cy="1247065"/>
          </a:xfrm>
          <a:prstGeom prst="rightBrace">
            <a:avLst>
              <a:gd name="adj1" fmla="val 0"/>
              <a:gd name="adj2" fmla="val 50378"/>
            </a:avLst>
          </a:prstGeom>
          <a:ln w="28575">
            <a:solidFill>
              <a:srgbClr val="F790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rgbClr val="F790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F9CA79D-EB2C-9DEE-1F92-7377CE4C3364}"/>
              </a:ext>
            </a:extLst>
          </p:cNvPr>
          <p:cNvSpPr txBox="1"/>
          <p:nvPr/>
        </p:nvSpPr>
        <p:spPr>
          <a:xfrm>
            <a:off x="2568176" y="13352204"/>
            <a:ext cx="2167827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Octahedra</a:t>
            </a:r>
            <a:endParaRPr 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E740FED-C331-C621-2AB1-4ACC9E961E90}"/>
              </a:ext>
            </a:extLst>
          </p:cNvPr>
          <p:cNvSpPr txBox="1"/>
          <p:nvPr/>
        </p:nvSpPr>
        <p:spPr>
          <a:xfrm>
            <a:off x="6654044" y="13357888"/>
            <a:ext cx="1413487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Water</a:t>
            </a:r>
            <a:endParaRPr 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3B21A9F-83D0-6D24-2051-529D3050CE59}"/>
              </a:ext>
            </a:extLst>
          </p:cNvPr>
          <p:cNvSpPr txBox="1"/>
          <p:nvPr/>
        </p:nvSpPr>
        <p:spPr>
          <a:xfrm>
            <a:off x="14070295" y="24304589"/>
            <a:ext cx="12354810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🧠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&lt;15% degradation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adsorption-dominated process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AF08BCB5-53BD-7188-19AC-05580A7A38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02" y="18396458"/>
            <a:ext cx="5663007" cy="4587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CE92AB8C-58EB-C778-813D-8BDA2D18DD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08574" y="18396456"/>
            <a:ext cx="5571318" cy="4557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pole tekstowe 97">
            <a:extLst>
              <a:ext uri="{FF2B5EF4-FFF2-40B4-BE49-F238E27FC236}">
                <a16:creationId xmlns:a16="http://schemas.microsoft.com/office/drawing/2014/main" id="{24FEF851-7E40-1FAE-3644-11B34263F091}"/>
              </a:ext>
            </a:extLst>
          </p:cNvPr>
          <p:cNvSpPr txBox="1"/>
          <p:nvPr/>
        </p:nvSpPr>
        <p:spPr>
          <a:xfrm>
            <a:off x="1080109" y="23037187"/>
            <a:ext cx="5907199" cy="1658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Photocatalytic degradation of MO over as-synthesized catalysts. Conditions: catalyst dose = 1 g/L, concentration of MO dye = 100 ppm, irradiation time = 3 h.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7" name="pole tekstowe 116">
            <a:extLst>
              <a:ext uri="{FF2B5EF4-FFF2-40B4-BE49-F238E27FC236}">
                <a16:creationId xmlns:a16="http://schemas.microsoft.com/office/drawing/2014/main" id="{39ABCC56-CC91-4DE1-3B65-B5C25B7F2665}"/>
              </a:ext>
            </a:extLst>
          </p:cNvPr>
          <p:cNvSpPr txBox="1"/>
          <p:nvPr/>
        </p:nvSpPr>
        <p:spPr>
          <a:xfrm>
            <a:off x="7836321" y="23016629"/>
            <a:ext cx="5867687" cy="20505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Degradation of various organic pollutants over LDH1. Conditions: catalyst dose = 1 g/L,</a:t>
            </a:r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concentration of each organic pollutant = 100 ppm, irradiation time = 3 h.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9" name="pole tekstowe 118">
            <a:extLst>
              <a:ext uri="{FF2B5EF4-FFF2-40B4-BE49-F238E27FC236}">
                <a16:creationId xmlns:a16="http://schemas.microsoft.com/office/drawing/2014/main" id="{CF265001-4E13-B8F4-643B-E75917836B12}"/>
              </a:ext>
            </a:extLst>
          </p:cNvPr>
          <p:cNvSpPr txBox="1"/>
          <p:nvPr/>
        </p:nvSpPr>
        <p:spPr>
          <a:xfrm rot="16200000">
            <a:off x="-768255" y="20081070"/>
            <a:ext cx="3497832" cy="348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66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hlinkClick r:id="rId21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https://doi.org/10.1021/ie403769b</a:t>
            </a:r>
            <a:endParaRPr lang="pl-PL" sz="166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1037" name="Picture 13" descr="Kod QR">
            <a:extLst>
              <a:ext uri="{FF2B5EF4-FFF2-40B4-BE49-F238E27FC236}">
                <a16:creationId xmlns:a16="http://schemas.microsoft.com/office/drawing/2014/main" id="{8C6C6DC6-2CF8-0D4B-EBB2-7AFA4499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69" y="17599959"/>
            <a:ext cx="1576410" cy="1576410"/>
          </a:xfrm>
          <a:prstGeom prst="rect">
            <a:avLst/>
          </a:prstGeom>
          <a:noFill/>
          <a:ln w="38100">
            <a:solidFill>
              <a:srgbClr val="D079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pole tekstowe 122">
            <a:extLst>
              <a:ext uri="{FF2B5EF4-FFF2-40B4-BE49-F238E27FC236}">
                <a16:creationId xmlns:a16="http://schemas.microsoft.com/office/drawing/2014/main" id="{BC354775-CF04-2115-5665-CD5D0A975793}"/>
              </a:ext>
            </a:extLst>
          </p:cNvPr>
          <p:cNvSpPr txBox="1"/>
          <p:nvPr/>
        </p:nvSpPr>
        <p:spPr>
          <a:xfrm>
            <a:off x="2024230" y="21515685"/>
            <a:ext cx="1137001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Co/Cr</a:t>
            </a:r>
          </a:p>
        </p:txBody>
      </p:sp>
      <p:sp>
        <p:nvSpPr>
          <p:cNvPr id="124" name="pole tekstowe 123">
            <a:extLst>
              <a:ext uri="{FF2B5EF4-FFF2-40B4-BE49-F238E27FC236}">
                <a16:creationId xmlns:a16="http://schemas.microsoft.com/office/drawing/2014/main" id="{C21012BD-DBD9-DAE2-3728-82C08E05953C}"/>
              </a:ext>
            </a:extLst>
          </p:cNvPr>
          <p:cNvSpPr txBox="1"/>
          <p:nvPr/>
        </p:nvSpPr>
        <p:spPr>
          <a:xfrm>
            <a:off x="3274253" y="21520286"/>
            <a:ext cx="1137001" cy="483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Ni/Cr</a:t>
            </a:r>
          </a:p>
        </p:txBody>
      </p:sp>
      <p:sp>
        <p:nvSpPr>
          <p:cNvPr id="125" name="pole tekstowe 124">
            <a:extLst>
              <a:ext uri="{FF2B5EF4-FFF2-40B4-BE49-F238E27FC236}">
                <a16:creationId xmlns:a16="http://schemas.microsoft.com/office/drawing/2014/main" id="{2D23B143-4210-DC5B-E026-DC0F095DCB4C}"/>
              </a:ext>
            </a:extLst>
          </p:cNvPr>
          <p:cNvSpPr txBox="1"/>
          <p:nvPr/>
        </p:nvSpPr>
        <p:spPr>
          <a:xfrm>
            <a:off x="4519734" y="21520286"/>
            <a:ext cx="1137001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Cu/Cr</a:t>
            </a:r>
          </a:p>
        </p:txBody>
      </p:sp>
      <p:sp>
        <p:nvSpPr>
          <p:cNvPr id="126" name="pole tekstowe 125">
            <a:extLst>
              <a:ext uri="{FF2B5EF4-FFF2-40B4-BE49-F238E27FC236}">
                <a16:creationId xmlns:a16="http://schemas.microsoft.com/office/drawing/2014/main" id="{09AC24A2-5EED-20A0-98B9-5D5EC5E25714}"/>
              </a:ext>
            </a:extLst>
          </p:cNvPr>
          <p:cNvSpPr txBox="1"/>
          <p:nvPr/>
        </p:nvSpPr>
        <p:spPr>
          <a:xfrm>
            <a:off x="5753000" y="21520286"/>
            <a:ext cx="1137001" cy="483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Zn/Cr</a:t>
            </a:r>
          </a:p>
        </p:txBody>
      </p:sp>
      <p:pic>
        <p:nvPicPr>
          <p:cNvPr id="127" name="Obraz 126" descr="Obraz zawierający Telefon komórkowy, lampa, design&#10;&#10;Opis wygenerowany automatycznie">
            <a:extLst>
              <a:ext uri="{FF2B5EF4-FFF2-40B4-BE49-F238E27FC236}">
                <a16:creationId xmlns:a16="http://schemas.microsoft.com/office/drawing/2014/main" id="{0CF7D508-5F0E-DCAA-8C59-F0874259CC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/>
          <a:stretch>
            <a:fillRect/>
          </a:stretch>
        </p:blipFill>
        <p:spPr>
          <a:xfrm>
            <a:off x="13961515" y="16981524"/>
            <a:ext cx="1854880" cy="3186343"/>
          </a:xfrm>
          <a:prstGeom prst="flowChartPunchedCar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1" name="pole tekstowe 140">
            <a:extLst>
              <a:ext uri="{FF2B5EF4-FFF2-40B4-BE49-F238E27FC236}">
                <a16:creationId xmlns:a16="http://schemas.microsoft.com/office/drawing/2014/main" id="{5094DF82-6488-DF3E-A093-A933B18B7D3C}"/>
              </a:ext>
            </a:extLst>
          </p:cNvPr>
          <p:cNvSpPr txBox="1"/>
          <p:nvPr/>
        </p:nvSpPr>
        <p:spPr>
          <a:xfrm>
            <a:off x="15988020" y="17865183"/>
            <a:ext cx="5475718" cy="2094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💡150 W LED lamp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💡80 mg/80 mL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💡SO and MB concentrations: 0.02 mM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💡AB concentration: 0.3 mM</a:t>
            </a:r>
          </a:p>
        </p:txBody>
      </p:sp>
      <p:pic>
        <p:nvPicPr>
          <p:cNvPr id="145" name="Obraz 144">
            <a:extLst>
              <a:ext uri="{FF2B5EF4-FFF2-40B4-BE49-F238E27FC236}">
                <a16:creationId xmlns:a16="http://schemas.microsoft.com/office/drawing/2014/main" id="{BD112607-B96F-D8D4-78BB-3609761EDA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50" y="12158915"/>
            <a:ext cx="3881931" cy="4395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pole tekstowe 145">
            <a:extLst>
              <a:ext uri="{FF2B5EF4-FFF2-40B4-BE49-F238E27FC236}">
                <a16:creationId xmlns:a16="http://schemas.microsoft.com/office/drawing/2014/main" id="{7DF114A8-03D5-270B-76CB-927C1C5130BF}"/>
              </a:ext>
            </a:extLst>
          </p:cNvPr>
          <p:cNvSpPr txBox="1"/>
          <p:nvPr/>
        </p:nvSpPr>
        <p:spPr>
          <a:xfrm>
            <a:off x="15362433" y="11818011"/>
            <a:ext cx="1413487" cy="483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NaOH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49" name="pole tekstowe 148">
            <a:extLst>
              <a:ext uri="{FF2B5EF4-FFF2-40B4-BE49-F238E27FC236}">
                <a16:creationId xmlns:a16="http://schemas.microsoft.com/office/drawing/2014/main" id="{370F4DB7-638A-B232-00DA-F6E1573AE3E5}"/>
              </a:ext>
            </a:extLst>
          </p:cNvPr>
          <p:cNvSpPr txBox="1"/>
          <p:nvPr/>
        </p:nvSpPr>
        <p:spPr>
          <a:xfrm>
            <a:off x="16037697" y="14785622"/>
            <a:ext cx="1413487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DI</a:t>
            </a:r>
            <a:r>
              <a:rPr lang="pl-PL" sz="22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water</a:t>
            </a:r>
            <a:endParaRPr lang="pl-PL" sz="2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50" name="pole tekstowe 149">
            <a:extLst>
              <a:ext uri="{FF2B5EF4-FFF2-40B4-BE49-F238E27FC236}">
                <a16:creationId xmlns:a16="http://schemas.microsoft.com/office/drawing/2014/main" id="{3E3AA0D0-C062-04A8-41E4-87013ED767F6}"/>
              </a:ext>
            </a:extLst>
          </p:cNvPr>
          <p:cNvSpPr txBox="1"/>
          <p:nvPr/>
        </p:nvSpPr>
        <p:spPr>
          <a:xfrm>
            <a:off x="16918404" y="11671734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pl-PL" sz="2545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II</a:t>
            </a:r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/M</a:t>
            </a:r>
            <a:r>
              <a:rPr lang="pl-PL" sz="2545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III</a:t>
            </a:r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 solution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cxnSp>
        <p:nvCxnSpPr>
          <p:cNvPr id="159" name="Łącznik prosty 158">
            <a:extLst>
              <a:ext uri="{FF2B5EF4-FFF2-40B4-BE49-F238E27FC236}">
                <a16:creationId xmlns:a16="http://schemas.microsoft.com/office/drawing/2014/main" id="{50D38413-D752-0633-5596-FB0E6223A58D}"/>
              </a:ext>
            </a:extLst>
          </p:cNvPr>
          <p:cNvCxnSpPr>
            <a:cxnSpLocks/>
          </p:cNvCxnSpPr>
          <p:nvPr/>
        </p:nvCxnSpPr>
        <p:spPr>
          <a:xfrm>
            <a:off x="13724434" y="11825579"/>
            <a:ext cx="0" cy="12046915"/>
          </a:xfrm>
          <a:prstGeom prst="line">
            <a:avLst/>
          </a:prstGeom>
          <a:ln w="38100">
            <a:solidFill>
              <a:srgbClr val="F79007"/>
            </a:solidFill>
            <a:prstDash val="lgDashDot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Dowolny kształt: kształt 1031">
            <a:extLst>
              <a:ext uri="{FF2B5EF4-FFF2-40B4-BE49-F238E27FC236}">
                <a16:creationId xmlns:a16="http://schemas.microsoft.com/office/drawing/2014/main" id="{02D836AA-10EA-C05F-9240-24B0C1E625A6}"/>
              </a:ext>
            </a:extLst>
          </p:cNvPr>
          <p:cNvSpPr/>
          <p:nvPr/>
        </p:nvSpPr>
        <p:spPr>
          <a:xfrm>
            <a:off x="22668663" y="12381735"/>
            <a:ext cx="1497865" cy="237006"/>
          </a:xfrm>
          <a:custGeom>
            <a:avLst/>
            <a:gdLst>
              <a:gd name="connsiteX0" fmla="*/ 1171575 w 1171575"/>
              <a:gd name="connsiteY0" fmla="*/ 66675 h 183600"/>
              <a:gd name="connsiteX1" fmla="*/ 1016794 w 1171575"/>
              <a:gd name="connsiteY1" fmla="*/ 178593 h 183600"/>
              <a:gd name="connsiteX2" fmla="*/ 742950 w 1171575"/>
              <a:gd name="connsiteY2" fmla="*/ 152400 h 183600"/>
              <a:gd name="connsiteX3" fmla="*/ 409575 w 1171575"/>
              <a:gd name="connsiteY3" fmla="*/ 47625 h 183600"/>
              <a:gd name="connsiteX4" fmla="*/ 0 w 1171575"/>
              <a:gd name="connsiteY4" fmla="*/ 0 h 18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" h="183600">
                <a:moveTo>
                  <a:pt x="1171575" y="66675"/>
                </a:moveTo>
                <a:cubicBezTo>
                  <a:pt x="1129903" y="115490"/>
                  <a:pt x="1088231" y="164306"/>
                  <a:pt x="1016794" y="178593"/>
                </a:cubicBezTo>
                <a:cubicBezTo>
                  <a:pt x="945356" y="192881"/>
                  <a:pt x="844153" y="174228"/>
                  <a:pt x="742950" y="152400"/>
                </a:cubicBezTo>
                <a:cubicBezTo>
                  <a:pt x="641747" y="130572"/>
                  <a:pt x="533400" y="73025"/>
                  <a:pt x="409575" y="47625"/>
                </a:cubicBezTo>
                <a:cubicBezTo>
                  <a:pt x="285750" y="22225"/>
                  <a:pt x="53578" y="11906"/>
                  <a:pt x="0" y="0"/>
                </a:cubicBez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3" name="Owal 1032">
            <a:extLst>
              <a:ext uri="{FF2B5EF4-FFF2-40B4-BE49-F238E27FC236}">
                <a16:creationId xmlns:a16="http://schemas.microsoft.com/office/drawing/2014/main" id="{9B1B9DD1-4EA0-E041-088F-5C8A1A5ED701}"/>
              </a:ext>
            </a:extLst>
          </p:cNvPr>
          <p:cNvSpPr/>
          <p:nvPr/>
        </p:nvSpPr>
        <p:spPr>
          <a:xfrm>
            <a:off x="23079185" y="11796676"/>
            <a:ext cx="3881931" cy="1024284"/>
          </a:xfrm>
          <a:prstGeom prst="ellipse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Methylene Blue (MB)</a:t>
            </a:r>
          </a:p>
        </p:txBody>
      </p: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BE918EE0-7EE5-F4FF-5C4A-D6B6418E6D9F}"/>
              </a:ext>
            </a:extLst>
          </p:cNvPr>
          <p:cNvSpPr/>
          <p:nvPr/>
        </p:nvSpPr>
        <p:spPr>
          <a:xfrm>
            <a:off x="20333793" y="14327078"/>
            <a:ext cx="3848241" cy="605518"/>
          </a:xfrm>
          <a:custGeom>
            <a:avLst/>
            <a:gdLst>
              <a:gd name="connsiteX0" fmla="*/ 0 w 2133600"/>
              <a:gd name="connsiteY0" fmla="*/ 0 h 373522"/>
              <a:gd name="connsiteX1" fmla="*/ 269082 w 2133600"/>
              <a:gd name="connsiteY1" fmla="*/ 188118 h 373522"/>
              <a:gd name="connsiteX2" fmla="*/ 771525 w 2133600"/>
              <a:gd name="connsiteY2" fmla="*/ 347662 h 373522"/>
              <a:gd name="connsiteX3" fmla="*/ 1488282 w 2133600"/>
              <a:gd name="connsiteY3" fmla="*/ 345281 h 373522"/>
              <a:gd name="connsiteX4" fmla="*/ 2133600 w 2133600"/>
              <a:gd name="connsiteY4" fmla="*/ 76200 h 37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73522">
                <a:moveTo>
                  <a:pt x="0" y="0"/>
                </a:moveTo>
                <a:cubicBezTo>
                  <a:pt x="70247" y="65087"/>
                  <a:pt x="140495" y="130174"/>
                  <a:pt x="269082" y="188118"/>
                </a:cubicBezTo>
                <a:cubicBezTo>
                  <a:pt x="397669" y="246062"/>
                  <a:pt x="568325" y="321468"/>
                  <a:pt x="771525" y="347662"/>
                </a:cubicBezTo>
                <a:cubicBezTo>
                  <a:pt x="974725" y="373856"/>
                  <a:pt x="1261270" y="390525"/>
                  <a:pt x="1488282" y="345281"/>
                </a:cubicBezTo>
                <a:cubicBezTo>
                  <a:pt x="1715294" y="300037"/>
                  <a:pt x="2021285" y="121047"/>
                  <a:pt x="2133600" y="76200"/>
                </a:cubicBez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8" name="Owal 1037">
            <a:extLst>
              <a:ext uri="{FF2B5EF4-FFF2-40B4-BE49-F238E27FC236}">
                <a16:creationId xmlns:a16="http://schemas.microsoft.com/office/drawing/2014/main" id="{F6D2D4DE-A945-7AC9-ACD6-2B74D75845DD}"/>
              </a:ext>
            </a:extLst>
          </p:cNvPr>
          <p:cNvSpPr/>
          <p:nvPr/>
        </p:nvSpPr>
        <p:spPr>
          <a:xfrm>
            <a:off x="17993480" y="13684120"/>
            <a:ext cx="2943487" cy="1024284"/>
          </a:xfrm>
          <a:prstGeom prst="ellipse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Safranin O (SO)</a:t>
            </a:r>
          </a:p>
        </p:txBody>
      </p:sp>
      <p:sp>
        <p:nvSpPr>
          <p:cNvPr id="1039" name="Dowolny kształt: kształt 1038">
            <a:extLst>
              <a:ext uri="{FF2B5EF4-FFF2-40B4-BE49-F238E27FC236}">
                <a16:creationId xmlns:a16="http://schemas.microsoft.com/office/drawing/2014/main" id="{ECACD30C-7B0B-CC67-0BBE-97E40BF5D45D}"/>
              </a:ext>
            </a:extLst>
          </p:cNvPr>
          <p:cNvSpPr/>
          <p:nvPr/>
        </p:nvSpPr>
        <p:spPr>
          <a:xfrm>
            <a:off x="22121219" y="15663279"/>
            <a:ext cx="1791199" cy="1427768"/>
          </a:xfrm>
          <a:custGeom>
            <a:avLst/>
            <a:gdLst>
              <a:gd name="connsiteX0" fmla="*/ 657225 w 657225"/>
              <a:gd name="connsiteY0" fmla="*/ 1104900 h 1115162"/>
              <a:gd name="connsiteX1" fmla="*/ 290512 w 657225"/>
              <a:gd name="connsiteY1" fmla="*/ 1028700 h 1115162"/>
              <a:gd name="connsiteX2" fmla="*/ 66675 w 657225"/>
              <a:gd name="connsiteY2" fmla="*/ 471488 h 1115162"/>
              <a:gd name="connsiteX3" fmla="*/ 0 w 657225"/>
              <a:gd name="connsiteY3" fmla="*/ 0 h 111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1115162">
                <a:moveTo>
                  <a:pt x="657225" y="1104900"/>
                </a:moveTo>
                <a:cubicBezTo>
                  <a:pt x="523081" y="1119584"/>
                  <a:pt x="388937" y="1134269"/>
                  <a:pt x="290512" y="1028700"/>
                </a:cubicBezTo>
                <a:cubicBezTo>
                  <a:pt x="192087" y="923131"/>
                  <a:pt x="115094" y="642938"/>
                  <a:pt x="66675" y="471488"/>
                </a:cubicBezTo>
                <a:cubicBezTo>
                  <a:pt x="18256" y="300038"/>
                  <a:pt x="9128" y="150019"/>
                  <a:pt x="0" y="0"/>
                </a:cubicBez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0" name="Owal 1039">
            <a:extLst>
              <a:ext uri="{FF2B5EF4-FFF2-40B4-BE49-F238E27FC236}">
                <a16:creationId xmlns:a16="http://schemas.microsoft.com/office/drawing/2014/main" id="{66E3023D-69DF-2AE3-E14E-09AC51811C93}"/>
              </a:ext>
            </a:extLst>
          </p:cNvPr>
          <p:cNvSpPr/>
          <p:nvPr/>
        </p:nvSpPr>
        <p:spPr>
          <a:xfrm>
            <a:off x="23437194" y="16519132"/>
            <a:ext cx="3177625" cy="1024284"/>
          </a:xfrm>
          <a:prstGeom prst="ellipse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Acid Blue 129 (AB)</a:t>
            </a:r>
          </a:p>
        </p:txBody>
      </p:sp>
      <p:sp>
        <p:nvSpPr>
          <p:cNvPr id="1041" name="Łuk 1040">
            <a:extLst>
              <a:ext uri="{FF2B5EF4-FFF2-40B4-BE49-F238E27FC236}">
                <a16:creationId xmlns:a16="http://schemas.microsoft.com/office/drawing/2014/main" id="{D7C092FE-875B-2E40-15D7-E78644D1A705}"/>
              </a:ext>
            </a:extLst>
          </p:cNvPr>
          <p:cNvSpPr/>
          <p:nvPr/>
        </p:nvSpPr>
        <p:spPr>
          <a:xfrm rot="734422">
            <a:off x="18696212" y="6867730"/>
            <a:ext cx="2735502" cy="2427916"/>
          </a:xfrm>
          <a:prstGeom prst="arc">
            <a:avLst>
              <a:gd name="adj1" fmla="val 16200000"/>
              <a:gd name="adj2" fmla="val 21480961"/>
            </a:avLst>
          </a:prstGeom>
          <a:ln w="28575">
            <a:solidFill>
              <a:schemeClr val="bg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2" name="Obraz 1041">
            <a:extLst>
              <a:ext uri="{FF2B5EF4-FFF2-40B4-BE49-F238E27FC236}">
                <a16:creationId xmlns:a16="http://schemas.microsoft.com/office/drawing/2014/main" id="{624EB113-826C-FDD9-8B93-81CB39AD9D6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2"/>
          <a:stretch>
            <a:fillRect/>
          </a:stretch>
        </p:blipFill>
        <p:spPr>
          <a:xfrm>
            <a:off x="14070296" y="20308025"/>
            <a:ext cx="12466558" cy="383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3" name="Prostokąt: zaokrąglone rogi 1042">
            <a:extLst>
              <a:ext uri="{FF2B5EF4-FFF2-40B4-BE49-F238E27FC236}">
                <a16:creationId xmlns:a16="http://schemas.microsoft.com/office/drawing/2014/main" id="{B25704F6-9DCB-09FB-64C1-89DECBD06995}"/>
              </a:ext>
            </a:extLst>
          </p:cNvPr>
          <p:cNvSpPr/>
          <p:nvPr/>
        </p:nvSpPr>
        <p:spPr>
          <a:xfrm>
            <a:off x="15029742" y="20471632"/>
            <a:ext cx="2450147" cy="695319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MB 0.02 mM</a:t>
            </a:r>
          </a:p>
        </p:txBody>
      </p:sp>
      <p:sp>
        <p:nvSpPr>
          <p:cNvPr id="1044" name="Prostokąt: zaokrąglone rogi 1043">
            <a:extLst>
              <a:ext uri="{FF2B5EF4-FFF2-40B4-BE49-F238E27FC236}">
                <a16:creationId xmlns:a16="http://schemas.microsoft.com/office/drawing/2014/main" id="{4969E29C-5604-3BA7-ABA0-1D8DD046D0F5}"/>
              </a:ext>
            </a:extLst>
          </p:cNvPr>
          <p:cNvSpPr/>
          <p:nvPr/>
        </p:nvSpPr>
        <p:spPr>
          <a:xfrm>
            <a:off x="19233467" y="20471632"/>
            <a:ext cx="2450147" cy="695319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SO 0.02 mM</a:t>
            </a:r>
          </a:p>
        </p:txBody>
      </p:sp>
      <p:sp>
        <p:nvSpPr>
          <p:cNvPr id="1045" name="Prostokąt: zaokrąglone rogi 1044">
            <a:extLst>
              <a:ext uri="{FF2B5EF4-FFF2-40B4-BE49-F238E27FC236}">
                <a16:creationId xmlns:a16="http://schemas.microsoft.com/office/drawing/2014/main" id="{296018C7-2663-BBB8-FB76-AD45DE6EAB37}"/>
              </a:ext>
            </a:extLst>
          </p:cNvPr>
          <p:cNvSpPr/>
          <p:nvPr/>
        </p:nvSpPr>
        <p:spPr>
          <a:xfrm>
            <a:off x="23437194" y="20471632"/>
            <a:ext cx="2450147" cy="695319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AB 0.3 mM</a:t>
            </a:r>
          </a:p>
        </p:txBody>
      </p:sp>
      <p:pic>
        <p:nvPicPr>
          <p:cNvPr id="1047" name="Obraz 1046">
            <a:extLst>
              <a:ext uri="{FF2B5EF4-FFF2-40B4-BE49-F238E27FC236}">
                <a16:creationId xmlns:a16="http://schemas.microsoft.com/office/drawing/2014/main" id="{55AD6540-595A-D7AB-9318-AFDBA1401A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079394" y="21241770"/>
            <a:ext cx="2330534" cy="798727"/>
          </a:xfrm>
          <a:prstGeom prst="rect">
            <a:avLst/>
          </a:prstGeom>
          <a:effectLst/>
        </p:spPr>
      </p:pic>
      <p:sp>
        <p:nvSpPr>
          <p:cNvPr id="1049" name="pole tekstowe 1048">
            <a:extLst>
              <a:ext uri="{FF2B5EF4-FFF2-40B4-BE49-F238E27FC236}">
                <a16:creationId xmlns:a16="http://schemas.microsoft.com/office/drawing/2014/main" id="{21A5F559-B45A-07B7-6892-3EFF970C24AC}"/>
              </a:ext>
            </a:extLst>
          </p:cNvPr>
          <p:cNvSpPr txBox="1"/>
          <p:nvPr/>
        </p:nvSpPr>
        <p:spPr>
          <a:xfrm>
            <a:off x="21508096" y="18414141"/>
            <a:ext cx="4813983" cy="1549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💡0.5 h adsorption eq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 h photocatalysis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💡Control experiments in the dark</a:t>
            </a:r>
          </a:p>
        </p:txBody>
      </p:sp>
      <p:sp>
        <p:nvSpPr>
          <p:cNvPr id="1050" name="Prostokąt: zaokrąglone rogi 1049">
            <a:extLst>
              <a:ext uri="{FF2B5EF4-FFF2-40B4-BE49-F238E27FC236}">
                <a16:creationId xmlns:a16="http://schemas.microsoft.com/office/drawing/2014/main" id="{62B9A268-3C0C-79CF-8CFA-034415B72979}"/>
              </a:ext>
            </a:extLst>
          </p:cNvPr>
          <p:cNvSpPr/>
          <p:nvPr/>
        </p:nvSpPr>
        <p:spPr>
          <a:xfrm>
            <a:off x="13897305" y="11175150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Synthesis</a:t>
            </a:r>
          </a:p>
        </p:txBody>
      </p:sp>
      <p:sp>
        <p:nvSpPr>
          <p:cNvPr id="1051" name="Prostokąt: zaokrąglone rogi 1050">
            <a:extLst>
              <a:ext uri="{FF2B5EF4-FFF2-40B4-BE49-F238E27FC236}">
                <a16:creationId xmlns:a16="http://schemas.microsoft.com/office/drawing/2014/main" id="{AC80CA36-AE3D-9524-E8A9-24DE2116DF25}"/>
              </a:ext>
            </a:extLst>
          </p:cNvPr>
          <p:cNvSpPr/>
          <p:nvPr/>
        </p:nvSpPr>
        <p:spPr>
          <a:xfrm>
            <a:off x="21564052" y="11131042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Pollutants</a:t>
            </a:r>
          </a:p>
        </p:txBody>
      </p:sp>
      <p:sp>
        <p:nvSpPr>
          <p:cNvPr id="1052" name="Prostokąt: zaokrąglone rogi 1051">
            <a:extLst>
              <a:ext uri="{FF2B5EF4-FFF2-40B4-BE49-F238E27FC236}">
                <a16:creationId xmlns:a16="http://schemas.microsoft.com/office/drawing/2014/main" id="{8A1675AA-1698-9827-08C8-6FD20EB0F976}"/>
              </a:ext>
            </a:extLst>
          </p:cNvPr>
          <p:cNvSpPr/>
          <p:nvPr/>
        </p:nvSpPr>
        <p:spPr>
          <a:xfrm>
            <a:off x="16037698" y="16978968"/>
            <a:ext cx="2417411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Experiments</a:t>
            </a:r>
          </a:p>
        </p:txBody>
      </p:sp>
      <p:graphicFrame>
        <p:nvGraphicFramePr>
          <p:cNvPr id="28" name="Obiekt 27">
            <a:extLst>
              <a:ext uri="{FF2B5EF4-FFF2-40B4-BE49-F238E27FC236}">
                <a16:creationId xmlns:a16="http://schemas.microsoft.com/office/drawing/2014/main" id="{EF9EBE2C-5EFD-AC35-C622-7B5A4FF51A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33747"/>
              </p:ext>
            </p:extLst>
          </p:nvPr>
        </p:nvGraphicFramePr>
        <p:xfrm>
          <a:off x="22300636" y="13212382"/>
          <a:ext cx="4149222" cy="260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8" imgW="4411661" imgH="2773759" progId="ACD.ChemSketch.20">
                  <p:embed/>
                </p:oleObj>
              </mc:Choice>
              <mc:Fallback>
                <p:oleObj name="ChemSketch" r:id="rId28" imgW="4411661" imgH="2773759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2300636" y="13212382"/>
                        <a:ext cx="4149222" cy="2608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iekt 30">
            <a:extLst>
              <a:ext uri="{FF2B5EF4-FFF2-40B4-BE49-F238E27FC236}">
                <a16:creationId xmlns:a16="http://schemas.microsoft.com/office/drawing/2014/main" id="{C06FE63F-A4C6-E788-DC15-741D9457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496063"/>
              </p:ext>
            </p:extLst>
          </p:nvPr>
        </p:nvGraphicFramePr>
        <p:xfrm>
          <a:off x="18262504" y="11913696"/>
          <a:ext cx="4925789" cy="172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0" imgW="2567975" imgH="899286" progId="ACD.ChemSketch.20">
                  <p:embed/>
                </p:oleObj>
              </mc:Choice>
              <mc:Fallback>
                <p:oleObj name="ChemSketch" r:id="rId30" imgW="2567975" imgH="899286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8262504" y="11913696"/>
                        <a:ext cx="4925789" cy="172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iekt 96">
            <a:extLst>
              <a:ext uri="{FF2B5EF4-FFF2-40B4-BE49-F238E27FC236}">
                <a16:creationId xmlns:a16="http://schemas.microsoft.com/office/drawing/2014/main" id="{B4DD4BE3-37C2-CE0D-6C60-20FBD45AB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653125"/>
              </p:ext>
            </p:extLst>
          </p:nvPr>
        </p:nvGraphicFramePr>
        <p:xfrm>
          <a:off x="18615693" y="15065288"/>
          <a:ext cx="4254819" cy="3303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2" imgW="2179249" imgH="1691972" progId="ACD.ChemSketch.20">
                  <p:embed/>
                </p:oleObj>
              </mc:Choice>
              <mc:Fallback>
                <p:oleObj name="ChemSketch" r:id="rId32" imgW="2179249" imgH="1691972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8615693" y="15065288"/>
                        <a:ext cx="4254819" cy="3303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iekt 98">
            <a:extLst>
              <a:ext uri="{FF2B5EF4-FFF2-40B4-BE49-F238E27FC236}">
                <a16:creationId xmlns:a16="http://schemas.microsoft.com/office/drawing/2014/main" id="{CCBF5C43-BD20-27B8-A578-2D69369D8B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720686"/>
              </p:ext>
            </p:extLst>
          </p:nvPr>
        </p:nvGraphicFramePr>
        <p:xfrm>
          <a:off x="21703009" y="11993678"/>
          <a:ext cx="353749" cy="40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4" imgW="175225" imgH="198278" progId="ACD.ChemSketch.20">
                  <p:embed/>
                </p:oleObj>
              </mc:Choice>
              <mc:Fallback>
                <p:oleObj name="ChemSketch" r:id="rId34" imgW="175225" imgH="198278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1703009" y="11993678"/>
                        <a:ext cx="353749" cy="401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pole tekstowe 110">
            <a:extLst>
              <a:ext uri="{FF2B5EF4-FFF2-40B4-BE49-F238E27FC236}">
                <a16:creationId xmlns:a16="http://schemas.microsoft.com/office/drawing/2014/main" id="{D03F9E46-21EE-C154-DFED-551191A45D8D}"/>
              </a:ext>
            </a:extLst>
          </p:cNvPr>
          <p:cNvSpPr txBox="1"/>
          <p:nvPr/>
        </p:nvSpPr>
        <p:spPr>
          <a:xfrm>
            <a:off x="15734848" y="34211232"/>
            <a:ext cx="10802006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🧠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improved adsorption, photocatalysis still &lt;10%</a:t>
            </a:r>
            <a:endParaRPr lang="en-US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FCFE1F58-7674-AAB8-311D-327E694B0264}"/>
              </a:ext>
            </a:extLst>
          </p:cNvPr>
          <p:cNvSpPr txBox="1"/>
          <p:nvPr/>
        </p:nvSpPr>
        <p:spPr>
          <a:xfrm>
            <a:off x="27897668" y="20319349"/>
            <a:ext cx="15375778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🧠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improved  charge generation and separation = improved photocatalysis</a:t>
            </a:r>
            <a:endParaRPr lang="en-US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Rectangle 2">
            <a:extLst>
              <a:ext uri="{FF2B5EF4-FFF2-40B4-BE49-F238E27FC236}">
                <a16:creationId xmlns:a16="http://schemas.microsoft.com/office/drawing/2014/main" id="{BCE37711-CF1C-C989-406E-4D5BFC696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9263" y="22636026"/>
            <a:ext cx="6918007" cy="27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108730" tIns="54365" rIns="108730" bIns="54365" numCol="1" anchor="ctr" anchorCtr="0" compatLnSpc="1">
            <a:prstTxWarp prst="textNoShape">
              <a:avLst/>
            </a:prstTxWarp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⚙️ Metal doping increased photocatalysis in the literature</a:t>
            </a:r>
          </a:p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Tested metals:</a:t>
            </a:r>
          </a:p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📉</a:t>
            </a: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Cu, Fe → decreased activity</a:t>
            </a:r>
            <a:endParaRPr lang="pl-PL" alt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🏆</a:t>
            </a: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altLang="pl-PL" sz="3329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Ag</a:t>
            </a:r>
            <a:r>
              <a:rPr lang="en-US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→ strong enhancement</a:t>
            </a:r>
            <a:endParaRPr lang="pl-PL" alt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29" name="pole tekstowe 128">
            <a:extLst>
              <a:ext uri="{FF2B5EF4-FFF2-40B4-BE49-F238E27FC236}">
                <a16:creationId xmlns:a16="http://schemas.microsoft.com/office/drawing/2014/main" id="{4DB005DC-CFED-91E1-F692-AAA8B26B4A43}"/>
              </a:ext>
            </a:extLst>
          </p:cNvPr>
          <p:cNvSpPr txBox="1"/>
          <p:nvPr/>
        </p:nvSpPr>
        <p:spPr>
          <a:xfrm>
            <a:off x="38328701" y="30550343"/>
            <a:ext cx="12411083" cy="604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🧠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Result</a:t>
            </a:r>
            <a:r>
              <a:rPr 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: effective photodegradation, depentent on Ag loading</a:t>
            </a:r>
            <a:endParaRPr lang="en-US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39" name="pole tekstowe 138">
            <a:extLst>
              <a:ext uri="{FF2B5EF4-FFF2-40B4-BE49-F238E27FC236}">
                <a16:creationId xmlns:a16="http://schemas.microsoft.com/office/drawing/2014/main" id="{12811286-5F28-A37B-F60D-ED6FEE28078D}"/>
              </a:ext>
            </a:extLst>
          </p:cNvPr>
          <p:cNvSpPr txBox="1"/>
          <p:nvPr/>
        </p:nvSpPr>
        <p:spPr>
          <a:xfrm>
            <a:off x="39434552" y="31899693"/>
            <a:ext cx="10319397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LDH ⚠️  				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443C9697-BDCB-F726-F819-27C024E86E9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49156" y="26603683"/>
            <a:ext cx="4907702" cy="7313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1" name="Prostokąt 150">
            <a:extLst>
              <a:ext uri="{FF2B5EF4-FFF2-40B4-BE49-F238E27FC236}">
                <a16:creationId xmlns:a16="http://schemas.microsoft.com/office/drawing/2014/main" id="{0AA7A7FE-733D-17DB-D58D-9078B687A436}"/>
              </a:ext>
            </a:extLst>
          </p:cNvPr>
          <p:cNvSpPr/>
          <p:nvPr/>
        </p:nvSpPr>
        <p:spPr>
          <a:xfrm>
            <a:off x="11612652" y="28013373"/>
            <a:ext cx="2630848" cy="112701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composites with </a:t>
            </a:r>
            <a:r>
              <a:rPr lang="pl-PL" sz="2378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50% </a:t>
            </a:r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wt. of clay</a:t>
            </a:r>
          </a:p>
        </p:txBody>
      </p:sp>
      <p:sp>
        <p:nvSpPr>
          <p:cNvPr id="152" name="Prostokąt 151">
            <a:extLst>
              <a:ext uri="{FF2B5EF4-FFF2-40B4-BE49-F238E27FC236}">
                <a16:creationId xmlns:a16="http://schemas.microsoft.com/office/drawing/2014/main" id="{464347CB-B320-31D4-4C61-23C371036E04}"/>
              </a:ext>
            </a:extLst>
          </p:cNvPr>
          <p:cNvSpPr/>
          <p:nvPr/>
        </p:nvSpPr>
        <p:spPr>
          <a:xfrm>
            <a:off x="12089027" y="28965192"/>
            <a:ext cx="2729225" cy="112701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composites with </a:t>
            </a:r>
            <a:r>
              <a:rPr lang="pl-PL" sz="2378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33% </a:t>
            </a:r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wt. of clay</a:t>
            </a:r>
          </a:p>
        </p:txBody>
      </p:sp>
      <p:sp>
        <p:nvSpPr>
          <p:cNvPr id="154" name="pole tekstowe 153">
            <a:extLst>
              <a:ext uri="{FF2B5EF4-FFF2-40B4-BE49-F238E27FC236}">
                <a16:creationId xmlns:a16="http://schemas.microsoft.com/office/drawing/2014/main" id="{5B223CA2-631A-CAA0-5A47-D498ACBCCD13}"/>
              </a:ext>
            </a:extLst>
          </p:cNvPr>
          <p:cNvSpPr txBox="1"/>
          <p:nvPr/>
        </p:nvSpPr>
        <p:spPr>
          <a:xfrm>
            <a:off x="11368718" y="30179907"/>
            <a:ext cx="2223543" cy="41176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 materials: 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LZNK1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LZNH1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LZNM1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LZNK2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LZNH2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LZNM2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LZNK3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LZNH3</a:t>
            </a:r>
          </a:p>
          <a:p>
            <a:pPr marL="339785" indent="-339785">
              <a:buFont typeface="Wingdings" panose="05000000000000000000" pitchFamily="2" charset="2"/>
              <a:buChar char="v"/>
            </a:pPr>
            <a:r>
              <a:rPr lang="pl-PL" sz="2378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LZNM3</a:t>
            </a:r>
          </a:p>
        </p:txBody>
      </p:sp>
      <p:sp>
        <p:nvSpPr>
          <p:cNvPr id="156" name="Prostokąt 155">
            <a:extLst>
              <a:ext uri="{FF2B5EF4-FFF2-40B4-BE49-F238E27FC236}">
                <a16:creationId xmlns:a16="http://schemas.microsoft.com/office/drawing/2014/main" id="{BE325913-D6C4-F430-34E4-4AA5FD2EFB58}"/>
              </a:ext>
            </a:extLst>
          </p:cNvPr>
          <p:cNvSpPr/>
          <p:nvPr/>
        </p:nvSpPr>
        <p:spPr>
          <a:xfrm>
            <a:off x="12806464" y="29877401"/>
            <a:ext cx="2726373" cy="112701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composites with </a:t>
            </a:r>
            <a:r>
              <a:rPr lang="pl-PL" sz="2378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20% </a:t>
            </a:r>
            <a:r>
              <a:rPr lang="pl-PL" sz="2378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wt. of clay</a:t>
            </a:r>
          </a:p>
        </p:txBody>
      </p:sp>
      <p:pic>
        <p:nvPicPr>
          <p:cNvPr id="1030" name="Obraz 1029">
            <a:extLst>
              <a:ext uri="{FF2B5EF4-FFF2-40B4-BE49-F238E27FC236}">
                <a16:creationId xmlns:a16="http://schemas.microsoft.com/office/drawing/2014/main" id="{B5A71C5E-2381-6B5E-F214-A41D1BB41F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89" y="30004080"/>
            <a:ext cx="3881931" cy="4395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1" name="pole tekstowe 1030">
            <a:extLst>
              <a:ext uri="{FF2B5EF4-FFF2-40B4-BE49-F238E27FC236}">
                <a16:creationId xmlns:a16="http://schemas.microsoft.com/office/drawing/2014/main" id="{92C4C0D8-53F9-FEC3-9416-F0C676F20463}"/>
              </a:ext>
            </a:extLst>
          </p:cNvPr>
          <p:cNvSpPr txBox="1"/>
          <p:nvPr/>
        </p:nvSpPr>
        <p:spPr>
          <a:xfrm>
            <a:off x="8626807" y="29610588"/>
            <a:ext cx="1413487" cy="483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NaOH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34" name="pole tekstowe 1033">
            <a:extLst>
              <a:ext uri="{FF2B5EF4-FFF2-40B4-BE49-F238E27FC236}">
                <a16:creationId xmlns:a16="http://schemas.microsoft.com/office/drawing/2014/main" id="{C556B3B9-29A3-433A-0BE5-9C24ADE8D8C4}"/>
              </a:ext>
            </a:extLst>
          </p:cNvPr>
          <p:cNvSpPr txBox="1"/>
          <p:nvPr/>
        </p:nvSpPr>
        <p:spPr>
          <a:xfrm>
            <a:off x="7147956" y="32955790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DI water with clay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35" name="pole tekstowe 1034">
            <a:extLst>
              <a:ext uri="{FF2B5EF4-FFF2-40B4-BE49-F238E27FC236}">
                <a16:creationId xmlns:a16="http://schemas.microsoft.com/office/drawing/2014/main" id="{68151B10-5EC1-46A7-F37D-920ABD553AFF}"/>
              </a:ext>
            </a:extLst>
          </p:cNvPr>
          <p:cNvSpPr txBox="1"/>
          <p:nvPr/>
        </p:nvSpPr>
        <p:spPr>
          <a:xfrm>
            <a:off x="9678297" y="29519695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Zn/Cr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solution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46" name="pole tekstowe 1045">
            <a:extLst>
              <a:ext uri="{FF2B5EF4-FFF2-40B4-BE49-F238E27FC236}">
                <a16:creationId xmlns:a16="http://schemas.microsoft.com/office/drawing/2014/main" id="{019DFFB6-B4F2-B89D-80C3-0C7EB9AB231F}"/>
              </a:ext>
            </a:extLst>
          </p:cNvPr>
          <p:cNvSpPr txBox="1"/>
          <p:nvPr/>
        </p:nvSpPr>
        <p:spPr>
          <a:xfrm>
            <a:off x="818012" y="33935548"/>
            <a:ext cx="654277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Adsorption and photocatalytic degradation of co-existing MO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and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MB	in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equa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concentration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(each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20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mg∙L</a:t>
            </a:r>
            <a:r>
              <a:rPr lang="pl-PL" sz="2400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-1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)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with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1.0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g·L</a:t>
            </a:r>
            <a:r>
              <a:rPr lang="pl-PL" sz="2400" baseline="30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-1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catalyst</a:t>
            </a:r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loading.	</a:t>
            </a:r>
            <a:endParaRPr lang="pl-PL" sz="24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1053" name="Obraz 1052">
            <a:extLst>
              <a:ext uri="{FF2B5EF4-FFF2-40B4-BE49-F238E27FC236}">
                <a16:creationId xmlns:a16="http://schemas.microsoft.com/office/drawing/2014/main" id="{0557E5D0-2808-39C2-A566-526A07DFC02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26203" y="32264887"/>
            <a:ext cx="1566527" cy="1566527"/>
          </a:xfrm>
          <a:prstGeom prst="rect">
            <a:avLst/>
          </a:prstGeom>
          <a:ln w="3810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5" name="pole tekstowe 1054">
            <a:extLst>
              <a:ext uri="{FF2B5EF4-FFF2-40B4-BE49-F238E27FC236}">
                <a16:creationId xmlns:a16="http://schemas.microsoft.com/office/drawing/2014/main" id="{300744F5-88EE-6B9C-C581-2CFB969DBB8D}"/>
              </a:ext>
            </a:extLst>
          </p:cNvPr>
          <p:cNvSpPr txBox="1"/>
          <p:nvPr/>
        </p:nvSpPr>
        <p:spPr>
          <a:xfrm rot="16200000">
            <a:off x="-518719" y="28303499"/>
            <a:ext cx="5180381" cy="348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66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https://doi.org/10.1016/S1872-2067(18)63120-1</a:t>
            </a:r>
          </a:p>
        </p:txBody>
      </p:sp>
      <p:sp>
        <p:nvSpPr>
          <p:cNvPr id="1056" name="Prostokąt: zaokrąglone rogi 1055">
            <a:extLst>
              <a:ext uri="{FF2B5EF4-FFF2-40B4-BE49-F238E27FC236}">
                <a16:creationId xmlns:a16="http://schemas.microsoft.com/office/drawing/2014/main" id="{88DB2D44-7864-D253-4078-BEAEAFAD4A47}"/>
              </a:ext>
            </a:extLst>
          </p:cNvPr>
          <p:cNvSpPr/>
          <p:nvPr/>
        </p:nvSpPr>
        <p:spPr>
          <a:xfrm>
            <a:off x="8103768" y="28464329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Synthesis</a:t>
            </a:r>
          </a:p>
        </p:txBody>
      </p:sp>
      <p:pic>
        <p:nvPicPr>
          <p:cNvPr id="1057" name="Obraz 1056" descr="Obraz zawierający Telefon komórkowy, lampa, design&#10;&#10;Opis wygenerowany automatycznie">
            <a:extLst>
              <a:ext uri="{FF2B5EF4-FFF2-40B4-BE49-F238E27FC236}">
                <a16:creationId xmlns:a16="http://schemas.microsoft.com/office/drawing/2014/main" id="{CE573867-7C70-3CE6-E805-527CCF4BB4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/>
          <a:stretch>
            <a:fillRect/>
          </a:stretch>
        </p:blipFill>
        <p:spPr>
          <a:xfrm>
            <a:off x="16919249" y="26001128"/>
            <a:ext cx="1854880" cy="3186343"/>
          </a:xfrm>
          <a:prstGeom prst="flowChartPunchedCar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8" name="pole tekstowe 1057">
            <a:extLst>
              <a:ext uri="{FF2B5EF4-FFF2-40B4-BE49-F238E27FC236}">
                <a16:creationId xmlns:a16="http://schemas.microsoft.com/office/drawing/2014/main" id="{048A36AE-92B1-CEF8-8783-C649A880A4AA}"/>
              </a:ext>
            </a:extLst>
          </p:cNvPr>
          <p:cNvSpPr txBox="1"/>
          <p:nvPr/>
        </p:nvSpPr>
        <p:spPr>
          <a:xfrm>
            <a:off x="18933714" y="26992122"/>
            <a:ext cx="5651653" cy="2094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💡150 W LED lamp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💡80 mg/80 mL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💡MB concentration: 0.1 and 0.3 mM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💡AB concentration: 0.3 mM</a:t>
            </a:r>
          </a:p>
        </p:txBody>
      </p:sp>
      <p:sp>
        <p:nvSpPr>
          <p:cNvPr id="1059" name="pole tekstowe 1058">
            <a:extLst>
              <a:ext uri="{FF2B5EF4-FFF2-40B4-BE49-F238E27FC236}">
                <a16:creationId xmlns:a16="http://schemas.microsoft.com/office/drawing/2014/main" id="{DD7B6652-F914-814C-BF9E-F30248E22CE4}"/>
              </a:ext>
            </a:extLst>
          </p:cNvPr>
          <p:cNvSpPr txBox="1"/>
          <p:nvPr/>
        </p:nvSpPr>
        <p:spPr>
          <a:xfrm>
            <a:off x="21806310" y="26233910"/>
            <a:ext cx="4813983" cy="1549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💡0.5 h adsorption eq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 h photocatalysis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💡Control experiments in the dark</a:t>
            </a:r>
          </a:p>
        </p:txBody>
      </p:sp>
      <p:sp>
        <p:nvSpPr>
          <p:cNvPr id="1060" name="Prostokąt: zaokrąglone rogi 1059">
            <a:extLst>
              <a:ext uri="{FF2B5EF4-FFF2-40B4-BE49-F238E27FC236}">
                <a16:creationId xmlns:a16="http://schemas.microsoft.com/office/drawing/2014/main" id="{A4316DCF-BE76-5A82-CA97-9C49DF95861E}"/>
              </a:ext>
            </a:extLst>
          </p:cNvPr>
          <p:cNvSpPr/>
          <p:nvPr/>
        </p:nvSpPr>
        <p:spPr>
          <a:xfrm>
            <a:off x="18995432" y="25998572"/>
            <a:ext cx="2417411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Experiments</a:t>
            </a:r>
          </a:p>
        </p:txBody>
      </p:sp>
      <p:pic>
        <p:nvPicPr>
          <p:cNvPr id="1061" name="Obraz 1060">
            <a:extLst>
              <a:ext uri="{FF2B5EF4-FFF2-40B4-BE49-F238E27FC236}">
                <a16:creationId xmlns:a16="http://schemas.microsoft.com/office/drawing/2014/main" id="{F64A431A-CBF2-0F26-0971-ACB595AC5DF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4"/>
          <a:stretch>
            <a:fillRect/>
          </a:stretch>
        </p:blipFill>
        <p:spPr>
          <a:xfrm>
            <a:off x="15816395" y="30222805"/>
            <a:ext cx="3787118" cy="3512923"/>
          </a:xfrm>
          <a:prstGeom prst="rect">
            <a:avLst/>
          </a:prstGeom>
          <a:effectLst/>
        </p:spPr>
      </p:pic>
      <p:pic>
        <p:nvPicPr>
          <p:cNvPr id="1063" name="Obraz 1062">
            <a:extLst>
              <a:ext uri="{FF2B5EF4-FFF2-40B4-BE49-F238E27FC236}">
                <a16:creationId xmlns:a16="http://schemas.microsoft.com/office/drawing/2014/main" id="{301A351D-70EE-8E21-71F3-5DE99F32300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 r="11963"/>
          <a:stretch>
            <a:fillRect/>
          </a:stretch>
        </p:blipFill>
        <p:spPr>
          <a:xfrm>
            <a:off x="22945201" y="30235001"/>
            <a:ext cx="3434134" cy="3536198"/>
          </a:xfrm>
          <a:prstGeom prst="rect">
            <a:avLst/>
          </a:prstGeom>
          <a:effectLst/>
        </p:spPr>
      </p:pic>
      <p:pic>
        <p:nvPicPr>
          <p:cNvPr id="1064" name="Obraz 1063">
            <a:extLst>
              <a:ext uri="{FF2B5EF4-FFF2-40B4-BE49-F238E27FC236}">
                <a16:creationId xmlns:a16="http://schemas.microsoft.com/office/drawing/2014/main" id="{12AB8EFD-72E8-3545-E734-974AC7997D6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99"/>
          <a:stretch>
            <a:fillRect/>
          </a:stretch>
        </p:blipFill>
        <p:spPr>
          <a:xfrm>
            <a:off x="19426512" y="30235002"/>
            <a:ext cx="3553436" cy="3536196"/>
          </a:xfrm>
          <a:prstGeom prst="rect">
            <a:avLst/>
          </a:prstGeom>
          <a:effectLst/>
        </p:spPr>
      </p:pic>
      <p:cxnSp>
        <p:nvCxnSpPr>
          <p:cNvPr id="1066" name="Łącznik prosty ze strzałką 1065">
            <a:extLst>
              <a:ext uri="{FF2B5EF4-FFF2-40B4-BE49-F238E27FC236}">
                <a16:creationId xmlns:a16="http://schemas.microsoft.com/office/drawing/2014/main" id="{8DDA9F9F-2ED7-231C-8E11-940E8FA0B0B3}"/>
              </a:ext>
            </a:extLst>
          </p:cNvPr>
          <p:cNvCxnSpPr>
            <a:cxnSpLocks/>
            <a:stCxn id="1034" idx="3"/>
          </p:cNvCxnSpPr>
          <p:nvPr/>
        </p:nvCxnSpPr>
        <p:spPr>
          <a:xfrm flipV="1">
            <a:off x="8561443" y="32947544"/>
            <a:ext cx="602814" cy="446058"/>
          </a:xfrm>
          <a:prstGeom prst="straightConnector1">
            <a:avLst/>
          </a:prstGeom>
          <a:ln>
            <a:solidFill>
              <a:srgbClr val="FEF4A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9" name="Prostokąt: zaokrąglone rogi 1068">
            <a:extLst>
              <a:ext uri="{FF2B5EF4-FFF2-40B4-BE49-F238E27FC236}">
                <a16:creationId xmlns:a16="http://schemas.microsoft.com/office/drawing/2014/main" id="{1A66B36B-7763-D4F8-DB6C-ABD8AAF2FCFA}"/>
              </a:ext>
            </a:extLst>
          </p:cNvPr>
          <p:cNvSpPr/>
          <p:nvPr/>
        </p:nvSpPr>
        <p:spPr>
          <a:xfrm>
            <a:off x="20141645" y="29551440"/>
            <a:ext cx="2450147" cy="69531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MB 0.3 mM</a:t>
            </a:r>
          </a:p>
        </p:txBody>
      </p:sp>
      <p:sp>
        <p:nvSpPr>
          <p:cNvPr id="1070" name="Prostokąt: zaokrąglone rogi 1069">
            <a:extLst>
              <a:ext uri="{FF2B5EF4-FFF2-40B4-BE49-F238E27FC236}">
                <a16:creationId xmlns:a16="http://schemas.microsoft.com/office/drawing/2014/main" id="{3B085F67-7488-C976-F789-035E04777D7A}"/>
              </a:ext>
            </a:extLst>
          </p:cNvPr>
          <p:cNvSpPr/>
          <p:nvPr/>
        </p:nvSpPr>
        <p:spPr>
          <a:xfrm>
            <a:off x="23669269" y="29546217"/>
            <a:ext cx="2450147" cy="69531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AB 0.3 mM</a:t>
            </a:r>
          </a:p>
        </p:txBody>
      </p:sp>
      <p:sp>
        <p:nvSpPr>
          <p:cNvPr id="1062" name="Prostokąt: zaokrąglone rogi 1061">
            <a:extLst>
              <a:ext uri="{FF2B5EF4-FFF2-40B4-BE49-F238E27FC236}">
                <a16:creationId xmlns:a16="http://schemas.microsoft.com/office/drawing/2014/main" id="{1530BADF-0B3A-D899-3264-59265872B5BB}"/>
              </a:ext>
            </a:extLst>
          </p:cNvPr>
          <p:cNvSpPr/>
          <p:nvPr/>
        </p:nvSpPr>
        <p:spPr>
          <a:xfrm>
            <a:off x="16520342" y="29539683"/>
            <a:ext cx="2450147" cy="69531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MB 0.1 mM</a:t>
            </a:r>
          </a:p>
        </p:txBody>
      </p:sp>
      <p:pic>
        <p:nvPicPr>
          <p:cNvPr id="1071" name="Obraz 1070">
            <a:extLst>
              <a:ext uri="{FF2B5EF4-FFF2-40B4-BE49-F238E27FC236}">
                <a16:creationId xmlns:a16="http://schemas.microsoft.com/office/drawing/2014/main" id="{6294B460-285E-379A-50A8-2887EBBF1A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254815" y="30346557"/>
            <a:ext cx="1738666" cy="595880"/>
          </a:xfrm>
          <a:prstGeom prst="rect">
            <a:avLst/>
          </a:prstGeom>
          <a:effectLst/>
        </p:spPr>
      </p:pic>
      <p:sp>
        <p:nvSpPr>
          <p:cNvPr id="1073" name="Łuk 1072">
            <a:extLst>
              <a:ext uri="{FF2B5EF4-FFF2-40B4-BE49-F238E27FC236}">
                <a16:creationId xmlns:a16="http://schemas.microsoft.com/office/drawing/2014/main" id="{081FA189-11C5-2C2B-A5C2-31AC2C67E14E}"/>
              </a:ext>
            </a:extLst>
          </p:cNvPr>
          <p:cNvSpPr/>
          <p:nvPr/>
        </p:nvSpPr>
        <p:spPr>
          <a:xfrm rot="5765210">
            <a:off x="12051732" y="28982492"/>
            <a:ext cx="1688574" cy="3374023"/>
          </a:xfrm>
          <a:prstGeom prst="arc">
            <a:avLst>
              <a:gd name="adj1" fmla="val 16200000"/>
              <a:gd name="adj2" fmla="val 20904469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4" name="Dowolny kształt: kształt 1073">
            <a:extLst>
              <a:ext uri="{FF2B5EF4-FFF2-40B4-BE49-F238E27FC236}">
                <a16:creationId xmlns:a16="http://schemas.microsoft.com/office/drawing/2014/main" id="{8405F192-9E29-54F0-411B-5C25A3DECB4C}"/>
              </a:ext>
            </a:extLst>
          </p:cNvPr>
          <p:cNvSpPr/>
          <p:nvPr/>
        </p:nvSpPr>
        <p:spPr>
          <a:xfrm>
            <a:off x="12976998" y="29572852"/>
            <a:ext cx="2353014" cy="2914561"/>
          </a:xfrm>
          <a:custGeom>
            <a:avLst/>
            <a:gdLst>
              <a:gd name="csX0" fmla="*/ 1308100 w 1978848"/>
              <a:gd name="csY0" fmla="*/ 0 h 2451100"/>
              <a:gd name="csX1" fmla="*/ 1739900 w 1978848"/>
              <a:gd name="csY1" fmla="*/ 63500 h 2451100"/>
              <a:gd name="csX2" fmla="*/ 1943100 w 1978848"/>
              <a:gd name="csY2" fmla="*/ 254000 h 2451100"/>
              <a:gd name="csX3" fmla="*/ 1968500 w 1978848"/>
              <a:gd name="csY3" fmla="*/ 673100 h 2451100"/>
              <a:gd name="csX4" fmla="*/ 1892300 w 1978848"/>
              <a:gd name="csY4" fmla="*/ 1524000 h 2451100"/>
              <a:gd name="csX5" fmla="*/ 1143000 w 1978848"/>
              <a:gd name="csY5" fmla="*/ 2057400 h 2451100"/>
              <a:gd name="csX6" fmla="*/ 0 w 1978848"/>
              <a:gd name="csY6" fmla="*/ 2451100 h 2451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978848" h="2451100">
                <a:moveTo>
                  <a:pt x="1308100" y="0"/>
                </a:moveTo>
                <a:cubicBezTo>
                  <a:pt x="1471083" y="10583"/>
                  <a:pt x="1634067" y="21167"/>
                  <a:pt x="1739900" y="63500"/>
                </a:cubicBezTo>
                <a:cubicBezTo>
                  <a:pt x="1845733" y="105833"/>
                  <a:pt x="1905000" y="152400"/>
                  <a:pt x="1943100" y="254000"/>
                </a:cubicBezTo>
                <a:cubicBezTo>
                  <a:pt x="1981200" y="355600"/>
                  <a:pt x="1976967" y="461433"/>
                  <a:pt x="1968500" y="673100"/>
                </a:cubicBezTo>
                <a:cubicBezTo>
                  <a:pt x="1960033" y="884767"/>
                  <a:pt x="2029883" y="1293283"/>
                  <a:pt x="1892300" y="1524000"/>
                </a:cubicBezTo>
                <a:cubicBezTo>
                  <a:pt x="1754717" y="1754717"/>
                  <a:pt x="1458383" y="1902883"/>
                  <a:pt x="1143000" y="2057400"/>
                </a:cubicBezTo>
                <a:cubicBezTo>
                  <a:pt x="827617" y="2211917"/>
                  <a:pt x="0" y="2451100"/>
                  <a:pt x="0" y="245110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" name="Dowolny kształt: kształt 1074">
            <a:extLst>
              <a:ext uri="{FF2B5EF4-FFF2-40B4-BE49-F238E27FC236}">
                <a16:creationId xmlns:a16="http://schemas.microsoft.com/office/drawing/2014/main" id="{9ED30FEC-5F3D-AA25-5399-F7E881901FDF}"/>
              </a:ext>
            </a:extLst>
          </p:cNvPr>
          <p:cNvSpPr/>
          <p:nvPr/>
        </p:nvSpPr>
        <p:spPr>
          <a:xfrm>
            <a:off x="12900331" y="28571172"/>
            <a:ext cx="2712346" cy="5058953"/>
          </a:xfrm>
          <a:custGeom>
            <a:avLst/>
            <a:gdLst>
              <a:gd name="csX0" fmla="*/ 977900 w 2281040"/>
              <a:gd name="csY0" fmla="*/ 0 h 4254500"/>
              <a:gd name="csX1" fmla="*/ 1651000 w 2281040"/>
              <a:gd name="csY1" fmla="*/ 63500 h 4254500"/>
              <a:gd name="csX2" fmla="*/ 2108200 w 2281040"/>
              <a:gd name="csY2" fmla="*/ 241300 h 4254500"/>
              <a:gd name="csX3" fmla="*/ 2273300 w 2281040"/>
              <a:gd name="csY3" fmla="*/ 1168400 h 4254500"/>
              <a:gd name="csX4" fmla="*/ 2235200 w 2281040"/>
              <a:gd name="csY4" fmla="*/ 2603500 h 4254500"/>
              <a:gd name="csX5" fmla="*/ 2070100 w 2281040"/>
              <a:gd name="csY5" fmla="*/ 3276600 h 4254500"/>
              <a:gd name="csX6" fmla="*/ 1028700 w 2281040"/>
              <a:gd name="csY6" fmla="*/ 3937000 h 4254500"/>
              <a:gd name="csX7" fmla="*/ 0 w 2281040"/>
              <a:gd name="csY7" fmla="*/ 4254500 h 4254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281040" h="4254500">
                <a:moveTo>
                  <a:pt x="977900" y="0"/>
                </a:moveTo>
                <a:cubicBezTo>
                  <a:pt x="1220258" y="11641"/>
                  <a:pt x="1462617" y="23283"/>
                  <a:pt x="1651000" y="63500"/>
                </a:cubicBezTo>
                <a:cubicBezTo>
                  <a:pt x="1839383" y="103717"/>
                  <a:pt x="2004483" y="57150"/>
                  <a:pt x="2108200" y="241300"/>
                </a:cubicBezTo>
                <a:cubicBezTo>
                  <a:pt x="2211917" y="425450"/>
                  <a:pt x="2252133" y="774700"/>
                  <a:pt x="2273300" y="1168400"/>
                </a:cubicBezTo>
                <a:cubicBezTo>
                  <a:pt x="2294467" y="1562100"/>
                  <a:pt x="2269067" y="2252133"/>
                  <a:pt x="2235200" y="2603500"/>
                </a:cubicBezTo>
                <a:cubicBezTo>
                  <a:pt x="2201333" y="2954867"/>
                  <a:pt x="2271183" y="3054350"/>
                  <a:pt x="2070100" y="3276600"/>
                </a:cubicBezTo>
                <a:cubicBezTo>
                  <a:pt x="1869017" y="3498850"/>
                  <a:pt x="1373717" y="3774017"/>
                  <a:pt x="1028700" y="3937000"/>
                </a:cubicBezTo>
                <a:cubicBezTo>
                  <a:pt x="683683" y="4099983"/>
                  <a:pt x="341841" y="4177241"/>
                  <a:pt x="0" y="425450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4" name="Obraz 113">
            <a:extLst>
              <a:ext uri="{FF2B5EF4-FFF2-40B4-BE49-F238E27FC236}">
                <a16:creationId xmlns:a16="http://schemas.microsoft.com/office/drawing/2014/main" id="{33CDE983-4C4D-80F0-20FD-1790C56D518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/>
          <a:stretch>
            <a:fillRect/>
          </a:stretch>
        </p:blipFill>
        <p:spPr>
          <a:xfrm>
            <a:off x="27930793" y="15732245"/>
            <a:ext cx="8326337" cy="4232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1" name="Obraz 1100">
            <a:extLst>
              <a:ext uri="{FF2B5EF4-FFF2-40B4-BE49-F238E27FC236}">
                <a16:creationId xmlns:a16="http://schemas.microsoft.com/office/drawing/2014/main" id="{9D7B98D1-9CE1-D1BC-81E6-6FF127EDAE1C}"/>
              </a:ext>
            </a:extLst>
          </p:cNvPr>
          <p:cNvPicPr>
            <a:picLocks noChangeAspect="1"/>
          </p:cNvPicPr>
          <p:nvPr/>
        </p:nvPicPr>
        <p:blipFill>
          <a:blip r:embed="rId41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15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1138" y="7258362"/>
            <a:ext cx="2410648" cy="1683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2" name="Obraz 1101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7D266A8B-0C32-5CE7-B6A5-F889CFE57F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135" y="7055249"/>
            <a:ext cx="2019437" cy="2346661"/>
          </a:xfrm>
          <a:prstGeom prst="roundRect">
            <a:avLst>
              <a:gd name="adj" fmla="val 411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3" name="Dowolny kształt: kształt 1102">
            <a:extLst>
              <a:ext uri="{FF2B5EF4-FFF2-40B4-BE49-F238E27FC236}">
                <a16:creationId xmlns:a16="http://schemas.microsoft.com/office/drawing/2014/main" id="{A890D8DD-8803-66FF-B26A-30052BCDA48F}"/>
              </a:ext>
            </a:extLst>
          </p:cNvPr>
          <p:cNvSpPr/>
          <p:nvPr/>
        </p:nvSpPr>
        <p:spPr>
          <a:xfrm rot="15926621">
            <a:off x="30633522" y="7478615"/>
            <a:ext cx="181164" cy="1219971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4" name="Prostokąt 1103">
            <a:extLst>
              <a:ext uri="{FF2B5EF4-FFF2-40B4-BE49-F238E27FC236}">
                <a16:creationId xmlns:a16="http://schemas.microsoft.com/office/drawing/2014/main" id="{D09D69ED-772E-4280-0B2B-0884E3B1A3F1}"/>
              </a:ext>
            </a:extLst>
          </p:cNvPr>
          <p:cNvSpPr/>
          <p:nvPr/>
        </p:nvSpPr>
        <p:spPr>
          <a:xfrm>
            <a:off x="32878884" y="7332990"/>
            <a:ext cx="1138822" cy="496630"/>
          </a:xfrm>
          <a:prstGeom prst="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 hours</a:t>
            </a:r>
          </a:p>
        </p:txBody>
      </p:sp>
      <p:sp>
        <p:nvSpPr>
          <p:cNvPr id="1105" name="pole tekstowe 1104">
            <a:extLst>
              <a:ext uri="{FF2B5EF4-FFF2-40B4-BE49-F238E27FC236}">
                <a16:creationId xmlns:a16="http://schemas.microsoft.com/office/drawing/2014/main" id="{4467A74B-246D-0E09-EB75-B23F712D2E1C}"/>
              </a:ext>
            </a:extLst>
          </p:cNvPr>
          <p:cNvSpPr txBox="1"/>
          <p:nvPr/>
        </p:nvSpPr>
        <p:spPr>
          <a:xfrm>
            <a:off x="27696603" y="8913143"/>
            <a:ext cx="3062856" cy="5315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854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Melamine</a:t>
            </a:r>
          </a:p>
        </p:txBody>
      </p:sp>
      <p:pic>
        <p:nvPicPr>
          <p:cNvPr id="1113" name="Obraz 1112">
            <a:extLst>
              <a:ext uri="{FF2B5EF4-FFF2-40B4-BE49-F238E27FC236}">
                <a16:creationId xmlns:a16="http://schemas.microsoft.com/office/drawing/2014/main" id="{BFCF6496-E722-55DC-52D8-64956DDAAB5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1157" y="11446875"/>
            <a:ext cx="5032792" cy="7994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5" name="Obraz 1114" descr="Obraz zawierający tekst, diagram, Plan, linia&#10;&#10;Opis wygenerowany automatycznie">
            <a:extLst>
              <a:ext uri="{FF2B5EF4-FFF2-40B4-BE49-F238E27FC236}">
                <a16:creationId xmlns:a16="http://schemas.microsoft.com/office/drawing/2014/main" id="{34A67CFE-46F6-EB39-52CB-212681637E3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6" b="50010"/>
          <a:stretch>
            <a:fillRect/>
          </a:stretch>
        </p:blipFill>
        <p:spPr>
          <a:xfrm>
            <a:off x="44948917" y="6266222"/>
            <a:ext cx="4570950" cy="422914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7" name="pole tekstowe 1116">
            <a:extLst>
              <a:ext uri="{FF2B5EF4-FFF2-40B4-BE49-F238E27FC236}">
                <a16:creationId xmlns:a16="http://schemas.microsoft.com/office/drawing/2014/main" id="{4B1AE410-B6CE-5EA0-DAD3-1B4EB595F4BB}"/>
              </a:ext>
            </a:extLst>
          </p:cNvPr>
          <p:cNvSpPr txBox="1"/>
          <p:nvPr/>
        </p:nvSpPr>
        <p:spPr>
          <a:xfrm rot="5400000">
            <a:off x="3343193" y="-3169459"/>
            <a:ext cx="2101104" cy="4582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378">
                <a:solidFill>
                  <a:srgbClr val="8D6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chemix.org</a:t>
            </a:r>
          </a:p>
        </p:txBody>
      </p:sp>
      <p:sp>
        <p:nvSpPr>
          <p:cNvPr id="1118" name="pole tekstowe 1117">
            <a:extLst>
              <a:ext uri="{FF2B5EF4-FFF2-40B4-BE49-F238E27FC236}">
                <a16:creationId xmlns:a16="http://schemas.microsoft.com/office/drawing/2014/main" id="{DFFE3B96-AE74-9C85-284B-8B47857DDC4F}"/>
              </a:ext>
            </a:extLst>
          </p:cNvPr>
          <p:cNvSpPr txBox="1"/>
          <p:nvPr/>
        </p:nvSpPr>
        <p:spPr>
          <a:xfrm rot="16200000">
            <a:off x="2864979" y="-4151580"/>
            <a:ext cx="2101104" cy="4582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378">
                <a:solidFill>
                  <a:srgbClr val="8D6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flaticon.com</a:t>
            </a:r>
          </a:p>
        </p:txBody>
      </p:sp>
      <p:sp>
        <p:nvSpPr>
          <p:cNvPr id="1119" name="pole tekstowe 1118">
            <a:extLst>
              <a:ext uri="{FF2B5EF4-FFF2-40B4-BE49-F238E27FC236}">
                <a16:creationId xmlns:a16="http://schemas.microsoft.com/office/drawing/2014/main" id="{83A511BE-F41F-72A3-99CA-0DCB83304F26}"/>
              </a:ext>
            </a:extLst>
          </p:cNvPr>
          <p:cNvSpPr txBox="1"/>
          <p:nvPr/>
        </p:nvSpPr>
        <p:spPr>
          <a:xfrm rot="5400000">
            <a:off x="4963900" y="-3223216"/>
            <a:ext cx="2336777" cy="4582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378">
                <a:solidFill>
                  <a:srgbClr val="8D6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emojidb.org</a:t>
            </a:r>
          </a:p>
        </p:txBody>
      </p:sp>
      <p:pic>
        <p:nvPicPr>
          <p:cNvPr id="1121" name="Obraz 1120">
            <a:extLst>
              <a:ext uri="{FF2B5EF4-FFF2-40B4-BE49-F238E27FC236}">
                <a16:creationId xmlns:a16="http://schemas.microsoft.com/office/drawing/2014/main" id="{C85AFEDC-0DE7-4760-BBE0-99926E2D6E9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6" b="51294"/>
          <a:stretch>
            <a:fillRect/>
          </a:stretch>
        </p:blipFill>
        <p:spPr>
          <a:xfrm>
            <a:off x="35295183" y="6951019"/>
            <a:ext cx="3589800" cy="2152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3" name="Obraz 1122">
            <a:extLst>
              <a:ext uri="{FF2B5EF4-FFF2-40B4-BE49-F238E27FC236}">
                <a16:creationId xmlns:a16="http://schemas.microsoft.com/office/drawing/2014/main" id="{1B76418E-2783-4DCE-EF94-9343C57E345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5" r="48863"/>
          <a:stretch>
            <a:fillRect/>
          </a:stretch>
        </p:blipFill>
        <p:spPr>
          <a:xfrm>
            <a:off x="33810446" y="8109566"/>
            <a:ext cx="1927896" cy="1181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4" name="Dowolny kształt: kształt 1123">
            <a:extLst>
              <a:ext uri="{FF2B5EF4-FFF2-40B4-BE49-F238E27FC236}">
                <a16:creationId xmlns:a16="http://schemas.microsoft.com/office/drawing/2014/main" id="{F3991BFB-81DB-1C10-54BC-BAEC26427CE3}"/>
              </a:ext>
            </a:extLst>
          </p:cNvPr>
          <p:cNvSpPr/>
          <p:nvPr/>
        </p:nvSpPr>
        <p:spPr>
          <a:xfrm rot="15926621">
            <a:off x="34870745" y="7016378"/>
            <a:ext cx="181164" cy="1219971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" name="Owal 1124">
            <a:extLst>
              <a:ext uri="{FF2B5EF4-FFF2-40B4-BE49-F238E27FC236}">
                <a16:creationId xmlns:a16="http://schemas.microsoft.com/office/drawing/2014/main" id="{7D43D172-984D-D5A0-7926-5A9B640F7C70}"/>
              </a:ext>
            </a:extLst>
          </p:cNvPr>
          <p:cNvSpPr/>
          <p:nvPr/>
        </p:nvSpPr>
        <p:spPr>
          <a:xfrm>
            <a:off x="33922885" y="7867622"/>
            <a:ext cx="1793334" cy="1489175"/>
          </a:xfrm>
          <a:prstGeom prst="ellipse">
            <a:avLst/>
          </a:prstGeom>
          <a:noFill/>
          <a:ln>
            <a:solidFill>
              <a:srgbClr val="F790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" name="Prostokąt: zaokrąglone rogi 1125">
            <a:extLst>
              <a:ext uri="{FF2B5EF4-FFF2-40B4-BE49-F238E27FC236}">
                <a16:creationId xmlns:a16="http://schemas.microsoft.com/office/drawing/2014/main" id="{26BBD9CF-727B-485D-CE27-899DB2C8A849}"/>
              </a:ext>
            </a:extLst>
          </p:cNvPr>
          <p:cNvSpPr/>
          <p:nvPr/>
        </p:nvSpPr>
        <p:spPr>
          <a:xfrm>
            <a:off x="27973088" y="6356241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Synthesis</a:t>
            </a:r>
          </a:p>
        </p:txBody>
      </p:sp>
      <p:pic>
        <p:nvPicPr>
          <p:cNvPr id="1127" name="Obraz 1126">
            <a:extLst>
              <a:ext uri="{FF2B5EF4-FFF2-40B4-BE49-F238E27FC236}">
                <a16:creationId xmlns:a16="http://schemas.microsoft.com/office/drawing/2014/main" id="{A91B4B37-C568-FCF0-F4FC-119E64DF32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775" y="10319045"/>
            <a:ext cx="2609687" cy="2955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8" name="pole tekstowe 1127">
            <a:extLst>
              <a:ext uri="{FF2B5EF4-FFF2-40B4-BE49-F238E27FC236}">
                <a16:creationId xmlns:a16="http://schemas.microsoft.com/office/drawing/2014/main" id="{B039527A-0E81-05BB-70F5-BCA84A23FE7C}"/>
              </a:ext>
            </a:extLst>
          </p:cNvPr>
          <p:cNvSpPr txBox="1"/>
          <p:nvPr/>
        </p:nvSpPr>
        <p:spPr>
          <a:xfrm>
            <a:off x="29209073" y="9557007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NaOH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NaCO</a:t>
            </a:r>
            <a:r>
              <a:rPr lang="pl-PL" sz="2545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pl-PL" sz="2545" baseline="-250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29" name="pole tekstowe 1128">
            <a:extLst>
              <a:ext uri="{FF2B5EF4-FFF2-40B4-BE49-F238E27FC236}">
                <a16:creationId xmlns:a16="http://schemas.microsoft.com/office/drawing/2014/main" id="{7FC54FCB-C904-A712-82C8-A304D7BC9F62}"/>
              </a:ext>
            </a:extLst>
          </p:cNvPr>
          <p:cNvSpPr txBox="1"/>
          <p:nvPr/>
        </p:nvSpPr>
        <p:spPr>
          <a:xfrm>
            <a:off x="27660287" y="12329376"/>
            <a:ext cx="1843066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DI water with GCN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30" name="pole tekstowe 1129">
            <a:extLst>
              <a:ext uri="{FF2B5EF4-FFF2-40B4-BE49-F238E27FC236}">
                <a16:creationId xmlns:a16="http://schemas.microsoft.com/office/drawing/2014/main" id="{CD29F948-7518-249D-8BFB-DA03A5C56296}"/>
              </a:ext>
            </a:extLst>
          </p:cNvPr>
          <p:cNvSpPr txBox="1"/>
          <p:nvPr/>
        </p:nvSpPr>
        <p:spPr>
          <a:xfrm>
            <a:off x="30313920" y="9722587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Zn/Cr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solution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1131" name="Obraz 1130" descr="Obraz zawierający zrzut ekranu, butelka, Telefon komórkowy, design&#10;&#10;Opis wygenerowany automatycznie">
            <a:extLst>
              <a:ext uri="{FF2B5EF4-FFF2-40B4-BE49-F238E27FC236}">
                <a16:creationId xmlns:a16="http://schemas.microsoft.com/office/drawing/2014/main" id="{ACE1148C-B7F5-E28E-13D4-4421289E565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1"/>
          <a:stretch>
            <a:fillRect/>
          </a:stretch>
        </p:blipFill>
        <p:spPr>
          <a:xfrm>
            <a:off x="35813809" y="9467900"/>
            <a:ext cx="2874343" cy="3540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32" name="Łącznik prosty ze strzałką 1131">
            <a:extLst>
              <a:ext uri="{FF2B5EF4-FFF2-40B4-BE49-F238E27FC236}">
                <a16:creationId xmlns:a16="http://schemas.microsoft.com/office/drawing/2014/main" id="{1BF87094-9EBB-5BD9-C037-7358AFA4A65A}"/>
              </a:ext>
            </a:extLst>
          </p:cNvPr>
          <p:cNvCxnSpPr>
            <a:cxnSpLocks/>
          </p:cNvCxnSpPr>
          <p:nvPr/>
        </p:nvCxnSpPr>
        <p:spPr>
          <a:xfrm flipV="1">
            <a:off x="29371205" y="12154406"/>
            <a:ext cx="471162" cy="322918"/>
          </a:xfrm>
          <a:prstGeom prst="straightConnector1">
            <a:avLst/>
          </a:prstGeom>
          <a:ln>
            <a:solidFill>
              <a:srgbClr val="FEF4A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4" name="Obraz 1133">
            <a:extLst>
              <a:ext uri="{FF2B5EF4-FFF2-40B4-BE49-F238E27FC236}">
                <a16:creationId xmlns:a16="http://schemas.microsoft.com/office/drawing/2014/main" id="{EA2E465A-0DE5-A8D7-5DD8-06D7FF6157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384" y="10247210"/>
            <a:ext cx="2609687" cy="2955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5" name="pole tekstowe 1134">
            <a:extLst>
              <a:ext uri="{FF2B5EF4-FFF2-40B4-BE49-F238E27FC236}">
                <a16:creationId xmlns:a16="http://schemas.microsoft.com/office/drawing/2014/main" id="{DF4B372E-F09C-CBD0-759F-2E1E047FF1A4}"/>
              </a:ext>
            </a:extLst>
          </p:cNvPr>
          <p:cNvSpPr txBox="1"/>
          <p:nvPr/>
        </p:nvSpPr>
        <p:spPr>
          <a:xfrm>
            <a:off x="32882682" y="9485172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NaOH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NaCO</a:t>
            </a:r>
            <a:r>
              <a:rPr lang="pl-PL" sz="2545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pl-PL" sz="2545" baseline="-250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36" name="pole tekstowe 1135">
            <a:extLst>
              <a:ext uri="{FF2B5EF4-FFF2-40B4-BE49-F238E27FC236}">
                <a16:creationId xmlns:a16="http://schemas.microsoft.com/office/drawing/2014/main" id="{095B7532-D1CA-2143-9A82-3833C0AE6CD8}"/>
              </a:ext>
            </a:extLst>
          </p:cNvPr>
          <p:cNvSpPr txBox="1"/>
          <p:nvPr/>
        </p:nvSpPr>
        <p:spPr>
          <a:xfrm>
            <a:off x="31523625" y="12308818"/>
            <a:ext cx="1752585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DI water with GCN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37" name="pole tekstowe 1136">
            <a:extLst>
              <a:ext uri="{FF2B5EF4-FFF2-40B4-BE49-F238E27FC236}">
                <a16:creationId xmlns:a16="http://schemas.microsoft.com/office/drawing/2014/main" id="{3C577B19-C33C-F895-F8DD-C329727DBD5E}"/>
              </a:ext>
            </a:extLst>
          </p:cNvPr>
          <p:cNvSpPr txBox="1"/>
          <p:nvPr/>
        </p:nvSpPr>
        <p:spPr>
          <a:xfrm>
            <a:off x="33987529" y="9650752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Zn/Cr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solution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cxnSp>
        <p:nvCxnSpPr>
          <p:cNvPr id="1138" name="Łącznik prosty ze strzałką 1137">
            <a:extLst>
              <a:ext uri="{FF2B5EF4-FFF2-40B4-BE49-F238E27FC236}">
                <a16:creationId xmlns:a16="http://schemas.microsoft.com/office/drawing/2014/main" id="{5EE2D76B-4C29-AFE8-55B6-AD15CB617336}"/>
              </a:ext>
            </a:extLst>
          </p:cNvPr>
          <p:cNvCxnSpPr>
            <a:cxnSpLocks/>
          </p:cNvCxnSpPr>
          <p:nvPr/>
        </p:nvCxnSpPr>
        <p:spPr>
          <a:xfrm flipV="1">
            <a:off x="33044813" y="12082571"/>
            <a:ext cx="471162" cy="322918"/>
          </a:xfrm>
          <a:prstGeom prst="straightConnector1">
            <a:avLst/>
          </a:prstGeom>
          <a:ln>
            <a:solidFill>
              <a:srgbClr val="FEF4A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9" name="Dowolny kształt: kształt 1138">
            <a:extLst>
              <a:ext uri="{FF2B5EF4-FFF2-40B4-BE49-F238E27FC236}">
                <a16:creationId xmlns:a16="http://schemas.microsoft.com/office/drawing/2014/main" id="{0207F0A0-3726-BBC8-DA0C-E5915F304A59}"/>
              </a:ext>
            </a:extLst>
          </p:cNvPr>
          <p:cNvSpPr/>
          <p:nvPr/>
        </p:nvSpPr>
        <p:spPr>
          <a:xfrm rot="15926621">
            <a:off x="35193547" y="10886696"/>
            <a:ext cx="181164" cy="1219971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0" name="pole tekstowe 1139">
            <a:extLst>
              <a:ext uri="{FF2B5EF4-FFF2-40B4-BE49-F238E27FC236}">
                <a16:creationId xmlns:a16="http://schemas.microsoft.com/office/drawing/2014/main" id="{C10ABE5C-5BAE-6BC1-9CED-62D7B85E2051}"/>
              </a:ext>
            </a:extLst>
          </p:cNvPr>
          <p:cNvSpPr txBox="1"/>
          <p:nvPr/>
        </p:nvSpPr>
        <p:spPr>
          <a:xfrm rot="16200000">
            <a:off x="26768043" y="10698339"/>
            <a:ext cx="3062856" cy="5315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8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Coprecipitation</a:t>
            </a:r>
          </a:p>
        </p:txBody>
      </p:sp>
      <p:sp>
        <p:nvSpPr>
          <p:cNvPr id="1141" name="pole tekstowe 1140">
            <a:extLst>
              <a:ext uri="{FF2B5EF4-FFF2-40B4-BE49-F238E27FC236}">
                <a16:creationId xmlns:a16="http://schemas.microsoft.com/office/drawing/2014/main" id="{75303880-DF00-4D22-AE44-42ED2608F198}"/>
              </a:ext>
            </a:extLst>
          </p:cNvPr>
          <p:cNvSpPr txBox="1"/>
          <p:nvPr/>
        </p:nvSpPr>
        <p:spPr>
          <a:xfrm rot="16200000">
            <a:off x="30451007" y="10575412"/>
            <a:ext cx="3062856" cy="5315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8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Hydtrothermal</a:t>
            </a:r>
          </a:p>
        </p:txBody>
      </p:sp>
      <p:cxnSp>
        <p:nvCxnSpPr>
          <p:cNvPr id="1143" name="Łącznik prosty 1142">
            <a:extLst>
              <a:ext uri="{FF2B5EF4-FFF2-40B4-BE49-F238E27FC236}">
                <a16:creationId xmlns:a16="http://schemas.microsoft.com/office/drawing/2014/main" id="{4B25FAC0-4D84-242A-4E3C-7730AFC7CDBF}"/>
              </a:ext>
            </a:extLst>
          </p:cNvPr>
          <p:cNvCxnSpPr/>
          <p:nvPr/>
        </p:nvCxnSpPr>
        <p:spPr>
          <a:xfrm>
            <a:off x="31671313" y="9630743"/>
            <a:ext cx="0" cy="3355833"/>
          </a:xfrm>
          <a:prstGeom prst="line">
            <a:avLst/>
          </a:prstGeom>
          <a:ln w="19050">
            <a:solidFill>
              <a:srgbClr val="F7900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5" name="Prostokąt: zaokrąglone rogi 1144">
            <a:extLst>
              <a:ext uri="{FF2B5EF4-FFF2-40B4-BE49-F238E27FC236}">
                <a16:creationId xmlns:a16="http://schemas.microsoft.com/office/drawing/2014/main" id="{3A36C37D-478A-6149-8144-625958B439C8}"/>
              </a:ext>
            </a:extLst>
          </p:cNvPr>
          <p:cNvSpPr/>
          <p:nvPr/>
        </p:nvSpPr>
        <p:spPr>
          <a:xfrm>
            <a:off x="37725069" y="12077663"/>
            <a:ext cx="823967" cy="64841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4" name="pole tekstowe 1143">
            <a:extLst>
              <a:ext uri="{FF2B5EF4-FFF2-40B4-BE49-F238E27FC236}">
                <a16:creationId xmlns:a16="http://schemas.microsoft.com/office/drawing/2014/main" id="{0C255F4E-AB61-FFFB-F443-1A1274475423}"/>
              </a:ext>
            </a:extLst>
          </p:cNvPr>
          <p:cNvSpPr txBox="1"/>
          <p:nvPr/>
        </p:nvSpPr>
        <p:spPr>
          <a:xfrm>
            <a:off x="37719399" y="12181680"/>
            <a:ext cx="102840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pl-PL" sz="20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cxnSp>
        <p:nvCxnSpPr>
          <p:cNvPr id="1146" name="Łącznik prosty 1145">
            <a:extLst>
              <a:ext uri="{FF2B5EF4-FFF2-40B4-BE49-F238E27FC236}">
                <a16:creationId xmlns:a16="http://schemas.microsoft.com/office/drawing/2014/main" id="{5184AF61-B50A-E55B-4BDA-35A385778A03}"/>
              </a:ext>
            </a:extLst>
          </p:cNvPr>
          <p:cNvCxnSpPr>
            <a:cxnSpLocks/>
          </p:cNvCxnSpPr>
          <p:nvPr/>
        </p:nvCxnSpPr>
        <p:spPr>
          <a:xfrm flipH="1">
            <a:off x="28107397" y="9462100"/>
            <a:ext cx="10349676" cy="63842"/>
          </a:xfrm>
          <a:prstGeom prst="line">
            <a:avLst/>
          </a:prstGeom>
          <a:ln w="19050">
            <a:solidFill>
              <a:srgbClr val="F7900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8" name="pole tekstowe 1147">
            <a:extLst>
              <a:ext uri="{FF2B5EF4-FFF2-40B4-BE49-F238E27FC236}">
                <a16:creationId xmlns:a16="http://schemas.microsoft.com/office/drawing/2014/main" id="{9F23E6F6-E2CE-F9FC-CE42-9E6CC83B1C09}"/>
              </a:ext>
            </a:extLst>
          </p:cNvPr>
          <p:cNvSpPr txBox="1"/>
          <p:nvPr/>
        </p:nvSpPr>
        <p:spPr>
          <a:xfrm>
            <a:off x="35480046" y="8875093"/>
            <a:ext cx="3062856" cy="5315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854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GCN</a:t>
            </a:r>
          </a:p>
        </p:txBody>
      </p:sp>
      <p:sp>
        <p:nvSpPr>
          <p:cNvPr id="1149" name="Prostokąt: zaokrąglone rogi 1148">
            <a:extLst>
              <a:ext uri="{FF2B5EF4-FFF2-40B4-BE49-F238E27FC236}">
                <a16:creationId xmlns:a16="http://schemas.microsoft.com/office/drawing/2014/main" id="{A04DBB87-8796-2E6B-B2D9-13990F5CAE2D}"/>
              </a:ext>
            </a:extLst>
          </p:cNvPr>
          <p:cNvSpPr/>
          <p:nvPr/>
        </p:nvSpPr>
        <p:spPr>
          <a:xfrm>
            <a:off x="36737089" y="16424814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Pollutant</a:t>
            </a:r>
          </a:p>
        </p:txBody>
      </p:sp>
      <p:sp>
        <p:nvSpPr>
          <p:cNvPr id="1150" name="pole tekstowe 1149">
            <a:extLst>
              <a:ext uri="{FF2B5EF4-FFF2-40B4-BE49-F238E27FC236}">
                <a16:creationId xmlns:a16="http://schemas.microsoft.com/office/drawing/2014/main" id="{434B74F9-2387-723A-7358-1C5199F7DB79}"/>
              </a:ext>
            </a:extLst>
          </p:cNvPr>
          <p:cNvSpPr txBox="1"/>
          <p:nvPr/>
        </p:nvSpPr>
        <p:spPr>
          <a:xfrm>
            <a:off x="27828905" y="14122046"/>
            <a:ext cx="5475718" cy="1549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💡150 W LED lamp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💡50 mg/100 mL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💡E1 concentration: 1 ppm</a:t>
            </a:r>
          </a:p>
        </p:txBody>
      </p:sp>
      <p:sp>
        <p:nvSpPr>
          <p:cNvPr id="1152" name="Prostokąt: zaokrąglone rogi 1151">
            <a:extLst>
              <a:ext uri="{FF2B5EF4-FFF2-40B4-BE49-F238E27FC236}">
                <a16:creationId xmlns:a16="http://schemas.microsoft.com/office/drawing/2014/main" id="{B2A411DD-C0E3-20CE-8EAD-584407766FCA}"/>
              </a:ext>
            </a:extLst>
          </p:cNvPr>
          <p:cNvSpPr/>
          <p:nvPr/>
        </p:nvSpPr>
        <p:spPr>
          <a:xfrm>
            <a:off x="27895852" y="13399898"/>
            <a:ext cx="2417411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Experiments</a:t>
            </a:r>
          </a:p>
        </p:txBody>
      </p:sp>
      <p:pic>
        <p:nvPicPr>
          <p:cNvPr id="1153" name="Obraz 1152">
            <a:extLst>
              <a:ext uri="{FF2B5EF4-FFF2-40B4-BE49-F238E27FC236}">
                <a16:creationId xmlns:a16="http://schemas.microsoft.com/office/drawing/2014/main" id="{5B44B5C5-6994-774A-683C-EB18EEFAC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100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3536" y="17135122"/>
            <a:ext cx="2842733" cy="1813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4" name="Owal 1153">
            <a:extLst>
              <a:ext uri="{FF2B5EF4-FFF2-40B4-BE49-F238E27FC236}">
                <a16:creationId xmlns:a16="http://schemas.microsoft.com/office/drawing/2014/main" id="{0DB5B986-42B9-5F40-3F93-5123A6C2F1C0}"/>
              </a:ext>
            </a:extLst>
          </p:cNvPr>
          <p:cNvSpPr/>
          <p:nvPr/>
        </p:nvSpPr>
        <p:spPr>
          <a:xfrm>
            <a:off x="36443899" y="18801660"/>
            <a:ext cx="2416012" cy="1185613"/>
          </a:xfrm>
          <a:prstGeom prst="ellipse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rgbClr val="F79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Estrone (E1)</a:t>
            </a:r>
          </a:p>
        </p:txBody>
      </p:sp>
      <p:pic>
        <p:nvPicPr>
          <p:cNvPr id="1155" name="Obraz 1154" descr="Obraz zawierający Telefon komórkowy, lampa, design&#10;&#10;Opis wygenerowany automatycznie">
            <a:extLst>
              <a:ext uri="{FF2B5EF4-FFF2-40B4-BE49-F238E27FC236}">
                <a16:creationId xmlns:a16="http://schemas.microsoft.com/office/drawing/2014/main" id="{EF8C0DDC-762B-A64E-09CE-99C4325156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/>
          <a:stretch>
            <a:fillRect/>
          </a:stretch>
        </p:blipFill>
        <p:spPr>
          <a:xfrm>
            <a:off x="37125987" y="13140572"/>
            <a:ext cx="1846110" cy="3171277"/>
          </a:xfrm>
          <a:prstGeom prst="flowChartPunchedCar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6" name="pole tekstowe 1155">
            <a:extLst>
              <a:ext uri="{FF2B5EF4-FFF2-40B4-BE49-F238E27FC236}">
                <a16:creationId xmlns:a16="http://schemas.microsoft.com/office/drawing/2014/main" id="{03CA0205-B424-1D10-A048-FE315B699F8D}"/>
              </a:ext>
            </a:extLst>
          </p:cNvPr>
          <p:cNvSpPr txBox="1"/>
          <p:nvPr/>
        </p:nvSpPr>
        <p:spPr>
          <a:xfrm>
            <a:off x="39424597" y="19440923"/>
            <a:ext cx="4979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EDS maps of obtained heterostructures.</a:t>
            </a:r>
          </a:p>
        </p:txBody>
      </p:sp>
      <p:sp>
        <p:nvSpPr>
          <p:cNvPr id="1157" name="pole tekstowe 1156">
            <a:extLst>
              <a:ext uri="{FF2B5EF4-FFF2-40B4-BE49-F238E27FC236}">
                <a16:creationId xmlns:a16="http://schemas.microsoft.com/office/drawing/2014/main" id="{C0381750-E0C2-7FF7-D5B3-8CD42BD55CC8}"/>
              </a:ext>
            </a:extLst>
          </p:cNvPr>
          <p:cNvSpPr txBox="1"/>
          <p:nvPr/>
        </p:nvSpPr>
        <p:spPr>
          <a:xfrm>
            <a:off x="44721157" y="19416332"/>
            <a:ext cx="49795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The proposed mechanisms driving the photodegradation of estrone by the GCN/LDH and GCN/HLDH heterojunctions.</a:t>
            </a:r>
            <a:endParaRPr lang="pl-PL" sz="24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58" name="Dowolny kształt: kształt 1157">
            <a:extLst>
              <a:ext uri="{FF2B5EF4-FFF2-40B4-BE49-F238E27FC236}">
                <a16:creationId xmlns:a16="http://schemas.microsoft.com/office/drawing/2014/main" id="{C6080FCA-3E02-2F6A-3EE9-2DC7992C6AA5}"/>
              </a:ext>
            </a:extLst>
          </p:cNvPr>
          <p:cNvSpPr/>
          <p:nvPr/>
        </p:nvSpPr>
        <p:spPr>
          <a:xfrm rot="15926621">
            <a:off x="44449982" y="11227232"/>
            <a:ext cx="181164" cy="1219971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9" name="Dowolny kształt: kształt 1158">
            <a:extLst>
              <a:ext uri="{FF2B5EF4-FFF2-40B4-BE49-F238E27FC236}">
                <a16:creationId xmlns:a16="http://schemas.microsoft.com/office/drawing/2014/main" id="{5EC2175A-55A3-A45C-196A-DBB75F87D714}"/>
              </a:ext>
            </a:extLst>
          </p:cNvPr>
          <p:cNvSpPr/>
          <p:nvPr/>
        </p:nvSpPr>
        <p:spPr>
          <a:xfrm rot="15926621">
            <a:off x="44403957" y="15321305"/>
            <a:ext cx="181164" cy="1219971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1" name="Obraz 1160">
            <a:extLst>
              <a:ext uri="{FF2B5EF4-FFF2-40B4-BE49-F238E27FC236}">
                <a16:creationId xmlns:a16="http://schemas.microsoft.com/office/drawing/2014/main" id="{F2298C4A-1022-A285-3825-8847C06136F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776315" y="18323220"/>
            <a:ext cx="2311426" cy="908421"/>
          </a:xfrm>
          <a:prstGeom prst="rect">
            <a:avLst/>
          </a:prstGeom>
          <a:effectLst/>
        </p:spPr>
      </p:pic>
      <p:pic>
        <p:nvPicPr>
          <p:cNvPr id="1162" name="Obraz 1161" descr="Obraz zawierający tekst, diagram, Plan, linia&#10;&#10;Opis wygenerowany automatycznie">
            <a:extLst>
              <a:ext uri="{FF2B5EF4-FFF2-40B4-BE49-F238E27FC236}">
                <a16:creationId xmlns:a16="http://schemas.microsoft.com/office/drawing/2014/main" id="{6A7E37F5-36A5-66FF-0E0B-9A9F49890A7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50000" r="32812"/>
          <a:stretch>
            <a:fillRect/>
          </a:stretch>
        </p:blipFill>
        <p:spPr>
          <a:xfrm>
            <a:off x="39677895" y="6605091"/>
            <a:ext cx="4304128" cy="4229402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7" name="pole tekstowe 1166">
            <a:extLst>
              <a:ext uri="{FF2B5EF4-FFF2-40B4-BE49-F238E27FC236}">
                <a16:creationId xmlns:a16="http://schemas.microsoft.com/office/drawing/2014/main" id="{25364DCB-43A4-2BED-DDD5-2DC71A8C3868}"/>
              </a:ext>
            </a:extLst>
          </p:cNvPr>
          <p:cNvSpPr txBox="1"/>
          <p:nvPr/>
        </p:nvSpPr>
        <p:spPr>
          <a:xfrm>
            <a:off x="32455649" y="14114072"/>
            <a:ext cx="4914495" cy="1549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💡5 min adsorption eq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 h photocatalysis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💡Control experiments in the dark</a:t>
            </a:r>
            <a:endParaRPr lang="pl-PL" sz="237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8" name="Prostokąt: zaokrąglone rogi 1167">
            <a:extLst>
              <a:ext uri="{FF2B5EF4-FFF2-40B4-BE49-F238E27FC236}">
                <a16:creationId xmlns:a16="http://schemas.microsoft.com/office/drawing/2014/main" id="{7C2F325D-7CAC-F04A-65C8-3235196E5AA4}"/>
              </a:ext>
            </a:extLst>
          </p:cNvPr>
          <p:cNvSpPr/>
          <p:nvPr/>
        </p:nvSpPr>
        <p:spPr>
          <a:xfrm>
            <a:off x="29406099" y="15812097"/>
            <a:ext cx="2540842" cy="40114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Photocatalysis</a:t>
            </a:r>
          </a:p>
        </p:txBody>
      </p:sp>
      <p:sp>
        <p:nvSpPr>
          <p:cNvPr id="1169" name="Prostokąt: zaokrąglone rogi 1168">
            <a:extLst>
              <a:ext uri="{FF2B5EF4-FFF2-40B4-BE49-F238E27FC236}">
                <a16:creationId xmlns:a16="http://schemas.microsoft.com/office/drawing/2014/main" id="{D197C77D-7F41-DF00-0588-DA33583345F7}"/>
              </a:ext>
            </a:extLst>
          </p:cNvPr>
          <p:cNvSpPr/>
          <p:nvPr/>
        </p:nvSpPr>
        <p:spPr>
          <a:xfrm>
            <a:off x="33968230" y="15827499"/>
            <a:ext cx="2131852" cy="39103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Adsorption</a:t>
            </a:r>
          </a:p>
        </p:txBody>
      </p:sp>
      <p:cxnSp>
        <p:nvCxnSpPr>
          <p:cNvPr id="1170" name="Łącznik prosty 1169">
            <a:extLst>
              <a:ext uri="{FF2B5EF4-FFF2-40B4-BE49-F238E27FC236}">
                <a16:creationId xmlns:a16="http://schemas.microsoft.com/office/drawing/2014/main" id="{4F3C879A-1AE3-7528-A57C-DCA4A921BDCB}"/>
              </a:ext>
            </a:extLst>
          </p:cNvPr>
          <p:cNvCxnSpPr>
            <a:cxnSpLocks/>
          </p:cNvCxnSpPr>
          <p:nvPr/>
        </p:nvCxnSpPr>
        <p:spPr>
          <a:xfrm>
            <a:off x="39198616" y="7713538"/>
            <a:ext cx="0" cy="12429161"/>
          </a:xfrm>
          <a:prstGeom prst="line">
            <a:avLst/>
          </a:prstGeom>
          <a:ln w="38100">
            <a:solidFill>
              <a:srgbClr val="F79007"/>
            </a:solidFill>
            <a:prstDash val="lgDashDot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2" name="pole tekstowe 1171">
            <a:extLst>
              <a:ext uri="{FF2B5EF4-FFF2-40B4-BE49-F238E27FC236}">
                <a16:creationId xmlns:a16="http://schemas.microsoft.com/office/drawing/2014/main" id="{B444ECA5-4B47-B4D6-0015-DE3181C4884D}"/>
              </a:ext>
            </a:extLst>
          </p:cNvPr>
          <p:cNvSpPr txBox="1"/>
          <p:nvPr/>
        </p:nvSpPr>
        <p:spPr>
          <a:xfrm>
            <a:off x="40711528" y="10807267"/>
            <a:ext cx="254665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TRPL spectra.</a:t>
            </a:r>
          </a:p>
        </p:txBody>
      </p:sp>
      <p:sp>
        <p:nvSpPr>
          <p:cNvPr id="1174" name="pole tekstowe 1173">
            <a:extLst>
              <a:ext uri="{FF2B5EF4-FFF2-40B4-BE49-F238E27FC236}">
                <a16:creationId xmlns:a16="http://schemas.microsoft.com/office/drawing/2014/main" id="{7BF50EF2-5C06-1DA1-9A21-AFD8EDC934CC}"/>
              </a:ext>
            </a:extLst>
          </p:cNvPr>
          <p:cNvSpPr txBox="1"/>
          <p:nvPr/>
        </p:nvSpPr>
        <p:spPr>
          <a:xfrm>
            <a:off x="44977050" y="10499167"/>
            <a:ext cx="4572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Photocurrent measurements in on-off cycles.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ADF634E6-C9CC-59D8-3A40-5A3FCC75B165}"/>
              </a:ext>
            </a:extLst>
          </p:cNvPr>
          <p:cNvSpPr/>
          <p:nvPr/>
        </p:nvSpPr>
        <p:spPr>
          <a:xfrm>
            <a:off x="40271700" y="6763487"/>
            <a:ext cx="228600" cy="353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0" name="Prostokąt 1119">
            <a:extLst>
              <a:ext uri="{FF2B5EF4-FFF2-40B4-BE49-F238E27FC236}">
                <a16:creationId xmlns:a16="http://schemas.microsoft.com/office/drawing/2014/main" id="{AEBC8823-EAD3-9626-09BB-D5A02D3425F5}"/>
              </a:ext>
            </a:extLst>
          </p:cNvPr>
          <p:cNvSpPr/>
          <p:nvPr/>
        </p:nvSpPr>
        <p:spPr>
          <a:xfrm>
            <a:off x="45796200" y="6569812"/>
            <a:ext cx="266700" cy="353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33" name="Obraz 1132">
            <a:extLst>
              <a:ext uri="{FF2B5EF4-FFF2-40B4-BE49-F238E27FC236}">
                <a16:creationId xmlns:a16="http://schemas.microsoft.com/office/drawing/2014/main" id="{881E4DD2-C624-96F5-12C8-F2052065D11F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8151800" y="26255810"/>
            <a:ext cx="4909937" cy="4169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7" name="pole tekstowe 1146">
            <a:extLst>
              <a:ext uri="{FF2B5EF4-FFF2-40B4-BE49-F238E27FC236}">
                <a16:creationId xmlns:a16="http://schemas.microsoft.com/office/drawing/2014/main" id="{802BC6C1-BDDA-4ACC-3BD4-C569EF9E2C28}"/>
              </a:ext>
            </a:extLst>
          </p:cNvPr>
          <p:cNvSpPr txBox="1"/>
          <p:nvPr/>
        </p:nvSpPr>
        <p:spPr>
          <a:xfrm>
            <a:off x="27652811" y="30383239"/>
            <a:ext cx="5459003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5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concentration (C/C₀) over time for MB with a dosage of 500 mg/L</a:t>
            </a:r>
            <a:r>
              <a:rPr lang="pl-PL" sz="25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60" name="Obraz 1159">
            <a:extLst>
              <a:ext uri="{FF2B5EF4-FFF2-40B4-BE49-F238E27FC236}">
                <a16:creationId xmlns:a16="http://schemas.microsoft.com/office/drawing/2014/main" id="{1996E95A-6F12-A6BD-5B34-E23F4A7F17B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0690" y="28715335"/>
            <a:ext cx="1572588" cy="1559283"/>
          </a:xfrm>
          <a:prstGeom prst="rect">
            <a:avLst/>
          </a:prstGeom>
          <a:ln w="3810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6" name="Łuk 1165">
            <a:extLst>
              <a:ext uri="{FF2B5EF4-FFF2-40B4-BE49-F238E27FC236}">
                <a16:creationId xmlns:a16="http://schemas.microsoft.com/office/drawing/2014/main" id="{0EBD9F42-D55E-E778-8FD6-C3DFF3402165}"/>
              </a:ext>
            </a:extLst>
          </p:cNvPr>
          <p:cNvSpPr/>
          <p:nvPr/>
        </p:nvSpPr>
        <p:spPr>
          <a:xfrm rot="3591535">
            <a:off x="31339844" y="23480855"/>
            <a:ext cx="2893743" cy="2629155"/>
          </a:xfrm>
          <a:prstGeom prst="arc">
            <a:avLst>
              <a:gd name="adj1" fmla="val 15421096"/>
              <a:gd name="adj2" fmla="val 863963"/>
            </a:avLst>
          </a:prstGeom>
          <a:ln w="28575">
            <a:solidFill>
              <a:schemeClr val="bg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" name="pole tekstowe 1170">
            <a:extLst>
              <a:ext uri="{FF2B5EF4-FFF2-40B4-BE49-F238E27FC236}">
                <a16:creationId xmlns:a16="http://schemas.microsoft.com/office/drawing/2014/main" id="{94F573C6-8C45-1BFF-884F-FFDC5123B9D8}"/>
              </a:ext>
            </a:extLst>
          </p:cNvPr>
          <p:cNvSpPr txBox="1"/>
          <p:nvPr/>
        </p:nvSpPr>
        <p:spPr>
          <a:xfrm rot="16200000">
            <a:off x="25476531" y="26097594"/>
            <a:ext cx="4798758" cy="348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66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https://doi.org/10.1016/j.susmat.2025.e01360</a:t>
            </a:r>
          </a:p>
        </p:txBody>
      </p:sp>
      <p:pic>
        <p:nvPicPr>
          <p:cNvPr id="1173" name="Obraz 1172" descr="Obraz zawierający zrzut ekranu, butelka, Telefon komórkowy, design&#10;&#10;Opis wygenerowany automatycznie">
            <a:extLst>
              <a:ext uri="{FF2B5EF4-FFF2-40B4-BE49-F238E27FC236}">
                <a16:creationId xmlns:a16="http://schemas.microsoft.com/office/drawing/2014/main" id="{6813AA2D-A8BF-E351-4499-BC531217FDE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1"/>
          <a:stretch>
            <a:fillRect/>
          </a:stretch>
        </p:blipFill>
        <p:spPr>
          <a:xfrm>
            <a:off x="37960415" y="21622782"/>
            <a:ext cx="2874343" cy="3540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5" name="Obraz 1174">
            <a:extLst>
              <a:ext uri="{FF2B5EF4-FFF2-40B4-BE49-F238E27FC236}">
                <a16:creationId xmlns:a16="http://schemas.microsoft.com/office/drawing/2014/main" id="{6656A06D-DD7C-297C-02F6-254EDE8A97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04" y="22997839"/>
            <a:ext cx="2609687" cy="2955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6" name="pole tekstowe 1175">
            <a:extLst>
              <a:ext uri="{FF2B5EF4-FFF2-40B4-BE49-F238E27FC236}">
                <a16:creationId xmlns:a16="http://schemas.microsoft.com/office/drawing/2014/main" id="{D5CC6E02-81D7-2F8A-0047-110AB53619A7}"/>
              </a:ext>
            </a:extLst>
          </p:cNvPr>
          <p:cNvSpPr txBox="1"/>
          <p:nvPr/>
        </p:nvSpPr>
        <p:spPr>
          <a:xfrm>
            <a:off x="35387554" y="22222157"/>
            <a:ext cx="1413487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NaOH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NaCO</a:t>
            </a:r>
            <a:r>
              <a:rPr lang="pl-PL" sz="2545" baseline="-250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pl-PL" sz="2545" baseline="-250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77" name="pole tekstowe 1176">
            <a:extLst>
              <a:ext uri="{FF2B5EF4-FFF2-40B4-BE49-F238E27FC236}">
                <a16:creationId xmlns:a16="http://schemas.microsoft.com/office/drawing/2014/main" id="{2E0B604D-D335-B85C-CE26-5356DCB6FA5E}"/>
              </a:ext>
            </a:extLst>
          </p:cNvPr>
          <p:cNvSpPr txBox="1"/>
          <p:nvPr/>
        </p:nvSpPr>
        <p:spPr>
          <a:xfrm>
            <a:off x="33933247" y="25150073"/>
            <a:ext cx="1752585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DI water with GCN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78" name="pole tekstowe 1177">
            <a:extLst>
              <a:ext uri="{FF2B5EF4-FFF2-40B4-BE49-F238E27FC236}">
                <a16:creationId xmlns:a16="http://schemas.microsoft.com/office/drawing/2014/main" id="{24E5A8CD-1D9A-2EE8-F8EF-EBD18A803128}"/>
              </a:ext>
            </a:extLst>
          </p:cNvPr>
          <p:cNvSpPr txBox="1"/>
          <p:nvPr/>
        </p:nvSpPr>
        <p:spPr>
          <a:xfrm>
            <a:off x="36544448" y="22358439"/>
            <a:ext cx="1616754" cy="875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Zn/Cr/Me</a:t>
            </a:r>
          </a:p>
          <a:p>
            <a:pPr algn="ctr"/>
            <a:r>
              <a:rPr lang="pl-PL" sz="2545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solution</a:t>
            </a:r>
            <a:endParaRPr lang="pl-PL" sz="2545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cxnSp>
        <p:nvCxnSpPr>
          <p:cNvPr id="1179" name="Łącznik prosty ze strzałką 1178">
            <a:extLst>
              <a:ext uri="{FF2B5EF4-FFF2-40B4-BE49-F238E27FC236}">
                <a16:creationId xmlns:a16="http://schemas.microsoft.com/office/drawing/2014/main" id="{D70B7C60-7AA5-0435-F8DE-B23DEE98D1AA}"/>
              </a:ext>
            </a:extLst>
          </p:cNvPr>
          <p:cNvCxnSpPr>
            <a:cxnSpLocks/>
          </p:cNvCxnSpPr>
          <p:nvPr/>
        </p:nvCxnSpPr>
        <p:spPr>
          <a:xfrm flipV="1">
            <a:off x="35454435" y="24923826"/>
            <a:ext cx="471162" cy="322918"/>
          </a:xfrm>
          <a:prstGeom prst="straightConnector1">
            <a:avLst/>
          </a:prstGeom>
          <a:ln>
            <a:solidFill>
              <a:srgbClr val="FEF4A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2" name="Dowolny kształt: kształt 1181">
            <a:extLst>
              <a:ext uri="{FF2B5EF4-FFF2-40B4-BE49-F238E27FC236}">
                <a16:creationId xmlns:a16="http://schemas.microsoft.com/office/drawing/2014/main" id="{288FEA2F-709C-FCC3-B5C2-7D1665ECB905}"/>
              </a:ext>
            </a:extLst>
          </p:cNvPr>
          <p:cNvSpPr/>
          <p:nvPr/>
        </p:nvSpPr>
        <p:spPr>
          <a:xfrm rot="15926621">
            <a:off x="37355651" y="23943012"/>
            <a:ext cx="214021" cy="973809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3" name="Prostokąt: zaokrąglone rogi 1182">
            <a:extLst>
              <a:ext uri="{FF2B5EF4-FFF2-40B4-BE49-F238E27FC236}">
                <a16:creationId xmlns:a16="http://schemas.microsoft.com/office/drawing/2014/main" id="{9F67178B-A3D0-7FFD-826E-D4BF19DC8F71}"/>
              </a:ext>
            </a:extLst>
          </p:cNvPr>
          <p:cNvSpPr/>
          <p:nvPr/>
        </p:nvSpPr>
        <p:spPr>
          <a:xfrm>
            <a:off x="39913508" y="24226369"/>
            <a:ext cx="823967" cy="64841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0" name="pole tekstowe 1179">
            <a:extLst>
              <a:ext uri="{FF2B5EF4-FFF2-40B4-BE49-F238E27FC236}">
                <a16:creationId xmlns:a16="http://schemas.microsoft.com/office/drawing/2014/main" id="{F33BDF69-7D00-1E64-71DB-BD5349C4944F}"/>
              </a:ext>
            </a:extLst>
          </p:cNvPr>
          <p:cNvSpPr txBox="1"/>
          <p:nvPr/>
        </p:nvSpPr>
        <p:spPr>
          <a:xfrm>
            <a:off x="39913508" y="24335005"/>
            <a:ext cx="88623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pl-PL" sz="20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81" name="Prostokąt: zaokrąglone rogi 1180">
            <a:extLst>
              <a:ext uri="{FF2B5EF4-FFF2-40B4-BE49-F238E27FC236}">
                <a16:creationId xmlns:a16="http://schemas.microsoft.com/office/drawing/2014/main" id="{F6453EC1-3D07-AB7E-86C5-32943BBEE474}"/>
              </a:ext>
            </a:extLst>
          </p:cNvPr>
          <p:cNvSpPr/>
          <p:nvPr/>
        </p:nvSpPr>
        <p:spPr>
          <a:xfrm>
            <a:off x="33480444" y="22386013"/>
            <a:ext cx="1983298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Synthesis</a:t>
            </a:r>
          </a:p>
        </p:txBody>
      </p:sp>
      <p:pic>
        <p:nvPicPr>
          <p:cNvPr id="101" name="Obraz 100">
            <a:extLst>
              <a:ext uri="{FF2B5EF4-FFF2-40B4-BE49-F238E27FC236}">
                <a16:creationId xmlns:a16="http://schemas.microsoft.com/office/drawing/2014/main" id="{2422B8B0-BC4A-FF25-DC94-6033DB1A73DB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 l="-1668" t="-2765" r="66522" b="-1763"/>
          <a:stretch>
            <a:fillRect/>
          </a:stretch>
        </p:blipFill>
        <p:spPr>
          <a:xfrm>
            <a:off x="45198941" y="26374834"/>
            <a:ext cx="4311262" cy="401770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pole tekstowe 114">
            <a:extLst>
              <a:ext uri="{FF2B5EF4-FFF2-40B4-BE49-F238E27FC236}">
                <a16:creationId xmlns:a16="http://schemas.microsoft.com/office/drawing/2014/main" id="{C836B7B1-55C3-F879-A848-DE04080C5F89}"/>
              </a:ext>
            </a:extLst>
          </p:cNvPr>
          <p:cNvSpPr txBox="1"/>
          <p:nvPr/>
        </p:nvSpPr>
        <p:spPr>
          <a:xfrm>
            <a:off x="35150600" y="27801294"/>
            <a:ext cx="4805874" cy="2640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💡150 W LED lamp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💡50 mg/100 mL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💡E1 concentration: 1 ppm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💡5 min adsorption eq</a:t>
            </a:r>
          </a:p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💡1 h photocatalysis</a:t>
            </a:r>
          </a:p>
        </p:txBody>
      </p:sp>
      <p:sp>
        <p:nvSpPr>
          <p:cNvPr id="118" name="Prostokąt: zaokrąglone rogi 117">
            <a:extLst>
              <a:ext uri="{FF2B5EF4-FFF2-40B4-BE49-F238E27FC236}">
                <a16:creationId xmlns:a16="http://schemas.microsoft.com/office/drawing/2014/main" id="{AFF73A49-ACD6-0D64-A23A-6327C4728D96}"/>
              </a:ext>
            </a:extLst>
          </p:cNvPr>
          <p:cNvSpPr/>
          <p:nvPr/>
        </p:nvSpPr>
        <p:spPr>
          <a:xfrm>
            <a:off x="35217547" y="27079146"/>
            <a:ext cx="2417411" cy="650430"/>
          </a:xfrm>
          <a:prstGeom prst="roundRect">
            <a:avLst/>
          </a:prstGeom>
          <a:noFill/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54" b="1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Experiments</a:t>
            </a:r>
          </a:p>
        </p:txBody>
      </p:sp>
      <p:pic>
        <p:nvPicPr>
          <p:cNvPr id="120" name="Obraz 119" descr="Obraz zawierający Telefon komórkowy, lampa, design&#10;&#10;Opis wygenerowany automatycznie">
            <a:extLst>
              <a:ext uri="{FF2B5EF4-FFF2-40B4-BE49-F238E27FC236}">
                <a16:creationId xmlns:a16="http://schemas.microsoft.com/office/drawing/2014/main" id="{D0FC7765-FB90-9962-BEC7-552B35444A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/>
          <a:stretch>
            <a:fillRect/>
          </a:stretch>
        </p:blipFill>
        <p:spPr>
          <a:xfrm>
            <a:off x="33103154" y="27102681"/>
            <a:ext cx="1846110" cy="3171277"/>
          </a:xfrm>
          <a:prstGeom prst="flowChartPunchedCar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1" name="pole tekstowe 1080">
            <a:extLst>
              <a:ext uri="{FF2B5EF4-FFF2-40B4-BE49-F238E27FC236}">
                <a16:creationId xmlns:a16="http://schemas.microsoft.com/office/drawing/2014/main" id="{7E62D867-CC1B-15DD-A974-54A0FBE2B95F}"/>
              </a:ext>
            </a:extLst>
          </p:cNvPr>
          <p:cNvSpPr txBox="1"/>
          <p:nvPr/>
        </p:nvSpPr>
        <p:spPr>
          <a:xfrm>
            <a:off x="33333368" y="30491120"/>
            <a:ext cx="4813983" cy="4582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427"/>
              </a:spcAft>
            </a:pPr>
            <a:r>
              <a:rPr lang="pl-PL" sz="2378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💡Control experiments in the dark</a:t>
            </a:r>
          </a:p>
        </p:txBody>
      </p:sp>
      <p:cxnSp>
        <p:nvCxnSpPr>
          <p:cNvPr id="1142" name="Łącznik prosty ze strzałką 1141">
            <a:extLst>
              <a:ext uri="{FF2B5EF4-FFF2-40B4-BE49-F238E27FC236}">
                <a16:creationId xmlns:a16="http://schemas.microsoft.com/office/drawing/2014/main" id="{8E1D5855-CB3B-EAC0-A8B2-CE5CCF6F4DAB}"/>
              </a:ext>
            </a:extLst>
          </p:cNvPr>
          <p:cNvCxnSpPr>
            <a:cxnSpLocks/>
          </p:cNvCxnSpPr>
          <p:nvPr/>
        </p:nvCxnSpPr>
        <p:spPr>
          <a:xfrm flipH="1">
            <a:off x="40209379" y="32692573"/>
            <a:ext cx="1520268" cy="408259"/>
          </a:xfrm>
          <a:prstGeom prst="straightConnector1">
            <a:avLst/>
          </a:prstGeom>
          <a:ln w="38100">
            <a:solidFill>
              <a:srgbClr val="CA760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1" name="Łącznik prosty ze strzałką 1150">
            <a:extLst>
              <a:ext uri="{FF2B5EF4-FFF2-40B4-BE49-F238E27FC236}">
                <a16:creationId xmlns:a16="http://schemas.microsoft.com/office/drawing/2014/main" id="{45B22354-7B8F-A904-60EB-F1E56F4F674F}"/>
              </a:ext>
            </a:extLst>
          </p:cNvPr>
          <p:cNvCxnSpPr>
            <a:cxnSpLocks/>
          </p:cNvCxnSpPr>
          <p:nvPr/>
        </p:nvCxnSpPr>
        <p:spPr>
          <a:xfrm>
            <a:off x="43676957" y="32659030"/>
            <a:ext cx="1372088" cy="402943"/>
          </a:xfrm>
          <a:prstGeom prst="straightConnector1">
            <a:avLst/>
          </a:prstGeom>
          <a:ln w="38100">
            <a:solidFill>
              <a:srgbClr val="CA760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nak plus 101">
            <a:extLst>
              <a:ext uri="{FF2B5EF4-FFF2-40B4-BE49-F238E27FC236}">
                <a16:creationId xmlns:a16="http://schemas.microsoft.com/office/drawing/2014/main" id="{6987DA08-FCE2-BC47-38F1-A0402542B907}"/>
              </a:ext>
            </a:extLst>
          </p:cNvPr>
          <p:cNvSpPr/>
          <p:nvPr/>
        </p:nvSpPr>
        <p:spPr>
          <a:xfrm>
            <a:off x="47141156" y="33274216"/>
            <a:ext cx="428551" cy="344953"/>
          </a:xfrm>
          <a:prstGeom prst="mathPlus">
            <a:avLst>
              <a:gd name="adj1" fmla="val 8407"/>
            </a:avLst>
          </a:prstGeom>
          <a:solidFill>
            <a:srgbClr val="D07906"/>
          </a:solidFill>
          <a:ln>
            <a:solidFill>
              <a:srgbClr val="D079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4" name="Obraz 1163">
            <a:extLst>
              <a:ext uri="{FF2B5EF4-FFF2-40B4-BE49-F238E27FC236}">
                <a16:creationId xmlns:a16="http://schemas.microsoft.com/office/drawing/2014/main" id="{CD483295-D38C-758D-76B8-1B113F8AFED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438" y="9407996"/>
            <a:ext cx="1575382" cy="1575382"/>
          </a:xfrm>
          <a:prstGeom prst="rect">
            <a:avLst/>
          </a:prstGeom>
          <a:ln w="3810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" name="pole tekstowe 1023">
            <a:extLst>
              <a:ext uri="{FF2B5EF4-FFF2-40B4-BE49-F238E27FC236}">
                <a16:creationId xmlns:a16="http://schemas.microsoft.com/office/drawing/2014/main" id="{3F11F654-604A-3290-BB84-77B20616F05B}"/>
              </a:ext>
            </a:extLst>
          </p:cNvPr>
          <p:cNvSpPr txBox="1"/>
          <p:nvPr/>
        </p:nvSpPr>
        <p:spPr>
          <a:xfrm>
            <a:off x="39816645" y="35653200"/>
            <a:ext cx="11088130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l-PL" sz="17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get-qr.com 	emojidb.org 	flaticon.com 	chemix.org</a:t>
            </a:r>
          </a:p>
        </p:txBody>
      </p:sp>
      <p:pic>
        <p:nvPicPr>
          <p:cNvPr id="1054" name="Obraz 1053">
            <a:extLst>
              <a:ext uri="{FF2B5EF4-FFF2-40B4-BE49-F238E27FC236}">
                <a16:creationId xmlns:a16="http://schemas.microsoft.com/office/drawing/2014/main" id="{A2DAF59A-3461-5BD5-9E3E-9CFCF304B30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8129" y="26368865"/>
            <a:ext cx="4873811" cy="402367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" name="Obraz 134">
            <a:extLst>
              <a:ext uri="{FF2B5EF4-FFF2-40B4-BE49-F238E27FC236}">
                <a16:creationId xmlns:a16="http://schemas.microsoft.com/office/drawing/2014/main" id="{3659BCE7-B393-F3E9-F5A6-0EDAA6FB6FB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729" y="22109300"/>
            <a:ext cx="4185567" cy="4063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3" name="Obraz 1162">
            <a:extLst>
              <a:ext uri="{FF2B5EF4-FFF2-40B4-BE49-F238E27FC236}">
                <a16:creationId xmlns:a16="http://schemas.microsoft.com/office/drawing/2014/main" id="{29DE0C03-CF3C-E504-DBDD-6EB8974CAF5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5687550" y="22559258"/>
            <a:ext cx="4294269" cy="3163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8" name="pole tekstowe 1047">
            <a:extLst>
              <a:ext uri="{FF2B5EF4-FFF2-40B4-BE49-F238E27FC236}">
                <a16:creationId xmlns:a16="http://schemas.microsoft.com/office/drawing/2014/main" id="{3C719E49-258E-F172-21E6-31A1AF4B3FB7}"/>
              </a:ext>
            </a:extLst>
          </p:cNvPr>
          <p:cNvSpPr txBox="1"/>
          <p:nvPr/>
        </p:nvSpPr>
        <p:spPr>
          <a:xfrm>
            <a:off x="45979300" y="25734934"/>
            <a:ext cx="392776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4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EDS maps of Ag-LDH/GCN.</a:t>
            </a:r>
            <a:endParaRPr lang="pl-PL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" name="Obraz 152">
            <a:extLst>
              <a:ext uri="{FF2B5EF4-FFF2-40B4-BE49-F238E27FC236}">
                <a16:creationId xmlns:a16="http://schemas.microsoft.com/office/drawing/2014/main" id="{E9E5AF12-5D23-4A3A-5B23-268544C4D3E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41824" y="21776114"/>
            <a:ext cx="1646063" cy="1646063"/>
          </a:xfrm>
          <a:prstGeom prst="rect">
            <a:avLst/>
          </a:prstGeom>
          <a:ln w="38100">
            <a:solidFill>
              <a:srgbClr val="D079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2" name="Prostokąt: zaokrąglone rogi 1071">
            <a:extLst>
              <a:ext uri="{FF2B5EF4-FFF2-40B4-BE49-F238E27FC236}">
                <a16:creationId xmlns:a16="http://schemas.microsoft.com/office/drawing/2014/main" id="{20CCD993-C0C8-D37A-268A-85937D64B49E}"/>
              </a:ext>
            </a:extLst>
          </p:cNvPr>
          <p:cNvSpPr/>
          <p:nvPr/>
        </p:nvSpPr>
        <p:spPr>
          <a:xfrm>
            <a:off x="41506883" y="21933994"/>
            <a:ext cx="2925104" cy="5810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4.0-Ag-LDH/GCN</a:t>
            </a:r>
          </a:p>
        </p:txBody>
      </p:sp>
      <p:sp>
        <p:nvSpPr>
          <p:cNvPr id="1076" name="Prostokąt: zaokrąglone rogi 1075">
            <a:extLst>
              <a:ext uri="{FF2B5EF4-FFF2-40B4-BE49-F238E27FC236}">
                <a16:creationId xmlns:a16="http://schemas.microsoft.com/office/drawing/2014/main" id="{CE9FF842-38E6-9B07-6354-E03208A006FE}"/>
              </a:ext>
            </a:extLst>
          </p:cNvPr>
          <p:cNvSpPr/>
          <p:nvPr/>
        </p:nvSpPr>
        <p:spPr>
          <a:xfrm>
            <a:off x="47067073" y="22224503"/>
            <a:ext cx="2729488" cy="5810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A76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4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0.4-Ag-LDH/GCN</a:t>
            </a:r>
          </a:p>
        </p:txBody>
      </p:sp>
      <p:sp>
        <p:nvSpPr>
          <p:cNvPr id="1077" name="Dowolny kształt: kształt 1076">
            <a:extLst>
              <a:ext uri="{FF2B5EF4-FFF2-40B4-BE49-F238E27FC236}">
                <a16:creationId xmlns:a16="http://schemas.microsoft.com/office/drawing/2014/main" id="{C2D9D6B5-51E3-F0A8-3478-02D7E3BA3BFE}"/>
              </a:ext>
            </a:extLst>
          </p:cNvPr>
          <p:cNvSpPr/>
          <p:nvPr/>
        </p:nvSpPr>
        <p:spPr>
          <a:xfrm rot="15926621">
            <a:off x="38320703" y="26832978"/>
            <a:ext cx="272739" cy="1307389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9" name="Dowolny kształt: kształt 1078">
            <a:extLst>
              <a:ext uri="{FF2B5EF4-FFF2-40B4-BE49-F238E27FC236}">
                <a16:creationId xmlns:a16="http://schemas.microsoft.com/office/drawing/2014/main" id="{B24F24A4-FAA6-0238-1E8A-044767A382E2}"/>
              </a:ext>
            </a:extLst>
          </p:cNvPr>
          <p:cNvSpPr/>
          <p:nvPr/>
        </p:nvSpPr>
        <p:spPr>
          <a:xfrm rot="15926621">
            <a:off x="44734241" y="26861331"/>
            <a:ext cx="272739" cy="1307389"/>
          </a:xfrm>
          <a:custGeom>
            <a:avLst/>
            <a:gdLst>
              <a:gd name="connsiteX0" fmla="*/ 254000 w 368209"/>
              <a:gd name="connsiteY0" fmla="*/ 0 h 2082800"/>
              <a:gd name="connsiteX1" fmla="*/ 355600 w 368209"/>
              <a:gd name="connsiteY1" fmla="*/ 1056640 h 2082800"/>
              <a:gd name="connsiteX2" fmla="*/ 0 w 368209"/>
              <a:gd name="connsiteY2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09" h="2082800">
                <a:moveTo>
                  <a:pt x="254000" y="0"/>
                </a:moveTo>
                <a:cubicBezTo>
                  <a:pt x="325966" y="354753"/>
                  <a:pt x="397933" y="709507"/>
                  <a:pt x="355600" y="1056640"/>
                </a:cubicBezTo>
                <a:cubicBezTo>
                  <a:pt x="313267" y="1403773"/>
                  <a:pt x="113453" y="1943947"/>
                  <a:pt x="0" y="2082800"/>
                </a:cubicBezTo>
              </a:path>
            </a:pathLst>
          </a:custGeom>
          <a:noFill/>
          <a:ln w="31750">
            <a:solidFill>
              <a:srgbClr val="F79007"/>
            </a:solidFill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4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5" name="pole tekstowe 1084">
            <a:extLst>
              <a:ext uri="{FF2B5EF4-FFF2-40B4-BE49-F238E27FC236}">
                <a16:creationId xmlns:a16="http://schemas.microsoft.com/office/drawing/2014/main" id="{15FE81C2-ADE8-3653-6834-659C1326753F}"/>
              </a:ext>
            </a:extLst>
          </p:cNvPr>
          <p:cNvSpPr txBox="1"/>
          <p:nvPr/>
        </p:nvSpPr>
        <p:spPr>
          <a:xfrm>
            <a:off x="38972097" y="33012536"/>
            <a:ext cx="371441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Clay ❌ 					</a:t>
            </a:r>
          </a:p>
        </p:txBody>
      </p:sp>
      <p:sp>
        <p:nvSpPr>
          <p:cNvPr id="1122" name="Rectangle 2">
            <a:extLst>
              <a:ext uri="{FF2B5EF4-FFF2-40B4-BE49-F238E27FC236}">
                <a16:creationId xmlns:a16="http://schemas.microsoft.com/office/drawing/2014/main" id="{171A9DDF-06B7-CF57-8405-A6AF8350C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5418" y="32689396"/>
            <a:ext cx="10701655" cy="238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108730" tIns="54365" rIns="108730" bIns="54365" numCol="1" anchor="ctr" anchorCtr="0" compatLnSpc="1">
            <a:prstTxWarp prst="textNoShape">
              <a:avLst/>
            </a:prstTxWarp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👉 LDHs alone are inefficient photocatalysts </a:t>
            </a:r>
          </a:p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👉 Adsorption can mislead interpretation </a:t>
            </a:r>
          </a:p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👉 Heterostructures (LDH/GCN) enabled real activity </a:t>
            </a:r>
          </a:p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👉 Ag modification → highly efficient system</a:t>
            </a:r>
          </a:p>
        </p:txBody>
      </p:sp>
      <p:sp>
        <p:nvSpPr>
          <p:cNvPr id="122" name="Rectangle 2">
            <a:extLst>
              <a:ext uri="{FF2B5EF4-FFF2-40B4-BE49-F238E27FC236}">
                <a16:creationId xmlns:a16="http://schemas.microsoft.com/office/drawing/2014/main" id="{F27FF1E2-133D-A557-4368-C09B8D3FD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6883" y="34421316"/>
            <a:ext cx="9550829" cy="62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108730" tIns="54365" rIns="108730" bIns="54365" numCol="1" anchor="ctr" anchorCtr="0" compatLnSpc="1">
            <a:prstTxWarp prst="textNoShape">
              <a:avLst/>
            </a:prstTxWarp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🚨Negative results led to the actual solution</a:t>
            </a:r>
            <a:endParaRPr lang="pl-PL" altLang="pl-PL" sz="3329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31" name="Rectangle 2">
            <a:extLst>
              <a:ext uri="{FF2B5EF4-FFF2-40B4-BE49-F238E27FC236}">
                <a16:creationId xmlns:a16="http://schemas.microsoft.com/office/drawing/2014/main" id="{75EE6A39-44CC-EAE1-575D-7C7CE38AB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575" y="26807283"/>
            <a:ext cx="9317346" cy="1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108730" tIns="54365" rIns="108730" bIns="54365" numCol="1" anchor="ctr" anchorCtr="0" compatLnSpc="1">
            <a:prstTxWarp prst="textNoShape">
              <a:avLst/>
            </a:prstTxWarp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Clays improve dispersion &amp; surface area </a:t>
            </a:r>
          </a:p>
          <a:p>
            <a:pPr defTabSz="1087313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l-PL" altLang="pl-PL" sz="3329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Tested: kaolinite, halloysite, montmorillonite</a:t>
            </a:r>
          </a:p>
        </p:txBody>
      </p:sp>
      <p:sp>
        <p:nvSpPr>
          <p:cNvPr id="142" name="pole tekstowe 141">
            <a:extLst>
              <a:ext uri="{FF2B5EF4-FFF2-40B4-BE49-F238E27FC236}">
                <a16:creationId xmlns:a16="http://schemas.microsoft.com/office/drawing/2014/main" id="{85FE0933-EC13-2A4B-CB2C-3DFA60B73E3B}"/>
              </a:ext>
            </a:extLst>
          </p:cNvPr>
          <p:cNvSpPr txBox="1"/>
          <p:nvPr/>
        </p:nvSpPr>
        <p:spPr>
          <a:xfrm>
            <a:off x="1080109" y="13937898"/>
            <a:ext cx="8848573" cy="3336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Tunable layered structure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Positive surface charge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Reported as photocatalysts (literature) </a:t>
            </a:r>
          </a:p>
          <a:p>
            <a:pPr defTabSz="1087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6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🪨 Tested: Zn/Cr, Co/Cr, Cu/Cr, Ni/Cr</a:t>
            </a:r>
            <a:endParaRPr lang="pl-PL" altLang="pl-PL" sz="36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44" name="pole tekstowe 143">
            <a:extLst>
              <a:ext uri="{FF2B5EF4-FFF2-40B4-BE49-F238E27FC236}">
                <a16:creationId xmlns:a16="http://schemas.microsoft.com/office/drawing/2014/main" id="{43911890-A698-FB2E-80A2-9759E49043A5}"/>
              </a:ext>
            </a:extLst>
          </p:cNvPr>
          <p:cNvSpPr txBox="1"/>
          <p:nvPr/>
        </p:nvSpPr>
        <p:spPr>
          <a:xfrm>
            <a:off x="37194026" y="5528127"/>
            <a:ext cx="1056125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087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EF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Visible-light active semiconductor combined with LDH = 💥 heterostructure 💥</a:t>
            </a:r>
            <a:endParaRPr lang="pl-PL" altLang="pl-PL" sz="3200">
              <a:solidFill>
                <a:srgbClr val="FEF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65" name="Prostokąt 1164">
            <a:extLst>
              <a:ext uri="{FF2B5EF4-FFF2-40B4-BE49-F238E27FC236}">
                <a16:creationId xmlns:a16="http://schemas.microsoft.com/office/drawing/2014/main" id="{CC034931-C61C-C7A4-15D3-CA50AF059ECD}"/>
              </a:ext>
            </a:extLst>
          </p:cNvPr>
          <p:cNvSpPr/>
          <p:nvPr/>
        </p:nvSpPr>
        <p:spPr>
          <a:xfrm>
            <a:off x="34947225" y="23917275"/>
            <a:ext cx="354806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pole tekstowe 112">
            <a:extLst>
              <a:ext uri="{FF2B5EF4-FFF2-40B4-BE49-F238E27FC236}">
                <a16:creationId xmlns:a16="http://schemas.microsoft.com/office/drawing/2014/main" id="{6FBC8F0C-592D-7BC0-862B-06AE00D908B5}"/>
              </a:ext>
            </a:extLst>
          </p:cNvPr>
          <p:cNvSpPr txBox="1"/>
          <p:nvPr/>
        </p:nvSpPr>
        <p:spPr>
          <a:xfrm>
            <a:off x="34396954" y="23813647"/>
            <a:ext cx="141348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12.0</a:t>
            </a:r>
            <a:endParaRPr lang="pl-PL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919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2351</TotalTime>
  <Words>828</Words>
  <Application>Microsoft Office PowerPoint</Application>
  <PresentationFormat>Niestandardowy</PresentationFormat>
  <Paragraphs>159</Paragraphs>
  <Slides>1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Times New Roman</vt:lpstr>
      <vt:lpstr>Wingdings</vt:lpstr>
      <vt:lpstr>Motyw pakietu Office</vt:lpstr>
      <vt:lpstr>ChemSketch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Jędras</dc:creator>
  <cp:lastModifiedBy>Anna Jędras</cp:lastModifiedBy>
  <cp:revision>97</cp:revision>
  <dcterms:created xsi:type="dcterms:W3CDTF">2024-03-27T14:26:50Z</dcterms:created>
  <dcterms:modified xsi:type="dcterms:W3CDTF">2026-04-27T14:03:03Z</dcterms:modified>
</cp:coreProperties>
</file>