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7121525" cy="4259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66B0"/>
    <a:srgbClr val="2867AB"/>
    <a:srgbClr val="2A619A"/>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50" d="100"/>
          <a:sy n="150" d="100"/>
        </p:scale>
        <p:origin x="1464"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890191" y="697060"/>
            <a:ext cx="5341144" cy="1482855"/>
          </a:xfrm>
        </p:spPr>
        <p:txBody>
          <a:bodyPr anchor="b"/>
          <a:lstStyle>
            <a:lvl1pPr algn="ctr">
              <a:defRPr sz="3505"/>
            </a:lvl1pPr>
          </a:lstStyle>
          <a:p>
            <a:r>
              <a:rPr lang="zh-CN" altLang="en-US"/>
              <a:t>单击此处编辑母版标题样式</a:t>
            </a:r>
            <a:endParaRPr lang="en-US" dirty="0"/>
          </a:p>
        </p:txBody>
      </p:sp>
      <p:sp>
        <p:nvSpPr>
          <p:cNvPr id="3" name="Subtitle 2"/>
          <p:cNvSpPr>
            <a:spLocks noGrp="1"/>
          </p:cNvSpPr>
          <p:nvPr>
            <p:ph type="subTitle" idx="1"/>
          </p:nvPr>
        </p:nvSpPr>
        <p:spPr>
          <a:xfrm>
            <a:off x="890191" y="2237099"/>
            <a:ext cx="5341144" cy="1028336"/>
          </a:xfrm>
        </p:spPr>
        <p:txBody>
          <a:bodyPr/>
          <a:lstStyle>
            <a:lvl1pPr marL="0" indent="0" algn="ctr">
              <a:buNone/>
              <a:defRPr sz="1402"/>
            </a:lvl1pPr>
            <a:lvl2pPr marL="267051" indent="0" algn="ctr">
              <a:buNone/>
              <a:defRPr sz="1168"/>
            </a:lvl2pPr>
            <a:lvl3pPr marL="534101" indent="0" algn="ctr">
              <a:buNone/>
              <a:defRPr sz="1051"/>
            </a:lvl3pPr>
            <a:lvl4pPr marL="801152" indent="0" algn="ctr">
              <a:buNone/>
              <a:defRPr sz="935"/>
            </a:lvl4pPr>
            <a:lvl5pPr marL="1068202" indent="0" algn="ctr">
              <a:buNone/>
              <a:defRPr sz="935"/>
            </a:lvl5pPr>
            <a:lvl6pPr marL="1335253" indent="0" algn="ctr">
              <a:buNone/>
              <a:defRPr sz="935"/>
            </a:lvl6pPr>
            <a:lvl7pPr marL="1602303" indent="0" algn="ctr">
              <a:buNone/>
              <a:defRPr sz="935"/>
            </a:lvl7pPr>
            <a:lvl8pPr marL="1869354" indent="0" algn="ctr">
              <a:buNone/>
              <a:defRPr sz="935"/>
            </a:lvl8pPr>
            <a:lvl9pPr marL="2136404" indent="0" algn="ctr">
              <a:buNone/>
              <a:defRPr sz="93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A3200C5-C36C-47D8-A8D4-5733AD4C710A}" type="datetimeFigureOut">
              <a:rPr lang="zh-CN" altLang="en-US" smtClean="0"/>
              <a:t>2026/4/29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57D607D-E251-4585-BCA6-A4A757D2401C}" type="slidenum">
              <a:rPr lang="zh-CN" altLang="en-US" smtClean="0"/>
              <a:t>‹#›</a:t>
            </a:fld>
            <a:endParaRPr lang="zh-CN" altLang="en-US"/>
          </a:p>
        </p:txBody>
      </p:sp>
    </p:spTree>
    <p:extLst>
      <p:ext uri="{BB962C8B-B14F-4D97-AF65-F5344CB8AC3E}">
        <p14:creationId xmlns:p14="http://schemas.microsoft.com/office/powerpoint/2010/main" val="249408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A3200C5-C36C-47D8-A8D4-5733AD4C710A}" type="datetimeFigureOut">
              <a:rPr lang="zh-CN" altLang="en-US" smtClean="0"/>
              <a:t>2026/4/29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57D607D-E251-4585-BCA6-A4A757D2401C}" type="slidenum">
              <a:rPr lang="zh-CN" altLang="en-US" smtClean="0"/>
              <a:t>‹#›</a:t>
            </a:fld>
            <a:endParaRPr lang="zh-CN" altLang="en-US"/>
          </a:p>
        </p:txBody>
      </p:sp>
    </p:spTree>
    <p:extLst>
      <p:ext uri="{BB962C8B-B14F-4D97-AF65-F5344CB8AC3E}">
        <p14:creationId xmlns:p14="http://schemas.microsoft.com/office/powerpoint/2010/main" val="290186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96341" y="226766"/>
            <a:ext cx="1535579" cy="360952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89605" y="226766"/>
            <a:ext cx="4517717" cy="360952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A3200C5-C36C-47D8-A8D4-5733AD4C710A}" type="datetimeFigureOut">
              <a:rPr lang="zh-CN" altLang="en-US" smtClean="0"/>
              <a:t>2026/4/29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57D607D-E251-4585-BCA6-A4A757D2401C}" type="slidenum">
              <a:rPr lang="zh-CN" altLang="en-US" smtClean="0"/>
              <a:t>‹#›</a:t>
            </a:fld>
            <a:endParaRPr lang="zh-CN" altLang="en-US"/>
          </a:p>
        </p:txBody>
      </p:sp>
    </p:spTree>
    <p:extLst>
      <p:ext uri="{BB962C8B-B14F-4D97-AF65-F5344CB8AC3E}">
        <p14:creationId xmlns:p14="http://schemas.microsoft.com/office/powerpoint/2010/main" val="310599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A3200C5-C36C-47D8-A8D4-5733AD4C710A}" type="datetimeFigureOut">
              <a:rPr lang="zh-CN" altLang="en-US" smtClean="0"/>
              <a:t>2026/4/29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57D607D-E251-4585-BCA6-A4A757D2401C}" type="slidenum">
              <a:rPr lang="zh-CN" altLang="en-US" smtClean="0"/>
              <a:t>‹#›</a:t>
            </a:fld>
            <a:endParaRPr lang="zh-CN" altLang="en-US"/>
          </a:p>
        </p:txBody>
      </p:sp>
    </p:spTree>
    <p:extLst>
      <p:ext uri="{BB962C8B-B14F-4D97-AF65-F5344CB8AC3E}">
        <p14:creationId xmlns:p14="http://schemas.microsoft.com/office/powerpoint/2010/main" val="385151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85896" y="1061858"/>
            <a:ext cx="6142315" cy="1771735"/>
          </a:xfrm>
        </p:spPr>
        <p:txBody>
          <a:bodyPr anchor="b"/>
          <a:lstStyle>
            <a:lvl1pPr>
              <a:defRPr sz="3505"/>
            </a:lvl1pPr>
          </a:lstStyle>
          <a:p>
            <a:r>
              <a:rPr lang="zh-CN" altLang="en-US"/>
              <a:t>单击此处编辑母版标题样式</a:t>
            </a:r>
            <a:endParaRPr lang="en-US" dirty="0"/>
          </a:p>
        </p:txBody>
      </p:sp>
      <p:sp>
        <p:nvSpPr>
          <p:cNvPr id="3" name="Text Placeholder 2"/>
          <p:cNvSpPr>
            <a:spLocks noGrp="1"/>
          </p:cNvSpPr>
          <p:nvPr>
            <p:ph type="body" idx="1"/>
          </p:nvPr>
        </p:nvSpPr>
        <p:spPr>
          <a:xfrm>
            <a:off x="485896" y="2850355"/>
            <a:ext cx="6142315" cy="931713"/>
          </a:xfrm>
        </p:spPr>
        <p:txBody>
          <a:bodyPr/>
          <a:lstStyle>
            <a:lvl1pPr marL="0" indent="0">
              <a:buNone/>
              <a:defRPr sz="1402">
                <a:solidFill>
                  <a:schemeClr val="tx1">
                    <a:tint val="82000"/>
                  </a:schemeClr>
                </a:solidFill>
              </a:defRPr>
            </a:lvl1pPr>
            <a:lvl2pPr marL="267051" indent="0">
              <a:buNone/>
              <a:defRPr sz="1168">
                <a:solidFill>
                  <a:schemeClr val="tx1">
                    <a:tint val="82000"/>
                  </a:schemeClr>
                </a:solidFill>
              </a:defRPr>
            </a:lvl2pPr>
            <a:lvl3pPr marL="534101" indent="0">
              <a:buNone/>
              <a:defRPr sz="1051">
                <a:solidFill>
                  <a:schemeClr val="tx1">
                    <a:tint val="82000"/>
                  </a:schemeClr>
                </a:solidFill>
              </a:defRPr>
            </a:lvl3pPr>
            <a:lvl4pPr marL="801152" indent="0">
              <a:buNone/>
              <a:defRPr sz="935">
                <a:solidFill>
                  <a:schemeClr val="tx1">
                    <a:tint val="82000"/>
                  </a:schemeClr>
                </a:solidFill>
              </a:defRPr>
            </a:lvl4pPr>
            <a:lvl5pPr marL="1068202" indent="0">
              <a:buNone/>
              <a:defRPr sz="935">
                <a:solidFill>
                  <a:schemeClr val="tx1">
                    <a:tint val="82000"/>
                  </a:schemeClr>
                </a:solidFill>
              </a:defRPr>
            </a:lvl5pPr>
            <a:lvl6pPr marL="1335253" indent="0">
              <a:buNone/>
              <a:defRPr sz="935">
                <a:solidFill>
                  <a:schemeClr val="tx1">
                    <a:tint val="82000"/>
                  </a:schemeClr>
                </a:solidFill>
              </a:defRPr>
            </a:lvl6pPr>
            <a:lvl7pPr marL="1602303" indent="0">
              <a:buNone/>
              <a:defRPr sz="935">
                <a:solidFill>
                  <a:schemeClr val="tx1">
                    <a:tint val="82000"/>
                  </a:schemeClr>
                </a:solidFill>
              </a:defRPr>
            </a:lvl7pPr>
            <a:lvl8pPr marL="1869354" indent="0">
              <a:buNone/>
              <a:defRPr sz="935">
                <a:solidFill>
                  <a:schemeClr val="tx1">
                    <a:tint val="82000"/>
                  </a:schemeClr>
                </a:solidFill>
              </a:defRPr>
            </a:lvl8pPr>
            <a:lvl9pPr marL="2136404" indent="0">
              <a:buNone/>
              <a:defRPr sz="935">
                <a:solidFill>
                  <a:schemeClr val="tx1">
                    <a:tint val="82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A3200C5-C36C-47D8-A8D4-5733AD4C710A}" type="datetimeFigureOut">
              <a:rPr lang="zh-CN" altLang="en-US" smtClean="0"/>
              <a:t>2026/4/29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57D607D-E251-4585-BCA6-A4A757D2401C}" type="slidenum">
              <a:rPr lang="zh-CN" altLang="en-US" smtClean="0"/>
              <a:t>‹#›</a:t>
            </a:fld>
            <a:endParaRPr lang="zh-CN" altLang="en-US"/>
          </a:p>
        </p:txBody>
      </p:sp>
    </p:spTree>
    <p:extLst>
      <p:ext uri="{BB962C8B-B14F-4D97-AF65-F5344CB8AC3E}">
        <p14:creationId xmlns:p14="http://schemas.microsoft.com/office/powerpoint/2010/main" val="963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89605" y="1133832"/>
            <a:ext cx="3026648" cy="27024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605272" y="1133832"/>
            <a:ext cx="3026648" cy="27024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3A3200C5-C36C-47D8-A8D4-5733AD4C710A}" type="datetimeFigureOut">
              <a:rPr lang="zh-CN" altLang="en-US" smtClean="0"/>
              <a:t>2026/4/29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57D607D-E251-4585-BCA6-A4A757D2401C}" type="slidenum">
              <a:rPr lang="zh-CN" altLang="en-US" smtClean="0"/>
              <a:t>‹#›</a:t>
            </a:fld>
            <a:endParaRPr lang="zh-CN" altLang="en-US"/>
          </a:p>
        </p:txBody>
      </p:sp>
    </p:spTree>
    <p:extLst>
      <p:ext uri="{BB962C8B-B14F-4D97-AF65-F5344CB8AC3E}">
        <p14:creationId xmlns:p14="http://schemas.microsoft.com/office/powerpoint/2010/main" val="181444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90533" y="226766"/>
            <a:ext cx="6142315" cy="82326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90533" y="1044111"/>
            <a:ext cx="3012739" cy="511703"/>
          </a:xfrm>
        </p:spPr>
        <p:txBody>
          <a:bodyPr anchor="b"/>
          <a:lstStyle>
            <a:lvl1pPr marL="0" indent="0">
              <a:buNone/>
              <a:defRPr sz="1402" b="1"/>
            </a:lvl1pPr>
            <a:lvl2pPr marL="267051" indent="0">
              <a:buNone/>
              <a:defRPr sz="1168" b="1"/>
            </a:lvl2pPr>
            <a:lvl3pPr marL="534101" indent="0">
              <a:buNone/>
              <a:defRPr sz="1051" b="1"/>
            </a:lvl3pPr>
            <a:lvl4pPr marL="801152" indent="0">
              <a:buNone/>
              <a:defRPr sz="935" b="1"/>
            </a:lvl4pPr>
            <a:lvl5pPr marL="1068202" indent="0">
              <a:buNone/>
              <a:defRPr sz="935" b="1"/>
            </a:lvl5pPr>
            <a:lvl6pPr marL="1335253" indent="0">
              <a:buNone/>
              <a:defRPr sz="935" b="1"/>
            </a:lvl6pPr>
            <a:lvl7pPr marL="1602303" indent="0">
              <a:buNone/>
              <a:defRPr sz="935" b="1"/>
            </a:lvl7pPr>
            <a:lvl8pPr marL="1869354" indent="0">
              <a:buNone/>
              <a:defRPr sz="935" b="1"/>
            </a:lvl8pPr>
            <a:lvl9pPr marL="2136404" indent="0">
              <a:buNone/>
              <a:defRPr sz="935" b="1"/>
            </a:lvl9pPr>
          </a:lstStyle>
          <a:p>
            <a:pPr lvl="0"/>
            <a:r>
              <a:rPr lang="zh-CN" altLang="en-US"/>
              <a:t>单击此处编辑母版文本样式</a:t>
            </a:r>
          </a:p>
        </p:txBody>
      </p:sp>
      <p:sp>
        <p:nvSpPr>
          <p:cNvPr id="4" name="Content Placeholder 3"/>
          <p:cNvSpPr>
            <a:spLocks noGrp="1"/>
          </p:cNvSpPr>
          <p:nvPr>
            <p:ph sz="half" idx="2"/>
          </p:nvPr>
        </p:nvSpPr>
        <p:spPr>
          <a:xfrm>
            <a:off x="490533" y="1555814"/>
            <a:ext cx="3012739" cy="228836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605272" y="1044111"/>
            <a:ext cx="3027576" cy="511703"/>
          </a:xfrm>
        </p:spPr>
        <p:txBody>
          <a:bodyPr anchor="b"/>
          <a:lstStyle>
            <a:lvl1pPr marL="0" indent="0">
              <a:buNone/>
              <a:defRPr sz="1402" b="1"/>
            </a:lvl1pPr>
            <a:lvl2pPr marL="267051" indent="0">
              <a:buNone/>
              <a:defRPr sz="1168" b="1"/>
            </a:lvl2pPr>
            <a:lvl3pPr marL="534101" indent="0">
              <a:buNone/>
              <a:defRPr sz="1051" b="1"/>
            </a:lvl3pPr>
            <a:lvl4pPr marL="801152" indent="0">
              <a:buNone/>
              <a:defRPr sz="935" b="1"/>
            </a:lvl4pPr>
            <a:lvl5pPr marL="1068202" indent="0">
              <a:buNone/>
              <a:defRPr sz="935" b="1"/>
            </a:lvl5pPr>
            <a:lvl6pPr marL="1335253" indent="0">
              <a:buNone/>
              <a:defRPr sz="935" b="1"/>
            </a:lvl6pPr>
            <a:lvl7pPr marL="1602303" indent="0">
              <a:buNone/>
              <a:defRPr sz="935" b="1"/>
            </a:lvl7pPr>
            <a:lvl8pPr marL="1869354" indent="0">
              <a:buNone/>
              <a:defRPr sz="935" b="1"/>
            </a:lvl8pPr>
            <a:lvl9pPr marL="2136404" indent="0">
              <a:buNone/>
              <a:defRPr sz="935" b="1"/>
            </a:lvl9pPr>
          </a:lstStyle>
          <a:p>
            <a:pPr lvl="0"/>
            <a:r>
              <a:rPr lang="zh-CN" altLang="en-US"/>
              <a:t>单击此处编辑母版文本样式</a:t>
            </a:r>
          </a:p>
        </p:txBody>
      </p:sp>
      <p:sp>
        <p:nvSpPr>
          <p:cNvPr id="6" name="Content Placeholder 5"/>
          <p:cNvSpPr>
            <a:spLocks noGrp="1"/>
          </p:cNvSpPr>
          <p:nvPr>
            <p:ph sz="quarter" idx="4"/>
          </p:nvPr>
        </p:nvSpPr>
        <p:spPr>
          <a:xfrm>
            <a:off x="3605272" y="1555814"/>
            <a:ext cx="3027576" cy="228836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3A3200C5-C36C-47D8-A8D4-5733AD4C710A}" type="datetimeFigureOut">
              <a:rPr lang="zh-CN" altLang="en-US" smtClean="0"/>
              <a:t>2026/4/29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57D607D-E251-4585-BCA6-A4A757D2401C}" type="slidenum">
              <a:rPr lang="zh-CN" altLang="en-US" smtClean="0"/>
              <a:t>‹#›</a:t>
            </a:fld>
            <a:endParaRPr lang="zh-CN" altLang="en-US"/>
          </a:p>
        </p:txBody>
      </p:sp>
    </p:spTree>
    <p:extLst>
      <p:ext uri="{BB962C8B-B14F-4D97-AF65-F5344CB8AC3E}">
        <p14:creationId xmlns:p14="http://schemas.microsoft.com/office/powerpoint/2010/main" val="337733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A3200C5-C36C-47D8-A8D4-5733AD4C710A}" type="datetimeFigureOut">
              <a:rPr lang="zh-CN" altLang="en-US" smtClean="0"/>
              <a:t>2026/4/29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57D607D-E251-4585-BCA6-A4A757D2401C}" type="slidenum">
              <a:rPr lang="zh-CN" altLang="en-US" smtClean="0"/>
              <a:t>‹#›</a:t>
            </a:fld>
            <a:endParaRPr lang="zh-CN" altLang="en-US"/>
          </a:p>
        </p:txBody>
      </p:sp>
    </p:spTree>
    <p:extLst>
      <p:ext uri="{BB962C8B-B14F-4D97-AF65-F5344CB8AC3E}">
        <p14:creationId xmlns:p14="http://schemas.microsoft.com/office/powerpoint/2010/main" val="374469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200C5-C36C-47D8-A8D4-5733AD4C710A}" type="datetimeFigureOut">
              <a:rPr lang="zh-CN" altLang="en-US" smtClean="0"/>
              <a:t>2026/4/29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57D607D-E251-4585-BCA6-A4A757D2401C}" type="slidenum">
              <a:rPr lang="zh-CN" altLang="en-US" smtClean="0"/>
              <a:t>‹#›</a:t>
            </a:fld>
            <a:endParaRPr lang="zh-CN" altLang="en-US"/>
          </a:p>
        </p:txBody>
      </p:sp>
    </p:spTree>
    <p:extLst>
      <p:ext uri="{BB962C8B-B14F-4D97-AF65-F5344CB8AC3E}">
        <p14:creationId xmlns:p14="http://schemas.microsoft.com/office/powerpoint/2010/main" val="198404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90533" y="283951"/>
            <a:ext cx="2296877" cy="993828"/>
          </a:xfrm>
        </p:spPr>
        <p:txBody>
          <a:bodyPr anchor="b"/>
          <a:lstStyle>
            <a:lvl1pPr>
              <a:defRPr sz="1869"/>
            </a:lvl1pPr>
          </a:lstStyle>
          <a:p>
            <a:r>
              <a:rPr lang="zh-CN" altLang="en-US"/>
              <a:t>单击此处编辑母版标题样式</a:t>
            </a:r>
            <a:endParaRPr lang="en-US" dirty="0"/>
          </a:p>
        </p:txBody>
      </p:sp>
      <p:sp>
        <p:nvSpPr>
          <p:cNvPr id="3" name="Content Placeholder 2"/>
          <p:cNvSpPr>
            <a:spLocks noGrp="1"/>
          </p:cNvSpPr>
          <p:nvPr>
            <p:ph idx="1"/>
          </p:nvPr>
        </p:nvSpPr>
        <p:spPr>
          <a:xfrm>
            <a:off x="3027576" y="613255"/>
            <a:ext cx="3605272" cy="3026837"/>
          </a:xfrm>
        </p:spPr>
        <p:txBody>
          <a:bodyPr/>
          <a:lstStyle>
            <a:lvl1pPr>
              <a:defRPr sz="1869"/>
            </a:lvl1pPr>
            <a:lvl2pPr>
              <a:defRPr sz="1635"/>
            </a:lvl2pPr>
            <a:lvl3pPr>
              <a:defRPr sz="1402"/>
            </a:lvl3pPr>
            <a:lvl4pPr>
              <a:defRPr sz="1168"/>
            </a:lvl4pPr>
            <a:lvl5pPr>
              <a:defRPr sz="1168"/>
            </a:lvl5pPr>
            <a:lvl6pPr>
              <a:defRPr sz="1168"/>
            </a:lvl6pPr>
            <a:lvl7pPr>
              <a:defRPr sz="1168"/>
            </a:lvl7pPr>
            <a:lvl8pPr>
              <a:defRPr sz="1168"/>
            </a:lvl8pPr>
            <a:lvl9pPr>
              <a:defRPr sz="1168"/>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90533" y="1277779"/>
            <a:ext cx="2296877" cy="2367243"/>
          </a:xfrm>
        </p:spPr>
        <p:txBody>
          <a:bodyPr/>
          <a:lstStyle>
            <a:lvl1pPr marL="0" indent="0">
              <a:buNone/>
              <a:defRPr sz="935"/>
            </a:lvl1pPr>
            <a:lvl2pPr marL="267051" indent="0">
              <a:buNone/>
              <a:defRPr sz="818"/>
            </a:lvl2pPr>
            <a:lvl3pPr marL="534101" indent="0">
              <a:buNone/>
              <a:defRPr sz="701"/>
            </a:lvl3pPr>
            <a:lvl4pPr marL="801152" indent="0">
              <a:buNone/>
              <a:defRPr sz="584"/>
            </a:lvl4pPr>
            <a:lvl5pPr marL="1068202" indent="0">
              <a:buNone/>
              <a:defRPr sz="584"/>
            </a:lvl5pPr>
            <a:lvl6pPr marL="1335253" indent="0">
              <a:buNone/>
              <a:defRPr sz="584"/>
            </a:lvl6pPr>
            <a:lvl7pPr marL="1602303" indent="0">
              <a:buNone/>
              <a:defRPr sz="584"/>
            </a:lvl7pPr>
            <a:lvl8pPr marL="1869354" indent="0">
              <a:buNone/>
              <a:defRPr sz="584"/>
            </a:lvl8pPr>
            <a:lvl9pPr marL="2136404" indent="0">
              <a:buNone/>
              <a:defRPr sz="584"/>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A3200C5-C36C-47D8-A8D4-5733AD4C710A}" type="datetimeFigureOut">
              <a:rPr lang="zh-CN" altLang="en-US" smtClean="0"/>
              <a:t>2026/4/29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57D607D-E251-4585-BCA6-A4A757D2401C}" type="slidenum">
              <a:rPr lang="zh-CN" altLang="en-US" smtClean="0"/>
              <a:t>‹#›</a:t>
            </a:fld>
            <a:endParaRPr lang="zh-CN" altLang="en-US"/>
          </a:p>
        </p:txBody>
      </p:sp>
    </p:spTree>
    <p:extLst>
      <p:ext uri="{BB962C8B-B14F-4D97-AF65-F5344CB8AC3E}">
        <p14:creationId xmlns:p14="http://schemas.microsoft.com/office/powerpoint/2010/main" val="186236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90533" y="283951"/>
            <a:ext cx="2296877" cy="993828"/>
          </a:xfrm>
        </p:spPr>
        <p:txBody>
          <a:bodyPr anchor="b"/>
          <a:lstStyle>
            <a:lvl1pPr>
              <a:defRPr sz="186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027576" y="613255"/>
            <a:ext cx="3605272" cy="3026837"/>
          </a:xfrm>
        </p:spPr>
        <p:txBody>
          <a:bodyPr anchor="t"/>
          <a:lstStyle>
            <a:lvl1pPr marL="0" indent="0">
              <a:buNone/>
              <a:defRPr sz="1869"/>
            </a:lvl1pPr>
            <a:lvl2pPr marL="267051" indent="0">
              <a:buNone/>
              <a:defRPr sz="1635"/>
            </a:lvl2pPr>
            <a:lvl3pPr marL="534101" indent="0">
              <a:buNone/>
              <a:defRPr sz="1402"/>
            </a:lvl3pPr>
            <a:lvl4pPr marL="801152" indent="0">
              <a:buNone/>
              <a:defRPr sz="1168"/>
            </a:lvl4pPr>
            <a:lvl5pPr marL="1068202" indent="0">
              <a:buNone/>
              <a:defRPr sz="1168"/>
            </a:lvl5pPr>
            <a:lvl6pPr marL="1335253" indent="0">
              <a:buNone/>
              <a:defRPr sz="1168"/>
            </a:lvl6pPr>
            <a:lvl7pPr marL="1602303" indent="0">
              <a:buNone/>
              <a:defRPr sz="1168"/>
            </a:lvl7pPr>
            <a:lvl8pPr marL="1869354" indent="0">
              <a:buNone/>
              <a:defRPr sz="1168"/>
            </a:lvl8pPr>
            <a:lvl9pPr marL="2136404" indent="0">
              <a:buNone/>
              <a:defRPr sz="1168"/>
            </a:lvl9pPr>
          </a:lstStyle>
          <a:p>
            <a:r>
              <a:rPr lang="zh-CN" altLang="en-US"/>
              <a:t>单击图标添加图片</a:t>
            </a:r>
            <a:endParaRPr lang="en-US" dirty="0"/>
          </a:p>
        </p:txBody>
      </p:sp>
      <p:sp>
        <p:nvSpPr>
          <p:cNvPr id="4" name="Text Placeholder 3"/>
          <p:cNvSpPr>
            <a:spLocks noGrp="1"/>
          </p:cNvSpPr>
          <p:nvPr>
            <p:ph type="body" sz="half" idx="2"/>
          </p:nvPr>
        </p:nvSpPr>
        <p:spPr>
          <a:xfrm>
            <a:off x="490533" y="1277779"/>
            <a:ext cx="2296877" cy="2367243"/>
          </a:xfrm>
        </p:spPr>
        <p:txBody>
          <a:bodyPr/>
          <a:lstStyle>
            <a:lvl1pPr marL="0" indent="0">
              <a:buNone/>
              <a:defRPr sz="935"/>
            </a:lvl1pPr>
            <a:lvl2pPr marL="267051" indent="0">
              <a:buNone/>
              <a:defRPr sz="818"/>
            </a:lvl2pPr>
            <a:lvl3pPr marL="534101" indent="0">
              <a:buNone/>
              <a:defRPr sz="701"/>
            </a:lvl3pPr>
            <a:lvl4pPr marL="801152" indent="0">
              <a:buNone/>
              <a:defRPr sz="584"/>
            </a:lvl4pPr>
            <a:lvl5pPr marL="1068202" indent="0">
              <a:buNone/>
              <a:defRPr sz="584"/>
            </a:lvl5pPr>
            <a:lvl6pPr marL="1335253" indent="0">
              <a:buNone/>
              <a:defRPr sz="584"/>
            </a:lvl6pPr>
            <a:lvl7pPr marL="1602303" indent="0">
              <a:buNone/>
              <a:defRPr sz="584"/>
            </a:lvl7pPr>
            <a:lvl8pPr marL="1869354" indent="0">
              <a:buNone/>
              <a:defRPr sz="584"/>
            </a:lvl8pPr>
            <a:lvl9pPr marL="2136404" indent="0">
              <a:buNone/>
              <a:defRPr sz="584"/>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A3200C5-C36C-47D8-A8D4-5733AD4C710A}" type="datetimeFigureOut">
              <a:rPr lang="zh-CN" altLang="en-US" smtClean="0"/>
              <a:t>2026/4/29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57D607D-E251-4585-BCA6-A4A757D2401C}" type="slidenum">
              <a:rPr lang="zh-CN" altLang="en-US" smtClean="0"/>
              <a:t>‹#›</a:t>
            </a:fld>
            <a:endParaRPr lang="zh-CN" altLang="en-US"/>
          </a:p>
        </p:txBody>
      </p:sp>
    </p:spTree>
    <p:extLst>
      <p:ext uri="{BB962C8B-B14F-4D97-AF65-F5344CB8AC3E}">
        <p14:creationId xmlns:p14="http://schemas.microsoft.com/office/powerpoint/2010/main" val="345985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605" y="226766"/>
            <a:ext cx="6142315" cy="82326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89605" y="1133832"/>
            <a:ext cx="6142315" cy="27024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489605" y="3947706"/>
            <a:ext cx="1602343" cy="226766"/>
          </a:xfrm>
          <a:prstGeom prst="rect">
            <a:avLst/>
          </a:prstGeom>
        </p:spPr>
        <p:txBody>
          <a:bodyPr vert="horz" lIns="91440" tIns="45720" rIns="91440" bIns="45720" rtlCol="0" anchor="ctr"/>
          <a:lstStyle>
            <a:lvl1pPr algn="l">
              <a:defRPr sz="701">
                <a:solidFill>
                  <a:schemeClr val="tx1">
                    <a:tint val="82000"/>
                  </a:schemeClr>
                </a:solidFill>
              </a:defRPr>
            </a:lvl1pPr>
          </a:lstStyle>
          <a:p>
            <a:fld id="{3A3200C5-C36C-47D8-A8D4-5733AD4C710A}" type="datetimeFigureOut">
              <a:rPr lang="zh-CN" altLang="en-US" smtClean="0"/>
              <a:t>2026/4/29</a:t>
            </a:fld>
            <a:endParaRPr lang="zh-CN" altLang="en-US"/>
          </a:p>
        </p:txBody>
      </p:sp>
      <p:sp>
        <p:nvSpPr>
          <p:cNvPr id="5" name="Footer Placeholder 4"/>
          <p:cNvSpPr>
            <a:spLocks noGrp="1"/>
          </p:cNvSpPr>
          <p:nvPr>
            <p:ph type="ftr" sz="quarter" idx="3"/>
          </p:nvPr>
        </p:nvSpPr>
        <p:spPr>
          <a:xfrm>
            <a:off x="2359005" y="3947706"/>
            <a:ext cx="2403515" cy="226766"/>
          </a:xfrm>
          <a:prstGeom prst="rect">
            <a:avLst/>
          </a:prstGeom>
        </p:spPr>
        <p:txBody>
          <a:bodyPr vert="horz" lIns="91440" tIns="45720" rIns="91440" bIns="45720" rtlCol="0" anchor="ctr"/>
          <a:lstStyle>
            <a:lvl1pPr algn="ctr">
              <a:defRPr sz="701">
                <a:solidFill>
                  <a:schemeClr val="tx1">
                    <a:tint val="82000"/>
                  </a:schemeClr>
                </a:solidFill>
              </a:defRPr>
            </a:lvl1pPr>
          </a:lstStyle>
          <a:p>
            <a:endParaRPr lang="zh-CN" altLang="en-US"/>
          </a:p>
        </p:txBody>
      </p:sp>
      <p:sp>
        <p:nvSpPr>
          <p:cNvPr id="6" name="Slide Number Placeholder 5"/>
          <p:cNvSpPr>
            <a:spLocks noGrp="1"/>
          </p:cNvSpPr>
          <p:nvPr>
            <p:ph type="sldNum" sz="quarter" idx="4"/>
          </p:nvPr>
        </p:nvSpPr>
        <p:spPr>
          <a:xfrm>
            <a:off x="5029577" y="3947706"/>
            <a:ext cx="1602343" cy="226766"/>
          </a:xfrm>
          <a:prstGeom prst="rect">
            <a:avLst/>
          </a:prstGeom>
        </p:spPr>
        <p:txBody>
          <a:bodyPr vert="horz" lIns="91440" tIns="45720" rIns="91440" bIns="45720" rtlCol="0" anchor="ctr"/>
          <a:lstStyle>
            <a:lvl1pPr algn="r">
              <a:defRPr sz="701">
                <a:solidFill>
                  <a:schemeClr val="tx1">
                    <a:tint val="82000"/>
                  </a:schemeClr>
                </a:solidFill>
              </a:defRPr>
            </a:lvl1pPr>
          </a:lstStyle>
          <a:p>
            <a:fld id="{657D607D-E251-4585-BCA6-A4A757D2401C}" type="slidenum">
              <a:rPr lang="zh-CN" altLang="en-US" smtClean="0"/>
              <a:t>‹#›</a:t>
            </a:fld>
            <a:endParaRPr lang="zh-CN" altLang="en-US"/>
          </a:p>
        </p:txBody>
      </p:sp>
    </p:spTree>
    <p:extLst>
      <p:ext uri="{BB962C8B-B14F-4D97-AF65-F5344CB8AC3E}">
        <p14:creationId xmlns:p14="http://schemas.microsoft.com/office/powerpoint/2010/main" val="3343181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34101" rtl="0" eaLnBrk="1" latinLnBrk="0" hangingPunct="1">
        <a:lnSpc>
          <a:spcPct val="90000"/>
        </a:lnSpc>
        <a:spcBef>
          <a:spcPct val="0"/>
        </a:spcBef>
        <a:buNone/>
        <a:defRPr sz="2570" kern="1200">
          <a:solidFill>
            <a:schemeClr val="tx1"/>
          </a:solidFill>
          <a:latin typeface="+mj-lt"/>
          <a:ea typeface="+mj-ea"/>
          <a:cs typeface="+mj-cs"/>
        </a:defRPr>
      </a:lvl1pPr>
    </p:titleStyle>
    <p:bodyStyle>
      <a:lvl1pPr marL="133525" indent="-133525" algn="l" defTabSz="534101" rtl="0" eaLnBrk="1" latinLnBrk="0" hangingPunct="1">
        <a:lnSpc>
          <a:spcPct val="90000"/>
        </a:lnSpc>
        <a:spcBef>
          <a:spcPts val="584"/>
        </a:spcBef>
        <a:buFont typeface="Arial" panose="020B0604020202020204" pitchFamily="34" charset="0"/>
        <a:buChar char="•"/>
        <a:defRPr sz="1635" kern="1200">
          <a:solidFill>
            <a:schemeClr val="tx1"/>
          </a:solidFill>
          <a:latin typeface="+mn-lt"/>
          <a:ea typeface="+mn-ea"/>
          <a:cs typeface="+mn-cs"/>
        </a:defRPr>
      </a:lvl1pPr>
      <a:lvl2pPr marL="400576" indent="-133525" algn="l" defTabSz="534101" rtl="0" eaLnBrk="1" latinLnBrk="0" hangingPunct="1">
        <a:lnSpc>
          <a:spcPct val="90000"/>
        </a:lnSpc>
        <a:spcBef>
          <a:spcPts val="292"/>
        </a:spcBef>
        <a:buFont typeface="Arial" panose="020B0604020202020204" pitchFamily="34" charset="0"/>
        <a:buChar char="•"/>
        <a:defRPr sz="1402" kern="1200">
          <a:solidFill>
            <a:schemeClr val="tx1"/>
          </a:solidFill>
          <a:latin typeface="+mn-lt"/>
          <a:ea typeface="+mn-ea"/>
          <a:cs typeface="+mn-cs"/>
        </a:defRPr>
      </a:lvl2pPr>
      <a:lvl3pPr marL="667626" indent="-133525" algn="l" defTabSz="534101" rtl="0" eaLnBrk="1" latinLnBrk="0" hangingPunct="1">
        <a:lnSpc>
          <a:spcPct val="90000"/>
        </a:lnSpc>
        <a:spcBef>
          <a:spcPts val="292"/>
        </a:spcBef>
        <a:buFont typeface="Arial" panose="020B0604020202020204" pitchFamily="34" charset="0"/>
        <a:buChar char="•"/>
        <a:defRPr sz="1168" kern="1200">
          <a:solidFill>
            <a:schemeClr val="tx1"/>
          </a:solidFill>
          <a:latin typeface="+mn-lt"/>
          <a:ea typeface="+mn-ea"/>
          <a:cs typeface="+mn-cs"/>
        </a:defRPr>
      </a:lvl3pPr>
      <a:lvl4pPr marL="934677" indent="-133525" algn="l" defTabSz="534101" rtl="0" eaLnBrk="1" latinLnBrk="0" hangingPunct="1">
        <a:lnSpc>
          <a:spcPct val="90000"/>
        </a:lnSpc>
        <a:spcBef>
          <a:spcPts val="292"/>
        </a:spcBef>
        <a:buFont typeface="Arial" panose="020B0604020202020204" pitchFamily="34" charset="0"/>
        <a:buChar char="•"/>
        <a:defRPr sz="1051" kern="1200">
          <a:solidFill>
            <a:schemeClr val="tx1"/>
          </a:solidFill>
          <a:latin typeface="+mn-lt"/>
          <a:ea typeface="+mn-ea"/>
          <a:cs typeface="+mn-cs"/>
        </a:defRPr>
      </a:lvl4pPr>
      <a:lvl5pPr marL="1201727" indent="-133525" algn="l" defTabSz="534101" rtl="0" eaLnBrk="1" latinLnBrk="0" hangingPunct="1">
        <a:lnSpc>
          <a:spcPct val="90000"/>
        </a:lnSpc>
        <a:spcBef>
          <a:spcPts val="292"/>
        </a:spcBef>
        <a:buFont typeface="Arial" panose="020B0604020202020204" pitchFamily="34" charset="0"/>
        <a:buChar char="•"/>
        <a:defRPr sz="1051" kern="1200">
          <a:solidFill>
            <a:schemeClr val="tx1"/>
          </a:solidFill>
          <a:latin typeface="+mn-lt"/>
          <a:ea typeface="+mn-ea"/>
          <a:cs typeface="+mn-cs"/>
        </a:defRPr>
      </a:lvl5pPr>
      <a:lvl6pPr marL="1468778" indent="-133525" algn="l" defTabSz="534101" rtl="0" eaLnBrk="1" latinLnBrk="0" hangingPunct="1">
        <a:lnSpc>
          <a:spcPct val="90000"/>
        </a:lnSpc>
        <a:spcBef>
          <a:spcPts val="292"/>
        </a:spcBef>
        <a:buFont typeface="Arial" panose="020B0604020202020204" pitchFamily="34" charset="0"/>
        <a:buChar char="•"/>
        <a:defRPr sz="1051" kern="1200">
          <a:solidFill>
            <a:schemeClr val="tx1"/>
          </a:solidFill>
          <a:latin typeface="+mn-lt"/>
          <a:ea typeface="+mn-ea"/>
          <a:cs typeface="+mn-cs"/>
        </a:defRPr>
      </a:lvl6pPr>
      <a:lvl7pPr marL="1735828" indent="-133525" algn="l" defTabSz="534101" rtl="0" eaLnBrk="1" latinLnBrk="0" hangingPunct="1">
        <a:lnSpc>
          <a:spcPct val="90000"/>
        </a:lnSpc>
        <a:spcBef>
          <a:spcPts val="292"/>
        </a:spcBef>
        <a:buFont typeface="Arial" panose="020B0604020202020204" pitchFamily="34" charset="0"/>
        <a:buChar char="•"/>
        <a:defRPr sz="1051" kern="1200">
          <a:solidFill>
            <a:schemeClr val="tx1"/>
          </a:solidFill>
          <a:latin typeface="+mn-lt"/>
          <a:ea typeface="+mn-ea"/>
          <a:cs typeface="+mn-cs"/>
        </a:defRPr>
      </a:lvl7pPr>
      <a:lvl8pPr marL="2002879" indent="-133525" algn="l" defTabSz="534101" rtl="0" eaLnBrk="1" latinLnBrk="0" hangingPunct="1">
        <a:lnSpc>
          <a:spcPct val="90000"/>
        </a:lnSpc>
        <a:spcBef>
          <a:spcPts val="292"/>
        </a:spcBef>
        <a:buFont typeface="Arial" panose="020B0604020202020204" pitchFamily="34" charset="0"/>
        <a:buChar char="•"/>
        <a:defRPr sz="1051" kern="1200">
          <a:solidFill>
            <a:schemeClr val="tx1"/>
          </a:solidFill>
          <a:latin typeface="+mn-lt"/>
          <a:ea typeface="+mn-ea"/>
          <a:cs typeface="+mn-cs"/>
        </a:defRPr>
      </a:lvl8pPr>
      <a:lvl9pPr marL="2269929" indent="-133525" algn="l" defTabSz="534101" rtl="0" eaLnBrk="1" latinLnBrk="0" hangingPunct="1">
        <a:lnSpc>
          <a:spcPct val="90000"/>
        </a:lnSpc>
        <a:spcBef>
          <a:spcPts val="292"/>
        </a:spcBef>
        <a:buFont typeface="Arial" panose="020B0604020202020204" pitchFamily="34" charset="0"/>
        <a:buChar char="•"/>
        <a:defRPr sz="1051" kern="1200">
          <a:solidFill>
            <a:schemeClr val="tx1"/>
          </a:solidFill>
          <a:latin typeface="+mn-lt"/>
          <a:ea typeface="+mn-ea"/>
          <a:cs typeface="+mn-cs"/>
        </a:defRPr>
      </a:lvl9pPr>
    </p:bodyStyle>
    <p:otherStyle>
      <a:defPPr>
        <a:defRPr lang="en-US"/>
      </a:defPPr>
      <a:lvl1pPr marL="0" algn="l" defTabSz="534101" rtl="0" eaLnBrk="1" latinLnBrk="0" hangingPunct="1">
        <a:defRPr sz="1051" kern="1200">
          <a:solidFill>
            <a:schemeClr val="tx1"/>
          </a:solidFill>
          <a:latin typeface="+mn-lt"/>
          <a:ea typeface="+mn-ea"/>
          <a:cs typeface="+mn-cs"/>
        </a:defRPr>
      </a:lvl1pPr>
      <a:lvl2pPr marL="267051" algn="l" defTabSz="534101" rtl="0" eaLnBrk="1" latinLnBrk="0" hangingPunct="1">
        <a:defRPr sz="1051" kern="1200">
          <a:solidFill>
            <a:schemeClr val="tx1"/>
          </a:solidFill>
          <a:latin typeface="+mn-lt"/>
          <a:ea typeface="+mn-ea"/>
          <a:cs typeface="+mn-cs"/>
        </a:defRPr>
      </a:lvl2pPr>
      <a:lvl3pPr marL="534101" algn="l" defTabSz="534101" rtl="0" eaLnBrk="1" latinLnBrk="0" hangingPunct="1">
        <a:defRPr sz="1051" kern="1200">
          <a:solidFill>
            <a:schemeClr val="tx1"/>
          </a:solidFill>
          <a:latin typeface="+mn-lt"/>
          <a:ea typeface="+mn-ea"/>
          <a:cs typeface="+mn-cs"/>
        </a:defRPr>
      </a:lvl3pPr>
      <a:lvl4pPr marL="801152" algn="l" defTabSz="534101" rtl="0" eaLnBrk="1" latinLnBrk="0" hangingPunct="1">
        <a:defRPr sz="1051" kern="1200">
          <a:solidFill>
            <a:schemeClr val="tx1"/>
          </a:solidFill>
          <a:latin typeface="+mn-lt"/>
          <a:ea typeface="+mn-ea"/>
          <a:cs typeface="+mn-cs"/>
        </a:defRPr>
      </a:lvl4pPr>
      <a:lvl5pPr marL="1068202" algn="l" defTabSz="534101" rtl="0" eaLnBrk="1" latinLnBrk="0" hangingPunct="1">
        <a:defRPr sz="1051" kern="1200">
          <a:solidFill>
            <a:schemeClr val="tx1"/>
          </a:solidFill>
          <a:latin typeface="+mn-lt"/>
          <a:ea typeface="+mn-ea"/>
          <a:cs typeface="+mn-cs"/>
        </a:defRPr>
      </a:lvl5pPr>
      <a:lvl6pPr marL="1335253" algn="l" defTabSz="534101" rtl="0" eaLnBrk="1" latinLnBrk="0" hangingPunct="1">
        <a:defRPr sz="1051" kern="1200">
          <a:solidFill>
            <a:schemeClr val="tx1"/>
          </a:solidFill>
          <a:latin typeface="+mn-lt"/>
          <a:ea typeface="+mn-ea"/>
          <a:cs typeface="+mn-cs"/>
        </a:defRPr>
      </a:lvl6pPr>
      <a:lvl7pPr marL="1602303" algn="l" defTabSz="534101" rtl="0" eaLnBrk="1" latinLnBrk="0" hangingPunct="1">
        <a:defRPr sz="1051" kern="1200">
          <a:solidFill>
            <a:schemeClr val="tx1"/>
          </a:solidFill>
          <a:latin typeface="+mn-lt"/>
          <a:ea typeface="+mn-ea"/>
          <a:cs typeface="+mn-cs"/>
        </a:defRPr>
      </a:lvl7pPr>
      <a:lvl8pPr marL="1869354" algn="l" defTabSz="534101" rtl="0" eaLnBrk="1" latinLnBrk="0" hangingPunct="1">
        <a:defRPr sz="1051" kern="1200">
          <a:solidFill>
            <a:schemeClr val="tx1"/>
          </a:solidFill>
          <a:latin typeface="+mn-lt"/>
          <a:ea typeface="+mn-ea"/>
          <a:cs typeface="+mn-cs"/>
        </a:defRPr>
      </a:lvl8pPr>
      <a:lvl9pPr marL="2136404" algn="l" defTabSz="534101" rtl="0" eaLnBrk="1" latinLnBrk="0" hangingPunct="1">
        <a:defRPr sz="10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descr="地图&#10;&#10;AI 生成的内容可能不正确。">
            <a:extLst>
              <a:ext uri="{FF2B5EF4-FFF2-40B4-BE49-F238E27FC236}">
                <a16:creationId xmlns:a16="http://schemas.microsoft.com/office/drawing/2014/main" id="{BB425EF8-582A-DB3A-65CF-6C094B343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06" y="2203520"/>
            <a:ext cx="2018553" cy="1336947"/>
          </a:xfrm>
          <a:prstGeom prst="rect">
            <a:avLst/>
          </a:prstGeom>
        </p:spPr>
      </p:pic>
      <p:sp>
        <p:nvSpPr>
          <p:cNvPr id="4" name="矩形 3">
            <a:extLst>
              <a:ext uri="{FF2B5EF4-FFF2-40B4-BE49-F238E27FC236}">
                <a16:creationId xmlns:a16="http://schemas.microsoft.com/office/drawing/2014/main" id="{6DB5BD7F-326E-7041-DF15-612B48D891D5}"/>
              </a:ext>
            </a:extLst>
          </p:cNvPr>
          <p:cNvSpPr/>
          <p:nvPr/>
        </p:nvSpPr>
        <p:spPr>
          <a:xfrm>
            <a:off x="0" y="0"/>
            <a:ext cx="7121525" cy="716893"/>
          </a:xfrm>
          <a:prstGeom prst="rect">
            <a:avLst/>
          </a:prstGeom>
          <a:solidFill>
            <a:srgbClr val="2B66B0"/>
          </a:solidFill>
          <a:ln>
            <a:solidFill>
              <a:srgbClr val="286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628"/>
          </a:p>
        </p:txBody>
      </p:sp>
      <p:sp>
        <p:nvSpPr>
          <p:cNvPr id="5" name="文本框 4">
            <a:extLst>
              <a:ext uri="{FF2B5EF4-FFF2-40B4-BE49-F238E27FC236}">
                <a16:creationId xmlns:a16="http://schemas.microsoft.com/office/drawing/2014/main" id="{EBC542F9-5D1C-5C60-9987-A234F5334A90}"/>
              </a:ext>
            </a:extLst>
          </p:cNvPr>
          <p:cNvSpPr txBox="1"/>
          <p:nvPr/>
        </p:nvSpPr>
        <p:spPr>
          <a:xfrm>
            <a:off x="0" y="1"/>
            <a:ext cx="6369883" cy="400110"/>
          </a:xfrm>
          <a:prstGeom prst="rect">
            <a:avLst/>
          </a:prstGeom>
          <a:noFill/>
        </p:spPr>
        <p:txBody>
          <a:bodyPr wrap="square">
            <a:spAutoFit/>
          </a:bodyPr>
          <a:lstStyle/>
          <a:p>
            <a:pPr indent="74167" algn="ctr">
              <a:lnSpc>
                <a:spcPts val="1227"/>
              </a:lnSpc>
            </a:pPr>
            <a:r>
              <a:rPr lang="en-US" altLang="zh-CN" sz="1000" kern="1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Restoration of Original Organic Carbon and Evaluation of Hydrocarbon Generation Potential for High-Mature to Overmature Source Rocks: A Case Study of the Permian Source Rocks in the </a:t>
            </a:r>
            <a:r>
              <a:rPr lang="en-US" altLang="zh-CN" sz="1000" kern="100"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Junggar</a:t>
            </a:r>
            <a:r>
              <a:rPr lang="en-US" altLang="zh-CN" sz="1000" kern="1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Basin</a:t>
            </a:r>
            <a:endParaRPr lang="zh-CN" altLang="zh-CN" sz="1200" kern="1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E5525DE7-2DC2-7E6D-022C-CD417EA431F3}"/>
              </a:ext>
            </a:extLst>
          </p:cNvPr>
          <p:cNvPicPr>
            <a:picLocks noChangeAspect="1"/>
          </p:cNvPicPr>
          <p:nvPr/>
        </p:nvPicPr>
        <p:blipFill>
          <a:blip r:embed="rId3"/>
          <a:stretch>
            <a:fillRect/>
          </a:stretch>
        </p:blipFill>
        <p:spPr>
          <a:xfrm>
            <a:off x="6369883" y="342215"/>
            <a:ext cx="751642" cy="374678"/>
          </a:xfrm>
          <a:prstGeom prst="rect">
            <a:avLst/>
          </a:prstGeom>
        </p:spPr>
      </p:pic>
      <p:pic>
        <p:nvPicPr>
          <p:cNvPr id="7" name="图片 6">
            <a:extLst>
              <a:ext uri="{FF2B5EF4-FFF2-40B4-BE49-F238E27FC236}">
                <a16:creationId xmlns:a16="http://schemas.microsoft.com/office/drawing/2014/main" id="{037F4976-5AAD-53A9-9729-684FC796F926}"/>
              </a:ext>
            </a:extLst>
          </p:cNvPr>
          <p:cNvPicPr>
            <a:picLocks noChangeAspect="1"/>
          </p:cNvPicPr>
          <p:nvPr/>
        </p:nvPicPr>
        <p:blipFill>
          <a:blip r:embed="rId4"/>
          <a:stretch>
            <a:fillRect/>
          </a:stretch>
        </p:blipFill>
        <p:spPr>
          <a:xfrm>
            <a:off x="6369883" y="561"/>
            <a:ext cx="751642" cy="341654"/>
          </a:xfrm>
          <a:prstGeom prst="rect">
            <a:avLst/>
          </a:prstGeom>
        </p:spPr>
      </p:pic>
      <p:sp>
        <p:nvSpPr>
          <p:cNvPr id="8" name="文本框 7">
            <a:extLst>
              <a:ext uri="{FF2B5EF4-FFF2-40B4-BE49-F238E27FC236}">
                <a16:creationId xmlns:a16="http://schemas.microsoft.com/office/drawing/2014/main" id="{C803039B-E22C-B543-0787-7A929D3EBC6C}"/>
              </a:ext>
            </a:extLst>
          </p:cNvPr>
          <p:cNvSpPr txBox="1"/>
          <p:nvPr/>
        </p:nvSpPr>
        <p:spPr>
          <a:xfrm>
            <a:off x="2445604" y="368543"/>
            <a:ext cx="1935895" cy="218201"/>
          </a:xfrm>
          <a:prstGeom prst="rect">
            <a:avLst/>
          </a:prstGeom>
          <a:noFill/>
        </p:spPr>
        <p:txBody>
          <a:bodyPr wrap="square">
            <a:spAutoFit/>
          </a:bodyPr>
          <a:lstStyle/>
          <a:p>
            <a:r>
              <a:rPr lang="de-DE" altLang="zh-CN" sz="818" dirty="0">
                <a:solidFill>
                  <a:schemeClr val="bg1"/>
                </a:solidFill>
                <a:latin typeface="Times New Roman" panose="02020603050405020304" pitchFamily="18" charset="0"/>
                <a:cs typeface="Times New Roman" panose="02020603050405020304" pitchFamily="18" charset="0"/>
              </a:rPr>
              <a:t>Yuanfang L</a:t>
            </a:r>
            <a:r>
              <a:rPr lang="en-US" altLang="zh-CN" sz="818" dirty="0" err="1">
                <a:solidFill>
                  <a:schemeClr val="bg1"/>
                </a:solidFill>
                <a:latin typeface="Times New Roman" panose="02020603050405020304" pitchFamily="18" charset="0"/>
                <a:cs typeface="Times New Roman" panose="02020603050405020304" pitchFamily="18" charset="0"/>
              </a:rPr>
              <a:t>iu</a:t>
            </a:r>
            <a:r>
              <a:rPr lang="de-DE" altLang="zh-CN" sz="818" dirty="0">
                <a:solidFill>
                  <a:schemeClr val="bg1"/>
                </a:solidFill>
                <a:latin typeface="Times New Roman" panose="02020603050405020304" pitchFamily="18" charset="0"/>
                <a:cs typeface="Times New Roman" panose="02020603050405020304" pitchFamily="18" charset="0"/>
              </a:rPr>
              <a:t>, Hua Liu, Bin Cheng</a:t>
            </a:r>
            <a:endParaRPr lang="zh-CN" altLang="en-US" sz="818" dirty="0">
              <a:solidFill>
                <a:schemeClr val="bg1"/>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5E1B837E-B040-AC21-7FC0-AA88603CE1DB}"/>
              </a:ext>
            </a:extLst>
          </p:cNvPr>
          <p:cNvSpPr txBox="1"/>
          <p:nvPr/>
        </p:nvSpPr>
        <p:spPr>
          <a:xfrm>
            <a:off x="510810" y="529554"/>
            <a:ext cx="5664888" cy="200183"/>
          </a:xfrm>
          <a:prstGeom prst="rect">
            <a:avLst/>
          </a:prstGeom>
          <a:noFill/>
        </p:spPr>
        <p:txBody>
          <a:bodyPr wrap="square">
            <a:spAutoFit/>
          </a:bodyPr>
          <a:lstStyle/>
          <a:p>
            <a:pPr algn="ctr"/>
            <a:r>
              <a:rPr lang="en-US" altLang="zh-CN" sz="701" dirty="0">
                <a:solidFill>
                  <a:schemeClr val="bg1"/>
                </a:solidFill>
                <a:latin typeface="Times New Roman" panose="02020603050405020304" pitchFamily="18" charset="0"/>
                <a:cs typeface="Times New Roman" panose="02020603050405020304" pitchFamily="18" charset="0"/>
              </a:rPr>
              <a:t>National Key Laboratory of Deep Oil and Gas, China University of Petroleum (East China), Qingdao 266580, P. R. China</a:t>
            </a:r>
            <a:endParaRPr lang="zh-CN" altLang="en-US" sz="701" dirty="0">
              <a:solidFill>
                <a:schemeClr val="bg1"/>
              </a:solidFill>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BD4903B4-EEDD-C2A7-2E53-7DB7BB8AE66D}"/>
              </a:ext>
            </a:extLst>
          </p:cNvPr>
          <p:cNvSpPr/>
          <p:nvPr/>
        </p:nvSpPr>
        <p:spPr>
          <a:xfrm>
            <a:off x="0" y="739138"/>
            <a:ext cx="2263498" cy="15161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latin typeface="Times New Roman" panose="02020603050405020304" pitchFamily="18" charset="0"/>
                <a:cs typeface="Times New Roman" panose="02020603050405020304" pitchFamily="18" charset="0"/>
              </a:rPr>
              <a:t>Background</a:t>
            </a:r>
            <a:endParaRPr lang="zh-CN" altLang="en-US" sz="800" b="1" dirty="0">
              <a:solidFill>
                <a:schemeClr val="tx1"/>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32C5DB14-E163-CC2F-C964-480C6A781DB8}"/>
              </a:ext>
            </a:extLst>
          </p:cNvPr>
          <p:cNvSpPr txBox="1"/>
          <p:nvPr/>
        </p:nvSpPr>
        <p:spPr>
          <a:xfrm>
            <a:off x="0" y="877904"/>
            <a:ext cx="2347988" cy="1384995"/>
          </a:xfrm>
          <a:prstGeom prst="rect">
            <a:avLst/>
          </a:prstGeom>
          <a:noFill/>
        </p:spPr>
        <p:txBody>
          <a:bodyPr wrap="square" rtlCol="0">
            <a:spAutoFit/>
          </a:bodyPr>
          <a:lstStyle/>
          <a:p>
            <a:pPr marL="50400" indent="-50400" algn="just">
              <a:buClr>
                <a:schemeClr val="accent2"/>
              </a:buClr>
              <a:buFont typeface="Arial" panose="020B0604020202020204" pitchFamily="34" charset="0"/>
              <a:buChar char="•"/>
            </a:pPr>
            <a:r>
              <a:rPr lang="en-US" altLang="zh-CN" sz="600" dirty="0">
                <a:latin typeface="Times New Roman" panose="02020603050405020304" pitchFamily="18" charset="0"/>
                <a:cs typeface="Times New Roman" panose="02020603050405020304" pitchFamily="18" charset="0"/>
              </a:rPr>
              <a:t>The </a:t>
            </a:r>
            <a:r>
              <a:rPr lang="en-US" altLang="zh-CN" sz="600" dirty="0" err="1">
                <a:latin typeface="Times New Roman" panose="02020603050405020304" pitchFamily="18" charset="0"/>
                <a:cs typeface="Times New Roman" panose="02020603050405020304" pitchFamily="18" charset="0"/>
              </a:rPr>
              <a:t>Junggar</a:t>
            </a:r>
            <a:r>
              <a:rPr lang="en-US" altLang="zh-CN" sz="600" dirty="0">
                <a:latin typeface="Times New Roman" panose="02020603050405020304" pitchFamily="18" charset="0"/>
                <a:cs typeface="Times New Roman" panose="02020603050405020304" pitchFamily="18" charset="0"/>
              </a:rPr>
              <a:t> Basin is rich in oil and gas resources. Its Permian strata are mainly developed with two sets of source rocks, the Fengcheng Formation and the Lower </a:t>
            </a:r>
            <a:r>
              <a:rPr lang="en-US" altLang="zh-CN" sz="600" dirty="0" err="1">
                <a:latin typeface="Times New Roman" panose="02020603050405020304" pitchFamily="18" charset="0"/>
                <a:cs typeface="Times New Roman" panose="02020603050405020304" pitchFamily="18" charset="0"/>
              </a:rPr>
              <a:t>Wuerhe</a:t>
            </a:r>
            <a:r>
              <a:rPr lang="en-US" altLang="zh-CN" sz="600" dirty="0">
                <a:latin typeface="Times New Roman" panose="02020603050405020304" pitchFamily="18" charset="0"/>
                <a:cs typeface="Times New Roman" panose="02020603050405020304" pitchFamily="18" charset="0"/>
              </a:rPr>
              <a:t> Formation, which serve as the major hydrocarbon-supplying sequences. The source rocks in the basin interior have reached the high to over-mature </a:t>
            </a:r>
            <a:r>
              <a:rPr lang="en-US" altLang="zh-CN" sz="600" dirty="0" err="1">
                <a:latin typeface="Times New Roman" panose="02020603050405020304" pitchFamily="18" charset="0"/>
                <a:cs typeface="Times New Roman" panose="02020603050405020304" pitchFamily="18" charset="0"/>
              </a:rPr>
              <a:t>stage.High</a:t>
            </a:r>
            <a:r>
              <a:rPr lang="en-US" altLang="zh-CN" sz="600" dirty="0">
                <a:latin typeface="Times New Roman" panose="02020603050405020304" pitchFamily="18" charset="0"/>
                <a:cs typeface="Times New Roman" panose="02020603050405020304" pitchFamily="18" charset="0"/>
              </a:rPr>
              <a:t> to over-mature source rocks constitute an important material basis for deep hydrocarbon exploration in ancient petroliferous basins. However, after experiencing intense thermal evolution, extensive kerogen cracking and residual organic matter depletion occur. Conventional evaluation indicators become invalid, which greatly restricts the accurate assessment of the effectiveness and resource potential of source rocks (Figures 1 and 2). </a:t>
            </a:r>
          </a:p>
          <a:p>
            <a:pPr marL="50400" indent="-50400" algn="just">
              <a:buClr>
                <a:schemeClr val="accent2"/>
              </a:buClr>
              <a:buFont typeface="Arial" panose="020B0604020202020204" pitchFamily="34" charset="0"/>
              <a:buChar char="•"/>
            </a:pPr>
            <a:r>
              <a:rPr lang="en-US" altLang="zh-CN" sz="600" dirty="0">
                <a:latin typeface="Times New Roman" panose="02020603050405020304" pitchFamily="18" charset="0"/>
                <a:cs typeface="Times New Roman" panose="02020603050405020304" pitchFamily="18" charset="0"/>
              </a:rPr>
              <a:t>It is necessary to carry out total organic carbon (TOC) reconstruction and method optimization for the source rocks in the study area.</a:t>
            </a:r>
            <a:endParaRPr lang="zh-CN" altLang="zh-CN" sz="600" dirty="0">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C8CBB3EF-D220-D8B7-B130-96319CD05148}"/>
              </a:ext>
            </a:extLst>
          </p:cNvPr>
          <p:cNvSpPr/>
          <p:nvPr/>
        </p:nvSpPr>
        <p:spPr>
          <a:xfrm>
            <a:off x="0" y="3700191"/>
            <a:ext cx="2263498" cy="15161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latin typeface="Times New Roman" panose="02020603050405020304" pitchFamily="18" charset="0"/>
                <a:cs typeface="Times New Roman" panose="02020603050405020304" pitchFamily="18" charset="0"/>
              </a:rPr>
              <a:t>Methods</a:t>
            </a:r>
          </a:p>
        </p:txBody>
      </p:sp>
      <p:sp>
        <p:nvSpPr>
          <p:cNvPr id="16" name="文本框 15">
            <a:extLst>
              <a:ext uri="{FF2B5EF4-FFF2-40B4-BE49-F238E27FC236}">
                <a16:creationId xmlns:a16="http://schemas.microsoft.com/office/drawing/2014/main" id="{5908FEC5-C3F2-E272-9107-01CB8A25C46B}"/>
              </a:ext>
            </a:extLst>
          </p:cNvPr>
          <p:cNvSpPr txBox="1"/>
          <p:nvPr/>
        </p:nvSpPr>
        <p:spPr>
          <a:xfrm>
            <a:off x="462611" y="3488409"/>
            <a:ext cx="1420164" cy="230832"/>
          </a:xfrm>
          <a:prstGeom prst="rect">
            <a:avLst/>
          </a:prstGeom>
          <a:noFill/>
        </p:spPr>
        <p:txBody>
          <a:bodyPr wrap="square" rtlCol="0">
            <a:spAutoFit/>
          </a:bodyPr>
          <a:lstStyle/>
          <a:p>
            <a:pPr algn="ctr"/>
            <a:r>
              <a:rPr lang="en-US" altLang="zh-CN" sz="450" b="1" dirty="0">
                <a:latin typeface="Times New Roman" panose="02020603050405020304" pitchFamily="18" charset="0"/>
                <a:cs typeface="Times New Roman" panose="02020603050405020304" pitchFamily="18" charset="0"/>
              </a:rPr>
              <a:t>Fig 1 Ro Contour Map of Source Rocks in the Lower </a:t>
            </a:r>
            <a:r>
              <a:rPr lang="en-US" altLang="zh-CN" sz="450" b="1" dirty="0" err="1">
                <a:latin typeface="Times New Roman" panose="02020603050405020304" pitchFamily="18" charset="0"/>
                <a:cs typeface="Times New Roman" panose="02020603050405020304" pitchFamily="18" charset="0"/>
              </a:rPr>
              <a:t>Wuerhe</a:t>
            </a:r>
            <a:r>
              <a:rPr lang="en-US" altLang="zh-CN" sz="450" b="1" dirty="0">
                <a:latin typeface="Times New Roman" panose="02020603050405020304" pitchFamily="18" charset="0"/>
                <a:cs typeface="Times New Roman" panose="02020603050405020304" pitchFamily="18" charset="0"/>
              </a:rPr>
              <a:t> Formation</a:t>
            </a:r>
            <a:endParaRPr lang="zh-CN" altLang="en-US" sz="450" b="1"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060ECF75-754F-ED1D-F2CC-0C8E320FA8C9}"/>
              </a:ext>
            </a:extLst>
          </p:cNvPr>
          <p:cNvSpPr txBox="1"/>
          <p:nvPr/>
        </p:nvSpPr>
        <p:spPr>
          <a:xfrm>
            <a:off x="2257148" y="3488409"/>
            <a:ext cx="1420164" cy="230832"/>
          </a:xfrm>
          <a:prstGeom prst="rect">
            <a:avLst/>
          </a:prstGeom>
          <a:noFill/>
        </p:spPr>
        <p:txBody>
          <a:bodyPr wrap="square" rtlCol="0">
            <a:spAutoFit/>
          </a:bodyPr>
          <a:lstStyle/>
          <a:p>
            <a:pPr algn="ctr"/>
            <a:r>
              <a:rPr lang="en-US" altLang="zh-CN" sz="450" b="1" dirty="0">
                <a:latin typeface="Times New Roman" panose="02020603050405020304" pitchFamily="18" charset="0"/>
                <a:cs typeface="Times New Roman" panose="02020603050405020304" pitchFamily="18" charset="0"/>
              </a:rPr>
              <a:t>Fig 2 Ro Contour Map of Source Rocks in Fengcheng Formation</a:t>
            </a:r>
            <a:endParaRPr lang="zh-CN" altLang="en-US" sz="450" b="1"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86D5C961-5958-5A8D-B4E0-BBD2B0C77700}"/>
              </a:ext>
            </a:extLst>
          </p:cNvPr>
          <p:cNvSpPr txBox="1"/>
          <p:nvPr/>
        </p:nvSpPr>
        <p:spPr>
          <a:xfrm>
            <a:off x="0" y="3826401"/>
            <a:ext cx="2347988" cy="461665"/>
          </a:xfrm>
          <a:prstGeom prst="rect">
            <a:avLst/>
          </a:prstGeom>
          <a:noFill/>
        </p:spPr>
        <p:txBody>
          <a:bodyPr wrap="square" rtlCol="0">
            <a:spAutoFit/>
          </a:bodyPr>
          <a:lstStyle/>
          <a:p>
            <a:pPr marL="50400" indent="-50400" algn="just">
              <a:buClr>
                <a:schemeClr val="accent2"/>
              </a:buClr>
              <a:buFont typeface="Arial" panose="020B0604020202020204" pitchFamily="34" charset="0"/>
              <a:buChar char="•"/>
            </a:pPr>
            <a:r>
              <a:rPr lang="en-US" altLang="zh-CN" sz="600" dirty="0">
                <a:latin typeface="Times New Roman" panose="02020603050405020304" pitchFamily="18" charset="0"/>
                <a:cs typeface="Times New Roman" panose="02020603050405020304" pitchFamily="18" charset="0"/>
              </a:rPr>
              <a:t>The degradation rate method, forward modeling method and chemical kinetic method are adopted to reconstruct high–over mature source </a:t>
            </a:r>
            <a:r>
              <a:rPr lang="en-US" altLang="zh-CN" sz="600" dirty="0" err="1">
                <a:latin typeface="Times New Roman" panose="02020603050405020304" pitchFamily="18" charset="0"/>
                <a:cs typeface="Times New Roman" panose="02020603050405020304" pitchFamily="18" charset="0"/>
              </a:rPr>
              <a:t>rocks.The</a:t>
            </a:r>
            <a:r>
              <a:rPr lang="en-US" altLang="zh-CN" sz="600" dirty="0">
                <a:latin typeface="Times New Roman" panose="02020603050405020304" pitchFamily="18" charset="0"/>
                <a:cs typeface="Times New Roman" panose="02020603050405020304" pitchFamily="18" charset="0"/>
              </a:rPr>
              <a:t> principles and formulas of each method are as follows (Figure 3):</a:t>
            </a:r>
          </a:p>
        </p:txBody>
      </p:sp>
      <p:sp>
        <p:nvSpPr>
          <p:cNvPr id="21" name="文本框 20">
            <a:extLst>
              <a:ext uri="{FF2B5EF4-FFF2-40B4-BE49-F238E27FC236}">
                <a16:creationId xmlns:a16="http://schemas.microsoft.com/office/drawing/2014/main" id="{4BF98045-E99D-55B1-8380-8BABD5323D99}"/>
              </a:ext>
            </a:extLst>
          </p:cNvPr>
          <p:cNvSpPr txBox="1"/>
          <p:nvPr/>
        </p:nvSpPr>
        <p:spPr>
          <a:xfrm>
            <a:off x="2239557" y="3647627"/>
            <a:ext cx="2618471" cy="553998"/>
          </a:xfrm>
          <a:prstGeom prst="rect">
            <a:avLst/>
          </a:prstGeom>
          <a:noFill/>
        </p:spPr>
        <p:txBody>
          <a:bodyPr wrap="square" rtlCol="0">
            <a:spAutoFit/>
          </a:bodyPr>
          <a:lstStyle/>
          <a:p>
            <a:pPr marL="50400" indent="-50400" algn="just">
              <a:buClr>
                <a:schemeClr val="accent2"/>
              </a:buClr>
              <a:buFont typeface="Arial" panose="020B0604020202020204" pitchFamily="34" charset="0"/>
              <a:buChar char="•"/>
            </a:pPr>
            <a:r>
              <a:rPr lang="en-US" altLang="zh-CN" sz="600" dirty="0">
                <a:latin typeface="Times New Roman" panose="02020603050405020304" pitchFamily="18" charset="0"/>
                <a:cs typeface="Times New Roman" panose="02020603050405020304" pitchFamily="18" charset="0"/>
              </a:rPr>
              <a:t>Different methods show large differences in recovery values for each sag, so an optimal recovery method needs to be selected. The original organic carbon recovered by the thermal simulation method is the most reliable, and its results can be used as a verification benchmark to evaluate the accuracy of recovery results from other methods (Figure 4).</a:t>
            </a:r>
          </a:p>
        </p:txBody>
      </p:sp>
      <p:pic>
        <p:nvPicPr>
          <p:cNvPr id="24" name="图片 23" descr="图片包含 图形用户界面&#10;&#10;AI 生成的内容可能不正确。">
            <a:extLst>
              <a:ext uri="{FF2B5EF4-FFF2-40B4-BE49-F238E27FC236}">
                <a16:creationId xmlns:a16="http://schemas.microsoft.com/office/drawing/2014/main" id="{6E42D79D-D028-C63F-8EC2-07DDBDD9C93E}"/>
              </a:ext>
            </a:extLst>
          </p:cNvPr>
          <p:cNvPicPr>
            <a:picLocks noChangeAspect="1"/>
          </p:cNvPicPr>
          <p:nvPr/>
        </p:nvPicPr>
        <p:blipFill>
          <a:blip r:embed="rId5">
            <a:extLst>
              <a:ext uri="{28A0092B-C50C-407E-A947-70E740481C1C}">
                <a14:useLocalDpi xmlns:a14="http://schemas.microsoft.com/office/drawing/2010/main" val="0"/>
              </a:ext>
            </a:extLst>
          </a:blip>
          <a:srcRect l="28639"/>
          <a:stretch/>
        </p:blipFill>
        <p:spPr>
          <a:xfrm>
            <a:off x="2347988" y="734911"/>
            <a:ext cx="2438666" cy="1313950"/>
          </a:xfrm>
          <a:prstGeom prst="rect">
            <a:avLst/>
          </a:prstGeom>
        </p:spPr>
      </p:pic>
      <p:sp>
        <p:nvSpPr>
          <p:cNvPr id="25" name="文本框 24">
            <a:extLst>
              <a:ext uri="{FF2B5EF4-FFF2-40B4-BE49-F238E27FC236}">
                <a16:creationId xmlns:a16="http://schemas.microsoft.com/office/drawing/2014/main" id="{B5E92EB7-C674-58DC-B66F-99113B6734B2}"/>
              </a:ext>
            </a:extLst>
          </p:cNvPr>
          <p:cNvSpPr txBox="1"/>
          <p:nvPr/>
        </p:nvSpPr>
        <p:spPr>
          <a:xfrm>
            <a:off x="2791791" y="2017969"/>
            <a:ext cx="1420164" cy="230832"/>
          </a:xfrm>
          <a:prstGeom prst="rect">
            <a:avLst/>
          </a:prstGeom>
          <a:noFill/>
        </p:spPr>
        <p:txBody>
          <a:bodyPr wrap="square" rtlCol="0">
            <a:spAutoFit/>
          </a:bodyPr>
          <a:lstStyle/>
          <a:p>
            <a:pPr algn="ctr"/>
            <a:r>
              <a:rPr lang="en-US" altLang="zh-CN" sz="450" b="1" dirty="0">
                <a:latin typeface="Times New Roman" panose="02020603050405020304" pitchFamily="18" charset="0"/>
                <a:cs typeface="Times New Roman" panose="02020603050405020304" pitchFamily="18" charset="0"/>
              </a:rPr>
              <a:t>Fig 3 Formulas and Principles of Organic Carbon Recovery Methods</a:t>
            </a:r>
            <a:endParaRPr lang="zh-CN" altLang="en-US" sz="450" b="1" dirty="0">
              <a:latin typeface="Times New Roman" panose="02020603050405020304" pitchFamily="18" charset="0"/>
              <a:cs typeface="Times New Roman" panose="02020603050405020304" pitchFamily="18" charset="0"/>
            </a:endParaRPr>
          </a:p>
        </p:txBody>
      </p:sp>
      <p:pic>
        <p:nvPicPr>
          <p:cNvPr id="30" name="图片 29" descr="图片包含 文本&#10;&#10;AI 生成的内容可能不正确。">
            <a:extLst>
              <a:ext uri="{FF2B5EF4-FFF2-40B4-BE49-F238E27FC236}">
                <a16:creationId xmlns:a16="http://schemas.microsoft.com/office/drawing/2014/main" id="{EFB2B5F1-3462-7EFD-C8F8-F61122D6C2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223" y="2202024"/>
            <a:ext cx="1111728" cy="1313950"/>
          </a:xfrm>
          <a:prstGeom prst="rect">
            <a:avLst/>
          </a:prstGeom>
        </p:spPr>
      </p:pic>
      <p:sp>
        <p:nvSpPr>
          <p:cNvPr id="31" name="文本框 30">
            <a:extLst>
              <a:ext uri="{FF2B5EF4-FFF2-40B4-BE49-F238E27FC236}">
                <a16:creationId xmlns:a16="http://schemas.microsoft.com/office/drawing/2014/main" id="{E906AB9C-3B68-E996-9B7E-B6552A335BE0}"/>
              </a:ext>
            </a:extLst>
          </p:cNvPr>
          <p:cNvSpPr txBox="1"/>
          <p:nvPr/>
        </p:nvSpPr>
        <p:spPr>
          <a:xfrm>
            <a:off x="3441423" y="3488409"/>
            <a:ext cx="1420164" cy="230832"/>
          </a:xfrm>
          <a:prstGeom prst="rect">
            <a:avLst/>
          </a:prstGeom>
          <a:noFill/>
        </p:spPr>
        <p:txBody>
          <a:bodyPr wrap="square" rtlCol="0">
            <a:spAutoFit/>
          </a:bodyPr>
          <a:lstStyle/>
          <a:p>
            <a:pPr algn="ctr"/>
            <a:r>
              <a:rPr lang="en-US" altLang="zh-CN" sz="450" b="1" dirty="0">
                <a:latin typeface="Times New Roman" panose="02020603050405020304" pitchFamily="18" charset="0"/>
                <a:cs typeface="Times New Roman" panose="02020603050405020304" pitchFamily="18" charset="0"/>
              </a:rPr>
              <a:t>Fig 4 Verification of Organic Carbon Recovery Results Using Thermal Simulation</a:t>
            </a:r>
            <a:endParaRPr lang="zh-CN" altLang="en-US" sz="450" b="1" dirty="0">
              <a:latin typeface="Times New Roman" panose="02020603050405020304" pitchFamily="18" charset="0"/>
              <a:cs typeface="Times New Roman" panose="02020603050405020304" pitchFamily="18" charset="0"/>
            </a:endParaRPr>
          </a:p>
        </p:txBody>
      </p:sp>
      <p:sp>
        <p:nvSpPr>
          <p:cNvPr id="34" name="矩形 33">
            <a:extLst>
              <a:ext uri="{FF2B5EF4-FFF2-40B4-BE49-F238E27FC236}">
                <a16:creationId xmlns:a16="http://schemas.microsoft.com/office/drawing/2014/main" id="{CBB0CB90-6943-FD8A-4BCF-43FEF8A6CA46}"/>
              </a:ext>
            </a:extLst>
          </p:cNvPr>
          <p:cNvSpPr/>
          <p:nvPr/>
        </p:nvSpPr>
        <p:spPr>
          <a:xfrm>
            <a:off x="4824413" y="736087"/>
            <a:ext cx="2290762" cy="15161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latin typeface="Times New Roman" panose="02020603050405020304" pitchFamily="18" charset="0"/>
                <a:cs typeface="Times New Roman" panose="02020603050405020304" pitchFamily="18" charset="0"/>
              </a:rPr>
              <a:t>Results</a:t>
            </a:r>
            <a:endParaRPr lang="zh-CN" altLang="en-US" sz="800" b="1" dirty="0">
              <a:solidFill>
                <a:schemeClr val="tx1"/>
              </a:solidFill>
              <a:latin typeface="Times New Roman" panose="02020603050405020304" pitchFamily="18" charset="0"/>
              <a:cs typeface="Times New Roman" panose="02020603050405020304" pitchFamily="18" charset="0"/>
            </a:endParaRPr>
          </a:p>
        </p:txBody>
      </p:sp>
      <p:sp>
        <p:nvSpPr>
          <p:cNvPr id="35" name="文本框 34">
            <a:extLst>
              <a:ext uri="{FF2B5EF4-FFF2-40B4-BE49-F238E27FC236}">
                <a16:creationId xmlns:a16="http://schemas.microsoft.com/office/drawing/2014/main" id="{3F7F2E17-F93B-8B19-A999-B1C0B72844AC}"/>
              </a:ext>
            </a:extLst>
          </p:cNvPr>
          <p:cNvSpPr txBox="1"/>
          <p:nvPr/>
        </p:nvSpPr>
        <p:spPr>
          <a:xfrm>
            <a:off x="4733834" y="869521"/>
            <a:ext cx="2387691" cy="1107996"/>
          </a:xfrm>
          <a:prstGeom prst="rect">
            <a:avLst/>
          </a:prstGeom>
          <a:noFill/>
        </p:spPr>
        <p:txBody>
          <a:bodyPr wrap="square" rtlCol="0">
            <a:spAutoFit/>
          </a:bodyPr>
          <a:lstStyle/>
          <a:p>
            <a:pPr marL="50400" indent="-50400" algn="just">
              <a:buClr>
                <a:schemeClr val="accent2"/>
              </a:buClr>
              <a:buFont typeface="Arial" panose="020B0604020202020204" pitchFamily="34" charset="0"/>
              <a:buChar char="•"/>
            </a:pPr>
            <a:r>
              <a:rPr lang="en-US" altLang="zh-CN" sz="600" dirty="0">
                <a:latin typeface="Times New Roman" panose="02020603050405020304" pitchFamily="18" charset="0"/>
                <a:cs typeface="Times New Roman" panose="02020603050405020304" pitchFamily="18" charset="0"/>
              </a:rPr>
              <a:t>Recovered original TOC comparisons show method suitability varies by sag and formation. </a:t>
            </a:r>
          </a:p>
          <a:p>
            <a:pPr marL="50400" indent="-50400" algn="just">
              <a:buClr>
                <a:schemeClr val="accent2"/>
              </a:buClr>
              <a:buFont typeface="Arial" panose="020B0604020202020204" pitchFamily="34" charset="0"/>
              <a:buChar char="•"/>
            </a:pPr>
            <a:r>
              <a:rPr lang="en-US" altLang="zh-CN" sz="600" dirty="0">
                <a:latin typeface="Times New Roman" panose="02020603050405020304" pitchFamily="18" charset="0"/>
                <a:cs typeface="Times New Roman" panose="02020603050405020304" pitchFamily="18" charset="0"/>
              </a:rPr>
              <a:t>For the Lower </a:t>
            </a:r>
            <a:r>
              <a:rPr lang="en-US" altLang="zh-CN" sz="600" dirty="0" err="1">
                <a:latin typeface="Times New Roman" panose="02020603050405020304" pitchFamily="18" charset="0"/>
                <a:cs typeface="Times New Roman" panose="02020603050405020304" pitchFamily="18" charset="0"/>
              </a:rPr>
              <a:t>Wuerhe</a:t>
            </a:r>
            <a:r>
              <a:rPr lang="en-US" altLang="zh-CN" sz="600" dirty="0">
                <a:latin typeface="Times New Roman" panose="02020603050405020304" pitchFamily="18" charset="0"/>
                <a:cs typeface="Times New Roman" panose="02020603050405020304" pitchFamily="18" charset="0"/>
              </a:rPr>
              <a:t> Formation: degradation rate best matches thermal simulation in </a:t>
            </a:r>
            <a:r>
              <a:rPr lang="en-US" altLang="zh-CN" sz="600" dirty="0" err="1">
                <a:latin typeface="Times New Roman" panose="02020603050405020304" pitchFamily="18" charset="0"/>
                <a:cs typeface="Times New Roman" panose="02020603050405020304" pitchFamily="18" charset="0"/>
              </a:rPr>
              <a:t>Dongdaohaizi</a:t>
            </a:r>
            <a:r>
              <a:rPr lang="en-US" altLang="zh-CN" sz="600" dirty="0">
                <a:latin typeface="Times New Roman" panose="02020603050405020304" pitchFamily="18" charset="0"/>
                <a:cs typeface="Times New Roman" panose="02020603050405020304" pitchFamily="18" charset="0"/>
              </a:rPr>
              <a:t> Sag, forward modeling is optimal for </a:t>
            </a:r>
            <a:r>
              <a:rPr lang="en-US" altLang="zh-CN" sz="600" dirty="0" err="1">
                <a:latin typeface="Times New Roman" panose="02020603050405020304" pitchFamily="18" charset="0"/>
                <a:cs typeface="Times New Roman" panose="02020603050405020304" pitchFamily="18" charset="0"/>
              </a:rPr>
              <a:t>Fukang</a:t>
            </a:r>
            <a:r>
              <a:rPr lang="en-US" altLang="zh-CN" sz="600" dirty="0">
                <a:latin typeface="Times New Roman" panose="02020603050405020304" pitchFamily="18" charset="0"/>
                <a:cs typeface="Times New Roman" panose="02020603050405020304" pitchFamily="18" charset="0"/>
              </a:rPr>
              <a:t> Sag, and chemical kinetics fits </a:t>
            </a:r>
            <a:r>
              <a:rPr lang="en-US" altLang="zh-CN" sz="600" dirty="0" err="1">
                <a:latin typeface="Times New Roman" panose="02020603050405020304" pitchFamily="18" charset="0"/>
                <a:cs typeface="Times New Roman" panose="02020603050405020304" pitchFamily="18" charset="0"/>
              </a:rPr>
              <a:t>Shawan</a:t>
            </a:r>
            <a:r>
              <a:rPr lang="en-US" altLang="zh-CN" sz="600" dirty="0">
                <a:latin typeface="Times New Roman" panose="02020603050405020304" pitchFamily="18" charset="0"/>
                <a:cs typeface="Times New Roman" panose="02020603050405020304" pitchFamily="18" charset="0"/>
              </a:rPr>
              <a:t> and Western Pen-1 Well Sags. </a:t>
            </a:r>
          </a:p>
          <a:p>
            <a:pPr marL="50400" indent="-50400" algn="just">
              <a:buClr>
                <a:schemeClr val="accent2"/>
              </a:buClr>
              <a:buFont typeface="Arial" panose="020B0604020202020204" pitchFamily="34" charset="0"/>
              <a:buChar char="•"/>
            </a:pPr>
            <a:r>
              <a:rPr lang="en-US" altLang="zh-CN" sz="600" dirty="0">
                <a:latin typeface="Times New Roman" panose="02020603050405020304" pitchFamily="18" charset="0"/>
                <a:cs typeface="Times New Roman" panose="02020603050405020304" pitchFamily="18" charset="0"/>
              </a:rPr>
              <a:t>For the Fengcheng Formation: forward modeling is invalid in </a:t>
            </a:r>
            <a:r>
              <a:rPr lang="en-US" altLang="zh-CN" sz="600" dirty="0" err="1">
                <a:latin typeface="Times New Roman" panose="02020603050405020304" pitchFamily="18" charset="0"/>
                <a:cs typeface="Times New Roman" panose="02020603050405020304" pitchFamily="18" charset="0"/>
              </a:rPr>
              <a:t>Shawan</a:t>
            </a:r>
            <a:r>
              <a:rPr lang="en-US" altLang="zh-CN" sz="600" dirty="0">
                <a:latin typeface="Times New Roman" panose="02020603050405020304" pitchFamily="18" charset="0"/>
                <a:cs typeface="Times New Roman" panose="02020603050405020304" pitchFamily="18" charset="0"/>
              </a:rPr>
              <a:t> Sag (recovery coefficient &lt; 1), so chemical kinetics is preferred. In Western Pen-1 Well Sag, chemical kinetics slightly underestimates but is selected due to better alignment with source rock thermal evolution principles(Figure 5).</a:t>
            </a:r>
          </a:p>
        </p:txBody>
      </p:sp>
      <p:pic>
        <p:nvPicPr>
          <p:cNvPr id="38" name="图片 37" descr="图表, 条形图&#10;&#10;AI 生成的内容可能不正确。">
            <a:extLst>
              <a:ext uri="{FF2B5EF4-FFF2-40B4-BE49-F238E27FC236}">
                <a16:creationId xmlns:a16="http://schemas.microsoft.com/office/drawing/2014/main" id="{4EE69524-F4E6-61C2-14A2-A699BA356F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2831" y="1927583"/>
            <a:ext cx="1716712" cy="1201476"/>
          </a:xfrm>
          <a:prstGeom prst="rect">
            <a:avLst/>
          </a:prstGeom>
        </p:spPr>
      </p:pic>
      <p:sp>
        <p:nvSpPr>
          <p:cNvPr id="39" name="文本框 38">
            <a:extLst>
              <a:ext uri="{FF2B5EF4-FFF2-40B4-BE49-F238E27FC236}">
                <a16:creationId xmlns:a16="http://schemas.microsoft.com/office/drawing/2014/main" id="{C701DD03-EA65-720C-5CD6-B0FA1CE014A2}"/>
              </a:ext>
            </a:extLst>
          </p:cNvPr>
          <p:cNvSpPr txBox="1"/>
          <p:nvPr/>
        </p:nvSpPr>
        <p:spPr>
          <a:xfrm>
            <a:off x="5282877" y="3079787"/>
            <a:ext cx="1420164" cy="230832"/>
          </a:xfrm>
          <a:prstGeom prst="rect">
            <a:avLst/>
          </a:prstGeom>
          <a:noFill/>
        </p:spPr>
        <p:txBody>
          <a:bodyPr wrap="square" rtlCol="0">
            <a:spAutoFit/>
          </a:bodyPr>
          <a:lstStyle/>
          <a:p>
            <a:pPr algn="ctr"/>
            <a:r>
              <a:rPr lang="en-US" altLang="zh-CN" sz="450" b="1" dirty="0">
                <a:latin typeface="Times New Roman" panose="02020603050405020304" pitchFamily="18" charset="0"/>
                <a:cs typeface="Times New Roman" panose="02020603050405020304" pitchFamily="18" charset="0"/>
              </a:rPr>
              <a:t>Fig 5 Bar graph comparing TOC and HI mean values for organic carbon recovery methods</a:t>
            </a:r>
            <a:endParaRPr lang="zh-CN" altLang="en-US" sz="450" b="1" dirty="0">
              <a:latin typeface="Times New Roman" panose="02020603050405020304" pitchFamily="18" charset="0"/>
              <a:cs typeface="Times New Roman" panose="02020603050405020304" pitchFamily="18" charset="0"/>
            </a:endParaRPr>
          </a:p>
        </p:txBody>
      </p:sp>
      <p:sp>
        <p:nvSpPr>
          <p:cNvPr id="40" name="矩形 39">
            <a:extLst>
              <a:ext uri="{FF2B5EF4-FFF2-40B4-BE49-F238E27FC236}">
                <a16:creationId xmlns:a16="http://schemas.microsoft.com/office/drawing/2014/main" id="{7D42FF7C-8992-AFDD-9649-9E260C6792BC}"/>
              </a:ext>
            </a:extLst>
          </p:cNvPr>
          <p:cNvSpPr/>
          <p:nvPr/>
        </p:nvSpPr>
        <p:spPr>
          <a:xfrm>
            <a:off x="4808708" y="3281784"/>
            <a:ext cx="2290762" cy="15161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b="1" dirty="0">
                <a:solidFill>
                  <a:schemeClr val="tx1"/>
                </a:solidFill>
                <a:latin typeface="Times New Roman" panose="02020603050405020304" pitchFamily="18" charset="0"/>
                <a:cs typeface="Times New Roman" panose="02020603050405020304" pitchFamily="18" charset="0"/>
              </a:rPr>
              <a:t>Conclusions</a:t>
            </a:r>
            <a:endParaRPr lang="zh-CN" altLang="en-US" sz="800" b="1" dirty="0">
              <a:solidFill>
                <a:schemeClr val="tx1"/>
              </a:solidFill>
              <a:latin typeface="Times New Roman" panose="02020603050405020304" pitchFamily="18" charset="0"/>
              <a:cs typeface="Times New Roman" panose="02020603050405020304" pitchFamily="18" charset="0"/>
            </a:endParaRPr>
          </a:p>
        </p:txBody>
      </p:sp>
      <p:sp>
        <p:nvSpPr>
          <p:cNvPr id="41" name="文本框 40">
            <a:extLst>
              <a:ext uri="{FF2B5EF4-FFF2-40B4-BE49-F238E27FC236}">
                <a16:creationId xmlns:a16="http://schemas.microsoft.com/office/drawing/2014/main" id="{4D41418E-76B0-8B9B-6D1E-49892EF7C3DC}"/>
              </a:ext>
            </a:extLst>
          </p:cNvPr>
          <p:cNvSpPr txBox="1"/>
          <p:nvPr/>
        </p:nvSpPr>
        <p:spPr>
          <a:xfrm>
            <a:off x="4733834" y="3417351"/>
            <a:ext cx="2387691" cy="830997"/>
          </a:xfrm>
          <a:prstGeom prst="rect">
            <a:avLst/>
          </a:prstGeom>
          <a:noFill/>
        </p:spPr>
        <p:txBody>
          <a:bodyPr wrap="square" rtlCol="0">
            <a:spAutoFit/>
          </a:bodyPr>
          <a:lstStyle/>
          <a:p>
            <a:pPr marL="50400" indent="-50400" algn="just" latinLnBrk="1">
              <a:buClr>
                <a:schemeClr val="accent2"/>
              </a:buClr>
              <a:buFont typeface="Arial" panose="020B0604020202020204" pitchFamily="34" charset="0"/>
              <a:buChar char="•"/>
            </a:pPr>
            <a:r>
              <a:rPr lang="en-US" altLang="zh-CN" sz="600" dirty="0">
                <a:latin typeface="Times New Roman" panose="02020603050405020304" pitchFamily="18" charset="0"/>
                <a:cs typeface="Times New Roman" panose="02020603050405020304" pitchFamily="18" charset="0"/>
              </a:rPr>
              <a:t>Recovery results show that TOC, hydrocarbon generation potential and HI of the Fengcheng and Lower </a:t>
            </a:r>
            <a:r>
              <a:rPr lang="en-US" altLang="zh-CN" sz="600" dirty="0" err="1">
                <a:latin typeface="Times New Roman" panose="02020603050405020304" pitchFamily="18" charset="0"/>
                <a:cs typeface="Times New Roman" panose="02020603050405020304" pitchFamily="18" charset="0"/>
              </a:rPr>
              <a:t>Wuerhe</a:t>
            </a:r>
            <a:r>
              <a:rPr lang="en-US" altLang="zh-CN" sz="600" dirty="0">
                <a:latin typeface="Times New Roman" panose="02020603050405020304" pitchFamily="18" charset="0"/>
                <a:cs typeface="Times New Roman" panose="02020603050405020304" pitchFamily="18" charset="0"/>
              </a:rPr>
              <a:t> Formations are significantly improved. </a:t>
            </a:r>
          </a:p>
          <a:p>
            <a:pPr marL="50400" indent="-50400" algn="just" latinLnBrk="1">
              <a:buClr>
                <a:schemeClr val="accent2"/>
              </a:buClr>
              <a:buFont typeface="Arial" panose="020B0604020202020204" pitchFamily="34" charset="0"/>
              <a:buChar char="•"/>
            </a:pPr>
            <a:r>
              <a:rPr lang="en-US" altLang="zh-CN" sz="600" dirty="0">
                <a:latin typeface="Times New Roman" panose="02020603050405020304" pitchFamily="18" charset="0"/>
                <a:cs typeface="Times New Roman" panose="02020603050405020304" pitchFamily="18" charset="0"/>
              </a:rPr>
              <a:t>The average TOC increases by 43% (to 2.30%) in the </a:t>
            </a:r>
            <a:r>
              <a:rPr lang="en-US" altLang="zh-CN" sz="600" dirty="0" err="1">
                <a:latin typeface="Times New Roman" panose="02020603050405020304" pitchFamily="18" charset="0"/>
                <a:cs typeface="Times New Roman" panose="02020603050405020304" pitchFamily="18" charset="0"/>
              </a:rPr>
              <a:t>Fukang</a:t>
            </a:r>
            <a:r>
              <a:rPr lang="en-US" altLang="zh-CN" sz="600" dirty="0">
                <a:latin typeface="Times New Roman" panose="02020603050405020304" pitchFamily="18" charset="0"/>
                <a:cs typeface="Times New Roman" panose="02020603050405020304" pitchFamily="18" charset="0"/>
              </a:rPr>
              <a:t> Sag (Lower </a:t>
            </a:r>
            <a:r>
              <a:rPr lang="en-US" altLang="zh-CN" sz="600" dirty="0" err="1">
                <a:latin typeface="Times New Roman" panose="02020603050405020304" pitchFamily="18" charset="0"/>
                <a:cs typeface="Times New Roman" panose="02020603050405020304" pitchFamily="18" charset="0"/>
              </a:rPr>
              <a:t>Wuerhe</a:t>
            </a:r>
            <a:r>
              <a:rPr lang="en-US" altLang="zh-CN" sz="600" dirty="0">
                <a:latin typeface="Times New Roman" panose="02020603050405020304" pitchFamily="18" charset="0"/>
                <a:cs typeface="Times New Roman" panose="02020603050405020304" pitchFamily="18" charset="0"/>
              </a:rPr>
              <a:t> Fm.), 67% (to 0.99%) in the </a:t>
            </a:r>
            <a:r>
              <a:rPr lang="en-US" altLang="zh-CN" sz="600" dirty="0" err="1">
                <a:latin typeface="Times New Roman" panose="02020603050405020304" pitchFamily="18" charset="0"/>
                <a:cs typeface="Times New Roman" panose="02020603050405020304" pitchFamily="18" charset="0"/>
              </a:rPr>
              <a:t>Shawan</a:t>
            </a:r>
            <a:r>
              <a:rPr lang="en-US" altLang="zh-CN" sz="600" dirty="0">
                <a:latin typeface="Times New Roman" panose="02020603050405020304" pitchFamily="18" charset="0"/>
                <a:cs typeface="Times New Roman" panose="02020603050405020304" pitchFamily="18" charset="0"/>
              </a:rPr>
              <a:t> Sag (Fengcheng Fm.), and ~20% in other sags. </a:t>
            </a:r>
          </a:p>
          <a:p>
            <a:pPr marL="50400" indent="-50400" algn="just" latinLnBrk="1">
              <a:buClr>
                <a:schemeClr val="accent2"/>
              </a:buClr>
              <a:buFont typeface="Arial" panose="020B0604020202020204" pitchFamily="34" charset="0"/>
              <a:buChar char="•"/>
            </a:pPr>
            <a:r>
              <a:rPr lang="en-US" altLang="zh-CN" sz="600" dirty="0">
                <a:latin typeface="Times New Roman" panose="02020603050405020304" pitchFamily="18" charset="0"/>
                <a:cs typeface="Times New Roman" panose="02020603050405020304" pitchFamily="18" charset="0"/>
              </a:rPr>
              <a:t>This method constrains original organic richness in underexplored sags, addressing the high-over mature source rock evaluation challenge.</a:t>
            </a:r>
          </a:p>
        </p:txBody>
      </p:sp>
      <p:pic>
        <p:nvPicPr>
          <p:cNvPr id="45" name="图片 44" descr="地图&#10;&#10;AI 生成的内容可能不正确。">
            <a:extLst>
              <a:ext uri="{FF2B5EF4-FFF2-40B4-BE49-F238E27FC236}">
                <a16:creationId xmlns:a16="http://schemas.microsoft.com/office/drawing/2014/main" id="{0DB8E869-FE03-EC7A-A223-FEA7B1FB09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60414" y="2203973"/>
            <a:ext cx="1244103" cy="1336494"/>
          </a:xfrm>
          <a:prstGeom prst="rect">
            <a:avLst/>
          </a:prstGeom>
        </p:spPr>
      </p:pic>
    </p:spTree>
    <p:extLst>
      <p:ext uri="{BB962C8B-B14F-4D97-AF65-F5344CB8AC3E}">
        <p14:creationId xmlns:p14="http://schemas.microsoft.com/office/powerpoint/2010/main" val="1781461485"/>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主题​​">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407</TotalTime>
  <Words>553</Words>
  <Application>Microsoft Office PowerPoint</Application>
  <PresentationFormat>自定义</PresentationFormat>
  <Paragraphs>22</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Aptos</vt:lpstr>
      <vt:lpstr>Aptos Display</vt:lpstr>
      <vt:lpstr>Arial</vt:lpstr>
      <vt:lpstr>Times New Roman</vt:lpstr>
      <vt:lpstr>Office 主题​​</vt:lpstr>
      <vt:lpstr>PowerPoint 演示文稿</vt:lpstr>
    </vt:vector>
  </TitlesOfParts>
  <Company>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 用户</dc:creator>
  <cp:lastModifiedBy>Windows 用户</cp:lastModifiedBy>
  <cp:revision>60</cp:revision>
  <dcterms:created xsi:type="dcterms:W3CDTF">2026-04-29T03:49:05Z</dcterms:created>
  <dcterms:modified xsi:type="dcterms:W3CDTF">2026-04-29T10:41:48Z</dcterms:modified>
</cp:coreProperties>
</file>