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</p:sldMasterIdLst>
  <p:notesMasterIdLst>
    <p:notesMasterId r:id="rId34"/>
  </p:notes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88" r:id="rId18"/>
    <p:sldId id="279" r:id="rId19"/>
    <p:sldId id="290" r:id="rId20"/>
    <p:sldId id="289" r:id="rId21"/>
    <p:sldId id="275" r:id="rId22"/>
    <p:sldId id="276" r:id="rId23"/>
    <p:sldId id="277" r:id="rId24"/>
    <p:sldId id="291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</p:sldIdLst>
  <p:sldSz cx="9144000" cy="5143500" type="screen16x9"/>
  <p:notesSz cx="6858000" cy="9144000"/>
  <p:embeddedFontLst>
    <p:embeddedFont>
      <p:font typeface="Roboto" panose="02000000000000000000" pitchFamily="2" charset="0"/>
      <p:regular r:id="rId35"/>
      <p:bold r:id="rId36"/>
      <p:italic r:id="rId37"/>
      <p:boldItalic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4555" autoAdjust="0"/>
  </p:normalViewPr>
  <p:slideViewPr>
    <p:cSldViewPr snapToGrid="0">
      <p:cViewPr>
        <p:scale>
          <a:sx n="66" d="100"/>
          <a:sy n="66" d="100"/>
        </p:scale>
        <p:origin x="1930" y="485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ab7aa48b20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3ab7aa48b20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3dd4f076ab6_0_4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3dd4f076ab6_0_4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3dd4f076ab6_0_3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3dd4f076ab6_0_3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3dd4f076ab6_0_3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3dd4f076ab6_0_3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3dd4f076ab6_0_4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" name="Google Shape;325;g3dd4f076ab6_0_4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3dd4f076ab6_0_2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" name="Google Shape;340;g3dd4f076ab6_0_2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3dd4f076ab6_0_1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Google Shape;354;g3dd4f076ab6_0_1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3a420ae5155_0_9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8" name="Google Shape;368;g3a420ae5155_0_9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zh-TW"/>
              <a:t>K‐ sheath thermocouple was inserted into the gouge layer ∼0.5 mm below the PSZ at 2/3 of the radius of the station base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zh-TW"/>
              <a:t>The experimental shearing occurred in the upper part of the gouge layer. The PSZ formed as a 100 μm ‐ thick in the upper part of the 2 mm thick gouge layer.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>
          <a:extLst>
            <a:ext uri="{FF2B5EF4-FFF2-40B4-BE49-F238E27FC236}">
              <a16:creationId xmlns:a16="http://schemas.microsoft.com/office/drawing/2014/main" id="{3760DB96-631F-94EF-CCE3-8B1D2CFAB0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3dd4f076ab6_0_735:notes">
            <a:extLst>
              <a:ext uri="{FF2B5EF4-FFF2-40B4-BE49-F238E27FC236}">
                <a16:creationId xmlns:a16="http://schemas.microsoft.com/office/drawing/2014/main" id="{6635A9E2-2160-5679-E814-22432F9CA3C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8" name="Google Shape;378;g3dd4f076ab6_0_735:notes">
            <a:extLst>
              <a:ext uri="{FF2B5EF4-FFF2-40B4-BE49-F238E27FC236}">
                <a16:creationId xmlns:a16="http://schemas.microsoft.com/office/drawing/2014/main" id="{989C3C63-4228-7EC4-4644-3EFD4F69583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458461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g3dd4f076ab6_0_9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0" name="Google Shape;450;g3dd4f076ab6_0_9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>
          <a:extLst>
            <a:ext uri="{FF2B5EF4-FFF2-40B4-BE49-F238E27FC236}">
              <a16:creationId xmlns:a16="http://schemas.microsoft.com/office/drawing/2014/main" id="{8BA18DD2-F448-07EF-293F-06B7CA3A46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3dd4f076ab6_0_735:notes">
            <a:extLst>
              <a:ext uri="{FF2B5EF4-FFF2-40B4-BE49-F238E27FC236}">
                <a16:creationId xmlns:a16="http://schemas.microsoft.com/office/drawing/2014/main" id="{DBD3379D-EE14-93B8-8597-F09F99C93C3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8" name="Google Shape;378;g3dd4f076ab6_0_735:notes">
            <a:extLst>
              <a:ext uri="{FF2B5EF4-FFF2-40B4-BE49-F238E27FC236}">
                <a16:creationId xmlns:a16="http://schemas.microsoft.com/office/drawing/2014/main" id="{70D3FAD6-7378-2750-0961-1652989604C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187866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3aa48e6d143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3aa48e6d143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>
          <a:extLst>
            <a:ext uri="{FF2B5EF4-FFF2-40B4-BE49-F238E27FC236}">
              <a16:creationId xmlns:a16="http://schemas.microsoft.com/office/drawing/2014/main" id="{4CF85F7F-21DC-D987-8D7D-DAA8909840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3dd4f076ab6_0_748:notes">
            <a:extLst>
              <a:ext uri="{FF2B5EF4-FFF2-40B4-BE49-F238E27FC236}">
                <a16:creationId xmlns:a16="http://schemas.microsoft.com/office/drawing/2014/main" id="{0C1CD8E3-3F62-8335-2890-348AE94ED53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9" name="Google Shape;389;g3dd4f076ab6_0_748:notes">
            <a:extLst>
              <a:ext uri="{FF2B5EF4-FFF2-40B4-BE49-F238E27FC236}">
                <a16:creationId xmlns:a16="http://schemas.microsoft.com/office/drawing/2014/main" id="{F9CBBAAD-0073-D88B-5FC6-2A8937EAEFB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4323911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3dd4f076ab6_0_7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" name="Google Shape;404;g3dd4f076ab6_0_7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3dd4f076ab6_0_8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7" name="Google Shape;417;g3dd4f076ab6_0_8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3dd4f076ab6_0_8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8" name="Google Shape;428;g3dd4f076ab6_0_8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>
          <a:extLst>
            <a:ext uri="{FF2B5EF4-FFF2-40B4-BE49-F238E27FC236}">
              <a16:creationId xmlns:a16="http://schemas.microsoft.com/office/drawing/2014/main" id="{8FEC8758-A55A-85A4-CDD8-6E0DD85AE5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3dd4f076ab6_0_867:notes">
            <a:extLst>
              <a:ext uri="{FF2B5EF4-FFF2-40B4-BE49-F238E27FC236}">
                <a16:creationId xmlns:a16="http://schemas.microsoft.com/office/drawing/2014/main" id="{0616097B-0D19-7C4E-E0F4-E206F32A196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" name="Google Shape;438;g3dd4f076ab6_0_867:notes">
            <a:extLst>
              <a:ext uri="{FF2B5EF4-FFF2-40B4-BE49-F238E27FC236}">
                <a16:creationId xmlns:a16="http://schemas.microsoft.com/office/drawing/2014/main" id="{B99961A2-2AEB-DA9D-CCED-603393B2560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705534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g3dd4f076ab6_0_9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1" name="Google Shape;471;g3dd4f076ab6_0_9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g3dd4f076ab6_0_9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5" name="Google Shape;485;g3dd4f076ab6_0_9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3dd4f076ab6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4" name="Google Shape;504;g3dd4f076ab6_0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g3dd4f076ab6_0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3" name="Google Shape;513;g3dd4f076ab6_0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g3aec95ca179_0_2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4" name="Google Shape;534;g3aec95ca179_0_2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3aec95ca179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3aec95ca179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g3dd4f076ab6_0_10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1" name="Google Shape;541;g3dd4f076ab6_0_10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g3dd4f076ab6_0_10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8" name="Google Shape;548;g3dd4f076ab6_0_10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g3dd4f076ab6_0_10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5" name="Google Shape;555;g3dd4f076ab6_0_10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3dd4f076ab6_0_1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2" name="Google Shape;142;g3dd4f076ab6_0_1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3dd4f076ab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3dd4f076ab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3dd4f076ab6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3dd4f076ab6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3dd4f076ab6_0_1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3dd4f076ab6_0_1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3aec95ca179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3aec95ca179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3dd4f076ab6_0_2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3dd4f076ab6_0_2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5" Type="http://schemas.openxmlformats.org/officeDocument/2006/relationships/image" Target="../media/image9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9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gif"/><Relationship Id="rId5" Type="http://schemas.openxmlformats.org/officeDocument/2006/relationships/image" Target="../media/image27.gif"/><Relationship Id="rId4" Type="http://schemas.openxmlformats.org/officeDocument/2006/relationships/image" Target="../media/image6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4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2.png"/><Relationship Id="rId4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5.png"/><Relationship Id="rId4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jpg"/><Relationship Id="rId5" Type="http://schemas.openxmlformats.org/officeDocument/2006/relationships/image" Target="../media/image6.gif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/>
        </p:nvSpPr>
        <p:spPr>
          <a:xfrm>
            <a:off x="3893575" y="4084525"/>
            <a:ext cx="5862600" cy="42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zh-TW" sz="26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Presenter:</a:t>
            </a:r>
            <a:r>
              <a:rPr lang="zh-TW" sz="2600">
                <a:solidFill>
                  <a:srgbClr val="595959"/>
                </a:solidFill>
              </a:rPr>
              <a:t> </a:t>
            </a:r>
            <a:r>
              <a:rPr lang="zh-TW" sz="26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zh-TW" sz="2600">
                <a:solidFill>
                  <a:srgbClr val="595959"/>
                </a:solidFill>
              </a:rPr>
              <a:t>Yu-Qing Huang </a:t>
            </a:r>
            <a:endParaRPr sz="2600" b="0" i="0" u="none" strike="noStrike" cap="non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" name="Google Shape;61;p14"/>
          <p:cNvSpPr txBox="1"/>
          <p:nvPr/>
        </p:nvSpPr>
        <p:spPr>
          <a:xfrm>
            <a:off x="3893575" y="3643400"/>
            <a:ext cx="5693100" cy="6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zh-TW" sz="2600">
                <a:solidFill>
                  <a:srgbClr val="595959"/>
                </a:solidFill>
              </a:rPr>
              <a:t>Adviso</a:t>
            </a:r>
            <a:r>
              <a:rPr lang="zh-TW" sz="26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r:</a:t>
            </a:r>
            <a:r>
              <a:rPr lang="zh-TW" sz="2600">
                <a:solidFill>
                  <a:srgbClr val="595959"/>
                </a:solidFill>
              </a:rPr>
              <a:t> Prof. Li-Wei Kuo</a:t>
            </a:r>
            <a:endParaRPr sz="2600" b="0" i="0" u="none" strike="noStrike" cap="non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1</a:t>
            </a:fld>
            <a:endParaRPr/>
          </a:p>
        </p:txBody>
      </p:sp>
      <p:sp>
        <p:nvSpPr>
          <p:cNvPr id="63" name="Google Shape;63;p14"/>
          <p:cNvSpPr txBox="1"/>
          <p:nvPr/>
        </p:nvSpPr>
        <p:spPr>
          <a:xfrm>
            <a:off x="368250" y="1369075"/>
            <a:ext cx="8534400" cy="1292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ctr"/>
            <a:r>
              <a:rPr lang="en-US" altLang="zh-TW" sz="2400" dirty="0"/>
              <a:t>Thermo-hydro-mechanical-chemical modeling of synthetic wet gouges sheared at experimental seismic slip rates under different fluid drainage conditions</a:t>
            </a:r>
            <a:endParaRPr sz="20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Build the THMC Model…</a:t>
            </a:r>
            <a:endParaRPr/>
          </a:p>
        </p:txBody>
      </p:sp>
      <p:sp>
        <p:nvSpPr>
          <p:cNvPr id="257" name="Google Shape;257;p24"/>
          <p:cNvSpPr/>
          <p:nvPr/>
        </p:nvSpPr>
        <p:spPr>
          <a:xfrm>
            <a:off x="662125" y="1656900"/>
            <a:ext cx="2325900" cy="28797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>
                <a:solidFill>
                  <a:schemeClr val="dk1"/>
                </a:solidFill>
              </a:rPr>
              <a:t>material properties;</a:t>
            </a:r>
            <a:endParaRPr sz="20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>
                <a:solidFill>
                  <a:schemeClr val="dk1"/>
                </a:solidFill>
              </a:rPr>
              <a:t>μ, σn, </a:t>
            </a:r>
            <a:endParaRPr sz="20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>
                <a:solidFill>
                  <a:schemeClr val="dk1"/>
                </a:solidFill>
              </a:rPr>
              <a:t>measured T</a:t>
            </a:r>
            <a:endParaRPr sz="20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>
                <a:solidFill>
                  <a:schemeClr val="dk1"/>
                </a:solidFill>
              </a:rPr>
              <a:t>(from experiments)</a:t>
            </a:r>
            <a:endParaRPr sz="2000">
              <a:solidFill>
                <a:schemeClr val="dk1"/>
              </a:solidFill>
            </a:endParaRPr>
          </a:p>
        </p:txBody>
      </p:sp>
      <p:sp>
        <p:nvSpPr>
          <p:cNvPr id="258" name="Google Shape;258;p24"/>
          <p:cNvSpPr/>
          <p:nvPr/>
        </p:nvSpPr>
        <p:spPr>
          <a:xfrm>
            <a:off x="662125" y="1656900"/>
            <a:ext cx="2325900" cy="9147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>
                <a:solidFill>
                  <a:schemeClr val="dk1"/>
                </a:solidFill>
              </a:rPr>
              <a:t>Input and Constrained data</a:t>
            </a:r>
            <a:endParaRPr/>
          </a:p>
        </p:txBody>
      </p:sp>
      <p:sp>
        <p:nvSpPr>
          <p:cNvPr id="259" name="Google Shape;259;p24"/>
          <p:cNvSpPr/>
          <p:nvPr/>
        </p:nvSpPr>
        <p:spPr>
          <a:xfrm>
            <a:off x="3515125" y="1656900"/>
            <a:ext cx="2325900" cy="28797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>
                <a:solidFill>
                  <a:schemeClr val="dk1"/>
                </a:solidFill>
              </a:rPr>
              <a:t>governing equation;</a:t>
            </a:r>
            <a:endParaRPr sz="22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>
                <a:solidFill>
                  <a:schemeClr val="dk1"/>
                </a:solidFill>
              </a:rPr>
              <a:t>boundary condition</a:t>
            </a:r>
            <a:endParaRPr sz="2200">
              <a:solidFill>
                <a:schemeClr val="dk1"/>
              </a:solidFill>
            </a:endParaRPr>
          </a:p>
        </p:txBody>
      </p:sp>
      <p:sp>
        <p:nvSpPr>
          <p:cNvPr id="260" name="Google Shape;260;p24"/>
          <p:cNvSpPr/>
          <p:nvPr/>
        </p:nvSpPr>
        <p:spPr>
          <a:xfrm>
            <a:off x="3515125" y="1656900"/>
            <a:ext cx="2325900" cy="9147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>
                <a:solidFill>
                  <a:srgbClr val="FF0000"/>
                </a:solidFill>
              </a:rPr>
              <a:t>THMC</a:t>
            </a:r>
            <a:endParaRPr sz="1800" b="1">
              <a:solidFill>
                <a:srgbClr val="FF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>
                <a:solidFill>
                  <a:schemeClr val="dk1"/>
                </a:solidFill>
              </a:rPr>
              <a:t>model setting</a:t>
            </a:r>
            <a:endParaRPr/>
          </a:p>
        </p:txBody>
      </p:sp>
      <p:sp>
        <p:nvSpPr>
          <p:cNvPr id="261" name="Google Shape;261;p24"/>
          <p:cNvSpPr/>
          <p:nvPr/>
        </p:nvSpPr>
        <p:spPr>
          <a:xfrm>
            <a:off x="2988025" y="2961975"/>
            <a:ext cx="455400" cy="6912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10</a:t>
            </a:fld>
            <a:endParaRPr/>
          </a:p>
        </p:txBody>
      </p:sp>
      <p:sp>
        <p:nvSpPr>
          <p:cNvPr id="263" name="Google Shape;263;p24"/>
          <p:cNvSpPr txBox="1"/>
          <p:nvPr/>
        </p:nvSpPr>
        <p:spPr>
          <a:xfrm>
            <a:off x="2491950" y="1052613"/>
            <a:ext cx="65292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500"/>
              <a:t>Thermal-Hydraulic-Mechanical-Chemical</a:t>
            </a:r>
            <a:endParaRPr sz="28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11</a:t>
            </a:fld>
            <a:endParaRPr/>
          </a:p>
        </p:txBody>
      </p:sp>
      <p:pic>
        <p:nvPicPr>
          <p:cNvPr id="269" name="Google Shape;269;p25" title="undrained-2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375" y="1342850"/>
            <a:ext cx="4301600" cy="3226200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25"/>
          <p:cNvSpPr txBox="1"/>
          <p:nvPr/>
        </p:nvSpPr>
        <p:spPr>
          <a:xfrm rot="5400000">
            <a:off x="2129042" y="2754856"/>
            <a:ext cx="648300" cy="2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525" tIns="64525" rIns="64525" bIns="645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552">
                <a:solidFill>
                  <a:srgbClr val="FFFFFF"/>
                </a:solidFill>
              </a:rPr>
              <a:t>brass</a:t>
            </a:r>
            <a:endParaRPr sz="1552">
              <a:solidFill>
                <a:srgbClr val="FFFFFF"/>
              </a:solidFill>
            </a:endParaRPr>
          </a:p>
        </p:txBody>
      </p:sp>
      <p:sp>
        <p:nvSpPr>
          <p:cNvPr id="271" name="Google Shape;271;p25"/>
          <p:cNvSpPr txBox="1"/>
          <p:nvPr/>
        </p:nvSpPr>
        <p:spPr>
          <a:xfrm>
            <a:off x="2748216" y="2216992"/>
            <a:ext cx="1309800" cy="2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525" tIns="64525" rIns="64525" bIns="645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552">
                <a:solidFill>
                  <a:srgbClr val="FFFFFF"/>
                </a:solidFill>
              </a:rPr>
              <a:t>stainless steel</a:t>
            </a:r>
            <a:endParaRPr sz="1552">
              <a:solidFill>
                <a:srgbClr val="FFFFFF"/>
              </a:solidFill>
            </a:endParaRPr>
          </a:p>
        </p:txBody>
      </p:sp>
      <p:sp>
        <p:nvSpPr>
          <p:cNvPr id="272" name="Google Shape;272;p25"/>
          <p:cNvSpPr txBox="1"/>
          <p:nvPr/>
        </p:nvSpPr>
        <p:spPr>
          <a:xfrm>
            <a:off x="1343316" y="1864938"/>
            <a:ext cx="1274400" cy="2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525" tIns="64525" rIns="64525" bIns="645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552">
                <a:solidFill>
                  <a:srgbClr val="FFFFFF"/>
                </a:solidFill>
              </a:rPr>
              <a:t>tungsten</a:t>
            </a:r>
            <a:endParaRPr sz="1552">
              <a:solidFill>
                <a:srgbClr val="FFFFFF"/>
              </a:solidFill>
            </a:endParaRPr>
          </a:p>
        </p:txBody>
      </p:sp>
      <p:sp>
        <p:nvSpPr>
          <p:cNvPr id="273" name="Google Shape;273;p25"/>
          <p:cNvSpPr txBox="1"/>
          <p:nvPr/>
        </p:nvSpPr>
        <p:spPr>
          <a:xfrm>
            <a:off x="1487055" y="2980947"/>
            <a:ext cx="1309800" cy="2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525" tIns="64525" rIns="64525" bIns="645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058">
                <a:solidFill>
                  <a:srgbClr val="FFFFFF"/>
                </a:solidFill>
              </a:rPr>
              <a:t>gouge</a:t>
            </a:r>
            <a:endParaRPr sz="1058">
              <a:solidFill>
                <a:srgbClr val="FFFFFF"/>
              </a:solidFill>
            </a:endParaRPr>
          </a:p>
        </p:txBody>
      </p:sp>
      <p:sp>
        <p:nvSpPr>
          <p:cNvPr id="274" name="Google Shape;274;p25"/>
          <p:cNvSpPr txBox="1"/>
          <p:nvPr/>
        </p:nvSpPr>
        <p:spPr>
          <a:xfrm>
            <a:off x="837561" y="2726944"/>
            <a:ext cx="547800" cy="2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500" tIns="64500" rIns="64500" bIns="64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552">
                <a:solidFill>
                  <a:srgbClr val="000000"/>
                </a:solidFill>
              </a:rPr>
              <a:t>PSZ</a:t>
            </a:r>
            <a:endParaRPr sz="1552">
              <a:solidFill>
                <a:srgbClr val="000000"/>
              </a:solidFill>
            </a:endParaRPr>
          </a:p>
        </p:txBody>
      </p:sp>
      <p:cxnSp>
        <p:nvCxnSpPr>
          <p:cNvPr id="275" name="Google Shape;275;p25"/>
          <p:cNvCxnSpPr/>
          <p:nvPr/>
        </p:nvCxnSpPr>
        <p:spPr>
          <a:xfrm rot="10800000" flipH="1">
            <a:off x="926119" y="3055772"/>
            <a:ext cx="399300" cy="4800"/>
          </a:xfrm>
          <a:prstGeom prst="straightConnector1">
            <a:avLst/>
          </a:prstGeom>
          <a:noFill/>
          <a:ln w="2687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76" name="Google Shape;276;p25"/>
          <p:cNvSpPr txBox="1"/>
          <p:nvPr/>
        </p:nvSpPr>
        <p:spPr>
          <a:xfrm>
            <a:off x="4908550" y="1216650"/>
            <a:ext cx="2741100" cy="64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</p:txBody>
      </p:sp>
      <p:pic>
        <p:nvPicPr>
          <p:cNvPr id="277" name="Google Shape;277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97255" y="743150"/>
            <a:ext cx="1638691" cy="780325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p25"/>
          <p:cNvSpPr txBox="1"/>
          <p:nvPr/>
        </p:nvSpPr>
        <p:spPr>
          <a:xfrm>
            <a:off x="4770975" y="952975"/>
            <a:ext cx="1905000" cy="64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100">
                <a:solidFill>
                  <a:schemeClr val="dk2"/>
                </a:solidFill>
              </a:rPr>
              <a:t>Frictional heat</a:t>
            </a:r>
            <a:endParaRPr sz="2100">
              <a:solidFill>
                <a:schemeClr val="dk2"/>
              </a:solidFill>
            </a:endParaRPr>
          </a:p>
        </p:txBody>
      </p:sp>
      <p:sp>
        <p:nvSpPr>
          <p:cNvPr id="279" name="Google Shape;279;p25"/>
          <p:cNvSpPr txBox="1"/>
          <p:nvPr/>
        </p:nvSpPr>
        <p:spPr>
          <a:xfrm>
            <a:off x="4882150" y="1344000"/>
            <a:ext cx="27939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dk2"/>
                </a:solidFill>
              </a:rPr>
              <a:t>(heat source)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280" name="Google Shape;280;p25"/>
          <p:cNvSpPr/>
          <p:nvPr/>
        </p:nvSpPr>
        <p:spPr>
          <a:xfrm>
            <a:off x="4572000" y="2186700"/>
            <a:ext cx="2381400" cy="23283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81" name="Google Shape;281;p25"/>
          <p:cNvCxnSpPr>
            <a:endCxn id="280" idx="6"/>
          </p:cNvCxnSpPr>
          <p:nvPr/>
        </p:nvCxnSpPr>
        <p:spPr>
          <a:xfrm>
            <a:off x="5778600" y="3343650"/>
            <a:ext cx="1174800" cy="7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82" name="Google Shape;282;p25"/>
          <p:cNvSpPr/>
          <p:nvPr/>
        </p:nvSpPr>
        <p:spPr>
          <a:xfrm>
            <a:off x="5733850" y="3306000"/>
            <a:ext cx="82500" cy="825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25"/>
          <p:cNvSpPr txBox="1"/>
          <p:nvPr/>
        </p:nvSpPr>
        <p:spPr>
          <a:xfrm>
            <a:off x="6143425" y="2910000"/>
            <a:ext cx="548700" cy="35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dk2"/>
                </a:solidFill>
              </a:rPr>
              <a:t>r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284" name="Google Shape;284;p25"/>
          <p:cNvSpPr/>
          <p:nvPr/>
        </p:nvSpPr>
        <p:spPr>
          <a:xfrm>
            <a:off x="5230800" y="2940600"/>
            <a:ext cx="547800" cy="820500"/>
          </a:xfrm>
          <a:prstGeom prst="curvedRight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F4CCC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25"/>
          <p:cNvSpPr/>
          <p:nvPr/>
        </p:nvSpPr>
        <p:spPr>
          <a:xfrm>
            <a:off x="6525750" y="3233700"/>
            <a:ext cx="219900" cy="2271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25"/>
          <p:cNvSpPr/>
          <p:nvPr/>
        </p:nvSpPr>
        <p:spPr>
          <a:xfrm>
            <a:off x="5923525" y="3233700"/>
            <a:ext cx="219900" cy="2271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25"/>
          <p:cNvSpPr txBox="1"/>
          <p:nvPr/>
        </p:nvSpPr>
        <p:spPr>
          <a:xfrm>
            <a:off x="5894575" y="3483300"/>
            <a:ext cx="277800" cy="2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dk2"/>
                </a:solidFill>
              </a:rPr>
              <a:t>A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288" name="Google Shape;288;p25"/>
          <p:cNvSpPr txBox="1"/>
          <p:nvPr/>
        </p:nvSpPr>
        <p:spPr>
          <a:xfrm>
            <a:off x="6467850" y="3483300"/>
            <a:ext cx="277800" cy="2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dk2"/>
                </a:solidFill>
              </a:rPr>
              <a:t>B</a:t>
            </a:r>
            <a:endParaRPr sz="1800">
              <a:solidFill>
                <a:schemeClr val="dk2"/>
              </a:solidFill>
            </a:endParaRPr>
          </a:p>
        </p:txBody>
      </p:sp>
      <p:cxnSp>
        <p:nvCxnSpPr>
          <p:cNvPr id="289" name="Google Shape;289;p25"/>
          <p:cNvCxnSpPr>
            <a:endCxn id="280" idx="0"/>
          </p:cNvCxnSpPr>
          <p:nvPr/>
        </p:nvCxnSpPr>
        <p:spPr>
          <a:xfrm rot="10800000" flipH="1">
            <a:off x="2185500" y="2186700"/>
            <a:ext cx="3577200" cy="8865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90" name="Google Shape;290;p25"/>
          <p:cNvCxnSpPr>
            <a:endCxn id="280" idx="4"/>
          </p:cNvCxnSpPr>
          <p:nvPr/>
        </p:nvCxnSpPr>
        <p:spPr>
          <a:xfrm>
            <a:off x="1344000" y="3094500"/>
            <a:ext cx="4418700" cy="14205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91" name="Google Shape;291;p25"/>
          <p:cNvSpPr txBox="1"/>
          <p:nvPr/>
        </p:nvSpPr>
        <p:spPr>
          <a:xfrm>
            <a:off x="5672550" y="2379300"/>
            <a:ext cx="1638600" cy="35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dk2"/>
                </a:solidFill>
              </a:rPr>
              <a:t>V</a:t>
            </a:r>
            <a:r>
              <a:rPr lang="zh-TW" sz="1200">
                <a:solidFill>
                  <a:schemeClr val="dk2"/>
                </a:solidFill>
              </a:rPr>
              <a:t>A</a:t>
            </a:r>
            <a:r>
              <a:rPr lang="zh-TW" sz="1800">
                <a:solidFill>
                  <a:schemeClr val="dk2"/>
                </a:solidFill>
              </a:rPr>
              <a:t>&lt;V</a:t>
            </a:r>
            <a:r>
              <a:rPr lang="zh-TW" sz="1200">
                <a:solidFill>
                  <a:schemeClr val="dk2"/>
                </a:solidFill>
              </a:rPr>
              <a:t>B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292" name="Google Shape;292;p25"/>
          <p:cNvSpPr txBox="1"/>
          <p:nvPr/>
        </p:nvSpPr>
        <p:spPr>
          <a:xfrm>
            <a:off x="7051975" y="1601275"/>
            <a:ext cx="30000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/>
              <a:t>v(r) = </a:t>
            </a:r>
            <a:r>
              <a:rPr lang="zh-TW" sz="2200">
                <a:solidFill>
                  <a:schemeClr val="dk1"/>
                </a:solidFill>
              </a:rPr>
              <a:t>ω</a:t>
            </a:r>
            <a:r>
              <a:rPr lang="zh-TW" sz="2200"/>
              <a:t>⋅r</a:t>
            </a:r>
            <a:endParaRPr sz="2200"/>
          </a:p>
        </p:txBody>
      </p:sp>
      <p:sp>
        <p:nvSpPr>
          <p:cNvPr id="293" name="Google Shape;293;p25"/>
          <p:cNvSpPr txBox="1">
            <a:spLocks noGrp="1"/>
          </p:cNvSpPr>
          <p:nvPr>
            <p:ph type="title"/>
          </p:nvPr>
        </p:nvSpPr>
        <p:spPr>
          <a:xfrm>
            <a:off x="250250" y="454050"/>
            <a:ext cx="5987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heat source Q（Thermal &amp; Chemical）</a:t>
            </a:r>
            <a:endParaRPr/>
          </a:p>
        </p:txBody>
      </p:sp>
      <p:pic>
        <p:nvPicPr>
          <p:cNvPr id="294" name="Google Shape;294;p25"/>
          <p:cNvPicPr preferRelativeResize="0"/>
          <p:nvPr/>
        </p:nvPicPr>
        <p:blipFill rotWithShape="1">
          <a:blip r:embed="rId5">
            <a:alphaModFix/>
          </a:blip>
          <a:srcRect l="75001" t="4878" b="47901"/>
          <a:stretch/>
        </p:blipFill>
        <p:spPr>
          <a:xfrm>
            <a:off x="7130425" y="2318600"/>
            <a:ext cx="1763074" cy="16999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95" name="Google Shape;295;p25"/>
          <p:cNvCxnSpPr/>
          <p:nvPr/>
        </p:nvCxnSpPr>
        <p:spPr>
          <a:xfrm>
            <a:off x="8076400" y="3217900"/>
            <a:ext cx="649200" cy="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96" name="Google Shape;296;p25"/>
          <p:cNvSpPr txBox="1"/>
          <p:nvPr/>
        </p:nvSpPr>
        <p:spPr>
          <a:xfrm>
            <a:off x="4865988" y="3055775"/>
            <a:ext cx="30000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>
                <a:solidFill>
                  <a:srgbClr val="595959"/>
                </a:solidFill>
              </a:rPr>
              <a:t>ω</a:t>
            </a:r>
            <a:endParaRPr>
              <a:solidFill>
                <a:srgbClr val="595959"/>
              </a:solidFill>
            </a:endParaRPr>
          </a:p>
        </p:txBody>
      </p:sp>
      <p:sp>
        <p:nvSpPr>
          <p:cNvPr id="297" name="Google Shape;297;p25"/>
          <p:cNvSpPr txBox="1"/>
          <p:nvPr/>
        </p:nvSpPr>
        <p:spPr>
          <a:xfrm>
            <a:off x="5472450" y="4599525"/>
            <a:ext cx="3000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>
                <a:solidFill>
                  <a:srgbClr val="0A0A0A"/>
                </a:solidFill>
                <a:highlight>
                  <a:srgbClr val="FFFFFF"/>
                </a:highlight>
              </a:rPr>
              <a:t>RPM (Revolutions Per Minute)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12</a:t>
            </a:fld>
            <a:endParaRPr/>
          </a:p>
        </p:txBody>
      </p:sp>
      <p:pic>
        <p:nvPicPr>
          <p:cNvPr id="303" name="Google Shape;303;p26" title="undrained-2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375" y="1342850"/>
            <a:ext cx="4301600" cy="3226200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26"/>
          <p:cNvSpPr txBox="1"/>
          <p:nvPr/>
        </p:nvSpPr>
        <p:spPr>
          <a:xfrm rot="5400000">
            <a:off x="2129042" y="2754856"/>
            <a:ext cx="648300" cy="2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525" tIns="64525" rIns="64525" bIns="645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552">
                <a:solidFill>
                  <a:srgbClr val="FFFFFF"/>
                </a:solidFill>
              </a:rPr>
              <a:t>brass</a:t>
            </a:r>
            <a:endParaRPr sz="1552">
              <a:solidFill>
                <a:srgbClr val="FFFFFF"/>
              </a:solidFill>
            </a:endParaRPr>
          </a:p>
        </p:txBody>
      </p:sp>
      <p:sp>
        <p:nvSpPr>
          <p:cNvPr id="305" name="Google Shape;305;p26"/>
          <p:cNvSpPr txBox="1"/>
          <p:nvPr/>
        </p:nvSpPr>
        <p:spPr>
          <a:xfrm>
            <a:off x="2748216" y="2216992"/>
            <a:ext cx="1309800" cy="2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525" tIns="64525" rIns="64525" bIns="645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552">
                <a:solidFill>
                  <a:srgbClr val="FFFFFF"/>
                </a:solidFill>
              </a:rPr>
              <a:t>stainless steel</a:t>
            </a:r>
            <a:endParaRPr sz="1552">
              <a:solidFill>
                <a:srgbClr val="FFFFFF"/>
              </a:solidFill>
            </a:endParaRPr>
          </a:p>
        </p:txBody>
      </p:sp>
      <p:sp>
        <p:nvSpPr>
          <p:cNvPr id="306" name="Google Shape;306;p26"/>
          <p:cNvSpPr txBox="1"/>
          <p:nvPr/>
        </p:nvSpPr>
        <p:spPr>
          <a:xfrm>
            <a:off x="1343316" y="1864938"/>
            <a:ext cx="1274400" cy="2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525" tIns="64525" rIns="64525" bIns="645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552">
                <a:solidFill>
                  <a:srgbClr val="FFFFFF"/>
                </a:solidFill>
              </a:rPr>
              <a:t>tungsten</a:t>
            </a:r>
            <a:endParaRPr sz="1552">
              <a:solidFill>
                <a:srgbClr val="FFFFFF"/>
              </a:solidFill>
            </a:endParaRPr>
          </a:p>
        </p:txBody>
      </p:sp>
      <p:sp>
        <p:nvSpPr>
          <p:cNvPr id="307" name="Google Shape;307;p26"/>
          <p:cNvSpPr txBox="1"/>
          <p:nvPr/>
        </p:nvSpPr>
        <p:spPr>
          <a:xfrm>
            <a:off x="1487055" y="2980947"/>
            <a:ext cx="1309800" cy="2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525" tIns="64525" rIns="64525" bIns="645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058">
                <a:solidFill>
                  <a:srgbClr val="FFFFFF"/>
                </a:solidFill>
              </a:rPr>
              <a:t>gouge</a:t>
            </a:r>
            <a:endParaRPr sz="1058">
              <a:solidFill>
                <a:srgbClr val="FFFFFF"/>
              </a:solidFill>
            </a:endParaRPr>
          </a:p>
        </p:txBody>
      </p:sp>
      <p:sp>
        <p:nvSpPr>
          <p:cNvPr id="308" name="Google Shape;308;p26"/>
          <p:cNvSpPr txBox="1"/>
          <p:nvPr/>
        </p:nvSpPr>
        <p:spPr>
          <a:xfrm>
            <a:off x="837561" y="2726944"/>
            <a:ext cx="547800" cy="2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500" tIns="64500" rIns="64500" bIns="64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552">
                <a:solidFill>
                  <a:srgbClr val="000000"/>
                </a:solidFill>
              </a:rPr>
              <a:t>PSZ</a:t>
            </a:r>
            <a:endParaRPr sz="1552">
              <a:solidFill>
                <a:srgbClr val="000000"/>
              </a:solidFill>
            </a:endParaRPr>
          </a:p>
        </p:txBody>
      </p:sp>
      <p:cxnSp>
        <p:nvCxnSpPr>
          <p:cNvPr id="309" name="Google Shape;309;p26"/>
          <p:cNvCxnSpPr/>
          <p:nvPr/>
        </p:nvCxnSpPr>
        <p:spPr>
          <a:xfrm rot="10800000" flipH="1">
            <a:off x="926119" y="3055772"/>
            <a:ext cx="399300" cy="4800"/>
          </a:xfrm>
          <a:prstGeom prst="straightConnector1">
            <a:avLst/>
          </a:prstGeom>
          <a:noFill/>
          <a:ln w="2687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10" name="Google Shape;310;p26"/>
          <p:cNvSpPr txBox="1"/>
          <p:nvPr/>
        </p:nvSpPr>
        <p:spPr>
          <a:xfrm>
            <a:off x="4908550" y="1491225"/>
            <a:ext cx="2741100" cy="64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</p:txBody>
      </p:sp>
      <p:pic>
        <p:nvPicPr>
          <p:cNvPr id="311" name="Google Shape;311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97255" y="1017725"/>
            <a:ext cx="1638691" cy="780325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p26"/>
          <p:cNvSpPr txBox="1"/>
          <p:nvPr/>
        </p:nvSpPr>
        <p:spPr>
          <a:xfrm>
            <a:off x="4770975" y="1227550"/>
            <a:ext cx="1905000" cy="64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100">
                <a:solidFill>
                  <a:schemeClr val="dk2"/>
                </a:solidFill>
              </a:rPr>
              <a:t>Frictional heat</a:t>
            </a:r>
            <a:endParaRPr sz="2100">
              <a:solidFill>
                <a:schemeClr val="dk2"/>
              </a:solidFill>
            </a:endParaRPr>
          </a:p>
        </p:txBody>
      </p:sp>
      <p:sp>
        <p:nvSpPr>
          <p:cNvPr id="313" name="Google Shape;313;p26"/>
          <p:cNvSpPr txBox="1">
            <a:spLocks noGrp="1"/>
          </p:cNvSpPr>
          <p:nvPr>
            <p:ph type="title"/>
          </p:nvPr>
        </p:nvSpPr>
        <p:spPr>
          <a:xfrm>
            <a:off x="250250" y="454050"/>
            <a:ext cx="5987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heat source Q（Thermal &amp; Chemical）</a:t>
            </a:r>
            <a:endParaRPr/>
          </a:p>
        </p:txBody>
      </p:sp>
      <p:sp>
        <p:nvSpPr>
          <p:cNvPr id="314" name="Google Shape;314;p26"/>
          <p:cNvSpPr txBox="1"/>
          <p:nvPr/>
        </p:nvSpPr>
        <p:spPr>
          <a:xfrm>
            <a:off x="4882150" y="1618575"/>
            <a:ext cx="27939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</p:txBody>
      </p:sp>
      <p:sp>
        <p:nvSpPr>
          <p:cNvPr id="315" name="Google Shape;315;p26"/>
          <p:cNvSpPr txBox="1"/>
          <p:nvPr/>
        </p:nvSpPr>
        <p:spPr>
          <a:xfrm>
            <a:off x="7246800" y="201275"/>
            <a:ext cx="30000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/>
              <a:t>v(r) = ω⋅r</a:t>
            </a:r>
            <a:endParaRPr sz="2200"/>
          </a:p>
        </p:txBody>
      </p:sp>
      <p:pic>
        <p:nvPicPr>
          <p:cNvPr id="316" name="Google Shape;316;p26"/>
          <p:cNvPicPr preferRelativeResize="0"/>
          <p:nvPr/>
        </p:nvPicPr>
        <p:blipFill rotWithShape="1">
          <a:blip r:embed="rId5">
            <a:alphaModFix/>
          </a:blip>
          <a:srcRect r="71827"/>
          <a:stretch/>
        </p:blipFill>
        <p:spPr>
          <a:xfrm>
            <a:off x="7481480" y="2704863"/>
            <a:ext cx="1225550" cy="87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26"/>
          <p:cNvPicPr preferRelativeResize="0"/>
          <p:nvPr/>
        </p:nvPicPr>
        <p:blipFill rotWithShape="1">
          <a:blip r:embed="rId6">
            <a:alphaModFix/>
          </a:blip>
          <a:srcRect r="77667"/>
          <a:stretch/>
        </p:blipFill>
        <p:spPr>
          <a:xfrm>
            <a:off x="7641534" y="3368425"/>
            <a:ext cx="695151" cy="871125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Google Shape;318;p26"/>
          <p:cNvSpPr txBox="1"/>
          <p:nvPr/>
        </p:nvSpPr>
        <p:spPr>
          <a:xfrm>
            <a:off x="4924075" y="2875950"/>
            <a:ext cx="1752000" cy="64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</p:txBody>
      </p:sp>
      <p:sp>
        <p:nvSpPr>
          <p:cNvPr id="319" name="Google Shape;319;p26"/>
          <p:cNvSpPr txBox="1"/>
          <p:nvPr/>
        </p:nvSpPr>
        <p:spPr>
          <a:xfrm>
            <a:off x="4572000" y="2968225"/>
            <a:ext cx="5312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Chemical endothermic reaction</a:t>
            </a:r>
            <a:endParaRPr/>
          </a:p>
        </p:txBody>
      </p:sp>
      <p:sp>
        <p:nvSpPr>
          <p:cNvPr id="320" name="Google Shape;320;p26"/>
          <p:cNvSpPr txBox="1"/>
          <p:nvPr/>
        </p:nvSpPr>
        <p:spPr>
          <a:xfrm>
            <a:off x="5381050" y="3630875"/>
            <a:ext cx="1274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chemeClr val="dk1"/>
                </a:solidFill>
              </a:rPr>
              <a:t>vaporization</a:t>
            </a:r>
            <a:endParaRPr/>
          </a:p>
        </p:txBody>
      </p:sp>
      <p:sp>
        <p:nvSpPr>
          <p:cNvPr id="321" name="Google Shape;321;p26"/>
          <p:cNvSpPr/>
          <p:nvPr/>
        </p:nvSpPr>
        <p:spPr>
          <a:xfrm>
            <a:off x="5612800" y="2246125"/>
            <a:ext cx="2166300" cy="5232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22" name="Google Shape;322;p2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924075" y="4482825"/>
            <a:ext cx="3201600" cy="400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Mass source Qm (Hydraulic)</a:t>
            </a:r>
            <a:endParaRPr/>
          </a:p>
        </p:txBody>
      </p:sp>
      <p:sp>
        <p:nvSpPr>
          <p:cNvPr id="328" name="Google Shape;328;p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US" altLang="zh-TW"/>
              <a:t>13</a:t>
            </a:fld>
            <a:endParaRPr/>
          </a:p>
        </p:txBody>
      </p:sp>
      <p:pic>
        <p:nvPicPr>
          <p:cNvPr id="329" name="Google Shape;329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84285" y="1940000"/>
            <a:ext cx="3707446" cy="835784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Google Shape;330;p27"/>
          <p:cNvSpPr txBox="1"/>
          <p:nvPr/>
        </p:nvSpPr>
        <p:spPr>
          <a:xfrm>
            <a:off x="5117700" y="248025"/>
            <a:ext cx="4026300" cy="6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2275" tIns="62275" rIns="62275" bIns="6227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635"/>
              <a:t>Qm is the addition or removal of fluid mass per unit volume per unit time</a:t>
            </a:r>
            <a:endParaRPr sz="1635"/>
          </a:p>
        </p:txBody>
      </p:sp>
      <p:pic>
        <p:nvPicPr>
          <p:cNvPr id="331" name="Google Shape;331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11647" y="3477488"/>
            <a:ext cx="1471503" cy="390037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p27"/>
          <p:cNvSpPr txBox="1"/>
          <p:nvPr/>
        </p:nvSpPr>
        <p:spPr>
          <a:xfrm>
            <a:off x="4152425" y="1277238"/>
            <a:ext cx="3840600" cy="5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dk2"/>
                </a:solidFill>
              </a:rPr>
              <a:t>Derived from Rice (2006)</a:t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333" name="Google Shape;333;p27"/>
          <p:cNvPicPr preferRelativeResize="0"/>
          <p:nvPr/>
        </p:nvPicPr>
        <p:blipFill rotWithShape="1">
          <a:blip r:embed="rId5">
            <a:alphaModFix/>
          </a:blip>
          <a:srcRect r="21881"/>
          <a:stretch/>
        </p:blipFill>
        <p:spPr>
          <a:xfrm>
            <a:off x="85350" y="1841150"/>
            <a:ext cx="3547649" cy="1307125"/>
          </a:xfrm>
          <a:prstGeom prst="rect">
            <a:avLst/>
          </a:prstGeom>
          <a:noFill/>
          <a:ln>
            <a:noFill/>
          </a:ln>
        </p:spPr>
      </p:pic>
      <p:sp>
        <p:nvSpPr>
          <p:cNvPr id="334" name="Google Shape;334;p27"/>
          <p:cNvSpPr txBox="1"/>
          <p:nvPr/>
        </p:nvSpPr>
        <p:spPr>
          <a:xfrm>
            <a:off x="424025" y="3294725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dk2"/>
                </a:solidFill>
              </a:rPr>
              <a:t>Rice (2006)</a:t>
            </a:r>
            <a:endParaRPr/>
          </a:p>
        </p:txBody>
      </p:sp>
      <p:sp>
        <p:nvSpPr>
          <p:cNvPr id="335" name="Google Shape;335;p27"/>
          <p:cNvSpPr/>
          <p:nvPr/>
        </p:nvSpPr>
        <p:spPr>
          <a:xfrm>
            <a:off x="619800" y="2444425"/>
            <a:ext cx="633600" cy="6291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27"/>
          <p:cNvSpPr txBox="1"/>
          <p:nvPr/>
        </p:nvSpPr>
        <p:spPr>
          <a:xfrm>
            <a:off x="234063" y="4185300"/>
            <a:ext cx="3000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/>
              <a:t>TP coefficient</a:t>
            </a:r>
            <a:endParaRPr sz="2000"/>
          </a:p>
        </p:txBody>
      </p:sp>
      <p:pic>
        <p:nvPicPr>
          <p:cNvPr id="337" name="Google Shape;337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292150" y="4185300"/>
            <a:ext cx="1104493" cy="57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2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Build the Model…</a:t>
            </a:r>
            <a:endParaRPr/>
          </a:p>
        </p:txBody>
      </p:sp>
      <p:sp>
        <p:nvSpPr>
          <p:cNvPr id="343" name="Google Shape;343;p28"/>
          <p:cNvSpPr/>
          <p:nvPr/>
        </p:nvSpPr>
        <p:spPr>
          <a:xfrm>
            <a:off x="662125" y="1656900"/>
            <a:ext cx="2325900" cy="28797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>
                <a:solidFill>
                  <a:schemeClr val="dk1"/>
                </a:solidFill>
              </a:rPr>
              <a:t>material properties;</a:t>
            </a:r>
            <a:endParaRPr sz="20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>
                <a:solidFill>
                  <a:schemeClr val="dk1"/>
                </a:solidFill>
              </a:rPr>
              <a:t>μ, σn, </a:t>
            </a:r>
            <a:endParaRPr sz="20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>
                <a:solidFill>
                  <a:schemeClr val="dk1"/>
                </a:solidFill>
              </a:rPr>
              <a:t>measured T</a:t>
            </a:r>
            <a:endParaRPr sz="20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>
                <a:solidFill>
                  <a:schemeClr val="dk1"/>
                </a:solidFill>
              </a:rPr>
              <a:t>(from experiments)</a:t>
            </a:r>
            <a:endParaRPr sz="2000">
              <a:solidFill>
                <a:schemeClr val="dk1"/>
              </a:solidFill>
            </a:endParaRPr>
          </a:p>
        </p:txBody>
      </p:sp>
      <p:sp>
        <p:nvSpPr>
          <p:cNvPr id="344" name="Google Shape;344;p28"/>
          <p:cNvSpPr/>
          <p:nvPr/>
        </p:nvSpPr>
        <p:spPr>
          <a:xfrm>
            <a:off x="662125" y="1656900"/>
            <a:ext cx="2325900" cy="9147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>
                <a:solidFill>
                  <a:schemeClr val="dk1"/>
                </a:solidFill>
              </a:rPr>
              <a:t>Input and Constrained data</a:t>
            </a:r>
            <a:endParaRPr/>
          </a:p>
        </p:txBody>
      </p:sp>
      <p:sp>
        <p:nvSpPr>
          <p:cNvPr id="345" name="Google Shape;345;p28"/>
          <p:cNvSpPr/>
          <p:nvPr/>
        </p:nvSpPr>
        <p:spPr>
          <a:xfrm>
            <a:off x="3515125" y="1656900"/>
            <a:ext cx="2325900" cy="28797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>
                <a:solidFill>
                  <a:schemeClr val="dk1"/>
                </a:solidFill>
              </a:rPr>
              <a:t>governing equation;</a:t>
            </a:r>
            <a:endParaRPr sz="22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>
                <a:solidFill>
                  <a:schemeClr val="dk1"/>
                </a:solidFill>
              </a:rPr>
              <a:t>boundary condition</a:t>
            </a:r>
            <a:endParaRPr sz="2200">
              <a:solidFill>
                <a:schemeClr val="dk1"/>
              </a:solidFill>
            </a:endParaRPr>
          </a:p>
        </p:txBody>
      </p:sp>
      <p:sp>
        <p:nvSpPr>
          <p:cNvPr id="346" name="Google Shape;346;p28"/>
          <p:cNvSpPr/>
          <p:nvPr/>
        </p:nvSpPr>
        <p:spPr>
          <a:xfrm>
            <a:off x="3515125" y="1656900"/>
            <a:ext cx="2325900" cy="9147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>
                <a:solidFill>
                  <a:schemeClr val="dk1"/>
                </a:solidFill>
              </a:rPr>
              <a:t>model setting</a:t>
            </a:r>
            <a:endParaRPr/>
          </a:p>
        </p:txBody>
      </p:sp>
      <p:sp>
        <p:nvSpPr>
          <p:cNvPr id="347" name="Google Shape;347;p28"/>
          <p:cNvSpPr/>
          <p:nvPr/>
        </p:nvSpPr>
        <p:spPr>
          <a:xfrm>
            <a:off x="2988025" y="2961975"/>
            <a:ext cx="455400" cy="6912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14</a:t>
            </a:fld>
            <a:endParaRPr/>
          </a:p>
        </p:txBody>
      </p:sp>
      <p:sp>
        <p:nvSpPr>
          <p:cNvPr id="349" name="Google Shape;349;p28"/>
          <p:cNvSpPr/>
          <p:nvPr/>
        </p:nvSpPr>
        <p:spPr>
          <a:xfrm>
            <a:off x="6332275" y="1656900"/>
            <a:ext cx="2325900" cy="28797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>
                <a:solidFill>
                  <a:schemeClr val="dk1"/>
                </a:solidFill>
              </a:rPr>
              <a:t>evolution of </a:t>
            </a:r>
            <a:endParaRPr sz="20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>
                <a:solidFill>
                  <a:schemeClr val="dk1"/>
                </a:solidFill>
              </a:rPr>
              <a:t>T &amp; Pf </a:t>
            </a:r>
            <a:endParaRPr sz="20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>
                <a:solidFill>
                  <a:schemeClr val="dk1"/>
                </a:solidFill>
              </a:rPr>
              <a:t>within the</a:t>
            </a:r>
            <a:endParaRPr sz="20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>
                <a:solidFill>
                  <a:schemeClr val="dk1"/>
                </a:solidFill>
              </a:rPr>
              <a:t>PSZ</a:t>
            </a:r>
            <a:endParaRPr sz="2000">
              <a:solidFill>
                <a:schemeClr val="dk1"/>
              </a:solidFill>
            </a:endParaRPr>
          </a:p>
        </p:txBody>
      </p:sp>
      <p:sp>
        <p:nvSpPr>
          <p:cNvPr id="350" name="Google Shape;350;p28"/>
          <p:cNvSpPr/>
          <p:nvPr/>
        </p:nvSpPr>
        <p:spPr>
          <a:xfrm>
            <a:off x="6332275" y="1656900"/>
            <a:ext cx="2325900" cy="9147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>
                <a:solidFill>
                  <a:schemeClr val="dk1"/>
                </a:solidFill>
              </a:rPr>
              <a:t>Output (Physical Reconstruction)</a:t>
            </a:r>
            <a:endParaRPr/>
          </a:p>
        </p:txBody>
      </p:sp>
      <p:sp>
        <p:nvSpPr>
          <p:cNvPr id="351" name="Google Shape;351;p28"/>
          <p:cNvSpPr/>
          <p:nvPr/>
        </p:nvSpPr>
        <p:spPr>
          <a:xfrm>
            <a:off x="5841025" y="2961975"/>
            <a:ext cx="455400" cy="6912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2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evolution of T &amp; Pf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US" altLang="zh-TW"/>
              <a:t>15</a:t>
            </a:fld>
            <a:endParaRPr/>
          </a:p>
        </p:txBody>
      </p:sp>
      <p:pic>
        <p:nvPicPr>
          <p:cNvPr id="358" name="Google Shape;358;p29"/>
          <p:cNvPicPr preferRelativeResize="0"/>
          <p:nvPr/>
        </p:nvPicPr>
        <p:blipFill rotWithShape="1">
          <a:blip r:embed="rId3">
            <a:alphaModFix/>
          </a:blip>
          <a:srcRect l="52469" t="5518"/>
          <a:stretch/>
        </p:blipFill>
        <p:spPr>
          <a:xfrm>
            <a:off x="144650" y="1017713"/>
            <a:ext cx="2475874" cy="378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96950" y="1268300"/>
            <a:ext cx="1932175" cy="34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60" name="Google Shape;360;p29"/>
          <p:cNvSpPr txBox="1"/>
          <p:nvPr/>
        </p:nvSpPr>
        <p:spPr>
          <a:xfrm>
            <a:off x="311702" y="4659925"/>
            <a:ext cx="7378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zh-TW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low to high velocity rotary shear apparatus (LHVR) </a:t>
            </a:r>
            <a:endParaRPr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1" name="Google Shape;361;p29"/>
          <p:cNvSpPr txBox="1"/>
          <p:nvPr/>
        </p:nvSpPr>
        <p:spPr>
          <a:xfrm>
            <a:off x="5612600" y="445041"/>
            <a:ext cx="1257600" cy="20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350" tIns="38350" rIns="38350" bIns="383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090" b="1">
                <a:solidFill>
                  <a:srgbClr val="595959"/>
                </a:solidFill>
              </a:rPr>
              <a:t>Temperature</a:t>
            </a:r>
            <a:endParaRPr sz="1090" b="1">
              <a:solidFill>
                <a:srgbClr val="595959"/>
              </a:solidFill>
            </a:endParaRPr>
          </a:p>
        </p:txBody>
      </p:sp>
      <p:sp>
        <p:nvSpPr>
          <p:cNvPr id="362" name="Google Shape;362;p29"/>
          <p:cNvSpPr txBox="1"/>
          <p:nvPr/>
        </p:nvSpPr>
        <p:spPr>
          <a:xfrm>
            <a:off x="7443257" y="445036"/>
            <a:ext cx="1069500" cy="20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350" tIns="38350" rIns="38350" bIns="383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090" b="1">
                <a:solidFill>
                  <a:srgbClr val="595959"/>
                </a:solidFill>
              </a:rPr>
              <a:t>Pore pressure</a:t>
            </a:r>
            <a:endParaRPr sz="1090" b="1">
              <a:solidFill>
                <a:srgbClr val="595959"/>
              </a:solidFill>
            </a:endParaRPr>
          </a:p>
        </p:txBody>
      </p:sp>
      <p:pic>
        <p:nvPicPr>
          <p:cNvPr id="363" name="Google Shape;363;p29" title="1896 Pf.gif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15850" y="2735275"/>
            <a:ext cx="3095426" cy="2321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29" title="9 (temperature).gif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77600" y="752792"/>
            <a:ext cx="2042128" cy="15315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29" title="9 (pressure).gif"/>
          <p:cNvPicPr preferRelativeResize="0"/>
          <p:nvPr/>
        </p:nvPicPr>
        <p:blipFill rotWithShape="1">
          <a:blip r:embed="rId7">
            <a:alphaModFix/>
          </a:blip>
          <a:srcRect r="13352"/>
          <a:stretch/>
        </p:blipFill>
        <p:spPr>
          <a:xfrm>
            <a:off x="6765009" y="733089"/>
            <a:ext cx="1814990" cy="15710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30"/>
          <p:cNvSpPr txBox="1">
            <a:spLocks noGrp="1"/>
          </p:cNvSpPr>
          <p:nvPr>
            <p:ph type="title"/>
          </p:nvPr>
        </p:nvSpPr>
        <p:spPr>
          <a:xfrm>
            <a:off x="311700" y="1487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zh-TW"/>
              <a:t>Experimental condition</a:t>
            </a:r>
            <a:endParaRPr/>
          </a:p>
        </p:txBody>
      </p:sp>
      <p:sp>
        <p:nvSpPr>
          <p:cNvPr id="371" name="Google Shape;371;p30"/>
          <p:cNvSpPr txBox="1"/>
          <p:nvPr/>
        </p:nvSpPr>
        <p:spPr>
          <a:xfrm>
            <a:off x="4172258" y="881003"/>
            <a:ext cx="4848900" cy="6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SzPts val="2300"/>
            </a:pPr>
            <a:r>
              <a:rPr lang="zh-TW" sz="2300" b="0" i="0" u="none" strike="noStrike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material: </a:t>
            </a:r>
            <a:endParaRPr lang="en-US" altLang="zh-TW" sz="2300" b="0" i="0" u="none" strike="noStrike" cap="none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>
              <a:buSzPts val="2300"/>
            </a:pPr>
            <a:r>
              <a:rPr lang="en-US" altLang="zh-TW" sz="2300" dirty="0">
                <a:solidFill>
                  <a:schemeClr val="dk2"/>
                </a:solidFill>
              </a:rPr>
              <a:t>1.</a:t>
            </a:r>
            <a:r>
              <a:rPr lang="zh-TW" altLang="en-US" sz="2300" dirty="0">
                <a:solidFill>
                  <a:schemeClr val="dk2"/>
                </a:solidFill>
              </a:rPr>
              <a:t> </a:t>
            </a:r>
            <a:r>
              <a:rPr lang="zh-TW" altLang="zh-TW" sz="2300" dirty="0">
                <a:solidFill>
                  <a:schemeClr val="dk2"/>
                </a:solidFill>
              </a:rPr>
              <a:t>Kaolinite</a:t>
            </a:r>
            <a:endParaRPr lang="en-US" altLang="zh-TW" sz="2300" b="0" i="0" u="none" strike="noStrike" cap="none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-US" altLang="zh-TW" sz="2300" b="0" i="0" u="none" strike="noStrike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2.</a:t>
            </a:r>
            <a:r>
              <a:rPr lang="zh-TW" altLang="en-US" sz="2300" b="0" i="0" u="none" strike="noStrike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zh-TW" sz="2300" b="0" i="0" u="none" strike="noStrike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Kaolinite </a:t>
            </a:r>
            <a:r>
              <a:rPr lang="zh-TW" sz="2300" dirty="0">
                <a:solidFill>
                  <a:schemeClr val="dk2"/>
                </a:solidFill>
              </a:rPr>
              <a:t>+ Illite + Quartz</a:t>
            </a:r>
            <a:endParaRPr sz="2300" b="0" i="0" u="none" strike="noStrike" cap="none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endParaRPr sz="2300" b="0" i="0" u="none" strike="noStrike" cap="none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zh-TW" sz="2300" b="0" i="0" u="none" strike="noStrike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condition:</a:t>
            </a:r>
            <a:endParaRPr sz="2300" b="0" i="0" u="none" strike="noStrike" cap="none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746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300"/>
              <a:buFont typeface="Arial"/>
              <a:buChar char="●"/>
            </a:pPr>
            <a:r>
              <a:rPr lang="zh-TW" sz="2300" b="0" i="0" u="none" strike="noStrike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slip rate: 1 m/s</a:t>
            </a:r>
            <a:endParaRPr sz="2300" b="0" i="0" u="none" strike="noStrike" cap="none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746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300"/>
              <a:buFont typeface="Arial"/>
              <a:buChar char="●"/>
            </a:pPr>
            <a:r>
              <a:rPr lang="zh-TW" sz="2300" b="0" i="0" u="none" strike="noStrike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σ = 10 MPa</a:t>
            </a:r>
            <a:endParaRPr sz="2300" b="0" i="0" u="none" strike="noStrike" cap="none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746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300"/>
              <a:buChar char="●"/>
            </a:pPr>
            <a:r>
              <a:rPr lang="zh-TW" sz="2300" i="0" u="none" strike="noStrike" cap="none" dirty="0">
                <a:solidFill>
                  <a:schemeClr val="dk2"/>
                </a:solidFill>
              </a:rPr>
              <a:t>undrained/drained</a:t>
            </a:r>
            <a:endParaRPr sz="2300" i="0" u="none" strike="noStrike" cap="none" dirty="0">
              <a:solidFill>
                <a:schemeClr val="dk2"/>
              </a:solidFill>
            </a:endParaRPr>
          </a:p>
        </p:txBody>
      </p:sp>
      <p:sp>
        <p:nvSpPr>
          <p:cNvPr id="372" name="Google Shape;372;p3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16</a:t>
            </a:fld>
            <a:endParaRPr/>
          </a:p>
        </p:txBody>
      </p:sp>
      <p:pic>
        <p:nvPicPr>
          <p:cNvPr id="373" name="Google Shape;373;p30"/>
          <p:cNvPicPr preferRelativeResize="0"/>
          <p:nvPr/>
        </p:nvPicPr>
        <p:blipFill rotWithShape="1">
          <a:blip r:embed="rId3">
            <a:alphaModFix/>
          </a:blip>
          <a:srcRect l="52469" t="5518"/>
          <a:stretch/>
        </p:blipFill>
        <p:spPr>
          <a:xfrm>
            <a:off x="1063850" y="825525"/>
            <a:ext cx="2475874" cy="3787500"/>
          </a:xfrm>
          <a:prstGeom prst="rect">
            <a:avLst/>
          </a:prstGeom>
          <a:noFill/>
          <a:ln>
            <a:noFill/>
          </a:ln>
        </p:spPr>
      </p:pic>
      <p:sp>
        <p:nvSpPr>
          <p:cNvPr id="374" name="Google Shape;374;p30"/>
          <p:cNvSpPr txBox="1"/>
          <p:nvPr/>
        </p:nvSpPr>
        <p:spPr>
          <a:xfrm>
            <a:off x="227025" y="451045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Kuo et al., 2021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5" name="Google Shape;375;p30"/>
          <p:cNvSpPr txBox="1"/>
          <p:nvPr/>
        </p:nvSpPr>
        <p:spPr>
          <a:xfrm>
            <a:off x="4205100" y="3945125"/>
            <a:ext cx="5588100" cy="4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zh-TW"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Temperature (T) was recorded</a:t>
            </a: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>
          <a:extLst>
            <a:ext uri="{FF2B5EF4-FFF2-40B4-BE49-F238E27FC236}">
              <a16:creationId xmlns:a16="http://schemas.microsoft.com/office/drawing/2014/main" id="{000E55CF-B744-93B6-828E-B97382E039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31">
            <a:extLst>
              <a:ext uri="{FF2B5EF4-FFF2-40B4-BE49-F238E27FC236}">
                <a16:creationId xmlns:a16="http://schemas.microsoft.com/office/drawing/2014/main" id="{AAE294FC-85D8-51B1-2441-1AB0BCF5B91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0600" y="851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dirty="0"/>
              <a:t>Results (</a:t>
            </a:r>
            <a:r>
              <a:rPr lang="en-US" altLang="zh-TW" dirty="0"/>
              <a:t>K</a:t>
            </a:r>
            <a:r>
              <a:rPr lang="zh-TW" dirty="0"/>
              <a:t>-</a:t>
            </a:r>
            <a:r>
              <a:rPr lang="zh-TW" dirty="0">
                <a:solidFill>
                  <a:srgbClr val="FF0000"/>
                </a:solidFill>
              </a:rPr>
              <a:t>drained</a:t>
            </a:r>
            <a:r>
              <a:rPr lang="zh-TW" dirty="0"/>
              <a:t>)</a:t>
            </a:r>
            <a:endParaRPr dirty="0"/>
          </a:p>
        </p:txBody>
      </p:sp>
      <p:sp>
        <p:nvSpPr>
          <p:cNvPr id="381" name="Google Shape;381;p31">
            <a:extLst>
              <a:ext uri="{FF2B5EF4-FFF2-40B4-BE49-F238E27FC236}">
                <a16:creationId xmlns:a16="http://schemas.microsoft.com/office/drawing/2014/main" id="{CB4CD2FA-F762-E6E9-DA32-8B2F222BC5BB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17</a:t>
            </a:fld>
            <a:endParaRPr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EB89CBD6-6F7A-B867-AAB3-C98E3B9DE6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93" y="986615"/>
            <a:ext cx="4533209" cy="3399907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7583A991-A6DA-D57A-C5D3-1400E95816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1002" y="1088965"/>
            <a:ext cx="4260273" cy="3195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2192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3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18</a:t>
            </a:fld>
            <a:endParaRPr/>
          </a:p>
        </p:txBody>
      </p:sp>
      <p:sp>
        <p:nvSpPr>
          <p:cNvPr id="453" name="Google Shape;453;p37"/>
          <p:cNvSpPr txBox="1">
            <a:spLocks noGrp="1"/>
          </p:cNvSpPr>
          <p:nvPr>
            <p:ph type="title"/>
          </p:nvPr>
        </p:nvSpPr>
        <p:spPr>
          <a:xfrm>
            <a:off x="76825" y="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zh-TW"/>
              <a:t>material: Kaolinite-drained </a:t>
            </a:r>
            <a:endParaRPr/>
          </a:p>
        </p:txBody>
      </p:sp>
      <p:pic>
        <p:nvPicPr>
          <p:cNvPr id="454" name="Google Shape;454;p37"/>
          <p:cNvPicPr preferRelativeResize="0"/>
          <p:nvPr/>
        </p:nvPicPr>
        <p:blipFill rotWithShape="1">
          <a:blip r:embed="rId3">
            <a:alphaModFix/>
          </a:blip>
          <a:srcRect l="49940"/>
          <a:stretch/>
        </p:blipFill>
        <p:spPr>
          <a:xfrm>
            <a:off x="5336729" y="1683897"/>
            <a:ext cx="2810158" cy="2865144"/>
          </a:xfrm>
          <a:prstGeom prst="rect">
            <a:avLst/>
          </a:prstGeom>
          <a:noFill/>
          <a:ln>
            <a:noFill/>
          </a:ln>
        </p:spPr>
      </p:pic>
      <p:sp>
        <p:nvSpPr>
          <p:cNvPr id="458" name="Google Shape;458;p37"/>
          <p:cNvSpPr txBox="1"/>
          <p:nvPr/>
        </p:nvSpPr>
        <p:spPr>
          <a:xfrm>
            <a:off x="5374725" y="4604861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Field‐emission SEM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0" name="Google Shape;460;p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8200" y="654600"/>
            <a:ext cx="4423800" cy="286514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61" name="Google Shape;461;p37"/>
          <p:cNvCxnSpPr/>
          <p:nvPr/>
        </p:nvCxnSpPr>
        <p:spPr>
          <a:xfrm flipH="1">
            <a:off x="1968695" y="1271397"/>
            <a:ext cx="7800" cy="412500"/>
          </a:xfrm>
          <a:prstGeom prst="straightConnector1">
            <a:avLst/>
          </a:prstGeom>
          <a:noFill/>
          <a:ln w="31425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62" name="Google Shape;462;p37"/>
          <p:cNvCxnSpPr>
            <a:cxnSpLocks/>
          </p:cNvCxnSpPr>
          <p:nvPr/>
        </p:nvCxnSpPr>
        <p:spPr>
          <a:xfrm>
            <a:off x="2303833" y="859050"/>
            <a:ext cx="252352" cy="725910"/>
          </a:xfrm>
          <a:prstGeom prst="straightConnector1">
            <a:avLst/>
          </a:prstGeom>
          <a:noFill/>
          <a:ln w="31425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463" name="Google Shape;463;p37"/>
          <p:cNvSpPr txBox="1"/>
          <p:nvPr/>
        </p:nvSpPr>
        <p:spPr>
          <a:xfrm>
            <a:off x="0" y="4874611"/>
            <a:ext cx="3337800" cy="27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3725" tIns="63725" rIns="63725" bIns="637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76"/>
              <a:buFont typeface="Arial"/>
              <a:buNone/>
            </a:pPr>
            <a:r>
              <a:rPr lang="zh-TW" sz="97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selected area electron diffraction (SAED) pattern</a:t>
            </a:r>
            <a:endParaRPr sz="976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4" name="Google Shape;464;p3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3345" y="3557817"/>
            <a:ext cx="2266778" cy="1259060"/>
          </a:xfrm>
          <a:prstGeom prst="rect">
            <a:avLst/>
          </a:prstGeom>
          <a:noFill/>
          <a:ln>
            <a:noFill/>
          </a:ln>
        </p:spPr>
      </p:pic>
      <p:sp>
        <p:nvSpPr>
          <p:cNvPr id="465" name="Google Shape;465;p37"/>
          <p:cNvSpPr txBox="1"/>
          <p:nvPr/>
        </p:nvSpPr>
        <p:spPr>
          <a:xfrm>
            <a:off x="2480021" y="3756917"/>
            <a:ext cx="2399700" cy="90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3725" tIns="63725" rIns="63725" bIns="637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73"/>
              <a:buFont typeface="Arial"/>
              <a:buNone/>
            </a:pPr>
            <a:r>
              <a:rPr lang="zh-TW" sz="10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bright ring or mixed with bright spots:</a:t>
            </a:r>
            <a:endParaRPr sz="1033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73"/>
              <a:buFont typeface="Arial"/>
              <a:buNone/>
            </a:pPr>
            <a:r>
              <a:rPr lang="zh-TW" sz="1173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presence of amorphous materials and metakaolin</a:t>
            </a:r>
            <a:endParaRPr sz="1173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73"/>
              <a:buFont typeface="Arial"/>
              <a:buNone/>
            </a:pPr>
            <a:endParaRPr sz="1673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6" name="Google Shape;466;p37"/>
          <p:cNvSpPr txBox="1"/>
          <p:nvPr/>
        </p:nvSpPr>
        <p:spPr>
          <a:xfrm>
            <a:off x="2837131" y="4447237"/>
            <a:ext cx="3337800" cy="3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3725" tIns="63725" rIns="63725" bIns="637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73"/>
              <a:buFont typeface="Arial"/>
              <a:buNone/>
            </a:pPr>
            <a:r>
              <a:rPr lang="zh-TW" sz="167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thermal decomposition</a:t>
            </a:r>
            <a:endParaRPr sz="1673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7" name="Google Shape;467;p37"/>
          <p:cNvSpPr txBox="1"/>
          <p:nvPr/>
        </p:nvSpPr>
        <p:spPr>
          <a:xfrm>
            <a:off x="1056185" y="286350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dirty="0">
                <a:solidFill>
                  <a:srgbClr val="FF0000"/>
                </a:solidFill>
              </a:rPr>
              <a:t>restrengthening</a:t>
            </a:r>
            <a:endParaRPr dirty="0">
              <a:solidFill>
                <a:srgbClr val="FF0000"/>
              </a:solidFill>
            </a:endParaRPr>
          </a:p>
        </p:txBody>
      </p:sp>
      <p:cxnSp>
        <p:nvCxnSpPr>
          <p:cNvPr id="468" name="Google Shape;468;p37"/>
          <p:cNvCxnSpPr/>
          <p:nvPr/>
        </p:nvCxnSpPr>
        <p:spPr>
          <a:xfrm flipH="1">
            <a:off x="2162670" y="2300097"/>
            <a:ext cx="7800" cy="412500"/>
          </a:xfrm>
          <a:prstGeom prst="straightConnector1">
            <a:avLst/>
          </a:prstGeom>
          <a:noFill/>
          <a:ln w="31425" cap="flat" cmpd="sng">
            <a:solidFill>
              <a:srgbClr val="0000FF"/>
            </a:solidFill>
            <a:prstDash val="solid"/>
            <a:round/>
            <a:headEnd type="none" w="sm" len="sm"/>
            <a:tailEnd type="triangle" w="med" len="med"/>
          </a:ln>
        </p:spPr>
      </p:cxnSp>
      <p:pic>
        <p:nvPicPr>
          <p:cNvPr id="3" name="Google Shape;447;p36">
            <a:extLst>
              <a:ext uri="{FF2B5EF4-FFF2-40B4-BE49-F238E27FC236}">
                <a16:creationId xmlns:a16="http://schemas.microsoft.com/office/drawing/2014/main" id="{20A46036-92B9-6D50-F600-6ED217B67C9E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b="3549"/>
          <a:stretch/>
        </p:blipFill>
        <p:spPr>
          <a:xfrm>
            <a:off x="4929230" y="86683"/>
            <a:ext cx="3817578" cy="14720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>
          <a:extLst>
            <a:ext uri="{FF2B5EF4-FFF2-40B4-BE49-F238E27FC236}">
              <a16:creationId xmlns:a16="http://schemas.microsoft.com/office/drawing/2014/main" id="{8D3202E7-F65C-0760-561A-5DFCAEC048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31">
            <a:extLst>
              <a:ext uri="{FF2B5EF4-FFF2-40B4-BE49-F238E27FC236}">
                <a16:creationId xmlns:a16="http://schemas.microsoft.com/office/drawing/2014/main" id="{6C0DB391-9C84-649B-8AB7-E07E8AB93EC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0600" y="851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Results and discussion (mixed minerals-</a:t>
            </a:r>
            <a:r>
              <a:rPr lang="zh-TW">
                <a:solidFill>
                  <a:srgbClr val="FF0000"/>
                </a:solidFill>
              </a:rPr>
              <a:t>undrained</a:t>
            </a:r>
            <a:r>
              <a:rPr lang="zh-TW"/>
              <a:t>)</a:t>
            </a:r>
            <a:endParaRPr/>
          </a:p>
        </p:txBody>
      </p:sp>
      <p:sp>
        <p:nvSpPr>
          <p:cNvPr id="381" name="Google Shape;381;p31">
            <a:extLst>
              <a:ext uri="{FF2B5EF4-FFF2-40B4-BE49-F238E27FC236}">
                <a16:creationId xmlns:a16="http://schemas.microsoft.com/office/drawing/2014/main" id="{022D799F-D44B-1704-74BB-524A4F1AF87E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19</a:t>
            </a:fld>
            <a:endParaRPr/>
          </a:p>
        </p:txBody>
      </p:sp>
      <p:sp>
        <p:nvSpPr>
          <p:cNvPr id="382" name="Google Shape;382;p31">
            <a:extLst>
              <a:ext uri="{FF2B5EF4-FFF2-40B4-BE49-F238E27FC236}">
                <a16:creationId xmlns:a16="http://schemas.microsoft.com/office/drawing/2014/main" id="{A38B103A-5958-64A2-F3A4-E58910A440FB}"/>
              </a:ext>
            </a:extLst>
          </p:cNvPr>
          <p:cNvSpPr txBox="1"/>
          <p:nvPr/>
        </p:nvSpPr>
        <p:spPr>
          <a:xfrm>
            <a:off x="3905250" y="657875"/>
            <a:ext cx="5319000" cy="17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/>
              <a:t>Stage I : Shear-induced compaction</a:t>
            </a: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/>
              <a:t>Larger contact area increases friction resistance</a:t>
            </a: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/>
              <a:t>μ increased</a:t>
            </a: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83" name="Google Shape;383;p31" title="2316_axial_strain_comparison-2.png">
            <a:extLst>
              <a:ext uri="{FF2B5EF4-FFF2-40B4-BE49-F238E27FC236}">
                <a16:creationId xmlns:a16="http://schemas.microsoft.com/office/drawing/2014/main" id="{D96C8E9E-0965-CEC5-018C-E483036FD2AF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5300" y="727138"/>
            <a:ext cx="3343846" cy="418082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84" name="Google Shape;384;p31">
            <a:extLst>
              <a:ext uri="{FF2B5EF4-FFF2-40B4-BE49-F238E27FC236}">
                <a16:creationId xmlns:a16="http://schemas.microsoft.com/office/drawing/2014/main" id="{FA31D7E8-D09C-758E-908C-E845C821C488}"/>
              </a:ext>
            </a:extLst>
          </p:cNvPr>
          <p:cNvCxnSpPr/>
          <p:nvPr/>
        </p:nvCxnSpPr>
        <p:spPr>
          <a:xfrm flipH="1">
            <a:off x="806075" y="776950"/>
            <a:ext cx="7200" cy="40812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</p:cxnSp>
      <p:pic>
        <p:nvPicPr>
          <p:cNvPr id="385" name="Google Shape;385;p31" title="LHVR2316 axial displacement.png">
            <a:extLst>
              <a:ext uri="{FF2B5EF4-FFF2-40B4-BE49-F238E27FC236}">
                <a16:creationId xmlns:a16="http://schemas.microsoft.com/office/drawing/2014/main" id="{2C0A9BB4-6DDB-3B3B-8421-1DEE4FD87662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21925" y="2347891"/>
            <a:ext cx="4207375" cy="262961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86" name="Google Shape;386;p31">
            <a:extLst>
              <a:ext uri="{FF2B5EF4-FFF2-40B4-BE49-F238E27FC236}">
                <a16:creationId xmlns:a16="http://schemas.microsoft.com/office/drawing/2014/main" id="{1C626494-CE74-A5BA-CC41-F850B2D7787D}"/>
              </a:ext>
            </a:extLst>
          </p:cNvPr>
          <p:cNvCxnSpPr/>
          <p:nvPr/>
        </p:nvCxnSpPr>
        <p:spPr>
          <a:xfrm flipH="1">
            <a:off x="4702204" y="2119800"/>
            <a:ext cx="7500" cy="3023700"/>
          </a:xfrm>
          <a:prstGeom prst="straightConnector1">
            <a:avLst/>
          </a:prstGeom>
          <a:noFill/>
          <a:ln w="36425" cap="flat" cmpd="sng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624721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Background</a:t>
            </a:r>
            <a:endParaRPr/>
          </a:p>
        </p:txBody>
      </p:sp>
      <p:sp>
        <p:nvSpPr>
          <p:cNvPr id="70" name="Google Shape;70;p15"/>
          <p:cNvSpPr/>
          <p:nvPr/>
        </p:nvSpPr>
        <p:spPr>
          <a:xfrm>
            <a:off x="585050" y="1746550"/>
            <a:ext cx="2387400" cy="11157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15"/>
          <p:cNvSpPr/>
          <p:nvPr/>
        </p:nvSpPr>
        <p:spPr>
          <a:xfrm>
            <a:off x="585050" y="2862250"/>
            <a:ext cx="2387400" cy="11157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15"/>
          <p:cNvSpPr/>
          <p:nvPr/>
        </p:nvSpPr>
        <p:spPr>
          <a:xfrm>
            <a:off x="1386375" y="1746550"/>
            <a:ext cx="2387400" cy="11157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73" name="Google Shape;73;p15"/>
          <p:cNvCxnSpPr/>
          <p:nvPr/>
        </p:nvCxnSpPr>
        <p:spPr>
          <a:xfrm rot="10800000" flipH="1">
            <a:off x="1397800" y="2861575"/>
            <a:ext cx="1577400" cy="3900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74" name="Google Shape;7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02275" y="1653941"/>
            <a:ext cx="4413199" cy="2691667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5"/>
          <p:cNvSpPr txBox="1"/>
          <p:nvPr/>
        </p:nvSpPr>
        <p:spPr>
          <a:xfrm>
            <a:off x="7146384" y="4490325"/>
            <a:ext cx="27996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5325" tIns="85325" rIns="85325" bIns="853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06"/>
              <a:t>Choi et al., 2016</a:t>
            </a:r>
            <a:endParaRPr sz="1306"/>
          </a:p>
        </p:txBody>
      </p:sp>
      <p:sp>
        <p:nvSpPr>
          <p:cNvPr id="76" name="Google Shape;76;p15"/>
          <p:cNvSpPr/>
          <p:nvPr/>
        </p:nvSpPr>
        <p:spPr>
          <a:xfrm>
            <a:off x="5735444" y="3977950"/>
            <a:ext cx="1165200" cy="572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15"/>
          <p:cNvSpPr txBox="1"/>
          <p:nvPr/>
        </p:nvSpPr>
        <p:spPr>
          <a:xfrm>
            <a:off x="5735455" y="4172013"/>
            <a:ext cx="27996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5325" tIns="85325" rIns="85325" bIns="853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680"/>
              <a:t>Brittle fault</a:t>
            </a:r>
            <a:endParaRPr sz="1680"/>
          </a:p>
        </p:txBody>
      </p:sp>
      <p:sp>
        <p:nvSpPr>
          <p:cNvPr id="78" name="Google Shape;78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2</a:t>
            </a:fld>
            <a:endParaRPr/>
          </a:p>
        </p:txBody>
      </p:sp>
      <p:sp>
        <p:nvSpPr>
          <p:cNvPr id="79" name="Google Shape;79;p15"/>
          <p:cNvSpPr txBox="1"/>
          <p:nvPr/>
        </p:nvSpPr>
        <p:spPr>
          <a:xfrm>
            <a:off x="5417350" y="1097338"/>
            <a:ext cx="50154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900">
                <a:solidFill>
                  <a:schemeClr val="dk2"/>
                </a:solidFill>
              </a:rPr>
              <a:t>Principle slip zone (PSZ)</a:t>
            </a:r>
            <a:endParaRPr sz="600"/>
          </a:p>
        </p:txBody>
      </p:sp>
      <p:cxnSp>
        <p:nvCxnSpPr>
          <p:cNvPr id="80" name="Google Shape;80;p15"/>
          <p:cNvCxnSpPr/>
          <p:nvPr/>
        </p:nvCxnSpPr>
        <p:spPr>
          <a:xfrm flipH="1">
            <a:off x="6628950" y="1593475"/>
            <a:ext cx="2700" cy="8208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81" name="Google Shape;81;p15"/>
          <p:cNvCxnSpPr/>
          <p:nvPr/>
        </p:nvCxnSpPr>
        <p:spPr>
          <a:xfrm>
            <a:off x="6096000" y="2041250"/>
            <a:ext cx="402300" cy="348300"/>
          </a:xfrm>
          <a:prstGeom prst="straightConnector1">
            <a:avLst/>
          </a:prstGeom>
          <a:noFill/>
          <a:ln w="28575" cap="flat" cmpd="sng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82" name="Google Shape;82;p15"/>
          <p:cNvCxnSpPr/>
          <p:nvPr/>
        </p:nvCxnSpPr>
        <p:spPr>
          <a:xfrm flipH="1">
            <a:off x="6761025" y="2037225"/>
            <a:ext cx="419700" cy="377100"/>
          </a:xfrm>
          <a:prstGeom prst="straightConnector1">
            <a:avLst/>
          </a:prstGeom>
          <a:noFill/>
          <a:ln w="28575" cap="flat" cmpd="sng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83" name="Google Shape;83;p15"/>
          <p:cNvSpPr txBox="1"/>
          <p:nvPr/>
        </p:nvSpPr>
        <p:spPr>
          <a:xfrm>
            <a:off x="7146375" y="1653975"/>
            <a:ext cx="940200" cy="11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dk2"/>
                </a:solidFill>
              </a:rPr>
              <a:t>gouge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84" name="Google Shape;84;p15"/>
          <p:cNvSpPr txBox="1"/>
          <p:nvPr/>
        </p:nvSpPr>
        <p:spPr>
          <a:xfrm>
            <a:off x="5462875" y="1653975"/>
            <a:ext cx="9402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dk2"/>
                </a:solidFill>
              </a:rPr>
              <a:t>gouge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85" name="Google Shape;85;p15"/>
          <p:cNvSpPr txBox="1"/>
          <p:nvPr/>
        </p:nvSpPr>
        <p:spPr>
          <a:xfrm>
            <a:off x="3773775" y="445025"/>
            <a:ext cx="55707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600"/>
              <a:t>Acceleration is generated -&gt; resistance decreases</a:t>
            </a:r>
            <a:endParaRPr sz="1600"/>
          </a:p>
        </p:txBody>
      </p:sp>
      <p:sp>
        <p:nvSpPr>
          <p:cNvPr id="86" name="Google Shape;86;p15"/>
          <p:cNvSpPr txBox="1"/>
          <p:nvPr/>
        </p:nvSpPr>
        <p:spPr>
          <a:xfrm>
            <a:off x="5750450" y="160400"/>
            <a:ext cx="1504200" cy="3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dk2"/>
                </a:solidFill>
              </a:rPr>
              <a:t>weakening</a:t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87" name="Google Shape;8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5050" y="1017725"/>
            <a:ext cx="2876552" cy="3835402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5"/>
          <p:cNvSpPr/>
          <p:nvPr/>
        </p:nvSpPr>
        <p:spPr>
          <a:xfrm>
            <a:off x="1386375" y="2397086"/>
            <a:ext cx="2387400" cy="448200"/>
          </a:xfrm>
          <a:prstGeom prst="rect">
            <a:avLst/>
          </a:prstGeom>
          <a:solidFill>
            <a:srgbClr val="CFE2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15"/>
          <p:cNvSpPr/>
          <p:nvPr/>
        </p:nvSpPr>
        <p:spPr>
          <a:xfrm>
            <a:off x="585050" y="2881786"/>
            <a:ext cx="2387400" cy="448200"/>
          </a:xfrm>
          <a:prstGeom prst="rect">
            <a:avLst/>
          </a:prstGeom>
          <a:solidFill>
            <a:srgbClr val="CFE2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5"/>
          <p:cNvSpPr txBox="1"/>
          <p:nvPr/>
        </p:nvSpPr>
        <p:spPr>
          <a:xfrm>
            <a:off x="2154250" y="2301075"/>
            <a:ext cx="940200" cy="54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400">
                <a:solidFill>
                  <a:schemeClr val="dk2"/>
                </a:solidFill>
              </a:rPr>
              <a:t>?</a:t>
            </a:r>
            <a:endParaRPr sz="3400">
              <a:solidFill>
                <a:schemeClr val="dk2"/>
              </a:solidFill>
            </a:endParaRPr>
          </a:p>
        </p:txBody>
      </p:sp>
      <p:pic>
        <p:nvPicPr>
          <p:cNvPr id="91" name="Google Shape;91;p15" title="Schematic-diagrams-of-aslip-weakening-friction-law-and-brate-and-state-friction-law.png"/>
          <p:cNvPicPr preferRelativeResize="0"/>
          <p:nvPr/>
        </p:nvPicPr>
        <p:blipFill rotWithShape="1">
          <a:blip r:embed="rId5">
            <a:alphaModFix/>
          </a:blip>
          <a:srcRect t="-771" b="54609"/>
          <a:stretch/>
        </p:blipFill>
        <p:spPr>
          <a:xfrm>
            <a:off x="4230100" y="1005086"/>
            <a:ext cx="4175899" cy="3172726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5"/>
          <p:cNvSpPr txBox="1"/>
          <p:nvPr/>
        </p:nvSpPr>
        <p:spPr>
          <a:xfrm>
            <a:off x="0" y="0"/>
            <a:ext cx="30000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270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1">
              <a:solidFill>
                <a:schemeClr val="hlink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93" name="Google Shape;93;p15"/>
          <p:cNvCxnSpPr/>
          <p:nvPr/>
        </p:nvCxnSpPr>
        <p:spPr>
          <a:xfrm flipH="1">
            <a:off x="5576425" y="1476275"/>
            <a:ext cx="84600" cy="7710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94" name="Google Shape;94;p15"/>
          <p:cNvSpPr txBox="1"/>
          <p:nvPr/>
        </p:nvSpPr>
        <p:spPr>
          <a:xfrm>
            <a:off x="1205475" y="1783050"/>
            <a:ext cx="2749200" cy="3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dk2"/>
                </a:solidFill>
              </a:rPr>
              <a:t>Dynamic Weakening Mechanism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">
          <a:extLst>
            <a:ext uri="{FF2B5EF4-FFF2-40B4-BE49-F238E27FC236}">
              <a16:creationId xmlns:a16="http://schemas.microsoft.com/office/drawing/2014/main" id="{4AF3A0D7-2832-3725-A2B0-F8E4944585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32">
            <a:extLst>
              <a:ext uri="{FF2B5EF4-FFF2-40B4-BE49-F238E27FC236}">
                <a16:creationId xmlns:a16="http://schemas.microsoft.com/office/drawing/2014/main" id="{2E52D94F-B10E-DB9E-59D6-85C1CC405F7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0600" y="851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Results and discussion (mixed minerals-undrained)</a:t>
            </a:r>
            <a:endParaRPr/>
          </a:p>
        </p:txBody>
      </p:sp>
      <p:sp>
        <p:nvSpPr>
          <p:cNvPr id="392" name="Google Shape;392;p32">
            <a:extLst>
              <a:ext uri="{FF2B5EF4-FFF2-40B4-BE49-F238E27FC236}">
                <a16:creationId xmlns:a16="http://schemas.microsoft.com/office/drawing/2014/main" id="{066EEF71-51D2-BE49-9F6E-17B585E735DA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20</a:t>
            </a:fld>
            <a:endParaRPr/>
          </a:p>
        </p:txBody>
      </p:sp>
      <p:sp>
        <p:nvSpPr>
          <p:cNvPr id="393" name="Google Shape;393;p32">
            <a:extLst>
              <a:ext uri="{FF2B5EF4-FFF2-40B4-BE49-F238E27FC236}">
                <a16:creationId xmlns:a16="http://schemas.microsoft.com/office/drawing/2014/main" id="{B00BB36C-D373-CD4B-5AF8-0F78D582F249}"/>
              </a:ext>
            </a:extLst>
          </p:cNvPr>
          <p:cNvSpPr txBox="1"/>
          <p:nvPr/>
        </p:nvSpPr>
        <p:spPr>
          <a:xfrm>
            <a:off x="4011050" y="1780000"/>
            <a:ext cx="4731300" cy="23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/>
              <a:t>Stage II : Thermal pressurization</a:t>
            </a: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/>
              <a:t>Higher T -&gt; </a:t>
            </a:r>
            <a:r>
              <a:rPr lang="zh-TW" sz="1800" b="1">
                <a:solidFill>
                  <a:schemeClr val="dk1"/>
                </a:solidFill>
              </a:rPr>
              <a:t> higher </a:t>
            </a:r>
            <a:r>
              <a:rPr lang="zh-TW" sz="1800" b="1"/>
              <a:t>Pf</a:t>
            </a:r>
            <a:endParaRPr sz="18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1800">
                <a:solidFill>
                  <a:schemeClr val="dk1"/>
                </a:solidFill>
              </a:rPr>
              <a:t>triggered </a:t>
            </a:r>
            <a:r>
              <a:rPr lang="zh-TW" sz="1800" b="1">
                <a:solidFill>
                  <a:schemeClr val="dk1"/>
                </a:solidFill>
              </a:rPr>
              <a:t>thermal pressurization</a:t>
            </a:r>
            <a:endParaRPr sz="1800"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/>
              <a:t>μ decreased</a:t>
            </a: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94" name="Google Shape;394;p32" title="2316_axial_strain_comparison-2.png">
            <a:extLst>
              <a:ext uri="{FF2B5EF4-FFF2-40B4-BE49-F238E27FC236}">
                <a16:creationId xmlns:a16="http://schemas.microsoft.com/office/drawing/2014/main" id="{5B47D24F-FEEA-2CB8-2A01-AF93C7DC6EEC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5300" y="727138"/>
            <a:ext cx="3343846" cy="418082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95" name="Google Shape;395;p32">
            <a:extLst>
              <a:ext uri="{FF2B5EF4-FFF2-40B4-BE49-F238E27FC236}">
                <a16:creationId xmlns:a16="http://schemas.microsoft.com/office/drawing/2014/main" id="{7CA4FDDA-9C0F-E422-4298-C3C61021739D}"/>
              </a:ext>
            </a:extLst>
          </p:cNvPr>
          <p:cNvCxnSpPr/>
          <p:nvPr/>
        </p:nvCxnSpPr>
        <p:spPr>
          <a:xfrm flipH="1">
            <a:off x="806075" y="776950"/>
            <a:ext cx="7200" cy="40812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396" name="Google Shape;396;p32">
            <a:extLst>
              <a:ext uri="{FF2B5EF4-FFF2-40B4-BE49-F238E27FC236}">
                <a16:creationId xmlns:a16="http://schemas.microsoft.com/office/drawing/2014/main" id="{D259945A-16A6-076C-7E98-EF209575BD79}"/>
              </a:ext>
            </a:extLst>
          </p:cNvPr>
          <p:cNvCxnSpPr/>
          <p:nvPr/>
        </p:nvCxnSpPr>
        <p:spPr>
          <a:xfrm flipH="1">
            <a:off x="1379175" y="776950"/>
            <a:ext cx="7200" cy="40812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</p:cxnSp>
      <p:pic>
        <p:nvPicPr>
          <p:cNvPr id="397" name="Google Shape;397;p32">
            <a:extLst>
              <a:ext uri="{FF2B5EF4-FFF2-40B4-BE49-F238E27FC236}">
                <a16:creationId xmlns:a16="http://schemas.microsoft.com/office/drawing/2014/main" id="{2A061842-DEE5-58BE-2905-18823A992B8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92104" y="4460728"/>
            <a:ext cx="1956111" cy="533495"/>
          </a:xfrm>
          <a:prstGeom prst="rect">
            <a:avLst/>
          </a:prstGeom>
          <a:noFill/>
          <a:ln>
            <a:noFill/>
          </a:ln>
        </p:spPr>
      </p:pic>
      <p:sp>
        <p:nvSpPr>
          <p:cNvPr id="398" name="Google Shape;398;p32">
            <a:extLst>
              <a:ext uri="{FF2B5EF4-FFF2-40B4-BE49-F238E27FC236}">
                <a16:creationId xmlns:a16="http://schemas.microsoft.com/office/drawing/2014/main" id="{56644EC5-AABD-8119-54C4-42B371061E7F}"/>
              </a:ext>
            </a:extLst>
          </p:cNvPr>
          <p:cNvSpPr/>
          <p:nvPr/>
        </p:nvSpPr>
        <p:spPr>
          <a:xfrm>
            <a:off x="7713534" y="3988448"/>
            <a:ext cx="198000" cy="5337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4CCCC"/>
          </a:solidFill>
          <a:ln w="5150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9550" tIns="49550" rIns="49550" bIns="495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9"/>
              <a:buFont typeface="Arial"/>
              <a:buNone/>
            </a:pPr>
            <a:endParaRPr sz="759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9" name="Google Shape;399;p32">
            <a:extLst>
              <a:ext uri="{FF2B5EF4-FFF2-40B4-BE49-F238E27FC236}">
                <a16:creationId xmlns:a16="http://schemas.microsoft.com/office/drawing/2014/main" id="{10524DD0-5C69-7C92-33DD-C48A9E39B9F2}"/>
              </a:ext>
            </a:extLst>
          </p:cNvPr>
          <p:cNvSpPr/>
          <p:nvPr/>
        </p:nvSpPr>
        <p:spPr>
          <a:xfrm rot="10800000">
            <a:off x="6292673" y="4011329"/>
            <a:ext cx="219000" cy="5895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D0E0E3"/>
          </a:solidFill>
          <a:ln w="5150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9550" tIns="49550" rIns="49550" bIns="495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9"/>
              <a:buFont typeface="Arial"/>
              <a:buNone/>
            </a:pPr>
            <a:endParaRPr sz="759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0" name="Google Shape;400;p32">
            <a:extLst>
              <a:ext uri="{FF2B5EF4-FFF2-40B4-BE49-F238E27FC236}">
                <a16:creationId xmlns:a16="http://schemas.microsoft.com/office/drawing/2014/main" id="{B6D13F86-B0B7-023A-E495-7B0F095066DA}"/>
              </a:ext>
            </a:extLst>
          </p:cNvPr>
          <p:cNvSpPr txBox="1"/>
          <p:nvPr/>
        </p:nvSpPr>
        <p:spPr>
          <a:xfrm>
            <a:off x="4180400" y="4585932"/>
            <a:ext cx="2065500" cy="38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9550" tIns="49550" rIns="49550" bIns="495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3"/>
              <a:buFont typeface="Arial"/>
              <a:buNone/>
            </a:pPr>
            <a:r>
              <a:rPr lang="zh-TW" sz="146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Effective normal stress</a:t>
            </a:r>
            <a:endParaRPr sz="1517" b="0" i="0" u="none" strike="noStrike" cap="non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01" name="Google Shape;401;p32">
            <a:extLst>
              <a:ext uri="{FF2B5EF4-FFF2-40B4-BE49-F238E27FC236}">
                <a16:creationId xmlns:a16="http://schemas.microsoft.com/office/drawing/2014/main" id="{BE8E76ED-708A-773E-02D3-2B35BB324A4A}"/>
              </a:ext>
            </a:extLst>
          </p:cNvPr>
          <p:cNvCxnSpPr/>
          <p:nvPr/>
        </p:nvCxnSpPr>
        <p:spPr>
          <a:xfrm rot="10800000">
            <a:off x="-3058400" y="786825"/>
            <a:ext cx="0" cy="10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1751572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33"/>
          <p:cNvSpPr txBox="1">
            <a:spLocks noGrp="1"/>
          </p:cNvSpPr>
          <p:nvPr>
            <p:ph type="title"/>
          </p:nvPr>
        </p:nvSpPr>
        <p:spPr>
          <a:xfrm>
            <a:off x="110600" y="851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Results and discussion (mixed minerals-undrained)</a:t>
            </a:r>
            <a:endParaRPr/>
          </a:p>
        </p:txBody>
      </p:sp>
      <p:sp>
        <p:nvSpPr>
          <p:cNvPr id="407" name="Google Shape;407;p3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21</a:t>
            </a:fld>
            <a:endParaRPr/>
          </a:p>
        </p:txBody>
      </p:sp>
      <p:sp>
        <p:nvSpPr>
          <p:cNvPr id="409" name="Google Shape;409;p33"/>
          <p:cNvSpPr txBox="1"/>
          <p:nvPr/>
        </p:nvSpPr>
        <p:spPr>
          <a:xfrm>
            <a:off x="4037125" y="657875"/>
            <a:ext cx="4731300" cy="23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/>
              <a:t>Stage III : Temperature buffering</a:t>
            </a: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/>
              <a:t>pore fluid undergoes a phase change from fluid to gas, it absorbs heat energy</a:t>
            </a: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/>
              <a:t>limited further temperature rise</a:t>
            </a: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10" name="Google Shape;410;p33" title="2316_axial_strain_comparison-2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5300" y="727138"/>
            <a:ext cx="3343846" cy="418082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11" name="Google Shape;411;p33"/>
          <p:cNvCxnSpPr/>
          <p:nvPr/>
        </p:nvCxnSpPr>
        <p:spPr>
          <a:xfrm flipH="1">
            <a:off x="3262525" y="776950"/>
            <a:ext cx="7200" cy="40812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412" name="Google Shape;412;p33"/>
          <p:cNvCxnSpPr/>
          <p:nvPr/>
        </p:nvCxnSpPr>
        <p:spPr>
          <a:xfrm flipH="1">
            <a:off x="1379175" y="776950"/>
            <a:ext cx="7200" cy="40812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</p:cxnSp>
      <p:pic>
        <p:nvPicPr>
          <p:cNvPr id="413" name="Google Shape;413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94794" y="2571750"/>
            <a:ext cx="3493455" cy="2339699"/>
          </a:xfrm>
          <a:prstGeom prst="rect">
            <a:avLst/>
          </a:prstGeom>
          <a:noFill/>
          <a:ln>
            <a:noFill/>
          </a:ln>
        </p:spPr>
      </p:pic>
      <p:sp>
        <p:nvSpPr>
          <p:cNvPr id="414" name="Google Shape;414;p33"/>
          <p:cNvSpPr/>
          <p:nvPr/>
        </p:nvSpPr>
        <p:spPr>
          <a:xfrm>
            <a:off x="5016350" y="4410925"/>
            <a:ext cx="317100" cy="340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34"/>
          <p:cNvSpPr txBox="1">
            <a:spLocks noGrp="1"/>
          </p:cNvSpPr>
          <p:nvPr>
            <p:ph type="title"/>
          </p:nvPr>
        </p:nvSpPr>
        <p:spPr>
          <a:xfrm>
            <a:off x="110600" y="851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Results and discussion (mixed minerals-</a:t>
            </a:r>
            <a:r>
              <a:rPr lang="zh-TW">
                <a:solidFill>
                  <a:srgbClr val="FF0000"/>
                </a:solidFill>
              </a:rPr>
              <a:t>drained</a:t>
            </a:r>
            <a:r>
              <a:rPr lang="zh-TW"/>
              <a:t>)</a:t>
            </a:r>
            <a:endParaRPr/>
          </a:p>
        </p:txBody>
      </p:sp>
      <p:sp>
        <p:nvSpPr>
          <p:cNvPr id="420" name="Google Shape;420;p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22</a:t>
            </a:fld>
            <a:endParaRPr/>
          </a:p>
        </p:txBody>
      </p:sp>
      <p:sp>
        <p:nvSpPr>
          <p:cNvPr id="421" name="Google Shape;421;p34"/>
          <p:cNvSpPr txBox="1"/>
          <p:nvPr/>
        </p:nvSpPr>
        <p:spPr>
          <a:xfrm>
            <a:off x="3905250" y="657875"/>
            <a:ext cx="5319000" cy="17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/>
              <a:t>Stage I : Shear-induced compaction</a:t>
            </a: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/>
              <a:t>Larger contact area increases friction resistance</a:t>
            </a: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/>
              <a:t>μ increased</a:t>
            </a: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22" name="Google Shape;422;p34" title="2317_axial_strain_comparison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5300" y="727138"/>
            <a:ext cx="3343846" cy="418082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23" name="Google Shape;423;p34"/>
          <p:cNvCxnSpPr/>
          <p:nvPr/>
        </p:nvCxnSpPr>
        <p:spPr>
          <a:xfrm flipH="1">
            <a:off x="949625" y="776963"/>
            <a:ext cx="7200" cy="40812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</p:cxnSp>
      <p:pic>
        <p:nvPicPr>
          <p:cNvPr id="424" name="Google Shape;424;p34" title="LHVR2317 axial displacement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021925" y="2347891"/>
            <a:ext cx="4207375" cy="262961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25" name="Google Shape;425;p34"/>
          <p:cNvCxnSpPr/>
          <p:nvPr/>
        </p:nvCxnSpPr>
        <p:spPr>
          <a:xfrm flipH="1">
            <a:off x="4910954" y="2150850"/>
            <a:ext cx="7500" cy="3023700"/>
          </a:xfrm>
          <a:prstGeom prst="straightConnector1">
            <a:avLst/>
          </a:prstGeom>
          <a:noFill/>
          <a:ln w="36425" cap="flat" cmpd="sng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35"/>
          <p:cNvSpPr txBox="1">
            <a:spLocks noGrp="1"/>
          </p:cNvSpPr>
          <p:nvPr>
            <p:ph type="title"/>
          </p:nvPr>
        </p:nvSpPr>
        <p:spPr>
          <a:xfrm>
            <a:off x="110600" y="851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Results and discussion (mixed minerals-drained)</a:t>
            </a:r>
            <a:endParaRPr/>
          </a:p>
        </p:txBody>
      </p:sp>
      <p:sp>
        <p:nvSpPr>
          <p:cNvPr id="431" name="Google Shape;431;p3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23</a:t>
            </a:fld>
            <a:endParaRPr/>
          </a:p>
        </p:txBody>
      </p:sp>
      <p:pic>
        <p:nvPicPr>
          <p:cNvPr id="432" name="Google Shape;432;p35" title="2317_axial_strain_comparison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5300" y="727138"/>
            <a:ext cx="3343846" cy="418082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33" name="Google Shape;433;p35"/>
          <p:cNvCxnSpPr/>
          <p:nvPr/>
        </p:nvCxnSpPr>
        <p:spPr>
          <a:xfrm flipH="1">
            <a:off x="949600" y="776950"/>
            <a:ext cx="7200" cy="40812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434" name="Google Shape;434;p35"/>
          <p:cNvCxnSpPr/>
          <p:nvPr/>
        </p:nvCxnSpPr>
        <p:spPr>
          <a:xfrm flipH="1">
            <a:off x="1304375" y="776950"/>
            <a:ext cx="7200" cy="40812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435" name="Google Shape;435;p35"/>
          <p:cNvSpPr txBox="1"/>
          <p:nvPr/>
        </p:nvSpPr>
        <p:spPr>
          <a:xfrm>
            <a:off x="4011050" y="1780000"/>
            <a:ext cx="4731300" cy="23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/>
              <a:t>Stage II : Thermal pressurization</a:t>
            </a: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/>
              <a:t>Higher T -&gt; </a:t>
            </a:r>
            <a:r>
              <a:rPr lang="zh-TW" sz="1800" b="1">
                <a:solidFill>
                  <a:schemeClr val="dk1"/>
                </a:solidFill>
              </a:rPr>
              <a:t> higher </a:t>
            </a:r>
            <a:r>
              <a:rPr lang="zh-TW" sz="1800" b="1"/>
              <a:t>Pf</a:t>
            </a:r>
            <a:endParaRPr sz="18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dk1"/>
                </a:solidFill>
              </a:rPr>
              <a:t>triggered </a:t>
            </a:r>
            <a:r>
              <a:rPr lang="zh-TW" sz="1800" b="1">
                <a:solidFill>
                  <a:schemeClr val="dk1"/>
                </a:solidFill>
              </a:rPr>
              <a:t>thermal pressurization</a:t>
            </a:r>
            <a:endParaRPr sz="1800"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/>
              <a:t>μ decreased</a:t>
            </a: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9">
          <a:extLst>
            <a:ext uri="{FF2B5EF4-FFF2-40B4-BE49-F238E27FC236}">
              <a16:creationId xmlns:a16="http://schemas.microsoft.com/office/drawing/2014/main" id="{BA64A2CB-420E-E8D9-5A03-9941BA99FD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36">
            <a:extLst>
              <a:ext uri="{FF2B5EF4-FFF2-40B4-BE49-F238E27FC236}">
                <a16:creationId xmlns:a16="http://schemas.microsoft.com/office/drawing/2014/main" id="{1BEDE9A1-5A8F-B57A-3C5E-26BA9F91F75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0600" y="851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Results and discussion (mixed minerals-drained)</a:t>
            </a:r>
            <a:endParaRPr/>
          </a:p>
        </p:txBody>
      </p:sp>
      <p:sp>
        <p:nvSpPr>
          <p:cNvPr id="441" name="Google Shape;441;p36">
            <a:extLst>
              <a:ext uri="{FF2B5EF4-FFF2-40B4-BE49-F238E27FC236}">
                <a16:creationId xmlns:a16="http://schemas.microsoft.com/office/drawing/2014/main" id="{C508059B-2489-EE9D-797D-5F22E2371DC4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24</a:t>
            </a:fld>
            <a:endParaRPr/>
          </a:p>
        </p:txBody>
      </p:sp>
      <p:sp>
        <p:nvSpPr>
          <p:cNvPr id="443" name="Google Shape;443;p36">
            <a:extLst>
              <a:ext uri="{FF2B5EF4-FFF2-40B4-BE49-F238E27FC236}">
                <a16:creationId xmlns:a16="http://schemas.microsoft.com/office/drawing/2014/main" id="{24A2CE4A-423C-C867-A17C-1A00CDE31D54}"/>
              </a:ext>
            </a:extLst>
          </p:cNvPr>
          <p:cNvSpPr txBox="1"/>
          <p:nvPr/>
        </p:nvSpPr>
        <p:spPr>
          <a:xfrm>
            <a:off x="4037125" y="657875"/>
            <a:ext cx="4731300" cy="15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/>
              <a:t>Stage III : Thermal decomposition</a:t>
            </a: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44" name="Google Shape;444;p36" title="2317_axial_strain_comparison.png">
            <a:extLst>
              <a:ext uri="{FF2B5EF4-FFF2-40B4-BE49-F238E27FC236}">
                <a16:creationId xmlns:a16="http://schemas.microsoft.com/office/drawing/2014/main" id="{CBBF9168-D684-1502-806D-8C4894760F7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5300" y="727138"/>
            <a:ext cx="3343846" cy="418082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45" name="Google Shape;445;p36">
            <a:extLst>
              <a:ext uri="{FF2B5EF4-FFF2-40B4-BE49-F238E27FC236}">
                <a16:creationId xmlns:a16="http://schemas.microsoft.com/office/drawing/2014/main" id="{E7C55DE3-4168-CD54-2697-1CDC9A602BF9}"/>
              </a:ext>
            </a:extLst>
          </p:cNvPr>
          <p:cNvCxnSpPr/>
          <p:nvPr/>
        </p:nvCxnSpPr>
        <p:spPr>
          <a:xfrm flipH="1">
            <a:off x="3262525" y="776950"/>
            <a:ext cx="7200" cy="40812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446" name="Google Shape;446;p36">
            <a:extLst>
              <a:ext uri="{FF2B5EF4-FFF2-40B4-BE49-F238E27FC236}">
                <a16:creationId xmlns:a16="http://schemas.microsoft.com/office/drawing/2014/main" id="{1468FC96-4DE9-2D64-2AF3-0D15810205CE}"/>
              </a:ext>
            </a:extLst>
          </p:cNvPr>
          <p:cNvCxnSpPr/>
          <p:nvPr/>
        </p:nvCxnSpPr>
        <p:spPr>
          <a:xfrm flipH="1">
            <a:off x="1508700" y="776950"/>
            <a:ext cx="7200" cy="40812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</p:cxnSp>
      <p:pic>
        <p:nvPicPr>
          <p:cNvPr id="447" name="Google Shape;447;p36">
            <a:extLst>
              <a:ext uri="{FF2B5EF4-FFF2-40B4-BE49-F238E27FC236}">
                <a16:creationId xmlns:a16="http://schemas.microsoft.com/office/drawing/2014/main" id="{D87E9BAE-8C4E-6E15-7F23-D5BFD8D2D97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b="3549"/>
          <a:stretch/>
        </p:blipFill>
        <p:spPr>
          <a:xfrm>
            <a:off x="3895113" y="1917148"/>
            <a:ext cx="5015326" cy="19338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978114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38"/>
          <p:cNvSpPr txBox="1">
            <a:spLocks noGrp="1"/>
          </p:cNvSpPr>
          <p:nvPr>
            <p:ph type="title"/>
          </p:nvPr>
        </p:nvSpPr>
        <p:spPr>
          <a:xfrm>
            <a:off x="110600" y="851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Results and discussion (mixed minerals-drained)</a:t>
            </a:r>
            <a:endParaRPr/>
          </a:p>
        </p:txBody>
      </p:sp>
      <p:sp>
        <p:nvSpPr>
          <p:cNvPr id="474" name="Google Shape;474;p3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25</a:t>
            </a:fld>
            <a:endParaRPr/>
          </a:p>
        </p:txBody>
      </p:sp>
      <p:sp>
        <p:nvSpPr>
          <p:cNvPr id="475" name="Google Shape;475;p38"/>
          <p:cNvSpPr txBox="1"/>
          <p:nvPr/>
        </p:nvSpPr>
        <p:spPr>
          <a:xfrm>
            <a:off x="3991000" y="776950"/>
            <a:ext cx="4731300" cy="15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dk1"/>
                </a:solidFill>
              </a:rPr>
              <a:t>Stage III : Thermal decomposition</a:t>
            </a: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pic>
        <p:nvPicPr>
          <p:cNvPr id="476" name="Google Shape;476;p38" title="2317_axial_strain_comparison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5300" y="727138"/>
            <a:ext cx="3343846" cy="418082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77" name="Google Shape;477;p38"/>
          <p:cNvCxnSpPr/>
          <p:nvPr/>
        </p:nvCxnSpPr>
        <p:spPr>
          <a:xfrm flipH="1">
            <a:off x="3262525" y="776950"/>
            <a:ext cx="7200" cy="40812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478" name="Google Shape;478;p38"/>
          <p:cNvCxnSpPr/>
          <p:nvPr/>
        </p:nvCxnSpPr>
        <p:spPr>
          <a:xfrm flipH="1">
            <a:off x="1508700" y="776950"/>
            <a:ext cx="7200" cy="40812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479" name="Google Shape;479;p38"/>
          <p:cNvSpPr txBox="1"/>
          <p:nvPr/>
        </p:nvSpPr>
        <p:spPr>
          <a:xfrm>
            <a:off x="4037113" y="1391625"/>
            <a:ext cx="50346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300" b="1">
                <a:solidFill>
                  <a:schemeClr val="dk1"/>
                </a:solidFill>
              </a:rPr>
              <a:t>Kaolinite + Illite</a:t>
            </a:r>
            <a:r>
              <a:rPr lang="zh-TW" sz="2300">
                <a:solidFill>
                  <a:schemeClr val="dk1"/>
                </a:solidFill>
              </a:rPr>
              <a:t> + Quartz</a:t>
            </a:r>
            <a:endParaRPr sz="2300">
              <a:solidFill>
                <a:schemeClr val="dk1"/>
              </a:solidFill>
            </a:endParaRPr>
          </a:p>
        </p:txBody>
      </p:sp>
      <p:sp>
        <p:nvSpPr>
          <p:cNvPr id="480" name="Google Shape;480;p38"/>
          <p:cNvSpPr txBox="1"/>
          <p:nvPr/>
        </p:nvSpPr>
        <p:spPr>
          <a:xfrm>
            <a:off x="4037125" y="2071275"/>
            <a:ext cx="48234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>
                <a:solidFill>
                  <a:schemeClr val="dk1"/>
                </a:solidFill>
              </a:rPr>
              <a:t>Different Thermal decomposition temperature ranges</a:t>
            </a:r>
            <a:endParaRPr sz="2200">
              <a:solidFill>
                <a:schemeClr val="dk1"/>
              </a:solidFill>
            </a:endParaRPr>
          </a:p>
        </p:txBody>
      </p:sp>
      <p:sp>
        <p:nvSpPr>
          <p:cNvPr id="481" name="Google Shape;481;p38"/>
          <p:cNvSpPr txBox="1"/>
          <p:nvPr/>
        </p:nvSpPr>
        <p:spPr>
          <a:xfrm>
            <a:off x="4083025" y="3476775"/>
            <a:ext cx="49428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>
                <a:solidFill>
                  <a:schemeClr val="dk1"/>
                </a:solidFill>
              </a:rPr>
              <a:t>complex pulse characteristics of the later stage of slip</a:t>
            </a:r>
            <a:endParaRPr sz="2200">
              <a:solidFill>
                <a:schemeClr val="dk1"/>
              </a:solidFill>
            </a:endParaRPr>
          </a:p>
        </p:txBody>
      </p:sp>
      <p:sp>
        <p:nvSpPr>
          <p:cNvPr id="482" name="Google Shape;482;p38"/>
          <p:cNvSpPr/>
          <p:nvPr/>
        </p:nvSpPr>
        <p:spPr>
          <a:xfrm>
            <a:off x="3914300" y="1281375"/>
            <a:ext cx="2467500" cy="7899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3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Discussion:  Mass source (Hydraulic ＆ </a:t>
            </a:r>
            <a:r>
              <a:rPr lang="zh-TW" b="1"/>
              <a:t>Mechanical</a:t>
            </a:r>
            <a:r>
              <a:rPr lang="zh-TW"/>
              <a:t>)</a:t>
            </a:r>
            <a:endParaRPr/>
          </a:p>
        </p:txBody>
      </p:sp>
      <p:sp>
        <p:nvSpPr>
          <p:cNvPr id="488" name="Google Shape;488;p3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26</a:t>
            </a:fld>
            <a:endParaRPr/>
          </a:p>
        </p:txBody>
      </p:sp>
      <p:pic>
        <p:nvPicPr>
          <p:cNvPr id="489" name="Google Shape;489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16035" y="1174725"/>
            <a:ext cx="3707446" cy="835784"/>
          </a:xfrm>
          <a:prstGeom prst="rect">
            <a:avLst/>
          </a:prstGeom>
          <a:noFill/>
          <a:ln>
            <a:noFill/>
          </a:ln>
        </p:spPr>
      </p:pic>
      <p:sp>
        <p:nvSpPr>
          <p:cNvPr id="490" name="Google Shape;490;p39"/>
          <p:cNvSpPr txBox="1"/>
          <p:nvPr/>
        </p:nvSpPr>
        <p:spPr>
          <a:xfrm>
            <a:off x="6311400" y="2104375"/>
            <a:ext cx="3840600" cy="5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dk2"/>
                </a:solidFill>
              </a:rPr>
              <a:t>Derived from Rice (2006)</a:t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491" name="Google Shape;491;p39"/>
          <p:cNvPicPr preferRelativeResize="0"/>
          <p:nvPr/>
        </p:nvPicPr>
        <p:blipFill rotWithShape="1">
          <a:blip r:embed="rId4">
            <a:alphaModFix/>
          </a:blip>
          <a:srcRect r="21777"/>
          <a:stretch/>
        </p:blipFill>
        <p:spPr>
          <a:xfrm>
            <a:off x="85350" y="1841150"/>
            <a:ext cx="3552399" cy="1307125"/>
          </a:xfrm>
          <a:prstGeom prst="rect">
            <a:avLst/>
          </a:prstGeom>
          <a:noFill/>
          <a:ln>
            <a:noFill/>
          </a:ln>
        </p:spPr>
      </p:pic>
      <p:sp>
        <p:nvSpPr>
          <p:cNvPr id="492" name="Google Shape;492;p39"/>
          <p:cNvSpPr txBox="1"/>
          <p:nvPr/>
        </p:nvSpPr>
        <p:spPr>
          <a:xfrm>
            <a:off x="424025" y="3294725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dk2"/>
                </a:solidFill>
              </a:rPr>
              <a:t>Rice (2006)</a:t>
            </a:r>
            <a:endParaRPr/>
          </a:p>
        </p:txBody>
      </p:sp>
      <p:sp>
        <p:nvSpPr>
          <p:cNvPr id="493" name="Google Shape;493;p39"/>
          <p:cNvSpPr/>
          <p:nvPr/>
        </p:nvSpPr>
        <p:spPr>
          <a:xfrm>
            <a:off x="619800" y="2444425"/>
            <a:ext cx="633600" cy="6291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4" name="Google Shape;494;p39"/>
          <p:cNvSpPr/>
          <p:nvPr/>
        </p:nvSpPr>
        <p:spPr>
          <a:xfrm>
            <a:off x="1314400" y="2444425"/>
            <a:ext cx="633600" cy="6291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95" name="Google Shape;495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81325" y="4329125"/>
            <a:ext cx="1967954" cy="62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" name="Google Shape;496;p3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350692" y="3919967"/>
            <a:ext cx="1629208" cy="354877"/>
          </a:xfrm>
          <a:prstGeom prst="rect">
            <a:avLst/>
          </a:prstGeom>
          <a:noFill/>
          <a:ln>
            <a:noFill/>
          </a:ln>
        </p:spPr>
      </p:pic>
      <p:pic>
        <p:nvPicPr>
          <p:cNvPr id="497" name="Google Shape;497;p3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416025" y="2885980"/>
            <a:ext cx="4416275" cy="901753"/>
          </a:xfrm>
          <a:prstGeom prst="rect">
            <a:avLst/>
          </a:prstGeom>
          <a:noFill/>
          <a:ln>
            <a:noFill/>
          </a:ln>
        </p:spPr>
      </p:pic>
      <p:sp>
        <p:nvSpPr>
          <p:cNvPr id="498" name="Google Shape;498;p39"/>
          <p:cNvSpPr/>
          <p:nvPr/>
        </p:nvSpPr>
        <p:spPr>
          <a:xfrm>
            <a:off x="6017500" y="3094163"/>
            <a:ext cx="633600" cy="6291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9" name="Google Shape;499;p39"/>
          <p:cNvSpPr txBox="1"/>
          <p:nvPr/>
        </p:nvSpPr>
        <p:spPr>
          <a:xfrm>
            <a:off x="234063" y="4185300"/>
            <a:ext cx="3000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/>
              <a:t>TP coefficient</a:t>
            </a:r>
            <a:endParaRPr sz="2000"/>
          </a:p>
        </p:txBody>
      </p:sp>
      <p:pic>
        <p:nvPicPr>
          <p:cNvPr id="500" name="Google Shape;500;p3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292150" y="4185300"/>
            <a:ext cx="1104493" cy="572700"/>
          </a:xfrm>
          <a:prstGeom prst="rect">
            <a:avLst/>
          </a:prstGeom>
          <a:noFill/>
          <a:ln>
            <a:noFill/>
          </a:ln>
        </p:spPr>
      </p:pic>
      <p:sp>
        <p:nvSpPr>
          <p:cNvPr id="501" name="Google Shape;501;p39"/>
          <p:cNvSpPr/>
          <p:nvPr/>
        </p:nvSpPr>
        <p:spPr>
          <a:xfrm>
            <a:off x="6684575" y="4329122"/>
            <a:ext cx="633600" cy="6291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4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US" altLang="zh-TW"/>
              <a:t>27</a:t>
            </a:fld>
            <a:endParaRPr/>
          </a:p>
        </p:txBody>
      </p:sp>
      <p:pic>
        <p:nvPicPr>
          <p:cNvPr id="507" name="Google Shape;507;p40" title="2316_axial_strain_comparison.png"/>
          <p:cNvPicPr preferRelativeResize="0"/>
          <p:nvPr/>
        </p:nvPicPr>
        <p:blipFill rotWithShape="1">
          <a:blip r:embed="rId3">
            <a:alphaModFix/>
          </a:blip>
          <a:srcRect t="64335" b="1119"/>
          <a:stretch/>
        </p:blipFill>
        <p:spPr>
          <a:xfrm>
            <a:off x="1107125" y="2133163"/>
            <a:ext cx="6768601" cy="2923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8" name="Google Shape;508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6310" y="907100"/>
            <a:ext cx="3707446" cy="835784"/>
          </a:xfrm>
          <a:prstGeom prst="rect">
            <a:avLst/>
          </a:prstGeom>
          <a:noFill/>
          <a:ln w="38100" cap="flat" cmpd="sng">
            <a:solidFill>
              <a:srgbClr val="C27BA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09" name="Google Shape;509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91425" y="874105"/>
            <a:ext cx="4416275" cy="901753"/>
          </a:xfrm>
          <a:prstGeom prst="rect">
            <a:avLst/>
          </a:prstGeom>
          <a:noFill/>
          <a:ln w="38100" cap="flat" cmpd="sng">
            <a:solidFill>
              <a:srgbClr val="93C47D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510" name="Google Shape;510;p40"/>
          <p:cNvSpPr txBox="1"/>
          <p:nvPr/>
        </p:nvSpPr>
        <p:spPr>
          <a:xfrm>
            <a:off x="0" y="0"/>
            <a:ext cx="48510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700">
                <a:solidFill>
                  <a:schemeClr val="dk2"/>
                </a:solidFill>
              </a:rPr>
              <a:t>Undrained condition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4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US" altLang="zh-TW"/>
              <a:t>28</a:t>
            </a:fld>
            <a:endParaRPr/>
          </a:p>
        </p:txBody>
      </p:sp>
      <p:pic>
        <p:nvPicPr>
          <p:cNvPr id="516" name="Google Shape;516;p41" title="gouge extrusion.JPE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69661" y="596373"/>
            <a:ext cx="1439977" cy="1919949"/>
          </a:xfrm>
          <a:prstGeom prst="rect">
            <a:avLst/>
          </a:prstGeom>
          <a:noFill/>
          <a:ln>
            <a:noFill/>
          </a:ln>
        </p:spPr>
      </p:pic>
      <p:sp>
        <p:nvSpPr>
          <p:cNvPr id="517" name="Google Shape;517;p41"/>
          <p:cNvSpPr txBox="1"/>
          <p:nvPr/>
        </p:nvSpPr>
        <p:spPr>
          <a:xfrm>
            <a:off x="3409244" y="348425"/>
            <a:ext cx="2452500" cy="29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250" tIns="45250" rIns="45250" bIns="4525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93"/>
              <a:t>Photo provided by 李孟沁</a:t>
            </a:r>
            <a:endParaRPr sz="1293"/>
          </a:p>
        </p:txBody>
      </p:sp>
      <p:pic>
        <p:nvPicPr>
          <p:cNvPr id="518" name="Google Shape;518;p41" title="LHVR2316 axial displacement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3625" y="1035176"/>
            <a:ext cx="3285601" cy="20535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19" name="Google Shape;519;p41"/>
          <p:cNvCxnSpPr/>
          <p:nvPr/>
        </p:nvCxnSpPr>
        <p:spPr>
          <a:xfrm flipH="1">
            <a:off x="706049" y="1011558"/>
            <a:ext cx="5100" cy="2053500"/>
          </a:xfrm>
          <a:prstGeom prst="straightConnector1">
            <a:avLst/>
          </a:prstGeom>
          <a:noFill/>
          <a:ln w="24750" cap="flat" cmpd="sng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520" name="Google Shape;520;p41"/>
          <p:cNvCxnSpPr/>
          <p:nvPr/>
        </p:nvCxnSpPr>
        <p:spPr>
          <a:xfrm flipH="1">
            <a:off x="3214584" y="948725"/>
            <a:ext cx="5100" cy="2053500"/>
          </a:xfrm>
          <a:prstGeom prst="straightConnector1">
            <a:avLst/>
          </a:prstGeom>
          <a:noFill/>
          <a:ln w="24750" cap="flat" cmpd="sng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521" name="Google Shape;521;p41"/>
          <p:cNvSpPr txBox="1"/>
          <p:nvPr/>
        </p:nvSpPr>
        <p:spPr>
          <a:xfrm>
            <a:off x="137838" y="2920168"/>
            <a:ext cx="3685200" cy="5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2075" tIns="62075" rIns="62075" bIns="6207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26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426"/>
              <a:t>Abnormal compaction displacement value</a:t>
            </a:r>
            <a:endParaRPr sz="1426"/>
          </a:p>
        </p:txBody>
      </p:sp>
      <p:sp>
        <p:nvSpPr>
          <p:cNvPr id="522" name="Google Shape;522;p41"/>
          <p:cNvSpPr txBox="1"/>
          <p:nvPr/>
        </p:nvSpPr>
        <p:spPr>
          <a:xfrm>
            <a:off x="0" y="0"/>
            <a:ext cx="48510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700">
                <a:solidFill>
                  <a:schemeClr val="dk2"/>
                </a:solidFill>
              </a:rPr>
              <a:t>Undrained condition</a:t>
            </a:r>
            <a:endParaRPr/>
          </a:p>
        </p:txBody>
      </p:sp>
      <p:pic>
        <p:nvPicPr>
          <p:cNvPr id="523" name="Google Shape;523;p41" title="drained-3.png"/>
          <p:cNvPicPr preferRelativeResize="0"/>
          <p:nvPr/>
        </p:nvPicPr>
        <p:blipFill rotWithShape="1">
          <a:blip r:embed="rId5">
            <a:alphaModFix/>
          </a:blip>
          <a:srcRect l="26058" r="27944"/>
          <a:stretch/>
        </p:blipFill>
        <p:spPr>
          <a:xfrm>
            <a:off x="6984243" y="547321"/>
            <a:ext cx="2021918" cy="329671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24" name="Google Shape;524;p41"/>
          <p:cNvCxnSpPr/>
          <p:nvPr/>
        </p:nvCxnSpPr>
        <p:spPr>
          <a:xfrm rot="10800000" flipH="1">
            <a:off x="6796038" y="698415"/>
            <a:ext cx="1942800" cy="14100"/>
          </a:xfrm>
          <a:prstGeom prst="straightConnector1">
            <a:avLst/>
          </a:prstGeom>
          <a:noFill/>
          <a:ln w="57325" cap="flat" cmpd="sng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525" name="Google Shape;525;p41"/>
          <p:cNvCxnSpPr/>
          <p:nvPr/>
        </p:nvCxnSpPr>
        <p:spPr>
          <a:xfrm rot="10800000" flipH="1">
            <a:off x="6796038" y="923619"/>
            <a:ext cx="1942800" cy="14100"/>
          </a:xfrm>
          <a:prstGeom prst="straightConnector1">
            <a:avLst/>
          </a:prstGeom>
          <a:noFill/>
          <a:ln w="5732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26" name="Google Shape;526;p41"/>
          <p:cNvCxnSpPr/>
          <p:nvPr/>
        </p:nvCxnSpPr>
        <p:spPr>
          <a:xfrm>
            <a:off x="6649909" y="596386"/>
            <a:ext cx="0" cy="436200"/>
          </a:xfrm>
          <a:prstGeom prst="straightConnector1">
            <a:avLst/>
          </a:prstGeom>
          <a:noFill/>
          <a:ln w="21500" cap="flat" cmpd="sng">
            <a:solidFill>
              <a:schemeClr val="dk2"/>
            </a:solidFill>
            <a:prstDash val="solid"/>
            <a:round/>
            <a:headEnd type="stealth" w="med" len="med"/>
            <a:tailEnd type="stealth" w="med" len="med"/>
          </a:ln>
        </p:spPr>
      </p:cxnSp>
      <p:cxnSp>
        <p:nvCxnSpPr>
          <p:cNvPr id="527" name="Google Shape;527;p41"/>
          <p:cNvCxnSpPr/>
          <p:nvPr/>
        </p:nvCxnSpPr>
        <p:spPr>
          <a:xfrm rot="10800000">
            <a:off x="6795997" y="2314654"/>
            <a:ext cx="677400" cy="0"/>
          </a:xfrm>
          <a:prstGeom prst="straightConnector1">
            <a:avLst/>
          </a:prstGeom>
          <a:noFill/>
          <a:ln w="215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28" name="Google Shape;528;p41"/>
          <p:cNvSpPr txBox="1"/>
          <p:nvPr/>
        </p:nvSpPr>
        <p:spPr>
          <a:xfrm>
            <a:off x="6006163" y="1961236"/>
            <a:ext cx="2257200" cy="35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775" tIns="68775" rIns="68775" bIns="6877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430"/>
              <a:t>extrusion</a:t>
            </a:r>
            <a:endParaRPr sz="1430"/>
          </a:p>
        </p:txBody>
      </p:sp>
      <p:sp>
        <p:nvSpPr>
          <p:cNvPr id="529" name="Google Shape;529;p41"/>
          <p:cNvSpPr txBox="1"/>
          <p:nvPr/>
        </p:nvSpPr>
        <p:spPr>
          <a:xfrm>
            <a:off x="3696738" y="2602025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gouge extrusion during slip</a:t>
            </a:r>
            <a:endParaRPr/>
          </a:p>
        </p:txBody>
      </p:sp>
      <p:sp>
        <p:nvSpPr>
          <p:cNvPr id="530" name="Google Shape;530;p41"/>
          <p:cNvSpPr txBox="1"/>
          <p:nvPr/>
        </p:nvSpPr>
        <p:spPr>
          <a:xfrm>
            <a:off x="421800" y="3844025"/>
            <a:ext cx="83004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/>
              <a:t>Overestimating the displacement during compaction leads to an overestimation of the reduction in porosity.</a:t>
            </a:r>
            <a:endParaRPr sz="2400"/>
          </a:p>
        </p:txBody>
      </p:sp>
      <p:sp>
        <p:nvSpPr>
          <p:cNvPr id="531" name="Google Shape;531;p41"/>
          <p:cNvSpPr txBox="1"/>
          <p:nvPr/>
        </p:nvSpPr>
        <p:spPr>
          <a:xfrm>
            <a:off x="5861750" y="147125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Fake compaction value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4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Conclusion</a:t>
            </a:r>
            <a:endParaRPr/>
          </a:p>
        </p:txBody>
      </p:sp>
      <p:sp>
        <p:nvSpPr>
          <p:cNvPr id="537" name="Google Shape;537;p42"/>
          <p:cNvSpPr txBox="1">
            <a:spLocks noGrp="1"/>
          </p:cNvSpPr>
          <p:nvPr>
            <p:ph type="body" idx="1"/>
          </p:nvPr>
        </p:nvSpPr>
        <p:spPr>
          <a:xfrm>
            <a:off x="500550" y="11322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zh-TW"/>
              <a:t>Reconstructed unmeasurable T and Pf evolution within PSZ at the experimental scale.</a:t>
            </a:r>
            <a:endParaRPr/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zh-TW"/>
              <a:t>The results of T and simulated Pf inferred that the main weakening mechanism of saturated fault gouge is thermal pressurization.</a:t>
            </a:r>
            <a:endParaRPr/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zh-TW"/>
              <a:t>There is a strong correlation between frictional restrengthening and endothermic reaction of clay mineral thermal decomposition under drained condition.</a:t>
            </a:r>
            <a:endParaRPr/>
          </a:p>
        </p:txBody>
      </p:sp>
      <p:sp>
        <p:nvSpPr>
          <p:cNvPr id="538" name="Google Shape;538;p4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US" altLang="zh-TW"/>
              <a:t>29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p17"/>
          <p:cNvPicPr preferRelativeResize="0"/>
          <p:nvPr/>
        </p:nvPicPr>
        <p:blipFill rotWithShape="1">
          <a:blip r:embed="rId3">
            <a:alphaModFix/>
          </a:blip>
          <a:srcRect l="52469" t="5518"/>
          <a:stretch/>
        </p:blipFill>
        <p:spPr>
          <a:xfrm>
            <a:off x="144650" y="1017713"/>
            <a:ext cx="2475874" cy="378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59441" y="1075348"/>
            <a:ext cx="1767331" cy="1546414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17"/>
          <p:cNvSpPr txBox="1"/>
          <p:nvPr/>
        </p:nvSpPr>
        <p:spPr>
          <a:xfrm>
            <a:off x="6728053" y="2002280"/>
            <a:ext cx="2779200" cy="6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850" tIns="78850" rIns="78850" bIns="788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28"/>
              <a:buFont typeface="Arial"/>
              <a:buNone/>
            </a:pPr>
            <a:r>
              <a:rPr lang="zh-TW" sz="2128">
                <a:solidFill>
                  <a:srgbClr val="595959"/>
                </a:solidFill>
              </a:rPr>
              <a:t>Normal</a:t>
            </a:r>
            <a:r>
              <a:rPr lang="zh-TW" sz="2128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 stress</a:t>
            </a:r>
            <a:endParaRPr sz="2215" b="0" i="0" u="none" strike="noStrike" cap="non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" name="Google Shape;129;p17"/>
          <p:cNvSpPr txBox="1"/>
          <p:nvPr/>
        </p:nvSpPr>
        <p:spPr>
          <a:xfrm>
            <a:off x="6728053" y="1329663"/>
            <a:ext cx="2779200" cy="6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850" tIns="78850" rIns="78850" bIns="788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28"/>
              <a:buFont typeface="Arial"/>
              <a:buNone/>
            </a:pPr>
            <a:r>
              <a:rPr lang="zh-TW" sz="2128">
                <a:solidFill>
                  <a:srgbClr val="595959"/>
                </a:solidFill>
              </a:rPr>
              <a:t>Shear</a:t>
            </a:r>
            <a:r>
              <a:rPr lang="zh-TW" sz="2128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 stress</a:t>
            </a:r>
            <a:endParaRPr sz="2215" b="0" i="0" u="none" strike="noStrike" cap="non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" name="Google Shape;130;p17"/>
          <p:cNvSpPr txBox="1"/>
          <p:nvPr/>
        </p:nvSpPr>
        <p:spPr>
          <a:xfrm>
            <a:off x="4759450" y="321500"/>
            <a:ext cx="4608600" cy="6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850" tIns="78850" rIns="78850" bIns="788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28"/>
              <a:buFont typeface="Arial"/>
              <a:buNone/>
            </a:pPr>
            <a:r>
              <a:rPr lang="zh-TW" sz="2028">
                <a:solidFill>
                  <a:srgbClr val="595959"/>
                </a:solidFill>
              </a:rPr>
              <a:t>apparent friction coefficient (μ)</a:t>
            </a:r>
            <a:endParaRPr sz="2028">
              <a:solidFill>
                <a:srgbClr val="595959"/>
              </a:solidFill>
            </a:endParaRPr>
          </a:p>
        </p:txBody>
      </p:sp>
      <p:sp>
        <p:nvSpPr>
          <p:cNvPr id="131" name="Google Shape;131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3</a:t>
            </a:fld>
            <a:endParaRPr/>
          </a:p>
        </p:txBody>
      </p:sp>
      <p:sp>
        <p:nvSpPr>
          <p:cNvPr id="132" name="Google Shape;132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4608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zh-TW"/>
              <a:t>Rotary-shear experiment</a:t>
            </a:r>
            <a:endParaRPr/>
          </a:p>
        </p:txBody>
      </p:sp>
      <p:pic>
        <p:nvPicPr>
          <p:cNvPr id="133" name="Google Shape;133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496950" y="1268300"/>
            <a:ext cx="1932175" cy="34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17"/>
          <p:cNvSpPr txBox="1"/>
          <p:nvPr/>
        </p:nvSpPr>
        <p:spPr>
          <a:xfrm>
            <a:off x="311702" y="4659925"/>
            <a:ext cx="7378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zh-TW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low to high velocity rotary shear apparatus (LHVR) </a:t>
            </a:r>
            <a:endParaRPr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" name="Google Shape;135;p17"/>
          <p:cNvSpPr txBox="1"/>
          <p:nvPr/>
        </p:nvSpPr>
        <p:spPr>
          <a:xfrm>
            <a:off x="4572000" y="2803200"/>
            <a:ext cx="4690500" cy="19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zh-TW" sz="1600"/>
              <a:t>assessing fault strength</a:t>
            </a:r>
            <a:endParaRPr sz="1600"/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zh-TW" sz="1600"/>
              <a:t>applying experimental results to the interpretation of actual earthquake rupture processes </a:t>
            </a:r>
            <a:endParaRPr sz="1600"/>
          </a:p>
          <a:p>
            <a:pPr marL="4572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600"/>
              <a:t>-&gt;</a:t>
            </a:r>
            <a:r>
              <a:rPr lang="zh-TW" sz="1600" b="1"/>
              <a:t>dynamic weakening mechanism</a:t>
            </a:r>
            <a:endParaRPr sz="1600" b="1"/>
          </a:p>
        </p:txBody>
      </p:sp>
      <p:pic>
        <p:nvPicPr>
          <p:cNvPr id="136" name="Google Shape;136;p17" title="41586_2011_Article_BFnature09838_Fig1_HTML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17950" y="1361990"/>
            <a:ext cx="4465725" cy="3271410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17"/>
          <p:cNvSpPr txBox="1"/>
          <p:nvPr/>
        </p:nvSpPr>
        <p:spPr>
          <a:xfrm>
            <a:off x="5672859" y="4770000"/>
            <a:ext cx="27996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5325" tIns="85325" rIns="85325" bIns="853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06"/>
              <a:t>Di Toro et al., 2011</a:t>
            </a:r>
            <a:endParaRPr sz="1306"/>
          </a:p>
        </p:txBody>
      </p:sp>
      <p:sp>
        <p:nvSpPr>
          <p:cNvPr id="138" name="Google Shape;138;p17"/>
          <p:cNvSpPr txBox="1"/>
          <p:nvPr/>
        </p:nvSpPr>
        <p:spPr>
          <a:xfrm>
            <a:off x="4664900" y="928975"/>
            <a:ext cx="1588800" cy="29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dk1"/>
                </a:solidFill>
              </a:rPr>
              <a:t>Peak friction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139" name="Google Shape;139;p17"/>
          <p:cNvSpPr txBox="1"/>
          <p:nvPr/>
        </p:nvSpPr>
        <p:spPr>
          <a:xfrm>
            <a:off x="7494875" y="4285500"/>
            <a:ext cx="1588800" cy="29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dk1"/>
                </a:solidFill>
              </a:rPr>
              <a:t>Steady-state friction</a:t>
            </a: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4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Future work</a:t>
            </a:r>
            <a:endParaRPr/>
          </a:p>
        </p:txBody>
      </p:sp>
      <p:sp>
        <p:nvSpPr>
          <p:cNvPr id="544" name="Google Shape;544;p4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b="1"/>
              <a:t>If the problem of axial displacement can be overcome, the mechanical effects can be considered more comprehensively.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700"/>
              <a:t>1. Develop a dynamic porosity evolution equation that simultaneously describes shear expansion and slurry loss to address numerical instabilities under undrained conditions.</a:t>
            </a:r>
            <a:endParaRPr sz="1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700"/>
              <a:t>2. Consider more complex solid-state mechanical fields to simulate the expansion of the pores, thus more accurately handling the coupling between strain and Pf.</a:t>
            </a:r>
            <a:endParaRPr sz="1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/>
          </a:p>
        </p:txBody>
      </p:sp>
      <p:sp>
        <p:nvSpPr>
          <p:cNvPr id="545" name="Google Shape;545;p4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US" altLang="zh-TW"/>
              <a:t>30</a:t>
            </a:fld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44"/>
          <p:cNvSpPr txBox="1">
            <a:spLocks noGrp="1"/>
          </p:cNvSpPr>
          <p:nvPr>
            <p:ph type="title"/>
          </p:nvPr>
        </p:nvSpPr>
        <p:spPr>
          <a:xfrm>
            <a:off x="73575" y="735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References</a:t>
            </a:r>
            <a:endParaRPr/>
          </a:p>
        </p:txBody>
      </p:sp>
      <p:sp>
        <p:nvSpPr>
          <p:cNvPr id="551" name="Google Shape;551;p44"/>
          <p:cNvSpPr txBox="1">
            <a:spLocks noGrp="1"/>
          </p:cNvSpPr>
          <p:nvPr>
            <p:ph type="body" idx="1"/>
          </p:nvPr>
        </p:nvSpPr>
        <p:spPr>
          <a:xfrm>
            <a:off x="311700" y="6952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55000"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Aretusini, S., et al. (2019). Fluidized gouges: A mechanism for low frictional strength of faults and their anomalous seismic behavior. Nature Communications. https://doi.org/10.1038/s41467-019-10504-3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Brantut, N., et al. (2011). Dehydration-induced destabilization of carbonate-bearing rocks during earthquakes. Nature. https://doi.org/10.1038/nature10284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Brantut, N., et al. (2008). Fast slip with inhibited temperature rise due to mineral dehydration: Evidence from experiments on gypsum. Geology. https://doi.org/10.1130/G25031A.1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Cardwell, R. K., et al. (1978). Frictional heating on a fault zone with finite thickness. Journal of Geophysical Research. https://doi.org/10.1029/JB083iB12p05994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Chen, J., et al. (2017). Vaporization of fault water during seismic slip. Journal of Geophysical Research: Solid Earth. https://doi.org/10.1002/2016JB013812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Di Toro, G., et al. (2011). Fault lubrication during earthquakes. Nature. https://doi.org/10.1038/nature09738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Di Toro, G., et al. (2004). Friction falls towards zero in quartz rock as slip velocity approaches seismic rates. Nature. https://doi.org/10.1038/nature02249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Di Toro, G., et al. (2006). Natural and experimental evidence of melt lubrication of faults during earthquakes. Science. https://doi.org/10.1126/science.1121012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Fuchs, S., et al. (2015). The thermal properties of sedimentary rocks: A review. The Leading Edge. https://doi.org/10.1190/tle34091107.1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Goldsby, D. L., &amp; Tullis, T. E. (2011). Flash heating leads to low frictional strength of crustal rocks at earthquake slip rates. Science. https://doi.org/10.1126/science.1207902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lang="zh-TW"/>
              <a:t>Goldsby, D. L., &amp; Tullis, T. E. (2002). Low frictional strength of quartz rocks at subseismic slip rates. Geophysical Research Letters. https://doi.org/10.1029/2002GL015240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lang="zh-TW"/>
              <a:t>Han, R., et al. (2011). Granular nanoparticles lubricate faults during seismic slip. Geology. https://doi.org/10.1130/G31842.1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lang="zh-TW"/>
              <a:t>Han, R., et al. (2010). Strong velocity weakening and powder lubrication of simulated carbonate faults at seismic slip rates. Journal of Geophysical Research. https://doi.org/10.1029/2009JB006788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lang="zh-TW"/>
              <a:t>Han, R., et al. (2007). Ultralow friction of carbonate faults caused by thermal decomposition. Science. https://doi.org/10.1126/science.1147802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2" name="Google Shape;552;p4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US" altLang="zh-TW"/>
              <a:t>31</a:t>
            </a:fld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45"/>
          <p:cNvSpPr txBox="1">
            <a:spLocks noGrp="1"/>
          </p:cNvSpPr>
          <p:nvPr>
            <p:ph type="title"/>
          </p:nvPr>
        </p:nvSpPr>
        <p:spPr>
          <a:xfrm>
            <a:off x="73575" y="735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References</a:t>
            </a:r>
            <a:endParaRPr/>
          </a:p>
        </p:txBody>
      </p:sp>
      <p:sp>
        <p:nvSpPr>
          <p:cNvPr id="558" name="Google Shape;558;p45"/>
          <p:cNvSpPr txBox="1">
            <a:spLocks noGrp="1"/>
          </p:cNvSpPr>
          <p:nvPr>
            <p:ph type="body" idx="1"/>
          </p:nvPr>
        </p:nvSpPr>
        <p:spPr>
          <a:xfrm>
            <a:off x="311700" y="6952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47500"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Hirose, T., &amp; Shimamoto, T. (2005). Growth of molten zone as a mechanism of slip weakening of simulated faults in gabbro during frictional melting. Journal of Geophysical Research. https://doi.org/10.1029/2004JB003007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Kim, K.-H., et al. (2018). Assessing whether the 2017 Mw 5.4 Pohang earthquake in South Korea was an induced event. Science. https://doi.org/10.1126/science.aat6081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Kung, Y. C. (2023). Numerical modeling of thermal-hydro-mechanical-chemical processes in fault zones during seismic slip. Master's thesis, National Central University.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Kuo, L. W., et al. (2021). Frictional strength and fluidization of water-saturated kaolinite gouges at seismic slip velocities. Journal of Structural Geology. https://doi.org/10.1016/j.jsg.2020.104251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Lachenbruch, A. H. (1980). Frictional heating, fluid pressure, and the resistance to fault motion. Journal of Geophysical Research. https://doi.org/10.1029/JB085iB11p06097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Nguyen, H., et al. (2024). Thermal and pore pressure evolution in clay-rich fault gouges during high-velocity slip. Journal of Geophysical Research: Solid Earth. https://doi.org/10.1029/2023JB027640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Noda, H., &amp; Shimamoto, T. (2005). Numerical modeling of the thermal pressurization process with a finite thickness of the slip zone. Journal of Geophysical Research. https://doi.org/10.1029/2004JB003033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Rice, J. R. (2006). Heating and weakening of faults during earthquake slip. Journal of Geophysical Research. https://doi.org/10.1029/2005JB004006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Tanikawa, W., et al. (2009). Transport properties and dynamic processes in a fault zone from samples recovered from TCDP Hole B of the Taiwan Chelungpu Fault Drilling Project. Journal of Geophysical Research. https://doi.org/10.1029/2008JB005845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Wibberley, C. A. J., &amp; Shimamoto, T. (2005). Earthquake slip weakening and asperities explained by thermal pressurization. Nature. https://doi.org/10.1038/nature03906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Yeo, I. W., et al. (2020). Causal mechanism of injection-induced earthquakes through the Mw 5.5 Pohang earthquake case study. Nature Communications. https://doi.org/10.1038/s41467-020-14383-x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9" name="Google Shape;559;p4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32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4</a:t>
            </a:fld>
            <a:endParaRPr/>
          </a:p>
        </p:txBody>
      </p:sp>
      <p:pic>
        <p:nvPicPr>
          <p:cNvPr id="145" name="Google Shape;145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96625"/>
            <a:ext cx="6561194" cy="1222325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18"/>
          <p:cNvSpPr txBox="1">
            <a:spLocks noGrp="1"/>
          </p:cNvSpPr>
          <p:nvPr>
            <p:ph type="title"/>
          </p:nvPr>
        </p:nvSpPr>
        <p:spPr>
          <a:xfrm>
            <a:off x="279874" y="1818773"/>
            <a:ext cx="4488000" cy="3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150" tIns="48150" rIns="48150" bIns="481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75"/>
              <a:buNone/>
            </a:pPr>
            <a:r>
              <a:rPr lang="zh-TW" sz="2327"/>
              <a:t>Thermal Pressurization</a:t>
            </a:r>
            <a:endParaRPr sz="2327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75"/>
              <a:buNone/>
            </a:pPr>
            <a:endParaRPr sz="2327"/>
          </a:p>
        </p:txBody>
      </p:sp>
      <p:sp>
        <p:nvSpPr>
          <p:cNvPr id="147" name="Google Shape;147;p18"/>
          <p:cNvSpPr/>
          <p:nvPr/>
        </p:nvSpPr>
        <p:spPr>
          <a:xfrm>
            <a:off x="3462300" y="2690271"/>
            <a:ext cx="1947300" cy="858000"/>
          </a:xfrm>
          <a:prstGeom prst="rect">
            <a:avLst/>
          </a:prstGeom>
          <a:solidFill>
            <a:schemeClr val="lt2"/>
          </a:solidFill>
          <a:ln w="62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59800" tIns="59800" rIns="59800" bIns="59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16"/>
              <a:buFont typeface="Arial"/>
              <a:buNone/>
            </a:pPr>
            <a:endParaRPr sz="916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48" name="Google Shape;148;p18"/>
          <p:cNvCxnSpPr/>
          <p:nvPr/>
        </p:nvCxnSpPr>
        <p:spPr>
          <a:xfrm>
            <a:off x="3699266" y="3557058"/>
            <a:ext cx="1719300" cy="3600"/>
          </a:xfrm>
          <a:prstGeom prst="straightConnector1">
            <a:avLst/>
          </a:prstGeom>
          <a:noFill/>
          <a:ln w="186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49" name="Google Shape;149;p18"/>
          <p:cNvSpPr/>
          <p:nvPr/>
        </p:nvSpPr>
        <p:spPr>
          <a:xfrm>
            <a:off x="3695588" y="3548139"/>
            <a:ext cx="1947300" cy="858000"/>
          </a:xfrm>
          <a:prstGeom prst="rect">
            <a:avLst/>
          </a:prstGeom>
          <a:solidFill>
            <a:schemeClr val="lt2"/>
          </a:solidFill>
          <a:ln w="62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59800" tIns="59800" rIns="59800" bIns="59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16"/>
              <a:buFont typeface="Arial"/>
              <a:buNone/>
            </a:pPr>
            <a:endParaRPr sz="916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50" name="Google Shape;150;p18"/>
          <p:cNvCxnSpPr>
            <a:stCxn id="151" idx="5"/>
            <a:endCxn id="152" idx="3"/>
          </p:cNvCxnSpPr>
          <p:nvPr/>
        </p:nvCxnSpPr>
        <p:spPr>
          <a:xfrm>
            <a:off x="4602630" y="3649916"/>
            <a:ext cx="2336400" cy="303900"/>
          </a:xfrm>
          <a:prstGeom prst="straightConnector1">
            <a:avLst/>
          </a:prstGeom>
          <a:noFill/>
          <a:ln w="62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52" name="Google Shape;152;p18"/>
          <p:cNvSpPr/>
          <p:nvPr/>
        </p:nvSpPr>
        <p:spPr>
          <a:xfrm>
            <a:off x="6614648" y="2087195"/>
            <a:ext cx="2214600" cy="2187000"/>
          </a:xfrm>
          <a:prstGeom prst="ellipse">
            <a:avLst/>
          </a:prstGeom>
          <a:solidFill>
            <a:srgbClr val="D8E6FC"/>
          </a:solidFill>
          <a:ln w="62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59800" tIns="59800" rIns="59800" bIns="59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16"/>
              <a:buFont typeface="Arial"/>
              <a:buNone/>
            </a:pPr>
            <a:endParaRPr sz="916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" name="Google Shape;153;p18"/>
          <p:cNvSpPr/>
          <p:nvPr/>
        </p:nvSpPr>
        <p:spPr>
          <a:xfrm>
            <a:off x="6792946" y="2344720"/>
            <a:ext cx="790500" cy="655800"/>
          </a:xfrm>
          <a:prstGeom prst="ellipse">
            <a:avLst/>
          </a:prstGeom>
          <a:solidFill>
            <a:srgbClr val="E8E8E8"/>
          </a:solidFill>
          <a:ln w="62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59800" tIns="59800" rIns="59800" bIns="59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16"/>
              <a:buFont typeface="Arial"/>
              <a:buNone/>
            </a:pPr>
            <a:endParaRPr sz="916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" name="Google Shape;154;p18"/>
          <p:cNvSpPr/>
          <p:nvPr/>
        </p:nvSpPr>
        <p:spPr>
          <a:xfrm>
            <a:off x="8090414" y="3541382"/>
            <a:ext cx="459300" cy="473700"/>
          </a:xfrm>
          <a:prstGeom prst="ellipse">
            <a:avLst/>
          </a:prstGeom>
          <a:solidFill>
            <a:srgbClr val="E8E8E8"/>
          </a:solidFill>
          <a:ln w="62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59800" tIns="59800" rIns="59800" bIns="59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16"/>
              <a:buFont typeface="Arial"/>
              <a:buNone/>
            </a:pPr>
            <a:endParaRPr sz="916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" name="Google Shape;155;p18"/>
          <p:cNvSpPr/>
          <p:nvPr/>
        </p:nvSpPr>
        <p:spPr>
          <a:xfrm>
            <a:off x="6833619" y="3286099"/>
            <a:ext cx="636000" cy="767100"/>
          </a:xfrm>
          <a:prstGeom prst="ellipse">
            <a:avLst/>
          </a:prstGeom>
          <a:solidFill>
            <a:srgbClr val="E8E8E8"/>
          </a:solidFill>
          <a:ln w="62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59800" tIns="59800" rIns="59800" bIns="59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16"/>
              <a:buFont typeface="Arial"/>
              <a:buNone/>
            </a:pPr>
            <a:endParaRPr sz="916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" name="Google Shape;156;p18"/>
          <p:cNvSpPr/>
          <p:nvPr/>
        </p:nvSpPr>
        <p:spPr>
          <a:xfrm>
            <a:off x="7845679" y="2943869"/>
            <a:ext cx="459300" cy="473700"/>
          </a:xfrm>
          <a:prstGeom prst="ellipse">
            <a:avLst/>
          </a:prstGeom>
          <a:solidFill>
            <a:srgbClr val="E8E8E8"/>
          </a:solidFill>
          <a:ln w="62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59800" tIns="59800" rIns="59800" bIns="59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16"/>
              <a:buFont typeface="Arial"/>
              <a:buNone/>
            </a:pPr>
            <a:endParaRPr sz="916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p18"/>
          <p:cNvSpPr/>
          <p:nvPr/>
        </p:nvSpPr>
        <p:spPr>
          <a:xfrm>
            <a:off x="8216605" y="2407467"/>
            <a:ext cx="459300" cy="473700"/>
          </a:xfrm>
          <a:prstGeom prst="ellipse">
            <a:avLst/>
          </a:prstGeom>
          <a:solidFill>
            <a:srgbClr val="E8E8E8"/>
          </a:solidFill>
          <a:ln w="62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59800" tIns="59800" rIns="59800" bIns="59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16"/>
              <a:buFont typeface="Arial"/>
              <a:buNone/>
            </a:pPr>
            <a:endParaRPr sz="916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" name="Google Shape;158;p18"/>
          <p:cNvSpPr txBox="1"/>
          <p:nvPr/>
        </p:nvSpPr>
        <p:spPr>
          <a:xfrm>
            <a:off x="7124712" y="2990544"/>
            <a:ext cx="898200" cy="2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9800" tIns="59800" rIns="59800" bIns="598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77"/>
              <a:buFont typeface="Arial"/>
              <a:buNone/>
            </a:pPr>
            <a:r>
              <a:rPr lang="zh-TW" sz="117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Pore fluid</a:t>
            </a:r>
            <a:endParaRPr sz="1177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18"/>
          <p:cNvSpPr/>
          <p:nvPr/>
        </p:nvSpPr>
        <p:spPr>
          <a:xfrm rot="5608840">
            <a:off x="7559062" y="1919436"/>
            <a:ext cx="459548" cy="358551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C9DAF8"/>
          </a:solidFill>
          <a:ln w="6225" cap="flat" cmpd="sng">
            <a:solidFill>
              <a:schemeClr val="dk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59800" tIns="59800" rIns="59800" bIns="59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16"/>
              <a:buFont typeface="Arial"/>
              <a:buNone/>
            </a:pPr>
            <a:endParaRPr sz="916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p18"/>
          <p:cNvSpPr/>
          <p:nvPr/>
        </p:nvSpPr>
        <p:spPr>
          <a:xfrm rot="-5400000">
            <a:off x="7591784" y="4143799"/>
            <a:ext cx="447000" cy="3585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C9DAF8"/>
          </a:solidFill>
          <a:ln w="6225" cap="flat" cmpd="sng">
            <a:solidFill>
              <a:schemeClr val="dk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59800" tIns="59800" rIns="59800" bIns="59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16"/>
              <a:buFont typeface="Arial"/>
              <a:buNone/>
            </a:pPr>
            <a:endParaRPr sz="916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" name="Google Shape;161;p18"/>
          <p:cNvSpPr/>
          <p:nvPr/>
        </p:nvSpPr>
        <p:spPr>
          <a:xfrm>
            <a:off x="6293918" y="3006940"/>
            <a:ext cx="459300" cy="3585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C9DAF8"/>
          </a:solidFill>
          <a:ln w="6225" cap="flat" cmpd="sng">
            <a:solidFill>
              <a:schemeClr val="dk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59800" tIns="59800" rIns="59800" bIns="59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16"/>
              <a:buFont typeface="Arial"/>
              <a:buNone/>
            </a:pPr>
            <a:endParaRPr sz="916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p18"/>
          <p:cNvSpPr txBox="1"/>
          <p:nvPr/>
        </p:nvSpPr>
        <p:spPr>
          <a:xfrm>
            <a:off x="5709073" y="4380616"/>
            <a:ext cx="1629000" cy="28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9800" tIns="59800" rIns="59800" bIns="598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77"/>
              <a:buFont typeface="Arial"/>
              <a:buNone/>
            </a:pPr>
            <a:r>
              <a:rPr lang="zh-TW" sz="117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thermal pressurization</a:t>
            </a:r>
            <a:endParaRPr sz="1177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" name="Google Shape;163;p18"/>
          <p:cNvSpPr txBox="1"/>
          <p:nvPr/>
        </p:nvSpPr>
        <p:spPr>
          <a:xfrm>
            <a:off x="6925235" y="2513931"/>
            <a:ext cx="898200" cy="2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9800" tIns="59800" rIns="59800" bIns="598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77"/>
              <a:buFont typeface="Arial"/>
              <a:buNone/>
            </a:pPr>
            <a:r>
              <a:rPr lang="zh-TW" sz="117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Grain</a:t>
            </a:r>
            <a:endParaRPr sz="1177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" name="Google Shape;164;p18"/>
          <p:cNvSpPr txBox="1"/>
          <p:nvPr/>
        </p:nvSpPr>
        <p:spPr>
          <a:xfrm>
            <a:off x="5612407" y="2997541"/>
            <a:ext cx="741000" cy="65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9800" tIns="59800" rIns="59800" bIns="598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93"/>
              <a:buFont typeface="Arial"/>
              <a:buNone/>
            </a:pPr>
            <a:r>
              <a:rPr lang="zh-TW" sz="209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Pf </a:t>
            </a:r>
            <a:endParaRPr sz="2093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" name="Google Shape;165;p18"/>
          <p:cNvSpPr txBox="1"/>
          <p:nvPr/>
        </p:nvSpPr>
        <p:spPr>
          <a:xfrm>
            <a:off x="4196600" y="2275208"/>
            <a:ext cx="3242400" cy="2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9800" tIns="59800" rIns="59800" bIns="598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46"/>
              <a:buFont typeface="Arial"/>
              <a:buNone/>
            </a:pPr>
            <a:r>
              <a:rPr lang="zh-TW" sz="1046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Pore ​​fluid</a:t>
            </a:r>
            <a:r>
              <a:rPr lang="zh-TW" sz="104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zh-TW" sz="1046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&gt; Pore</a:t>
            </a:r>
            <a:r>
              <a:rPr lang="zh-TW" sz="104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zh-TW" sz="1046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volume expansion rate</a:t>
            </a:r>
            <a:endParaRPr sz="1046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" name="Google Shape;166;p18"/>
          <p:cNvSpPr/>
          <p:nvPr/>
        </p:nvSpPr>
        <p:spPr>
          <a:xfrm>
            <a:off x="5952284" y="2965053"/>
            <a:ext cx="249000" cy="4329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EA9999"/>
          </a:solidFill>
          <a:ln w="62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59800" tIns="59800" rIns="59800" bIns="59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16"/>
              <a:buFont typeface="Arial"/>
              <a:buNone/>
            </a:pPr>
            <a:endParaRPr sz="916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67" name="Google Shape;167;p18"/>
          <p:cNvCxnSpPr/>
          <p:nvPr/>
        </p:nvCxnSpPr>
        <p:spPr>
          <a:xfrm rot="10800000" flipH="1">
            <a:off x="4602770" y="2407407"/>
            <a:ext cx="2336100" cy="1060500"/>
          </a:xfrm>
          <a:prstGeom prst="straightConnector1">
            <a:avLst/>
          </a:prstGeom>
          <a:noFill/>
          <a:ln w="62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51" name="Google Shape;151;p18"/>
          <p:cNvSpPr/>
          <p:nvPr/>
        </p:nvSpPr>
        <p:spPr>
          <a:xfrm>
            <a:off x="4390095" y="3430211"/>
            <a:ext cx="249000" cy="257400"/>
          </a:xfrm>
          <a:prstGeom prst="ellipse">
            <a:avLst/>
          </a:prstGeom>
          <a:noFill/>
          <a:ln w="62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59800" tIns="59800" rIns="59800" bIns="59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16"/>
              <a:buFont typeface="Arial"/>
              <a:buNone/>
            </a:pPr>
            <a:endParaRPr sz="916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Google Shape;168;p18"/>
          <p:cNvSpPr/>
          <p:nvPr/>
        </p:nvSpPr>
        <p:spPr>
          <a:xfrm rot="10800000">
            <a:off x="8411775" y="3010444"/>
            <a:ext cx="532500" cy="4014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C9DAF8"/>
          </a:solidFill>
          <a:ln w="10675" cap="flat" cmpd="sng">
            <a:solidFill>
              <a:schemeClr val="dk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02425" tIns="102425" rIns="102425" bIns="102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68"/>
              <a:buFont typeface="Arial"/>
              <a:buNone/>
            </a:pPr>
            <a:endParaRPr sz="1568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9" name="Google Shape;169;p18"/>
          <p:cNvPicPr preferRelativeResize="0"/>
          <p:nvPr/>
        </p:nvPicPr>
        <p:blipFill rotWithShape="1">
          <a:blip r:embed="rId4">
            <a:alphaModFix/>
          </a:blip>
          <a:srcRect r="21167"/>
          <a:stretch/>
        </p:blipFill>
        <p:spPr>
          <a:xfrm>
            <a:off x="279874" y="2344725"/>
            <a:ext cx="2717924" cy="992300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18"/>
          <p:cNvSpPr txBox="1"/>
          <p:nvPr/>
        </p:nvSpPr>
        <p:spPr>
          <a:xfrm>
            <a:off x="8044312" y="1727551"/>
            <a:ext cx="1135200" cy="1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600" tIns="34600" rIns="34600" bIns="346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54">
                <a:solidFill>
                  <a:srgbClr val="0A0A0A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(Mohr-Coulomb failure equation)</a:t>
            </a:r>
            <a:endParaRPr sz="530"/>
          </a:p>
        </p:txBody>
      </p:sp>
      <p:cxnSp>
        <p:nvCxnSpPr>
          <p:cNvPr id="171" name="Google Shape;171;p18"/>
          <p:cNvCxnSpPr/>
          <p:nvPr/>
        </p:nvCxnSpPr>
        <p:spPr>
          <a:xfrm rot="10800000" flipH="1">
            <a:off x="3724000" y="3560875"/>
            <a:ext cx="1653600" cy="66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72" name="Google Shape;172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7480" y="3397959"/>
            <a:ext cx="2137076" cy="14798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1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085438" y="3951613"/>
            <a:ext cx="1365775" cy="3724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Information from experiments</a:t>
            </a:r>
            <a:endParaRPr/>
          </a:p>
        </p:txBody>
      </p:sp>
      <p:sp>
        <p:nvSpPr>
          <p:cNvPr id="179" name="Google Shape;179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US" altLang="zh-TW"/>
              <a:t>5</a:t>
            </a:fld>
            <a:endParaRPr/>
          </a:p>
        </p:txBody>
      </p:sp>
      <p:pic>
        <p:nvPicPr>
          <p:cNvPr id="180" name="Google Shape;180;p19" title="41586_2011_Article_BFnature09838_Fig1_HTML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2825" y="1952425"/>
            <a:ext cx="4022375" cy="2946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19"/>
          <p:cNvPicPr preferRelativeResize="0"/>
          <p:nvPr/>
        </p:nvPicPr>
        <p:blipFill rotWithShape="1">
          <a:blip r:embed="rId4">
            <a:alphaModFix/>
          </a:blip>
          <a:srcRect l="29741" t="8560" b="4180"/>
          <a:stretch/>
        </p:blipFill>
        <p:spPr>
          <a:xfrm>
            <a:off x="4900300" y="2432050"/>
            <a:ext cx="3572149" cy="2329424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19"/>
          <p:cNvSpPr/>
          <p:nvPr/>
        </p:nvSpPr>
        <p:spPr>
          <a:xfrm>
            <a:off x="6647050" y="3623625"/>
            <a:ext cx="1941900" cy="3936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19"/>
          <p:cNvSpPr txBox="1"/>
          <p:nvPr/>
        </p:nvSpPr>
        <p:spPr>
          <a:xfrm>
            <a:off x="487050" y="1175325"/>
            <a:ext cx="4608600" cy="6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850" tIns="78850" rIns="78850" bIns="788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28"/>
              <a:buFont typeface="Arial"/>
              <a:buNone/>
            </a:pPr>
            <a:r>
              <a:rPr lang="zh-TW" sz="2028">
                <a:solidFill>
                  <a:srgbClr val="595959"/>
                </a:solidFill>
              </a:rPr>
              <a:t>apparent friction coefficient (μ)</a:t>
            </a:r>
            <a:endParaRPr sz="2028">
              <a:solidFill>
                <a:srgbClr val="595959"/>
              </a:solidFill>
            </a:endParaRPr>
          </a:p>
        </p:txBody>
      </p:sp>
      <p:sp>
        <p:nvSpPr>
          <p:cNvPr id="184" name="Google Shape;184;p19"/>
          <p:cNvSpPr txBox="1"/>
          <p:nvPr/>
        </p:nvSpPr>
        <p:spPr>
          <a:xfrm>
            <a:off x="5492975" y="507088"/>
            <a:ext cx="4608600" cy="6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850" tIns="78850" rIns="78850" bIns="788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28"/>
              <a:buFont typeface="Arial"/>
              <a:buNone/>
            </a:pPr>
            <a:r>
              <a:rPr lang="zh-TW" sz="2028">
                <a:solidFill>
                  <a:srgbClr val="595959"/>
                </a:solidFill>
              </a:rPr>
              <a:t>Temperature (T) in gouge</a:t>
            </a:r>
            <a:endParaRPr sz="2028">
              <a:solidFill>
                <a:srgbClr val="595959"/>
              </a:solidFill>
            </a:endParaRPr>
          </a:p>
        </p:txBody>
      </p:sp>
      <p:pic>
        <p:nvPicPr>
          <p:cNvPr id="185" name="Google Shape;185;p19"/>
          <p:cNvPicPr preferRelativeResize="0"/>
          <p:nvPr/>
        </p:nvPicPr>
        <p:blipFill rotWithShape="1">
          <a:blip r:embed="rId4">
            <a:alphaModFix/>
          </a:blip>
          <a:srcRect l="61104" t="53356" r="1402" b="31900"/>
          <a:stretch/>
        </p:blipFill>
        <p:spPr>
          <a:xfrm>
            <a:off x="4571999" y="1579525"/>
            <a:ext cx="4608599" cy="951551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19"/>
          <p:cNvSpPr txBox="1"/>
          <p:nvPr/>
        </p:nvSpPr>
        <p:spPr>
          <a:xfrm>
            <a:off x="4788425" y="1075225"/>
            <a:ext cx="1561800" cy="50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dk1"/>
                </a:solidFill>
              </a:rPr>
              <a:t>gouge</a:t>
            </a:r>
            <a:endParaRPr sz="1800">
              <a:solidFill>
                <a:schemeClr val="dk1"/>
              </a:solidFill>
            </a:endParaRPr>
          </a:p>
        </p:txBody>
      </p:sp>
      <p:cxnSp>
        <p:nvCxnSpPr>
          <p:cNvPr id="187" name="Google Shape;187;p19"/>
          <p:cNvCxnSpPr/>
          <p:nvPr/>
        </p:nvCxnSpPr>
        <p:spPr>
          <a:xfrm>
            <a:off x="5185450" y="1448025"/>
            <a:ext cx="300" cy="4146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88" name="Google Shape;188;p19"/>
          <p:cNvSpPr txBox="1"/>
          <p:nvPr/>
        </p:nvSpPr>
        <p:spPr>
          <a:xfrm>
            <a:off x="1460475" y="2711350"/>
            <a:ext cx="6741600" cy="7320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500">
                <a:solidFill>
                  <a:schemeClr val="dk2"/>
                </a:solidFill>
              </a:rPr>
              <a:t>T &amp; Pf within PSZ ?</a:t>
            </a:r>
            <a:endParaRPr sz="3500">
              <a:solidFill>
                <a:schemeClr val="dk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876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Establish a model to simulate T and Pf evolution</a:t>
            </a:r>
            <a:endParaRPr/>
          </a:p>
        </p:txBody>
      </p:sp>
      <p:sp>
        <p:nvSpPr>
          <p:cNvPr id="194" name="Google Shape;194;p20"/>
          <p:cNvSpPr/>
          <p:nvPr/>
        </p:nvSpPr>
        <p:spPr>
          <a:xfrm>
            <a:off x="662125" y="1656900"/>
            <a:ext cx="2325900" cy="28797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>
                <a:solidFill>
                  <a:schemeClr val="dk1"/>
                </a:solidFill>
              </a:rPr>
              <a:t>material properties;</a:t>
            </a:r>
            <a:endParaRPr sz="20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2000">
                <a:solidFill>
                  <a:schemeClr val="dk1"/>
                </a:solidFill>
              </a:rPr>
              <a:t>μ, σn, </a:t>
            </a:r>
            <a:endParaRPr sz="20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>
                <a:solidFill>
                  <a:schemeClr val="dk1"/>
                </a:solidFill>
              </a:rPr>
              <a:t>measured T</a:t>
            </a:r>
            <a:endParaRPr sz="20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2000">
                <a:solidFill>
                  <a:schemeClr val="dk1"/>
                </a:solidFill>
              </a:rPr>
              <a:t>(from experiments)</a:t>
            </a:r>
            <a:endParaRPr sz="2000">
              <a:solidFill>
                <a:schemeClr val="dk1"/>
              </a:solidFill>
            </a:endParaRPr>
          </a:p>
        </p:txBody>
      </p:sp>
      <p:sp>
        <p:nvSpPr>
          <p:cNvPr id="195" name="Google Shape;195;p20"/>
          <p:cNvSpPr/>
          <p:nvPr/>
        </p:nvSpPr>
        <p:spPr>
          <a:xfrm>
            <a:off x="662125" y="1656900"/>
            <a:ext cx="2325900" cy="9147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>
                <a:solidFill>
                  <a:schemeClr val="dk1"/>
                </a:solidFill>
              </a:rPr>
              <a:t>Input and Constrained data</a:t>
            </a:r>
            <a:endParaRPr/>
          </a:p>
        </p:txBody>
      </p:sp>
      <p:sp>
        <p:nvSpPr>
          <p:cNvPr id="196" name="Google Shape;196;p20"/>
          <p:cNvSpPr/>
          <p:nvPr/>
        </p:nvSpPr>
        <p:spPr>
          <a:xfrm>
            <a:off x="3515125" y="1656900"/>
            <a:ext cx="2325900" cy="28797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>
                <a:solidFill>
                  <a:schemeClr val="dk1"/>
                </a:solidFill>
              </a:rPr>
              <a:t>Geometry and Materials</a:t>
            </a:r>
            <a:endParaRPr sz="2200">
              <a:solidFill>
                <a:schemeClr val="dk1"/>
              </a:solidFill>
            </a:endParaRPr>
          </a:p>
        </p:txBody>
      </p:sp>
      <p:sp>
        <p:nvSpPr>
          <p:cNvPr id="197" name="Google Shape;197;p20"/>
          <p:cNvSpPr/>
          <p:nvPr/>
        </p:nvSpPr>
        <p:spPr>
          <a:xfrm>
            <a:off x="3515125" y="1656900"/>
            <a:ext cx="2325900" cy="9147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1800" b="1">
                <a:solidFill>
                  <a:schemeClr val="dk1"/>
                </a:solidFill>
              </a:rPr>
              <a:t>model setting</a:t>
            </a:r>
            <a:endParaRPr/>
          </a:p>
        </p:txBody>
      </p:sp>
      <p:sp>
        <p:nvSpPr>
          <p:cNvPr id="198" name="Google Shape;198;p20"/>
          <p:cNvSpPr/>
          <p:nvPr/>
        </p:nvSpPr>
        <p:spPr>
          <a:xfrm>
            <a:off x="2988025" y="2961975"/>
            <a:ext cx="455400" cy="6912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US" altLang="zh-TW"/>
              <a:t>6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21"/>
          <p:cNvSpPr txBox="1">
            <a:spLocks noGrp="1"/>
          </p:cNvSpPr>
          <p:nvPr>
            <p:ph type="title"/>
          </p:nvPr>
        </p:nvSpPr>
        <p:spPr>
          <a:xfrm>
            <a:off x="179300" y="1838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COMSOL 2D Axis-Symmetric THMC Model</a:t>
            </a:r>
            <a:endParaRPr/>
          </a:p>
        </p:txBody>
      </p:sp>
      <p:sp>
        <p:nvSpPr>
          <p:cNvPr id="205" name="Google Shape;205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US" altLang="zh-TW"/>
              <a:t>7</a:t>
            </a:fld>
            <a:endParaRPr/>
          </a:p>
        </p:txBody>
      </p:sp>
      <p:pic>
        <p:nvPicPr>
          <p:cNvPr id="206" name="Google Shape;206;p21" title="undrained-network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49966" y="1984722"/>
            <a:ext cx="2740621" cy="20554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21"/>
          <p:cNvPicPr preferRelativeResize="0"/>
          <p:nvPr/>
        </p:nvPicPr>
        <p:blipFill rotWithShape="1">
          <a:blip r:embed="rId4">
            <a:alphaModFix/>
          </a:blip>
          <a:srcRect l="27004" r="24912"/>
          <a:stretch/>
        </p:blipFill>
        <p:spPr>
          <a:xfrm>
            <a:off x="179289" y="775913"/>
            <a:ext cx="1527674" cy="4236223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21"/>
          <p:cNvSpPr/>
          <p:nvPr/>
        </p:nvSpPr>
        <p:spPr>
          <a:xfrm>
            <a:off x="621782" y="2465748"/>
            <a:ext cx="954600" cy="567900"/>
          </a:xfrm>
          <a:prstGeom prst="rect">
            <a:avLst/>
          </a:prstGeom>
          <a:noFill/>
          <a:ln w="377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0525" tIns="90525" rIns="90525" bIns="905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86">
              <a:solidFill>
                <a:srgbClr val="0000FF"/>
              </a:solidFill>
            </a:endParaRPr>
          </a:p>
        </p:txBody>
      </p:sp>
      <p:sp>
        <p:nvSpPr>
          <p:cNvPr id="209" name="Google Shape;209;p21"/>
          <p:cNvSpPr txBox="1"/>
          <p:nvPr/>
        </p:nvSpPr>
        <p:spPr>
          <a:xfrm>
            <a:off x="7172300" y="1951750"/>
            <a:ext cx="15276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dk2"/>
                </a:solidFill>
              </a:rPr>
              <a:t>Mesh distribution</a:t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210" name="Google Shape;210;p21" title="drained-1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740501" y="2035675"/>
            <a:ext cx="2604675" cy="1953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21" title="drained-1.png"/>
          <p:cNvPicPr preferRelativeResize="0"/>
          <p:nvPr/>
        </p:nvPicPr>
        <p:blipFill rotWithShape="1">
          <a:blip r:embed="rId5">
            <a:alphaModFix/>
          </a:blip>
          <a:srcRect l="37931"/>
          <a:stretch/>
        </p:blipFill>
        <p:spPr>
          <a:xfrm flipH="1">
            <a:off x="2111774" y="2035663"/>
            <a:ext cx="1616701" cy="1953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21"/>
          <p:cNvPicPr preferRelativeResize="0"/>
          <p:nvPr/>
        </p:nvPicPr>
        <p:blipFill rotWithShape="1">
          <a:blip r:embed="rId6">
            <a:alphaModFix/>
          </a:blip>
          <a:srcRect l="29741" t="8560" b="4180"/>
          <a:stretch/>
        </p:blipFill>
        <p:spPr>
          <a:xfrm>
            <a:off x="6486700" y="161775"/>
            <a:ext cx="2534449" cy="1652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Google Shape;217;p22"/>
          <p:cNvPicPr preferRelativeResize="0"/>
          <p:nvPr/>
        </p:nvPicPr>
        <p:blipFill rotWithShape="1">
          <a:blip r:embed="rId3">
            <a:alphaModFix/>
          </a:blip>
          <a:srcRect l="29741" t="8560" b="4180"/>
          <a:stretch/>
        </p:blipFill>
        <p:spPr>
          <a:xfrm>
            <a:off x="4762025" y="0"/>
            <a:ext cx="4259125" cy="2777400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Fluid Drainage condition</a:t>
            </a:r>
            <a:endParaRPr/>
          </a:p>
        </p:txBody>
      </p:sp>
      <p:sp>
        <p:nvSpPr>
          <p:cNvPr id="219" name="Google Shape;219;p22"/>
          <p:cNvSpPr txBox="1">
            <a:spLocks noGrp="1"/>
          </p:cNvSpPr>
          <p:nvPr>
            <p:ph type="body" idx="1"/>
          </p:nvPr>
        </p:nvSpPr>
        <p:spPr>
          <a:xfrm>
            <a:off x="263400" y="1017725"/>
            <a:ext cx="53457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775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  <a:p>
            <a:pPr marL="457200" lvl="0" indent="-361474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zh-TW" sz="2700"/>
              <a:t>Undrained condition: </a:t>
            </a:r>
            <a:endParaRPr sz="2700"/>
          </a:p>
          <a:p>
            <a:pPr marL="914400" lvl="1" indent="-341789" algn="l" rtl="0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zh-TW" sz="2300" b="1"/>
              <a:t>strain </a:t>
            </a:r>
            <a:r>
              <a:rPr lang="zh-TW" sz="2300"/>
              <a:t>occurs very</a:t>
            </a:r>
            <a:r>
              <a:rPr lang="zh-TW" sz="2300" b="1"/>
              <a:t> rapidly</a:t>
            </a:r>
            <a:r>
              <a:rPr lang="zh-TW" sz="2300"/>
              <a:t> </a:t>
            </a:r>
            <a:endParaRPr sz="2300"/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300"/>
              <a:t>(e.g., at seismic slip rates)</a:t>
            </a:r>
            <a:endParaRPr sz="2300"/>
          </a:p>
          <a:p>
            <a:pPr marL="914400" lvl="1" indent="-341789" algn="l" rtl="0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zh-TW" sz="2300" b="1"/>
              <a:t>low permeability</a:t>
            </a:r>
            <a:endParaRPr sz="23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  <a:p>
            <a:pPr marL="457200" lvl="0" indent="-361474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zh-TW" sz="2700"/>
              <a:t>Drained condition: </a:t>
            </a:r>
            <a:endParaRPr sz="2700"/>
          </a:p>
          <a:p>
            <a:pPr marL="914400" lvl="1" indent="-341789" algn="l" rtl="0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zh-TW" sz="2300"/>
              <a:t>sufficient time for </a:t>
            </a:r>
            <a:r>
              <a:rPr lang="zh-TW" sz="2300" b="1"/>
              <a:t>pore fluid drainage</a:t>
            </a:r>
            <a:endParaRPr sz="2300" b="1"/>
          </a:p>
          <a:p>
            <a:pPr marL="914400" lvl="1" indent="-341789" algn="l" rtl="0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zh-TW" sz="2300" b="1"/>
              <a:t>higher permeability</a:t>
            </a:r>
            <a:endParaRPr sz="23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220" name="Google Shape;220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US" altLang="zh-TW"/>
              <a:t>8</a:t>
            </a:fld>
            <a:endParaRPr/>
          </a:p>
        </p:txBody>
      </p:sp>
      <p:sp>
        <p:nvSpPr>
          <p:cNvPr id="221" name="Google Shape;221;p22"/>
          <p:cNvSpPr/>
          <p:nvPr/>
        </p:nvSpPr>
        <p:spPr>
          <a:xfrm>
            <a:off x="4762025" y="1772475"/>
            <a:ext cx="1964400" cy="7899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22"/>
          <p:cNvSpPr txBox="1"/>
          <p:nvPr/>
        </p:nvSpPr>
        <p:spPr>
          <a:xfrm>
            <a:off x="6265325" y="3153825"/>
            <a:ext cx="2307300" cy="51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</p:txBody>
      </p:sp>
      <p:pic>
        <p:nvPicPr>
          <p:cNvPr id="223" name="Google Shape;223;p22"/>
          <p:cNvPicPr preferRelativeResize="0"/>
          <p:nvPr/>
        </p:nvPicPr>
        <p:blipFill rotWithShape="1">
          <a:blip r:embed="rId4">
            <a:alphaModFix/>
          </a:blip>
          <a:srcRect b="10491"/>
          <a:stretch/>
        </p:blipFill>
        <p:spPr>
          <a:xfrm>
            <a:off x="5491771" y="2921200"/>
            <a:ext cx="3393430" cy="1877626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22"/>
          <p:cNvSpPr txBox="1"/>
          <p:nvPr/>
        </p:nvSpPr>
        <p:spPr>
          <a:xfrm>
            <a:off x="4000800" y="275200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5" name="Google Shape;225;p22"/>
          <p:cNvSpPr txBox="1"/>
          <p:nvPr/>
        </p:nvSpPr>
        <p:spPr>
          <a:xfrm>
            <a:off x="6929350" y="4849125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/>
              <a:t>Kuo</a:t>
            </a:r>
            <a:r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et al., 20</a:t>
            </a:r>
            <a:r>
              <a:rPr lang="zh-TW"/>
              <a:t>21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US" altLang="zh-TW"/>
              <a:t>9</a:t>
            </a:fld>
            <a:endParaRPr/>
          </a:p>
        </p:txBody>
      </p:sp>
      <p:pic>
        <p:nvPicPr>
          <p:cNvPr id="231" name="Google Shape;231;p23" title="undrained-2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375" y="1342850"/>
            <a:ext cx="4301600" cy="3226200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23"/>
          <p:cNvSpPr txBox="1"/>
          <p:nvPr/>
        </p:nvSpPr>
        <p:spPr>
          <a:xfrm rot="5400000">
            <a:off x="2129042" y="2754856"/>
            <a:ext cx="648300" cy="2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525" tIns="64525" rIns="64525" bIns="645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552">
                <a:solidFill>
                  <a:srgbClr val="FFFFFF"/>
                </a:solidFill>
              </a:rPr>
              <a:t>brass</a:t>
            </a:r>
            <a:endParaRPr sz="1552">
              <a:solidFill>
                <a:srgbClr val="FFFFFF"/>
              </a:solidFill>
            </a:endParaRPr>
          </a:p>
        </p:txBody>
      </p:sp>
      <p:sp>
        <p:nvSpPr>
          <p:cNvPr id="233" name="Google Shape;233;p23"/>
          <p:cNvSpPr txBox="1"/>
          <p:nvPr/>
        </p:nvSpPr>
        <p:spPr>
          <a:xfrm>
            <a:off x="2748216" y="2216992"/>
            <a:ext cx="1309800" cy="2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525" tIns="64525" rIns="64525" bIns="645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552">
                <a:solidFill>
                  <a:srgbClr val="FFFFFF"/>
                </a:solidFill>
              </a:rPr>
              <a:t>stainless steel</a:t>
            </a:r>
            <a:endParaRPr sz="1552">
              <a:solidFill>
                <a:srgbClr val="FFFFFF"/>
              </a:solidFill>
            </a:endParaRPr>
          </a:p>
        </p:txBody>
      </p:sp>
      <p:sp>
        <p:nvSpPr>
          <p:cNvPr id="234" name="Google Shape;234;p23"/>
          <p:cNvSpPr txBox="1"/>
          <p:nvPr/>
        </p:nvSpPr>
        <p:spPr>
          <a:xfrm>
            <a:off x="1343316" y="1864938"/>
            <a:ext cx="1274400" cy="2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525" tIns="64525" rIns="64525" bIns="645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552">
                <a:solidFill>
                  <a:srgbClr val="FFFFFF"/>
                </a:solidFill>
              </a:rPr>
              <a:t>tungsten</a:t>
            </a:r>
            <a:endParaRPr sz="1552">
              <a:solidFill>
                <a:srgbClr val="FFFFFF"/>
              </a:solidFill>
            </a:endParaRPr>
          </a:p>
        </p:txBody>
      </p:sp>
      <p:sp>
        <p:nvSpPr>
          <p:cNvPr id="235" name="Google Shape;235;p23"/>
          <p:cNvSpPr txBox="1"/>
          <p:nvPr/>
        </p:nvSpPr>
        <p:spPr>
          <a:xfrm>
            <a:off x="952100" y="644125"/>
            <a:ext cx="3962700" cy="9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100" b="1">
                <a:solidFill>
                  <a:srgbClr val="595959"/>
                </a:solidFill>
              </a:rPr>
              <a:t>undrained condition</a:t>
            </a:r>
            <a:endParaRPr sz="2100" b="1">
              <a:solidFill>
                <a:srgbClr val="595959"/>
              </a:solidFill>
            </a:endParaRPr>
          </a:p>
        </p:txBody>
      </p:sp>
      <p:sp>
        <p:nvSpPr>
          <p:cNvPr id="236" name="Google Shape;236;p23"/>
          <p:cNvSpPr txBox="1"/>
          <p:nvPr/>
        </p:nvSpPr>
        <p:spPr>
          <a:xfrm>
            <a:off x="1479980" y="2967822"/>
            <a:ext cx="1309800" cy="2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525" tIns="64525" rIns="64525" bIns="645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058">
                <a:solidFill>
                  <a:srgbClr val="FFFFFF"/>
                </a:solidFill>
              </a:rPr>
              <a:t>gouge</a:t>
            </a:r>
            <a:endParaRPr sz="1058">
              <a:solidFill>
                <a:srgbClr val="FFFFFF"/>
              </a:solidFill>
            </a:endParaRPr>
          </a:p>
        </p:txBody>
      </p:sp>
      <p:pic>
        <p:nvPicPr>
          <p:cNvPr id="237" name="Google Shape;237;p23" title="drained-2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21925" y="1342850"/>
            <a:ext cx="4301600" cy="3226200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23"/>
          <p:cNvSpPr txBox="1"/>
          <p:nvPr/>
        </p:nvSpPr>
        <p:spPr>
          <a:xfrm>
            <a:off x="5949437" y="2940105"/>
            <a:ext cx="1309800" cy="2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500" tIns="64500" rIns="64500" bIns="64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058">
                <a:solidFill>
                  <a:srgbClr val="FFFFFF"/>
                </a:solidFill>
              </a:rPr>
              <a:t>gouge</a:t>
            </a:r>
            <a:endParaRPr sz="1058">
              <a:solidFill>
                <a:srgbClr val="FFFFFF"/>
              </a:solidFill>
            </a:endParaRPr>
          </a:p>
        </p:txBody>
      </p:sp>
      <p:sp>
        <p:nvSpPr>
          <p:cNvPr id="239" name="Google Shape;239;p23"/>
          <p:cNvSpPr txBox="1"/>
          <p:nvPr/>
        </p:nvSpPr>
        <p:spPr>
          <a:xfrm>
            <a:off x="5872032" y="2477648"/>
            <a:ext cx="641100" cy="2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500" tIns="64500" rIns="64500" bIns="64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41">
                <a:solidFill>
                  <a:srgbClr val="FFFFFF"/>
                </a:solidFill>
              </a:rPr>
              <a:t>rubber</a:t>
            </a:r>
            <a:endParaRPr sz="1341">
              <a:solidFill>
                <a:srgbClr val="FFFFFF"/>
              </a:solidFill>
            </a:endParaRPr>
          </a:p>
        </p:txBody>
      </p:sp>
      <p:sp>
        <p:nvSpPr>
          <p:cNvPr id="240" name="Google Shape;240;p23"/>
          <p:cNvSpPr txBox="1"/>
          <p:nvPr/>
        </p:nvSpPr>
        <p:spPr>
          <a:xfrm rot="5400000">
            <a:off x="6613479" y="2724196"/>
            <a:ext cx="648300" cy="2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500" tIns="64500" rIns="64500" bIns="64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552">
                <a:solidFill>
                  <a:srgbClr val="FFFFFF"/>
                </a:solidFill>
              </a:rPr>
              <a:t>brass</a:t>
            </a:r>
            <a:endParaRPr sz="1552">
              <a:solidFill>
                <a:srgbClr val="FFFFFF"/>
              </a:solidFill>
            </a:endParaRPr>
          </a:p>
        </p:txBody>
      </p:sp>
      <p:sp>
        <p:nvSpPr>
          <p:cNvPr id="241" name="Google Shape;241;p23"/>
          <p:cNvSpPr txBox="1"/>
          <p:nvPr/>
        </p:nvSpPr>
        <p:spPr>
          <a:xfrm>
            <a:off x="5347986" y="2706294"/>
            <a:ext cx="547800" cy="2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500" tIns="64500" rIns="64500" bIns="64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552">
                <a:solidFill>
                  <a:srgbClr val="000000"/>
                </a:solidFill>
              </a:rPr>
              <a:t>PSZ</a:t>
            </a:r>
            <a:endParaRPr sz="1552">
              <a:solidFill>
                <a:srgbClr val="000000"/>
              </a:solidFill>
            </a:endParaRPr>
          </a:p>
        </p:txBody>
      </p:sp>
      <p:sp>
        <p:nvSpPr>
          <p:cNvPr id="242" name="Google Shape;242;p23"/>
          <p:cNvSpPr txBox="1"/>
          <p:nvPr/>
        </p:nvSpPr>
        <p:spPr>
          <a:xfrm>
            <a:off x="5827753" y="1838864"/>
            <a:ext cx="1274700" cy="2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500" tIns="64500" rIns="64500" bIns="64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552">
                <a:solidFill>
                  <a:srgbClr val="FFFFFF"/>
                </a:solidFill>
              </a:rPr>
              <a:t>tungsten</a:t>
            </a:r>
            <a:endParaRPr sz="1552">
              <a:solidFill>
                <a:srgbClr val="FFFFFF"/>
              </a:solidFill>
            </a:endParaRPr>
          </a:p>
        </p:txBody>
      </p:sp>
      <p:cxnSp>
        <p:nvCxnSpPr>
          <p:cNvPr id="243" name="Google Shape;243;p23"/>
          <p:cNvCxnSpPr/>
          <p:nvPr/>
        </p:nvCxnSpPr>
        <p:spPr>
          <a:xfrm rot="10800000" flipH="1">
            <a:off x="5436544" y="3035122"/>
            <a:ext cx="399300" cy="4800"/>
          </a:xfrm>
          <a:prstGeom prst="straightConnector1">
            <a:avLst/>
          </a:prstGeom>
          <a:noFill/>
          <a:ln w="2687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44" name="Google Shape;244;p23"/>
          <p:cNvSpPr txBox="1"/>
          <p:nvPr/>
        </p:nvSpPr>
        <p:spPr>
          <a:xfrm>
            <a:off x="7232653" y="2186332"/>
            <a:ext cx="1309800" cy="2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500" tIns="64500" rIns="64500" bIns="64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552">
                <a:solidFill>
                  <a:srgbClr val="FFFFFF"/>
                </a:solidFill>
              </a:rPr>
              <a:t>stainless steel</a:t>
            </a:r>
            <a:endParaRPr sz="1552">
              <a:solidFill>
                <a:srgbClr val="FFFFFF"/>
              </a:solidFill>
            </a:endParaRPr>
          </a:p>
        </p:txBody>
      </p:sp>
      <p:cxnSp>
        <p:nvCxnSpPr>
          <p:cNvPr id="245" name="Google Shape;245;p23"/>
          <p:cNvCxnSpPr/>
          <p:nvPr/>
        </p:nvCxnSpPr>
        <p:spPr>
          <a:xfrm>
            <a:off x="6417000" y="2706294"/>
            <a:ext cx="96000" cy="142800"/>
          </a:xfrm>
          <a:prstGeom prst="straightConnector1">
            <a:avLst/>
          </a:prstGeom>
          <a:noFill/>
          <a:ln w="1345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46" name="Google Shape;246;p23"/>
          <p:cNvSpPr txBox="1"/>
          <p:nvPr/>
        </p:nvSpPr>
        <p:spPr>
          <a:xfrm>
            <a:off x="5949423" y="3080037"/>
            <a:ext cx="769800" cy="2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500" tIns="64500" rIns="64500" bIns="64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>
                <a:solidFill>
                  <a:srgbClr val="FFFFFF"/>
                </a:solidFill>
              </a:rPr>
              <a:t>porous brass</a:t>
            </a:r>
            <a:endParaRPr sz="1200">
              <a:solidFill>
                <a:srgbClr val="FFFFFF"/>
              </a:solidFill>
            </a:endParaRPr>
          </a:p>
        </p:txBody>
      </p:sp>
      <p:sp>
        <p:nvSpPr>
          <p:cNvPr id="247" name="Google Shape;247;p23"/>
          <p:cNvSpPr txBox="1"/>
          <p:nvPr/>
        </p:nvSpPr>
        <p:spPr>
          <a:xfrm>
            <a:off x="5347975" y="644125"/>
            <a:ext cx="3244800" cy="9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300" b="1">
                <a:solidFill>
                  <a:srgbClr val="595959"/>
                </a:solidFill>
              </a:rPr>
              <a:t>drained condition</a:t>
            </a:r>
            <a:endParaRPr sz="2300" b="1">
              <a:solidFill>
                <a:srgbClr val="595959"/>
              </a:solidFill>
            </a:endParaRPr>
          </a:p>
        </p:txBody>
      </p:sp>
      <p:sp>
        <p:nvSpPr>
          <p:cNvPr id="248" name="Google Shape;248;p23"/>
          <p:cNvSpPr txBox="1"/>
          <p:nvPr/>
        </p:nvSpPr>
        <p:spPr>
          <a:xfrm>
            <a:off x="837561" y="2726944"/>
            <a:ext cx="547800" cy="2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500" tIns="64500" rIns="64500" bIns="64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552">
                <a:solidFill>
                  <a:srgbClr val="000000"/>
                </a:solidFill>
              </a:rPr>
              <a:t>PSZ</a:t>
            </a:r>
            <a:endParaRPr sz="1552">
              <a:solidFill>
                <a:srgbClr val="000000"/>
              </a:solidFill>
            </a:endParaRPr>
          </a:p>
        </p:txBody>
      </p:sp>
      <p:cxnSp>
        <p:nvCxnSpPr>
          <p:cNvPr id="249" name="Google Shape;249;p23"/>
          <p:cNvCxnSpPr/>
          <p:nvPr/>
        </p:nvCxnSpPr>
        <p:spPr>
          <a:xfrm rot="10800000" flipH="1">
            <a:off x="926119" y="3055772"/>
            <a:ext cx="399300" cy="4800"/>
          </a:xfrm>
          <a:prstGeom prst="straightConnector1">
            <a:avLst/>
          </a:prstGeom>
          <a:noFill/>
          <a:ln w="2687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50" name="Google Shape;250;p23"/>
          <p:cNvSpPr txBox="1"/>
          <p:nvPr/>
        </p:nvSpPr>
        <p:spPr>
          <a:xfrm>
            <a:off x="1479982" y="2494798"/>
            <a:ext cx="641100" cy="2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500" tIns="64500" rIns="64500" bIns="64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41">
                <a:solidFill>
                  <a:srgbClr val="FFFFFF"/>
                </a:solidFill>
              </a:rPr>
              <a:t>rubber</a:t>
            </a:r>
            <a:endParaRPr sz="1341">
              <a:solidFill>
                <a:srgbClr val="FFFFFF"/>
              </a:solidFill>
            </a:endParaRPr>
          </a:p>
        </p:txBody>
      </p:sp>
      <p:cxnSp>
        <p:nvCxnSpPr>
          <p:cNvPr id="251" name="Google Shape;251;p23"/>
          <p:cNvCxnSpPr/>
          <p:nvPr/>
        </p:nvCxnSpPr>
        <p:spPr>
          <a:xfrm>
            <a:off x="2024950" y="2723444"/>
            <a:ext cx="96000" cy="142800"/>
          </a:xfrm>
          <a:prstGeom prst="straightConnector1">
            <a:avLst/>
          </a:prstGeom>
          <a:noFill/>
          <a:ln w="1345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2435</Words>
  <Application>Microsoft Office PowerPoint</Application>
  <PresentationFormat>如螢幕大小 (16:9)</PresentationFormat>
  <Paragraphs>312</Paragraphs>
  <Slides>32</Slides>
  <Notes>32</Notes>
  <HiddenSlides>0</HiddenSlides>
  <MMClips>0</MMClips>
  <ScaleCrop>false</ScaleCrop>
  <HeadingPairs>
    <vt:vector size="6" baseType="variant">
      <vt:variant>
        <vt:lpstr>使用字型</vt:lpstr>
      </vt:variant>
      <vt:variant>
        <vt:i4>2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32</vt:i4>
      </vt:variant>
    </vt:vector>
  </HeadingPairs>
  <TitlesOfParts>
    <vt:vector size="35" baseType="lpstr">
      <vt:lpstr>Arial</vt:lpstr>
      <vt:lpstr>Roboto</vt:lpstr>
      <vt:lpstr>Simple Light</vt:lpstr>
      <vt:lpstr>PowerPoint 簡報</vt:lpstr>
      <vt:lpstr>Background</vt:lpstr>
      <vt:lpstr>Rotary-shear experiment</vt:lpstr>
      <vt:lpstr>Thermal Pressurization </vt:lpstr>
      <vt:lpstr>Information from experiments</vt:lpstr>
      <vt:lpstr>Establish a model to simulate T and Pf evolution</vt:lpstr>
      <vt:lpstr>COMSOL 2D Axis-Symmetric THMC Model</vt:lpstr>
      <vt:lpstr>Fluid Drainage condition</vt:lpstr>
      <vt:lpstr>PowerPoint 簡報</vt:lpstr>
      <vt:lpstr>Build the THMC Model…</vt:lpstr>
      <vt:lpstr>heat source Q（Thermal &amp; Chemical）</vt:lpstr>
      <vt:lpstr>heat source Q（Thermal &amp; Chemical）</vt:lpstr>
      <vt:lpstr>Mass source Qm (Hydraulic)</vt:lpstr>
      <vt:lpstr>Build the Model…</vt:lpstr>
      <vt:lpstr>evolution of T &amp; Pf </vt:lpstr>
      <vt:lpstr>Experimental condition</vt:lpstr>
      <vt:lpstr>Results (K-drained)</vt:lpstr>
      <vt:lpstr>material: Kaolinite-drained </vt:lpstr>
      <vt:lpstr>Results and discussion (mixed minerals-undrained)</vt:lpstr>
      <vt:lpstr>Results and discussion (mixed minerals-undrained)</vt:lpstr>
      <vt:lpstr>Results and discussion (mixed minerals-undrained)</vt:lpstr>
      <vt:lpstr>Results and discussion (mixed minerals-drained)</vt:lpstr>
      <vt:lpstr>Results and discussion (mixed minerals-drained)</vt:lpstr>
      <vt:lpstr>Results and discussion (mixed minerals-drained)</vt:lpstr>
      <vt:lpstr>Results and discussion (mixed minerals-drained)</vt:lpstr>
      <vt:lpstr>Discussion:  Mass source (Hydraulic ＆ Mechanical)</vt:lpstr>
      <vt:lpstr>PowerPoint 簡報</vt:lpstr>
      <vt:lpstr>PowerPoint 簡報</vt:lpstr>
      <vt:lpstr>Conclusion</vt:lpstr>
      <vt:lpstr>Future work</vt:lpstr>
      <vt:lpstr>References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黃芋晴 (113622010)</cp:lastModifiedBy>
  <cp:revision>1</cp:revision>
  <dcterms:modified xsi:type="dcterms:W3CDTF">2026-05-06T07:18:47Z</dcterms:modified>
</cp:coreProperties>
</file>