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FFDD23"/>
    <a:srgbClr val="4E95D9"/>
    <a:srgbClr val="FCD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0" autoAdjust="0"/>
    <p:restoredTop sz="97382" autoAdjust="0"/>
  </p:normalViewPr>
  <p:slideViewPr>
    <p:cSldViewPr snapToGrid="0" showGuides="1">
      <p:cViewPr varScale="1">
        <p:scale>
          <a:sx n="22" d="100"/>
          <a:sy n="22" d="100"/>
        </p:scale>
        <p:origin x="150" y="138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1D82B3-4D8F-452B-A4A1-6DCF0E08321F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52538"/>
            <a:ext cx="47799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37636A5-6A47-4531-A57E-9BA2A1307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5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636A5-6A47-4531-A57E-9BA2A13076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3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81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8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5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33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27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80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32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91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6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B69F2-FD36-4BAF-9A23-06F5CA4DA7D1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858FD5-A831-4AAE-A570-2FB22A59C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4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485272BD-4A02-7152-6BB6-BFBD151F20B4}"/>
              </a:ext>
            </a:extLst>
          </p:cNvPr>
          <p:cNvGrpSpPr/>
          <p:nvPr/>
        </p:nvGrpSpPr>
        <p:grpSpPr>
          <a:xfrm>
            <a:off x="30741526" y="4716348"/>
            <a:ext cx="10784518" cy="8332525"/>
            <a:chOff x="29998032" y="4495994"/>
            <a:chExt cx="11369737" cy="916639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E66CE39-42DF-2F7A-560D-8D57877C9D5A}"/>
                </a:ext>
              </a:extLst>
            </p:cNvPr>
            <p:cNvGrpSpPr/>
            <p:nvPr/>
          </p:nvGrpSpPr>
          <p:grpSpPr>
            <a:xfrm>
              <a:off x="29998032" y="4495994"/>
              <a:ext cx="11369737" cy="9166391"/>
              <a:chOff x="30498983" y="4792169"/>
              <a:chExt cx="10511958" cy="8307657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CFD55028-8160-A4AA-0C73-1A8ADED5A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50063" b="96096"/>
              <a:stretch>
                <a:fillRect/>
              </a:stretch>
            </p:blipFill>
            <p:spPr>
              <a:xfrm>
                <a:off x="30498983" y="4792169"/>
                <a:ext cx="10002763" cy="636975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81D2D375-9699-582B-CEFD-80174DD5A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127" r="50063" b="48010"/>
              <a:stretch>
                <a:fillRect/>
              </a:stretch>
            </p:blipFill>
            <p:spPr>
              <a:xfrm>
                <a:off x="31008178" y="5290280"/>
                <a:ext cx="10002763" cy="7809546"/>
              </a:xfrm>
              <a:prstGeom prst="rect">
                <a:avLst/>
              </a:prstGeom>
            </p:spPr>
          </p:pic>
        </p:grp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CAE44FBF-977F-E41F-5D45-B4AD32CAA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28600" y="5388782"/>
              <a:ext cx="1944413" cy="807965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DAEDCEE2-62DD-D20F-EB46-4F46496AF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5" y="8465187"/>
            <a:ext cx="12564697" cy="7946241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D8C49C1-2748-F4BC-D186-BDC88773F4FC}"/>
              </a:ext>
            </a:extLst>
          </p:cNvPr>
          <p:cNvSpPr/>
          <p:nvPr/>
        </p:nvSpPr>
        <p:spPr>
          <a:xfrm>
            <a:off x="0" y="-2"/>
            <a:ext cx="42794238" cy="3930279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5673F63D-FC23-88A8-CFB2-2F1A8A4F6989}"/>
              </a:ext>
            </a:extLst>
          </p:cNvPr>
          <p:cNvSpPr txBox="1"/>
          <p:nvPr/>
        </p:nvSpPr>
        <p:spPr>
          <a:xfrm>
            <a:off x="2836729" y="-24784"/>
            <a:ext cx="33631758" cy="25545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8000" b="1" i="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Multi–decadal </a:t>
            </a:r>
            <a:r>
              <a:rPr lang="en-US" sz="8000" b="1" i="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DD23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climate variability</a:t>
            </a:r>
            <a:r>
              <a:rPr lang="en-US" sz="8000" b="1" i="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en-US" sz="8000" b="1" i="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DD23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capacity planning </a:t>
            </a:r>
          </a:p>
          <a:p>
            <a:pPr algn="ctr"/>
            <a:r>
              <a:rPr lang="en-US" sz="8000" b="1" i="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of off–grid hybrid renewable energy systems</a:t>
            </a:r>
          </a:p>
        </p:txBody>
      </p:sp>
      <p:pic>
        <p:nvPicPr>
          <p:cNvPr id="12" name="Picture 3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3E5A62C-C25A-3701-DCB0-6A41C44863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127" y="275499"/>
            <a:ext cx="5674287" cy="1294477"/>
          </a:xfrm>
          <a:prstGeom prst="rect">
            <a:avLst/>
          </a:prstGeom>
        </p:spPr>
      </p:pic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1F383BE7-2F11-67EA-BE65-ACC447753A55}"/>
              </a:ext>
            </a:extLst>
          </p:cNvPr>
          <p:cNvSpPr txBox="1">
            <a:spLocks/>
          </p:cNvSpPr>
          <p:nvPr/>
        </p:nvSpPr>
        <p:spPr>
          <a:xfrm>
            <a:off x="6750633" y="3135766"/>
            <a:ext cx="8509813" cy="915950"/>
          </a:xfrm>
          <a:prstGeom prst="rect">
            <a:avLst/>
          </a:prstGeom>
        </p:spPr>
        <p:txBody>
          <a:bodyPr/>
          <a:lstStyle>
            <a:lvl1pPr marL="1008903" indent="-1008903" algn="l" defTabSz="4035613" rtl="0" eaLnBrk="1" latinLnBrk="0" hangingPunct="1">
              <a:lnSpc>
                <a:spcPct val="90000"/>
              </a:lnSpc>
              <a:spcBef>
                <a:spcPts val="4413"/>
              </a:spcBef>
              <a:buFont typeface="Arial" panose="020B0604020202020204" pitchFamily="34" charset="0"/>
              <a:buChar char="•"/>
              <a:defRPr sz="12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26710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10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4516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8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62323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80129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97936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15742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33549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51355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Yuting Cui</a:t>
            </a:r>
            <a:r>
              <a:rPr lang="pl-PL" altLang="zh-CN" sz="3600" baseline="30000" dirty="0">
                <a:solidFill>
                  <a:schemeClr val="bg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1 </a:t>
            </a:r>
            <a:r>
              <a:rPr lang="en-US" sz="46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, J</a:t>
            </a:r>
            <a:r>
              <a:rPr lang="pl-PL" sz="46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akub Jurasz</a:t>
            </a:r>
            <a:r>
              <a:rPr lang="pl-PL" sz="4600" baseline="300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1</a:t>
            </a:r>
            <a:r>
              <a:rPr lang="en-US" sz="4600" baseline="300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endParaRPr lang="en-US" sz="3500" dirty="0">
              <a:solidFill>
                <a:schemeClr val="bg1"/>
              </a:solidFill>
              <a:latin typeface="+mj-lt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43">
            <a:extLst>
              <a:ext uri="{FF2B5EF4-FFF2-40B4-BE49-F238E27FC236}">
                <a16:creationId xmlns:a16="http://schemas.microsoft.com/office/drawing/2014/main" id="{C903CDF3-02F7-020E-4861-F8C87DB652AB}"/>
              </a:ext>
            </a:extLst>
          </p:cNvPr>
          <p:cNvCxnSpPr>
            <a:cxnSpLocks/>
          </p:cNvCxnSpPr>
          <p:nvPr/>
        </p:nvCxnSpPr>
        <p:spPr>
          <a:xfrm>
            <a:off x="5191306" y="-144699"/>
            <a:ext cx="0" cy="40749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4">
            <a:extLst>
              <a:ext uri="{FF2B5EF4-FFF2-40B4-BE49-F238E27FC236}">
                <a16:creationId xmlns:a16="http://schemas.microsoft.com/office/drawing/2014/main" id="{40F4B894-2A2B-CBD3-0CD8-43642EA21B86}"/>
              </a:ext>
            </a:extLst>
          </p:cNvPr>
          <p:cNvCxnSpPr>
            <a:cxnSpLocks/>
          </p:cNvCxnSpPr>
          <p:nvPr/>
        </p:nvCxnSpPr>
        <p:spPr>
          <a:xfrm>
            <a:off x="34280351" y="26748"/>
            <a:ext cx="0" cy="39035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66" descr="A yellow and blue sign with a camera&#10;&#10;AI-generated content may be incorrect.">
            <a:extLst>
              <a:ext uri="{FF2B5EF4-FFF2-40B4-BE49-F238E27FC236}">
                <a16:creationId xmlns:a16="http://schemas.microsoft.com/office/drawing/2014/main" id="{3DBBCE15-B9CD-4082-34EC-66ED75751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6" y="354369"/>
            <a:ext cx="2166437" cy="3033013"/>
          </a:xfrm>
          <a:prstGeom prst="rect">
            <a:avLst/>
          </a:prstGeom>
        </p:spPr>
      </p:pic>
      <p:sp>
        <p:nvSpPr>
          <p:cNvPr id="22" name="Rectangle 32">
            <a:extLst>
              <a:ext uri="{FF2B5EF4-FFF2-40B4-BE49-F238E27FC236}">
                <a16:creationId xmlns:a16="http://schemas.microsoft.com/office/drawing/2014/main" id="{99C95532-83FF-0E90-7686-450288A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2794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24E5558-D52C-4CEB-F1EC-499CF9511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85" y="659201"/>
            <a:ext cx="1747645" cy="17476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30ABB8-91DD-0EFF-180F-7D27C446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891" y="142091"/>
            <a:ext cx="2725661" cy="36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1F26F27-AFA7-2E7B-F058-49AB392D9A1C}"/>
              </a:ext>
            </a:extLst>
          </p:cNvPr>
          <p:cNvSpPr txBox="1"/>
          <p:nvPr/>
        </p:nvSpPr>
        <p:spPr>
          <a:xfrm>
            <a:off x="9267099" y="2403308"/>
            <a:ext cx="20384149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4400" dirty="0"/>
              <a:t>Why is one weather year not enough for robust hybrid energy system design?</a:t>
            </a:r>
            <a:endParaRPr lang="zh-CN" altLang="en-US" sz="4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F30554-8D35-94FF-FB64-F862FCE9D7D4}"/>
              </a:ext>
            </a:extLst>
          </p:cNvPr>
          <p:cNvSpPr txBox="1"/>
          <p:nvPr/>
        </p:nvSpPr>
        <p:spPr>
          <a:xfrm>
            <a:off x="14435926" y="3241042"/>
            <a:ext cx="23412450" cy="542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altLang="zh-CN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mo"/>
              </a:rPr>
              <a:t>1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mo"/>
              </a:rPr>
              <a:t>Faculty of Environmental Engineering, Wroclaw University of Science and Technology, 50–377 Wroclaw, Poland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0670F7E-7DCE-24D6-437D-AE2C179DA19C}"/>
              </a:ext>
            </a:extLst>
          </p:cNvPr>
          <p:cNvSpPr txBox="1">
            <a:spLocks/>
          </p:cNvSpPr>
          <p:nvPr/>
        </p:nvSpPr>
        <p:spPr>
          <a:xfrm>
            <a:off x="2318284" y="2700408"/>
            <a:ext cx="3059218" cy="915950"/>
          </a:xfrm>
          <a:prstGeom prst="rect">
            <a:avLst/>
          </a:prstGeom>
        </p:spPr>
        <p:txBody>
          <a:bodyPr/>
          <a:lstStyle>
            <a:lvl1pPr marL="1008903" indent="-1008903" algn="l" defTabSz="4035613" rtl="0" eaLnBrk="1" latinLnBrk="0" hangingPunct="1">
              <a:lnSpc>
                <a:spcPct val="90000"/>
              </a:lnSpc>
              <a:spcBef>
                <a:spcPts val="4413"/>
              </a:spcBef>
              <a:buFont typeface="Arial" panose="020B0604020202020204" pitchFamily="34" charset="0"/>
              <a:buChar char="•"/>
              <a:defRPr sz="12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26710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10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4516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8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62323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80129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97936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15742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33549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51355" indent="-1008903" algn="l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CDE03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 b="1" dirty="0">
                <a:solidFill>
                  <a:srgbClr val="FCDE03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can for abstract</a:t>
            </a:r>
            <a:endParaRPr lang="en-US" sz="1800" b="1" dirty="0">
              <a:solidFill>
                <a:srgbClr val="FCDE03"/>
              </a:solidFill>
              <a:latin typeface="+mj-lt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20A51C4-6D0F-9445-DDB5-97B6749639E1}"/>
              </a:ext>
            </a:extLst>
          </p:cNvPr>
          <p:cNvGrpSpPr/>
          <p:nvPr/>
        </p:nvGrpSpPr>
        <p:grpSpPr>
          <a:xfrm>
            <a:off x="31003685" y="14672254"/>
            <a:ext cx="11454954" cy="12877076"/>
            <a:chOff x="30308851" y="14197669"/>
            <a:chExt cx="11574237" cy="1330837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5C39E79-C07C-69B8-C2CA-BF043F484C5E}"/>
                </a:ext>
              </a:extLst>
            </p:cNvPr>
            <p:cNvGrpSpPr/>
            <p:nvPr/>
          </p:nvGrpSpPr>
          <p:grpSpPr>
            <a:xfrm>
              <a:off x="30742428" y="14642833"/>
              <a:ext cx="10903602" cy="6729334"/>
              <a:chOff x="30315979" y="15644452"/>
              <a:chExt cx="10903602" cy="672933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60647286-D325-3857-828E-1223C010A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t="7541" r="52777" b="5674"/>
              <a:stretch>
                <a:fillRect/>
              </a:stretch>
            </p:blipFill>
            <p:spPr>
              <a:xfrm>
                <a:off x="30315979" y="15644452"/>
                <a:ext cx="9346905" cy="6316393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8C74B597-2589-A433-9E5C-CB9DDBA76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l="94052" t="7541" r="-1888"/>
              <a:stretch>
                <a:fillRect/>
              </a:stretch>
            </p:blipFill>
            <p:spPr>
              <a:xfrm>
                <a:off x="39668440" y="15644452"/>
                <a:ext cx="1551141" cy="6729334"/>
              </a:xfrm>
              <a:prstGeom prst="rect">
                <a:avLst/>
              </a:prstGeom>
            </p:spPr>
          </p:pic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F6691F2A-0158-7CFC-BE37-DBDC72C8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5895" t="487" r="11335" b="91291"/>
            <a:stretch>
              <a:fillRect/>
            </a:stretch>
          </p:blipFill>
          <p:spPr>
            <a:xfrm>
              <a:off x="30308851" y="14197669"/>
              <a:ext cx="11574237" cy="445164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9771208-1992-B977-FDEE-673BADDE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47184" t="7541" r="-1889"/>
            <a:stretch>
              <a:fillRect/>
            </a:stretch>
          </p:blipFill>
          <p:spPr>
            <a:xfrm>
              <a:off x="30926908" y="20959226"/>
              <a:ext cx="10719122" cy="6546815"/>
            </a:xfrm>
            <a:prstGeom prst="rect">
              <a:avLst/>
            </a:prstGeom>
          </p:spPr>
        </p:pic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76C8690D-5994-C3A1-DB05-266F3078EFCF}"/>
              </a:ext>
            </a:extLst>
          </p:cNvPr>
          <p:cNvSpPr/>
          <p:nvPr/>
        </p:nvSpPr>
        <p:spPr>
          <a:xfrm>
            <a:off x="361990" y="7653690"/>
            <a:ext cx="12718471" cy="7286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E3F61FD-3E33-C67C-EB36-BC24FC3FA64C}"/>
              </a:ext>
            </a:extLst>
          </p:cNvPr>
          <p:cNvSpPr txBox="1"/>
          <p:nvPr/>
        </p:nvSpPr>
        <p:spPr>
          <a:xfrm>
            <a:off x="-672585" y="7580265"/>
            <a:ext cx="12219053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4400" dirty="0"/>
              <a:t>2. System and annual optimization setup</a:t>
            </a:r>
            <a:endParaRPr lang="zh-CN" altLang="en-US" sz="4400" dirty="0"/>
          </a:p>
        </p:txBody>
      </p:sp>
      <p:sp>
        <p:nvSpPr>
          <p:cNvPr id="47" name="Rectangle 49">
            <a:extLst>
              <a:ext uri="{FF2B5EF4-FFF2-40B4-BE49-F238E27FC236}">
                <a16:creationId xmlns:a16="http://schemas.microsoft.com/office/drawing/2014/main" id="{582CBFB9-7A85-4EE2-2783-7E168E8C0522}"/>
              </a:ext>
            </a:extLst>
          </p:cNvPr>
          <p:cNvSpPr/>
          <p:nvPr/>
        </p:nvSpPr>
        <p:spPr>
          <a:xfrm>
            <a:off x="0" y="28578130"/>
            <a:ext cx="6544135" cy="169133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582" lvl="2"/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15755EB-9F6F-4C93-281B-F0FF8A20A806}"/>
              </a:ext>
            </a:extLst>
          </p:cNvPr>
          <p:cNvCxnSpPr>
            <a:cxnSpLocks/>
          </p:cNvCxnSpPr>
          <p:nvPr/>
        </p:nvCxnSpPr>
        <p:spPr>
          <a:xfrm>
            <a:off x="13557270" y="4051716"/>
            <a:ext cx="0" cy="24521934"/>
          </a:xfrm>
          <a:prstGeom prst="line">
            <a:avLst/>
          </a:prstGeom>
          <a:ln w="53975">
            <a:solidFill>
              <a:srgbClr val="4E95D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0F6BF572-900B-01C2-8F5E-F76A84CFAF20}"/>
              </a:ext>
            </a:extLst>
          </p:cNvPr>
          <p:cNvSpPr/>
          <p:nvPr/>
        </p:nvSpPr>
        <p:spPr>
          <a:xfrm>
            <a:off x="345123" y="4154469"/>
            <a:ext cx="12788461" cy="7286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A9813BB-37DE-B988-9858-5E418AF17E94}"/>
              </a:ext>
            </a:extLst>
          </p:cNvPr>
          <p:cNvSpPr txBox="1"/>
          <p:nvPr/>
        </p:nvSpPr>
        <p:spPr>
          <a:xfrm>
            <a:off x="562437" y="4127383"/>
            <a:ext cx="10116551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4400" dirty="0"/>
              <a:t>1. Introduction and research goal </a:t>
            </a:r>
            <a:endParaRPr lang="zh-CN" altLang="en-US" sz="44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BB7C348-0AAA-77FC-9D0F-9416B3E01DAB}"/>
              </a:ext>
            </a:extLst>
          </p:cNvPr>
          <p:cNvSpPr/>
          <p:nvPr/>
        </p:nvSpPr>
        <p:spPr>
          <a:xfrm>
            <a:off x="379568" y="17890176"/>
            <a:ext cx="12718471" cy="7286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5857C48-F952-4DEF-A441-EEB854A03AD2}"/>
              </a:ext>
            </a:extLst>
          </p:cNvPr>
          <p:cNvSpPr txBox="1"/>
          <p:nvPr/>
        </p:nvSpPr>
        <p:spPr>
          <a:xfrm>
            <a:off x="222761" y="17849360"/>
            <a:ext cx="12656166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4400" dirty="0"/>
              <a:t>3. Forty–five years of renewable resource variability</a:t>
            </a:r>
            <a:endParaRPr lang="zh-CN" altLang="en-US" sz="4400" dirty="0"/>
          </a:p>
        </p:txBody>
      </p:sp>
      <p:cxnSp>
        <p:nvCxnSpPr>
          <p:cNvPr id="1027" name="直接连接符 1026">
            <a:extLst>
              <a:ext uri="{FF2B5EF4-FFF2-40B4-BE49-F238E27FC236}">
                <a16:creationId xmlns:a16="http://schemas.microsoft.com/office/drawing/2014/main" id="{DDEA9227-16DA-E971-1456-782BEF0D5680}"/>
              </a:ext>
            </a:extLst>
          </p:cNvPr>
          <p:cNvCxnSpPr>
            <a:cxnSpLocks/>
          </p:cNvCxnSpPr>
          <p:nvPr/>
        </p:nvCxnSpPr>
        <p:spPr>
          <a:xfrm>
            <a:off x="29951516" y="4051716"/>
            <a:ext cx="0" cy="24514200"/>
          </a:xfrm>
          <a:prstGeom prst="line">
            <a:avLst/>
          </a:prstGeom>
          <a:ln w="53975">
            <a:solidFill>
              <a:srgbClr val="4E95D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矩形 1028">
            <a:extLst>
              <a:ext uri="{FF2B5EF4-FFF2-40B4-BE49-F238E27FC236}">
                <a16:creationId xmlns:a16="http://schemas.microsoft.com/office/drawing/2014/main" id="{DCB38B24-1F8E-AB02-B3AD-FE5028D85E92}"/>
              </a:ext>
            </a:extLst>
          </p:cNvPr>
          <p:cNvSpPr/>
          <p:nvPr/>
        </p:nvSpPr>
        <p:spPr>
          <a:xfrm>
            <a:off x="13766243" y="4162996"/>
            <a:ext cx="15656803" cy="7286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0" name="文本框 1029">
            <a:extLst>
              <a:ext uri="{FF2B5EF4-FFF2-40B4-BE49-F238E27FC236}">
                <a16:creationId xmlns:a16="http://schemas.microsoft.com/office/drawing/2014/main" id="{663EBBD4-C7DD-CF6A-9FD0-40A1333B543B}"/>
              </a:ext>
            </a:extLst>
          </p:cNvPr>
          <p:cNvSpPr txBox="1"/>
          <p:nvPr/>
        </p:nvSpPr>
        <p:spPr>
          <a:xfrm>
            <a:off x="13965260" y="4136418"/>
            <a:ext cx="15621011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4000" dirty="0"/>
              <a:t>4. Weather variability reshapes capacity planning and performance</a:t>
            </a:r>
            <a:endParaRPr lang="zh-CN" altLang="en-US" sz="4000" dirty="0"/>
          </a:p>
        </p:txBody>
      </p:sp>
      <p:sp>
        <p:nvSpPr>
          <p:cNvPr id="1033" name="矩形 1032">
            <a:extLst>
              <a:ext uri="{FF2B5EF4-FFF2-40B4-BE49-F238E27FC236}">
                <a16:creationId xmlns:a16="http://schemas.microsoft.com/office/drawing/2014/main" id="{39A90DF8-4C3C-DE06-6381-57A53C8A9CE3}"/>
              </a:ext>
            </a:extLst>
          </p:cNvPr>
          <p:cNvSpPr/>
          <p:nvPr/>
        </p:nvSpPr>
        <p:spPr>
          <a:xfrm>
            <a:off x="30283727" y="4154469"/>
            <a:ext cx="12174913" cy="7286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4" name="文本框 1033">
            <a:extLst>
              <a:ext uri="{FF2B5EF4-FFF2-40B4-BE49-F238E27FC236}">
                <a16:creationId xmlns:a16="http://schemas.microsoft.com/office/drawing/2014/main" id="{4416F800-4531-3D7E-0E64-7E11B249EBB8}"/>
              </a:ext>
            </a:extLst>
          </p:cNvPr>
          <p:cNvSpPr txBox="1"/>
          <p:nvPr/>
        </p:nvSpPr>
        <p:spPr>
          <a:xfrm>
            <a:off x="30542326" y="4162184"/>
            <a:ext cx="1187901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4000" dirty="0"/>
              <a:t>5. Moderate curtailment captures most benefits</a:t>
            </a:r>
            <a:endParaRPr lang="zh-CN" altLang="en-US" sz="4000" dirty="0"/>
          </a:p>
        </p:txBody>
      </p:sp>
      <p:sp>
        <p:nvSpPr>
          <p:cNvPr id="1038" name="TextBox 70">
            <a:extLst>
              <a:ext uri="{FF2B5EF4-FFF2-40B4-BE49-F238E27FC236}">
                <a16:creationId xmlns:a16="http://schemas.microsoft.com/office/drawing/2014/main" id="{A90432A8-A558-7BC4-7B56-0B88B4CF3BCE}"/>
              </a:ext>
            </a:extLst>
          </p:cNvPr>
          <p:cNvSpPr txBox="1"/>
          <p:nvPr/>
        </p:nvSpPr>
        <p:spPr>
          <a:xfrm>
            <a:off x="600394" y="16303040"/>
            <a:ext cx="12718472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b="1" dirty="0">
                <a:solidFill>
                  <a:srgbClr val="4E95D9"/>
                </a:solidFill>
                <a:cs typeface="Arial" panose="020B0604020202020204" pitchFamily="34" charset="0"/>
              </a:rPr>
              <a:t>Fig. 1. </a:t>
            </a:r>
            <a:r>
              <a:rPr lang="en-US" sz="3200" dirty="0">
                <a:solidFill>
                  <a:srgbClr val="4E95D9"/>
                </a:solidFill>
                <a:cs typeface="Arial" panose="020B0604020202020204" pitchFamily="34" charset="0"/>
              </a:rPr>
              <a:t>Off–grid solar–wind–diesel–</a:t>
            </a:r>
            <a:r>
              <a:rPr lang="en-US" altLang="zh-CN" sz="3200" dirty="0">
                <a:solidFill>
                  <a:srgbClr val="4E95D9"/>
                </a:solidFill>
                <a:cs typeface="Arial" panose="020B0604020202020204" pitchFamily="34" charset="0"/>
              </a:rPr>
              <a:t>pumped hydro storage (PHS) system</a:t>
            </a:r>
            <a:endParaRPr lang="en-US" sz="3200" dirty="0">
              <a:solidFill>
                <a:srgbClr val="4E95D9"/>
              </a:solidFill>
              <a:cs typeface="Arial" panose="020B0604020202020204" pitchFamily="34" charset="0"/>
            </a:endParaRPr>
          </a:p>
        </p:txBody>
      </p:sp>
      <p:sp>
        <p:nvSpPr>
          <p:cNvPr id="1039" name="TextBox 70">
            <a:extLst>
              <a:ext uri="{FF2B5EF4-FFF2-40B4-BE49-F238E27FC236}">
                <a16:creationId xmlns:a16="http://schemas.microsoft.com/office/drawing/2014/main" id="{04A583A8-87D5-77AC-61FB-17DA6087993F}"/>
              </a:ext>
            </a:extLst>
          </p:cNvPr>
          <p:cNvSpPr txBox="1"/>
          <p:nvPr/>
        </p:nvSpPr>
        <p:spPr>
          <a:xfrm>
            <a:off x="236098" y="16763043"/>
            <a:ext cx="13368954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Arial" panose="020B0604020202020204" pitchFamily="34" charset="0"/>
              </a:rPr>
              <a:t>Annual model co-optimizes wind, solar, diesel generators(DG), and PHS capacities.</a:t>
            </a: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Arial" panose="020B0604020202020204" pitchFamily="34" charset="0"/>
              </a:rPr>
              <a:t>Objective function: minimize the levelized cost of electricity (LCOE).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40" name="TextBox 70">
            <a:extLst>
              <a:ext uri="{FF2B5EF4-FFF2-40B4-BE49-F238E27FC236}">
                <a16:creationId xmlns:a16="http://schemas.microsoft.com/office/drawing/2014/main" id="{BBAFDC44-769A-B95F-6071-5FE810BAB736}"/>
              </a:ext>
            </a:extLst>
          </p:cNvPr>
          <p:cNvSpPr txBox="1"/>
          <p:nvPr/>
        </p:nvSpPr>
        <p:spPr>
          <a:xfrm>
            <a:off x="909287" y="26951413"/>
            <a:ext cx="12718472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b="1" dirty="0">
                <a:solidFill>
                  <a:srgbClr val="4E95D9"/>
                </a:solidFill>
                <a:cs typeface="Arial" panose="020B0604020202020204" pitchFamily="34" charset="0"/>
              </a:rPr>
              <a:t>Fig. 2. </a:t>
            </a:r>
            <a:r>
              <a:rPr lang="en-US" sz="3200" dirty="0">
                <a:solidFill>
                  <a:srgbClr val="4E95D9"/>
                </a:solidFill>
                <a:cs typeface="Arial" panose="020B0604020202020204" pitchFamily="34" charset="0"/>
              </a:rPr>
              <a:t>Daily wind and solar </a:t>
            </a:r>
            <a:r>
              <a:rPr lang="en-US" altLang="zh-CN" sz="3200" dirty="0">
                <a:solidFill>
                  <a:srgbClr val="4E95D9"/>
                </a:solidFill>
                <a:cs typeface="Arial" panose="020B0604020202020204" pitchFamily="34" charset="0"/>
              </a:rPr>
              <a:t>capacity factors over 1980–2024</a:t>
            </a:r>
            <a:endParaRPr lang="en-US" sz="3200" dirty="0">
              <a:solidFill>
                <a:srgbClr val="4E95D9"/>
              </a:solidFill>
              <a:cs typeface="Arial" panose="020B0604020202020204" pitchFamily="34" charset="0"/>
            </a:endParaRPr>
          </a:p>
        </p:txBody>
      </p:sp>
      <p:sp>
        <p:nvSpPr>
          <p:cNvPr id="1041" name="TextBox 70">
            <a:extLst>
              <a:ext uri="{FF2B5EF4-FFF2-40B4-BE49-F238E27FC236}">
                <a16:creationId xmlns:a16="http://schemas.microsoft.com/office/drawing/2014/main" id="{79E59F10-35E7-0F69-6FF0-55F246C924E9}"/>
              </a:ext>
            </a:extLst>
          </p:cNvPr>
          <p:cNvSpPr txBox="1"/>
          <p:nvPr/>
        </p:nvSpPr>
        <p:spPr>
          <a:xfrm>
            <a:off x="923766" y="27439413"/>
            <a:ext cx="11760722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Arial" panose="020B0604020202020204" pitchFamily="34" charset="0"/>
              </a:rPr>
              <a:t>Wind and solar resources both show clear inter–annual variability.</a:t>
            </a: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Arial" panose="020B0604020202020204" pitchFamily="34" charset="0"/>
              </a:rPr>
              <a:t>Wind is more irregular, while solar is more seasonally structured.</a:t>
            </a:r>
            <a:endParaRPr lang="en-US" sz="2800" dirty="0">
              <a:cs typeface="Arial" panose="020B0604020202020204" pitchFamily="34" charset="0"/>
            </a:endParaRPr>
          </a:p>
        </p:txBody>
      </p:sp>
      <p:grpSp>
        <p:nvGrpSpPr>
          <p:cNvPr id="1065" name="组合 1064">
            <a:extLst>
              <a:ext uri="{FF2B5EF4-FFF2-40B4-BE49-F238E27FC236}">
                <a16:creationId xmlns:a16="http://schemas.microsoft.com/office/drawing/2014/main" id="{D4055D8A-E4F9-4386-C676-06F954E50894}"/>
              </a:ext>
            </a:extLst>
          </p:cNvPr>
          <p:cNvGrpSpPr/>
          <p:nvPr/>
        </p:nvGrpSpPr>
        <p:grpSpPr>
          <a:xfrm>
            <a:off x="554434" y="18770184"/>
            <a:ext cx="12345298" cy="8261626"/>
            <a:chOff x="692710" y="18862921"/>
            <a:chExt cx="12345298" cy="826162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4152CB0-FE27-13E6-293D-978BE9DCA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49478" b="3042"/>
            <a:stretch>
              <a:fillRect/>
            </a:stretch>
          </p:blipFill>
          <p:spPr>
            <a:xfrm>
              <a:off x="766086" y="22717911"/>
              <a:ext cx="12184761" cy="440663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8E6DA64C-A9A3-AEDE-3494-4578E55B1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b="57653"/>
            <a:stretch>
              <a:fillRect/>
            </a:stretch>
          </p:blipFill>
          <p:spPr>
            <a:xfrm>
              <a:off x="758937" y="18862921"/>
              <a:ext cx="12184761" cy="3930279"/>
            </a:xfrm>
            <a:prstGeom prst="rect">
              <a:avLst/>
            </a:prstGeom>
          </p:spPr>
        </p:pic>
        <p:sp>
          <p:nvSpPr>
            <p:cNvPr id="1043" name="文本框 1042">
              <a:extLst>
                <a:ext uri="{FF2B5EF4-FFF2-40B4-BE49-F238E27FC236}">
                  <a16:creationId xmlns:a16="http://schemas.microsoft.com/office/drawing/2014/main" id="{3D335719-E650-F96F-96BD-955F08411CCF}"/>
                </a:ext>
              </a:extLst>
            </p:cNvPr>
            <p:cNvSpPr txBox="1"/>
            <p:nvPr/>
          </p:nvSpPr>
          <p:spPr>
            <a:xfrm rot="16200000">
              <a:off x="11596167" y="20544864"/>
              <a:ext cx="2324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Wind capacity factor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文本框 1043">
              <a:extLst>
                <a:ext uri="{FF2B5EF4-FFF2-40B4-BE49-F238E27FC236}">
                  <a16:creationId xmlns:a16="http://schemas.microsoft.com/office/drawing/2014/main" id="{D3FA4910-25DE-1632-5DB7-5BAF7CB4E991}"/>
                </a:ext>
              </a:extLst>
            </p:cNvPr>
            <p:cNvSpPr txBox="1"/>
            <p:nvPr/>
          </p:nvSpPr>
          <p:spPr>
            <a:xfrm rot="16200000">
              <a:off x="11691292" y="24561369"/>
              <a:ext cx="2324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 capacity factor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文本框 1044">
              <a:extLst>
                <a:ext uri="{FF2B5EF4-FFF2-40B4-BE49-F238E27FC236}">
                  <a16:creationId xmlns:a16="http://schemas.microsoft.com/office/drawing/2014/main" id="{45AC962D-7CF4-896A-DC9A-2DD5E3F7ECD5}"/>
                </a:ext>
              </a:extLst>
            </p:cNvPr>
            <p:cNvSpPr txBox="1"/>
            <p:nvPr/>
          </p:nvSpPr>
          <p:spPr>
            <a:xfrm rot="16200000">
              <a:off x="236264" y="20605750"/>
              <a:ext cx="12822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Day of year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文本框 1045">
              <a:extLst>
                <a:ext uri="{FF2B5EF4-FFF2-40B4-BE49-F238E27FC236}">
                  <a16:creationId xmlns:a16="http://schemas.microsoft.com/office/drawing/2014/main" id="{3991BBA8-12E0-714F-AD11-0B81F78A3166}"/>
                </a:ext>
              </a:extLst>
            </p:cNvPr>
            <p:cNvSpPr txBox="1"/>
            <p:nvPr/>
          </p:nvSpPr>
          <p:spPr>
            <a:xfrm rot="16200000">
              <a:off x="247863" y="24573582"/>
              <a:ext cx="12822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Day of year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8" name="TextBox 70">
            <a:extLst>
              <a:ext uri="{FF2B5EF4-FFF2-40B4-BE49-F238E27FC236}">
                <a16:creationId xmlns:a16="http://schemas.microsoft.com/office/drawing/2014/main" id="{B9B34F96-DB99-8282-2BBE-3FDF6D1DDBF0}"/>
              </a:ext>
            </a:extLst>
          </p:cNvPr>
          <p:cNvSpPr txBox="1"/>
          <p:nvPr/>
        </p:nvSpPr>
        <p:spPr>
          <a:xfrm>
            <a:off x="14990018" y="27614940"/>
            <a:ext cx="14029586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b="1" dirty="0">
                <a:solidFill>
                  <a:srgbClr val="4E95D9"/>
                </a:solidFill>
                <a:cs typeface="Arial" panose="020B0604020202020204" pitchFamily="34" charset="0"/>
              </a:rPr>
              <a:t>Fig. 4. </a:t>
            </a:r>
            <a:r>
              <a:rPr lang="en-US" sz="3200" dirty="0">
                <a:solidFill>
                  <a:srgbClr val="4E95D9"/>
                </a:solidFill>
                <a:cs typeface="Arial" panose="020B0604020202020204" pitchFamily="34" charset="0"/>
              </a:rPr>
              <a:t>Inter–annual variation in carbon intensity, LCOE, and cost structure</a:t>
            </a:r>
          </a:p>
        </p:txBody>
      </p:sp>
      <p:grpSp>
        <p:nvGrpSpPr>
          <p:cNvPr id="1056" name="组合 1055">
            <a:extLst>
              <a:ext uri="{FF2B5EF4-FFF2-40B4-BE49-F238E27FC236}">
                <a16:creationId xmlns:a16="http://schemas.microsoft.com/office/drawing/2014/main" id="{6722FF4B-F697-1087-BA9E-6FEE2AB1D04A}"/>
              </a:ext>
            </a:extLst>
          </p:cNvPr>
          <p:cNvGrpSpPr/>
          <p:nvPr/>
        </p:nvGrpSpPr>
        <p:grpSpPr>
          <a:xfrm>
            <a:off x="14035816" y="4941352"/>
            <a:ext cx="15568130" cy="11859041"/>
            <a:chOff x="14130739" y="5102652"/>
            <a:chExt cx="15568130" cy="1185904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4C088CF-3F98-BD4A-8835-FD306D6CA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7894" y="5122136"/>
              <a:ext cx="15530975" cy="11392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7" name="TextBox 70">
              <a:extLst>
                <a:ext uri="{FF2B5EF4-FFF2-40B4-BE49-F238E27FC236}">
                  <a16:creationId xmlns:a16="http://schemas.microsoft.com/office/drawing/2014/main" id="{69A14DF0-3622-E7EB-8AC9-8A9C8C302D97}"/>
                </a:ext>
              </a:extLst>
            </p:cNvPr>
            <p:cNvSpPr txBox="1"/>
            <p:nvPr/>
          </p:nvSpPr>
          <p:spPr>
            <a:xfrm>
              <a:off x="15045482" y="16334598"/>
              <a:ext cx="13775798" cy="627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3200" b="1" dirty="0">
                  <a:solidFill>
                    <a:srgbClr val="4E95D9"/>
                  </a:solidFill>
                  <a:cs typeface="Arial" panose="020B0604020202020204" pitchFamily="34" charset="0"/>
                </a:rPr>
                <a:t>Fig. 3. </a:t>
              </a:r>
              <a:r>
                <a:rPr lang="en-US" sz="3200" dirty="0">
                  <a:solidFill>
                    <a:srgbClr val="4E95D9"/>
                  </a:solidFill>
                  <a:cs typeface="Arial" panose="020B0604020202020204" pitchFamily="34" charset="0"/>
                </a:rPr>
                <a:t>Annual optimal capacities under 0%, 10%, and 20% curtailment limits</a:t>
              </a:r>
            </a:p>
          </p:txBody>
        </p:sp>
        <p:sp>
          <p:nvSpPr>
            <p:cNvPr id="1050" name="文本框 1049">
              <a:extLst>
                <a:ext uri="{FF2B5EF4-FFF2-40B4-BE49-F238E27FC236}">
                  <a16:creationId xmlns:a16="http://schemas.microsoft.com/office/drawing/2014/main" id="{5828AA14-6060-0636-4842-9D0AE06054CE}"/>
                </a:ext>
              </a:extLst>
            </p:cNvPr>
            <p:cNvSpPr txBox="1"/>
            <p:nvPr/>
          </p:nvSpPr>
          <p:spPr>
            <a:xfrm rot="16200000">
              <a:off x="12757045" y="6476346"/>
              <a:ext cx="31474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0% curtailment scenario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文本框 1050">
              <a:extLst>
                <a:ext uri="{FF2B5EF4-FFF2-40B4-BE49-F238E27FC236}">
                  <a16:creationId xmlns:a16="http://schemas.microsoft.com/office/drawing/2014/main" id="{728BDACC-1B9D-CE5F-59A8-D4991704B849}"/>
                </a:ext>
              </a:extLst>
            </p:cNvPr>
            <p:cNvSpPr txBox="1"/>
            <p:nvPr/>
          </p:nvSpPr>
          <p:spPr>
            <a:xfrm rot="16200000">
              <a:off x="17542021" y="6543147"/>
              <a:ext cx="31474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 curtailment scenario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文本框 1051">
              <a:extLst>
                <a:ext uri="{FF2B5EF4-FFF2-40B4-BE49-F238E27FC236}">
                  <a16:creationId xmlns:a16="http://schemas.microsoft.com/office/drawing/2014/main" id="{029C26C7-35A2-2F86-9A57-866344027BAA}"/>
                </a:ext>
              </a:extLst>
            </p:cNvPr>
            <p:cNvSpPr txBox="1"/>
            <p:nvPr/>
          </p:nvSpPr>
          <p:spPr>
            <a:xfrm rot="16200000">
              <a:off x="22288317" y="6543147"/>
              <a:ext cx="31474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20% curtailment scenario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8" name="组合 1057">
            <a:extLst>
              <a:ext uri="{FF2B5EF4-FFF2-40B4-BE49-F238E27FC236}">
                <a16:creationId xmlns:a16="http://schemas.microsoft.com/office/drawing/2014/main" id="{B32E7B19-9694-A143-7119-FE59FB9CE83E}"/>
              </a:ext>
            </a:extLst>
          </p:cNvPr>
          <p:cNvGrpSpPr/>
          <p:nvPr/>
        </p:nvGrpSpPr>
        <p:grpSpPr>
          <a:xfrm>
            <a:off x="14125801" y="17571320"/>
            <a:ext cx="15525447" cy="10232825"/>
            <a:chOff x="14222766" y="17477110"/>
            <a:chExt cx="15525447" cy="102328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D622B77-151B-A4D2-1D50-80BD4AF1B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2766" y="17477110"/>
              <a:ext cx="15525447" cy="102022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3" name="文本框 1052">
              <a:extLst>
                <a:ext uri="{FF2B5EF4-FFF2-40B4-BE49-F238E27FC236}">
                  <a16:creationId xmlns:a16="http://schemas.microsoft.com/office/drawing/2014/main" id="{10AC9F6C-81B1-F1B9-7421-3AB55C51B09D}"/>
                </a:ext>
              </a:extLst>
            </p:cNvPr>
            <p:cNvSpPr txBox="1"/>
            <p:nvPr/>
          </p:nvSpPr>
          <p:spPr>
            <a:xfrm>
              <a:off x="17811850" y="27334249"/>
              <a:ext cx="12588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curtailment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文本框 1053">
              <a:extLst>
                <a:ext uri="{FF2B5EF4-FFF2-40B4-BE49-F238E27FC236}">
                  <a16:creationId xmlns:a16="http://schemas.microsoft.com/office/drawing/2014/main" id="{16128FB5-6D02-811E-1A9F-13A8323D7B80}"/>
                </a:ext>
              </a:extLst>
            </p:cNvPr>
            <p:cNvSpPr txBox="1"/>
            <p:nvPr/>
          </p:nvSpPr>
          <p:spPr>
            <a:xfrm>
              <a:off x="22932490" y="27340603"/>
              <a:ext cx="12588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curtailment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文本框 1054">
              <a:extLst>
                <a:ext uri="{FF2B5EF4-FFF2-40B4-BE49-F238E27FC236}">
                  <a16:creationId xmlns:a16="http://schemas.microsoft.com/office/drawing/2014/main" id="{B894328C-2789-BA8F-180B-CA7E2F944E95}"/>
                </a:ext>
              </a:extLst>
            </p:cNvPr>
            <p:cNvSpPr txBox="1"/>
            <p:nvPr/>
          </p:nvSpPr>
          <p:spPr>
            <a:xfrm>
              <a:off x="27991307" y="27334249"/>
              <a:ext cx="12588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curtailment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7" name="TextBox 70">
            <a:extLst>
              <a:ext uri="{FF2B5EF4-FFF2-40B4-BE49-F238E27FC236}">
                <a16:creationId xmlns:a16="http://schemas.microsoft.com/office/drawing/2014/main" id="{C608A3F9-9622-96A7-9C79-E39E12A3A2F9}"/>
              </a:ext>
            </a:extLst>
          </p:cNvPr>
          <p:cNvSpPr txBox="1"/>
          <p:nvPr/>
        </p:nvSpPr>
        <p:spPr>
          <a:xfrm>
            <a:off x="14440291" y="16662948"/>
            <a:ext cx="14670947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Arial" panose="020B0604020202020204" pitchFamily="34" charset="0"/>
              </a:rPr>
              <a:t>Wind and solar capacities vary across weather years; DG remains comparatively stable.</a:t>
            </a:r>
          </a:p>
        </p:txBody>
      </p:sp>
      <p:sp>
        <p:nvSpPr>
          <p:cNvPr id="1059" name="TextBox 70">
            <a:extLst>
              <a:ext uri="{FF2B5EF4-FFF2-40B4-BE49-F238E27FC236}">
                <a16:creationId xmlns:a16="http://schemas.microsoft.com/office/drawing/2014/main" id="{406EC0CB-B19D-7476-3279-04623204C3E5}"/>
              </a:ext>
            </a:extLst>
          </p:cNvPr>
          <p:cNvSpPr txBox="1"/>
          <p:nvPr/>
        </p:nvSpPr>
        <p:spPr>
          <a:xfrm>
            <a:off x="14258168" y="28041401"/>
            <a:ext cx="15693348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Arial" panose="020B0604020202020204" pitchFamily="34" charset="0"/>
              </a:rPr>
              <a:t>Relaxed curtailment lowers LCOE and carbon intensity, but adverse weather years remain visible.</a:t>
            </a:r>
          </a:p>
        </p:txBody>
      </p:sp>
      <p:sp>
        <p:nvSpPr>
          <p:cNvPr id="1061" name="文本框 1060">
            <a:extLst>
              <a:ext uri="{FF2B5EF4-FFF2-40B4-BE49-F238E27FC236}">
                <a16:creationId xmlns:a16="http://schemas.microsoft.com/office/drawing/2014/main" id="{46CD846E-BC5E-CE26-4593-C4718B14BA27}"/>
              </a:ext>
            </a:extLst>
          </p:cNvPr>
          <p:cNvSpPr txBox="1"/>
          <p:nvPr/>
        </p:nvSpPr>
        <p:spPr>
          <a:xfrm>
            <a:off x="14440291" y="17061685"/>
            <a:ext cx="12162939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  <a:defRPr sz="2800"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Relaxed curtailment enables larger renewable capacities.</a:t>
            </a:r>
          </a:p>
        </p:txBody>
      </p:sp>
      <p:sp>
        <p:nvSpPr>
          <p:cNvPr id="1062" name="矩形 1061">
            <a:extLst>
              <a:ext uri="{FF2B5EF4-FFF2-40B4-BE49-F238E27FC236}">
                <a16:creationId xmlns:a16="http://schemas.microsoft.com/office/drawing/2014/main" id="{D958B470-63FD-EA36-211E-0EF9C4572331}"/>
              </a:ext>
            </a:extLst>
          </p:cNvPr>
          <p:cNvSpPr/>
          <p:nvPr/>
        </p:nvSpPr>
        <p:spPr>
          <a:xfrm>
            <a:off x="30283727" y="13898872"/>
            <a:ext cx="12174913" cy="7286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CA011577-D5E2-5469-1792-42EDD6261EF3}"/>
              </a:ext>
            </a:extLst>
          </p:cNvPr>
          <p:cNvSpPr txBox="1"/>
          <p:nvPr/>
        </p:nvSpPr>
        <p:spPr>
          <a:xfrm>
            <a:off x="30283727" y="13932707"/>
            <a:ext cx="1209812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4000" dirty="0"/>
              <a:t>6. Storage expansion shifts the cost–emission balance</a:t>
            </a:r>
            <a:endParaRPr lang="zh-CN" altLang="en-US" sz="4000" dirty="0"/>
          </a:p>
        </p:txBody>
      </p:sp>
      <p:sp>
        <p:nvSpPr>
          <p:cNvPr id="1064" name="TextBox 70">
            <a:extLst>
              <a:ext uri="{FF2B5EF4-FFF2-40B4-BE49-F238E27FC236}">
                <a16:creationId xmlns:a16="http://schemas.microsoft.com/office/drawing/2014/main" id="{64FE8A09-13FD-A26F-F745-229DF7D1280A}"/>
              </a:ext>
            </a:extLst>
          </p:cNvPr>
          <p:cNvSpPr txBox="1"/>
          <p:nvPr/>
        </p:nvSpPr>
        <p:spPr>
          <a:xfrm>
            <a:off x="30230474" y="13347705"/>
            <a:ext cx="13001375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Arial" panose="020B0604020202020204" pitchFamily="34" charset="0"/>
              </a:rPr>
              <a:t>Most cost–emission gains occur before about 15–20% allowable curtailment.</a:t>
            </a:r>
          </a:p>
        </p:txBody>
      </p:sp>
      <p:sp>
        <p:nvSpPr>
          <p:cNvPr id="1067" name="TextBox 70">
            <a:extLst>
              <a:ext uri="{FF2B5EF4-FFF2-40B4-BE49-F238E27FC236}">
                <a16:creationId xmlns:a16="http://schemas.microsoft.com/office/drawing/2014/main" id="{8861288D-B07F-8B4B-0AC2-0A6DF41F66E6}"/>
              </a:ext>
            </a:extLst>
          </p:cNvPr>
          <p:cNvSpPr txBox="1"/>
          <p:nvPr/>
        </p:nvSpPr>
        <p:spPr>
          <a:xfrm>
            <a:off x="30654743" y="12883792"/>
            <a:ext cx="12098126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b="1" dirty="0">
                <a:solidFill>
                  <a:srgbClr val="4E95D9"/>
                </a:solidFill>
                <a:cs typeface="Arial" panose="020B0604020202020204" pitchFamily="34" charset="0"/>
              </a:rPr>
              <a:t>Fig. 5. </a:t>
            </a:r>
            <a:r>
              <a:rPr lang="en-US" sz="3200" dirty="0">
                <a:solidFill>
                  <a:srgbClr val="4E95D9"/>
                </a:solidFill>
                <a:cs typeface="Arial" panose="020B0604020202020204" pitchFamily="34" charset="0"/>
              </a:rPr>
              <a:t>Median LCOE and carbon intensity response to curtailment</a:t>
            </a:r>
          </a:p>
        </p:txBody>
      </p:sp>
      <p:sp>
        <p:nvSpPr>
          <p:cNvPr id="1070" name="TextBox 70">
            <a:extLst>
              <a:ext uri="{FF2B5EF4-FFF2-40B4-BE49-F238E27FC236}">
                <a16:creationId xmlns:a16="http://schemas.microsoft.com/office/drawing/2014/main" id="{AA37F26B-9BC7-CFAB-0F8C-65C00B59A609}"/>
              </a:ext>
            </a:extLst>
          </p:cNvPr>
          <p:cNvSpPr txBox="1"/>
          <p:nvPr/>
        </p:nvSpPr>
        <p:spPr>
          <a:xfrm>
            <a:off x="30542326" y="27320366"/>
            <a:ext cx="12070092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 dirty="0">
                <a:solidFill>
                  <a:srgbClr val="4E95D9"/>
                </a:solidFill>
                <a:cs typeface="Arial" panose="020B0604020202020204" pitchFamily="34" charset="0"/>
              </a:rPr>
              <a:t>Fig. 6. </a:t>
            </a:r>
            <a:r>
              <a:rPr lang="en-US" sz="2800" dirty="0">
                <a:solidFill>
                  <a:srgbClr val="4E95D9"/>
                </a:solidFill>
                <a:cs typeface="Arial" panose="020B0604020202020204" pitchFamily="34" charset="0"/>
              </a:rPr>
              <a:t>LCOE and carbon intensity distributions across PHS storage capacities</a:t>
            </a:r>
          </a:p>
        </p:txBody>
      </p:sp>
      <p:sp>
        <p:nvSpPr>
          <p:cNvPr id="1076" name="TextBox 70">
            <a:extLst>
              <a:ext uri="{FF2B5EF4-FFF2-40B4-BE49-F238E27FC236}">
                <a16:creationId xmlns:a16="http://schemas.microsoft.com/office/drawing/2014/main" id="{BCEF317B-DA89-11E2-CE06-F9EFC72548CF}"/>
              </a:ext>
            </a:extLst>
          </p:cNvPr>
          <p:cNvSpPr txBox="1"/>
          <p:nvPr/>
        </p:nvSpPr>
        <p:spPr>
          <a:xfrm>
            <a:off x="236098" y="4993771"/>
            <a:ext cx="12922017" cy="252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/>
              <a:t>Off–grid hybrid systems are key to low–carbon electricity supply in remote areas.</a:t>
            </a: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cs typeface="Arial" panose="020B0604020202020204" pitchFamily="34" charset="0"/>
              </a:rPr>
              <a:t>Many planning studies rely on single–year renewable resource inputs, which can hide weather–driven planning bias.</a:t>
            </a: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cs typeface="Arial" panose="020B0604020202020204" pitchFamily="34" charset="0"/>
              </a:rPr>
              <a:t>We use 45 years of hourly wind and solar data to quantify capacity variability, curtailment marginal effects, and storage cost–emission trade–offs.</a:t>
            </a:r>
            <a:endParaRPr lang="en-US" sz="2800" dirty="0">
              <a:cs typeface="Arial" panose="020B0604020202020204" pitchFamily="34" charset="0"/>
            </a:endParaRPr>
          </a:p>
        </p:txBody>
      </p:sp>
      <p:cxnSp>
        <p:nvCxnSpPr>
          <p:cNvPr id="1079" name="直接连接符 1078">
            <a:extLst>
              <a:ext uri="{FF2B5EF4-FFF2-40B4-BE49-F238E27FC236}">
                <a16:creationId xmlns:a16="http://schemas.microsoft.com/office/drawing/2014/main" id="{C77B9192-851B-E1A2-7F02-98FEC75BC346}"/>
              </a:ext>
            </a:extLst>
          </p:cNvPr>
          <p:cNvCxnSpPr>
            <a:cxnSpLocks/>
          </p:cNvCxnSpPr>
          <p:nvPr/>
        </p:nvCxnSpPr>
        <p:spPr>
          <a:xfrm>
            <a:off x="345123" y="4065947"/>
            <a:ext cx="42113517" cy="0"/>
          </a:xfrm>
          <a:prstGeom prst="line">
            <a:avLst/>
          </a:prstGeom>
          <a:ln w="53975">
            <a:solidFill>
              <a:srgbClr val="4E95D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1" name="直接连接符 1090">
            <a:extLst>
              <a:ext uri="{FF2B5EF4-FFF2-40B4-BE49-F238E27FC236}">
                <a16:creationId xmlns:a16="http://schemas.microsoft.com/office/drawing/2014/main" id="{63C0F12A-DE98-E816-8A28-3D74D2A15657}"/>
              </a:ext>
            </a:extLst>
          </p:cNvPr>
          <p:cNvCxnSpPr>
            <a:cxnSpLocks/>
          </p:cNvCxnSpPr>
          <p:nvPr/>
        </p:nvCxnSpPr>
        <p:spPr>
          <a:xfrm>
            <a:off x="382024" y="28583517"/>
            <a:ext cx="42113517" cy="0"/>
          </a:xfrm>
          <a:prstGeom prst="line">
            <a:avLst/>
          </a:prstGeom>
          <a:ln w="53975">
            <a:solidFill>
              <a:srgbClr val="4E95D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70">
            <a:extLst>
              <a:ext uri="{FF2B5EF4-FFF2-40B4-BE49-F238E27FC236}">
                <a16:creationId xmlns:a16="http://schemas.microsoft.com/office/drawing/2014/main" id="{0BCF166A-30DB-F830-3562-42D12C387CBA}"/>
              </a:ext>
            </a:extLst>
          </p:cNvPr>
          <p:cNvSpPr txBox="1"/>
          <p:nvPr/>
        </p:nvSpPr>
        <p:spPr>
          <a:xfrm>
            <a:off x="30435185" y="27674358"/>
            <a:ext cx="12215934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Larger PHS lowers carbon intensity but raises LCOE.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67099F-CBE8-622A-6470-0078B0BDBB45}"/>
              </a:ext>
            </a:extLst>
          </p:cNvPr>
          <p:cNvSpPr txBox="1"/>
          <p:nvPr/>
        </p:nvSpPr>
        <p:spPr>
          <a:xfrm>
            <a:off x="30439336" y="28081873"/>
            <a:ext cx="12528939" cy="49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lnSpc>
                <a:spcPct val="114000"/>
              </a:lnSpc>
              <a:buFont typeface="Wingdings" panose="05000000000000000000" pitchFamily="2" charset="2"/>
              <a:buChar char="l"/>
              <a:defRPr sz="2800"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/>
              <a:t>Further PHS expansion (&gt;675MWh) yields limited carbon intensity gains at higher LCOE.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8F5BE15-99FF-2630-2127-688E5303489F}"/>
              </a:ext>
            </a:extLst>
          </p:cNvPr>
          <p:cNvSpPr txBox="1"/>
          <p:nvPr/>
        </p:nvSpPr>
        <p:spPr>
          <a:xfrm>
            <a:off x="1924964" y="28733883"/>
            <a:ext cx="4416564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4400" dirty="0"/>
              <a:t>Take–home </a:t>
            </a:r>
          </a:p>
          <a:p>
            <a:r>
              <a:rPr lang="en-US" altLang="zh-CN" sz="4400" dirty="0"/>
              <a:t>messages</a:t>
            </a:r>
            <a:endParaRPr lang="zh-CN" altLang="en-US" sz="4400" dirty="0"/>
          </a:p>
        </p:txBody>
      </p:sp>
      <p:pic>
        <p:nvPicPr>
          <p:cNvPr id="21" name="图形 20" descr="靶心 轮廓">
            <a:extLst>
              <a:ext uri="{FF2B5EF4-FFF2-40B4-BE49-F238E27FC236}">
                <a16:creationId xmlns:a16="http://schemas.microsoft.com/office/drawing/2014/main" id="{C17BDB0E-8678-FAFC-0747-599076AC16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0586" y="28714550"/>
            <a:ext cx="1448892" cy="144889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D1B22E0-C3DD-54CD-C9A3-67EB208B6284}"/>
              </a:ext>
            </a:extLst>
          </p:cNvPr>
          <p:cNvSpPr txBox="1"/>
          <p:nvPr/>
        </p:nvSpPr>
        <p:spPr>
          <a:xfrm>
            <a:off x="7696321" y="28663250"/>
            <a:ext cx="8024828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1. Single–year planning is not robust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6038356-9AEA-0BD6-A74B-4DDC6660A8B2}"/>
              </a:ext>
            </a:extLst>
          </p:cNvPr>
          <p:cNvSpPr txBox="1"/>
          <p:nvPr/>
        </p:nvSpPr>
        <p:spPr>
          <a:xfrm>
            <a:off x="8185738" y="29228018"/>
            <a:ext cx="9651713" cy="105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dirty="0">
                <a:cs typeface="Arial" panose="020B0604020202020204" pitchFamily="34" charset="0"/>
              </a:rPr>
              <a:t>Optimal capacities and performance vary widely across weather years. Multi–decadal assessment is essential.</a:t>
            </a:r>
            <a:endParaRPr lang="zh-CN" altLang="en-US" sz="2800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64C29B3-4D6B-C364-EC88-B232E984B882}"/>
              </a:ext>
            </a:extLst>
          </p:cNvPr>
          <p:cNvCxnSpPr>
            <a:cxnSpLocks/>
          </p:cNvCxnSpPr>
          <p:nvPr/>
        </p:nvCxnSpPr>
        <p:spPr>
          <a:xfrm>
            <a:off x="17995226" y="28583517"/>
            <a:ext cx="0" cy="1667848"/>
          </a:xfrm>
          <a:prstGeom prst="line">
            <a:avLst/>
          </a:prstGeom>
          <a:ln w="53975">
            <a:solidFill>
              <a:srgbClr val="4E95D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图形 47" descr="雾 轮廓">
            <a:extLst>
              <a:ext uri="{FF2B5EF4-FFF2-40B4-BE49-F238E27FC236}">
                <a16:creationId xmlns:a16="http://schemas.microsoft.com/office/drawing/2014/main" id="{2523484E-D7AC-E2B6-2D9A-946089B9FB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53300" y="28687376"/>
            <a:ext cx="1587837" cy="1587837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EE41B034-09A6-CE5B-D354-5AF1F2057507}"/>
              </a:ext>
            </a:extLst>
          </p:cNvPr>
          <p:cNvSpPr txBox="1"/>
          <p:nvPr/>
        </p:nvSpPr>
        <p:spPr>
          <a:xfrm>
            <a:off x="19452615" y="28678601"/>
            <a:ext cx="10418958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2. Moderate curtailment captures most of the benefit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9C4A059-0852-9844-58D9-D7F059FAF6FF}"/>
              </a:ext>
            </a:extLst>
          </p:cNvPr>
          <p:cNvSpPr txBox="1"/>
          <p:nvPr/>
        </p:nvSpPr>
        <p:spPr>
          <a:xfrm>
            <a:off x="19608172" y="29143735"/>
            <a:ext cx="9995774" cy="105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dirty="0">
                <a:cs typeface="Arial" panose="020B0604020202020204" pitchFamily="34" charset="0"/>
              </a:rPr>
              <a:t>Relaxing the curtailment to 15–20% captures most of the improvement in cost and emissions.</a:t>
            </a:r>
            <a:endParaRPr lang="zh-CN" altLang="en-US" sz="2800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C670FDD9-8196-81DD-3241-D9BCC642985F}"/>
              </a:ext>
            </a:extLst>
          </p:cNvPr>
          <p:cNvCxnSpPr>
            <a:cxnSpLocks/>
          </p:cNvCxnSpPr>
          <p:nvPr/>
        </p:nvCxnSpPr>
        <p:spPr>
          <a:xfrm>
            <a:off x="29951516" y="28583517"/>
            <a:ext cx="0" cy="1667848"/>
          </a:xfrm>
          <a:prstGeom prst="line">
            <a:avLst/>
          </a:prstGeom>
          <a:ln w="53975">
            <a:solidFill>
              <a:srgbClr val="4E95D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图形 1030" descr="下降趋势条形图 轮廓">
            <a:extLst>
              <a:ext uri="{FF2B5EF4-FFF2-40B4-BE49-F238E27FC236}">
                <a16:creationId xmlns:a16="http://schemas.microsoft.com/office/drawing/2014/main" id="{25EF2E54-AECA-4CEE-B09C-A5C12B94CF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07290" y="28687376"/>
            <a:ext cx="1535238" cy="1535238"/>
          </a:xfrm>
          <a:prstGeom prst="rect">
            <a:avLst/>
          </a:prstGeom>
        </p:spPr>
      </p:pic>
      <p:sp>
        <p:nvSpPr>
          <p:cNvPr id="1032" name="文本框 1031">
            <a:extLst>
              <a:ext uri="{FF2B5EF4-FFF2-40B4-BE49-F238E27FC236}">
                <a16:creationId xmlns:a16="http://schemas.microsoft.com/office/drawing/2014/main" id="{920B3855-5F49-DF66-5D6A-D80E74CBB56B}"/>
              </a:ext>
            </a:extLst>
          </p:cNvPr>
          <p:cNvSpPr txBox="1"/>
          <p:nvPr/>
        </p:nvSpPr>
        <p:spPr>
          <a:xfrm>
            <a:off x="30830940" y="28679865"/>
            <a:ext cx="11934132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8000" b="1" i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/>
                <a:latin typeface="+mj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3. Storage expansion creates a cost–emission trade–off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035" name="文本框 1034">
            <a:extLst>
              <a:ext uri="{FF2B5EF4-FFF2-40B4-BE49-F238E27FC236}">
                <a16:creationId xmlns:a16="http://schemas.microsoft.com/office/drawing/2014/main" id="{B25B0162-7873-E830-E3DE-7DF80E30DA4A}"/>
              </a:ext>
            </a:extLst>
          </p:cNvPr>
          <p:cNvSpPr txBox="1"/>
          <p:nvPr/>
        </p:nvSpPr>
        <p:spPr>
          <a:xfrm>
            <a:off x="31467274" y="29189813"/>
            <a:ext cx="10661464" cy="105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dirty="0">
                <a:cs typeface="Arial" panose="020B0604020202020204" pitchFamily="34" charset="0"/>
              </a:rPr>
              <a:t>More storage lowers carbon intensity but raises the levelized cost of electricity. Balanced design is the key.</a:t>
            </a:r>
            <a:endParaRPr lang="zh-CN" altLang="en-US" sz="2800" dirty="0"/>
          </a:p>
        </p:txBody>
      </p:sp>
      <p:pic>
        <p:nvPicPr>
          <p:cNvPr id="1049" name="图形 1048" descr="正义天平 轮廓">
            <a:extLst>
              <a:ext uri="{FF2B5EF4-FFF2-40B4-BE49-F238E27FC236}">
                <a16:creationId xmlns:a16="http://schemas.microsoft.com/office/drawing/2014/main" id="{8889A7D5-36A0-D707-5345-6839B152D4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006807" y="28618930"/>
            <a:ext cx="1491927" cy="14919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893EA4-7C7E-5E7D-550B-E41D15E26773}"/>
              </a:ext>
            </a:extLst>
          </p:cNvPr>
          <p:cNvSpPr txBox="1"/>
          <p:nvPr/>
        </p:nvSpPr>
        <p:spPr>
          <a:xfrm>
            <a:off x="37193421" y="1920401"/>
            <a:ext cx="5457697" cy="1644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  <a:endParaRPr lang="en-US" altLang="zh-CN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reported here were obtained as part of </a:t>
            </a:r>
            <a:r>
              <a:rPr lang="en-US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no. 2022/47/B/ST8/01113 funded by the Polish National Science Centre (</a:t>
            </a:r>
            <a:r>
              <a:rPr lang="en-US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Narodowe</a:t>
            </a:r>
            <a:r>
              <a:rPr lang="en-US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Centrum </a:t>
            </a:r>
            <a:r>
              <a:rPr lang="en-US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Nauki</a:t>
            </a:r>
            <a:r>
              <a:rPr lang="en-US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245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542</Words>
  <Application>Microsoft Office PowerPoint</Application>
  <PresentationFormat>自定义</PresentationFormat>
  <Paragraphs>52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Aptos</vt:lpstr>
      <vt:lpstr>Aptos Display</vt:lpstr>
      <vt:lpstr>Arial</vt:lpstr>
      <vt:lpstr>Source Sans Pro</vt:lpstr>
      <vt:lpstr>Times New Roman</vt:lpstr>
      <vt:lpstr>Wingdings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Yuting Cui</dc:creator>
  <cp:lastModifiedBy>Yuting Cui</cp:lastModifiedBy>
  <cp:revision>29</cp:revision>
  <cp:lastPrinted>2026-04-30T21:11:38Z</cp:lastPrinted>
  <dcterms:created xsi:type="dcterms:W3CDTF">2026-04-29T09:20:19Z</dcterms:created>
  <dcterms:modified xsi:type="dcterms:W3CDTF">2026-05-01T15:14:30Z</dcterms:modified>
</cp:coreProperties>
</file>