
<file path=[Content_Types].xml><?xml version="1.0" encoding="utf-8"?>
<Types xmlns="http://schemas.openxmlformats.org/package/2006/content-types">
  <Default Extension="png" ContentType="image/png"/>
  <Default Extension="tiff" ContentType="image/tif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handoutMasters/handoutMaster1.xml" ContentType="application/vnd.openxmlformats-officedocument.presentationml.handoutMaster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6.svg" ContentType="image/svg+xml"/>
  <Override PartName="/ppt/media/image58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69.svg" ContentType="image/svg+xml"/>
  <Override PartName="/ppt/media/image71.svg" ContentType="image/svg+xml"/>
  <Override PartName="/ppt/media/image73.svg" ContentType="image/svg+xml"/>
  <Override PartName="/ppt/media/image75.svg" ContentType="image/svg+xml"/>
  <Override PartName="/ppt/media/image77.svg" ContentType="image/svg+xml"/>
  <Override PartName="/ppt/media/image79.svg" ContentType="image/svg+xml"/>
  <Override PartName="/ppt/media/image81.svg" ContentType="image/svg+xml"/>
  <Override PartName="/ppt/media/image83.svg" ContentType="image/svg+xml"/>
  <Override PartName="/ppt/media/image85.svg" ContentType="image/svg+xml"/>
  <Override PartName="/ppt/media/image87.svg" ContentType="image/svg+xml"/>
  <Override PartName="/ppt/media/image8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51191795" cy="30613985"/>
  <p:notesSz cx="9144000" cy="6858000"/>
  <p:custDataLst>
    <p:tags r:id="rId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69" userDrawn="1">
          <p15:clr>
            <a:srgbClr val="A4A3A4"/>
          </p15:clr>
        </p15:guide>
        <p15:guide id="2" pos="160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A8DD"/>
    <a:srgbClr val="913F9E"/>
    <a:srgbClr val="681372"/>
    <a:srgbClr val="481C51"/>
    <a:srgbClr val="002060"/>
    <a:srgbClr val="EDDFFA"/>
    <a:srgbClr val="DFD1FF"/>
    <a:srgbClr val="734A3A"/>
    <a:srgbClr val="1E386B"/>
    <a:srgbClr val="EDF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howGuides="1">
      <p:cViewPr varScale="1">
        <p:scale>
          <a:sx n="99" d="100"/>
          <a:sy n="99" d="100"/>
        </p:scale>
        <p:origin x="84" y="582"/>
      </p:cViewPr>
      <p:guideLst>
        <p:guide orient="horz" pos="9569"/>
        <p:guide pos="160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64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/Users/Ivan/Library/Containers/com.kingsoft.wpsoffice.mac/Data/Library/Application%20Support/Kingsoft/WPS%20Cloud%20Files/userdata/qing/filecache/1644270272/&#22242;&#38431;&#25991;&#26723;/&#25105;&#30340;&#20225;&#19994;&#25991;&#26723;/Global-CHEEREIO/CH4_Emis_sum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E8F3FF"/>
            </a:solidFill>
            <a:ln>
              <a:noFill/>
            </a:ln>
          </c:spPr>
          <c:explosion val="0"/>
          <c:dPt>
            <c:idx val="0"/>
            <c:bubble3D val="0"/>
            <c:spPr>
              <a:solidFill>
                <a:srgbClr val="35538C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4A77C5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9370A9"/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rgbClr val="EDDFFA"/>
              </a:solidFill>
              <a:ln>
                <a:noFill/>
              </a:ln>
              <a:effectLst/>
            </c:spPr>
          </c:dPt>
          <c:dPt>
            <c:idx val="5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69459532876704"/>
                  <c:y val="0.18896352540693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04936946807702"/>
                  <c:y val="-0.19057101584684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</c:dLbl>
            <c:dLbl>
              <c:idx val="3"/>
              <c:layout>
                <c:manualLayout>
                  <c:x val="0.102759423805914"/>
                  <c:y val="-0.13015770893821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209511380725587"/>
                  <c:y val="0.084320331202873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2300" b="1" i="0" u="none" strike="noStrike" kern="1200" baseline="0">
                        <a:solidFill>
                          <a:schemeClr val="bg1"/>
                        </a:solidFill>
                        <a:latin typeface="Arial Regular" panose="020B0604020202090204" charset="0"/>
                        <a:ea typeface="Arial Regular" panose="020B0604020202090204" charset="0"/>
                        <a:cs typeface="Arial Regular" panose="020B0604020202090204" charset="0"/>
                        <a:sym typeface="Arial Regular" panose="020B0604020202090204" charset="0"/>
                      </a:defRPr>
                    </a:pPr>
                    <a:r>
                      <a:rPr sz="2300" b="1" i="0">
                        <a:solidFill>
                          <a:srgbClr val="681372"/>
                        </a:solidFill>
                        <a:latin typeface="Arial Regular" panose="020B0604020202090204" charset="0"/>
                        <a:ea typeface="Arial Regular" panose="020B0604020202090204" charset="0"/>
                        <a:cs typeface="Arial Regular" panose="020B0604020202090204" charset="0"/>
                        <a:sym typeface="Arial Regular" panose="020B0604020202090204" charset="0"/>
                      </a:rPr>
                      <a:t>29%</a:t>
                    </a:r>
                    <a:endParaRPr sz="2300" b="1" i="0">
                      <a:solidFill>
                        <a:srgbClr val="681372"/>
                      </a:solidFill>
                      <a:latin typeface="Arial Regular" panose="020B0604020202090204" charset="0"/>
                      <a:ea typeface="Arial Regular" panose="020B0604020202090204" charset="0"/>
                      <a:cs typeface="Arial Regular" panose="020B0604020202090204" charset="0"/>
                      <a:sym typeface="Arial Regular" panose="020B0604020202090204" charset="0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300" b="1" i="0" u="none" strike="noStrike" kern="1200" baseline="0">
                    <a:solidFill>
                      <a:schemeClr val="bg1"/>
                    </a:solidFill>
                    <a:latin typeface="Arial Regular" panose="020B0604020202090204" charset="0"/>
                    <a:ea typeface="Arial Regular" panose="020B0604020202090204" charset="0"/>
                    <a:cs typeface="Arial Regular" panose="020B0604020202090204" charset="0"/>
                    <a:sym typeface="Arial Regular" panose="020B0604020202090204" charset="0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'[CH4_Emis_sum(1).xlsx]Sectoral '!$P$1:$U$1</c15:sqref>
                  </c15:fullRef>
                </c:ext>
              </c:extLst>
              <c:f>'[CH4_Emis_sum(1).xlsx]Sectoral '!$P$1:$U$1</c:f>
              <c:strCache>
                <c:ptCount val="6"/>
                <c:pt idx="0">
                  <c:v>Combined wetland and inland freshwaters</c:v>
                </c:pt>
                <c:pt idx="1">
                  <c:v>Wetlands only</c:v>
                </c:pt>
                <c:pt idx="2">
                  <c:v>Biomass and biofuel</c:v>
                </c:pt>
                <c:pt idx="3">
                  <c:v>Fossil fuels</c:v>
                </c:pt>
                <c:pt idx="4">
                  <c:v>Agriculture and waste</c:v>
                </c:pt>
                <c:pt idx="5">
                  <c:v>Other natural sources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'Sectoral '!$P$16:$U$16</c15:sqref>
                  </c15:fullRef>
                </c:ext>
              </c:extLst>
              <c:f>'[CH4_Emis_sum(1).xlsx]Sectoral '!$P$16:$U$16</c:f>
              <c:numCache>
                <c:formatCode>0.0_ </c:formatCode>
                <c:ptCount val="6"/>
                <c:pt idx="0">
                  <c:v>242.80191556</c:v>
                </c:pt>
                <c:pt idx="1">
                  <c:v>181.2199881</c:v>
                </c:pt>
                <c:pt idx="2">
                  <c:v>30.3744962</c:v>
                </c:pt>
                <c:pt idx="3">
                  <c:v>95.08284549</c:v>
                </c:pt>
                <c:pt idx="4">
                  <c:v>246.47691826</c:v>
                </c:pt>
                <c:pt idx="5">
                  <c:v>42.52962065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8fcf0468-c97a-4b63-82b6-d4f50f57c799}"/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lang="zh-CN" sz="2500" b="1" i="0">
          <a:solidFill>
            <a:schemeClr val="bg1"/>
          </a:solidFill>
          <a:latin typeface="Arial Regular" panose="020B0604020202090204" charset="0"/>
          <a:ea typeface="Arial Regular" panose="020B0604020202090204" charset="0"/>
          <a:cs typeface="Arial Regular" panose="020B0604020202090204" charset="0"/>
          <a:sym typeface="Arial Regular" panose="020B0604020202090204" charset="0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636838" y="857250"/>
            <a:ext cx="3870326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https://www.egu26.eu/authors/presenters.html</a:t>
            </a:r>
            <a:endParaRPr lang="en-US" altLang="zh-CN"/>
          </a:p>
          <a:p>
            <a:r>
              <a:rPr lang="en-US" altLang="zh-CN"/>
              <a:t>1.978 m </a:t>
            </a:r>
            <a:r>
              <a:rPr lang="en-US" altLang="en-US"/>
              <a:t>×</a:t>
            </a:r>
            <a:r>
              <a:rPr lang="en-US" altLang="zh-CN"/>
              <a:t> 1.183 m</a:t>
            </a:r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5033544" y="4081920"/>
            <a:ext cx="41145065" cy="11474374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26785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033544" y="15893776"/>
            <a:ext cx="41145065" cy="6572856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0715" spc="200"/>
            </a:lvl1pPr>
            <a:lvl2pPr marL="2040890" indent="0" algn="ctr">
              <a:buNone/>
              <a:defRPr sz="8930"/>
            </a:lvl2pPr>
            <a:lvl3pPr marL="4081780" indent="0" algn="ctr">
              <a:buNone/>
              <a:defRPr sz="8035"/>
            </a:lvl3pPr>
            <a:lvl4pPr marL="6122670" indent="0" algn="ctr">
              <a:buNone/>
              <a:defRPr sz="7140"/>
            </a:lvl4pPr>
            <a:lvl5pPr marL="8163560" indent="0" algn="ctr">
              <a:buNone/>
              <a:defRPr sz="7140"/>
            </a:lvl5pPr>
            <a:lvl6pPr marL="10205085" indent="0" algn="ctr">
              <a:buNone/>
              <a:defRPr sz="7140"/>
            </a:lvl6pPr>
            <a:lvl7pPr marL="12245975" indent="0" algn="ctr">
              <a:buNone/>
              <a:defRPr sz="7140"/>
            </a:lvl7pPr>
            <a:lvl8pPr marL="14286865" indent="0" algn="ctr">
              <a:buNone/>
              <a:defRPr sz="7140"/>
            </a:lvl8pPr>
            <a:lvl9pPr marL="16327755" indent="0" algn="ctr">
              <a:buNone/>
              <a:defRPr sz="714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2554561" y="3455169"/>
            <a:ext cx="46072799" cy="2447545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033544" y="10702988"/>
            <a:ext cx="41145065" cy="4933659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2678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5033544" y="15893776"/>
            <a:ext cx="41145065" cy="2249877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0715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54561" y="2715923"/>
            <a:ext cx="46057683" cy="3149828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554561" y="6653209"/>
            <a:ext cx="46057683" cy="2124527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8359008" y="17179420"/>
            <a:ext cx="32619783" cy="3423028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1964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59008" y="20602448"/>
            <a:ext cx="32619783" cy="3873003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80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040890" indent="0">
              <a:buNone/>
              <a:defRPr sz="7140">
                <a:solidFill>
                  <a:schemeClr val="tx1">
                    <a:tint val="75000"/>
                  </a:schemeClr>
                </a:solidFill>
              </a:defRPr>
            </a:lvl2pPr>
            <a:lvl3pPr marL="4081780" indent="0">
              <a:buNone/>
              <a:defRPr sz="7140">
                <a:solidFill>
                  <a:schemeClr val="tx1">
                    <a:tint val="75000"/>
                  </a:schemeClr>
                </a:solidFill>
              </a:defRPr>
            </a:lvl3pPr>
            <a:lvl4pPr marL="6122670" indent="0">
              <a:buNone/>
              <a:defRPr sz="7140">
                <a:solidFill>
                  <a:schemeClr val="tx1">
                    <a:tint val="75000"/>
                  </a:schemeClr>
                </a:solidFill>
              </a:defRPr>
            </a:lvl4pPr>
            <a:lvl5pPr marL="8163560" indent="0">
              <a:buNone/>
              <a:defRPr sz="7140">
                <a:solidFill>
                  <a:schemeClr val="tx1">
                    <a:tint val="75000"/>
                  </a:schemeClr>
                </a:solidFill>
              </a:defRPr>
            </a:lvl5pPr>
            <a:lvl6pPr marL="10205085" indent="0">
              <a:buNone/>
              <a:defRPr sz="7140">
                <a:solidFill>
                  <a:schemeClr val="tx1">
                    <a:tint val="75000"/>
                  </a:schemeClr>
                </a:solidFill>
              </a:defRPr>
            </a:lvl6pPr>
            <a:lvl7pPr marL="12245975" indent="0">
              <a:buNone/>
              <a:defRPr sz="7140">
                <a:solidFill>
                  <a:schemeClr val="tx1">
                    <a:tint val="75000"/>
                  </a:schemeClr>
                </a:solidFill>
              </a:defRPr>
            </a:lvl7pPr>
            <a:lvl8pPr marL="14286865" indent="0">
              <a:buNone/>
              <a:defRPr sz="7140">
                <a:solidFill>
                  <a:schemeClr val="tx1">
                    <a:tint val="75000"/>
                  </a:schemeClr>
                </a:solidFill>
              </a:defRPr>
            </a:lvl8pPr>
            <a:lvl9pPr marL="16327755" indent="0">
              <a:buNone/>
              <a:defRPr sz="71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54561" y="2715923"/>
            <a:ext cx="46057683" cy="3149828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2554561" y="6701420"/>
            <a:ext cx="21736445" cy="21197058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26921146" y="6701420"/>
            <a:ext cx="21736445" cy="21197058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54561" y="2715923"/>
            <a:ext cx="46057683" cy="3149828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2554561" y="6267515"/>
            <a:ext cx="22431769" cy="1848113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893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040890" indent="0">
              <a:buNone/>
              <a:defRPr sz="8930" b="1"/>
            </a:lvl2pPr>
            <a:lvl3pPr marL="4081780" indent="0">
              <a:buNone/>
              <a:defRPr sz="8035" b="1"/>
            </a:lvl3pPr>
            <a:lvl4pPr marL="6122670" indent="0">
              <a:buNone/>
              <a:defRPr sz="7140" b="1"/>
            </a:lvl4pPr>
            <a:lvl5pPr marL="8163560" indent="0">
              <a:buNone/>
              <a:defRPr sz="7140" b="1"/>
            </a:lvl5pPr>
            <a:lvl6pPr marL="10205085" indent="0">
              <a:buNone/>
              <a:defRPr sz="7140" b="1"/>
            </a:lvl6pPr>
            <a:lvl7pPr marL="12245975" indent="0">
              <a:buNone/>
              <a:defRPr sz="7140" b="1"/>
            </a:lvl7pPr>
            <a:lvl8pPr marL="14286865" indent="0">
              <a:buNone/>
              <a:defRPr sz="7140" b="1"/>
            </a:lvl8pPr>
            <a:lvl9pPr marL="16327755" indent="0">
              <a:buNone/>
              <a:defRPr sz="714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2554561" y="8276334"/>
            <a:ext cx="22431769" cy="19622144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26182784" y="6267515"/>
            <a:ext cx="22431769" cy="184811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893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040890" indent="0">
              <a:buNone/>
              <a:defRPr sz="8930" b="1"/>
            </a:lvl2pPr>
            <a:lvl3pPr marL="4081780" indent="0">
              <a:buNone/>
              <a:defRPr sz="8035" b="1"/>
            </a:lvl3pPr>
            <a:lvl4pPr marL="6122670" indent="0">
              <a:buNone/>
              <a:defRPr sz="7140" b="1"/>
            </a:lvl4pPr>
            <a:lvl5pPr marL="8163560" indent="0">
              <a:buNone/>
              <a:defRPr sz="7140" b="1"/>
            </a:lvl5pPr>
            <a:lvl6pPr marL="10205085" indent="0">
              <a:buNone/>
              <a:defRPr sz="7140" b="1"/>
            </a:lvl6pPr>
            <a:lvl7pPr marL="12245975" indent="0">
              <a:buNone/>
              <a:defRPr sz="7140" b="1"/>
            </a:lvl7pPr>
            <a:lvl8pPr marL="14286865" indent="0">
              <a:buNone/>
              <a:defRPr sz="7140" b="1"/>
            </a:lvl8pPr>
            <a:lvl9pPr marL="16327755" indent="0">
              <a:buNone/>
              <a:defRPr sz="714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26182784" y="8276334"/>
            <a:ext cx="22431769" cy="19622144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54561" y="2715923"/>
            <a:ext cx="46057683" cy="3149828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554561" y="6942479"/>
            <a:ext cx="21972742" cy="20570307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714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6664179" y="6942479"/>
            <a:ext cx="21948065" cy="20570307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714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42974070" y="4081920"/>
            <a:ext cx="4383567" cy="22450561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12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3839400" y="4081920"/>
            <a:ext cx="38499809" cy="22450561"/>
          </a:xfrm>
        </p:spPr>
        <p:txBody>
          <a:bodyPr vert="eaVert" lIns="46800" tIns="46800" rIns="46800" bIns="46800"/>
          <a:lstStyle>
            <a:lvl1pPr marL="1020445" indent="-1020445">
              <a:spcAft>
                <a:spcPts val="1000"/>
              </a:spcAft>
              <a:defRPr spc="300"/>
            </a:lvl1pPr>
            <a:lvl2pPr marL="3061335" indent="-1020445">
              <a:defRPr spc="300"/>
            </a:lvl2pPr>
            <a:lvl3pPr marL="5102225" indent="-1020445">
              <a:defRPr spc="300"/>
            </a:lvl3pPr>
            <a:lvl4pPr marL="7143115" indent="-1020445">
              <a:defRPr spc="300"/>
            </a:lvl4pPr>
            <a:lvl5pPr marL="9184005" indent="-1020445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2554561" y="2715923"/>
            <a:ext cx="46057683" cy="3149828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2554561" y="6653209"/>
            <a:ext cx="46057683" cy="2124527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2569677" y="28187748"/>
            <a:ext cx="11336811" cy="1414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6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17282338" y="28187748"/>
            <a:ext cx="16627322" cy="1414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6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37275433" y="28187748"/>
            <a:ext cx="11336811" cy="1414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446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081780" rtl="0" eaLnBrk="1" fontAlgn="auto" latinLnBrk="0" hangingPunct="1">
        <a:lnSpc>
          <a:spcPct val="100000"/>
        </a:lnSpc>
        <a:spcBef>
          <a:spcPct val="0"/>
        </a:spcBef>
        <a:buNone/>
        <a:defRPr sz="1607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1020445" indent="-1020445" algn="l" defTabSz="4081780" rtl="0" eaLnBrk="1" fontAlgn="auto" latinLnBrk="0" hangingPunct="1">
        <a:lnSpc>
          <a:spcPct val="130000"/>
        </a:lnSpc>
        <a:spcBef>
          <a:spcPct val="2000"/>
        </a:spcBef>
        <a:spcAft>
          <a:spcPts val="1000"/>
        </a:spcAft>
        <a:buFont typeface="Arial" panose="020B0604020202090204" pitchFamily="34" charset="0"/>
        <a:buChar char="●"/>
        <a:defRPr sz="803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3061335" indent="-1020445" algn="l" defTabSz="4081780" rtl="0" eaLnBrk="1" fontAlgn="auto" latinLnBrk="0" hangingPunct="1">
        <a:lnSpc>
          <a:spcPct val="120000"/>
        </a:lnSpc>
        <a:spcBef>
          <a:spcPct val="2000"/>
        </a:spcBef>
        <a:spcAft>
          <a:spcPts val="600"/>
        </a:spcAft>
        <a:buFont typeface="Arial" panose="020B0604020202090204" pitchFamily="34" charset="0"/>
        <a:buChar char="●"/>
        <a:tabLst>
          <a:tab pos="7185660" algn="l"/>
          <a:tab pos="7185660" algn="l"/>
          <a:tab pos="7185660" algn="l"/>
          <a:tab pos="7185660" algn="l"/>
        </a:tabLst>
        <a:defRPr sz="714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5102225" indent="-1020445" algn="l" defTabSz="4081780" rtl="0" eaLnBrk="1" fontAlgn="auto" latinLnBrk="0" hangingPunct="1">
        <a:lnSpc>
          <a:spcPct val="120000"/>
        </a:lnSpc>
        <a:spcBef>
          <a:spcPct val="2000"/>
        </a:spcBef>
        <a:spcAft>
          <a:spcPts val="600"/>
        </a:spcAft>
        <a:buFont typeface="Arial" panose="020B0604020202090204" pitchFamily="34" charset="0"/>
        <a:buChar char="●"/>
        <a:defRPr sz="714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7143115" indent="-1020445" algn="l" defTabSz="4081780" rtl="0" eaLnBrk="1" fontAlgn="auto" latinLnBrk="0" hangingPunct="1">
        <a:lnSpc>
          <a:spcPct val="120000"/>
        </a:lnSpc>
        <a:spcBef>
          <a:spcPct val="2000"/>
        </a:spcBef>
        <a:spcAft>
          <a:spcPts val="300"/>
        </a:spcAft>
        <a:buFont typeface="Wingdings" panose="05000000000000000000" charset="0"/>
        <a:buChar char=""/>
        <a:defRPr sz="62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9184005" indent="-1020445" algn="l" defTabSz="4081780" rtl="0" eaLnBrk="1" fontAlgn="auto" latinLnBrk="0" hangingPunct="1">
        <a:lnSpc>
          <a:spcPct val="120000"/>
        </a:lnSpc>
        <a:spcBef>
          <a:spcPct val="2000"/>
        </a:spcBef>
        <a:spcAft>
          <a:spcPts val="300"/>
        </a:spcAft>
        <a:buFont typeface="Arial" panose="020B0604020202090204" pitchFamily="34" charset="0"/>
        <a:buChar char="•"/>
        <a:defRPr sz="62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1225530" indent="-1020445" algn="l" defTabSz="4081780" rtl="0" eaLnBrk="1" latinLnBrk="0" hangingPunct="1">
        <a:lnSpc>
          <a:spcPct val="90000"/>
        </a:lnSpc>
        <a:spcBef>
          <a:spcPts val="2240"/>
        </a:spcBef>
        <a:buFont typeface="Arial" panose="020B0604020202090204" pitchFamily="34" charset="0"/>
        <a:buChar char="•"/>
        <a:defRPr sz="8035" kern="1200">
          <a:solidFill>
            <a:schemeClr val="tx1"/>
          </a:solidFill>
          <a:latin typeface="+mn-lt"/>
          <a:ea typeface="+mn-ea"/>
          <a:cs typeface="+mn-cs"/>
        </a:defRPr>
      </a:lvl6pPr>
      <a:lvl7pPr marL="13266420" indent="-1020445" algn="l" defTabSz="4081780" rtl="0" eaLnBrk="1" latinLnBrk="0" hangingPunct="1">
        <a:lnSpc>
          <a:spcPct val="90000"/>
        </a:lnSpc>
        <a:spcBef>
          <a:spcPts val="2240"/>
        </a:spcBef>
        <a:buFont typeface="Arial" panose="020B0604020202090204" pitchFamily="34" charset="0"/>
        <a:buChar char="•"/>
        <a:defRPr sz="8035" kern="1200">
          <a:solidFill>
            <a:schemeClr val="tx1"/>
          </a:solidFill>
          <a:latin typeface="+mn-lt"/>
          <a:ea typeface="+mn-ea"/>
          <a:cs typeface="+mn-cs"/>
        </a:defRPr>
      </a:lvl7pPr>
      <a:lvl8pPr marL="15307310" indent="-1020445" algn="l" defTabSz="4081780" rtl="0" eaLnBrk="1" latinLnBrk="0" hangingPunct="1">
        <a:lnSpc>
          <a:spcPct val="90000"/>
        </a:lnSpc>
        <a:spcBef>
          <a:spcPts val="2240"/>
        </a:spcBef>
        <a:buFont typeface="Arial" panose="020B0604020202090204" pitchFamily="34" charset="0"/>
        <a:buChar char="•"/>
        <a:defRPr sz="8035" kern="1200">
          <a:solidFill>
            <a:schemeClr val="tx1"/>
          </a:solidFill>
          <a:latin typeface="+mn-lt"/>
          <a:ea typeface="+mn-ea"/>
          <a:cs typeface="+mn-cs"/>
        </a:defRPr>
      </a:lvl8pPr>
      <a:lvl9pPr marL="17348200" indent="-1020445" algn="l" defTabSz="4081780" rtl="0" eaLnBrk="1" latinLnBrk="0" hangingPunct="1">
        <a:lnSpc>
          <a:spcPct val="90000"/>
        </a:lnSpc>
        <a:spcBef>
          <a:spcPts val="2240"/>
        </a:spcBef>
        <a:buFont typeface="Arial" panose="020B0604020202090204" pitchFamily="34" charset="0"/>
        <a:buChar char="•"/>
        <a:defRPr sz="80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081780" rtl="0" eaLnBrk="1" latinLnBrk="0" hangingPunct="1">
        <a:defRPr sz="8035" kern="1200">
          <a:solidFill>
            <a:schemeClr val="tx1"/>
          </a:solidFill>
          <a:latin typeface="+mn-lt"/>
          <a:ea typeface="+mn-ea"/>
          <a:cs typeface="+mn-cs"/>
        </a:defRPr>
      </a:lvl1pPr>
      <a:lvl2pPr marL="2040890" algn="l" defTabSz="4081780" rtl="0" eaLnBrk="1" latinLnBrk="0" hangingPunct="1">
        <a:defRPr sz="8035" kern="1200">
          <a:solidFill>
            <a:schemeClr val="tx1"/>
          </a:solidFill>
          <a:latin typeface="+mn-lt"/>
          <a:ea typeface="+mn-ea"/>
          <a:cs typeface="+mn-cs"/>
        </a:defRPr>
      </a:lvl2pPr>
      <a:lvl3pPr marL="4081780" algn="l" defTabSz="4081780" rtl="0" eaLnBrk="1" latinLnBrk="0" hangingPunct="1">
        <a:defRPr sz="8035" kern="1200">
          <a:solidFill>
            <a:schemeClr val="tx1"/>
          </a:solidFill>
          <a:latin typeface="+mn-lt"/>
          <a:ea typeface="+mn-ea"/>
          <a:cs typeface="+mn-cs"/>
        </a:defRPr>
      </a:lvl3pPr>
      <a:lvl4pPr marL="6122670" algn="l" defTabSz="4081780" rtl="0" eaLnBrk="1" latinLnBrk="0" hangingPunct="1">
        <a:defRPr sz="8035" kern="1200">
          <a:solidFill>
            <a:schemeClr val="tx1"/>
          </a:solidFill>
          <a:latin typeface="+mn-lt"/>
          <a:ea typeface="+mn-ea"/>
          <a:cs typeface="+mn-cs"/>
        </a:defRPr>
      </a:lvl4pPr>
      <a:lvl5pPr marL="8163560" algn="l" defTabSz="4081780" rtl="0" eaLnBrk="1" latinLnBrk="0" hangingPunct="1">
        <a:defRPr sz="8035" kern="1200">
          <a:solidFill>
            <a:schemeClr val="tx1"/>
          </a:solidFill>
          <a:latin typeface="+mn-lt"/>
          <a:ea typeface="+mn-ea"/>
          <a:cs typeface="+mn-cs"/>
        </a:defRPr>
      </a:lvl5pPr>
      <a:lvl6pPr marL="10205085" algn="l" defTabSz="4081780" rtl="0" eaLnBrk="1" latinLnBrk="0" hangingPunct="1">
        <a:defRPr sz="8035" kern="1200">
          <a:solidFill>
            <a:schemeClr val="tx1"/>
          </a:solidFill>
          <a:latin typeface="+mn-lt"/>
          <a:ea typeface="+mn-ea"/>
          <a:cs typeface="+mn-cs"/>
        </a:defRPr>
      </a:lvl6pPr>
      <a:lvl7pPr marL="12245975" algn="l" defTabSz="4081780" rtl="0" eaLnBrk="1" latinLnBrk="0" hangingPunct="1">
        <a:defRPr sz="8035" kern="1200">
          <a:solidFill>
            <a:schemeClr val="tx1"/>
          </a:solidFill>
          <a:latin typeface="+mn-lt"/>
          <a:ea typeface="+mn-ea"/>
          <a:cs typeface="+mn-cs"/>
        </a:defRPr>
      </a:lvl7pPr>
      <a:lvl8pPr marL="14286865" algn="l" defTabSz="4081780" rtl="0" eaLnBrk="1" latinLnBrk="0" hangingPunct="1">
        <a:defRPr sz="8035" kern="1200">
          <a:solidFill>
            <a:schemeClr val="tx1"/>
          </a:solidFill>
          <a:latin typeface="+mn-lt"/>
          <a:ea typeface="+mn-ea"/>
          <a:cs typeface="+mn-cs"/>
        </a:defRPr>
      </a:lvl8pPr>
      <a:lvl9pPr marL="16327755" algn="l" defTabSz="4081780" rtl="0" eaLnBrk="1" latinLnBrk="0" hangingPunct="1">
        <a:defRPr sz="80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9" Type="http://schemas.openxmlformats.org/officeDocument/2006/relationships/notesSlide" Target="../notesSlides/notesSlide1.xml"/><Relationship Id="rId98" Type="http://schemas.openxmlformats.org/officeDocument/2006/relationships/slideLayout" Target="../slideLayouts/slideLayout1.xml"/><Relationship Id="rId97" Type="http://schemas.openxmlformats.org/officeDocument/2006/relationships/tags" Target="../tags/tag63.xml"/><Relationship Id="rId96" Type="http://schemas.openxmlformats.org/officeDocument/2006/relationships/image" Target="../media/image95.png"/><Relationship Id="rId95" Type="http://schemas.openxmlformats.org/officeDocument/2006/relationships/image" Target="../media/image94.png"/><Relationship Id="rId94" Type="http://schemas.openxmlformats.org/officeDocument/2006/relationships/image" Target="../media/image93.png"/><Relationship Id="rId93" Type="http://schemas.openxmlformats.org/officeDocument/2006/relationships/image" Target="../media/image92.png"/><Relationship Id="rId92" Type="http://schemas.openxmlformats.org/officeDocument/2006/relationships/image" Target="../media/image91.png"/><Relationship Id="rId91" Type="http://schemas.openxmlformats.org/officeDocument/2006/relationships/image" Target="../media/image90.png"/><Relationship Id="rId90" Type="http://schemas.openxmlformats.org/officeDocument/2006/relationships/image" Target="../media/image89.png"/><Relationship Id="rId9" Type="http://schemas.openxmlformats.org/officeDocument/2006/relationships/image" Target="../media/image8.png"/><Relationship Id="rId89" Type="http://schemas.openxmlformats.org/officeDocument/2006/relationships/image" Target="../media/image88.svg"/><Relationship Id="rId88" Type="http://schemas.openxmlformats.org/officeDocument/2006/relationships/image" Target="../media/image87.svg"/><Relationship Id="rId87" Type="http://schemas.openxmlformats.org/officeDocument/2006/relationships/image" Target="../media/image86.png"/><Relationship Id="rId86" Type="http://schemas.openxmlformats.org/officeDocument/2006/relationships/image" Target="../media/image85.svg"/><Relationship Id="rId85" Type="http://schemas.openxmlformats.org/officeDocument/2006/relationships/image" Target="../media/image84.png"/><Relationship Id="rId84" Type="http://schemas.openxmlformats.org/officeDocument/2006/relationships/image" Target="../media/image83.svg"/><Relationship Id="rId83" Type="http://schemas.openxmlformats.org/officeDocument/2006/relationships/image" Target="../media/image82.png"/><Relationship Id="rId82" Type="http://schemas.openxmlformats.org/officeDocument/2006/relationships/image" Target="../media/image81.svg"/><Relationship Id="rId81" Type="http://schemas.openxmlformats.org/officeDocument/2006/relationships/image" Target="../media/image80.png"/><Relationship Id="rId80" Type="http://schemas.openxmlformats.org/officeDocument/2006/relationships/image" Target="../media/image79.svg"/><Relationship Id="rId8" Type="http://schemas.openxmlformats.org/officeDocument/2006/relationships/image" Target="../media/image7.png"/><Relationship Id="rId79" Type="http://schemas.openxmlformats.org/officeDocument/2006/relationships/image" Target="../media/image78.png"/><Relationship Id="rId78" Type="http://schemas.openxmlformats.org/officeDocument/2006/relationships/image" Target="../media/image77.svg"/><Relationship Id="rId77" Type="http://schemas.openxmlformats.org/officeDocument/2006/relationships/image" Target="../media/image76.png"/><Relationship Id="rId76" Type="http://schemas.openxmlformats.org/officeDocument/2006/relationships/image" Target="../media/image75.svg"/><Relationship Id="rId75" Type="http://schemas.openxmlformats.org/officeDocument/2006/relationships/image" Target="../media/image74.png"/><Relationship Id="rId74" Type="http://schemas.openxmlformats.org/officeDocument/2006/relationships/image" Target="../media/image73.svg"/><Relationship Id="rId73" Type="http://schemas.openxmlformats.org/officeDocument/2006/relationships/image" Target="../media/image72.png"/><Relationship Id="rId72" Type="http://schemas.openxmlformats.org/officeDocument/2006/relationships/image" Target="../media/image71.svg"/><Relationship Id="rId71" Type="http://schemas.openxmlformats.org/officeDocument/2006/relationships/image" Target="../media/image70.png"/><Relationship Id="rId70" Type="http://schemas.openxmlformats.org/officeDocument/2006/relationships/image" Target="../media/image69.svg"/><Relationship Id="rId7" Type="http://schemas.openxmlformats.org/officeDocument/2006/relationships/image" Target="../media/image6.png"/><Relationship Id="rId69" Type="http://schemas.openxmlformats.org/officeDocument/2006/relationships/image" Target="../media/image68.png"/><Relationship Id="rId68" Type="http://schemas.openxmlformats.org/officeDocument/2006/relationships/image" Target="../media/image67.png"/><Relationship Id="rId67" Type="http://schemas.openxmlformats.org/officeDocument/2006/relationships/image" Target="../media/image66.GIF"/><Relationship Id="rId66" Type="http://schemas.openxmlformats.org/officeDocument/2006/relationships/image" Target="../media/image65.png"/><Relationship Id="rId65" Type="http://schemas.openxmlformats.org/officeDocument/2006/relationships/image" Target="../media/image64.svg"/><Relationship Id="rId64" Type="http://schemas.openxmlformats.org/officeDocument/2006/relationships/image" Target="../media/image63.png"/><Relationship Id="rId63" Type="http://schemas.openxmlformats.org/officeDocument/2006/relationships/image" Target="../media/image62.svg"/><Relationship Id="rId62" Type="http://schemas.openxmlformats.org/officeDocument/2006/relationships/image" Target="../media/image61.png"/><Relationship Id="rId61" Type="http://schemas.openxmlformats.org/officeDocument/2006/relationships/image" Target="../media/image60.svg"/><Relationship Id="rId60" Type="http://schemas.openxmlformats.org/officeDocument/2006/relationships/image" Target="../media/image59.png"/><Relationship Id="rId6" Type="http://schemas.openxmlformats.org/officeDocument/2006/relationships/image" Target="../media/image5.png"/><Relationship Id="rId59" Type="http://schemas.openxmlformats.org/officeDocument/2006/relationships/image" Target="../media/image58.svg"/><Relationship Id="rId58" Type="http://schemas.openxmlformats.org/officeDocument/2006/relationships/image" Target="../media/image57.png"/><Relationship Id="rId57" Type="http://schemas.openxmlformats.org/officeDocument/2006/relationships/image" Target="../media/image56.svg"/><Relationship Id="rId56" Type="http://schemas.openxmlformats.org/officeDocument/2006/relationships/image" Target="../media/image55.png"/><Relationship Id="rId55" Type="http://schemas.openxmlformats.org/officeDocument/2006/relationships/image" Target="../media/image54.tiff"/><Relationship Id="rId54" Type="http://schemas.openxmlformats.org/officeDocument/2006/relationships/image" Target="../media/image53.tiff"/><Relationship Id="rId53" Type="http://schemas.openxmlformats.org/officeDocument/2006/relationships/image" Target="../media/image52.tiff"/><Relationship Id="rId52" Type="http://schemas.openxmlformats.org/officeDocument/2006/relationships/image" Target="../media/image51.svg"/><Relationship Id="rId51" Type="http://schemas.openxmlformats.org/officeDocument/2006/relationships/image" Target="../media/image50.png"/><Relationship Id="rId50" Type="http://schemas.openxmlformats.org/officeDocument/2006/relationships/image" Target="../media/image49.svg"/><Relationship Id="rId5" Type="http://schemas.openxmlformats.org/officeDocument/2006/relationships/image" Target="../media/image4.png"/><Relationship Id="rId49" Type="http://schemas.openxmlformats.org/officeDocument/2006/relationships/image" Target="../media/image48.png"/><Relationship Id="rId48" Type="http://schemas.openxmlformats.org/officeDocument/2006/relationships/image" Target="../media/image47.svg"/><Relationship Id="rId47" Type="http://schemas.openxmlformats.org/officeDocument/2006/relationships/image" Target="../media/image46.png"/><Relationship Id="rId46" Type="http://schemas.openxmlformats.org/officeDocument/2006/relationships/image" Target="../media/image45.svg"/><Relationship Id="rId45" Type="http://schemas.openxmlformats.org/officeDocument/2006/relationships/image" Target="../media/image44.png"/><Relationship Id="rId44" Type="http://schemas.openxmlformats.org/officeDocument/2006/relationships/image" Target="../media/image43.svg"/><Relationship Id="rId43" Type="http://schemas.openxmlformats.org/officeDocument/2006/relationships/image" Target="../media/image42.png"/><Relationship Id="rId42" Type="http://schemas.openxmlformats.org/officeDocument/2006/relationships/image" Target="../media/image41.svg"/><Relationship Id="rId41" Type="http://schemas.openxmlformats.org/officeDocument/2006/relationships/image" Target="../media/image40.png"/><Relationship Id="rId40" Type="http://schemas.openxmlformats.org/officeDocument/2006/relationships/image" Target="../media/image39.png"/><Relationship Id="rId4" Type="http://schemas.openxmlformats.org/officeDocument/2006/relationships/image" Target="../media/image3.png"/><Relationship Id="rId39" Type="http://schemas.openxmlformats.org/officeDocument/2006/relationships/image" Target="../media/image38.svg"/><Relationship Id="rId38" Type="http://schemas.openxmlformats.org/officeDocument/2006/relationships/image" Target="../media/image37.png"/><Relationship Id="rId37" Type="http://schemas.openxmlformats.org/officeDocument/2006/relationships/image" Target="../media/image36.svg"/><Relationship Id="rId36" Type="http://schemas.openxmlformats.org/officeDocument/2006/relationships/image" Target="../media/image35.png"/><Relationship Id="rId35" Type="http://schemas.openxmlformats.org/officeDocument/2006/relationships/image" Target="../media/image34.svg"/><Relationship Id="rId34" Type="http://schemas.openxmlformats.org/officeDocument/2006/relationships/image" Target="../media/image33.png"/><Relationship Id="rId33" Type="http://schemas.openxmlformats.org/officeDocument/2006/relationships/image" Target="../media/image32.svg"/><Relationship Id="rId32" Type="http://schemas.openxmlformats.org/officeDocument/2006/relationships/image" Target="../media/image31.png"/><Relationship Id="rId31" Type="http://schemas.openxmlformats.org/officeDocument/2006/relationships/image" Target="../media/image30.svg"/><Relationship Id="rId30" Type="http://schemas.openxmlformats.org/officeDocument/2006/relationships/image" Target="../media/image29.png"/><Relationship Id="rId3" Type="http://schemas.openxmlformats.org/officeDocument/2006/relationships/image" Target="../media/image2.png"/><Relationship Id="rId29" Type="http://schemas.openxmlformats.org/officeDocument/2006/relationships/image" Target="../media/image28.svg"/><Relationship Id="rId28" Type="http://schemas.openxmlformats.org/officeDocument/2006/relationships/image" Target="../media/image27.png"/><Relationship Id="rId27" Type="http://schemas.openxmlformats.org/officeDocument/2006/relationships/image" Target="../media/image26.svg"/><Relationship Id="rId26" Type="http://schemas.openxmlformats.org/officeDocument/2006/relationships/image" Target="../media/image25.png"/><Relationship Id="rId25" Type="http://schemas.openxmlformats.org/officeDocument/2006/relationships/image" Target="../media/image24.svg"/><Relationship Id="rId24" Type="http://schemas.openxmlformats.org/officeDocument/2006/relationships/image" Target="../media/image23.png"/><Relationship Id="rId23" Type="http://schemas.openxmlformats.org/officeDocument/2006/relationships/image" Target="../media/image22.svg"/><Relationship Id="rId22" Type="http://schemas.openxmlformats.org/officeDocument/2006/relationships/image" Target="../media/image21.png"/><Relationship Id="rId21" Type="http://schemas.openxmlformats.org/officeDocument/2006/relationships/image" Target="../media/image20.svg"/><Relationship Id="rId20" Type="http://schemas.openxmlformats.org/officeDocument/2006/relationships/image" Target="../media/image19.png"/><Relationship Id="rId2" Type="http://schemas.openxmlformats.org/officeDocument/2006/relationships/image" Target="../media/image1.png"/><Relationship Id="rId19" Type="http://schemas.openxmlformats.org/officeDocument/2006/relationships/image" Target="../media/image18.svg"/><Relationship Id="rId18" Type="http://schemas.openxmlformats.org/officeDocument/2006/relationships/image" Target="../media/image17.png"/><Relationship Id="rId17" Type="http://schemas.openxmlformats.org/officeDocument/2006/relationships/image" Target="../media/image16.svg"/><Relationship Id="rId16" Type="http://schemas.openxmlformats.org/officeDocument/2006/relationships/image" Target="../media/image15.png"/><Relationship Id="rId15" Type="http://schemas.openxmlformats.org/officeDocument/2006/relationships/image" Target="../media/image14.svg"/><Relationship Id="rId14" Type="http://schemas.openxmlformats.org/officeDocument/2006/relationships/image" Target="../media/image13.png"/><Relationship Id="rId13" Type="http://schemas.openxmlformats.org/officeDocument/2006/relationships/image" Target="../media/image12.sv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 flipV="1">
            <a:off x="-60325" y="-47625"/>
            <a:ext cx="51252755" cy="765810"/>
          </a:xfrm>
          <a:prstGeom prst="roundRect">
            <a:avLst>
              <a:gd name="adj" fmla="val 0"/>
            </a:avLst>
          </a:prstGeom>
          <a:solidFill>
            <a:srgbClr val="003A66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9060180" y="1094105"/>
            <a:ext cx="32915860" cy="2238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7200" b="1">
                <a:solidFill>
                  <a:schemeClr val="accent1">
                    <a:lumMod val="50000"/>
                  </a:schemeClr>
                </a:solidFill>
                <a:latin typeface="Arial Bold" panose="020B0604020202090204" charset="0"/>
                <a:cs typeface="Arial Bold" panose="020B0604020202090204" charset="0"/>
              </a:rPr>
              <a:t>Development and application of regional inversion systems for China: </a:t>
            </a:r>
            <a:endParaRPr lang="en-US" altLang="zh-CN" sz="7200" b="1">
              <a:solidFill>
                <a:schemeClr val="accent1">
                  <a:lumMod val="50000"/>
                </a:schemeClr>
              </a:solidFill>
              <a:latin typeface="Arial Bold" panose="020B0604020202090204" charset="0"/>
              <a:cs typeface="Arial Bold" panose="020B0604020202090204" charset="0"/>
            </a:endParaRPr>
          </a:p>
          <a:p>
            <a:pPr algn="ctr"/>
            <a:r>
              <a:rPr lang="en-US" altLang="zh-CN" sz="7200" b="1">
                <a:solidFill>
                  <a:schemeClr val="accent1">
                    <a:lumMod val="50000"/>
                  </a:schemeClr>
                </a:solidFill>
                <a:latin typeface="Arial Bold" panose="020B0604020202090204" charset="0"/>
                <a:cs typeface="Arial Bold" panose="020B0604020202090204" charset="0"/>
              </a:rPr>
              <a:t>methane emission tracking and mitigation</a:t>
            </a:r>
            <a:endParaRPr lang="en-US" altLang="zh-CN" sz="7200" b="1">
              <a:solidFill>
                <a:schemeClr val="accent1">
                  <a:lumMod val="50000"/>
                </a:schemeClr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049385" y="3425825"/>
            <a:ext cx="32884110" cy="135191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5000">
                <a:solidFill>
                  <a:schemeClr val="accent1">
                    <a:lumMod val="50000"/>
                  </a:schemeClr>
                </a:solidFill>
                <a:latin typeface="Times New Roman" panose="02020503050405090304"/>
                <a:ea typeface="宋体" pitchFamily="2" charset="-122"/>
              </a:rPr>
              <a:t>Yifan Li</a:t>
            </a:r>
            <a:r>
              <a:rPr lang="en-US" altLang="zh-CN" sz="5000" baseline="30000">
                <a:solidFill>
                  <a:schemeClr val="accent1">
                    <a:lumMod val="50000"/>
                  </a:schemeClr>
                </a:solidFill>
                <a:latin typeface="Times New Roman" panose="02020503050405090304"/>
                <a:ea typeface="宋体" pitchFamily="2" charset="-122"/>
              </a:rPr>
              <a:t>1,2</a:t>
            </a:r>
            <a:r>
              <a:rPr lang="en-US" altLang="zh-CN" sz="5000">
                <a:solidFill>
                  <a:schemeClr val="accent1">
                    <a:lumMod val="50000"/>
                  </a:schemeClr>
                </a:solidFill>
                <a:latin typeface="Times New Roman" panose="02020503050405090304"/>
                <a:ea typeface="宋体" pitchFamily="2" charset="-122"/>
              </a:rPr>
              <a:t>, Drew C. Pendergrass</a:t>
            </a:r>
            <a:r>
              <a:rPr lang="en-US" altLang="zh-CN" sz="5000" baseline="30000">
                <a:solidFill>
                  <a:schemeClr val="accent1">
                    <a:lumMod val="50000"/>
                  </a:schemeClr>
                </a:solidFill>
                <a:latin typeface="Times New Roman" panose="02020503050405090304"/>
                <a:ea typeface="宋体" pitchFamily="2" charset="-122"/>
              </a:rPr>
              <a:t>2</a:t>
            </a:r>
            <a:r>
              <a:rPr lang="en-US" altLang="zh-CN" sz="5000">
                <a:solidFill>
                  <a:schemeClr val="accent1">
                    <a:lumMod val="50000"/>
                  </a:schemeClr>
                </a:solidFill>
                <a:latin typeface="Times New Roman" panose="02020503050405090304"/>
                <a:ea typeface="宋体" pitchFamily="2" charset="-122"/>
              </a:rPr>
              <a:t>, Daniel J. Jacob</a:t>
            </a:r>
            <a:r>
              <a:rPr lang="en-US" altLang="zh-CN" sz="5000" baseline="30000">
                <a:solidFill>
                  <a:schemeClr val="accent1">
                    <a:lumMod val="50000"/>
                  </a:schemeClr>
                </a:solidFill>
                <a:latin typeface="Times New Roman" panose="02020503050405090304"/>
                <a:ea typeface="宋体" pitchFamily="2" charset="-122"/>
              </a:rPr>
              <a:t>2</a:t>
            </a:r>
            <a:r>
              <a:rPr lang="en-US" altLang="zh-CN" sz="5000">
                <a:solidFill>
                  <a:schemeClr val="accent1">
                    <a:lumMod val="50000"/>
                  </a:schemeClr>
                </a:solidFill>
                <a:latin typeface="Times New Roman" panose="02020503050405090304"/>
                <a:ea typeface="宋体" pitchFamily="2" charset="-122"/>
              </a:rPr>
              <a:t>, Yunxiao Tang</a:t>
            </a:r>
            <a:r>
              <a:rPr lang="en-US" altLang="zh-CN" sz="5000" baseline="30000">
                <a:solidFill>
                  <a:schemeClr val="accent1">
                    <a:lumMod val="50000"/>
                  </a:schemeClr>
                </a:solidFill>
                <a:latin typeface="Times New Roman" panose="02020503050405090304"/>
                <a:ea typeface="宋体" pitchFamily="2" charset="-122"/>
              </a:rPr>
              <a:t>2</a:t>
            </a:r>
            <a:r>
              <a:rPr lang="en-US" altLang="zh-CN" sz="5000">
                <a:solidFill>
                  <a:schemeClr val="accent1">
                    <a:lumMod val="50000"/>
                  </a:schemeClr>
                </a:solidFill>
                <a:latin typeface="Times New Roman" panose="02020503050405090304"/>
                <a:ea typeface="宋体" pitchFamily="2" charset="-122"/>
              </a:rPr>
              <a:t>, Jiaxin Qiu</a:t>
            </a:r>
            <a:r>
              <a:rPr lang="en-US" altLang="zh-CN" sz="5000" baseline="30000">
                <a:solidFill>
                  <a:schemeClr val="accent1">
                    <a:lumMod val="50000"/>
                  </a:schemeClr>
                </a:solidFill>
                <a:latin typeface="Times New Roman" panose="02020503050405090304"/>
                <a:ea typeface="宋体" pitchFamily="2" charset="-122"/>
              </a:rPr>
              <a:t>1</a:t>
            </a:r>
            <a:r>
              <a:rPr lang="en-US" altLang="zh-CN" sz="5000">
                <a:solidFill>
                  <a:schemeClr val="accent1">
                    <a:lumMod val="50000"/>
                  </a:schemeClr>
                </a:solidFill>
                <a:latin typeface="Times New Roman" panose="02020503050405090304"/>
                <a:ea typeface="宋体" pitchFamily="2" charset="-122"/>
              </a:rPr>
              <a:t>, Bo Zheng</a:t>
            </a:r>
            <a:r>
              <a:rPr lang="en-US" altLang="zh-CN" sz="5000" baseline="30000">
                <a:solidFill>
                  <a:schemeClr val="accent1">
                    <a:lumMod val="50000"/>
                  </a:schemeClr>
                </a:solidFill>
                <a:latin typeface="Times New Roman" panose="02020503050405090304"/>
                <a:ea typeface="宋体" pitchFamily="2" charset="-122"/>
              </a:rPr>
              <a:t>1*</a:t>
            </a:r>
            <a:endParaRPr lang="en-US" altLang="zh-CN" sz="5000" baseline="30000">
              <a:solidFill>
                <a:schemeClr val="accent1">
                  <a:lumMod val="50000"/>
                </a:schemeClr>
              </a:solidFill>
              <a:latin typeface="Times New Roman" panose="02020503050405090304"/>
              <a:ea typeface="宋体" pitchFamily="2" charset="-122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endParaRPr lang="en-US" altLang="zh-CN" sz="5000" baseline="30000">
              <a:solidFill>
                <a:schemeClr val="accent1">
                  <a:lumMod val="50000"/>
                </a:schemeClr>
              </a:solidFill>
              <a:latin typeface="Times New Roman" panose="02020503050405090304"/>
              <a:ea typeface="宋体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092565" y="4304030"/>
            <a:ext cx="32732345" cy="803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4800">
                <a:solidFill>
                  <a:schemeClr val="accent1">
                    <a:lumMod val="50000"/>
                  </a:schemeClr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1 Tsinghua University, China   2 Harvard University, USA</a:t>
            </a:r>
            <a:endParaRPr lang="en-US" altLang="zh-CN" sz="4800">
              <a:solidFill>
                <a:schemeClr val="accent1">
                  <a:lumMod val="50000"/>
                </a:schemeClr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algn="ctr"/>
            <a:endParaRPr lang="en-US" altLang="zh-CN" sz="4800">
              <a:solidFill>
                <a:schemeClr val="accent1">
                  <a:lumMod val="50000"/>
                </a:schemeClr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grpSp>
        <p:nvGrpSpPr>
          <p:cNvPr id="13" name="组合 12"/>
          <p:cNvGrpSpPr>
            <a:grpSpLocks noChangeAspect="1"/>
          </p:cNvGrpSpPr>
          <p:nvPr/>
        </p:nvGrpSpPr>
        <p:grpSpPr>
          <a:xfrm rot="0">
            <a:off x="696595" y="1421765"/>
            <a:ext cx="8853170" cy="3535680"/>
            <a:chOff x="1105" y="1854"/>
            <a:chExt cx="12890" cy="5098"/>
          </a:xfrm>
        </p:grpSpPr>
        <p:pic>
          <p:nvPicPr>
            <p:cNvPr id="6" name="图片 5" descr="egu26-3435-q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5" y="1854"/>
              <a:ext cx="5098" cy="5098"/>
            </a:xfrm>
            <a:prstGeom prst="rect">
              <a:avLst/>
            </a:prstGeom>
          </p:spPr>
        </p:pic>
        <p:pic>
          <p:nvPicPr>
            <p:cNvPr id="8" name="图片 7" descr="egu_ospp_label_blu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7" y="1879"/>
              <a:ext cx="3777" cy="5047"/>
            </a:xfrm>
            <a:prstGeom prst="rect">
              <a:avLst/>
            </a:prstGeom>
          </p:spPr>
        </p:pic>
        <p:pic>
          <p:nvPicPr>
            <p:cNvPr id="4" name="图片 3" descr="sharing-encouraged-not-permitted-images"/>
            <p:cNvPicPr>
              <a:picLocks noChangeAspect="1"/>
            </p:cNvPicPr>
            <p:nvPr/>
          </p:nvPicPr>
          <p:blipFill>
            <a:blip r:embed="rId4"/>
            <a:srcRect r="49996"/>
            <a:stretch>
              <a:fillRect/>
            </a:stretch>
          </p:blipFill>
          <p:spPr>
            <a:xfrm>
              <a:off x="10397" y="1879"/>
              <a:ext cx="3598" cy="5047"/>
            </a:xfrm>
            <a:prstGeom prst="rect">
              <a:avLst/>
            </a:prstGeom>
          </p:spPr>
        </p:pic>
      </p:grpSp>
      <p:grpSp>
        <p:nvGrpSpPr>
          <p:cNvPr id="157" name="组合 156"/>
          <p:cNvGrpSpPr/>
          <p:nvPr/>
        </p:nvGrpSpPr>
        <p:grpSpPr>
          <a:xfrm>
            <a:off x="40549830" y="979170"/>
            <a:ext cx="10223500" cy="4184650"/>
            <a:chOff x="63858" y="1542"/>
            <a:chExt cx="16100" cy="6590"/>
          </a:xfrm>
        </p:grpSpPr>
        <p:grpSp>
          <p:nvGrpSpPr>
            <p:cNvPr id="20" name="组合 19"/>
            <p:cNvGrpSpPr/>
            <p:nvPr/>
          </p:nvGrpSpPr>
          <p:grpSpPr>
            <a:xfrm>
              <a:off x="67155" y="1542"/>
              <a:ext cx="9715" cy="4310"/>
              <a:chOff x="65293" y="2672"/>
              <a:chExt cx="13323" cy="6105"/>
            </a:xfrm>
          </p:grpSpPr>
          <p:pic>
            <p:nvPicPr>
              <p:cNvPr id="12" name="图片 11" descr="Tsinghua_University_Logo.sv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293" y="2672"/>
                <a:ext cx="6097" cy="6104"/>
              </a:xfrm>
              <a:prstGeom prst="rect">
                <a:avLst/>
              </a:prstGeom>
            </p:spPr>
          </p:pic>
          <p:pic>
            <p:nvPicPr>
              <p:cNvPr id="19" name="图片 18" descr="Harvard_University_coat_of_arms.sv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344" y="2673"/>
                <a:ext cx="6272" cy="6104"/>
              </a:xfrm>
              <a:prstGeom prst="rect">
                <a:avLst/>
              </a:prstGeom>
            </p:spPr>
          </p:pic>
        </p:grpSp>
        <p:sp>
          <p:nvSpPr>
            <p:cNvPr id="16" name="文本框 15"/>
            <p:cNvSpPr txBox="1"/>
            <p:nvPr/>
          </p:nvSpPr>
          <p:spPr>
            <a:xfrm>
              <a:off x="63858" y="5914"/>
              <a:ext cx="16101" cy="22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10000"/>
                </a:lnSpc>
              </a:pPr>
              <a:r>
                <a:rPr lang="en-US" altLang="zh-CN" sz="4100" b="1">
                  <a:solidFill>
                    <a:srgbClr val="2989DB"/>
                  </a:solidFill>
                  <a:latin typeface="Avenir Heavy" panose="02000503020000020003" charset="0"/>
                  <a:cs typeface="Avenir Heavy" panose="02000503020000020003" charset="0"/>
                  <a:sym typeface="+mn-ea"/>
                </a:rPr>
                <a:t>For further information, please contact: lyf22@mails.tsinghua.edu.cn</a:t>
              </a:r>
              <a:endParaRPr lang="en-US" altLang="zh-CN" sz="4100" b="1">
                <a:solidFill>
                  <a:srgbClr val="2989DB"/>
                </a:solidFill>
                <a:latin typeface="Avenir Heavy" panose="02000503020000020003" charset="0"/>
                <a:cs typeface="Avenir Heavy" panose="02000503020000020003" charset="0"/>
                <a:sym typeface="+mn-ea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635" y="5553075"/>
            <a:ext cx="51191160" cy="211455"/>
          </a:xfrm>
          <a:prstGeom prst="roundRect">
            <a:avLst>
              <a:gd name="adj" fmla="val 0"/>
            </a:avLst>
          </a:prstGeom>
          <a:solidFill>
            <a:srgbClr val="003A66"/>
          </a:solidFill>
          <a:ln>
            <a:solidFill>
              <a:srgbClr val="003A6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38" name="圆角矩形 837"/>
          <p:cNvSpPr/>
          <p:nvPr/>
        </p:nvSpPr>
        <p:spPr>
          <a:xfrm>
            <a:off x="650875" y="6238875"/>
            <a:ext cx="15881350" cy="1188085"/>
          </a:xfrm>
          <a:prstGeom prst="roundRect">
            <a:avLst>
              <a:gd name="adj" fmla="val 27311"/>
            </a:avLst>
          </a:prstGeom>
          <a:solidFill>
            <a:srgbClr val="003A66"/>
          </a:solidFill>
          <a:ln w="38100">
            <a:solidFill>
              <a:srgbClr val="003A6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>
                <a:latin typeface="Arial Bold" panose="020B0604020202090204" charset="0"/>
                <a:cs typeface="Arial Bold" panose="020B0604020202090204" charset="0"/>
              </a:rPr>
              <a:t>R</a:t>
            </a:r>
            <a:r>
              <a:rPr lang="en-US" altLang="zh-CN" sz="4800" b="1">
                <a:latin typeface="Arial Bold" panose="020B0604020202090204" charset="0"/>
                <a:cs typeface="Arial Bold" panose="020B0604020202090204" charset="0"/>
              </a:rPr>
              <a:t>esearch motivation &amp; S</a:t>
            </a:r>
            <a:r>
              <a:rPr lang="en-US" altLang="zh-CN" sz="4800" b="1">
                <a:latin typeface="Arial Bold" panose="020B0604020202090204" charset="0"/>
                <a:cs typeface="Arial Bold" panose="020B0604020202090204" charset="0"/>
              </a:rPr>
              <a:t>tudy objectives</a:t>
            </a:r>
            <a:endParaRPr lang="en-US" altLang="zh-CN" sz="4800" b="1"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840" name="同侧圆角矩形 839"/>
          <p:cNvSpPr/>
          <p:nvPr/>
        </p:nvSpPr>
        <p:spPr>
          <a:xfrm flipV="1">
            <a:off x="674370" y="7715885"/>
            <a:ext cx="15834995" cy="5829300"/>
          </a:xfrm>
          <a:prstGeom prst="round2SameRect">
            <a:avLst>
              <a:gd name="adj1" fmla="val 13965"/>
              <a:gd name="adj2" fmla="val 0"/>
            </a:avLst>
          </a:prstGeom>
          <a:noFill/>
          <a:ln w="38100">
            <a:solidFill>
              <a:srgbClr val="36469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4800" b="1">
              <a:solidFill>
                <a:srgbClr val="1E386B"/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</p:txBody>
      </p:sp>
      <p:sp>
        <p:nvSpPr>
          <p:cNvPr id="411" name="圆角矩形 410"/>
          <p:cNvSpPr/>
          <p:nvPr/>
        </p:nvSpPr>
        <p:spPr>
          <a:xfrm>
            <a:off x="650875" y="13931900"/>
            <a:ext cx="15881350" cy="1188085"/>
          </a:xfrm>
          <a:prstGeom prst="roundRect">
            <a:avLst>
              <a:gd name="adj" fmla="val 27311"/>
            </a:avLst>
          </a:prstGeom>
          <a:solidFill>
            <a:srgbClr val="003A66"/>
          </a:solidFill>
          <a:ln w="38100">
            <a:solidFill>
              <a:srgbClr val="003A6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>
                <a:latin typeface="Arial Bold" panose="020B0604020202090204" charset="0"/>
                <a:cs typeface="Arial Bold" panose="020B0604020202090204" charset="0"/>
              </a:rPr>
              <a:t>B</a:t>
            </a:r>
            <a:r>
              <a:rPr lang="en-US" altLang="zh-CN" sz="4800" b="1">
                <a:latin typeface="Arial Bold" panose="020B0604020202090204" charset="0"/>
                <a:cs typeface="Arial Bold" panose="020B0604020202090204" charset="0"/>
              </a:rPr>
              <a:t>ackground</a:t>
            </a:r>
            <a:endParaRPr lang="en-US" altLang="zh-CN" sz="4800" b="1"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226" name="圆角矩形 225"/>
          <p:cNvSpPr/>
          <p:nvPr/>
        </p:nvSpPr>
        <p:spPr>
          <a:xfrm>
            <a:off x="17194530" y="6238875"/>
            <a:ext cx="33449895" cy="1188085"/>
          </a:xfrm>
          <a:prstGeom prst="roundRect">
            <a:avLst>
              <a:gd name="adj" fmla="val 27311"/>
            </a:avLst>
          </a:prstGeom>
          <a:solidFill>
            <a:srgbClr val="003A66"/>
          </a:solidFill>
          <a:ln w="38100">
            <a:solidFill>
              <a:srgbClr val="003A6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>
                <a:latin typeface="Arial Bold" panose="020B0604020202090204" charset="0"/>
                <a:cs typeface="Arial Bold" panose="020B0604020202090204" charset="0"/>
              </a:rPr>
              <a:t>R</a:t>
            </a:r>
            <a:r>
              <a:rPr lang="en-US" altLang="zh-CN" sz="4800" b="1">
                <a:latin typeface="Arial Bold" panose="020B0604020202090204" charset="0"/>
                <a:cs typeface="Arial Bold" panose="020B0604020202090204" charset="0"/>
              </a:rPr>
              <a:t>egional-scale methane emission inversion</a:t>
            </a:r>
            <a:endParaRPr lang="en-US" altLang="zh-CN" sz="4800" b="1"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7450" y="10194925"/>
            <a:ext cx="15488285" cy="29991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700" b="1" i="1">
                <a:solidFill>
                  <a:schemeClr val="accent6">
                    <a:lumMod val="50000"/>
                  </a:schemeClr>
                </a:solidFill>
                <a:latin typeface="Arial Bold Italic" panose="020B0604020202090204" charset="0"/>
                <a:cs typeface="Arial Bold Italic" panose="020B0604020202090204" charset="0"/>
              </a:rPr>
              <a:t>This study aims to:</a:t>
            </a:r>
            <a:endParaRPr lang="en-US" altLang="zh-CN" sz="3700" b="1" i="1">
              <a:solidFill>
                <a:schemeClr val="accent6">
                  <a:lumMod val="50000"/>
                </a:schemeClr>
              </a:solidFill>
              <a:latin typeface="Arial Bold Italic" panose="020B0604020202090204" charset="0"/>
              <a:cs typeface="Arial Bold Italic" panose="020B0604020202090204" charset="0"/>
            </a:endParaRPr>
          </a:p>
          <a:p>
            <a:pPr marL="457200" indent="-457200" fontAlgn="auto">
              <a:lnSpc>
                <a:spcPct val="120000"/>
              </a:lnSpc>
              <a:spcBef>
                <a:spcPts val="200"/>
              </a:spcBef>
              <a:buFont typeface="Arial" panose="020B0604020202090204" pitchFamily="34" charset="0"/>
              <a:buChar char="•"/>
            </a:pPr>
            <a:r>
              <a:rPr lang="en-US" altLang="zh-CN" sz="3700" b="1">
                <a:solidFill>
                  <a:schemeClr val="tx1"/>
                </a:solidFill>
                <a:latin typeface="Arial Bold" panose="020B0604020202090204" charset="0"/>
                <a:cs typeface="Arial Bold" panose="020B0604020202090204" charset="0"/>
              </a:rPr>
              <a:t>Develop regional inversion frameworks </a:t>
            </a:r>
            <a:endParaRPr lang="en-US" altLang="zh-CN" sz="3700" b="1">
              <a:solidFill>
                <a:schemeClr val="tx1"/>
              </a:solidFill>
              <a:latin typeface="Arial Bold" panose="020B0604020202090204" charset="0"/>
              <a:cs typeface="Arial Bold" panose="020B0604020202090204" charset="0"/>
            </a:endParaRPr>
          </a:p>
          <a:p>
            <a:pPr marL="1371600" lvl="3" indent="457200" fontAlgn="auto">
              <a:lnSpc>
                <a:spcPct val="100000"/>
              </a:lnSpc>
              <a:spcBef>
                <a:spcPts val="200"/>
              </a:spcBef>
              <a:buFont typeface="Arial" panose="020B0604020202090204" pitchFamily="34" charset="0"/>
              <a:buNone/>
            </a:pPr>
            <a:r>
              <a:rPr lang="en-US" altLang="zh-CN" sz="3700" b="1">
                <a:solidFill>
                  <a:schemeClr val="tx1"/>
                </a:solidFill>
                <a:latin typeface="Arial Bold" panose="020B0604020202090204" charset="0"/>
                <a:cs typeface="Arial Bold" panose="020B0604020202090204" charset="0"/>
              </a:rPr>
              <a:t>→ improve accuracy &amp; reduce latency and cost</a:t>
            </a:r>
            <a:endParaRPr lang="en-US" altLang="zh-CN" sz="3700" b="1">
              <a:solidFill>
                <a:schemeClr val="tx1"/>
              </a:solidFill>
              <a:latin typeface="Arial Bold" panose="020B0604020202090204" charset="0"/>
              <a:cs typeface="Arial Bold" panose="020B0604020202090204" charset="0"/>
            </a:endParaRPr>
          </a:p>
          <a:p>
            <a:pPr marL="571500" lvl="0" indent="-571500" fontAlgn="auto">
              <a:lnSpc>
                <a:spcPct val="100000"/>
              </a:lnSpc>
              <a:spcBef>
                <a:spcPts val="200"/>
              </a:spcBef>
              <a:buFont typeface="Arial" panose="020B0604020202090204" pitchFamily="34" charset="0"/>
              <a:buChar char="•"/>
            </a:pPr>
            <a:r>
              <a:rPr lang="en-US" altLang="zh-CN" sz="3700" b="1">
                <a:solidFill>
                  <a:schemeClr val="tx1"/>
                </a:solidFill>
                <a:latin typeface="Arial Bold" panose="020B0604020202090204" charset="0"/>
                <a:cs typeface="Arial Bold" panose="020B0604020202090204" charset="0"/>
              </a:rPr>
              <a:t>Apply to high-emission regions </a:t>
            </a:r>
            <a:endParaRPr lang="en-US" altLang="zh-CN" sz="3700" b="1">
              <a:solidFill>
                <a:schemeClr val="tx1"/>
              </a:solidFill>
              <a:latin typeface="Arial Bold" panose="020B0604020202090204" charset="0"/>
              <a:cs typeface="Arial Bold" panose="020B0604020202090204" charset="0"/>
            </a:endParaRPr>
          </a:p>
          <a:p>
            <a:pPr marL="1371600" lvl="3" indent="457200" fontAlgn="auto">
              <a:lnSpc>
                <a:spcPct val="100000"/>
              </a:lnSpc>
              <a:spcBef>
                <a:spcPts val="200"/>
              </a:spcBef>
              <a:buFont typeface="Arial" panose="020B0604020202090204" pitchFamily="34" charset="0"/>
              <a:buNone/>
            </a:pPr>
            <a:r>
              <a:rPr lang="en-US" altLang="zh-CN" sz="3700" b="1">
                <a:solidFill>
                  <a:schemeClr val="tx1"/>
                </a:solidFill>
                <a:latin typeface="Arial Bold" panose="020B0604020202090204" charset="0"/>
                <a:cs typeface="Arial Bold" panose="020B0604020202090204" charset="0"/>
              </a:rPr>
              <a:t>→ quantify trends, identify drivers, and guide mitigation </a:t>
            </a:r>
            <a:endParaRPr lang="en-US" altLang="zh-CN" sz="3700" b="1">
              <a:solidFill>
                <a:schemeClr val="tx1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15670" y="7899400"/>
            <a:ext cx="15280640" cy="2237740"/>
          </a:xfrm>
          <a:prstGeom prst="rect">
            <a:avLst/>
          </a:prstGeom>
          <a:solidFill>
            <a:srgbClr val="E8F3FF">
              <a:alpha val="55000"/>
            </a:srgbClr>
          </a:solidFill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600" b="1">
                <a:solidFill>
                  <a:srgbClr val="2989DB"/>
                </a:solidFill>
                <a:latin typeface="Arial Semibold" charset="0"/>
                <a:ea typeface="PingFang SC Semibold" panose="020B0400000000000000" charset="-122"/>
                <a:cs typeface="Arial Semibold" charset="0"/>
                <a:sym typeface="+mn-ea"/>
              </a:rPr>
              <a:t>Methane mitigation</a:t>
            </a:r>
            <a:r>
              <a:rPr lang="en-US" altLang="zh-CN" sz="3600" b="1">
                <a:latin typeface="Arial Semibold" charset="0"/>
                <a:ea typeface="PingFang SC Semibold" panose="020B0400000000000000" charset="-122"/>
                <a:cs typeface="Arial Semibold" charset="0"/>
                <a:sym typeface="+mn-ea"/>
              </a:rPr>
              <a:t> </a:t>
            </a:r>
            <a:r>
              <a:rPr lang="en-US" altLang="zh-CN" sz="3600" b="1">
                <a:solidFill>
                  <a:srgbClr val="1E386B"/>
                </a:solidFill>
                <a:latin typeface="Arial Semibold" charset="0"/>
                <a:ea typeface="PingFang SC Semibold" panose="020B0400000000000000" charset="-122"/>
                <a:cs typeface="Arial Semibold" charset="0"/>
                <a:sym typeface="+mn-ea"/>
              </a:rPr>
              <a:t>is critical for near-term climate control  </a:t>
            </a:r>
            <a:endParaRPr lang="en-US" altLang="zh-CN" sz="3600" b="1">
              <a:solidFill>
                <a:srgbClr val="1E386B"/>
              </a:solidFill>
              <a:latin typeface="Arial Semibold" charset="0"/>
              <a:ea typeface="PingFang SC Semibold" panose="020B0400000000000000" charset="-122"/>
              <a:cs typeface="Arial Semibold" charset="0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600" b="1">
                <a:solidFill>
                  <a:srgbClr val="2989DB"/>
                </a:solidFill>
                <a:latin typeface="Arial Semibold" charset="0"/>
                <a:ea typeface="PingFang SC Semibold" panose="020B0400000000000000" charset="-122"/>
                <a:cs typeface="Arial Semibold" charset="0"/>
                <a:sym typeface="+mn-ea"/>
              </a:rPr>
              <a:t>Accurate </a:t>
            </a:r>
            <a:r>
              <a:rPr lang="en-US" altLang="zh-CN" sz="3600" b="1">
                <a:solidFill>
                  <a:srgbClr val="2989DB"/>
                </a:solidFill>
                <a:latin typeface="Arial Semibold" charset="0"/>
                <a:ea typeface="PingFang SC Semibold" panose="020B0400000000000000" charset="-122"/>
                <a:cs typeface="Arial Semibold" charset="0"/>
              </a:rPr>
              <a:t>regional es</a:t>
            </a:r>
            <a:r>
              <a:rPr lang="en-US" altLang="zh-CN" sz="3600" b="1">
                <a:solidFill>
                  <a:srgbClr val="2989DB"/>
                </a:solidFill>
                <a:latin typeface="Arial Semibold" charset="0"/>
                <a:ea typeface="PingFang SC Semibold" panose="020B0400000000000000" charset="-122"/>
                <a:cs typeface="Arial Semibold" charset="0"/>
              </a:rPr>
              <a:t>timates </a:t>
            </a:r>
            <a:r>
              <a:rPr lang="en-US" altLang="zh-CN" sz="3600" b="1">
                <a:solidFill>
                  <a:srgbClr val="1E386B"/>
                </a:solidFill>
                <a:latin typeface="Arial Semibold" charset="0"/>
                <a:ea typeface="PingFang SC Semibold" panose="020B0400000000000000" charset="-122"/>
                <a:cs typeface="Arial Semibold" charset="0"/>
              </a:rPr>
              <a:t>enable targeted mitigation </a:t>
            </a:r>
            <a:endParaRPr lang="en-US" altLang="zh-CN" sz="3600" b="1">
              <a:solidFill>
                <a:srgbClr val="1E386B"/>
              </a:solidFill>
              <a:latin typeface="Arial Semibold" charset="0"/>
              <a:ea typeface="PingFang SC Semibold" panose="020B0400000000000000" charset="-122"/>
              <a:cs typeface="Arial Semibold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600" b="1" u="sng">
                <a:solidFill>
                  <a:srgbClr val="734A3A"/>
                </a:solidFill>
                <a:latin typeface="Arial Semibold" charset="0"/>
                <a:ea typeface="PingFang SC Semibold" panose="020B0400000000000000" charset="-122"/>
                <a:cs typeface="Arial Semibold" charset="0"/>
              </a:rPr>
              <a:t>Yet current estimates remain highly uncertain and inconsistent</a:t>
            </a:r>
            <a:endParaRPr lang="en-US" altLang="zh-CN" sz="3600" b="1" u="sng">
              <a:solidFill>
                <a:srgbClr val="734A3A"/>
              </a:solidFill>
              <a:latin typeface="Arial Semibold" charset="0"/>
              <a:ea typeface="PingFang SC Semibold" panose="020B0400000000000000" charset="-122"/>
              <a:cs typeface="Arial Semibold" charset="0"/>
            </a:endParaRPr>
          </a:p>
        </p:txBody>
      </p:sp>
      <p:pic>
        <p:nvPicPr>
          <p:cNvPr id="738" name="图片 7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495" y="15579725"/>
            <a:ext cx="1764665" cy="1242695"/>
          </a:xfrm>
          <a:prstGeom prst="rect">
            <a:avLst/>
          </a:prstGeom>
        </p:spPr>
      </p:pic>
      <p:sp>
        <p:nvSpPr>
          <p:cNvPr id="640" name="文本框 639"/>
          <p:cNvSpPr txBox="1"/>
          <p:nvPr/>
        </p:nvSpPr>
        <p:spPr>
          <a:xfrm>
            <a:off x="2915920" y="15854680"/>
            <a:ext cx="1941830" cy="7397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4400" b="1">
                <a:solidFill>
                  <a:srgbClr val="002060"/>
                </a:solidFill>
                <a:effectLst/>
                <a:latin typeface="Arial Bold" panose="020B0604020202090204" charset="0"/>
                <a:cs typeface="Arial Bold" panose="020B0604020202090204" charset="0"/>
              </a:rPr>
              <a:t>CH</a:t>
            </a:r>
            <a:r>
              <a:rPr lang="en-US" altLang="zh-CN" sz="4400" b="1" baseline="-25000">
                <a:solidFill>
                  <a:srgbClr val="002060"/>
                </a:solidFill>
                <a:effectLst/>
                <a:latin typeface="Arial Bold" panose="020B0604020202090204" charset="0"/>
                <a:cs typeface="Arial Bold" panose="020B0604020202090204" charset="0"/>
              </a:rPr>
              <a:t>4</a:t>
            </a:r>
            <a:r>
              <a:rPr lang="en-US" altLang="zh-CN" sz="4400" b="1">
                <a:solidFill>
                  <a:srgbClr val="002060"/>
                </a:solidFill>
                <a:effectLst/>
                <a:latin typeface="Arial Bold" panose="020B0604020202090204" charset="0"/>
                <a:cs typeface="Arial Bold" panose="020B0604020202090204" charset="0"/>
              </a:rPr>
              <a:t> </a:t>
            </a:r>
            <a:endParaRPr lang="en-US" altLang="zh-CN" sz="4400" b="1">
              <a:solidFill>
                <a:srgbClr val="002060"/>
              </a:solidFill>
              <a:effectLst/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642" name="文本框 641"/>
          <p:cNvSpPr txBox="1"/>
          <p:nvPr/>
        </p:nvSpPr>
        <p:spPr>
          <a:xfrm>
            <a:off x="4924425" y="15538450"/>
            <a:ext cx="10816590" cy="1554480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</p:spPr>
        <p:txBody>
          <a:bodyPr wrap="square" rtlCol="0">
            <a:noAutofit/>
          </a:bodyPr>
          <a:p>
            <a:pPr marL="742950" lvl="1" indent="-285750">
              <a:lnSpc>
                <a:spcPct val="100000"/>
              </a:lnSpc>
              <a:buFont typeface="Arial" panose="020B0604020202090204" pitchFamily="34" charset="0"/>
              <a:buChar char="•"/>
            </a:pPr>
            <a:r>
              <a:rPr lang="en-US" altLang="zh-CN" sz="3000" b="1">
                <a:solidFill>
                  <a:schemeClr val="bg2">
                    <a:lumMod val="25000"/>
                  </a:schemeClr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rPr>
              <a:t>Greenhouse gas with </a:t>
            </a:r>
            <a:r>
              <a:rPr lang="en-US" sz="3000" b="1">
                <a:solidFill>
                  <a:schemeClr val="bg2">
                    <a:lumMod val="25000"/>
                  </a:schemeClr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～</a:t>
            </a:r>
            <a:r>
              <a:rPr lang="en-US" altLang="zh-CN" sz="3000" b="1">
                <a:solidFill>
                  <a:schemeClr val="bg2">
                    <a:lumMod val="25000"/>
                  </a:schemeClr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10-year</a:t>
            </a:r>
            <a:r>
              <a:rPr lang="en-US" altLang="zh-CN" sz="3000" b="1">
                <a:solidFill>
                  <a:schemeClr val="bg2">
                    <a:lumMod val="25000"/>
                  </a:schemeClr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rPr>
              <a:t> lifetime </a:t>
            </a:r>
            <a:endParaRPr lang="en-US" altLang="zh-CN" sz="3000" b="1">
              <a:solidFill>
                <a:schemeClr val="bg2">
                  <a:lumMod val="25000"/>
                </a:schemeClr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90204" pitchFamily="34" charset="0"/>
              <a:buChar char="•"/>
            </a:pPr>
            <a:r>
              <a:rPr lang="en-US" altLang="zh-CN" sz="3000" b="1">
                <a:solidFill>
                  <a:schemeClr val="bg2">
                    <a:lumMod val="25000"/>
                  </a:schemeClr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rPr>
              <a:t>Higher warming potential than CO</a:t>
            </a:r>
            <a:r>
              <a:rPr lang="en-US" altLang="zh-CN" sz="3000" b="1" baseline="-25000">
                <a:solidFill>
                  <a:schemeClr val="bg2">
                    <a:lumMod val="25000"/>
                  </a:schemeClr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rPr>
              <a:t>2</a:t>
            </a:r>
            <a:r>
              <a:rPr lang="en-US" altLang="zh-CN" sz="3000" b="1">
                <a:solidFill>
                  <a:schemeClr val="bg2">
                    <a:lumMod val="25000"/>
                  </a:schemeClr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rPr>
              <a:t> </a:t>
            </a:r>
            <a:endParaRPr lang="en-US" altLang="zh-CN" sz="3000" b="1">
              <a:solidFill>
                <a:schemeClr val="bg2">
                  <a:lumMod val="25000"/>
                </a:schemeClr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90204" pitchFamily="34" charset="0"/>
              <a:buChar char="•"/>
            </a:pPr>
            <a:r>
              <a:rPr lang="en-US" altLang="zh-CN" sz="3000" b="1">
                <a:solidFill>
                  <a:schemeClr val="bg2">
                    <a:lumMod val="25000"/>
                  </a:schemeClr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rPr>
              <a:t>Rapidly increasing atmospheric concentration</a:t>
            </a:r>
            <a:endParaRPr lang="en-US" altLang="zh-CN" sz="3000" b="1">
              <a:solidFill>
                <a:schemeClr val="bg2">
                  <a:lumMod val="25000"/>
                </a:schemeClr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</a:endParaRPr>
          </a:p>
        </p:txBody>
      </p:sp>
      <p:sp>
        <p:nvSpPr>
          <p:cNvPr id="408" name="同侧圆角矩形 407"/>
          <p:cNvSpPr/>
          <p:nvPr/>
        </p:nvSpPr>
        <p:spPr>
          <a:xfrm>
            <a:off x="683260" y="15368905"/>
            <a:ext cx="15881985" cy="14665325"/>
          </a:xfrm>
          <a:prstGeom prst="round2SameRect">
            <a:avLst>
              <a:gd name="adj1" fmla="val 0"/>
              <a:gd name="adj2" fmla="val 4274"/>
            </a:avLst>
          </a:prstGeom>
          <a:noFill/>
          <a:ln w="38100">
            <a:solidFill>
              <a:srgbClr val="36469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4800" b="1">
              <a:solidFill>
                <a:srgbClr val="1E386B"/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</p:txBody>
      </p:sp>
      <p:sp>
        <p:nvSpPr>
          <p:cNvPr id="741" name="同侧圆角矩形 740"/>
          <p:cNvSpPr/>
          <p:nvPr/>
        </p:nvSpPr>
        <p:spPr>
          <a:xfrm flipV="1">
            <a:off x="971550" y="20895310"/>
            <a:ext cx="7774940" cy="4429125"/>
          </a:xfrm>
          <a:prstGeom prst="round2SameRect">
            <a:avLst>
              <a:gd name="adj1" fmla="val 6737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1" name="文本框 420"/>
          <p:cNvSpPr txBox="1"/>
          <p:nvPr/>
        </p:nvSpPr>
        <p:spPr>
          <a:xfrm>
            <a:off x="1201420" y="20888960"/>
            <a:ext cx="7240270" cy="724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3400" b="1" u="sng">
                <a:solidFill>
                  <a:srgbClr val="002060"/>
                </a:solidFill>
                <a:latin typeface="Arial Bold" panose="020B0604020202090204" charset="0"/>
                <a:ea typeface="微软雅黑" panose="020B0503020204020204" charset="-122"/>
                <a:cs typeface="Arial Bold" panose="020B0604020202090204" charset="0"/>
                <a:sym typeface="+mn-ea"/>
              </a:rPr>
              <a:t>Limited observations</a:t>
            </a:r>
            <a:endParaRPr lang="en-US" altLang="zh-CN" sz="3400" b="1" u="sng">
              <a:solidFill>
                <a:srgbClr val="002060"/>
              </a:solidFill>
              <a:latin typeface="Arial Bold" panose="020B0604020202090204" charset="0"/>
              <a:ea typeface="微软雅黑" panose="020B0503020204020204" charset="-122"/>
              <a:cs typeface="Arial Bold" panose="020B0604020202090204" charset="0"/>
              <a:sym typeface="+mn-ea"/>
            </a:endParaRPr>
          </a:p>
        </p:txBody>
      </p:sp>
      <p:grpSp>
        <p:nvGrpSpPr>
          <p:cNvPr id="432" name="组合 431"/>
          <p:cNvGrpSpPr/>
          <p:nvPr/>
        </p:nvGrpSpPr>
        <p:grpSpPr>
          <a:xfrm rot="0">
            <a:off x="1043441" y="21536660"/>
            <a:ext cx="7662925" cy="3716020"/>
            <a:chOff x="1562" y="26714"/>
            <a:chExt cx="11449" cy="5852"/>
          </a:xfrm>
        </p:grpSpPr>
        <p:sp>
          <p:nvSpPr>
            <p:cNvPr id="428" name="文本框 427"/>
            <p:cNvSpPr txBox="1"/>
            <p:nvPr/>
          </p:nvSpPr>
          <p:spPr>
            <a:xfrm>
              <a:off x="6419" y="26714"/>
              <a:ext cx="6170" cy="16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342900" indent="-342900" algn="l">
                <a:lnSpc>
                  <a:spcPct val="100000"/>
                </a:lnSpc>
                <a:buFont typeface="Arial" panose="020B0604020202090204" pitchFamily="34" charset="0"/>
                <a:buChar char="•"/>
              </a:pPr>
              <a:endParaRPr lang="en-US" altLang="zh-CN" sz="3200">
                <a:solidFill>
                  <a:srgbClr val="364690"/>
                </a:solidFill>
                <a:latin typeface="Arial" panose="020B0604020202090204" pitchFamily="34" charset="0"/>
                <a:ea typeface="微软雅黑" panose="020B0503020204020204" charset="-122"/>
                <a:cs typeface="Arial" panose="020B0604020202090204" pitchFamily="34" charset="0"/>
                <a:sym typeface="+mn-ea"/>
              </a:endParaRPr>
            </a:p>
          </p:txBody>
        </p:sp>
        <p:sp>
          <p:nvSpPr>
            <p:cNvPr id="431" name="文本框 430"/>
            <p:cNvSpPr txBox="1"/>
            <p:nvPr/>
          </p:nvSpPr>
          <p:spPr>
            <a:xfrm>
              <a:off x="1562" y="30210"/>
              <a:ext cx="11449" cy="2356"/>
            </a:xfrm>
            <a:prstGeom prst="rect">
              <a:avLst/>
            </a:prstGeom>
            <a:solidFill>
              <a:srgbClr val="F1F7FC">
                <a:alpha val="17000"/>
              </a:srgbClr>
            </a:solidFill>
            <a:effectLst>
              <a:softEdge rad="50800"/>
            </a:effectLst>
          </p:spPr>
          <p:txBody>
            <a:bodyPr wrap="square" rtlCol="0">
              <a:noAutofit/>
            </a:bodyPr>
            <a:p>
              <a:pPr marL="342900" lvl="0" indent="-3429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90204" pitchFamily="34" charset="0"/>
                <a:buChar char="•"/>
              </a:pPr>
              <a:r>
                <a:rPr lang="en-US" altLang="zh-CN" sz="2800" b="1">
                  <a:solidFill>
                    <a:schemeClr val="accent1">
                      <a:lumMod val="75000"/>
                    </a:schemeClr>
                  </a:solidFill>
                  <a:latin typeface="Arial Bold" panose="020B0604020202090204" charset="0"/>
                  <a:ea typeface="微软雅黑" panose="020B0503020204020204" charset="-122"/>
                  <a:cs typeface="Arial Bold" panose="020B0604020202090204" charset="0"/>
                  <a:sym typeface="+mn-ea"/>
                </a:rPr>
                <a:t>Sparse and uneven </a:t>
              </a:r>
              <a:r>
                <a:rPr lang="en-US" altLang="zh-CN" sz="2800" b="1">
                  <a:solidFill>
                    <a:schemeClr val="accent1">
                      <a:lumMod val="75000"/>
                    </a:schemeClr>
                  </a:solidFill>
                  <a:latin typeface="Arial Bold" panose="020B0604020202090204" charset="0"/>
                  <a:ea typeface="微软雅黑" panose="020B0503020204020204" charset="-122"/>
                  <a:cs typeface="Arial Bold" panose="020B0604020202090204" charset="0"/>
                  <a:sym typeface="+mn-ea"/>
                </a:rPr>
                <a:t>spatial coverage</a:t>
              </a:r>
              <a:endParaRPr lang="en-US" altLang="zh-CN" sz="2800" b="1">
                <a:solidFill>
                  <a:schemeClr val="accent1">
                    <a:lumMod val="75000"/>
                  </a:schemeClr>
                </a:solidFill>
                <a:latin typeface="Arial Bold" panose="020B0604020202090204" charset="0"/>
                <a:ea typeface="微软雅黑" panose="020B0503020204020204" charset="-122"/>
                <a:cs typeface="Arial Bold" panose="020B0604020202090204" charset="0"/>
                <a:sym typeface="+mn-ea"/>
              </a:endParaRPr>
            </a:p>
            <a:p>
              <a:pPr marL="342900" lvl="0" indent="-3429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90204" pitchFamily="34" charset="0"/>
                <a:buChar char="•"/>
              </a:pPr>
              <a:r>
                <a:rPr lang="en-US" altLang="zh-CN" sz="2800" b="1">
                  <a:solidFill>
                    <a:schemeClr val="accent1">
                      <a:lumMod val="75000"/>
                    </a:schemeClr>
                  </a:solidFill>
                  <a:latin typeface="Arial Bold" panose="020B0604020202090204" charset="0"/>
                  <a:ea typeface="微软雅黑" panose="020B0503020204020204" charset="-122"/>
                  <a:cs typeface="Arial Bold" panose="020B0604020202090204" charset="0"/>
                  <a:sym typeface="+mn-ea"/>
                </a:rPr>
                <a:t>Discontinuous temporal coverage</a:t>
              </a:r>
              <a:endParaRPr lang="en-US" altLang="zh-CN" sz="2800" b="1">
                <a:solidFill>
                  <a:schemeClr val="accent1">
                    <a:lumMod val="75000"/>
                  </a:schemeClr>
                </a:solidFill>
                <a:latin typeface="Arial Bold" panose="020B0604020202090204" charset="0"/>
                <a:ea typeface="微软雅黑" panose="020B0503020204020204" charset="-122"/>
                <a:cs typeface="Arial Bold" panose="020B0604020202090204" charset="0"/>
                <a:sym typeface="+mn-ea"/>
              </a:endParaRPr>
            </a:p>
            <a:p>
              <a:pPr marL="342900" lvl="0" indent="-3429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90204" pitchFamily="34" charset="0"/>
                <a:buChar char="•"/>
              </a:pPr>
              <a:r>
                <a:rPr lang="en-US" altLang="zh-CN" sz="2800" b="1">
                  <a:solidFill>
                    <a:schemeClr val="accent1">
                      <a:lumMod val="75000"/>
                    </a:schemeClr>
                  </a:solidFill>
                  <a:latin typeface="Arial Bold" panose="020B0604020202090204" charset="0"/>
                  <a:ea typeface="微软雅黑" panose="020B0503020204020204" charset="-122"/>
                  <a:cs typeface="Arial Bold" panose="020B0604020202090204" charset="0"/>
                  <a:sym typeface="+mn-ea"/>
                </a:rPr>
                <a:t>Large biases and high background values </a:t>
              </a:r>
              <a:endParaRPr lang="en-US" altLang="zh-CN" sz="2800" b="1">
                <a:solidFill>
                  <a:schemeClr val="accent1">
                    <a:lumMod val="75000"/>
                  </a:schemeClr>
                </a:solidFill>
                <a:latin typeface="Arial Bold" panose="020B0604020202090204" charset="0"/>
                <a:ea typeface="微软雅黑" panose="020B0503020204020204" charset="-122"/>
                <a:cs typeface="Arial Bold" panose="020B0604020202090204" charset="0"/>
                <a:sym typeface="+mn-ea"/>
              </a:endParaRPr>
            </a:p>
          </p:txBody>
        </p:sp>
      </p:grpSp>
      <p:grpSp>
        <p:nvGrpSpPr>
          <p:cNvPr id="430" name="组合 429"/>
          <p:cNvGrpSpPr/>
          <p:nvPr/>
        </p:nvGrpSpPr>
        <p:grpSpPr>
          <a:xfrm rot="0">
            <a:off x="1292860" y="21685250"/>
            <a:ext cx="3632200" cy="1532890"/>
            <a:chOff x="1952" y="25688"/>
            <a:chExt cx="5102" cy="2432"/>
          </a:xfrm>
        </p:grpSpPr>
        <p:pic>
          <p:nvPicPr>
            <p:cNvPr id="427" name="图片 4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52" y="25688"/>
              <a:ext cx="5102" cy="2432"/>
            </a:xfrm>
            <a:prstGeom prst="rect">
              <a:avLst/>
            </a:prstGeom>
            <a:ln w="15875">
              <a:solidFill>
                <a:srgbClr val="071321"/>
              </a:solidFill>
            </a:ln>
          </p:spPr>
        </p:pic>
        <p:pic>
          <p:nvPicPr>
            <p:cNvPr id="429" name="图片 4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5" y="27285"/>
              <a:ext cx="658" cy="694"/>
            </a:xfrm>
            <a:prstGeom prst="rect">
              <a:avLst/>
            </a:prstGeom>
          </p:spPr>
        </p:pic>
      </p:grpSp>
      <p:grpSp>
        <p:nvGrpSpPr>
          <p:cNvPr id="468" name="组合 467"/>
          <p:cNvGrpSpPr/>
          <p:nvPr/>
        </p:nvGrpSpPr>
        <p:grpSpPr>
          <a:xfrm rot="0">
            <a:off x="5136515" y="21685885"/>
            <a:ext cx="3413760" cy="1532890"/>
            <a:chOff x="9845" y="31093"/>
            <a:chExt cx="2531" cy="1357"/>
          </a:xfrm>
        </p:grpSpPr>
        <p:pic>
          <p:nvPicPr>
            <p:cNvPr id="457" name="图片 456"/>
            <p:cNvPicPr>
              <a:picLocks noChangeAspect="1"/>
            </p:cNvPicPr>
            <p:nvPr/>
          </p:nvPicPr>
          <p:blipFill>
            <a:blip r:embed="rId10"/>
            <a:srcRect l="1161" t="989" r="1090" b="4145"/>
            <a:stretch>
              <a:fillRect/>
            </a:stretch>
          </p:blipFill>
          <p:spPr>
            <a:xfrm>
              <a:off x="9845" y="31093"/>
              <a:ext cx="2531" cy="1357"/>
            </a:xfrm>
            <a:prstGeom prst="rect">
              <a:avLst/>
            </a:prstGeom>
            <a:solidFill>
              <a:srgbClr val="F3F2F3"/>
            </a:solidFill>
            <a:ln w="15875">
              <a:solidFill>
                <a:srgbClr val="071321"/>
              </a:solidFill>
            </a:ln>
          </p:spPr>
        </p:pic>
        <p:grpSp>
          <p:nvGrpSpPr>
            <p:cNvPr id="460" name="组合 459"/>
            <p:cNvGrpSpPr/>
            <p:nvPr/>
          </p:nvGrpSpPr>
          <p:grpSpPr>
            <a:xfrm rot="0">
              <a:off x="10669" y="32150"/>
              <a:ext cx="1707" cy="241"/>
              <a:chOff x="10368" y="31342"/>
              <a:chExt cx="1597" cy="229"/>
            </a:xfrm>
          </p:grpSpPr>
          <p:sp>
            <p:nvSpPr>
              <p:cNvPr id="459" name="文本框 458"/>
              <p:cNvSpPr txBox="1"/>
              <p:nvPr/>
            </p:nvSpPr>
            <p:spPr>
              <a:xfrm>
                <a:off x="10368" y="31411"/>
                <a:ext cx="1597" cy="160"/>
              </a:xfrm>
              <a:prstGeom prst="rect">
                <a:avLst/>
              </a:prstGeom>
              <a:solidFill>
                <a:srgbClr val="F1F0F3"/>
              </a:solidFill>
            </p:spPr>
            <p:txBody>
              <a:bodyPr wrap="square" rtlCol="0">
                <a:noAutofit/>
              </a:bodyPr>
              <a:p>
                <a:r>
                  <a:rPr lang="en-US" altLang="zh-CN" sz="900">
                    <a:latin typeface="Arial" panose="020B0604020202090204" pitchFamily="34" charset="0"/>
                    <a:ea typeface="微软雅黑" panose="020B0503020204020204" charset="-122"/>
                    <a:cs typeface="Arial" panose="020B0604020202090204" pitchFamily="34" charset="0"/>
                    <a:sym typeface="+mn-ea"/>
                  </a:rPr>
                  <a:t>Number: 0      100      200      300      400</a:t>
                </a:r>
                <a:endParaRPr lang="en-US" altLang="zh-CN" sz="900">
                  <a:latin typeface="Arial" panose="020B0604020202090204" pitchFamily="34" charset="0"/>
                  <a:ea typeface="微软雅黑" panose="020B0503020204020204" charset="-122"/>
                  <a:cs typeface="Arial" panose="020B0604020202090204" pitchFamily="34" charset="0"/>
                  <a:sym typeface="+mn-ea"/>
                </a:endParaRPr>
              </a:p>
            </p:txBody>
          </p:sp>
          <p:pic>
            <p:nvPicPr>
              <p:cNvPr id="458" name="图片 457"/>
              <p:cNvPicPr/>
              <p:nvPr/>
            </p:nvPicPr>
            <p:blipFill>
              <a:blip r:embed="rId11"/>
              <a:srcRect l="1116" t="28744" r="1318" b="38208"/>
              <a:stretch>
                <a:fillRect/>
              </a:stretch>
            </p:blipFill>
            <p:spPr>
              <a:xfrm>
                <a:off x="10818" y="31342"/>
                <a:ext cx="1026" cy="30"/>
              </a:xfrm>
              <a:prstGeom prst="rect">
                <a:avLst/>
              </a:prstGeom>
              <a:ln w="15875">
                <a:solidFill>
                  <a:srgbClr val="071321"/>
                </a:solidFill>
              </a:ln>
            </p:spPr>
          </p:pic>
        </p:grpSp>
      </p:grpSp>
      <p:grpSp>
        <p:nvGrpSpPr>
          <p:cNvPr id="639" name="组合 638"/>
          <p:cNvGrpSpPr/>
          <p:nvPr/>
        </p:nvGrpSpPr>
        <p:grpSpPr>
          <a:xfrm rot="0">
            <a:off x="8950325" y="20895310"/>
            <a:ext cx="7327265" cy="4448810"/>
            <a:chOff x="13816" y="26097"/>
            <a:chExt cx="11087" cy="9954"/>
          </a:xfrm>
        </p:grpSpPr>
        <p:sp>
          <p:nvSpPr>
            <p:cNvPr id="420" name="同侧圆角矩形 419"/>
            <p:cNvSpPr/>
            <p:nvPr/>
          </p:nvSpPr>
          <p:spPr>
            <a:xfrm>
              <a:off x="13816" y="26100"/>
              <a:ext cx="11051" cy="9951"/>
            </a:xfrm>
            <a:prstGeom prst="round2SameRect">
              <a:avLst>
                <a:gd name="adj1" fmla="val 0"/>
                <a:gd name="adj2" fmla="val 7081"/>
              </a:avLst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/>
            </a:p>
          </p:txBody>
        </p:sp>
        <p:sp>
          <p:nvSpPr>
            <p:cNvPr id="422" name="文本框 421"/>
            <p:cNvSpPr txBox="1"/>
            <p:nvPr/>
          </p:nvSpPr>
          <p:spPr>
            <a:xfrm>
              <a:off x="14046" y="26097"/>
              <a:ext cx="10857" cy="116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3400" b="1" u="sng">
                  <a:solidFill>
                    <a:srgbClr val="002060"/>
                  </a:solidFill>
                  <a:latin typeface="Arial Bold" panose="020B0604020202090204" charset="0"/>
                  <a:ea typeface="微软雅黑" panose="020B0503020204020204" charset="-122"/>
                  <a:cs typeface="Arial Bold" panose="020B0604020202090204" charset="0"/>
                  <a:sym typeface="+mn-ea"/>
                </a:rPr>
                <a:t>Complex framework</a:t>
              </a:r>
              <a:endParaRPr lang="en-US" altLang="zh-CN" sz="3400" b="1" u="sng">
                <a:solidFill>
                  <a:srgbClr val="002060"/>
                </a:solidFill>
                <a:latin typeface="Arial Bold" panose="020B0604020202090204" charset="0"/>
                <a:ea typeface="微软雅黑" panose="020B0503020204020204" charset="-122"/>
                <a:cs typeface="Arial Bold" panose="020B0604020202090204" charset="0"/>
                <a:sym typeface="+mn-ea"/>
              </a:endParaRPr>
            </a:p>
          </p:txBody>
        </p:sp>
        <p:grpSp>
          <p:nvGrpSpPr>
            <p:cNvPr id="537" name="组合 536"/>
            <p:cNvGrpSpPr/>
            <p:nvPr/>
          </p:nvGrpSpPr>
          <p:grpSpPr>
            <a:xfrm rot="0">
              <a:off x="14446" y="27391"/>
              <a:ext cx="1957" cy="1766"/>
              <a:chOff x="14692" y="27351"/>
              <a:chExt cx="2432" cy="2882"/>
            </a:xfrm>
          </p:grpSpPr>
          <p:grpSp>
            <p:nvGrpSpPr>
              <p:cNvPr id="535" name="组合 534"/>
              <p:cNvGrpSpPr/>
              <p:nvPr/>
            </p:nvGrpSpPr>
            <p:grpSpPr>
              <a:xfrm>
                <a:off x="14692" y="27351"/>
                <a:ext cx="2432" cy="2882"/>
                <a:chOff x="16057" y="28767"/>
                <a:chExt cx="5281" cy="7625"/>
              </a:xfrm>
              <a:solidFill>
                <a:schemeClr val="bg1"/>
              </a:solidFill>
            </p:grpSpPr>
            <p:pic>
              <p:nvPicPr>
                <p:cNvPr id="470" name="图片 469" descr="二氧化碳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57" y="28767"/>
                  <a:ext cx="5281" cy="7625"/>
                </a:xfrm>
                <a:prstGeom prst="rect">
                  <a:avLst/>
                </a:prstGeom>
              </p:spPr>
            </p:pic>
            <p:sp>
              <p:nvSpPr>
                <p:cNvPr id="471" name="圆角矩形 470"/>
                <p:cNvSpPr/>
                <p:nvPr/>
              </p:nvSpPr>
              <p:spPr>
                <a:xfrm>
                  <a:off x="16399" y="31362"/>
                  <a:ext cx="4604" cy="346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400"/>
                </a:p>
              </p:txBody>
            </p:sp>
          </p:grpSp>
          <p:sp>
            <p:nvSpPr>
              <p:cNvPr id="536" name="文本框 535"/>
              <p:cNvSpPr txBox="1"/>
              <p:nvPr/>
            </p:nvSpPr>
            <p:spPr>
              <a:xfrm>
                <a:off x="14787" y="27849"/>
                <a:ext cx="2226" cy="12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en-US" altLang="zh-CN" sz="2800" b="1">
                    <a:solidFill>
                      <a:srgbClr val="1E386B"/>
                    </a:solidFill>
                    <a:latin typeface="Arial Bold" panose="020B0604020202090204" charset="0"/>
                    <a:cs typeface="Arial Bold" panose="020B0604020202090204" charset="0"/>
                  </a:rPr>
                  <a:t>CH</a:t>
                </a:r>
                <a:r>
                  <a:rPr lang="en-US" altLang="zh-CN" sz="2800" b="1" baseline="-25000">
                    <a:solidFill>
                      <a:srgbClr val="1E386B"/>
                    </a:solidFill>
                    <a:latin typeface="Arial Bold" panose="020B0604020202090204" charset="0"/>
                    <a:cs typeface="Arial Bold" panose="020B0604020202090204" charset="0"/>
                  </a:rPr>
                  <a:t>4</a:t>
                </a:r>
                <a:r>
                  <a:rPr lang="en-US" altLang="zh-CN" sz="2800" b="1">
                    <a:solidFill>
                      <a:srgbClr val="1E386B"/>
                    </a:solidFill>
                    <a:latin typeface="Arial Bold" panose="020B0604020202090204" charset="0"/>
                    <a:cs typeface="Arial Bold" panose="020B0604020202090204" charset="0"/>
                  </a:rPr>
                  <a:t> </a:t>
                </a:r>
                <a:endParaRPr lang="en-US" altLang="zh-CN" sz="2800" b="1">
                  <a:solidFill>
                    <a:srgbClr val="1E386B"/>
                  </a:solidFill>
                  <a:latin typeface="Arial Bold" panose="020B0604020202090204" charset="0"/>
                  <a:cs typeface="Arial Bold" panose="020B0604020202090204" charset="0"/>
                </a:endParaRPr>
              </a:p>
            </p:txBody>
          </p:sp>
        </p:grpSp>
        <p:sp>
          <p:nvSpPr>
            <p:cNvPr id="538" name="右箭头 537"/>
            <p:cNvSpPr/>
            <p:nvPr/>
          </p:nvSpPr>
          <p:spPr>
            <a:xfrm>
              <a:off x="16957" y="28080"/>
              <a:ext cx="1751" cy="610"/>
            </a:xfrm>
            <a:prstGeom prst="rightArrow">
              <a:avLst/>
            </a:prstGeom>
            <a:solidFill>
              <a:srgbClr val="91ACE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539" name="圆角矩形 538"/>
            <p:cNvSpPr/>
            <p:nvPr/>
          </p:nvSpPr>
          <p:spPr>
            <a:xfrm>
              <a:off x="19043" y="27859"/>
              <a:ext cx="5165" cy="121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 b="1">
                  <a:solidFill>
                    <a:schemeClr val="accent1">
                      <a:lumMod val="50000"/>
                    </a:schemeClr>
                  </a:solidFill>
                  <a:latin typeface="Arial Bold" panose="020B0604020202090204" charset="0"/>
                  <a:cs typeface="Arial Bold" panose="020B0604020202090204" charset="0"/>
                </a:rPr>
                <a:t>Concentration</a:t>
              </a:r>
              <a:endParaRPr lang="en-US" altLang="zh-CN" sz="2800" b="1">
                <a:solidFill>
                  <a:schemeClr val="accent1">
                    <a:lumMod val="50000"/>
                  </a:schemeClr>
                </a:solidFill>
                <a:latin typeface="Arial Bold" panose="020B0604020202090204" charset="0"/>
                <a:cs typeface="Arial Bold" panose="020B0604020202090204" charset="0"/>
              </a:endParaRPr>
            </a:p>
          </p:txBody>
        </p:sp>
        <p:sp>
          <p:nvSpPr>
            <p:cNvPr id="540" name="圆角矩形 539"/>
            <p:cNvSpPr/>
            <p:nvPr/>
          </p:nvSpPr>
          <p:spPr>
            <a:xfrm>
              <a:off x="19043" y="31977"/>
              <a:ext cx="5215" cy="1093"/>
            </a:xfrm>
            <a:prstGeom prst="roundRect">
              <a:avLst/>
            </a:prstGeom>
            <a:solidFill>
              <a:schemeClr val="bg1"/>
            </a:solidFill>
            <a:ln w="38100" cap="flat" cmpd="sng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 b="1">
                  <a:solidFill>
                    <a:schemeClr val="accent1">
                      <a:lumMod val="50000"/>
                    </a:schemeClr>
                  </a:solidFill>
                  <a:latin typeface="Arial Bold" panose="020B0604020202090204" charset="0"/>
                  <a:cs typeface="Arial Bold" panose="020B0604020202090204" charset="0"/>
                </a:rPr>
                <a:t>Emission </a:t>
              </a:r>
              <a:endParaRPr lang="en-US" altLang="zh-CN" sz="2800" b="1">
                <a:solidFill>
                  <a:schemeClr val="accent1">
                    <a:lumMod val="50000"/>
                  </a:schemeClr>
                </a:solidFill>
                <a:latin typeface="Arial Bold" panose="020B0604020202090204" charset="0"/>
                <a:cs typeface="Arial Bold" panose="020B0604020202090204" charset="0"/>
              </a:endParaRPr>
            </a:p>
          </p:txBody>
        </p:sp>
        <p:sp>
          <p:nvSpPr>
            <p:cNvPr id="552" name="矩形 551"/>
            <p:cNvSpPr/>
            <p:nvPr/>
          </p:nvSpPr>
          <p:spPr>
            <a:xfrm>
              <a:off x="14337" y="33425"/>
              <a:ext cx="10184" cy="1013"/>
            </a:xfrm>
            <a:prstGeom prst="rect">
              <a:avLst/>
            </a:prstGeom>
            <a:solidFill>
              <a:srgbClr val="E8F3FF">
                <a:alpha val="46000"/>
              </a:srgb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2800" b="1">
                  <a:solidFill>
                    <a:schemeClr val="accent1">
                      <a:lumMod val="75000"/>
                    </a:schemeClr>
                  </a:solidFill>
                  <a:latin typeface="Arial Bold" panose="020B0604020202090204" charset="0"/>
                  <a:cs typeface="Arial Bold" panose="020B0604020202090204" charset="0"/>
                  <a:sym typeface="+mn-ea"/>
                </a:rPr>
                <a:t>High uncertainty</a:t>
              </a:r>
              <a:endParaRPr lang="en-US" altLang="zh-CN" sz="2800" b="1">
                <a:solidFill>
                  <a:schemeClr val="accent1">
                    <a:lumMod val="75000"/>
                  </a:schemeClr>
                </a:solidFill>
                <a:latin typeface="Arial Bold" panose="020B0604020202090204" charset="0"/>
                <a:cs typeface="Arial Bold" panose="020B0604020202090204" charset="0"/>
                <a:sym typeface="+mn-ea"/>
              </a:endParaRPr>
            </a:p>
          </p:txBody>
        </p:sp>
        <p:sp>
          <p:nvSpPr>
            <p:cNvPr id="553" name="矩形 552"/>
            <p:cNvSpPr/>
            <p:nvPr/>
          </p:nvSpPr>
          <p:spPr>
            <a:xfrm>
              <a:off x="14337" y="34763"/>
              <a:ext cx="10184" cy="886"/>
            </a:xfrm>
            <a:prstGeom prst="rect">
              <a:avLst/>
            </a:prstGeom>
            <a:solidFill>
              <a:srgbClr val="E8F3FF">
                <a:alpha val="46000"/>
              </a:srgb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2800" b="1">
                  <a:solidFill>
                    <a:schemeClr val="accent1">
                      <a:lumMod val="75000"/>
                    </a:schemeClr>
                  </a:solidFill>
                  <a:latin typeface="Arial Bold" panose="020B0604020202090204" charset="0"/>
                  <a:cs typeface="Arial Bold" panose="020B0604020202090204" charset="0"/>
                  <a:sym typeface="+mn-ea"/>
                </a:rPr>
                <a:t>Computationally expensive</a:t>
              </a:r>
              <a:endParaRPr lang="en-US" altLang="zh-CN" sz="2800" b="1">
                <a:solidFill>
                  <a:schemeClr val="accent1">
                    <a:lumMod val="75000"/>
                  </a:schemeClr>
                </a:solidFill>
                <a:latin typeface="Arial Bold" panose="020B0604020202090204" charset="0"/>
                <a:cs typeface="Arial Bold" panose="020B0604020202090204" charset="0"/>
                <a:sym typeface="+mn-ea"/>
              </a:endParaRPr>
            </a:p>
          </p:txBody>
        </p:sp>
        <p:sp>
          <p:nvSpPr>
            <p:cNvPr id="559" name="任意多边形 558"/>
            <p:cNvSpPr/>
            <p:nvPr/>
          </p:nvSpPr>
          <p:spPr>
            <a:xfrm rot="16200000">
              <a:off x="18350" y="30011"/>
              <a:ext cx="2628" cy="908"/>
            </a:xfrm>
            <a:custGeom>
              <a:avLst/>
              <a:gdLst>
                <a:gd name="adj1" fmla="val 14044939"/>
                <a:gd name="adj2" fmla="val 18100125"/>
                <a:gd name="adj3" fmla="val 7142"/>
                <a:gd name="stAng" fmla="pin 0 adj1 21599999"/>
                <a:gd name="istAng" fmla="pin 0 adj2 21599999"/>
                <a:gd name="a3" fmla="pin 0 adj3 50000"/>
                <a:gd name="sw11" fmla="+- istAng 0 stAng"/>
                <a:gd name="sw12" fmla="+- sw11 21600000 0"/>
                <a:gd name="swAng" fmla="?: sw11 sw11 sw12"/>
                <a:gd name="iswAng" fmla="+- 0 0 swAng"/>
                <a:gd name="wt1" fmla="sin wd2 stAng"/>
                <a:gd name="ht1" fmla="cos hd2 stAng"/>
                <a:gd name="wt3" fmla="sin wd2 istAng"/>
                <a:gd name="ht3" fmla="cos hd2 istAng"/>
                <a:gd name="dx1" fmla="cat2 wd2 ht1 wt1"/>
                <a:gd name="dy1" fmla="sat2 hd2 ht1 wt1"/>
                <a:gd name="dx3" fmla="cat2 wd2 ht3 wt3"/>
                <a:gd name="dy3" fmla="sat2 hd2 ht3 wt3"/>
                <a:gd name="x1" fmla="+- hc dx1 0"/>
                <a:gd name="y1" fmla="+- vc dy1 0"/>
                <a:gd name="x3" fmla="+- hc dx3 0"/>
                <a:gd name="y3" fmla="+- vc dy3 0"/>
                <a:gd name="dr" fmla="*/ ss a3 100000"/>
                <a:gd name="iwd2" fmla="+- wd2 0 dr"/>
                <a:gd name="ihd2" fmla="+- hd2 0 dr"/>
                <a:gd name="wt2" fmla="sin iwd2 istAng"/>
                <a:gd name="ht2" fmla="cos ihd2 istAng"/>
                <a:gd name="wt4" fmla="sin iwd2 stAng"/>
                <a:gd name="ht4" fmla="cos ihd2 stAng"/>
                <a:gd name="dx2" fmla="cat2 iwd2 ht2 wt2"/>
                <a:gd name="dy2" fmla="sat2 ihd2 ht2 wt2"/>
                <a:gd name="dx4" fmla="cat2 iwd2 ht4 wt4"/>
                <a:gd name="dy4" fmla="sat2 ihd2 ht4 wt4"/>
                <a:gd name="x2" fmla="+- hc dx2 0"/>
                <a:gd name="y2" fmla="+- vc dy2 0"/>
                <a:gd name="x4" fmla="+- hc dx4 0"/>
                <a:gd name="y4" fmla="+- vc dy4 0"/>
                <a:gd name="sw0" fmla="+- 21600000 0 stAng"/>
                <a:gd name="da1" fmla="+- swAng 0 sw0"/>
                <a:gd name="g1" fmla="max x1 x2"/>
                <a:gd name="g2" fmla="max x3 x4"/>
                <a:gd name="g3" fmla="max g1 g2"/>
                <a:gd name="ir" fmla="?: da1 r g3"/>
                <a:gd name="sw1" fmla="+- cd4 0 stAng"/>
                <a:gd name="sw2" fmla="+- 27000000 0 stAng"/>
                <a:gd name="sw3" fmla="?: sw1 sw1 sw2"/>
                <a:gd name="da2" fmla="+- swAng 0 sw3"/>
                <a:gd name="g5" fmla="max y1 y2"/>
                <a:gd name="g6" fmla="max y3 y4"/>
                <a:gd name="g7" fmla="max g5 g6"/>
                <a:gd name="ib" fmla="?: da2 b g7"/>
                <a:gd name="sw4" fmla="+- cd2 0 stAng"/>
                <a:gd name="sw5" fmla="+- 32400000 0 stAng"/>
                <a:gd name="sw6" fmla="?: sw4 sw4 sw5"/>
                <a:gd name="da3" fmla="+- swAng 0 sw6"/>
                <a:gd name="g9" fmla="min x1 x2"/>
                <a:gd name="g10" fmla="min x3 x4"/>
                <a:gd name="g11" fmla="min g9 g10"/>
                <a:gd name="il" fmla="?: da3 l g11"/>
                <a:gd name="sw7" fmla="+- 3 0 stAng"/>
                <a:gd name="sw8" fmla="+- 37800000 0 stAng"/>
                <a:gd name="sw9" fmla="?: sw7 sw7 sw8"/>
                <a:gd name="da4" fmla="+- swAng 0 sw9"/>
                <a:gd name="g13" fmla="min y1 y2"/>
                <a:gd name="g14" fmla="min y3 y4"/>
                <a:gd name="g15" fmla="min g13 g14"/>
                <a:gd name="it" fmla="?: da4 t g15"/>
                <a:gd name="x5" fmla="+/ x1 x4 2"/>
                <a:gd name="y5" fmla="+/ y1 y4 2"/>
                <a:gd name="x6" fmla="+/ x3 x2 2"/>
                <a:gd name="y6" fmla="+/ y3 y2 2"/>
                <a:gd name="cang1" fmla="+- stAng 0 cd4"/>
                <a:gd name="cang2" fmla="+- istAng cd4 0"/>
                <a:gd name="cang3" fmla="+/ cang1 cang2 2"/>
              </a:gdLst>
              <a:ahLst/>
              <a:cxnLst>
                <a:cxn ang="cang1">
                  <a:pos x="x5" y="y5"/>
                </a:cxn>
                <a:cxn ang="cang2">
                  <a:pos x="x6" y="y6"/>
                </a:cxn>
                <a:cxn ang="cang3">
                  <a:pos x="hc" y="vc"/>
                </a:cxn>
              </a:cxnLst>
              <a:rect l="l" t="t" r="r" b="b"/>
              <a:pathLst>
                <a:path w="2443" h="908">
                  <a:moveTo>
                    <a:pt x="228" y="495"/>
                  </a:moveTo>
                  <a:cubicBezTo>
                    <a:pt x="526" y="181"/>
                    <a:pt x="972" y="-6"/>
                    <a:pt x="1359" y="0"/>
                  </a:cubicBezTo>
                  <a:cubicBezTo>
                    <a:pt x="1763" y="-9"/>
                    <a:pt x="2172" y="191"/>
                    <a:pt x="2443" y="450"/>
                  </a:cubicBezTo>
                  <a:lnTo>
                    <a:pt x="2306" y="671"/>
                  </a:lnTo>
                  <a:cubicBezTo>
                    <a:pt x="2052" y="407"/>
                    <a:pt x="1683" y="251"/>
                    <a:pt x="1359" y="256"/>
                  </a:cubicBezTo>
                  <a:cubicBezTo>
                    <a:pt x="1004" y="241"/>
                    <a:pt x="622" y="451"/>
                    <a:pt x="408" y="675"/>
                  </a:cubicBezTo>
                  <a:lnTo>
                    <a:pt x="567" y="835"/>
                  </a:lnTo>
                  <a:lnTo>
                    <a:pt x="0" y="908"/>
                  </a:lnTo>
                  <a:lnTo>
                    <a:pt x="73" y="341"/>
                  </a:lnTo>
                  <a:lnTo>
                    <a:pt x="228" y="495"/>
                  </a:lnTo>
                  <a:close/>
                </a:path>
              </a:pathLst>
            </a:custGeom>
            <a:gradFill>
              <a:gsLst>
                <a:gs pos="54000">
                  <a:schemeClr val="accent1">
                    <a:lumMod val="60000"/>
                    <a:lumOff val="40000"/>
                  </a:schemeClr>
                </a:gs>
                <a:gs pos="100000">
                  <a:srgbClr val="F4F2F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561" name="任意多边形 560"/>
            <p:cNvSpPr/>
            <p:nvPr/>
          </p:nvSpPr>
          <p:spPr>
            <a:xfrm rot="16200000" flipV="1">
              <a:off x="22553" y="30046"/>
              <a:ext cx="2591" cy="880"/>
            </a:xfrm>
            <a:custGeom>
              <a:avLst/>
              <a:gdLst>
                <a:gd name="adj1" fmla="val 14044939"/>
                <a:gd name="adj2" fmla="val 18100125"/>
                <a:gd name="adj3" fmla="val 7142"/>
                <a:gd name="stAng" fmla="pin 0 adj1 21599999"/>
                <a:gd name="istAng" fmla="pin 0 adj2 21599999"/>
                <a:gd name="a3" fmla="pin 0 adj3 50000"/>
                <a:gd name="sw11" fmla="+- istAng 0 stAng"/>
                <a:gd name="sw12" fmla="+- sw11 21600000 0"/>
                <a:gd name="swAng" fmla="?: sw11 sw11 sw12"/>
                <a:gd name="iswAng" fmla="+- 0 0 swAng"/>
                <a:gd name="wt1" fmla="sin wd2 stAng"/>
                <a:gd name="ht1" fmla="cos hd2 stAng"/>
                <a:gd name="wt3" fmla="sin wd2 istAng"/>
                <a:gd name="ht3" fmla="cos hd2 istAng"/>
                <a:gd name="dx1" fmla="cat2 wd2 ht1 wt1"/>
                <a:gd name="dy1" fmla="sat2 hd2 ht1 wt1"/>
                <a:gd name="dx3" fmla="cat2 wd2 ht3 wt3"/>
                <a:gd name="dy3" fmla="sat2 hd2 ht3 wt3"/>
                <a:gd name="x1" fmla="+- hc dx1 0"/>
                <a:gd name="y1" fmla="+- vc dy1 0"/>
                <a:gd name="x3" fmla="+- hc dx3 0"/>
                <a:gd name="y3" fmla="+- vc dy3 0"/>
                <a:gd name="dr" fmla="*/ ss a3 100000"/>
                <a:gd name="iwd2" fmla="+- wd2 0 dr"/>
                <a:gd name="ihd2" fmla="+- hd2 0 dr"/>
                <a:gd name="wt2" fmla="sin iwd2 istAng"/>
                <a:gd name="ht2" fmla="cos ihd2 istAng"/>
                <a:gd name="wt4" fmla="sin iwd2 stAng"/>
                <a:gd name="ht4" fmla="cos ihd2 stAng"/>
                <a:gd name="dx2" fmla="cat2 iwd2 ht2 wt2"/>
                <a:gd name="dy2" fmla="sat2 ihd2 ht2 wt2"/>
                <a:gd name="dx4" fmla="cat2 iwd2 ht4 wt4"/>
                <a:gd name="dy4" fmla="sat2 ihd2 ht4 wt4"/>
                <a:gd name="x2" fmla="+- hc dx2 0"/>
                <a:gd name="y2" fmla="+- vc dy2 0"/>
                <a:gd name="x4" fmla="+- hc dx4 0"/>
                <a:gd name="y4" fmla="+- vc dy4 0"/>
                <a:gd name="sw0" fmla="+- 21600000 0 stAng"/>
                <a:gd name="da1" fmla="+- swAng 0 sw0"/>
                <a:gd name="g1" fmla="max x1 x2"/>
                <a:gd name="g2" fmla="max x3 x4"/>
                <a:gd name="g3" fmla="max g1 g2"/>
                <a:gd name="ir" fmla="?: da1 r g3"/>
                <a:gd name="sw1" fmla="+- cd4 0 stAng"/>
                <a:gd name="sw2" fmla="+- 27000000 0 stAng"/>
                <a:gd name="sw3" fmla="?: sw1 sw1 sw2"/>
                <a:gd name="da2" fmla="+- swAng 0 sw3"/>
                <a:gd name="g5" fmla="max y1 y2"/>
                <a:gd name="g6" fmla="max y3 y4"/>
                <a:gd name="g7" fmla="max g5 g6"/>
                <a:gd name="ib" fmla="?: da2 b g7"/>
                <a:gd name="sw4" fmla="+- cd2 0 stAng"/>
                <a:gd name="sw5" fmla="+- 32400000 0 stAng"/>
                <a:gd name="sw6" fmla="?: sw4 sw4 sw5"/>
                <a:gd name="da3" fmla="+- swAng 0 sw6"/>
                <a:gd name="g9" fmla="min x1 x2"/>
                <a:gd name="g10" fmla="min x3 x4"/>
                <a:gd name="g11" fmla="min g9 g10"/>
                <a:gd name="il" fmla="?: da3 l g11"/>
                <a:gd name="sw7" fmla="+- 3 0 stAng"/>
                <a:gd name="sw8" fmla="+- 37800000 0 stAng"/>
                <a:gd name="sw9" fmla="?: sw7 sw7 sw8"/>
                <a:gd name="da4" fmla="+- swAng 0 sw9"/>
                <a:gd name="g13" fmla="min y1 y2"/>
                <a:gd name="g14" fmla="min y3 y4"/>
                <a:gd name="g15" fmla="min g13 g14"/>
                <a:gd name="it" fmla="?: da4 t g15"/>
                <a:gd name="x5" fmla="+/ x1 x4 2"/>
                <a:gd name="y5" fmla="+/ y1 y4 2"/>
                <a:gd name="x6" fmla="+/ x3 x2 2"/>
                <a:gd name="y6" fmla="+/ y3 y2 2"/>
                <a:gd name="cang1" fmla="+- stAng 0 cd4"/>
                <a:gd name="cang2" fmla="+- istAng cd4 0"/>
                <a:gd name="cang3" fmla="+/ cang1 cang2 2"/>
              </a:gdLst>
              <a:ahLst/>
              <a:cxnLst>
                <a:cxn ang="cang1">
                  <a:pos x="x5" y="y5"/>
                </a:cxn>
                <a:cxn ang="cang2">
                  <a:pos x="x6" y="y6"/>
                </a:cxn>
                <a:cxn ang="cang3">
                  <a:pos x="hc" y="vc"/>
                </a:cxn>
              </a:cxnLst>
              <a:rect l="l" t="t" r="r" b="b"/>
              <a:pathLst>
                <a:path w="2443" h="908">
                  <a:moveTo>
                    <a:pt x="228" y="495"/>
                  </a:moveTo>
                  <a:cubicBezTo>
                    <a:pt x="526" y="181"/>
                    <a:pt x="972" y="-6"/>
                    <a:pt x="1359" y="0"/>
                  </a:cubicBezTo>
                  <a:cubicBezTo>
                    <a:pt x="1763" y="-9"/>
                    <a:pt x="2172" y="191"/>
                    <a:pt x="2443" y="450"/>
                  </a:cubicBezTo>
                  <a:lnTo>
                    <a:pt x="2306" y="671"/>
                  </a:lnTo>
                  <a:cubicBezTo>
                    <a:pt x="2052" y="407"/>
                    <a:pt x="1683" y="251"/>
                    <a:pt x="1359" y="256"/>
                  </a:cubicBezTo>
                  <a:cubicBezTo>
                    <a:pt x="1004" y="241"/>
                    <a:pt x="622" y="451"/>
                    <a:pt x="408" y="675"/>
                  </a:cubicBezTo>
                  <a:lnTo>
                    <a:pt x="567" y="835"/>
                  </a:lnTo>
                  <a:lnTo>
                    <a:pt x="0" y="908"/>
                  </a:lnTo>
                  <a:lnTo>
                    <a:pt x="73" y="341"/>
                  </a:lnTo>
                  <a:lnTo>
                    <a:pt x="228" y="495"/>
                  </a:lnTo>
                  <a:close/>
                </a:path>
              </a:pathLst>
            </a:custGeom>
            <a:gradFill>
              <a:gsLst>
                <a:gs pos="36000">
                  <a:schemeClr val="accent1">
                    <a:lumMod val="60000"/>
                    <a:lumOff val="40000"/>
                  </a:schemeClr>
                </a:gs>
                <a:gs pos="100000">
                  <a:srgbClr val="F4F2F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grpSp>
          <p:nvGrpSpPr>
            <p:cNvPr id="565" name="组合 564"/>
            <p:cNvGrpSpPr/>
            <p:nvPr/>
          </p:nvGrpSpPr>
          <p:grpSpPr>
            <a:xfrm rot="0">
              <a:off x="14259" y="30684"/>
              <a:ext cx="4598" cy="962"/>
              <a:chOff x="14680" y="29668"/>
              <a:chExt cx="4608" cy="1398"/>
            </a:xfrm>
          </p:grpSpPr>
          <p:sp>
            <p:nvSpPr>
              <p:cNvPr id="562" name="矩形 561"/>
              <p:cNvSpPr/>
              <p:nvPr/>
            </p:nvSpPr>
            <p:spPr>
              <a:xfrm>
                <a:off x="14806" y="29668"/>
                <a:ext cx="4482" cy="1360"/>
              </a:xfrm>
              <a:prstGeom prst="rect">
                <a:avLst/>
              </a:prstGeom>
              <a:gradFill>
                <a:gsLst>
                  <a:gs pos="54000">
                    <a:srgbClr val="FEFBF6"/>
                  </a:gs>
                  <a:gs pos="100000">
                    <a:srgbClr val="F4F2F9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/>
              </a:p>
            </p:txBody>
          </p:sp>
          <p:pic>
            <p:nvPicPr>
              <p:cNvPr id="563" name="图片 562" descr="地球"/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4680" y="29675"/>
                <a:ext cx="779" cy="1391"/>
              </a:xfrm>
              <a:prstGeom prst="rect">
                <a:avLst/>
              </a:prstGeom>
            </p:spPr>
          </p:pic>
          <p:sp>
            <p:nvSpPr>
              <p:cNvPr id="564" name="文本框 563"/>
              <p:cNvSpPr txBox="1"/>
              <p:nvPr/>
            </p:nvSpPr>
            <p:spPr>
              <a:xfrm>
                <a:off x="15673" y="29688"/>
                <a:ext cx="2322" cy="106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2400" b="1" i="1">
                    <a:solidFill>
                      <a:schemeClr val="accent1">
                        <a:lumMod val="50000"/>
                      </a:schemeClr>
                    </a:solidFill>
                    <a:latin typeface="Arial Bold Italic" panose="020B0604020202090204" charset="0"/>
                    <a:ea typeface="PingFang SC Semibold" panose="020B0400000000000000" charset="-122"/>
                    <a:cs typeface="Arial Bold Italic" panose="020B0604020202090204" charset="0"/>
                  </a:rPr>
                  <a:t>Model</a:t>
                </a:r>
                <a:endParaRPr lang="en-US" altLang="zh-CN" sz="2400" b="1" i="1">
                  <a:solidFill>
                    <a:schemeClr val="accent1">
                      <a:lumMod val="50000"/>
                    </a:schemeClr>
                  </a:solidFill>
                  <a:latin typeface="Arial Bold Italic" panose="020B0604020202090204" charset="0"/>
                  <a:ea typeface="PingFang SC Semibold" panose="020B0400000000000000" charset="-122"/>
                  <a:cs typeface="Arial Bold Italic" panose="020B0604020202090204" charset="0"/>
                </a:endParaRPr>
              </a:p>
            </p:txBody>
          </p:sp>
        </p:grpSp>
        <p:grpSp>
          <p:nvGrpSpPr>
            <p:cNvPr id="566" name="组合 565"/>
            <p:cNvGrpSpPr/>
            <p:nvPr/>
          </p:nvGrpSpPr>
          <p:grpSpPr>
            <a:xfrm rot="0">
              <a:off x="14287" y="32037"/>
              <a:ext cx="4687" cy="990"/>
              <a:chOff x="14806" y="29589"/>
              <a:chExt cx="4696" cy="1439"/>
            </a:xfrm>
          </p:grpSpPr>
          <p:sp>
            <p:nvSpPr>
              <p:cNvPr id="567" name="矩形 566"/>
              <p:cNvSpPr/>
              <p:nvPr/>
            </p:nvSpPr>
            <p:spPr>
              <a:xfrm>
                <a:off x="14806" y="29668"/>
                <a:ext cx="4481" cy="1360"/>
              </a:xfrm>
              <a:prstGeom prst="rect">
                <a:avLst/>
              </a:prstGeom>
              <a:gradFill>
                <a:gsLst>
                  <a:gs pos="53000">
                    <a:srgbClr val="FEFBF6"/>
                  </a:gs>
                  <a:gs pos="100000">
                    <a:srgbClr val="F4F2F9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/>
              </a:p>
            </p:txBody>
          </p:sp>
          <p:sp>
            <p:nvSpPr>
              <p:cNvPr id="569" name="文本框 568"/>
              <p:cNvSpPr txBox="1"/>
              <p:nvPr/>
            </p:nvSpPr>
            <p:spPr>
              <a:xfrm>
                <a:off x="15772" y="29589"/>
                <a:ext cx="3730" cy="106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2400" b="1" i="1">
                    <a:solidFill>
                      <a:schemeClr val="accent1">
                        <a:lumMod val="50000"/>
                      </a:schemeClr>
                    </a:solidFill>
                    <a:latin typeface="Arial Bold Italic" panose="020B0604020202090204" charset="0"/>
                    <a:ea typeface="PingFang SC Semibold" panose="020B0400000000000000" charset="-122"/>
                    <a:cs typeface="Arial Bold Italic" panose="020B0604020202090204" charset="0"/>
                  </a:rPr>
                  <a:t>Algorithm</a:t>
                </a:r>
                <a:endParaRPr lang="en-US" altLang="zh-CN" sz="2400" b="1" i="1">
                  <a:solidFill>
                    <a:schemeClr val="accent1">
                      <a:lumMod val="50000"/>
                    </a:schemeClr>
                  </a:solidFill>
                  <a:latin typeface="Arial Bold Italic" panose="020B0604020202090204" charset="0"/>
                  <a:ea typeface="PingFang SC Semibold" panose="020B0400000000000000" charset="-122"/>
                  <a:cs typeface="Arial Bold Italic" panose="020B0604020202090204" charset="0"/>
                </a:endParaRPr>
              </a:p>
            </p:txBody>
          </p:sp>
        </p:grpSp>
        <p:pic>
          <p:nvPicPr>
            <p:cNvPr id="570" name="图片 569" descr="AI云计算区块链"/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4292" y="31940"/>
              <a:ext cx="748" cy="1085"/>
            </a:xfrm>
            <a:prstGeom prst="rect">
              <a:avLst/>
            </a:prstGeom>
          </p:spPr>
        </p:pic>
        <p:grpSp>
          <p:nvGrpSpPr>
            <p:cNvPr id="571" name="组合 570"/>
            <p:cNvGrpSpPr/>
            <p:nvPr/>
          </p:nvGrpSpPr>
          <p:grpSpPr>
            <a:xfrm rot="0">
              <a:off x="14385" y="29379"/>
              <a:ext cx="4370" cy="1059"/>
              <a:chOff x="14806" y="29848"/>
              <a:chExt cx="4379" cy="1538"/>
            </a:xfrm>
          </p:grpSpPr>
          <p:sp>
            <p:nvSpPr>
              <p:cNvPr id="572" name="矩形 571"/>
              <p:cNvSpPr/>
              <p:nvPr/>
            </p:nvSpPr>
            <p:spPr>
              <a:xfrm>
                <a:off x="14806" y="29873"/>
                <a:ext cx="4379" cy="1360"/>
              </a:xfrm>
              <a:prstGeom prst="rect">
                <a:avLst/>
              </a:prstGeom>
              <a:gradFill>
                <a:gsLst>
                  <a:gs pos="54000">
                    <a:srgbClr val="FEFBF6"/>
                  </a:gs>
                  <a:gs pos="100000">
                    <a:srgbClr val="F4F2F9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/>
              </a:p>
            </p:txBody>
          </p:sp>
          <p:sp>
            <p:nvSpPr>
              <p:cNvPr id="574" name="文本框 573"/>
              <p:cNvSpPr txBox="1"/>
              <p:nvPr/>
            </p:nvSpPr>
            <p:spPr>
              <a:xfrm>
                <a:off x="15560" y="29848"/>
                <a:ext cx="3409" cy="153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2400" b="1" i="1">
                    <a:solidFill>
                      <a:schemeClr val="accent1">
                        <a:lumMod val="50000"/>
                      </a:schemeClr>
                    </a:solidFill>
                    <a:latin typeface="Arial Bold Italic" panose="020B0604020202090204" charset="0"/>
                    <a:ea typeface="PingFang SC Semibold" panose="020B0400000000000000" charset="-122"/>
                    <a:cs typeface="Arial Bold Italic" panose="020B0604020202090204" charset="0"/>
                  </a:rPr>
                  <a:t>Observation</a:t>
                </a:r>
                <a:endParaRPr lang="en-US" altLang="zh-CN" sz="2400" b="1" i="1">
                  <a:solidFill>
                    <a:schemeClr val="accent1">
                      <a:lumMod val="50000"/>
                    </a:schemeClr>
                  </a:solidFill>
                  <a:latin typeface="Arial Bold Italic" panose="020B0604020202090204" charset="0"/>
                  <a:ea typeface="PingFang SC Semibold" panose="020B0400000000000000" charset="-122"/>
                  <a:cs typeface="Arial Bold Italic" panose="020B0604020202090204" charset="0"/>
                </a:endParaRPr>
              </a:p>
            </p:txBody>
          </p:sp>
        </p:grpSp>
        <p:pic>
          <p:nvPicPr>
            <p:cNvPr id="575" name="图片 574" descr="卫星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4274" y="29413"/>
              <a:ext cx="778" cy="941"/>
            </a:xfrm>
            <a:prstGeom prst="rect">
              <a:avLst/>
            </a:prstGeom>
          </p:spPr>
        </p:pic>
        <p:sp>
          <p:nvSpPr>
            <p:cNvPr id="543" name="文本框 542"/>
            <p:cNvSpPr txBox="1"/>
            <p:nvPr/>
          </p:nvSpPr>
          <p:spPr>
            <a:xfrm>
              <a:off x="19260" y="29336"/>
              <a:ext cx="5167" cy="2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algn="ctr">
                <a:lnSpc>
                  <a:spcPct val="110000"/>
                </a:lnSpc>
                <a:buNone/>
              </a:pPr>
              <a:r>
                <a:rPr lang="en-US" altLang="zh-CN" sz="2800" b="1" i="1">
                  <a:solidFill>
                    <a:schemeClr val="accent1">
                      <a:lumMod val="75000"/>
                    </a:schemeClr>
                  </a:solidFill>
                  <a:latin typeface="Arial Bold Italic" panose="020B0604020202090204" charset="0"/>
                  <a:cs typeface="Arial Bold Italic" panose="020B0604020202090204" charset="0"/>
                </a:rPr>
                <a:t>High-resolution </a:t>
              </a:r>
              <a:endParaRPr lang="en-US" altLang="zh-CN" sz="2800" b="1" i="1">
                <a:solidFill>
                  <a:schemeClr val="accent1">
                    <a:lumMod val="75000"/>
                  </a:schemeClr>
                </a:solidFill>
                <a:latin typeface="Arial Bold Italic" panose="020B0604020202090204" charset="0"/>
                <a:cs typeface="Arial Bold Italic" panose="020B0604020202090204" charset="0"/>
              </a:endParaRPr>
            </a:p>
            <a:p>
              <a:pPr indent="0" algn="ctr">
                <a:lnSpc>
                  <a:spcPct val="110000"/>
                </a:lnSpc>
                <a:buNone/>
              </a:pPr>
              <a:r>
                <a:rPr lang="en-US" altLang="zh-CN" sz="2800" b="1" i="1">
                  <a:solidFill>
                    <a:schemeClr val="accent1">
                      <a:lumMod val="75000"/>
                    </a:schemeClr>
                  </a:solidFill>
                  <a:latin typeface="Arial Bold Italic" panose="020B0604020202090204" charset="0"/>
                  <a:cs typeface="Arial Bold Italic" panose="020B0604020202090204" charset="0"/>
                </a:rPr>
                <a:t>Nonlinear</a:t>
              </a:r>
              <a:endParaRPr lang="en-US" altLang="zh-CN" sz="2800" b="1" i="1">
                <a:solidFill>
                  <a:schemeClr val="accent1">
                    <a:lumMod val="75000"/>
                  </a:schemeClr>
                </a:solidFill>
                <a:latin typeface="Arial Bold Italic" panose="020B0604020202090204" charset="0"/>
                <a:cs typeface="Arial Bold Italic" panose="020B0604020202090204" charset="0"/>
              </a:endParaRPr>
            </a:p>
          </p:txBody>
        </p:sp>
      </p:grpSp>
      <p:sp>
        <p:nvSpPr>
          <p:cNvPr id="610" name="同侧圆角矩形 609"/>
          <p:cNvSpPr/>
          <p:nvPr/>
        </p:nvSpPr>
        <p:spPr>
          <a:xfrm>
            <a:off x="8947150" y="25512395"/>
            <a:ext cx="7338695" cy="4252595"/>
          </a:xfrm>
          <a:prstGeom prst="round2SameRect">
            <a:avLst>
              <a:gd name="adj1" fmla="val 0"/>
              <a:gd name="adj2" fmla="val 11977"/>
            </a:avLst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sp>
        <p:nvSpPr>
          <p:cNvPr id="613" name="文本框 612"/>
          <p:cNvSpPr txBox="1"/>
          <p:nvPr/>
        </p:nvSpPr>
        <p:spPr>
          <a:xfrm>
            <a:off x="9243060" y="25622885"/>
            <a:ext cx="6821805" cy="781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3400" b="1" u="sng">
                <a:solidFill>
                  <a:srgbClr val="002060"/>
                </a:solidFill>
                <a:latin typeface="Arial Bold" panose="020B0604020202090204" charset="0"/>
                <a:ea typeface="微软雅黑" panose="020B0503020204020204" charset="-122"/>
                <a:cs typeface="Arial Bold" panose="020B0604020202090204" charset="0"/>
                <a:sym typeface="+mn-ea"/>
              </a:rPr>
              <a:t>High boundary errors </a:t>
            </a:r>
            <a:endParaRPr lang="en-US" altLang="zh-CN" sz="3400" b="1" u="sng">
              <a:solidFill>
                <a:srgbClr val="002060"/>
              </a:solidFill>
              <a:latin typeface="Arial Bold" panose="020B0604020202090204" charset="0"/>
              <a:ea typeface="微软雅黑" panose="020B0503020204020204" charset="-122"/>
              <a:cs typeface="Arial Bold" panose="020B0604020202090204" charset="0"/>
              <a:sym typeface="+mn-ea"/>
            </a:endParaRPr>
          </a:p>
        </p:txBody>
      </p:sp>
      <p:grpSp>
        <p:nvGrpSpPr>
          <p:cNvPr id="691" name="组合 690"/>
          <p:cNvGrpSpPr/>
          <p:nvPr/>
        </p:nvGrpSpPr>
        <p:grpSpPr>
          <a:xfrm rot="0">
            <a:off x="9006205" y="26425525"/>
            <a:ext cx="5110480" cy="3618230"/>
            <a:chOff x="14576" y="42420"/>
            <a:chExt cx="8040" cy="5669"/>
          </a:xfrm>
        </p:grpSpPr>
        <p:sp>
          <p:nvSpPr>
            <p:cNvPr id="672" name="空心弧 671"/>
            <p:cNvSpPr/>
            <p:nvPr/>
          </p:nvSpPr>
          <p:spPr>
            <a:xfrm>
              <a:off x="14576" y="42420"/>
              <a:ext cx="8040" cy="5669"/>
            </a:xfrm>
            <a:prstGeom prst="blockArc">
              <a:avLst>
                <a:gd name="adj1" fmla="val 11459772"/>
                <a:gd name="adj2" fmla="val 20908373"/>
                <a:gd name="adj3" fmla="val 14120"/>
              </a:avLst>
            </a:prstGeom>
            <a:gradFill>
              <a:gsLst>
                <a:gs pos="100000">
                  <a:srgbClr val="B6C7EA">
                    <a:alpha val="25000"/>
                  </a:srgbClr>
                </a:gs>
                <a:gs pos="0">
                  <a:srgbClr val="F1FBFF">
                    <a:alpha val="75000"/>
                  </a:srgbClr>
                </a:gs>
                <a:gs pos="50000">
                  <a:srgbClr val="9AAFD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grpSp>
          <p:nvGrpSpPr>
            <p:cNvPr id="690" name="组合 689"/>
            <p:cNvGrpSpPr/>
            <p:nvPr/>
          </p:nvGrpSpPr>
          <p:grpSpPr>
            <a:xfrm>
              <a:off x="14881" y="42814"/>
              <a:ext cx="7506" cy="4406"/>
              <a:chOff x="14881" y="42814"/>
              <a:chExt cx="7506" cy="4406"/>
            </a:xfrm>
          </p:grpSpPr>
          <p:sp>
            <p:nvSpPr>
              <p:cNvPr id="670" name="任意多边形 669"/>
              <p:cNvSpPr/>
              <p:nvPr/>
            </p:nvSpPr>
            <p:spPr>
              <a:xfrm>
                <a:off x="14881" y="44515"/>
                <a:ext cx="7506" cy="2705"/>
              </a:xfrm>
              <a:custGeom>
                <a:avLst/>
                <a:gdLst>
                  <a:gd name="adj" fmla="val 107285"/>
                  <a:gd name="maxAdj" fmla="*/ 50000 w ss"/>
                  <a:gd name="a" fmla="pin 0 adj maxAdj"/>
                  <a:gd name="x1" fmla="*/ ss a 200000"/>
                  <a:gd name="x2" fmla="*/ ss a 100000"/>
                  <a:gd name="x3" fmla="+- r 0 x2"/>
                  <a:gd name="x4" fmla="+- r 0 x1"/>
                  <a:gd name="il" fmla="*/ wd3 a maxAdj"/>
                  <a:gd name="it" fmla="*/ hd3 a maxAdj"/>
                  <a:gd name="ir" fmla="+- r 0 il"/>
                </a:gdLst>
                <a:ahLst/>
                <a:cxnLst>
                  <a:cxn ang="3">
                    <a:pos x="hc" y="t"/>
                  </a:cxn>
                  <a:cxn ang="cd2">
                    <a:pos x="x1" y="vc"/>
                  </a:cxn>
                  <a:cxn ang="cd4">
                    <a:pos x="hc" y="b"/>
                  </a:cxn>
                  <a:cxn ang="0">
                    <a:pos x="x4" y="vc"/>
                  </a:cxn>
                </a:cxnLst>
                <a:rect l="l" t="t" r="r" b="b"/>
                <a:pathLst>
                  <a:path w="9089" h="1583">
                    <a:moveTo>
                      <a:pt x="0" y="1583"/>
                    </a:moveTo>
                    <a:lnTo>
                      <a:pt x="1698" y="0"/>
                    </a:lnTo>
                    <a:lnTo>
                      <a:pt x="5345" y="0"/>
                    </a:lnTo>
                    <a:cubicBezTo>
                      <a:pt x="5516" y="411"/>
                      <a:pt x="6466" y="745"/>
                      <a:pt x="7330" y="728"/>
                    </a:cubicBezTo>
                    <a:cubicBezTo>
                      <a:pt x="7588" y="737"/>
                      <a:pt x="8021" y="677"/>
                      <a:pt x="8097" y="658"/>
                    </a:cubicBezTo>
                    <a:lnTo>
                      <a:pt x="9089" y="1583"/>
                    </a:lnTo>
                    <a:lnTo>
                      <a:pt x="0" y="1583"/>
                    </a:lnTo>
                    <a:close/>
                  </a:path>
                </a:pathLst>
              </a:custGeom>
              <a:solidFill>
                <a:srgbClr val="F4FFEE">
                  <a:alpha val="67000"/>
                </a:srgbClr>
              </a:solidFill>
              <a:ln w="38100">
                <a:solidFill>
                  <a:srgbClr val="425E99"/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 sz="1600"/>
              </a:p>
            </p:txBody>
          </p:sp>
          <p:cxnSp>
            <p:nvCxnSpPr>
              <p:cNvPr id="678" name="直接箭头连接符 677"/>
              <p:cNvCxnSpPr/>
              <p:nvPr/>
            </p:nvCxnSpPr>
            <p:spPr>
              <a:xfrm>
                <a:off x="15588" y="44622"/>
                <a:ext cx="680" cy="567"/>
              </a:xfrm>
              <a:prstGeom prst="straightConnector1">
                <a:avLst/>
              </a:prstGeom>
              <a:ln w="41275">
                <a:solidFill>
                  <a:srgbClr val="1E386B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73" name="直接箭头连接符 672"/>
              <p:cNvCxnSpPr/>
              <p:nvPr/>
            </p:nvCxnSpPr>
            <p:spPr>
              <a:xfrm flipV="1">
                <a:off x="15144" y="43488"/>
                <a:ext cx="907" cy="680"/>
              </a:xfrm>
              <a:prstGeom prst="straightConnector1">
                <a:avLst/>
              </a:prstGeom>
              <a:ln w="41275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74" name="直接箭头连接符 673"/>
              <p:cNvCxnSpPr/>
              <p:nvPr/>
            </p:nvCxnSpPr>
            <p:spPr>
              <a:xfrm>
                <a:off x="17858" y="42814"/>
                <a:ext cx="1234" cy="27"/>
              </a:xfrm>
              <a:prstGeom prst="straightConnector1">
                <a:avLst/>
              </a:prstGeom>
              <a:ln w="41275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75" name="直接箭头连接符 674"/>
              <p:cNvCxnSpPr/>
              <p:nvPr/>
            </p:nvCxnSpPr>
            <p:spPr>
              <a:xfrm>
                <a:off x="21257" y="43601"/>
                <a:ext cx="794" cy="567"/>
              </a:xfrm>
              <a:prstGeom prst="straightConnector1">
                <a:avLst/>
              </a:prstGeom>
              <a:ln w="41275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76" name="直接箭头连接符 675"/>
              <p:cNvCxnSpPr/>
              <p:nvPr/>
            </p:nvCxnSpPr>
            <p:spPr>
              <a:xfrm flipH="1" flipV="1">
                <a:off x="19899" y="42814"/>
                <a:ext cx="928" cy="427"/>
              </a:xfrm>
              <a:prstGeom prst="straightConnector1">
                <a:avLst/>
              </a:prstGeom>
              <a:ln w="41275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77" name="直接箭头连接符 676"/>
              <p:cNvCxnSpPr/>
              <p:nvPr/>
            </p:nvCxnSpPr>
            <p:spPr>
              <a:xfrm flipH="1">
                <a:off x="20690" y="44395"/>
                <a:ext cx="454" cy="794"/>
              </a:xfrm>
              <a:prstGeom prst="straightConnector1">
                <a:avLst/>
              </a:prstGeom>
              <a:ln w="41275">
                <a:solidFill>
                  <a:srgbClr val="003A66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79" name="直接箭头连接符 678"/>
              <p:cNvCxnSpPr/>
              <p:nvPr/>
            </p:nvCxnSpPr>
            <p:spPr>
              <a:xfrm flipV="1">
                <a:off x="18649" y="43424"/>
                <a:ext cx="3" cy="814"/>
              </a:xfrm>
              <a:prstGeom prst="straightConnector1">
                <a:avLst/>
              </a:prstGeom>
              <a:ln w="41275">
                <a:solidFill>
                  <a:srgbClr val="1E386B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pic>
            <p:nvPicPr>
              <p:cNvPr id="681" name="图片 680" descr="工厂"/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18591" y="44470"/>
                <a:ext cx="1266" cy="1266"/>
              </a:xfrm>
              <a:prstGeom prst="rect">
                <a:avLst/>
              </a:prstGeom>
            </p:spPr>
          </p:pic>
          <p:pic>
            <p:nvPicPr>
              <p:cNvPr id="682" name="图片 681" descr="树林"/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6848" y="44238"/>
                <a:ext cx="1012" cy="1012"/>
              </a:xfrm>
              <a:prstGeom prst="rect">
                <a:avLst/>
              </a:prstGeom>
            </p:spPr>
          </p:pic>
          <p:pic>
            <p:nvPicPr>
              <p:cNvPr id="684" name="图片 683" descr="农业"/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20577" y="45683"/>
                <a:ext cx="999" cy="999"/>
              </a:xfrm>
              <a:prstGeom prst="rect">
                <a:avLst/>
              </a:prstGeom>
            </p:spPr>
          </p:pic>
          <p:pic>
            <p:nvPicPr>
              <p:cNvPr id="686" name="图片 685" descr="储罐车"/>
              <p:cNvPicPr>
                <a:picLocks noChangeAspect="1"/>
              </p:cNvPicPr>
              <p:nvPr/>
            </p:nvPicPr>
            <p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15501" y="45083"/>
                <a:ext cx="1286" cy="1286"/>
              </a:xfrm>
              <a:prstGeom prst="rect">
                <a:avLst/>
              </a:prstGeom>
            </p:spPr>
          </p:pic>
          <p:cxnSp>
            <p:nvCxnSpPr>
              <p:cNvPr id="687" name="直接箭头连接符 686"/>
              <p:cNvCxnSpPr/>
              <p:nvPr/>
            </p:nvCxnSpPr>
            <p:spPr>
              <a:xfrm flipH="1">
                <a:off x="16513" y="42927"/>
                <a:ext cx="778" cy="228"/>
              </a:xfrm>
              <a:prstGeom prst="straightConnector1">
                <a:avLst/>
              </a:prstGeom>
              <a:ln w="41275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688" name="文本框 687"/>
              <p:cNvSpPr txBox="1"/>
              <p:nvPr/>
            </p:nvSpPr>
            <p:spPr>
              <a:xfrm>
                <a:off x="16828" y="45876"/>
                <a:ext cx="3865" cy="113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3200" b="1" i="1">
                    <a:solidFill>
                      <a:schemeClr val="accent4">
                        <a:lumMod val="50000"/>
                      </a:schemeClr>
                    </a:solidFill>
                    <a:latin typeface="Arial Semibold" charset="0"/>
                    <a:ea typeface="PingFang SC Semibold" panose="020B0400000000000000" charset="-122"/>
                    <a:cs typeface="Arial Semibold" charset="0"/>
                  </a:rPr>
                  <a:t>Region</a:t>
                </a:r>
                <a:endParaRPr lang="en-US" altLang="zh-CN" sz="3200" b="1" i="1">
                  <a:solidFill>
                    <a:schemeClr val="accent4">
                      <a:lumMod val="50000"/>
                    </a:schemeClr>
                  </a:solidFill>
                  <a:latin typeface="Arial Semibold" charset="0"/>
                  <a:ea typeface="PingFang SC Semibold" panose="020B0400000000000000" charset="-122"/>
                  <a:cs typeface="Arial Semibold" charset="0"/>
                </a:endParaRPr>
              </a:p>
            </p:txBody>
          </p:sp>
        </p:grpSp>
      </p:grpSp>
      <p:sp>
        <p:nvSpPr>
          <p:cNvPr id="689" name="文本框 688"/>
          <p:cNvSpPr txBox="1"/>
          <p:nvPr/>
        </p:nvSpPr>
        <p:spPr>
          <a:xfrm>
            <a:off x="12816840" y="26385520"/>
            <a:ext cx="3305810" cy="969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/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Arial Semibold" charset="0"/>
                <a:ea typeface="PingFang SC Semibold" panose="020B0400000000000000" charset="-122"/>
                <a:cs typeface="Arial Semibold" charset="0"/>
              </a:rPr>
              <a:t>Atmospheric</a:t>
            </a:r>
            <a:endParaRPr lang="en-US" altLang="zh-CN" sz="2800" b="1">
              <a:solidFill>
                <a:schemeClr val="accent1">
                  <a:lumMod val="75000"/>
                </a:schemeClr>
              </a:solidFill>
              <a:latin typeface="Arial Semibold" charset="0"/>
              <a:ea typeface="PingFang SC Semibold" panose="020B0400000000000000" charset="-122"/>
              <a:cs typeface="Arial Semibold" charset="0"/>
            </a:endParaRPr>
          </a:p>
          <a:p>
            <a:pPr algn="r"/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Arial Semibold" charset="0"/>
                <a:ea typeface="PingFang SC Semibold" panose="020B0400000000000000" charset="-122"/>
                <a:cs typeface="Arial Semibold" charset="0"/>
              </a:rPr>
              <a:t>condition</a:t>
            </a:r>
            <a:endParaRPr lang="en-US" altLang="zh-CN" sz="2800" b="1">
              <a:solidFill>
                <a:schemeClr val="accent1">
                  <a:lumMod val="75000"/>
                </a:schemeClr>
              </a:solidFill>
              <a:latin typeface="Arial Semibold" charset="0"/>
              <a:ea typeface="PingFang SC Semibold" panose="020B0400000000000000" charset="-122"/>
              <a:cs typeface="Arial Semibold" charset="0"/>
            </a:endParaRPr>
          </a:p>
        </p:txBody>
      </p:sp>
      <p:sp>
        <p:nvSpPr>
          <p:cNvPr id="692" name="文本框 691"/>
          <p:cNvSpPr txBox="1"/>
          <p:nvPr/>
        </p:nvSpPr>
        <p:spPr>
          <a:xfrm>
            <a:off x="13638530" y="28402280"/>
            <a:ext cx="2493645" cy="1193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/>
            <a:r>
              <a:rPr lang="en-US" altLang="zh-CN" sz="2800" b="1">
                <a:solidFill>
                  <a:srgbClr val="1E386B"/>
                </a:solidFill>
                <a:latin typeface="Arial Semibold" charset="0"/>
                <a:ea typeface="PingFang SC Semibold" panose="020B0400000000000000" charset="-122"/>
                <a:cs typeface="Arial Semibold" charset="0"/>
              </a:rPr>
              <a:t>Geographical boundaries</a:t>
            </a:r>
            <a:endParaRPr lang="en-US" altLang="zh-CN" sz="2800" b="1">
              <a:solidFill>
                <a:srgbClr val="1E386B"/>
              </a:solidFill>
              <a:latin typeface="Arial Semibold" charset="0"/>
              <a:ea typeface="PingFang SC Semibold" panose="020B0400000000000000" charset="-122"/>
              <a:cs typeface="Arial Semibold" charset="0"/>
            </a:endParaRPr>
          </a:p>
        </p:txBody>
      </p:sp>
      <p:sp>
        <p:nvSpPr>
          <p:cNvPr id="759" name="文本框 758"/>
          <p:cNvSpPr txBox="1"/>
          <p:nvPr/>
        </p:nvSpPr>
        <p:spPr>
          <a:xfrm>
            <a:off x="1292860" y="23268940"/>
            <a:ext cx="3665220" cy="465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600" b="1">
                <a:solidFill>
                  <a:srgbClr val="1E386B"/>
                </a:solidFill>
                <a:latin typeface="Arial Bold" panose="020B0604020202090204" charset="0"/>
                <a:ea typeface="微软雅黑" panose="020B0503020204020204" charset="-122"/>
                <a:cs typeface="Arial Bold" panose="020B0604020202090204" charset="0"/>
                <a:sym typeface="+mn-ea"/>
              </a:rPr>
              <a:t>Surface station</a:t>
            </a:r>
            <a:endParaRPr lang="en-US" altLang="zh-CN" sz="2600" b="1">
              <a:solidFill>
                <a:srgbClr val="1E386B"/>
              </a:solidFill>
              <a:latin typeface="Arial Bold" panose="020B0604020202090204" charset="0"/>
              <a:ea typeface="微软雅黑" panose="020B0503020204020204" charset="-122"/>
              <a:cs typeface="Arial Bold" panose="020B0604020202090204" charset="0"/>
              <a:sym typeface="+mn-ea"/>
            </a:endParaRPr>
          </a:p>
          <a:p>
            <a:pPr algn="ctr"/>
            <a:endParaRPr lang="en-US" altLang="zh-CN" sz="2600" b="1">
              <a:solidFill>
                <a:srgbClr val="1E386B"/>
              </a:solidFill>
              <a:latin typeface="Arial Bold" panose="020B0604020202090204" charset="0"/>
              <a:ea typeface="微软雅黑" panose="020B0503020204020204" charset="-122"/>
              <a:cs typeface="Arial Bold" panose="020B0604020202090204" charset="0"/>
              <a:sym typeface="+mn-ea"/>
            </a:endParaRPr>
          </a:p>
        </p:txBody>
      </p:sp>
      <p:sp>
        <p:nvSpPr>
          <p:cNvPr id="760" name="文本框 759"/>
          <p:cNvSpPr txBox="1"/>
          <p:nvPr/>
        </p:nvSpPr>
        <p:spPr>
          <a:xfrm>
            <a:off x="5136515" y="23268940"/>
            <a:ext cx="3421380" cy="694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600" b="1">
                <a:solidFill>
                  <a:srgbClr val="1E386B"/>
                </a:solidFill>
                <a:latin typeface="Arial Bold" panose="020B0604020202090204" charset="0"/>
                <a:ea typeface="微软雅黑" panose="020B0503020204020204" charset="-122"/>
                <a:cs typeface="Arial Bold" panose="020B0604020202090204" charset="0"/>
                <a:sym typeface="+mn-ea"/>
              </a:rPr>
              <a:t>Satellite (GOSAT)</a:t>
            </a:r>
            <a:endParaRPr lang="en-US" altLang="zh-CN" sz="2600" b="1">
              <a:solidFill>
                <a:srgbClr val="1E386B"/>
              </a:solidFill>
              <a:latin typeface="Arial Bold" panose="020B0604020202090204" charset="0"/>
              <a:ea typeface="微软雅黑" panose="020B0503020204020204" charset="-122"/>
              <a:cs typeface="Arial Bold" panose="020B0604020202090204" charset="0"/>
              <a:sym typeface="+mn-ea"/>
            </a:endParaRPr>
          </a:p>
        </p:txBody>
      </p:sp>
      <p:sp>
        <p:nvSpPr>
          <p:cNvPr id="762" name="同侧圆角矩形 761"/>
          <p:cNvSpPr/>
          <p:nvPr/>
        </p:nvSpPr>
        <p:spPr>
          <a:xfrm>
            <a:off x="971550" y="25513030"/>
            <a:ext cx="7774940" cy="4251325"/>
          </a:xfrm>
          <a:prstGeom prst="round2SameRect">
            <a:avLst>
              <a:gd name="adj1" fmla="val 0"/>
              <a:gd name="adj2" fmla="val 11977"/>
            </a:avLst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sp>
        <p:nvSpPr>
          <p:cNvPr id="763" name="文本框 762"/>
          <p:cNvSpPr txBox="1"/>
          <p:nvPr/>
        </p:nvSpPr>
        <p:spPr>
          <a:xfrm>
            <a:off x="1285240" y="25622250"/>
            <a:ext cx="7226935" cy="777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endParaRPr lang="en-US" altLang="zh-CN" sz="3600" b="1" u="sng">
              <a:solidFill>
                <a:schemeClr val="tx1"/>
              </a:solidFill>
              <a:latin typeface="Arial Bold" panose="020B0604020202090204" charset="0"/>
              <a:ea typeface="微软雅黑" panose="020B0503020204020204" charset="-122"/>
              <a:cs typeface="Arial Bold" panose="020B0604020202090204" charset="0"/>
              <a:sym typeface="+mn-ea"/>
            </a:endParaRPr>
          </a:p>
        </p:txBody>
      </p:sp>
      <p:sp>
        <p:nvSpPr>
          <p:cNvPr id="666" name="文本框 665"/>
          <p:cNvSpPr txBox="1"/>
          <p:nvPr/>
        </p:nvSpPr>
        <p:spPr>
          <a:xfrm>
            <a:off x="965835" y="20168870"/>
            <a:ext cx="15288260" cy="648335"/>
          </a:xfrm>
          <a:prstGeom prst="rect">
            <a:avLst/>
          </a:prstGeom>
          <a:solidFill>
            <a:schemeClr val="bg2">
              <a:lumMod val="50000"/>
            </a:schemeClr>
          </a:solidFill>
          <a:ln w="34925">
            <a:noFill/>
          </a:ln>
        </p:spPr>
        <p:txBody>
          <a:bodyPr wrap="square" rtlCol="0">
            <a:noAutofit/>
          </a:bodyPr>
          <a:p>
            <a:pPr algn="ctr"/>
            <a:r>
              <a:rPr lang="en-US" altLang="zh-CN" sz="3600" b="1">
                <a:solidFill>
                  <a:schemeClr val="bg1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rPr>
              <a:t>Major challenges in regional inversion</a:t>
            </a:r>
            <a:endParaRPr lang="en-US" altLang="zh-CN" sz="3600" b="1">
              <a:solidFill>
                <a:schemeClr val="bg1"/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</a:endParaRPr>
          </a:p>
        </p:txBody>
      </p:sp>
      <p:sp>
        <p:nvSpPr>
          <p:cNvPr id="856" name="文本框 855"/>
          <p:cNvSpPr txBox="1"/>
          <p:nvPr/>
        </p:nvSpPr>
        <p:spPr>
          <a:xfrm>
            <a:off x="1266190" y="25622885"/>
            <a:ext cx="7175500" cy="574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400" b="1" u="sng">
                <a:solidFill>
                  <a:srgbClr val="002060"/>
                </a:solidFill>
                <a:latin typeface="Arial Bold" panose="020B0604020202090204" charset="0"/>
                <a:ea typeface="微软雅黑" panose="020B0503020204020204" charset="-122"/>
                <a:cs typeface="Arial Bold" panose="020B0604020202090204" charset="0"/>
                <a:sym typeface="+mn-ea"/>
              </a:rPr>
              <a:t>Prior input uncertainty</a:t>
            </a:r>
            <a:endParaRPr lang="en-US" altLang="zh-CN" sz="3400" b="1" u="sng">
              <a:solidFill>
                <a:srgbClr val="002060"/>
              </a:solidFill>
              <a:latin typeface="Arial Bold" panose="020B0604020202090204" charset="0"/>
              <a:ea typeface="微软雅黑" panose="020B0503020204020204" charset="-122"/>
              <a:cs typeface="Arial Bold" panose="020B0604020202090204" charset="0"/>
              <a:sym typeface="+mn-ea"/>
            </a:endParaRPr>
          </a:p>
        </p:txBody>
      </p:sp>
      <p:grpSp>
        <p:nvGrpSpPr>
          <p:cNvPr id="862" name="组合 861"/>
          <p:cNvGrpSpPr/>
          <p:nvPr/>
        </p:nvGrpSpPr>
        <p:grpSpPr>
          <a:xfrm rot="0">
            <a:off x="1236345" y="26419810"/>
            <a:ext cx="7275830" cy="541655"/>
            <a:chOff x="1947" y="34407"/>
            <a:chExt cx="11458" cy="1295"/>
          </a:xfrm>
          <a:solidFill>
            <a:schemeClr val="bg1">
              <a:lumMod val="50000"/>
            </a:schemeClr>
          </a:solidFill>
        </p:grpSpPr>
        <p:sp>
          <p:nvSpPr>
            <p:cNvPr id="860" name="圆角矩形 859"/>
            <p:cNvSpPr/>
            <p:nvPr/>
          </p:nvSpPr>
          <p:spPr>
            <a:xfrm>
              <a:off x="1947" y="34407"/>
              <a:ext cx="5499" cy="1295"/>
            </a:xfrm>
            <a:prstGeom prst="roundRect">
              <a:avLst>
                <a:gd name="adj" fmla="val 25809"/>
              </a:avLst>
            </a:prstGeom>
            <a:solidFill>
              <a:schemeClr val="bg1">
                <a:lumMod val="65000"/>
              </a:schemeClr>
            </a:solidFill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lnSpc>
                  <a:spcPct val="90000"/>
                </a:lnSpc>
                <a:buClrTx/>
                <a:buSzTx/>
                <a:buFontTx/>
              </a:pPr>
              <a:r>
                <a:rPr lang="en-US" altLang="zh-CN" sz="3200" b="1">
                  <a:solidFill>
                    <a:schemeClr val="bg1"/>
                  </a:solidFill>
                  <a:latin typeface="Arial Bold" panose="020B0604020202090204" charset="0"/>
                  <a:cs typeface="Arial Bold" panose="020B0604020202090204" charset="0"/>
                  <a:sym typeface="+mn-ea"/>
                </a:rPr>
                <a:t>Meterology</a:t>
              </a:r>
              <a:endParaRPr lang="en-US" altLang="zh-CN" sz="3200" b="1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  <a:sym typeface="+mn-ea"/>
              </a:endParaRPr>
            </a:p>
          </p:txBody>
        </p:sp>
        <p:sp>
          <p:nvSpPr>
            <p:cNvPr id="861" name="圆角矩形 860"/>
            <p:cNvSpPr/>
            <p:nvPr/>
          </p:nvSpPr>
          <p:spPr>
            <a:xfrm>
              <a:off x="7818" y="34407"/>
              <a:ext cx="5587" cy="1295"/>
            </a:xfrm>
            <a:prstGeom prst="roundRect">
              <a:avLst>
                <a:gd name="adj" fmla="val 29884"/>
              </a:avLst>
            </a:prstGeom>
            <a:solidFill>
              <a:schemeClr val="bg1">
                <a:lumMod val="65000"/>
              </a:schemeClr>
            </a:solidFill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lnSpc>
                  <a:spcPct val="90000"/>
                </a:lnSpc>
                <a:buClrTx/>
                <a:buSzTx/>
                <a:buFontTx/>
              </a:pPr>
              <a:r>
                <a:rPr lang="en-US" altLang="zh-CN" sz="3200" b="1">
                  <a:solidFill>
                    <a:schemeClr val="bg1"/>
                  </a:solidFill>
                  <a:latin typeface="Arial Bold" panose="020B0604020202090204" charset="0"/>
                  <a:cs typeface="Arial Bold" panose="020B0604020202090204" charset="0"/>
                  <a:sym typeface="+mn-ea"/>
                </a:rPr>
                <a:t>Prior </a:t>
              </a:r>
              <a:r>
                <a:rPr lang="en-US" altLang="zh-CN" sz="3200" b="1">
                  <a:solidFill>
                    <a:schemeClr val="bg1"/>
                  </a:solidFill>
                  <a:latin typeface="Arial Bold" panose="020B0604020202090204" charset="0"/>
                  <a:cs typeface="Arial Bold" panose="020B0604020202090204" charset="0"/>
                  <a:sym typeface="+mn-ea"/>
                </a:rPr>
                <a:t>emissi</a:t>
              </a:r>
              <a:r>
                <a:rPr lang="en-US" altLang="zh-CN" sz="3200" b="1">
                  <a:solidFill>
                    <a:schemeClr val="bg1"/>
                  </a:solidFill>
                  <a:latin typeface="Arial Bold" panose="020B0604020202090204" charset="0"/>
                  <a:cs typeface="Arial Bold" panose="020B0604020202090204" charset="0"/>
                  <a:sym typeface="+mn-ea"/>
                </a:rPr>
                <a:t>ons</a:t>
              </a:r>
              <a:endParaRPr lang="en-US" altLang="zh-CN" sz="3200" b="1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  <a:sym typeface="+mn-ea"/>
              </a:endParaRPr>
            </a:p>
          </p:txBody>
        </p:sp>
      </p:grpSp>
      <p:grpSp>
        <p:nvGrpSpPr>
          <p:cNvPr id="210" name="组合 209"/>
          <p:cNvGrpSpPr/>
          <p:nvPr/>
        </p:nvGrpSpPr>
        <p:grpSpPr>
          <a:xfrm rot="0">
            <a:off x="1422400" y="27168475"/>
            <a:ext cx="3206750" cy="1056005"/>
            <a:chOff x="2249" y="43192"/>
            <a:chExt cx="5032" cy="1516"/>
          </a:xfrm>
        </p:grpSpPr>
        <p:pic>
          <p:nvPicPr>
            <p:cNvPr id="206" name="图片 205" descr="地球温度"/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2249" y="43192"/>
              <a:ext cx="1516" cy="1516"/>
            </a:xfrm>
            <a:prstGeom prst="rect">
              <a:avLst/>
            </a:prstGeom>
          </p:spPr>
        </p:pic>
        <p:pic>
          <p:nvPicPr>
            <p:cNvPr id="208" name="图片 207" descr="多风的刮风的"/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4140" y="43268"/>
              <a:ext cx="1440" cy="1440"/>
            </a:xfrm>
            <a:prstGeom prst="rect">
              <a:avLst/>
            </a:prstGeom>
          </p:spPr>
        </p:pic>
        <p:pic>
          <p:nvPicPr>
            <p:cNvPr id="209" name="图片 208" descr="云"/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5841" y="43234"/>
              <a:ext cx="1440" cy="1440"/>
            </a:xfrm>
            <a:prstGeom prst="rect">
              <a:avLst/>
            </a:prstGeom>
          </p:spPr>
        </p:pic>
      </p:grpSp>
      <p:grpSp>
        <p:nvGrpSpPr>
          <p:cNvPr id="214" name="组合 213"/>
          <p:cNvGrpSpPr/>
          <p:nvPr/>
        </p:nvGrpSpPr>
        <p:grpSpPr>
          <a:xfrm rot="0">
            <a:off x="5219065" y="27282140"/>
            <a:ext cx="3074670" cy="914400"/>
            <a:chOff x="7993" y="43303"/>
            <a:chExt cx="4842" cy="1440"/>
          </a:xfrm>
        </p:grpSpPr>
        <p:pic>
          <p:nvPicPr>
            <p:cNvPr id="211" name="图片 210" descr="趋势"/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9694" y="43303"/>
              <a:ext cx="1440" cy="1440"/>
            </a:xfrm>
            <a:prstGeom prst="rect">
              <a:avLst/>
            </a:prstGeom>
          </p:spPr>
        </p:pic>
        <p:pic>
          <p:nvPicPr>
            <p:cNvPr id="212" name="图片 211" descr="饼图"/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11395" y="43303"/>
              <a:ext cx="1440" cy="1440"/>
            </a:xfrm>
            <a:prstGeom prst="rect">
              <a:avLst/>
            </a:prstGeom>
          </p:spPr>
        </p:pic>
        <p:pic>
          <p:nvPicPr>
            <p:cNvPr id="213" name="图片 212" descr="工厂"/>
            <p:cNvPicPr>
              <a:picLocks noChangeAspect="1"/>
            </p:cNvPicPr>
            <p:nvPr/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7993" y="43303"/>
              <a:ext cx="1440" cy="1440"/>
            </a:xfrm>
            <a:prstGeom prst="rect">
              <a:avLst/>
            </a:prstGeom>
          </p:spPr>
        </p:pic>
      </p:grpSp>
      <p:sp>
        <p:nvSpPr>
          <p:cNvPr id="216" name="矩形 215"/>
          <p:cNvSpPr/>
          <p:nvPr/>
        </p:nvSpPr>
        <p:spPr>
          <a:xfrm>
            <a:off x="1266190" y="28388310"/>
            <a:ext cx="7158355" cy="488315"/>
          </a:xfrm>
          <a:prstGeom prst="rect">
            <a:avLst/>
          </a:prstGeom>
          <a:solidFill>
            <a:srgbClr val="E8F3FF">
              <a:alpha val="46000"/>
            </a:srgbClr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I</a:t>
            </a: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nconsistent spatiotemporal resoultion </a:t>
            </a:r>
            <a:endParaRPr lang="en-US" altLang="zh-CN" sz="2800" b="1">
              <a:solidFill>
                <a:schemeClr val="accent1">
                  <a:lumMod val="75000"/>
                </a:schemeClr>
              </a:solidFill>
              <a:latin typeface="Arial Bold" panose="020B0604020202090204" charset="0"/>
              <a:cs typeface="Arial Bold" panose="020B0604020202090204" charset="0"/>
              <a:sym typeface="+mn-ea"/>
            </a:endParaRPr>
          </a:p>
        </p:txBody>
      </p:sp>
      <p:sp>
        <p:nvSpPr>
          <p:cNvPr id="217" name="矩形 216"/>
          <p:cNvSpPr/>
          <p:nvPr/>
        </p:nvSpPr>
        <p:spPr>
          <a:xfrm>
            <a:off x="1292860" y="29058870"/>
            <a:ext cx="7148195" cy="485140"/>
          </a:xfrm>
          <a:prstGeom prst="rect">
            <a:avLst/>
          </a:prstGeom>
          <a:solidFill>
            <a:srgbClr val="E8F3FF">
              <a:alpha val="46000"/>
            </a:srgbClr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Uncertainty with spatial heterogeneity</a:t>
            </a:r>
            <a:endParaRPr lang="en-US" altLang="zh-CN" sz="2800" b="1">
              <a:solidFill>
                <a:schemeClr val="accent1">
                  <a:lumMod val="75000"/>
                </a:schemeClr>
              </a:solidFill>
              <a:latin typeface="Arial Bold" panose="020B0604020202090204" charset="0"/>
              <a:cs typeface="Arial Bold" panose="020B0604020202090204" charset="0"/>
              <a:sym typeface="+mn-ea"/>
            </a:endParaRPr>
          </a:p>
        </p:txBody>
      </p:sp>
      <p:sp>
        <p:nvSpPr>
          <p:cNvPr id="648" name="文本框 647"/>
          <p:cNvSpPr txBox="1"/>
          <p:nvPr/>
        </p:nvSpPr>
        <p:spPr>
          <a:xfrm>
            <a:off x="1043940" y="19449415"/>
            <a:ext cx="6575425" cy="43243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noAutofit/>
          </a:bodyPr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en-US" altLang="zh-CN" sz="2800" b="1" u="sng">
                <a:solidFill>
                  <a:srgbClr val="1E386B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Sinks:</a:t>
            </a:r>
            <a:r>
              <a:rPr lang="en-US" altLang="zh-CN" sz="2800" b="1">
                <a:solidFill>
                  <a:schemeClr val="tx2">
                    <a:lumMod val="60000"/>
                    <a:lumOff val="40000"/>
                  </a:schemeClr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 </a:t>
            </a:r>
            <a:r>
              <a:rPr lang="en-US" altLang="zh-CN" sz="2400" b="1" i="1">
                <a:solidFill>
                  <a:schemeClr val="accent1"/>
                </a:solidFill>
                <a:latin typeface="Arial Bold Italic" panose="020B0604020202090204" charset="0"/>
                <a:cs typeface="Arial Bold Italic" panose="020B0604020202090204" charset="0"/>
                <a:sym typeface="+mn-ea"/>
              </a:rPr>
              <a:t>Soil absorption / OH / Cl / ...</a:t>
            </a:r>
            <a:endParaRPr lang="en-US" altLang="zh-CN" sz="2400" b="1" i="1">
              <a:solidFill>
                <a:schemeClr val="accent1"/>
              </a:solidFill>
              <a:latin typeface="Arial Bold Italic" panose="020B0604020202090204" charset="0"/>
              <a:cs typeface="Arial Bold Italic" panose="020B060402020209020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622665" y="17106265"/>
            <a:ext cx="6762750" cy="544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2800" b="1" u="sng">
                <a:solidFill>
                  <a:srgbClr val="1E386B"/>
                </a:solidFill>
                <a:latin typeface="Arial Bold" panose="020B0604020202090204" charset="0"/>
                <a:cs typeface="Arial Bold" panose="020B0604020202090204" charset="0"/>
              </a:rPr>
              <a:t>Spatial distribution of emissions</a:t>
            </a:r>
            <a:endParaRPr lang="en-US" altLang="zh-CN" sz="2800" b="1" u="sng">
              <a:solidFill>
                <a:srgbClr val="1E386B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410" name="同侧圆角矩形 409"/>
          <p:cNvSpPr/>
          <p:nvPr/>
        </p:nvSpPr>
        <p:spPr>
          <a:xfrm>
            <a:off x="35406330" y="7714615"/>
            <a:ext cx="15238095" cy="16539845"/>
          </a:xfrm>
          <a:prstGeom prst="round2SameRect">
            <a:avLst>
              <a:gd name="adj1" fmla="val 0"/>
              <a:gd name="adj2" fmla="val 3450"/>
            </a:avLst>
          </a:prstGeom>
          <a:noFill/>
          <a:ln w="38100">
            <a:solidFill>
              <a:srgbClr val="003A6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0" name="图片 99" descr="ChatGPT Image 2026年4月22日 13_36_10"/>
          <p:cNvPicPr>
            <a:picLocks noChangeAspect="1"/>
          </p:cNvPicPr>
          <p:nvPr/>
        </p:nvPicPr>
        <p:blipFill>
          <a:blip r:embed="rId40">
            <a:alphaModFix amt="50000"/>
            <a:lum bright="6000"/>
          </a:blip>
          <a:stretch>
            <a:fillRect/>
          </a:stretch>
        </p:blipFill>
        <p:spPr>
          <a:xfrm>
            <a:off x="35737800" y="11513820"/>
            <a:ext cx="14441170" cy="4382770"/>
          </a:xfrm>
          <a:prstGeom prst="rect">
            <a:avLst/>
          </a:prstGeom>
        </p:spPr>
      </p:pic>
      <p:sp>
        <p:nvSpPr>
          <p:cNvPr id="172" name="圆角矩形 171"/>
          <p:cNvSpPr/>
          <p:nvPr/>
        </p:nvSpPr>
        <p:spPr>
          <a:xfrm>
            <a:off x="35646995" y="7931785"/>
            <a:ext cx="14807565" cy="856615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889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>
                <a:solidFill>
                  <a:schemeClr val="bg1"/>
                </a:solidFill>
                <a:latin typeface="Arial Bold" panose="020B0604020202090204" charset="0"/>
                <a:cs typeface="Arial Bold" panose="020B0604020202090204" charset="0"/>
              </a:rPr>
              <a:t> Satellite-based inversion by data assimilation </a:t>
            </a:r>
            <a:endParaRPr lang="en-US" altLang="zh-CN" sz="4800" b="1">
              <a:solidFill>
                <a:schemeClr val="bg1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173" name="圆角矩形 172"/>
          <p:cNvSpPr/>
          <p:nvPr/>
        </p:nvSpPr>
        <p:spPr>
          <a:xfrm>
            <a:off x="17481550" y="7931785"/>
            <a:ext cx="17214850" cy="856615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889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>
                <a:latin typeface="Arial Bold" panose="020B0604020202090204" charset="0"/>
                <a:cs typeface="Arial Bold" panose="020B0604020202090204" charset="0"/>
              </a:rPr>
              <a:t>Ground-based inversion by</a:t>
            </a:r>
            <a:r>
              <a:rPr lang="en-US" altLang="zh-CN" sz="4800" b="1">
                <a:latin typeface="Arial Bold" panose="020B0604020202090204" charset="0"/>
                <a:cs typeface="Arial Bold" panose="020B0604020202090204" charset="0"/>
                <a:sym typeface="+mn-ea"/>
              </a:rPr>
              <a:t> collocated air pollutants</a:t>
            </a:r>
            <a:endParaRPr lang="en-US" altLang="zh-CN" sz="4800" b="1">
              <a:latin typeface="Arial Bold" panose="020B0604020202090204" charset="0"/>
              <a:cs typeface="Arial Bold" panose="020B060402020209020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 rot="0">
            <a:off x="35771455" y="16102330"/>
            <a:ext cx="14626902" cy="2810506"/>
            <a:chOff x="57058" y="27081"/>
            <a:chExt cx="22535" cy="4467"/>
          </a:xfrm>
        </p:grpSpPr>
        <p:sp>
          <p:nvSpPr>
            <p:cNvPr id="751" name="圆角矩形 750"/>
            <p:cNvSpPr/>
            <p:nvPr/>
          </p:nvSpPr>
          <p:spPr>
            <a:xfrm>
              <a:off x="57058" y="27081"/>
              <a:ext cx="22535" cy="4467"/>
            </a:xfrm>
            <a:prstGeom prst="roundRect">
              <a:avLst>
                <a:gd name="adj" fmla="val 1466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98" name="文本框 797"/>
            <p:cNvSpPr txBox="1"/>
            <p:nvPr/>
          </p:nvSpPr>
          <p:spPr>
            <a:xfrm>
              <a:off x="58002" y="27226"/>
              <a:ext cx="21183" cy="12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3200" b="1" i="1">
                  <a:solidFill>
                    <a:srgbClr val="681372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Data assimilation: </a:t>
              </a:r>
              <a:r>
                <a:rPr lang="en-US" altLang="zh-CN" sz="3200" b="1" i="1"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Local Ensemble Transform Kalman Filter </a:t>
              </a:r>
              <a:endParaRPr lang="en-US" altLang="zh-CN" sz="3200" b="1" i="1">
                <a:solidFill>
                  <a:srgbClr val="C00000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endParaRPr>
            </a:p>
          </p:txBody>
        </p:sp>
        <p:sp>
          <p:nvSpPr>
            <p:cNvPr id="806" name="文本框 805"/>
            <p:cNvSpPr txBox="1"/>
            <p:nvPr/>
          </p:nvSpPr>
          <p:spPr>
            <a:xfrm>
              <a:off x="58002" y="28075"/>
              <a:ext cx="20711" cy="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3200" b="1" i="1">
                  <a:solidFill>
                    <a:srgbClr val="681372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Minimize:   </a:t>
              </a:r>
              <a:r>
                <a:rPr lang="en-US" altLang="zh-CN" sz="3600" b="1" i="1">
                  <a:solidFill>
                    <a:schemeClr val="tx2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 </a:t>
              </a:r>
              <a:r>
                <a:rPr lang="en-US" altLang="zh-CN" sz="3200" b="1" i="1">
                  <a:solidFill>
                    <a:srgbClr val="2989DB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J(x) = (x - x</a:t>
              </a:r>
              <a:r>
                <a:rPr lang="en-US" altLang="zh-CN" sz="3200" b="1" i="1" baseline="30000">
                  <a:solidFill>
                    <a:srgbClr val="2989DB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b</a:t>
              </a:r>
              <a:r>
                <a:rPr lang="en-US" altLang="zh-CN" sz="3200" b="1" i="1">
                  <a:solidFill>
                    <a:srgbClr val="2989DB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)</a:t>
              </a:r>
              <a:r>
                <a:rPr lang="en-US" altLang="zh-CN" sz="3200" b="1" i="1" baseline="30000">
                  <a:solidFill>
                    <a:srgbClr val="2989DB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T</a:t>
              </a:r>
              <a:r>
                <a:rPr lang="en-US" altLang="zh-CN" sz="3200" b="1" i="1">
                  <a:solidFill>
                    <a:srgbClr val="2989DB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(P</a:t>
              </a:r>
              <a:r>
                <a:rPr lang="en-US" altLang="zh-CN" sz="3200" b="1" i="1" baseline="30000">
                  <a:solidFill>
                    <a:srgbClr val="2989DB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b</a:t>
              </a:r>
              <a:r>
                <a:rPr lang="en-US" altLang="zh-CN" sz="3200" b="1" i="1">
                  <a:solidFill>
                    <a:srgbClr val="2989DB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)</a:t>
              </a:r>
              <a:r>
                <a:rPr lang="en-US" altLang="zh-CN" sz="3200" b="1" i="1" baseline="30000">
                  <a:solidFill>
                    <a:srgbClr val="2989DB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-1</a:t>
              </a:r>
              <a:r>
                <a:rPr lang="en-US" altLang="zh-CN" sz="3200" b="1" i="1">
                  <a:solidFill>
                    <a:srgbClr val="2989DB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(x - x</a:t>
              </a:r>
              <a:r>
                <a:rPr lang="en-US" altLang="zh-CN" sz="3200" b="1" i="1" baseline="30000">
                  <a:solidFill>
                    <a:srgbClr val="2989DB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b</a:t>
              </a:r>
              <a:r>
                <a:rPr lang="en-US" altLang="zh-CN" sz="3200" b="1" i="1">
                  <a:solidFill>
                    <a:srgbClr val="2989DB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) + γ(y -H(x))</a:t>
              </a:r>
              <a:r>
                <a:rPr lang="en-US" altLang="zh-CN" sz="3200" b="1" i="1" baseline="30000">
                  <a:solidFill>
                    <a:srgbClr val="2989DB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T</a:t>
              </a:r>
              <a:r>
                <a:rPr lang="en-US" altLang="zh-CN" sz="3200" b="1" i="1">
                  <a:solidFill>
                    <a:srgbClr val="2989DB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R</a:t>
              </a:r>
              <a:r>
                <a:rPr lang="en-US" altLang="zh-CN" sz="3200" b="1" i="1" baseline="30000">
                  <a:solidFill>
                    <a:srgbClr val="2989DB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-1</a:t>
              </a:r>
              <a:r>
                <a:rPr lang="en-US" altLang="zh-CN" sz="3200" b="1" i="1">
                  <a:solidFill>
                    <a:srgbClr val="2989DB"/>
                  </a:solidFill>
                  <a:latin typeface="Arial Bold Italic" panose="020B0604020202090204" charset="0"/>
                  <a:ea typeface="微软雅黑" panose="020B0503020204020204" charset="-122"/>
                  <a:cs typeface="Arial Bold Italic" panose="020B0604020202090204" charset="0"/>
                  <a:sym typeface="+mn-ea"/>
                </a:rPr>
                <a:t>(y - H(x))</a:t>
              </a:r>
              <a:endParaRPr lang="en-US" altLang="zh-CN" sz="3200" b="1" i="1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endParaRPr>
            </a:p>
          </p:txBody>
        </p:sp>
        <p:grpSp>
          <p:nvGrpSpPr>
            <p:cNvPr id="836" name="组合 835"/>
            <p:cNvGrpSpPr/>
            <p:nvPr/>
          </p:nvGrpSpPr>
          <p:grpSpPr>
            <a:xfrm>
              <a:off x="58400" y="29095"/>
              <a:ext cx="20849" cy="2086"/>
              <a:chOff x="58400" y="29095"/>
              <a:chExt cx="20849" cy="2086"/>
            </a:xfrm>
          </p:grpSpPr>
          <p:sp>
            <p:nvSpPr>
              <p:cNvPr id="820" name="Google Shape;368;p15"/>
              <p:cNvSpPr txBox="1"/>
              <p:nvPr/>
            </p:nvSpPr>
            <p:spPr>
              <a:xfrm>
                <a:off x="58400" y="29640"/>
                <a:ext cx="4591" cy="1541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75000"/>
                  </a:schemeClr>
                </a:solidFill>
                <a:prstDash val="dash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en-US" sz="3000" b="1">
                    <a:solidFill>
                      <a:schemeClr val="dk1"/>
                    </a:solidFill>
                    <a:latin typeface="Arial Bold" panose="020B0604020202090204" charset="0"/>
                    <a:ea typeface="Calibri" panose="020F0502020204030204"/>
                    <a:cs typeface="Arial Bold" panose="020B0604020202090204" charset="0"/>
                    <a:sym typeface="Calibri" panose="020F0502020204030204"/>
                  </a:rPr>
                  <a:t>State vector </a:t>
                </a:r>
                <a:endParaRPr lang="en-US" sz="3000" b="1">
                  <a:solidFill>
                    <a:schemeClr val="dk1"/>
                  </a:solidFill>
                  <a:latin typeface="Arial Bold" panose="020B0604020202090204" charset="0"/>
                  <a:ea typeface="Calibri" panose="020F0502020204030204"/>
                  <a:cs typeface="Arial Bold" panose="020B0604020202090204" charset="0"/>
                  <a:sym typeface="Calibri" panose="020F0502020204030204"/>
                </a:endParaRPr>
              </a:p>
              <a:p>
                <a:pPr lv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en-US" sz="2900">
                    <a:solidFill>
                      <a:schemeClr val="dk1"/>
                    </a:solidFill>
                    <a:latin typeface="Arial Regular" panose="020B0604020202090204" charset="0"/>
                    <a:ea typeface="Calibri" panose="020F0502020204030204"/>
                    <a:cs typeface="Arial Regular" panose="020B0604020202090204" charset="0"/>
                    <a:sym typeface="Calibri" panose="020F0502020204030204"/>
                  </a:rPr>
                  <a:t>(emis./conc.)</a:t>
                </a:r>
                <a:endParaRPr lang="en-US" sz="2900">
                  <a:solidFill>
                    <a:schemeClr val="dk1"/>
                  </a:solidFill>
                  <a:latin typeface="Arial Regular" panose="020B0604020202090204" charset="0"/>
                  <a:ea typeface="Calibri" panose="020F0502020204030204"/>
                  <a:cs typeface="Arial Regular" panose="020B0604020202090204" charset="0"/>
                  <a:sym typeface="Calibri" panose="020F0502020204030204"/>
                </a:endParaRPr>
              </a:p>
            </p:txBody>
          </p:sp>
          <p:sp>
            <p:nvSpPr>
              <p:cNvPr id="822" name="Google Shape;370;p15"/>
              <p:cNvSpPr/>
              <p:nvPr/>
            </p:nvSpPr>
            <p:spPr>
              <a:xfrm>
                <a:off x="65930" y="29095"/>
                <a:ext cx="454" cy="510"/>
              </a:xfrm>
              <a:prstGeom prst="upArrow">
                <a:avLst>
                  <a:gd name="adj1" fmla="val 50000"/>
                  <a:gd name="adj2" fmla="val 50067"/>
                </a:avLst>
              </a:prstGeom>
              <a:solidFill>
                <a:schemeClr val="bg2">
                  <a:lumMod val="50000"/>
                </a:schemeClr>
              </a:solidFill>
              <a:ln w="12700" cap="flat" cmpd="sng">
                <a:noFill/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3" name="Google Shape;371;p15"/>
              <p:cNvSpPr txBox="1"/>
              <p:nvPr/>
            </p:nvSpPr>
            <p:spPr>
              <a:xfrm>
                <a:off x="63558" y="29640"/>
                <a:ext cx="5062" cy="1541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75000"/>
                  </a:schemeClr>
                </a:solidFill>
                <a:prstDash val="dash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en-US" sz="3000" b="1">
                    <a:solidFill>
                      <a:schemeClr val="dk1"/>
                    </a:solidFill>
                    <a:latin typeface="Arial Bold" panose="020B0604020202090204" charset="0"/>
                    <a:ea typeface="Calibri" panose="020F0502020204030204"/>
                    <a:cs typeface="Arial Bold" panose="020B0604020202090204" charset="0"/>
                    <a:sym typeface="Calibri" panose="020F0502020204030204"/>
                  </a:rPr>
                  <a:t>Prior error</a:t>
                </a:r>
                <a:r>
                  <a:rPr lang="en-US" sz="3000">
                    <a:solidFill>
                      <a:schemeClr val="dk1"/>
                    </a:solidFill>
                    <a:latin typeface="Arial Regular" panose="020B0604020202090204" charset="0"/>
                    <a:ea typeface="Calibri" panose="020F0502020204030204"/>
                    <a:cs typeface="Arial Regular" panose="020B0604020202090204" charset="0"/>
                    <a:sym typeface="Calibri" panose="020F0502020204030204"/>
                  </a:rPr>
                  <a:t> </a:t>
                </a:r>
                <a:endParaRPr lang="en-US" sz="3000">
                  <a:solidFill>
                    <a:schemeClr val="dk1"/>
                  </a:solidFill>
                  <a:latin typeface="Arial Regular" panose="020B0604020202090204" charset="0"/>
                  <a:ea typeface="Calibri" panose="020F0502020204030204"/>
                  <a:cs typeface="Arial Regular" panose="020B0604020202090204" charset="0"/>
                  <a:sym typeface="Calibri" panose="020F0502020204030204"/>
                </a:endParaRPr>
              </a:p>
              <a:p>
                <a:pPr lv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en-US" sz="2900">
                    <a:solidFill>
                      <a:schemeClr val="dk1"/>
                    </a:solidFill>
                    <a:latin typeface="Arial Regular" panose="020B0604020202090204" charset="0"/>
                    <a:ea typeface="Calibri" panose="020F0502020204030204"/>
                    <a:cs typeface="Arial Regular" panose="020B0604020202090204" charset="0"/>
                    <a:sym typeface="Calibri" panose="020F0502020204030204"/>
                  </a:rPr>
                  <a:t>ensemble spread</a:t>
                </a:r>
                <a:endParaRPr lang="en-US" sz="2900">
                  <a:solidFill>
                    <a:schemeClr val="dk1"/>
                  </a:solidFill>
                  <a:latin typeface="Arial Regular" panose="020B0604020202090204" charset="0"/>
                  <a:ea typeface="Calibri" panose="020F0502020204030204"/>
                  <a:cs typeface="Arial Regular" panose="020B0604020202090204" charset="0"/>
                  <a:sym typeface="Calibri" panose="020F0502020204030204"/>
                </a:endParaRPr>
              </a:p>
            </p:txBody>
          </p:sp>
          <p:sp>
            <p:nvSpPr>
              <p:cNvPr id="825" name="Google Shape;373;p15"/>
              <p:cNvSpPr txBox="1"/>
              <p:nvPr/>
            </p:nvSpPr>
            <p:spPr>
              <a:xfrm>
                <a:off x="69062" y="29661"/>
                <a:ext cx="1866" cy="990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75000"/>
                  </a:schemeClr>
                </a:solidFill>
                <a:prstDash val="dash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lvl="0" algn="r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en-US" sz="3200" b="1">
                    <a:solidFill>
                      <a:schemeClr val="dk1"/>
                    </a:solidFill>
                    <a:latin typeface="Arial Bold" panose="020B0604020202090204" charset="0"/>
                    <a:ea typeface="Calibri" panose="020F0502020204030204"/>
                    <a:cs typeface="Arial Bold" panose="020B0604020202090204" charset="0"/>
                    <a:sym typeface="Calibri" panose="020F0502020204030204"/>
                  </a:rPr>
                  <a:t>Obs</a:t>
                </a:r>
                <a:r>
                  <a:rPr lang="en-US" sz="3200" b="1">
                    <a:solidFill>
                      <a:schemeClr val="dk1"/>
                    </a:solidFill>
                    <a:latin typeface="Arial Bold" panose="020B0604020202090204" charset="0"/>
                    <a:ea typeface="Calibri" panose="020F0502020204030204"/>
                    <a:cs typeface="Arial Bold" panose="020B0604020202090204" charset="0"/>
                    <a:sym typeface="Calibri" panose="020F0502020204030204"/>
                  </a:rPr>
                  <a:t>.</a:t>
                </a:r>
                <a:endParaRPr lang="en-US" sz="3200" b="1">
                  <a:solidFill>
                    <a:schemeClr val="dk1"/>
                  </a:solidFill>
                  <a:latin typeface="Arial Bold" panose="020B0604020202090204" charset="0"/>
                  <a:ea typeface="Calibri" panose="020F0502020204030204"/>
                  <a:cs typeface="Arial Bold" panose="020B0604020202090204" charset="0"/>
                  <a:sym typeface="Calibri" panose="020F0502020204030204"/>
                </a:endParaRPr>
              </a:p>
            </p:txBody>
          </p:sp>
          <p:sp>
            <p:nvSpPr>
              <p:cNvPr id="827" name="Google Shape;375;p15"/>
              <p:cNvSpPr txBox="1"/>
              <p:nvPr/>
            </p:nvSpPr>
            <p:spPr>
              <a:xfrm>
                <a:off x="71168" y="29667"/>
                <a:ext cx="8081" cy="1513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75000"/>
                  </a:schemeClr>
                </a:solidFill>
                <a:prstDash val="dash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000" b="1">
                    <a:solidFill>
                      <a:schemeClr val="dk1"/>
                    </a:solidFill>
                    <a:latin typeface="Arial Bold" panose="020B0604020202090204" charset="0"/>
                    <a:ea typeface="Calibri" panose="020F0502020204030204"/>
                    <a:cs typeface="Arial Bold" panose="020B0604020202090204" charset="0"/>
                    <a:sym typeface="Calibri" panose="020F0502020204030204"/>
                  </a:rPr>
                  <a:t>Observation operator</a:t>
                </a:r>
                <a:endParaRPr lang="en-US" sz="3000" b="1">
                  <a:solidFill>
                    <a:schemeClr val="dk1"/>
                  </a:solidFill>
                  <a:latin typeface="Arial Bold" panose="020B0604020202090204" charset="0"/>
                  <a:ea typeface="Calibri" panose="020F0502020204030204"/>
                  <a:cs typeface="Arial Bold" panose="020B0604020202090204" charset="0"/>
                  <a:sym typeface="Calibri" panose="020F0502020204030204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900">
                    <a:solidFill>
                      <a:schemeClr val="dk1"/>
                    </a:solidFill>
                    <a:latin typeface="Arial Regular" panose="020B0604020202090204" charset="0"/>
                    <a:ea typeface="Calibri" panose="020F0502020204030204"/>
                    <a:cs typeface="Arial Regular" panose="020B0604020202090204" charset="0"/>
                    <a:sym typeface="Calibri" panose="020F0502020204030204"/>
                  </a:rPr>
                  <a:t>maps </a:t>
                </a:r>
                <a:r>
                  <a:rPr lang="en-US" sz="2900" b="1" i="1">
                    <a:solidFill>
                      <a:srgbClr val="2989DB"/>
                    </a:solidFill>
                    <a:latin typeface="Arial Bold Italic" panose="020B0604020202090204" charset="0"/>
                    <a:ea typeface="Calibri" panose="020F0502020204030204"/>
                    <a:cs typeface="Arial Bold Italic" panose="020B0604020202090204" charset="0"/>
                    <a:sym typeface="Calibri" panose="020F0502020204030204"/>
                  </a:rPr>
                  <a:t>x</a:t>
                </a:r>
                <a:r>
                  <a:rPr lang="en-US" sz="2900">
                    <a:solidFill>
                      <a:schemeClr val="dk1"/>
                    </a:solidFill>
                    <a:latin typeface="Arial Regular" panose="020B0604020202090204" charset="0"/>
                    <a:ea typeface="Calibri" panose="020F0502020204030204"/>
                    <a:cs typeface="Arial Regular" panose="020B0604020202090204" charset="0"/>
                    <a:sym typeface="Calibri" panose="020F0502020204030204"/>
                  </a:rPr>
                  <a:t> into observation space </a:t>
                </a:r>
                <a:endParaRPr lang="en-US" sz="2900">
                  <a:solidFill>
                    <a:schemeClr val="dk1"/>
                  </a:solidFill>
                  <a:latin typeface="Arial Regular" panose="020B0604020202090204" charset="0"/>
                  <a:ea typeface="Calibri" panose="020F0502020204030204"/>
                  <a:cs typeface="Arial Regular" panose="020B0604020202090204" charset="0"/>
                  <a:sym typeface="Calibri" panose="020F0502020204030204"/>
                </a:endParaRPr>
              </a:p>
            </p:txBody>
          </p:sp>
          <p:sp>
            <p:nvSpPr>
              <p:cNvPr id="832" name="Google Shape;370;p15"/>
              <p:cNvSpPr/>
              <p:nvPr/>
            </p:nvSpPr>
            <p:spPr>
              <a:xfrm>
                <a:off x="70217" y="29130"/>
                <a:ext cx="454" cy="51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chemeClr val="bg2">
                  <a:lumMod val="50000"/>
                </a:schemeClr>
              </a:solidFill>
              <a:ln w="12700" cap="flat" cmpd="sng">
                <a:noFill/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33" name="Google Shape;370;p15"/>
              <p:cNvSpPr/>
              <p:nvPr/>
            </p:nvSpPr>
            <p:spPr>
              <a:xfrm>
                <a:off x="74594" y="29130"/>
                <a:ext cx="454" cy="51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chemeClr val="bg2">
                  <a:lumMod val="50000"/>
                </a:schemeClr>
              </a:solidFill>
              <a:ln w="12700" cap="flat" cmpd="sng">
                <a:noFill/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34" name="Google Shape;370;p15"/>
              <p:cNvSpPr/>
              <p:nvPr/>
            </p:nvSpPr>
            <p:spPr>
              <a:xfrm>
                <a:off x="62244" y="29095"/>
                <a:ext cx="454" cy="51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chemeClr val="bg2">
                  <a:lumMod val="50000"/>
                </a:schemeClr>
              </a:solidFill>
              <a:ln w="12700" cap="flat" cmpd="sng">
                <a:noFill/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87" name="圆角矩形 786"/>
          <p:cNvSpPr/>
          <p:nvPr/>
        </p:nvSpPr>
        <p:spPr>
          <a:xfrm>
            <a:off x="29494480" y="9081135"/>
            <a:ext cx="5201920" cy="5661025"/>
          </a:xfrm>
          <a:prstGeom prst="roundRect">
            <a:avLst>
              <a:gd name="adj" fmla="val 826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同侧圆角矩形 27"/>
          <p:cNvSpPr/>
          <p:nvPr/>
        </p:nvSpPr>
        <p:spPr>
          <a:xfrm>
            <a:off x="17194530" y="7715250"/>
            <a:ext cx="17776190" cy="16539845"/>
          </a:xfrm>
          <a:prstGeom prst="round2SameRect">
            <a:avLst>
              <a:gd name="adj1" fmla="val 0"/>
              <a:gd name="adj2" fmla="val 3261"/>
            </a:avLst>
          </a:prstGeom>
          <a:noFill/>
          <a:ln w="38100">
            <a:solidFill>
              <a:srgbClr val="003A6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10" name="组合 309"/>
          <p:cNvGrpSpPr/>
          <p:nvPr/>
        </p:nvGrpSpPr>
        <p:grpSpPr>
          <a:xfrm rot="0">
            <a:off x="17615535" y="14251940"/>
            <a:ext cx="4139565" cy="1560195"/>
            <a:chOff x="27102" y="25140"/>
            <a:chExt cx="7857" cy="2800"/>
          </a:xfrm>
        </p:grpSpPr>
        <p:pic>
          <p:nvPicPr>
            <p:cNvPr id="241" name="图片 240" descr="房屋"/>
            <p:cNvPicPr>
              <a:picLocks noChangeAspect="1"/>
            </p:cNvPicPr>
            <p:nvPr/>
          </p:nvPicPr>
          <p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32130" y="26236"/>
              <a:ext cx="1493" cy="1287"/>
            </a:xfrm>
            <a:prstGeom prst="rect">
              <a:avLst/>
            </a:prstGeom>
          </p:spPr>
        </p:pic>
        <p:pic>
          <p:nvPicPr>
            <p:cNvPr id="242" name="图片 241" descr="推土车"/>
            <p:cNvPicPr>
              <a:picLocks noChangeAspect="1"/>
            </p:cNvPicPr>
            <p:nvPr/>
          </p:nvPicPr>
          <p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28514" y="26417"/>
              <a:ext cx="1216" cy="1267"/>
            </a:xfrm>
            <a:prstGeom prst="rect">
              <a:avLst/>
            </a:prstGeom>
          </p:spPr>
        </p:pic>
        <p:pic>
          <p:nvPicPr>
            <p:cNvPr id="243" name="图片 242" descr="农业"/>
            <p:cNvPicPr>
              <a:picLocks noChangeAspect="1"/>
            </p:cNvPicPr>
            <p:nvPr/>
          </p:nvPicPr>
          <p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31296" y="26417"/>
              <a:ext cx="998" cy="1108"/>
            </a:xfrm>
            <a:prstGeom prst="rect">
              <a:avLst/>
            </a:prstGeom>
          </p:spPr>
        </p:pic>
        <p:pic>
          <p:nvPicPr>
            <p:cNvPr id="244" name="图片 243" descr="工厂"/>
            <p:cNvPicPr>
              <a:picLocks noChangeAspect="1"/>
            </p:cNvPicPr>
            <p:nvPr/>
          </p:nvPicPr>
          <p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>
              <a:off x="27102" y="25140"/>
              <a:ext cx="2154" cy="2383"/>
            </a:xfrm>
            <a:prstGeom prst="rect">
              <a:avLst/>
            </a:prstGeom>
          </p:spPr>
        </p:pic>
        <p:pic>
          <p:nvPicPr>
            <p:cNvPr id="247" name="图片 246" descr="汽车"/>
            <p:cNvPicPr>
              <a:picLocks noChangeAspect="1"/>
            </p:cNvPicPr>
            <p:nvPr/>
          </p:nvPicPr>
          <p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p:blipFill>
          <p:spPr>
            <a:xfrm>
              <a:off x="29861" y="26364"/>
              <a:ext cx="1435" cy="1395"/>
            </a:xfrm>
            <a:prstGeom prst="rect">
              <a:avLst/>
            </a:prstGeom>
          </p:spPr>
        </p:pic>
        <p:pic>
          <p:nvPicPr>
            <p:cNvPr id="248" name="图片 247" descr="牛"/>
            <p:cNvPicPr>
              <a:picLocks noChangeAspect="1"/>
            </p:cNvPicPr>
            <p:nvPr/>
          </p:nvPicPr>
          <p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p:blipFill>
          <p:spPr>
            <a:xfrm flipH="1">
              <a:off x="33623" y="26096"/>
              <a:ext cx="1337" cy="1844"/>
            </a:xfrm>
            <a:prstGeom prst="rect">
              <a:avLst/>
            </a:prstGeom>
          </p:spPr>
        </p:pic>
      </p:grpSp>
      <p:sp>
        <p:nvSpPr>
          <p:cNvPr id="369" name="文本框 368"/>
          <p:cNvSpPr txBox="1"/>
          <p:nvPr/>
        </p:nvSpPr>
        <p:spPr>
          <a:xfrm>
            <a:off x="17570450" y="15688945"/>
            <a:ext cx="4389755" cy="494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b="1" i="1">
                <a:solidFill>
                  <a:schemeClr val="tx1">
                    <a:lumMod val="75000"/>
                    <a:lumOff val="25000"/>
                  </a:schemeClr>
                </a:solidFill>
                <a:latin typeface="Arial Semibold" charset="0"/>
                <a:ea typeface="PingFang SC Semibold" panose="020B0400000000000000" charset="-122"/>
                <a:cs typeface="Arial Semibold" charset="0"/>
              </a:rPr>
              <a:t>Inconsistent sources</a:t>
            </a:r>
            <a:endParaRPr lang="en-US" altLang="zh-CN" sz="2800" b="1" i="1">
              <a:solidFill>
                <a:schemeClr val="tx1">
                  <a:lumMod val="75000"/>
                  <a:lumOff val="25000"/>
                </a:schemeClr>
              </a:solidFill>
              <a:latin typeface="Arial Semibold" charset="0"/>
              <a:ea typeface="PingFang SC Semibold" panose="020B0400000000000000" charset="-122"/>
              <a:cs typeface="Arial Semibold" charset="0"/>
            </a:endParaRPr>
          </a:p>
        </p:txBody>
      </p:sp>
      <p:sp>
        <p:nvSpPr>
          <p:cNvPr id="785" name="文本框 784"/>
          <p:cNvSpPr txBox="1"/>
          <p:nvPr/>
        </p:nvSpPr>
        <p:spPr>
          <a:xfrm>
            <a:off x="29639895" y="9153525"/>
            <a:ext cx="4998720" cy="5336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900" b="1" i="1">
                <a:solidFill>
                  <a:schemeClr val="tx1">
                    <a:lumMod val="75000"/>
                    <a:lumOff val="25000"/>
                  </a:schemeClr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t: downwind site</a:t>
            </a:r>
            <a:endParaRPr lang="en-US" altLang="zh-CN" sz="2900" b="1" i="1">
              <a:solidFill>
                <a:schemeClr val="tx1">
                  <a:lumMod val="75000"/>
                  <a:lumOff val="25000"/>
                </a:schemeClr>
              </a:solidFill>
              <a:latin typeface="Arial Bold Italic" panose="020B0604020202090204" charset="0"/>
              <a:ea typeface="微软雅黑" panose="020B0503020204020204" charset="-122"/>
              <a:cs typeface="Arial Bold Italic" panose="020B0604020202090204" charset="0"/>
              <a:sym typeface="+mn-ea"/>
            </a:endParaRPr>
          </a:p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900" b="1" i="1">
                <a:solidFill>
                  <a:schemeClr val="tx1">
                    <a:lumMod val="75000"/>
                    <a:lumOff val="25000"/>
                  </a:schemeClr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b: background site</a:t>
            </a:r>
            <a:endParaRPr lang="en-US" altLang="zh-CN" sz="2900" b="1" i="1">
              <a:solidFill>
                <a:schemeClr val="tx1">
                  <a:lumMod val="75000"/>
                  <a:lumOff val="25000"/>
                </a:schemeClr>
              </a:solidFill>
              <a:latin typeface="Arial Bold Italic" panose="020B0604020202090204" charset="0"/>
              <a:ea typeface="微软雅黑" panose="020B0503020204020204" charset="-122"/>
              <a:cs typeface="Arial Bold Italic" panose="020B0604020202090204" charset="0"/>
              <a:sym typeface="+mn-ea"/>
            </a:endParaRPr>
          </a:p>
          <a:p>
            <a:pPr algn="l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900" b="1" i="1">
                <a:solidFill>
                  <a:schemeClr val="accent1">
                    <a:lumMod val="50000"/>
                  </a:schemeClr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EnhC</a:t>
            </a:r>
            <a:r>
              <a:rPr lang="en-US" altLang="zh-CN" sz="2900" b="1" i="1" baseline="-25000">
                <a:solidFill>
                  <a:schemeClr val="accent1">
                    <a:lumMod val="50000"/>
                  </a:schemeClr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Gas </a:t>
            </a:r>
            <a:r>
              <a:rPr lang="en-US" altLang="zh-CN" sz="2900" b="1" i="1">
                <a:solidFill>
                  <a:schemeClr val="accent1">
                    <a:lumMod val="50000"/>
                  </a:schemeClr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= </a:t>
            </a:r>
            <a:r>
              <a:rPr lang="en-US" altLang="zh-CN" sz="2900" b="1" i="1" baseline="-25000">
                <a:solidFill>
                  <a:schemeClr val="accent1">
                    <a:lumMod val="50000"/>
                  </a:schemeClr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 </a:t>
            </a:r>
            <a:r>
              <a:rPr lang="en-US" altLang="zh-CN" sz="2900" b="1" i="1">
                <a:solidFill>
                  <a:schemeClr val="accent1">
                    <a:lumMod val="50000"/>
                  </a:schemeClr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Gas</a:t>
            </a:r>
            <a:r>
              <a:rPr lang="en-US" altLang="zh-CN" sz="2900" b="1" i="1" baseline="-25000">
                <a:solidFill>
                  <a:schemeClr val="accent1">
                    <a:lumMod val="50000"/>
                  </a:schemeClr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d</a:t>
            </a:r>
            <a:r>
              <a:rPr lang="en-US" altLang="zh-CN" sz="2900" b="1" i="1">
                <a:solidFill>
                  <a:schemeClr val="accent1">
                    <a:lumMod val="50000"/>
                  </a:schemeClr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 - Gas</a:t>
            </a:r>
            <a:r>
              <a:rPr lang="en-US" altLang="zh-CN" sz="2900" b="1" i="1" baseline="-25000">
                <a:solidFill>
                  <a:schemeClr val="accent1">
                    <a:lumMod val="50000"/>
                  </a:schemeClr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4,b</a:t>
            </a:r>
            <a:endParaRPr lang="en-US" altLang="zh-CN" sz="2900" b="1" i="1">
              <a:solidFill>
                <a:srgbClr val="2989DB"/>
              </a:solidFill>
              <a:latin typeface="Arial Bold Italic" panose="020B0604020202090204" charset="0"/>
              <a:ea typeface="微软雅黑" panose="020B0503020204020204" charset="-122"/>
              <a:cs typeface="Arial Bold Italic" panose="020B0604020202090204" charset="0"/>
              <a:sym typeface="+mn-ea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900" b="1" i="1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Enh</a:t>
            </a:r>
            <a:r>
              <a:rPr lang="en-US" altLang="zh-CN" sz="2900" b="1" i="1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R= EnhC</a:t>
            </a:r>
            <a:r>
              <a:rPr lang="en-US" altLang="zh-CN" sz="2900" b="1" i="1" baseline="-25000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CH4 </a:t>
            </a:r>
            <a:r>
              <a:rPr lang="en-US" altLang="zh-CN" sz="2900" b="1" i="1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/ EnhC</a:t>
            </a:r>
            <a:r>
              <a:rPr lang="en-US" altLang="zh-CN" sz="2900" b="1" i="1" baseline="-25000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CO</a:t>
            </a:r>
            <a:endParaRPr lang="en-US" altLang="zh-CN" sz="2900" b="1" i="1" baseline="-25000">
              <a:solidFill>
                <a:srgbClr val="2989DB"/>
              </a:solidFill>
              <a:latin typeface="Arial Bold Italic" panose="020B0604020202090204" charset="0"/>
              <a:ea typeface="微软雅黑" panose="020B0503020204020204" charset="-122"/>
              <a:cs typeface="Arial Bold Italic" panose="020B0604020202090204" charset="0"/>
              <a:sym typeface="+mn-ea"/>
            </a:endParaRPr>
          </a:p>
          <a:p>
            <a:pPr algn="l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900" b="1" i="1">
                <a:solidFill>
                  <a:schemeClr val="tx2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τ</a:t>
            </a:r>
            <a:r>
              <a:rPr lang="en-US" altLang="zh-CN" sz="2900" b="1" i="1" baseline="-25000">
                <a:solidFill>
                  <a:schemeClr val="tx2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gas</a:t>
            </a:r>
            <a:r>
              <a:rPr lang="en-US" altLang="zh-CN" sz="2900" b="1" i="1">
                <a:solidFill>
                  <a:schemeClr val="tx2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= 1/([OH] ∙ k</a:t>
            </a:r>
            <a:r>
              <a:rPr lang="en-US" altLang="zh-CN" sz="2900" b="1" i="1" baseline="-25000">
                <a:solidFill>
                  <a:schemeClr val="tx2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gas</a:t>
            </a:r>
            <a:r>
              <a:rPr lang="en-US" altLang="zh-CN" sz="2900" b="1" i="1">
                <a:solidFill>
                  <a:schemeClr val="tx2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)</a:t>
            </a:r>
            <a:endParaRPr lang="en-US" altLang="zh-CN" sz="2900" b="1" i="1">
              <a:solidFill>
                <a:schemeClr val="tx2"/>
              </a:solidFill>
              <a:latin typeface="Arial Bold Italic" panose="020B0604020202090204" charset="0"/>
              <a:ea typeface="微软雅黑" panose="020B0503020204020204" charset="-122"/>
              <a:cs typeface="Arial Bold Italic" panose="020B0604020202090204" charset="0"/>
              <a:sym typeface="+mn-ea"/>
            </a:endParaRPr>
          </a:p>
          <a:p>
            <a:pPr algn="l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900" b="1" i="1">
                <a:solidFill>
                  <a:schemeClr val="tx2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CF </a:t>
            </a:r>
            <a:r>
              <a:rPr lang="en-US" altLang="zh-CN" sz="2900" b="1">
                <a:solidFill>
                  <a:schemeClr val="tx2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= exp(</a:t>
            </a:r>
            <a:r>
              <a:rPr lang="en-US" altLang="zh-CN" sz="2900" b="1" i="1">
                <a:solidFill>
                  <a:schemeClr val="tx2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t/τ</a:t>
            </a:r>
            <a:r>
              <a:rPr lang="en-US" altLang="zh-CN" sz="2900" b="1" i="1" baseline="-25000">
                <a:solidFill>
                  <a:schemeClr val="tx2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CH4</a:t>
            </a:r>
            <a:r>
              <a:rPr lang="en-US" altLang="zh-CN" sz="2900" b="1">
                <a:solidFill>
                  <a:schemeClr val="tx2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) / exp(</a:t>
            </a:r>
            <a:r>
              <a:rPr lang="en-US" altLang="zh-CN" sz="2900" b="1" i="1">
                <a:solidFill>
                  <a:schemeClr val="tx2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t /τ</a:t>
            </a:r>
            <a:r>
              <a:rPr lang="en-US" altLang="zh-CN" sz="2900" b="1" i="1" baseline="-25000">
                <a:solidFill>
                  <a:schemeClr val="tx2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CO</a:t>
            </a:r>
            <a:r>
              <a:rPr lang="en-US" altLang="zh-CN" sz="2900" b="1">
                <a:solidFill>
                  <a:schemeClr val="tx2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)</a:t>
            </a:r>
            <a:endParaRPr lang="en-US" altLang="zh-CN" sz="2900" b="1">
              <a:solidFill>
                <a:schemeClr val="tx2"/>
              </a:solidFill>
              <a:latin typeface="Arial Bold Italic" panose="020B0604020202090204" charset="0"/>
              <a:ea typeface="微软雅黑" panose="020B0503020204020204" charset="-122"/>
              <a:cs typeface="Arial Bold Italic" panose="020B0604020202090204" charset="0"/>
              <a:sym typeface="+mn-ea"/>
            </a:endParaRPr>
          </a:p>
          <a:p>
            <a:pPr algn="l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900" b="1" i="1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FR = EnhR </a:t>
            </a:r>
            <a:r>
              <a:rPr lang="en-US" altLang="zh-CN" sz="2900" b="1" i="1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∙</a:t>
            </a:r>
            <a:r>
              <a:rPr lang="en-US" altLang="zh-CN" sz="2900" b="1" i="1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 CF </a:t>
            </a:r>
            <a:r>
              <a:rPr lang="en-US" altLang="zh-CN" sz="2900" b="1" i="1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∙</a:t>
            </a:r>
            <a:r>
              <a:rPr lang="en-US" altLang="zh-CN" sz="2900" b="1" i="1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 </a:t>
            </a:r>
            <a:r>
              <a:rPr lang="en-US" altLang="zh-CN" sz="2900" b="1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M</a:t>
            </a:r>
            <a:r>
              <a:rPr lang="en-US" altLang="zh-CN" sz="2900" b="1" baseline="-25000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CH4</a:t>
            </a:r>
            <a:r>
              <a:rPr lang="en-US" altLang="zh-CN" sz="2900" b="1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/M</a:t>
            </a:r>
            <a:r>
              <a:rPr lang="en-US" altLang="zh-CN" sz="2900" b="1" baseline="-25000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CO</a:t>
            </a:r>
            <a:endParaRPr lang="en-US" altLang="zh-CN" sz="2900" b="1" baseline="-25000">
              <a:solidFill>
                <a:srgbClr val="2989DB"/>
              </a:solidFill>
              <a:latin typeface="Arial Bold Italic" panose="020B0604020202090204" charset="0"/>
              <a:ea typeface="微软雅黑" panose="020B0503020204020204" charset="-122"/>
              <a:cs typeface="Arial Bold Italic" panose="020B0604020202090204" charset="0"/>
              <a:sym typeface="+mn-ea"/>
            </a:endParaRPr>
          </a:p>
          <a:p>
            <a:pPr algn="l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900" b="1" i="1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F</a:t>
            </a:r>
            <a:r>
              <a:rPr lang="en-US" altLang="zh-CN" sz="2900" b="1" i="1" baseline="-25000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CH4 </a:t>
            </a:r>
            <a:r>
              <a:rPr lang="en-US" altLang="zh-CN" sz="2900" b="1" i="1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= FR </a:t>
            </a:r>
            <a:r>
              <a:rPr lang="en-US" altLang="zh-CN" sz="2900" b="1" i="1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∙</a:t>
            </a:r>
            <a:r>
              <a:rPr lang="en-US" altLang="zh-CN" sz="2900" b="1" i="1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 F</a:t>
            </a:r>
            <a:r>
              <a:rPr lang="en-US" altLang="zh-CN" sz="2900" b="1" i="1" baseline="-25000">
                <a:solidFill>
                  <a:srgbClr val="2989DB"/>
                </a:solidFill>
                <a:latin typeface="Arial Bold Italic" panose="020B0604020202090204" charset="0"/>
                <a:ea typeface="微软雅黑" panose="020B0503020204020204" charset="-122"/>
                <a:cs typeface="Arial Bold Italic" panose="020B0604020202090204" charset="0"/>
                <a:sym typeface="+mn-ea"/>
              </a:rPr>
              <a:t>CO,inv</a:t>
            </a:r>
            <a:endParaRPr lang="en-US" altLang="zh-CN" sz="2900" b="1" i="1" baseline="-25000">
              <a:solidFill>
                <a:srgbClr val="2989DB"/>
              </a:solidFill>
              <a:latin typeface="Arial Bold Italic" panose="020B0604020202090204" charset="0"/>
              <a:ea typeface="微软雅黑" panose="020B0503020204020204" charset="-122"/>
              <a:cs typeface="Arial Bold Italic" panose="020B0604020202090204" charset="0"/>
              <a:sym typeface="+mn-ea"/>
            </a:endParaRPr>
          </a:p>
        </p:txBody>
      </p:sp>
      <p:sp>
        <p:nvSpPr>
          <p:cNvPr id="859" name="文本框 858"/>
          <p:cNvSpPr txBox="1"/>
          <p:nvPr/>
        </p:nvSpPr>
        <p:spPr>
          <a:xfrm>
            <a:off x="25576530" y="16206470"/>
            <a:ext cx="9030970" cy="2666365"/>
          </a:xfrm>
          <a:prstGeom prst="rect">
            <a:avLst/>
          </a:prstGeom>
          <a:solidFill>
            <a:srgbClr val="F1F7FC"/>
          </a:solidFill>
          <a:ln>
            <a:noFill/>
          </a:ln>
        </p:spPr>
        <p:txBody>
          <a:bodyPr wrap="square" rtlCol="0">
            <a:noAutofit/>
          </a:bodyPr>
          <a:p>
            <a:pPr indent="0" algn="ctr" fontAlgn="auto">
              <a:lnSpc>
                <a:spcPct val="100000"/>
              </a:lnSpc>
              <a:buFont typeface="Arial" panose="020B0604020202090204" pitchFamily="34" charset="0"/>
              <a:buNone/>
            </a:pPr>
            <a:r>
              <a:rPr lang="en-US" altLang="zh-CN" sz="3300" b="1">
                <a:solidFill>
                  <a:srgbClr val="681372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China’s </a:t>
            </a:r>
            <a:r>
              <a:rPr lang="en-US" altLang="zh-CN" sz="3300" b="1">
                <a:solidFill>
                  <a:srgbClr val="681372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CH</a:t>
            </a:r>
            <a:r>
              <a:rPr lang="en-US" altLang="zh-CN" sz="3300" b="1" baseline="-25000">
                <a:solidFill>
                  <a:srgbClr val="681372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4</a:t>
            </a:r>
            <a:r>
              <a:rPr lang="en-US" altLang="zh-CN" sz="3300" b="1">
                <a:solidFill>
                  <a:srgbClr val="681372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 emissions (2000–2021)</a:t>
            </a:r>
            <a:endParaRPr lang="en-US" altLang="zh-CN" sz="3300" b="1">
              <a:solidFill>
                <a:srgbClr val="681372"/>
              </a:solidFill>
              <a:latin typeface="Arial Bold" panose="020B0604020202090204" charset="0"/>
              <a:cs typeface="Arial Bold" panose="020B0604020202090204" charset="0"/>
              <a:sym typeface="+mn-ea"/>
            </a:endParaRPr>
          </a:p>
          <a:p>
            <a:pPr lvl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000" b="1">
                <a:latin typeface="Arial Bold" panose="020B0604020202090204" charset="0"/>
                <a:cs typeface="Arial Bold" panose="020B0604020202090204" charset="0"/>
                <a:sym typeface="+mn-ea"/>
              </a:rPr>
              <a:t> </a:t>
            </a:r>
            <a:r>
              <a:rPr lang="en-US" altLang="zh-CN" sz="3200" b="1">
                <a:latin typeface="Arial Bold" panose="020B0604020202090204" charset="0"/>
                <a:cs typeface="Arial Bold" panose="020B0604020202090204" charset="0"/>
                <a:sym typeface="+mn-ea"/>
              </a:rPr>
              <a:t>Mean emission:</a:t>
            </a:r>
            <a:r>
              <a:rPr lang="en-US" altLang="zh-CN" sz="3200" b="1">
                <a:solidFill>
                  <a:schemeClr val="accent1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 </a:t>
            </a:r>
            <a:r>
              <a:rPr lang="en-US" altLang="zh-CN" sz="3200" b="1">
                <a:solidFill>
                  <a:srgbClr val="681372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48.4 ± 13.8 </a:t>
            </a:r>
            <a:r>
              <a:rPr lang="en-US" altLang="zh-CN" sz="3200" b="1">
                <a:latin typeface="Arial Bold" panose="020B0604020202090204" charset="0"/>
                <a:cs typeface="Arial Bold" panose="020B0604020202090204" charset="0"/>
                <a:sym typeface="+mn-ea"/>
              </a:rPr>
              <a:t>Tg yr</a:t>
            </a:r>
            <a:r>
              <a:rPr lang="en-US" altLang="zh-CN" sz="3200" b="1" baseline="30000">
                <a:latin typeface="Arial Bold" panose="020B0604020202090204" charset="0"/>
                <a:cs typeface="Arial Bold" panose="020B0604020202090204" charset="0"/>
                <a:sym typeface="+mn-ea"/>
              </a:rPr>
              <a:t>-1</a:t>
            </a:r>
            <a:endParaRPr lang="en-US" altLang="zh-CN" sz="3200" b="1" baseline="30000">
              <a:latin typeface="Arial Bold" panose="020B0604020202090204" charset="0"/>
              <a:cs typeface="Arial Bold" panose="020B0604020202090204" charset="0"/>
              <a:sym typeface="+mn-ea"/>
            </a:endParaRPr>
          </a:p>
          <a:p>
            <a:pPr lvl="0" indent="0" algn="l" fontAlgn="auto">
              <a:lnSpc>
                <a:spcPct val="100000"/>
              </a:lnSpc>
              <a:buNone/>
            </a:pPr>
            <a:r>
              <a:rPr lang="en-US" altLang="zh-CN" sz="3200" b="1">
                <a:latin typeface="Arial Bold" panose="020B0604020202090204" charset="0"/>
                <a:cs typeface="Arial Bold" panose="020B0604020202090204" charset="0"/>
                <a:sym typeface="+mn-ea"/>
              </a:rPr>
              <a:t> Emission trend:</a:t>
            </a:r>
            <a:r>
              <a:rPr lang="en-US" altLang="zh-CN" sz="3200" b="1">
                <a:solidFill>
                  <a:schemeClr val="accent6">
                    <a:lumMod val="50000"/>
                  </a:schemeClr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 </a:t>
            </a:r>
            <a:r>
              <a:rPr lang="en-US" altLang="zh-CN" sz="3200" b="1">
                <a:solidFill>
                  <a:srgbClr val="681372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+1.1 ± 0.2</a:t>
            </a:r>
            <a:r>
              <a:rPr lang="en-US" altLang="zh-CN" sz="3200" b="1">
                <a:solidFill>
                  <a:srgbClr val="C00000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 </a:t>
            </a:r>
            <a:r>
              <a:rPr lang="en-US" altLang="zh-CN" sz="3200" b="1">
                <a:latin typeface="Arial Bold" panose="020B0604020202090204" charset="0"/>
                <a:cs typeface="Arial Bold" panose="020B0604020202090204" charset="0"/>
                <a:sym typeface="+mn-ea"/>
              </a:rPr>
              <a:t>Tg yr</a:t>
            </a:r>
            <a:r>
              <a:rPr lang="en-US" altLang="zh-CN" sz="3200" b="1" baseline="30000">
                <a:latin typeface="Arial Bold" panose="020B0604020202090204" charset="0"/>
                <a:cs typeface="Arial Bold" panose="020B0604020202090204" charset="0"/>
                <a:sym typeface="+mn-ea"/>
              </a:rPr>
              <a:t>-2</a:t>
            </a:r>
            <a:endParaRPr lang="en-US" altLang="zh-CN" sz="3200" b="1">
              <a:latin typeface="Arial Bold" panose="020B0604020202090204" charset="0"/>
              <a:cs typeface="Arial Bold" panose="020B0604020202090204" charset="0"/>
              <a:sym typeface="+mn-ea"/>
            </a:endParaRPr>
          </a:p>
          <a:p>
            <a:pPr lvl="0" indent="0" algn="l" fontAlgn="auto">
              <a:lnSpc>
                <a:spcPct val="100000"/>
              </a:lnSpc>
              <a:buNone/>
            </a:pPr>
            <a:r>
              <a:rPr lang="en-US" altLang="zh-CN" sz="3200" b="1">
                <a:latin typeface="Arial Bold" panose="020B0604020202090204" charset="0"/>
                <a:cs typeface="Arial Bold" panose="020B0604020202090204" charset="0"/>
                <a:sym typeface="+mn-ea"/>
              </a:rPr>
              <a:t> Soci</a:t>
            </a:r>
            <a:r>
              <a:rPr lang="en-US" altLang="zh-CN" sz="3200" b="1">
                <a:latin typeface="Arial Bold" panose="020B0604020202090204" charset="0"/>
                <a:cs typeface="Arial Bold" panose="020B0604020202090204" charset="0"/>
                <a:sym typeface="+mn-ea"/>
              </a:rPr>
              <a:t>oeconomic development: </a:t>
            </a:r>
            <a:r>
              <a:rPr lang="en-US" altLang="zh-CN" sz="3200" b="1">
                <a:solidFill>
                  <a:srgbClr val="681372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+92.1</a:t>
            </a:r>
            <a:r>
              <a:rPr lang="en-US" altLang="zh-CN" sz="3200" b="1">
                <a:latin typeface="Arial Bold" panose="020B0604020202090204" charset="0"/>
                <a:cs typeface="Arial Bold" panose="020B0604020202090204" charset="0"/>
                <a:sym typeface="+mn-ea"/>
              </a:rPr>
              <a:t> Tg</a:t>
            </a:r>
            <a:endParaRPr lang="en-US" altLang="zh-CN" sz="3200" b="1">
              <a:solidFill>
                <a:srgbClr val="681372"/>
              </a:solidFill>
              <a:latin typeface="Arial Bold" panose="020B0604020202090204" charset="0"/>
              <a:cs typeface="Arial Bold" panose="020B0604020202090204" charset="0"/>
              <a:sym typeface="+mn-ea"/>
            </a:endParaRPr>
          </a:p>
          <a:p>
            <a:pPr lvl="0" indent="0" algn="l" fontAlgn="auto">
              <a:lnSpc>
                <a:spcPct val="100000"/>
              </a:lnSpc>
              <a:buNone/>
            </a:pPr>
            <a:r>
              <a:rPr lang="en-US" altLang="zh-CN" sz="3200" b="1">
                <a:solidFill>
                  <a:schemeClr val="tx1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 Declining Emission intensity: </a:t>
            </a:r>
            <a:r>
              <a:rPr lang="en-US" altLang="zh-CN" sz="3200" b="1">
                <a:solidFill>
                  <a:srgbClr val="681372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-78.1</a:t>
            </a:r>
            <a:r>
              <a:rPr lang="en-US" altLang="zh-CN" sz="3200" b="1">
                <a:latin typeface="Arial Bold" panose="020B0604020202090204" charset="0"/>
                <a:cs typeface="Arial Bold" panose="020B0604020202090204" charset="0"/>
                <a:sym typeface="+mn-ea"/>
              </a:rPr>
              <a:t> Tg</a:t>
            </a:r>
            <a:endParaRPr lang="en-US" altLang="zh-CN" sz="3200" b="1">
              <a:solidFill>
                <a:srgbClr val="1E386B"/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</p:txBody>
      </p:sp>
      <p:sp>
        <p:nvSpPr>
          <p:cNvPr id="29" name="等腰三角形 28"/>
          <p:cNvSpPr/>
          <p:nvPr/>
        </p:nvSpPr>
        <p:spPr>
          <a:xfrm rot="10800000">
            <a:off x="29637990" y="14820265"/>
            <a:ext cx="5001260" cy="1370965"/>
          </a:xfrm>
          <a:prstGeom prst="triangle">
            <a:avLst>
              <a:gd name="adj" fmla="val 50000"/>
            </a:avLst>
          </a:prstGeom>
          <a:gradFill>
            <a:gsLst>
              <a:gs pos="0">
                <a:srgbClr val="F1F7FC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9996620" y="15145385"/>
            <a:ext cx="4284000" cy="648000"/>
          </a:xfrm>
          <a:prstGeom prst="rect">
            <a:avLst/>
          </a:prstGeom>
          <a:solidFill>
            <a:srgbClr val="6813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 i="1">
                <a:latin typeface="Arial Bold Italic" panose="020B0604020202090204" charset="0"/>
                <a:cs typeface="Arial Bold Italic" panose="020B0604020202090204" charset="0"/>
                <a:sym typeface="+mn-ea"/>
              </a:rPr>
              <a:t>Applied to China</a:t>
            </a:r>
            <a:endParaRPr lang="en-US" altLang="zh-CN" sz="3600" b="1" i="1">
              <a:latin typeface="Arial Bold Italic" panose="020B0604020202090204" charset="0"/>
              <a:cs typeface="Arial Bold Italic" panose="020B0604020202090204" charset="0"/>
              <a:sym typeface="+mn-ea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7524730" y="22593300"/>
            <a:ext cx="17215485" cy="1408430"/>
          </a:xfrm>
          <a:prstGeom prst="roundRect">
            <a:avLst>
              <a:gd name="adj" fmla="val 30342"/>
            </a:avLst>
          </a:prstGeom>
          <a:solidFill>
            <a:schemeClr val="bg1">
              <a:lumMod val="95000"/>
            </a:schemeClr>
          </a:solidFill>
          <a:ln w="38100">
            <a:noFill/>
            <a:prstDash val="lg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lvl="0" indent="0" algn="l">
              <a:lnSpc>
                <a:spcPct val="11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en-US" altLang="zh-CN" sz="3200" b="1">
                <a:solidFill>
                  <a:srgbClr val="1E386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Robustness &amp; comparability: </a:t>
            </a: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enabling long-term, large-scale inversion</a:t>
            </a:r>
            <a:endParaRPr lang="en-US" altLang="zh-CN" sz="3200" b="1">
              <a:solidFill>
                <a:schemeClr val="tx1">
                  <a:lumMod val="95000"/>
                  <a:lumOff val="5000"/>
                </a:schemeClr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  <a:p>
            <a:pPr lvl="0" indent="0" algn="l">
              <a:lnSpc>
                <a:spcPct val="11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en-US" altLang="zh-CN" sz="3200" b="1">
                <a:solidFill>
                  <a:srgbClr val="1E386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Computational efficiency &amp; transferability: </a:t>
            </a: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applicable to observation-limited regions</a:t>
            </a:r>
            <a:endParaRPr lang="en-US" altLang="zh-CN" sz="3200" b="1">
              <a:solidFill>
                <a:schemeClr val="tx1">
                  <a:lumMod val="95000"/>
                  <a:lumOff val="5000"/>
                </a:schemeClr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</p:txBody>
      </p:sp>
      <p:grpSp>
        <p:nvGrpSpPr>
          <p:cNvPr id="52" name="组合 51"/>
          <p:cNvGrpSpPr/>
          <p:nvPr/>
        </p:nvGrpSpPr>
        <p:grpSpPr>
          <a:xfrm rot="0">
            <a:off x="25595580" y="18907125"/>
            <a:ext cx="8602980" cy="3653790"/>
            <a:chOff x="39885" y="31094"/>
            <a:chExt cx="14880" cy="6304"/>
          </a:xfrm>
        </p:grpSpPr>
        <p:pic>
          <p:nvPicPr>
            <p:cNvPr id="17" name="图片 16" descr="Fig2-egu"/>
            <p:cNvPicPr>
              <a:picLocks noChangeAspect="1"/>
            </p:cNvPicPr>
            <p:nvPr/>
          </p:nvPicPr>
          <p:blipFill>
            <a:blip r:embed="rId53"/>
            <a:srcRect r="29542" b="45915"/>
            <a:stretch>
              <a:fillRect/>
            </a:stretch>
          </p:blipFill>
          <p:spPr>
            <a:xfrm>
              <a:off x="39885" y="31094"/>
              <a:ext cx="10742" cy="6304"/>
            </a:xfrm>
            <a:prstGeom prst="rect">
              <a:avLst/>
            </a:prstGeom>
          </p:spPr>
        </p:pic>
        <p:pic>
          <p:nvPicPr>
            <p:cNvPr id="51" name="图片 50" descr="Fig2-egu"/>
            <p:cNvPicPr>
              <a:picLocks noChangeAspect="1"/>
            </p:cNvPicPr>
            <p:nvPr/>
          </p:nvPicPr>
          <p:blipFill>
            <a:blip r:embed="rId53"/>
            <a:srcRect l="72117" b="45915"/>
            <a:stretch>
              <a:fillRect/>
            </a:stretch>
          </p:blipFill>
          <p:spPr>
            <a:xfrm>
              <a:off x="50514" y="31094"/>
              <a:ext cx="4251" cy="6304"/>
            </a:xfrm>
            <a:prstGeom prst="rect">
              <a:avLst/>
            </a:prstGeom>
          </p:spPr>
        </p:pic>
      </p:grpSp>
      <p:grpSp>
        <p:nvGrpSpPr>
          <p:cNvPr id="223" name="组合 222"/>
          <p:cNvGrpSpPr/>
          <p:nvPr/>
        </p:nvGrpSpPr>
        <p:grpSpPr>
          <a:xfrm rot="0">
            <a:off x="42705048" y="22890343"/>
            <a:ext cx="7616222" cy="1114217"/>
            <a:chOff x="66126" y="38512"/>
            <a:chExt cx="12538" cy="1771"/>
          </a:xfrm>
        </p:grpSpPr>
        <p:sp>
          <p:nvSpPr>
            <p:cNvPr id="43" name="文本框 42"/>
            <p:cNvSpPr txBox="1"/>
            <p:nvPr/>
          </p:nvSpPr>
          <p:spPr>
            <a:xfrm>
              <a:off x="66127" y="38612"/>
              <a:ext cx="12470" cy="1612"/>
            </a:xfrm>
            <a:prstGeom prst="rect">
              <a:avLst/>
            </a:prstGeom>
            <a:solidFill>
              <a:srgbClr val="F1F7FC"/>
            </a:solidFill>
            <a:ln>
              <a:noFill/>
            </a:ln>
          </p:spPr>
          <p:txBody>
            <a:bodyPr wrap="square" rtlCol="0">
              <a:noAutofit/>
            </a:bodyPr>
            <a:p>
              <a:pPr indent="0" algn="ctr" fontAlgn="auto">
                <a:lnSpc>
                  <a:spcPct val="100000"/>
                </a:lnSpc>
                <a:buFont typeface="Arial" panose="020B0604020202090204" pitchFamily="34" charset="0"/>
                <a:buNone/>
              </a:pPr>
              <a:endParaRPr lang="en-US" altLang="zh-CN" sz="3000" b="1">
                <a:latin typeface="Arial Bold" panose="020B0604020202090204" charset="0"/>
                <a:cs typeface="Arial Bold" panose="020B0604020202090204" charset="0"/>
                <a:sym typeface="+mn-ea"/>
              </a:endParaRPr>
            </a:p>
          </p:txBody>
        </p:sp>
        <p:sp>
          <p:nvSpPr>
            <p:cNvPr id="221" name="文本框 220"/>
            <p:cNvSpPr txBox="1"/>
            <p:nvPr/>
          </p:nvSpPr>
          <p:spPr>
            <a:xfrm>
              <a:off x="66126" y="38512"/>
              <a:ext cx="12538" cy="17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noAutofit/>
            </a:bodyPr>
            <a:p>
              <a:pPr indent="0">
                <a:buNone/>
              </a:pPr>
              <a:r>
                <a:rPr lang="en-US" altLang="zh-CN" sz="3200" b="1">
                  <a:solidFill>
                    <a:schemeClr val="tx1"/>
                  </a:solidFill>
                  <a:latin typeface="Arial Bold" panose="020B0604020202090204" charset="0"/>
                  <a:cs typeface="Arial Bold" panose="020B0604020202090204" charset="0"/>
                  <a:sym typeface="+mn-ea"/>
                </a:rPr>
                <a:t> Key factors: </a:t>
              </a:r>
              <a:endParaRPr lang="en-US" altLang="zh-CN" sz="3200" b="1">
                <a:solidFill>
                  <a:schemeClr val="tx1"/>
                </a:solidFill>
                <a:latin typeface="Arial Bold" panose="020B0604020202090204" charset="0"/>
                <a:cs typeface="Arial Bold" panose="020B0604020202090204" charset="0"/>
                <a:sym typeface="+mn-ea"/>
              </a:endParaRPr>
            </a:p>
            <a:p>
              <a:pPr indent="457200">
                <a:buNone/>
              </a:pPr>
              <a:r>
                <a:rPr lang="en-US" altLang="zh-CN" sz="3200" b="1">
                  <a:solidFill>
                    <a:srgbClr val="1E386B"/>
                  </a:solidFill>
                  <a:latin typeface="Arial Bold" panose="020B0604020202090204" charset="0"/>
                  <a:cs typeface="Arial Bold" panose="020B0604020202090204" charset="0"/>
                  <a:sym typeface="+mn-ea"/>
                </a:rPr>
                <a:t>Boudary conditions </a:t>
              </a:r>
              <a:r>
                <a:rPr lang="en-US" altLang="zh-CN" sz="3200" b="1">
                  <a:solidFill>
                    <a:schemeClr val="tx1"/>
                  </a:solidFill>
                  <a:latin typeface="Arial Bold" panose="020B0604020202090204" charset="0"/>
                  <a:cs typeface="Arial Bold" panose="020B0604020202090204" charset="0"/>
                  <a:sym typeface="+mn-ea"/>
                </a:rPr>
                <a:t>&amp;</a:t>
              </a:r>
              <a:r>
                <a:rPr lang="en-US" altLang="zh-CN" sz="3200" b="1">
                  <a:solidFill>
                    <a:srgbClr val="1E386B"/>
                  </a:solidFill>
                  <a:latin typeface="Arial Bold" panose="020B0604020202090204" charset="0"/>
                  <a:cs typeface="Arial Bold" panose="020B0604020202090204" charset="0"/>
                  <a:sym typeface="+mn-ea"/>
                </a:rPr>
                <a:t> Prior errors</a:t>
              </a:r>
              <a:endParaRPr lang="en-US" altLang="zh-CN" sz="3200" b="1">
                <a:solidFill>
                  <a:srgbClr val="1E386B"/>
                </a:solidFill>
                <a:latin typeface="Arial Bold" panose="020B0604020202090204" charset="0"/>
                <a:cs typeface="Arial Bold" panose="020B0604020202090204" charset="0"/>
                <a:sym typeface="+mn-ea"/>
              </a:endParaRPr>
            </a:p>
          </p:txBody>
        </p:sp>
      </p:grpSp>
      <p:pic>
        <p:nvPicPr>
          <p:cNvPr id="38" name="图片 37" descr="New-Fig1-egu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7353280" y="16347440"/>
            <a:ext cx="8037195" cy="5942965"/>
          </a:xfrm>
          <a:prstGeom prst="rect">
            <a:avLst/>
          </a:prstGeom>
        </p:spPr>
      </p:pic>
      <p:pic>
        <p:nvPicPr>
          <p:cNvPr id="3" name="图片 2" descr="Study-2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35819715" y="19016980"/>
            <a:ext cx="6576060" cy="5104765"/>
          </a:xfrm>
          <a:prstGeom prst="rect">
            <a:avLst/>
          </a:prstGeom>
        </p:spPr>
      </p:pic>
      <p:grpSp>
        <p:nvGrpSpPr>
          <p:cNvPr id="330" name="组合 329"/>
          <p:cNvGrpSpPr/>
          <p:nvPr/>
        </p:nvGrpSpPr>
        <p:grpSpPr>
          <a:xfrm rot="0">
            <a:off x="23241635" y="10574655"/>
            <a:ext cx="1753235" cy="2921635"/>
            <a:chOff x="9284" y="316"/>
            <a:chExt cx="7521" cy="2468"/>
          </a:xfrm>
          <a:gradFill>
            <a:gsLst>
              <a:gs pos="98000">
                <a:schemeClr val="bg1">
                  <a:alpha val="0"/>
                </a:schemeClr>
              </a:gs>
              <a:gs pos="60000">
                <a:schemeClr val="accent3">
                  <a:lumMod val="20000"/>
                  <a:lumOff val="80000"/>
                </a:schemeClr>
              </a:gs>
              <a:gs pos="85000">
                <a:schemeClr val="bg1">
                  <a:lumMod val="95000"/>
                </a:schemeClr>
              </a:gs>
            </a:gsLst>
            <a:lin ang="5400000" scaled="0"/>
          </a:gradFill>
          <a:effectLst/>
        </p:grpSpPr>
        <p:sp>
          <p:nvSpPr>
            <p:cNvPr id="331" name="上箭头 330"/>
            <p:cNvSpPr/>
            <p:nvPr/>
          </p:nvSpPr>
          <p:spPr>
            <a:xfrm>
              <a:off x="10667" y="316"/>
              <a:ext cx="4757" cy="2468"/>
            </a:xfrm>
            <a:prstGeom prst="upArrow">
              <a:avLst>
                <a:gd name="adj1" fmla="val 52711"/>
                <a:gd name="adj2" fmla="val 40466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90204" pitchFamily="34" charset="0"/>
              </a:endParaRPr>
            </a:p>
          </p:txBody>
        </p:sp>
        <p:sp>
          <p:nvSpPr>
            <p:cNvPr id="332" name="任意多边形 331"/>
            <p:cNvSpPr/>
            <p:nvPr/>
          </p:nvSpPr>
          <p:spPr>
            <a:xfrm>
              <a:off x="9284" y="915"/>
              <a:ext cx="2556" cy="1869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02" h="1680">
                  <a:moveTo>
                    <a:pt x="0" y="1677"/>
                  </a:moveTo>
                  <a:lnTo>
                    <a:pt x="23" y="1678"/>
                  </a:lnTo>
                  <a:cubicBezTo>
                    <a:pt x="58" y="1679"/>
                    <a:pt x="94" y="1680"/>
                    <a:pt x="130" y="1680"/>
                  </a:cubicBezTo>
                  <a:lnTo>
                    <a:pt x="0" y="1680"/>
                  </a:lnTo>
                  <a:lnTo>
                    <a:pt x="0" y="1677"/>
                  </a:lnTo>
                  <a:close/>
                  <a:moveTo>
                    <a:pt x="2202" y="113"/>
                  </a:moveTo>
                  <a:lnTo>
                    <a:pt x="2202" y="1680"/>
                  </a:lnTo>
                  <a:lnTo>
                    <a:pt x="130" y="1680"/>
                  </a:lnTo>
                  <a:cubicBezTo>
                    <a:pt x="1274" y="1680"/>
                    <a:pt x="2202" y="978"/>
                    <a:pt x="2202" y="113"/>
                  </a:cubicBezTo>
                  <a:close/>
                  <a:moveTo>
                    <a:pt x="2197" y="0"/>
                  </a:moveTo>
                  <a:lnTo>
                    <a:pt x="2202" y="0"/>
                  </a:lnTo>
                  <a:lnTo>
                    <a:pt x="2202" y="113"/>
                  </a:lnTo>
                  <a:cubicBezTo>
                    <a:pt x="2202" y="86"/>
                    <a:pt x="2201" y="59"/>
                    <a:pt x="2199" y="32"/>
                  </a:cubicBezTo>
                  <a:lnTo>
                    <a:pt x="219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Arial" panose="020B0604020202090204" pitchFamily="34" charset="0"/>
                </a:rPr>
                <a:t> </a:t>
              </a:r>
              <a:endParaRPr lang="en-US" altLang="zh-CN">
                <a:latin typeface="微软雅黑" panose="020B0503020204020204" charset="-122"/>
                <a:ea typeface="微软雅黑" panose="020B0503020204020204" charset="-122"/>
                <a:cs typeface="Arial" panose="020B0604020202090204" pitchFamily="34" charset="0"/>
              </a:endParaRPr>
            </a:p>
          </p:txBody>
        </p:sp>
        <p:sp>
          <p:nvSpPr>
            <p:cNvPr id="333" name="任意多边形 332"/>
            <p:cNvSpPr/>
            <p:nvPr/>
          </p:nvSpPr>
          <p:spPr>
            <a:xfrm flipH="1">
              <a:off x="14184" y="906"/>
              <a:ext cx="2621" cy="187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02" h="1680">
                  <a:moveTo>
                    <a:pt x="0" y="1677"/>
                  </a:moveTo>
                  <a:lnTo>
                    <a:pt x="23" y="1678"/>
                  </a:lnTo>
                  <a:cubicBezTo>
                    <a:pt x="58" y="1679"/>
                    <a:pt x="94" y="1680"/>
                    <a:pt x="130" y="1680"/>
                  </a:cubicBezTo>
                  <a:lnTo>
                    <a:pt x="0" y="1680"/>
                  </a:lnTo>
                  <a:lnTo>
                    <a:pt x="0" y="1677"/>
                  </a:lnTo>
                  <a:close/>
                  <a:moveTo>
                    <a:pt x="2202" y="113"/>
                  </a:moveTo>
                  <a:lnTo>
                    <a:pt x="2202" y="1680"/>
                  </a:lnTo>
                  <a:lnTo>
                    <a:pt x="130" y="1680"/>
                  </a:lnTo>
                  <a:cubicBezTo>
                    <a:pt x="1274" y="1680"/>
                    <a:pt x="2202" y="978"/>
                    <a:pt x="2202" y="113"/>
                  </a:cubicBezTo>
                  <a:close/>
                  <a:moveTo>
                    <a:pt x="2197" y="0"/>
                  </a:moveTo>
                  <a:lnTo>
                    <a:pt x="2202" y="0"/>
                  </a:lnTo>
                  <a:lnTo>
                    <a:pt x="2202" y="113"/>
                  </a:lnTo>
                  <a:cubicBezTo>
                    <a:pt x="2202" y="86"/>
                    <a:pt x="2201" y="59"/>
                    <a:pt x="2199" y="32"/>
                  </a:cubicBezTo>
                  <a:lnTo>
                    <a:pt x="219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90204" pitchFamily="34" charset="0"/>
              </a:endParaRPr>
            </a:p>
          </p:txBody>
        </p:sp>
      </p:grpSp>
      <p:pic>
        <p:nvPicPr>
          <p:cNvPr id="316" name="图片 315" descr="云"/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rcRect l="25371" t="25407" b="29122"/>
          <a:stretch>
            <a:fillRect/>
          </a:stretch>
        </p:blipFill>
        <p:spPr>
          <a:xfrm>
            <a:off x="19668490" y="10382885"/>
            <a:ext cx="2776220" cy="18427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6" h="3626">
                <a:moveTo>
                  <a:pt x="113" y="0"/>
                </a:moveTo>
                <a:lnTo>
                  <a:pt x="5886" y="0"/>
                </a:lnTo>
                <a:lnTo>
                  <a:pt x="5886" y="3626"/>
                </a:lnTo>
                <a:lnTo>
                  <a:pt x="125" y="3626"/>
                </a:lnTo>
                <a:lnTo>
                  <a:pt x="125" y="3550"/>
                </a:lnTo>
                <a:cubicBezTo>
                  <a:pt x="187" y="3527"/>
                  <a:pt x="230" y="3456"/>
                  <a:pt x="228" y="3394"/>
                </a:cubicBezTo>
                <a:cubicBezTo>
                  <a:pt x="231" y="3324"/>
                  <a:pt x="178" y="3259"/>
                  <a:pt x="125" y="3238"/>
                </a:cubicBezTo>
                <a:lnTo>
                  <a:pt x="125" y="3174"/>
                </a:lnTo>
                <a:lnTo>
                  <a:pt x="0" y="3174"/>
                </a:lnTo>
                <a:lnTo>
                  <a:pt x="0" y="2381"/>
                </a:lnTo>
                <a:lnTo>
                  <a:pt x="113" y="2381"/>
                </a:lnTo>
                <a:lnTo>
                  <a:pt x="113" y="0"/>
                </a:lnTo>
                <a:close/>
              </a:path>
            </a:pathLst>
          </a:custGeom>
        </p:spPr>
      </p:pic>
      <p:sp>
        <p:nvSpPr>
          <p:cNvPr id="239" name="矩形 238"/>
          <p:cNvSpPr/>
          <p:nvPr/>
        </p:nvSpPr>
        <p:spPr>
          <a:xfrm>
            <a:off x="17651730" y="15538450"/>
            <a:ext cx="11732260" cy="207645"/>
          </a:xfrm>
          <a:prstGeom prst="rect">
            <a:avLst/>
          </a:prstGeom>
          <a:solidFill>
            <a:srgbClr val="D6D1C9">
              <a:alpha val="6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grpSp>
        <p:nvGrpSpPr>
          <p:cNvPr id="305" name="组合 304"/>
          <p:cNvGrpSpPr/>
          <p:nvPr/>
        </p:nvGrpSpPr>
        <p:grpSpPr>
          <a:xfrm rot="0">
            <a:off x="18075910" y="12153900"/>
            <a:ext cx="1562735" cy="2355850"/>
            <a:chOff x="29305" y="20651"/>
            <a:chExt cx="3056" cy="4276"/>
          </a:xfrm>
        </p:grpSpPr>
        <p:grpSp>
          <p:nvGrpSpPr>
            <p:cNvPr id="293" name="组合 292"/>
            <p:cNvGrpSpPr/>
            <p:nvPr/>
          </p:nvGrpSpPr>
          <p:grpSpPr>
            <a:xfrm>
              <a:off x="29305" y="20651"/>
              <a:ext cx="3056" cy="4277"/>
              <a:chOff x="29271" y="20591"/>
              <a:chExt cx="3056" cy="4277"/>
            </a:xfrm>
          </p:grpSpPr>
          <p:grpSp>
            <p:nvGrpSpPr>
              <p:cNvPr id="273" name="组合 272"/>
              <p:cNvGrpSpPr/>
              <p:nvPr/>
            </p:nvGrpSpPr>
            <p:grpSpPr>
              <a:xfrm rot="0">
                <a:off x="29445" y="22756"/>
                <a:ext cx="2709" cy="2113"/>
                <a:chOff x="9284" y="-66"/>
                <a:chExt cx="7456" cy="2850"/>
              </a:xfrm>
              <a:gradFill>
                <a:gsLst>
                  <a:gs pos="98000">
                    <a:schemeClr val="bg1">
                      <a:alpha val="0"/>
                    </a:schemeClr>
                  </a:gs>
                  <a:gs pos="5000">
                    <a:srgbClr val="EAD3FA"/>
                  </a:gs>
                  <a:gs pos="66000">
                    <a:schemeClr val="bg1">
                      <a:lumMod val="95000"/>
                    </a:schemeClr>
                  </a:gs>
                </a:gsLst>
                <a:lin ang="5400000" scaled="0"/>
              </a:gradFill>
              <a:effectLst/>
            </p:grpSpPr>
            <p:sp>
              <p:nvSpPr>
                <p:cNvPr id="274" name="上箭头 273"/>
                <p:cNvSpPr/>
                <p:nvPr/>
              </p:nvSpPr>
              <p:spPr>
                <a:xfrm>
                  <a:off x="10705" y="-66"/>
                  <a:ext cx="4758" cy="2850"/>
                </a:xfrm>
                <a:prstGeom prst="upArrow">
                  <a:avLst>
                    <a:gd name="adj1" fmla="val 52711"/>
                    <a:gd name="adj2" fmla="val 4748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3200">
                    <a:latin typeface="微软雅黑" panose="020B0503020204020204" charset="-122"/>
                    <a:ea typeface="微软雅黑" panose="020B0503020204020204" charset="-122"/>
                    <a:cs typeface="Arial" panose="020B0604020202090204" pitchFamily="34" charset="0"/>
                  </a:endParaRPr>
                </a:p>
              </p:txBody>
            </p:sp>
            <p:sp>
              <p:nvSpPr>
                <p:cNvPr id="275" name="任意多边形 274"/>
                <p:cNvSpPr/>
                <p:nvPr/>
              </p:nvSpPr>
              <p:spPr>
                <a:xfrm>
                  <a:off x="9284" y="915"/>
                  <a:ext cx="2557" cy="1869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2202" h="1680">
                      <a:moveTo>
                        <a:pt x="0" y="1677"/>
                      </a:moveTo>
                      <a:lnTo>
                        <a:pt x="23" y="1678"/>
                      </a:lnTo>
                      <a:cubicBezTo>
                        <a:pt x="58" y="1679"/>
                        <a:pt x="94" y="1680"/>
                        <a:pt x="130" y="1680"/>
                      </a:cubicBezTo>
                      <a:lnTo>
                        <a:pt x="0" y="1680"/>
                      </a:lnTo>
                      <a:lnTo>
                        <a:pt x="0" y="1677"/>
                      </a:lnTo>
                      <a:close/>
                      <a:moveTo>
                        <a:pt x="2202" y="113"/>
                      </a:moveTo>
                      <a:lnTo>
                        <a:pt x="2202" y="1680"/>
                      </a:lnTo>
                      <a:lnTo>
                        <a:pt x="130" y="1680"/>
                      </a:lnTo>
                      <a:cubicBezTo>
                        <a:pt x="1274" y="1680"/>
                        <a:pt x="2202" y="978"/>
                        <a:pt x="2202" y="113"/>
                      </a:cubicBezTo>
                      <a:close/>
                      <a:moveTo>
                        <a:pt x="2197" y="0"/>
                      </a:moveTo>
                      <a:lnTo>
                        <a:pt x="2202" y="0"/>
                      </a:lnTo>
                      <a:lnTo>
                        <a:pt x="2202" y="113"/>
                      </a:lnTo>
                      <a:cubicBezTo>
                        <a:pt x="2202" y="86"/>
                        <a:pt x="2201" y="59"/>
                        <a:pt x="2199" y="32"/>
                      </a:cubicBezTo>
                      <a:lnTo>
                        <a:pt x="219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 sz="3200">
                    <a:latin typeface="微软雅黑" panose="020B0503020204020204" charset="-122"/>
                    <a:ea typeface="微软雅黑" panose="020B0503020204020204" charset="-122"/>
                    <a:cs typeface="Arial" panose="020B0604020202090204" pitchFamily="34" charset="0"/>
                  </a:endParaRPr>
                </a:p>
              </p:txBody>
            </p:sp>
            <p:sp>
              <p:nvSpPr>
                <p:cNvPr id="276" name="任意多边形 275"/>
                <p:cNvSpPr/>
                <p:nvPr/>
              </p:nvSpPr>
              <p:spPr>
                <a:xfrm flipH="1">
                  <a:off x="14315" y="778"/>
                  <a:ext cx="2425" cy="2006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2202" h="1680">
                      <a:moveTo>
                        <a:pt x="0" y="1677"/>
                      </a:moveTo>
                      <a:lnTo>
                        <a:pt x="23" y="1678"/>
                      </a:lnTo>
                      <a:cubicBezTo>
                        <a:pt x="58" y="1679"/>
                        <a:pt x="94" y="1680"/>
                        <a:pt x="130" y="1680"/>
                      </a:cubicBezTo>
                      <a:lnTo>
                        <a:pt x="0" y="1680"/>
                      </a:lnTo>
                      <a:lnTo>
                        <a:pt x="0" y="1677"/>
                      </a:lnTo>
                      <a:close/>
                      <a:moveTo>
                        <a:pt x="2202" y="113"/>
                      </a:moveTo>
                      <a:lnTo>
                        <a:pt x="2202" y="1680"/>
                      </a:lnTo>
                      <a:lnTo>
                        <a:pt x="130" y="1680"/>
                      </a:lnTo>
                      <a:cubicBezTo>
                        <a:pt x="1274" y="1680"/>
                        <a:pt x="2202" y="978"/>
                        <a:pt x="2202" y="113"/>
                      </a:cubicBezTo>
                      <a:close/>
                      <a:moveTo>
                        <a:pt x="2197" y="0"/>
                      </a:moveTo>
                      <a:lnTo>
                        <a:pt x="2202" y="0"/>
                      </a:lnTo>
                      <a:lnTo>
                        <a:pt x="2202" y="113"/>
                      </a:lnTo>
                      <a:cubicBezTo>
                        <a:pt x="2202" y="86"/>
                        <a:pt x="2201" y="59"/>
                        <a:pt x="2199" y="32"/>
                      </a:cubicBezTo>
                      <a:lnTo>
                        <a:pt x="219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 sz="3200">
                    <a:latin typeface="微软雅黑" panose="020B0503020204020204" charset="-122"/>
                    <a:ea typeface="微软雅黑" panose="020B0503020204020204" charset="-122"/>
                    <a:cs typeface="Arial" panose="020B0604020202090204" pitchFamily="34" charset="0"/>
                  </a:endParaRPr>
                </a:p>
              </p:txBody>
            </p:sp>
          </p:grpSp>
          <p:grpSp>
            <p:nvGrpSpPr>
              <p:cNvPr id="286" name="组合 285"/>
              <p:cNvGrpSpPr/>
              <p:nvPr/>
            </p:nvGrpSpPr>
            <p:grpSpPr>
              <a:xfrm rot="0">
                <a:off x="29271" y="20591"/>
                <a:ext cx="3057" cy="2529"/>
                <a:chOff x="58563" y="21724"/>
                <a:chExt cx="2745" cy="2195"/>
              </a:xfrm>
            </p:grpSpPr>
            <p:pic>
              <p:nvPicPr>
                <p:cNvPr id="287" name="图片 286" descr="云"/>
                <p:cNvPicPr>
                  <a:picLocks noChangeAspect="1"/>
                </p:cNvPicPr>
                <p:nvPr/>
              </p:nvPicPr>
              <p:blipFill>
                <a:blip r:embed="rId58">
                  <a:extLst>
                    <a:ext uri="{96DAC541-7B7A-43D3-8B79-37D633B846F1}">
                      <asvg:svgBlip xmlns:asvg="http://schemas.microsoft.com/office/drawing/2016/SVG/main" r:embed="rId5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63" y="21724"/>
                  <a:ext cx="2745" cy="2195"/>
                </a:xfrm>
                <a:prstGeom prst="rect">
                  <a:avLst/>
                </a:prstGeom>
              </p:spPr>
            </p:pic>
            <p:sp>
              <p:nvSpPr>
                <p:cNvPr id="288" name="矩形 287"/>
                <p:cNvSpPr/>
                <p:nvPr/>
              </p:nvSpPr>
              <p:spPr>
                <a:xfrm>
                  <a:off x="58873" y="22572"/>
                  <a:ext cx="2108" cy="63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3200" b="1">
                      <a:solidFill>
                        <a:srgbClr val="681372"/>
                      </a:solidFill>
                      <a:latin typeface="Arial Semibold" charset="0"/>
                      <a:cs typeface="Arial Semibold" charset="0"/>
                    </a:rPr>
                    <a:t>CO</a:t>
                  </a:r>
                  <a:endParaRPr lang="en-US" altLang="zh-CN" sz="3200" b="1">
                    <a:solidFill>
                      <a:srgbClr val="681372"/>
                    </a:solidFill>
                    <a:latin typeface="Arial Semibold" charset="0"/>
                    <a:cs typeface="Arial Semibold" charset="0"/>
                  </a:endParaRPr>
                </a:p>
              </p:txBody>
            </p:sp>
          </p:grpSp>
        </p:grpSp>
        <p:sp>
          <p:nvSpPr>
            <p:cNvPr id="277" name="椭圆 276"/>
            <p:cNvSpPr/>
            <p:nvPr/>
          </p:nvSpPr>
          <p:spPr>
            <a:xfrm>
              <a:off x="30612" y="23512"/>
              <a:ext cx="68" cy="71"/>
            </a:xfrm>
            <a:prstGeom prst="ellipse">
              <a:avLst/>
            </a:prstGeom>
            <a:solidFill>
              <a:srgbClr val="DC9EF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200"/>
            </a:p>
          </p:txBody>
        </p:sp>
        <p:sp>
          <p:nvSpPr>
            <p:cNvPr id="278" name="椭圆 277"/>
            <p:cNvSpPr/>
            <p:nvPr/>
          </p:nvSpPr>
          <p:spPr>
            <a:xfrm>
              <a:off x="30953" y="23653"/>
              <a:ext cx="68" cy="71"/>
            </a:xfrm>
            <a:prstGeom prst="ellipse">
              <a:avLst/>
            </a:prstGeom>
            <a:solidFill>
              <a:srgbClr val="DC9EF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200"/>
            </a:p>
          </p:txBody>
        </p:sp>
        <p:sp>
          <p:nvSpPr>
            <p:cNvPr id="279" name="椭圆 278"/>
            <p:cNvSpPr/>
            <p:nvPr/>
          </p:nvSpPr>
          <p:spPr>
            <a:xfrm>
              <a:off x="30612" y="24079"/>
              <a:ext cx="68" cy="71"/>
            </a:xfrm>
            <a:prstGeom prst="ellipse">
              <a:avLst/>
            </a:prstGeom>
            <a:solidFill>
              <a:srgbClr val="DC9EF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200"/>
            </a:p>
          </p:txBody>
        </p:sp>
        <p:sp>
          <p:nvSpPr>
            <p:cNvPr id="280" name="椭圆 279"/>
            <p:cNvSpPr/>
            <p:nvPr/>
          </p:nvSpPr>
          <p:spPr>
            <a:xfrm>
              <a:off x="30915" y="24339"/>
              <a:ext cx="68" cy="71"/>
            </a:xfrm>
            <a:prstGeom prst="ellipse">
              <a:avLst/>
            </a:prstGeom>
            <a:solidFill>
              <a:srgbClr val="DC9EF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200"/>
            </a:p>
          </p:txBody>
        </p:sp>
        <p:sp>
          <p:nvSpPr>
            <p:cNvPr id="281" name="椭圆 280"/>
            <p:cNvSpPr/>
            <p:nvPr/>
          </p:nvSpPr>
          <p:spPr>
            <a:xfrm>
              <a:off x="31059" y="24045"/>
              <a:ext cx="68" cy="71"/>
            </a:xfrm>
            <a:prstGeom prst="ellipse">
              <a:avLst/>
            </a:prstGeom>
            <a:solidFill>
              <a:srgbClr val="DC9EF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200"/>
            </a:p>
          </p:txBody>
        </p:sp>
        <p:sp>
          <p:nvSpPr>
            <p:cNvPr id="282" name="椭圆 281"/>
            <p:cNvSpPr/>
            <p:nvPr/>
          </p:nvSpPr>
          <p:spPr>
            <a:xfrm>
              <a:off x="30784" y="23338"/>
              <a:ext cx="68" cy="71"/>
            </a:xfrm>
            <a:prstGeom prst="ellipse">
              <a:avLst/>
            </a:prstGeom>
            <a:solidFill>
              <a:srgbClr val="DC9EF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200"/>
            </a:p>
          </p:txBody>
        </p:sp>
      </p:grpSp>
      <p:grpSp>
        <p:nvGrpSpPr>
          <p:cNvPr id="289" name="组合 288"/>
          <p:cNvGrpSpPr/>
          <p:nvPr/>
        </p:nvGrpSpPr>
        <p:grpSpPr>
          <a:xfrm rot="0">
            <a:off x="19797395" y="12113260"/>
            <a:ext cx="1562735" cy="2592705"/>
            <a:chOff x="29365" y="19796"/>
            <a:chExt cx="3056" cy="4706"/>
          </a:xfrm>
        </p:grpSpPr>
        <p:grpSp>
          <p:nvGrpSpPr>
            <p:cNvPr id="261" name="组合 260"/>
            <p:cNvGrpSpPr/>
            <p:nvPr/>
          </p:nvGrpSpPr>
          <p:grpSpPr>
            <a:xfrm>
              <a:off x="29540" y="21982"/>
              <a:ext cx="2708" cy="2520"/>
              <a:chOff x="59057" y="22849"/>
              <a:chExt cx="2708" cy="2520"/>
            </a:xfrm>
          </p:grpSpPr>
          <p:grpSp>
            <p:nvGrpSpPr>
              <p:cNvPr id="262" name="组合 261"/>
              <p:cNvGrpSpPr/>
              <p:nvPr/>
            </p:nvGrpSpPr>
            <p:grpSpPr>
              <a:xfrm rot="0">
                <a:off x="59057" y="22849"/>
                <a:ext cx="2709" cy="2521"/>
                <a:chOff x="9284" y="-66"/>
                <a:chExt cx="7456" cy="2850"/>
              </a:xfrm>
              <a:gradFill>
                <a:gsLst>
                  <a:gs pos="98000">
                    <a:schemeClr val="bg1">
                      <a:alpha val="0"/>
                    </a:schemeClr>
                  </a:gs>
                  <a:gs pos="5000">
                    <a:schemeClr val="accent1">
                      <a:lumMod val="40000"/>
                      <a:lumOff val="60000"/>
                    </a:schemeClr>
                  </a:gs>
                  <a:gs pos="66000">
                    <a:schemeClr val="bg1">
                      <a:lumMod val="95000"/>
                    </a:schemeClr>
                  </a:gs>
                </a:gsLst>
                <a:lin ang="5400000" scaled="0"/>
              </a:gradFill>
              <a:effectLst/>
            </p:grpSpPr>
            <p:sp>
              <p:nvSpPr>
                <p:cNvPr id="263" name="上箭头 262"/>
                <p:cNvSpPr/>
                <p:nvPr/>
              </p:nvSpPr>
              <p:spPr>
                <a:xfrm>
                  <a:off x="10705" y="-66"/>
                  <a:ext cx="4758" cy="2850"/>
                </a:xfrm>
                <a:prstGeom prst="upArrow">
                  <a:avLst>
                    <a:gd name="adj1" fmla="val 52711"/>
                    <a:gd name="adj2" fmla="val 4748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3200">
                    <a:latin typeface="微软雅黑" panose="020B0503020204020204" charset="-122"/>
                    <a:ea typeface="微软雅黑" panose="020B0503020204020204" charset="-122"/>
                    <a:cs typeface="Arial" panose="020B0604020202090204" pitchFamily="34" charset="0"/>
                  </a:endParaRPr>
                </a:p>
              </p:txBody>
            </p:sp>
            <p:sp>
              <p:nvSpPr>
                <p:cNvPr id="264" name="任意多边形 263"/>
                <p:cNvSpPr/>
                <p:nvPr/>
              </p:nvSpPr>
              <p:spPr>
                <a:xfrm>
                  <a:off x="9284" y="915"/>
                  <a:ext cx="2557" cy="1869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2202" h="1680">
                      <a:moveTo>
                        <a:pt x="0" y="1677"/>
                      </a:moveTo>
                      <a:lnTo>
                        <a:pt x="23" y="1678"/>
                      </a:lnTo>
                      <a:cubicBezTo>
                        <a:pt x="58" y="1679"/>
                        <a:pt x="94" y="1680"/>
                        <a:pt x="130" y="1680"/>
                      </a:cubicBezTo>
                      <a:lnTo>
                        <a:pt x="0" y="1680"/>
                      </a:lnTo>
                      <a:lnTo>
                        <a:pt x="0" y="1677"/>
                      </a:lnTo>
                      <a:close/>
                      <a:moveTo>
                        <a:pt x="2202" y="113"/>
                      </a:moveTo>
                      <a:lnTo>
                        <a:pt x="2202" y="1680"/>
                      </a:lnTo>
                      <a:lnTo>
                        <a:pt x="130" y="1680"/>
                      </a:lnTo>
                      <a:cubicBezTo>
                        <a:pt x="1274" y="1680"/>
                        <a:pt x="2202" y="978"/>
                        <a:pt x="2202" y="113"/>
                      </a:cubicBezTo>
                      <a:close/>
                      <a:moveTo>
                        <a:pt x="2197" y="0"/>
                      </a:moveTo>
                      <a:lnTo>
                        <a:pt x="2202" y="0"/>
                      </a:lnTo>
                      <a:lnTo>
                        <a:pt x="2202" y="113"/>
                      </a:lnTo>
                      <a:cubicBezTo>
                        <a:pt x="2202" y="86"/>
                        <a:pt x="2201" y="59"/>
                        <a:pt x="2199" y="32"/>
                      </a:cubicBezTo>
                      <a:lnTo>
                        <a:pt x="219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 sz="3200">
                    <a:latin typeface="微软雅黑" panose="020B0503020204020204" charset="-122"/>
                    <a:ea typeface="微软雅黑" panose="020B0503020204020204" charset="-122"/>
                    <a:cs typeface="Arial" panose="020B0604020202090204" pitchFamily="34" charset="0"/>
                  </a:endParaRPr>
                </a:p>
              </p:txBody>
            </p:sp>
            <p:sp>
              <p:nvSpPr>
                <p:cNvPr id="265" name="任意多边形 264"/>
                <p:cNvSpPr/>
                <p:nvPr/>
              </p:nvSpPr>
              <p:spPr>
                <a:xfrm flipH="1">
                  <a:off x="14315" y="778"/>
                  <a:ext cx="2425" cy="2006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2202" h="1680">
                      <a:moveTo>
                        <a:pt x="0" y="1677"/>
                      </a:moveTo>
                      <a:lnTo>
                        <a:pt x="23" y="1678"/>
                      </a:lnTo>
                      <a:cubicBezTo>
                        <a:pt x="58" y="1679"/>
                        <a:pt x="94" y="1680"/>
                        <a:pt x="130" y="1680"/>
                      </a:cubicBezTo>
                      <a:lnTo>
                        <a:pt x="0" y="1680"/>
                      </a:lnTo>
                      <a:lnTo>
                        <a:pt x="0" y="1677"/>
                      </a:lnTo>
                      <a:close/>
                      <a:moveTo>
                        <a:pt x="2202" y="113"/>
                      </a:moveTo>
                      <a:lnTo>
                        <a:pt x="2202" y="1680"/>
                      </a:lnTo>
                      <a:lnTo>
                        <a:pt x="130" y="1680"/>
                      </a:lnTo>
                      <a:cubicBezTo>
                        <a:pt x="1274" y="1680"/>
                        <a:pt x="2202" y="978"/>
                        <a:pt x="2202" y="113"/>
                      </a:cubicBezTo>
                      <a:close/>
                      <a:moveTo>
                        <a:pt x="2197" y="0"/>
                      </a:moveTo>
                      <a:lnTo>
                        <a:pt x="2202" y="0"/>
                      </a:lnTo>
                      <a:lnTo>
                        <a:pt x="2202" y="113"/>
                      </a:lnTo>
                      <a:cubicBezTo>
                        <a:pt x="2202" y="86"/>
                        <a:pt x="2201" y="59"/>
                        <a:pt x="2199" y="32"/>
                      </a:cubicBezTo>
                      <a:lnTo>
                        <a:pt x="219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 sz="3200">
                    <a:latin typeface="微软雅黑" panose="020B0503020204020204" charset="-122"/>
                    <a:ea typeface="微软雅黑" panose="020B0503020204020204" charset="-122"/>
                    <a:cs typeface="Arial" panose="020B0604020202090204" pitchFamily="34" charset="0"/>
                  </a:endParaRPr>
                </a:p>
              </p:txBody>
            </p:sp>
          </p:grpSp>
          <p:sp>
            <p:nvSpPr>
              <p:cNvPr id="266" name="椭圆 265"/>
              <p:cNvSpPr/>
              <p:nvPr/>
            </p:nvSpPr>
            <p:spPr>
              <a:xfrm>
                <a:off x="60236" y="23605"/>
                <a:ext cx="68" cy="71"/>
              </a:xfrm>
              <a:prstGeom prst="ellipse">
                <a:avLst/>
              </a:prstGeom>
              <a:solidFill>
                <a:srgbClr val="5585E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3200"/>
              </a:p>
            </p:txBody>
          </p:sp>
          <p:sp>
            <p:nvSpPr>
              <p:cNvPr id="267" name="椭圆 266"/>
              <p:cNvSpPr/>
              <p:nvPr/>
            </p:nvSpPr>
            <p:spPr>
              <a:xfrm>
                <a:off x="60577" y="23746"/>
                <a:ext cx="68" cy="71"/>
              </a:xfrm>
              <a:prstGeom prst="ellipse">
                <a:avLst/>
              </a:prstGeom>
              <a:solidFill>
                <a:srgbClr val="5585E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3200"/>
              </a:p>
            </p:txBody>
          </p:sp>
          <p:sp>
            <p:nvSpPr>
              <p:cNvPr id="268" name="椭圆 267"/>
              <p:cNvSpPr/>
              <p:nvPr/>
            </p:nvSpPr>
            <p:spPr>
              <a:xfrm>
                <a:off x="60236" y="24172"/>
                <a:ext cx="68" cy="71"/>
              </a:xfrm>
              <a:prstGeom prst="ellipse">
                <a:avLst/>
              </a:prstGeom>
              <a:solidFill>
                <a:srgbClr val="5585E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3200"/>
              </a:p>
            </p:txBody>
          </p:sp>
          <p:sp>
            <p:nvSpPr>
              <p:cNvPr id="269" name="椭圆 268"/>
              <p:cNvSpPr/>
              <p:nvPr/>
            </p:nvSpPr>
            <p:spPr>
              <a:xfrm>
                <a:off x="60539" y="24432"/>
                <a:ext cx="68" cy="71"/>
              </a:xfrm>
              <a:prstGeom prst="ellipse">
                <a:avLst/>
              </a:prstGeom>
              <a:solidFill>
                <a:srgbClr val="5585E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3200"/>
              </a:p>
            </p:txBody>
          </p:sp>
          <p:sp>
            <p:nvSpPr>
              <p:cNvPr id="270" name="椭圆 269"/>
              <p:cNvSpPr/>
              <p:nvPr/>
            </p:nvSpPr>
            <p:spPr>
              <a:xfrm>
                <a:off x="60683" y="24138"/>
                <a:ext cx="68" cy="71"/>
              </a:xfrm>
              <a:prstGeom prst="ellipse">
                <a:avLst/>
              </a:prstGeom>
              <a:solidFill>
                <a:srgbClr val="5585E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3200"/>
              </a:p>
            </p:txBody>
          </p:sp>
          <p:sp>
            <p:nvSpPr>
              <p:cNvPr id="271" name="椭圆 270"/>
              <p:cNvSpPr/>
              <p:nvPr/>
            </p:nvSpPr>
            <p:spPr>
              <a:xfrm>
                <a:off x="60408" y="23431"/>
                <a:ext cx="68" cy="71"/>
              </a:xfrm>
              <a:prstGeom prst="ellipse">
                <a:avLst/>
              </a:prstGeom>
              <a:solidFill>
                <a:srgbClr val="5585E0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3200"/>
              </a:p>
            </p:txBody>
          </p:sp>
        </p:grpSp>
        <p:grpSp>
          <p:nvGrpSpPr>
            <p:cNvPr id="283" name="组合 282"/>
            <p:cNvGrpSpPr/>
            <p:nvPr/>
          </p:nvGrpSpPr>
          <p:grpSpPr>
            <a:xfrm rot="0">
              <a:off x="29365" y="19796"/>
              <a:ext cx="3057" cy="2529"/>
              <a:chOff x="58563" y="21724"/>
              <a:chExt cx="2745" cy="2195"/>
            </a:xfrm>
          </p:grpSpPr>
          <p:pic>
            <p:nvPicPr>
              <p:cNvPr id="284" name="图片 283" descr="云"/>
              <p:cNvPicPr>
                <a:picLocks noChangeAspect="1"/>
              </p:cNvPicPr>
              <p:nvPr/>
            </p:nvPicPr>
            <p:blipFill>
              <a:blip r:embed="rId60">
                <a:extLst>
                  <a:ext uri="{96DAC541-7B7A-43D3-8B79-37D633B846F1}">
                    <asvg:svgBlip xmlns:asvg="http://schemas.microsoft.com/office/drawing/2016/SVG/main" r:embed="rId61"/>
                  </a:ext>
                </a:extLst>
              </a:blip>
              <a:stretch>
                <a:fillRect/>
              </a:stretch>
            </p:blipFill>
            <p:spPr>
              <a:xfrm>
                <a:off x="58563" y="21724"/>
                <a:ext cx="2745" cy="2195"/>
              </a:xfrm>
              <a:prstGeom prst="rect">
                <a:avLst/>
              </a:prstGeom>
            </p:spPr>
          </p:pic>
          <p:sp>
            <p:nvSpPr>
              <p:cNvPr id="285" name="矩形 284"/>
              <p:cNvSpPr/>
              <p:nvPr/>
            </p:nvSpPr>
            <p:spPr>
              <a:xfrm>
                <a:off x="58873" y="22670"/>
                <a:ext cx="2108" cy="63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3200" b="1">
                    <a:solidFill>
                      <a:schemeClr val="accent1">
                        <a:lumMod val="50000"/>
                      </a:schemeClr>
                    </a:solidFill>
                    <a:latin typeface="Arial Semibold" charset="0"/>
                    <a:cs typeface="Arial Semibold" charset="0"/>
                  </a:rPr>
                  <a:t>CH</a:t>
                </a:r>
                <a:r>
                  <a:rPr lang="en-US" altLang="zh-CN" sz="3200" b="1" baseline="-25000">
                    <a:solidFill>
                      <a:schemeClr val="accent1">
                        <a:lumMod val="50000"/>
                      </a:schemeClr>
                    </a:solidFill>
                    <a:latin typeface="Arial Semibold" charset="0"/>
                    <a:cs typeface="Arial Semibold" charset="0"/>
                  </a:rPr>
                  <a:t>4</a:t>
                </a:r>
                <a:endParaRPr lang="en-US" altLang="zh-CN" sz="3200" b="1" baseline="-25000">
                  <a:solidFill>
                    <a:schemeClr val="accent1">
                      <a:lumMod val="50000"/>
                    </a:schemeClr>
                  </a:solidFill>
                  <a:latin typeface="Arial Semibold" charset="0"/>
                  <a:cs typeface="Arial Semibold" charset="0"/>
                </a:endParaRPr>
              </a:p>
            </p:txBody>
          </p:sp>
        </p:grpSp>
      </p:grpSp>
      <p:grpSp>
        <p:nvGrpSpPr>
          <p:cNvPr id="301" name="组合 300"/>
          <p:cNvGrpSpPr/>
          <p:nvPr/>
        </p:nvGrpSpPr>
        <p:grpSpPr>
          <a:xfrm rot="0">
            <a:off x="17592675" y="9615805"/>
            <a:ext cx="4032885" cy="1997075"/>
            <a:chOff x="32820" y="17075"/>
            <a:chExt cx="8478" cy="3854"/>
          </a:xfrm>
        </p:grpSpPr>
        <p:pic>
          <p:nvPicPr>
            <p:cNvPr id="296" name="图片 295" descr="云"/>
            <p:cNvPicPr>
              <a:picLocks noChangeAspect="1"/>
            </p:cNvPicPr>
            <p:nvPr/>
          </p:nvPicPr>
          <p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rcRect t="25407" b="29122"/>
            <a:stretch>
              <a:fillRect/>
            </a:stretch>
          </p:blipFill>
          <p:spPr>
            <a:xfrm>
              <a:off x="32820" y="17075"/>
              <a:ext cx="8478" cy="3855"/>
            </a:xfrm>
            <a:prstGeom prst="rect">
              <a:avLst/>
            </a:prstGeom>
          </p:spPr>
        </p:pic>
        <p:sp>
          <p:nvSpPr>
            <p:cNvPr id="297" name="矩形 296"/>
            <p:cNvSpPr/>
            <p:nvPr/>
          </p:nvSpPr>
          <p:spPr>
            <a:xfrm>
              <a:off x="35546" y="19475"/>
              <a:ext cx="2348" cy="7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>
                  <a:solidFill>
                    <a:schemeClr val="accent1">
                      <a:lumMod val="50000"/>
                    </a:schemeClr>
                  </a:solidFill>
                  <a:latin typeface="Arial Semibold" charset="0"/>
                  <a:cs typeface="Arial Semibold" charset="0"/>
                </a:rPr>
                <a:t>CH</a:t>
              </a:r>
              <a:r>
                <a:rPr lang="en-US" altLang="zh-CN" sz="3200" b="1" baseline="-25000">
                  <a:solidFill>
                    <a:schemeClr val="accent1">
                      <a:lumMod val="50000"/>
                    </a:schemeClr>
                  </a:solidFill>
                  <a:latin typeface="Arial Semibold" charset="0"/>
                  <a:cs typeface="Arial Semibold" charset="0"/>
                </a:rPr>
                <a:t>4</a:t>
              </a:r>
              <a:endParaRPr lang="en-US" altLang="zh-CN" sz="3200" b="1" baseline="-25000">
                <a:solidFill>
                  <a:schemeClr val="accent1">
                    <a:lumMod val="50000"/>
                  </a:schemeClr>
                </a:solidFill>
                <a:latin typeface="Arial Semibold" charset="0"/>
                <a:cs typeface="Arial Semibold" charset="0"/>
              </a:endParaRPr>
            </a:p>
          </p:txBody>
        </p:sp>
        <p:sp>
          <p:nvSpPr>
            <p:cNvPr id="298" name="矩形 297"/>
            <p:cNvSpPr/>
            <p:nvPr/>
          </p:nvSpPr>
          <p:spPr>
            <a:xfrm>
              <a:off x="36907" y="18549"/>
              <a:ext cx="2348" cy="7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>
                  <a:solidFill>
                    <a:srgbClr val="681372"/>
                  </a:solidFill>
                  <a:latin typeface="Arial Semibold" charset="0"/>
                  <a:cs typeface="Arial Semibold" charset="0"/>
                </a:rPr>
                <a:t>CO</a:t>
              </a:r>
              <a:endParaRPr lang="en-US" altLang="zh-CN" sz="3200" b="1">
                <a:solidFill>
                  <a:srgbClr val="681372"/>
                </a:solidFill>
                <a:latin typeface="Arial Semibold" charset="0"/>
                <a:cs typeface="Arial Semibold" charset="0"/>
              </a:endParaRPr>
            </a:p>
          </p:txBody>
        </p:sp>
        <p:sp>
          <p:nvSpPr>
            <p:cNvPr id="299" name="矩形 298"/>
            <p:cNvSpPr/>
            <p:nvPr/>
          </p:nvSpPr>
          <p:spPr>
            <a:xfrm>
              <a:off x="37473" y="19796"/>
              <a:ext cx="2348" cy="7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>
                  <a:solidFill>
                    <a:srgbClr val="681372"/>
                  </a:solidFill>
                  <a:latin typeface="Arial Semibold" charset="0"/>
                  <a:cs typeface="Arial Semibold" charset="0"/>
                </a:rPr>
                <a:t>CO</a:t>
              </a:r>
              <a:endParaRPr lang="en-US" altLang="zh-CN" sz="3200" b="1">
                <a:solidFill>
                  <a:srgbClr val="681372"/>
                </a:solidFill>
                <a:latin typeface="Arial Semibold" charset="0"/>
                <a:cs typeface="Arial Semibold" charset="0"/>
              </a:endParaRPr>
            </a:p>
          </p:txBody>
        </p:sp>
        <p:sp>
          <p:nvSpPr>
            <p:cNvPr id="300" name="矩形 299"/>
            <p:cNvSpPr/>
            <p:nvPr/>
          </p:nvSpPr>
          <p:spPr>
            <a:xfrm>
              <a:off x="38607" y="18889"/>
              <a:ext cx="2348" cy="7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>
                  <a:solidFill>
                    <a:schemeClr val="accent1">
                      <a:lumMod val="50000"/>
                    </a:schemeClr>
                  </a:solidFill>
                  <a:latin typeface="Arial Semibold" charset="0"/>
                  <a:cs typeface="Arial Semibold" charset="0"/>
                </a:rPr>
                <a:t>CH</a:t>
              </a:r>
              <a:r>
                <a:rPr lang="en-US" altLang="zh-CN" sz="3200" b="1" baseline="-25000">
                  <a:solidFill>
                    <a:schemeClr val="accent1">
                      <a:lumMod val="50000"/>
                    </a:schemeClr>
                  </a:solidFill>
                  <a:latin typeface="Arial Semibold" charset="0"/>
                  <a:cs typeface="Arial Semibold" charset="0"/>
                </a:rPr>
                <a:t>4</a:t>
              </a:r>
              <a:endParaRPr lang="en-US" altLang="zh-CN" sz="3200" b="1" baseline="-25000">
                <a:solidFill>
                  <a:schemeClr val="accent1">
                    <a:lumMod val="50000"/>
                  </a:schemeClr>
                </a:solidFill>
                <a:latin typeface="Arial Semibold" charset="0"/>
                <a:cs typeface="Arial Semibold" charset="0"/>
              </a:endParaRPr>
            </a:p>
          </p:txBody>
        </p:sp>
      </p:grpSp>
      <p:sp>
        <p:nvSpPr>
          <p:cNvPr id="302" name="文本框 301"/>
          <p:cNvSpPr txBox="1"/>
          <p:nvPr/>
        </p:nvSpPr>
        <p:spPr>
          <a:xfrm>
            <a:off x="19805650" y="11546205"/>
            <a:ext cx="2477770" cy="5556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 b="1" i="1">
                <a:solidFill>
                  <a:srgbClr val="4E306B"/>
                </a:solidFill>
                <a:latin typeface="Arial Semibold" charset="0"/>
                <a:ea typeface="PingFang SC Semibold" panose="020B0400000000000000" charset="-122"/>
                <a:cs typeface="Arial Semibold" charset="0"/>
                <a:sym typeface="+mn-ea"/>
              </a:rPr>
              <a:t>Well-mixed</a:t>
            </a:r>
            <a:endParaRPr lang="en-US" altLang="zh-CN" sz="3200" b="1" i="1">
              <a:solidFill>
                <a:srgbClr val="4E306B"/>
              </a:solidFill>
              <a:latin typeface="Arial Semibold" charset="0"/>
              <a:ea typeface="PingFang SC Semibold" panose="020B0400000000000000" charset="-122"/>
              <a:cs typeface="Arial Semibold" charset="0"/>
              <a:sym typeface="+mn-ea"/>
            </a:endParaRPr>
          </a:p>
        </p:txBody>
      </p:sp>
      <p:pic>
        <p:nvPicPr>
          <p:cNvPr id="320" name="图片 319" descr="风"/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25452070" y="14578330"/>
            <a:ext cx="621665" cy="567055"/>
          </a:xfrm>
          <a:prstGeom prst="rect">
            <a:avLst/>
          </a:prstGeom>
        </p:spPr>
      </p:pic>
      <p:grpSp>
        <p:nvGrpSpPr>
          <p:cNvPr id="361" name="组合 360"/>
          <p:cNvGrpSpPr/>
          <p:nvPr/>
        </p:nvGrpSpPr>
        <p:grpSpPr>
          <a:xfrm rot="0">
            <a:off x="22526625" y="11185525"/>
            <a:ext cx="3056255" cy="1435100"/>
            <a:chOff x="37476" y="19853"/>
            <a:chExt cx="5977" cy="2605"/>
          </a:xfrm>
        </p:grpSpPr>
        <p:sp>
          <p:nvSpPr>
            <p:cNvPr id="352" name="圆角矩形 351"/>
            <p:cNvSpPr/>
            <p:nvPr/>
          </p:nvSpPr>
          <p:spPr>
            <a:xfrm>
              <a:off x="37701" y="19853"/>
              <a:ext cx="5555" cy="2605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28575">
              <a:solidFill>
                <a:srgbClr val="777C9A">
                  <a:alpha val="30000"/>
                </a:srgbClr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grpSp>
          <p:nvGrpSpPr>
            <p:cNvPr id="315" name="组合 314"/>
            <p:cNvGrpSpPr/>
            <p:nvPr/>
          </p:nvGrpSpPr>
          <p:grpSpPr>
            <a:xfrm>
              <a:off x="37476" y="19945"/>
              <a:ext cx="5977" cy="2346"/>
              <a:chOff x="38556" y="16418"/>
              <a:chExt cx="5977" cy="2346"/>
            </a:xfrm>
          </p:grpSpPr>
          <p:pic>
            <p:nvPicPr>
              <p:cNvPr id="313" name="图片 312" descr="hysplit-logo"/>
              <p:cNvPicPr>
                <a:picLocks noChangeAspect="1"/>
              </p:cNvPicPr>
              <p:nvPr/>
            </p:nvPicPr>
            <p:blipFill>
              <a:blip r:embed="rId66"/>
              <a:srcRect t="12651" b="13641"/>
              <a:stretch>
                <a:fillRect/>
              </a:stretch>
            </p:blipFill>
            <p:spPr>
              <a:xfrm>
                <a:off x="39913" y="16418"/>
                <a:ext cx="3163" cy="1537"/>
              </a:xfrm>
              <a:prstGeom prst="rect">
                <a:avLst/>
              </a:prstGeom>
            </p:spPr>
          </p:pic>
          <p:sp>
            <p:nvSpPr>
              <p:cNvPr id="314" name="文本框 313"/>
              <p:cNvSpPr txBox="1"/>
              <p:nvPr/>
            </p:nvSpPr>
            <p:spPr>
              <a:xfrm>
                <a:off x="38556" y="17860"/>
                <a:ext cx="5977" cy="90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en-US" altLang="zh-CN" sz="2800" b="1" i="1">
                    <a:solidFill>
                      <a:srgbClr val="4E306B"/>
                    </a:solidFill>
                    <a:latin typeface="Arial Semibold" charset="0"/>
                    <a:ea typeface="PingFang SC Semibold" panose="020B0400000000000000" charset="-122"/>
                    <a:cs typeface="Arial Semibold" charset="0"/>
                  </a:rPr>
                  <a:t>Trajectory filter</a:t>
                </a:r>
                <a:endParaRPr lang="en-US" altLang="zh-CN" sz="2800" b="1" i="1">
                  <a:solidFill>
                    <a:srgbClr val="4E306B"/>
                  </a:solidFill>
                  <a:latin typeface="Arial Semibold" charset="0"/>
                  <a:ea typeface="PingFang SC Semibold" panose="020B0400000000000000" charset="-122"/>
                  <a:cs typeface="Arial Semibold" charset="0"/>
                </a:endParaRPr>
              </a:p>
            </p:txBody>
          </p:sp>
        </p:grpSp>
      </p:grpSp>
      <p:grpSp>
        <p:nvGrpSpPr>
          <p:cNvPr id="788" name="组合 787"/>
          <p:cNvGrpSpPr/>
          <p:nvPr/>
        </p:nvGrpSpPr>
        <p:grpSpPr>
          <a:xfrm rot="0">
            <a:off x="22536785" y="9181586"/>
            <a:ext cx="2997835" cy="1408283"/>
            <a:chOff x="35719" y="15426"/>
            <a:chExt cx="5066" cy="2312"/>
          </a:xfrm>
        </p:grpSpPr>
        <p:grpSp>
          <p:nvGrpSpPr>
            <p:cNvPr id="340" name="组合 339"/>
            <p:cNvGrpSpPr/>
            <p:nvPr/>
          </p:nvGrpSpPr>
          <p:grpSpPr>
            <a:xfrm rot="0">
              <a:off x="35759" y="16591"/>
              <a:ext cx="5026" cy="1147"/>
              <a:chOff x="38001" y="15876"/>
              <a:chExt cx="6343" cy="1268"/>
            </a:xfrm>
          </p:grpSpPr>
          <p:sp>
            <p:nvSpPr>
              <p:cNvPr id="339" name="圆角矩形 338"/>
              <p:cNvSpPr/>
              <p:nvPr/>
            </p:nvSpPr>
            <p:spPr>
              <a:xfrm>
                <a:off x="38001" y="15876"/>
                <a:ext cx="6343" cy="1268"/>
              </a:xfrm>
              <a:prstGeom prst="roundRect">
                <a:avLst>
                  <a:gd name="adj" fmla="val 28312"/>
                </a:avLst>
              </a:prstGeom>
              <a:solidFill>
                <a:srgbClr val="E3EFFA">
                  <a:alpha val="38000"/>
                </a:srgbClr>
              </a:solidFill>
              <a:ln w="22225">
                <a:solidFill>
                  <a:srgbClr val="2989DB"/>
                </a:solidFill>
                <a:prstDash val="soli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10000"/>
                  </a:lnSpc>
                </a:pPr>
                <a:endParaRPr lang="en-US" altLang="zh-CN" sz="3600" b="1" baseline="-25000">
                  <a:solidFill>
                    <a:srgbClr val="2989DB"/>
                  </a:solidFill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</a:endParaRPr>
              </a:p>
            </p:txBody>
          </p:sp>
          <p:sp>
            <p:nvSpPr>
              <p:cNvPr id="335" name="文本框 334"/>
              <p:cNvSpPr txBox="1"/>
              <p:nvPr/>
            </p:nvSpPr>
            <p:spPr>
              <a:xfrm>
                <a:off x="38116" y="15924"/>
                <a:ext cx="6140" cy="119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en-US" altLang="zh-CN" sz="3200" b="1">
                    <a:solidFill>
                      <a:srgbClr val="1E386B"/>
                    </a:solidFill>
                    <a:latin typeface="Arial Semibold" charset="0"/>
                    <a:cs typeface="Arial Semibold" charset="0"/>
                    <a:sym typeface="+mn-ea"/>
                  </a:rPr>
                  <a:t>ΔCH</a:t>
                </a:r>
                <a:r>
                  <a:rPr lang="en-US" altLang="zh-CN" sz="3200" b="1" baseline="-25000">
                    <a:solidFill>
                      <a:srgbClr val="1E386B"/>
                    </a:solidFill>
                    <a:latin typeface="Arial Semibold" charset="0"/>
                    <a:cs typeface="Arial Semibold" charset="0"/>
                    <a:sym typeface="+mn-ea"/>
                  </a:rPr>
                  <a:t>4</a:t>
                </a:r>
                <a:r>
                  <a:rPr lang="en-US" altLang="zh-CN" sz="3200" b="1">
                    <a:solidFill>
                      <a:srgbClr val="1E386B"/>
                    </a:solidFill>
                    <a:latin typeface="Arial Semibold" charset="0"/>
                    <a:cs typeface="Arial Semibold" charset="0"/>
                    <a:sym typeface="+mn-ea"/>
                  </a:rPr>
                  <a:t> </a:t>
                </a:r>
                <a:r>
                  <a:rPr lang="en-US" altLang="zh-CN" sz="3200" b="1">
                    <a:solidFill>
                      <a:schemeClr val="tx1"/>
                    </a:solidFill>
                    <a:latin typeface="Arial Semibold" charset="0"/>
                    <a:cs typeface="Arial Semibold" charset="0"/>
                    <a:sym typeface="+mn-ea"/>
                  </a:rPr>
                  <a:t>/</a:t>
                </a:r>
                <a:r>
                  <a:rPr lang="en-US" altLang="zh-CN" sz="3200" b="1">
                    <a:solidFill>
                      <a:srgbClr val="1E386B"/>
                    </a:solidFill>
                    <a:latin typeface="Arial Semibold" charset="0"/>
                    <a:cs typeface="Arial Semibold" charset="0"/>
                    <a:sym typeface="+mn-ea"/>
                  </a:rPr>
                  <a:t> </a:t>
                </a:r>
                <a:r>
                  <a:rPr lang="en-US" altLang="zh-CN" sz="3200" b="1">
                    <a:solidFill>
                      <a:srgbClr val="681372"/>
                    </a:solidFill>
                    <a:latin typeface="Arial Semibold" charset="0"/>
                    <a:cs typeface="Arial Semibold" charset="0"/>
                    <a:sym typeface="+mn-ea"/>
                  </a:rPr>
                  <a:t>ΔCO</a:t>
                </a:r>
                <a:endParaRPr lang="en-US" altLang="zh-CN" sz="3200" b="1">
                  <a:solidFill>
                    <a:srgbClr val="681372"/>
                  </a:solidFill>
                  <a:latin typeface="Arial Semibold" charset="0"/>
                  <a:cs typeface="Arial Semibold" charset="0"/>
                  <a:sym typeface="+mn-ea"/>
                </a:endParaRPr>
              </a:p>
            </p:txBody>
          </p:sp>
        </p:grpSp>
        <p:sp>
          <p:nvSpPr>
            <p:cNvPr id="341" name="圆角矩形 340"/>
            <p:cNvSpPr/>
            <p:nvPr/>
          </p:nvSpPr>
          <p:spPr>
            <a:xfrm>
              <a:off x="35719" y="15426"/>
              <a:ext cx="5020" cy="867"/>
            </a:xfrm>
            <a:prstGeom prst="roundRect">
              <a:avLst>
                <a:gd name="adj" fmla="val 0"/>
              </a:avLst>
            </a:prstGeom>
            <a:solidFill>
              <a:srgbClr val="E3EFFA"/>
            </a:solidFill>
            <a:ln w="22225">
              <a:noFill/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00000"/>
                </a:lnSpc>
              </a:pPr>
              <a:r>
                <a:rPr lang="en-US" altLang="zh-CN" sz="3200" b="1">
                  <a:solidFill>
                    <a:srgbClr val="2989DB"/>
                  </a:solidFill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</a:rPr>
                <a:t>Concentration </a:t>
              </a:r>
              <a:endParaRPr lang="en-US" altLang="zh-CN" sz="3200" b="1">
                <a:solidFill>
                  <a:srgbClr val="2989D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endParaRPr>
            </a:p>
          </p:txBody>
        </p:sp>
      </p:grpSp>
      <p:grpSp>
        <p:nvGrpSpPr>
          <p:cNvPr id="348" name="组合 347"/>
          <p:cNvGrpSpPr/>
          <p:nvPr/>
        </p:nvGrpSpPr>
        <p:grpSpPr>
          <a:xfrm rot="10800000">
            <a:off x="26800810" y="10722610"/>
            <a:ext cx="1781810" cy="2471420"/>
            <a:chOff x="9284" y="316"/>
            <a:chExt cx="7521" cy="2468"/>
          </a:xfrm>
          <a:gradFill>
            <a:gsLst>
              <a:gs pos="100000">
                <a:schemeClr val="bg1">
                  <a:alpha val="0"/>
                </a:schemeClr>
              </a:gs>
              <a:gs pos="46000">
                <a:schemeClr val="accent3">
                  <a:lumMod val="20000"/>
                  <a:lumOff val="80000"/>
                </a:schemeClr>
              </a:gs>
              <a:gs pos="80000">
                <a:schemeClr val="bg1">
                  <a:lumMod val="95000"/>
                </a:schemeClr>
              </a:gs>
            </a:gsLst>
            <a:lin ang="5400000" scaled="0"/>
          </a:gradFill>
          <a:effectLst/>
        </p:grpSpPr>
        <p:sp>
          <p:nvSpPr>
            <p:cNvPr id="349" name="上箭头 348"/>
            <p:cNvSpPr/>
            <p:nvPr/>
          </p:nvSpPr>
          <p:spPr>
            <a:xfrm>
              <a:off x="10667" y="316"/>
              <a:ext cx="4757" cy="2468"/>
            </a:xfrm>
            <a:prstGeom prst="upArrow">
              <a:avLst>
                <a:gd name="adj1" fmla="val 52711"/>
                <a:gd name="adj2" fmla="val 40466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90204" pitchFamily="34" charset="0"/>
              </a:endParaRPr>
            </a:p>
          </p:txBody>
        </p:sp>
        <p:sp>
          <p:nvSpPr>
            <p:cNvPr id="350" name="任意多边形 349"/>
            <p:cNvSpPr/>
            <p:nvPr/>
          </p:nvSpPr>
          <p:spPr>
            <a:xfrm>
              <a:off x="9284" y="915"/>
              <a:ext cx="2556" cy="1869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02" h="1680">
                  <a:moveTo>
                    <a:pt x="0" y="1677"/>
                  </a:moveTo>
                  <a:lnTo>
                    <a:pt x="23" y="1678"/>
                  </a:lnTo>
                  <a:cubicBezTo>
                    <a:pt x="58" y="1679"/>
                    <a:pt x="94" y="1680"/>
                    <a:pt x="130" y="1680"/>
                  </a:cubicBezTo>
                  <a:lnTo>
                    <a:pt x="0" y="1680"/>
                  </a:lnTo>
                  <a:lnTo>
                    <a:pt x="0" y="1677"/>
                  </a:lnTo>
                  <a:close/>
                  <a:moveTo>
                    <a:pt x="2202" y="113"/>
                  </a:moveTo>
                  <a:lnTo>
                    <a:pt x="2202" y="1680"/>
                  </a:lnTo>
                  <a:lnTo>
                    <a:pt x="130" y="1680"/>
                  </a:lnTo>
                  <a:cubicBezTo>
                    <a:pt x="1274" y="1680"/>
                    <a:pt x="2202" y="978"/>
                    <a:pt x="2202" y="113"/>
                  </a:cubicBezTo>
                  <a:close/>
                  <a:moveTo>
                    <a:pt x="2197" y="0"/>
                  </a:moveTo>
                  <a:lnTo>
                    <a:pt x="2202" y="0"/>
                  </a:lnTo>
                  <a:lnTo>
                    <a:pt x="2202" y="113"/>
                  </a:lnTo>
                  <a:cubicBezTo>
                    <a:pt x="2202" y="86"/>
                    <a:pt x="2201" y="59"/>
                    <a:pt x="2199" y="32"/>
                  </a:cubicBezTo>
                  <a:lnTo>
                    <a:pt x="219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Arial" panose="020B0604020202090204" pitchFamily="34" charset="0"/>
                </a:rPr>
                <a:t> </a:t>
              </a:r>
              <a:endParaRPr lang="en-US" altLang="zh-CN">
                <a:latin typeface="微软雅黑" panose="020B0503020204020204" charset="-122"/>
                <a:ea typeface="微软雅黑" panose="020B0503020204020204" charset="-122"/>
                <a:cs typeface="Arial" panose="020B0604020202090204" pitchFamily="34" charset="0"/>
              </a:endParaRPr>
            </a:p>
          </p:txBody>
        </p:sp>
        <p:sp>
          <p:nvSpPr>
            <p:cNvPr id="351" name="任意多边形 350"/>
            <p:cNvSpPr/>
            <p:nvPr/>
          </p:nvSpPr>
          <p:spPr>
            <a:xfrm flipH="1">
              <a:off x="14184" y="906"/>
              <a:ext cx="2621" cy="187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02" h="1680">
                  <a:moveTo>
                    <a:pt x="0" y="1677"/>
                  </a:moveTo>
                  <a:lnTo>
                    <a:pt x="23" y="1678"/>
                  </a:lnTo>
                  <a:cubicBezTo>
                    <a:pt x="58" y="1679"/>
                    <a:pt x="94" y="1680"/>
                    <a:pt x="130" y="1680"/>
                  </a:cubicBezTo>
                  <a:lnTo>
                    <a:pt x="0" y="1680"/>
                  </a:lnTo>
                  <a:lnTo>
                    <a:pt x="0" y="1677"/>
                  </a:lnTo>
                  <a:close/>
                  <a:moveTo>
                    <a:pt x="2202" y="113"/>
                  </a:moveTo>
                  <a:lnTo>
                    <a:pt x="2202" y="1680"/>
                  </a:lnTo>
                  <a:lnTo>
                    <a:pt x="130" y="1680"/>
                  </a:lnTo>
                  <a:cubicBezTo>
                    <a:pt x="1274" y="1680"/>
                    <a:pt x="2202" y="978"/>
                    <a:pt x="2202" y="113"/>
                  </a:cubicBezTo>
                  <a:close/>
                  <a:moveTo>
                    <a:pt x="2197" y="0"/>
                  </a:moveTo>
                  <a:lnTo>
                    <a:pt x="2202" y="0"/>
                  </a:lnTo>
                  <a:lnTo>
                    <a:pt x="2202" y="113"/>
                  </a:lnTo>
                  <a:cubicBezTo>
                    <a:pt x="2202" y="86"/>
                    <a:pt x="2201" y="59"/>
                    <a:pt x="2199" y="32"/>
                  </a:cubicBezTo>
                  <a:lnTo>
                    <a:pt x="219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90204" pitchFamily="34" charset="0"/>
              </a:endParaRPr>
            </a:p>
          </p:txBody>
        </p:sp>
      </p:grpSp>
      <p:grpSp>
        <p:nvGrpSpPr>
          <p:cNvPr id="342" name="组合 341"/>
          <p:cNvGrpSpPr/>
          <p:nvPr/>
        </p:nvGrpSpPr>
        <p:grpSpPr>
          <a:xfrm rot="0">
            <a:off x="26219785" y="9890760"/>
            <a:ext cx="2944495" cy="697865"/>
            <a:chOff x="38333" y="15956"/>
            <a:chExt cx="6220" cy="1323"/>
          </a:xfrm>
        </p:grpSpPr>
        <p:sp>
          <p:nvSpPr>
            <p:cNvPr id="344" name="圆角矩形 343"/>
            <p:cNvSpPr/>
            <p:nvPr/>
          </p:nvSpPr>
          <p:spPr>
            <a:xfrm>
              <a:off x="38333" y="15956"/>
              <a:ext cx="6220" cy="1323"/>
            </a:xfrm>
            <a:prstGeom prst="roundRect">
              <a:avLst>
                <a:gd name="adj" fmla="val 27757"/>
              </a:avLst>
            </a:prstGeom>
            <a:solidFill>
              <a:srgbClr val="E3EFFA">
                <a:alpha val="50000"/>
              </a:srgbClr>
            </a:solidFill>
            <a:ln w="22225">
              <a:solidFill>
                <a:srgbClr val="2989DB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10000"/>
                </a:lnSpc>
              </a:pPr>
              <a:endParaRPr lang="en-US" altLang="zh-CN" sz="3600" b="1" baseline="-25000">
                <a:solidFill>
                  <a:srgbClr val="2989D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endParaRPr>
            </a:p>
          </p:txBody>
        </p:sp>
        <p:sp>
          <p:nvSpPr>
            <p:cNvPr id="343" name="文本框 342"/>
            <p:cNvSpPr txBox="1"/>
            <p:nvPr/>
          </p:nvSpPr>
          <p:spPr>
            <a:xfrm>
              <a:off x="38857" y="16004"/>
              <a:ext cx="5203" cy="11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3200" b="1">
                  <a:solidFill>
                    <a:srgbClr val="1E386B"/>
                  </a:solidFill>
                  <a:latin typeface="Arial Semibold" charset="0"/>
                  <a:cs typeface="Arial Semibold" charset="0"/>
                  <a:sym typeface="+mn-ea"/>
                </a:rPr>
                <a:t>ΔCH</a:t>
              </a:r>
              <a:r>
                <a:rPr lang="en-US" altLang="zh-CN" sz="3200" b="1" baseline="-25000">
                  <a:solidFill>
                    <a:srgbClr val="1E386B"/>
                  </a:solidFill>
                  <a:latin typeface="Arial Semibold" charset="0"/>
                  <a:cs typeface="Arial Semibold" charset="0"/>
                  <a:sym typeface="+mn-ea"/>
                </a:rPr>
                <a:t>4</a:t>
              </a:r>
              <a:r>
                <a:rPr lang="en-US" altLang="zh-CN" sz="3200" b="1">
                  <a:solidFill>
                    <a:srgbClr val="1E386B"/>
                  </a:solidFill>
                  <a:latin typeface="Arial Semibold" charset="0"/>
                  <a:cs typeface="Arial Semibold" charset="0"/>
                  <a:sym typeface="+mn-ea"/>
                </a:rPr>
                <a:t> </a:t>
              </a:r>
              <a:r>
                <a:rPr lang="en-US" altLang="zh-CN" sz="3200" b="1">
                  <a:solidFill>
                    <a:schemeClr val="tx1"/>
                  </a:solidFill>
                  <a:latin typeface="Arial Semibold" charset="0"/>
                  <a:cs typeface="Arial Semibold" charset="0"/>
                  <a:sym typeface="+mn-ea"/>
                </a:rPr>
                <a:t>/</a:t>
              </a:r>
              <a:r>
                <a:rPr lang="en-US" altLang="zh-CN" sz="3200" b="1">
                  <a:solidFill>
                    <a:srgbClr val="1E386B"/>
                  </a:solidFill>
                  <a:latin typeface="Arial Semibold" charset="0"/>
                  <a:cs typeface="Arial Semibold" charset="0"/>
                  <a:sym typeface="+mn-ea"/>
                </a:rPr>
                <a:t> </a:t>
              </a:r>
              <a:r>
                <a:rPr lang="en-US" altLang="zh-CN" sz="3200" b="1">
                  <a:solidFill>
                    <a:srgbClr val="681372"/>
                  </a:solidFill>
                  <a:latin typeface="Arial Semibold" charset="0"/>
                  <a:cs typeface="Arial Semibold" charset="0"/>
                  <a:sym typeface="+mn-ea"/>
                </a:rPr>
                <a:t>ΔCO</a:t>
              </a:r>
              <a:endParaRPr lang="en-US" altLang="zh-CN" sz="3200" b="1">
                <a:solidFill>
                  <a:srgbClr val="681372"/>
                </a:solidFill>
                <a:latin typeface="Arial Semibold" charset="0"/>
                <a:cs typeface="Arial Semibold" charset="0"/>
                <a:sym typeface="+mn-ea"/>
              </a:endParaRPr>
            </a:p>
          </p:txBody>
        </p:sp>
      </p:grpSp>
      <p:sp>
        <p:nvSpPr>
          <p:cNvPr id="345" name="圆角矩形 344"/>
          <p:cNvSpPr/>
          <p:nvPr/>
        </p:nvSpPr>
        <p:spPr>
          <a:xfrm>
            <a:off x="26219785" y="9180195"/>
            <a:ext cx="2943860" cy="528955"/>
          </a:xfrm>
          <a:prstGeom prst="roundRect">
            <a:avLst>
              <a:gd name="adj" fmla="val 0"/>
            </a:avLst>
          </a:prstGeom>
          <a:solidFill>
            <a:srgbClr val="E3EFFA"/>
          </a:solidFill>
          <a:ln w="22225">
            <a:noFill/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en-US" altLang="zh-CN" sz="3200" b="1">
                <a:solidFill>
                  <a:srgbClr val="2989D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rPr>
              <a:t>Emission flux</a:t>
            </a:r>
            <a:endParaRPr lang="en-US" altLang="zh-CN" sz="3200" b="1">
              <a:solidFill>
                <a:srgbClr val="2989DB"/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</a:endParaRPr>
          </a:p>
        </p:txBody>
      </p:sp>
      <p:grpSp>
        <p:nvGrpSpPr>
          <p:cNvPr id="360" name="组合 359"/>
          <p:cNvGrpSpPr/>
          <p:nvPr/>
        </p:nvGrpSpPr>
        <p:grpSpPr>
          <a:xfrm rot="0">
            <a:off x="26129615" y="11185525"/>
            <a:ext cx="3039745" cy="1435100"/>
            <a:chOff x="45472" y="19838"/>
            <a:chExt cx="5944" cy="2605"/>
          </a:xfrm>
        </p:grpSpPr>
        <p:sp>
          <p:nvSpPr>
            <p:cNvPr id="356" name="圆角矩形 355"/>
            <p:cNvSpPr/>
            <p:nvPr/>
          </p:nvSpPr>
          <p:spPr>
            <a:xfrm>
              <a:off x="45472" y="19838"/>
              <a:ext cx="5758" cy="2605"/>
            </a:xfrm>
            <a:prstGeom prst="roundRect">
              <a:avLst/>
            </a:prstGeom>
            <a:solidFill>
              <a:schemeClr val="bg1">
                <a:alpha val="65000"/>
              </a:schemeClr>
            </a:solidFill>
            <a:ln w="28575">
              <a:solidFill>
                <a:srgbClr val="777C9A">
                  <a:alpha val="30000"/>
                </a:srgbClr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355" name="文本框 354"/>
            <p:cNvSpPr txBox="1"/>
            <p:nvPr/>
          </p:nvSpPr>
          <p:spPr>
            <a:xfrm>
              <a:off x="47774" y="19931"/>
              <a:ext cx="3642" cy="221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>
                  <a:solidFill>
                    <a:srgbClr val="4E306B"/>
                  </a:solidFill>
                  <a:latin typeface="Arial Semibold" charset="0"/>
                  <a:ea typeface="PingFang SC Semibold" panose="020B0400000000000000" charset="-122"/>
                  <a:cs typeface="Arial Semibold" charset="0"/>
                </a:rPr>
                <a:t>Satellite</a:t>
              </a:r>
              <a:endParaRPr lang="en-US" altLang="zh-CN" sz="2800" b="1">
                <a:solidFill>
                  <a:srgbClr val="4E306B"/>
                </a:solidFill>
                <a:latin typeface="Arial Semibold" charset="0"/>
                <a:ea typeface="PingFang SC Semibold" panose="020B0400000000000000" charset="-122"/>
                <a:cs typeface="Arial Semibold" charset="0"/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>
                  <a:solidFill>
                    <a:srgbClr val="4E306B"/>
                  </a:solidFill>
                  <a:latin typeface="Arial Semibold" charset="0"/>
                  <a:ea typeface="PingFang SC Semibold" panose="020B0400000000000000" charset="-122"/>
                  <a:cs typeface="Arial Semibold" charset="0"/>
                </a:rPr>
                <a:t>-based </a:t>
              </a:r>
              <a:r>
                <a:rPr lang="en-US" altLang="zh-CN" sz="2800" b="1">
                  <a:solidFill>
                    <a:srgbClr val="2989DB"/>
                  </a:solidFill>
                  <a:latin typeface="Arial Semibold" charset="0"/>
                  <a:ea typeface="PingFang SC Semibold" panose="020B0400000000000000" charset="-122"/>
                  <a:cs typeface="Arial Semibold" charset="0"/>
                </a:rPr>
                <a:t>CO flux</a:t>
              </a:r>
              <a:endParaRPr lang="en-US" altLang="zh-CN" sz="2800" b="1">
                <a:solidFill>
                  <a:srgbClr val="2989DB"/>
                </a:solidFill>
                <a:latin typeface="Arial Semibold" charset="0"/>
                <a:ea typeface="PingFang SC Semibold" panose="020B0400000000000000" charset="-122"/>
                <a:cs typeface="Arial Semibold" charset="0"/>
              </a:endParaRPr>
            </a:p>
          </p:txBody>
        </p:sp>
        <p:pic>
          <p:nvPicPr>
            <p:cNvPr id="359" name="图片 358" descr="mopitt"/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45766" y="20424"/>
              <a:ext cx="1882" cy="1352"/>
            </a:xfrm>
            <a:prstGeom prst="rect">
              <a:avLst/>
            </a:prstGeom>
          </p:spPr>
        </p:pic>
      </p:grpSp>
      <p:sp>
        <p:nvSpPr>
          <p:cNvPr id="364" name="圆角矩形 363"/>
          <p:cNvSpPr/>
          <p:nvPr/>
        </p:nvSpPr>
        <p:spPr>
          <a:xfrm>
            <a:off x="26028015" y="13362940"/>
            <a:ext cx="3385820" cy="746125"/>
          </a:xfrm>
          <a:prstGeom prst="roundRect">
            <a:avLst>
              <a:gd name="adj" fmla="val 25134"/>
            </a:avLst>
          </a:prstGeom>
          <a:solidFill>
            <a:srgbClr val="F1F7FC"/>
          </a:solidFill>
          <a:ln w="22225">
            <a:noFill/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en-US" altLang="zh-CN" sz="3400" b="1">
                <a:solidFill>
                  <a:srgbClr val="2989D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CH</a:t>
            </a:r>
            <a:r>
              <a:rPr lang="en-US" altLang="zh-CN" sz="3400" b="1" baseline="-25000">
                <a:solidFill>
                  <a:srgbClr val="2989D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4</a:t>
            </a:r>
            <a:r>
              <a:rPr lang="en-US" altLang="zh-CN" sz="3400" b="1">
                <a:solidFill>
                  <a:srgbClr val="2989D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 emissions </a:t>
            </a:r>
            <a:endParaRPr lang="en-US" altLang="zh-CN" sz="3400" b="1">
              <a:solidFill>
                <a:srgbClr val="2989DB"/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</p:txBody>
      </p:sp>
      <p:grpSp>
        <p:nvGrpSpPr>
          <p:cNvPr id="372" name="组合 371"/>
          <p:cNvGrpSpPr/>
          <p:nvPr/>
        </p:nvGrpSpPr>
        <p:grpSpPr>
          <a:xfrm rot="0">
            <a:off x="25758775" y="10052050"/>
            <a:ext cx="370840" cy="380365"/>
            <a:chOff x="44277" y="16849"/>
            <a:chExt cx="964" cy="737"/>
          </a:xfrm>
        </p:grpSpPr>
        <p:sp>
          <p:nvSpPr>
            <p:cNvPr id="370" name="等腰三角形 369"/>
            <p:cNvSpPr/>
            <p:nvPr/>
          </p:nvSpPr>
          <p:spPr>
            <a:xfrm rot="5400000">
              <a:off x="44202" y="16924"/>
              <a:ext cx="737" cy="587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371" name="等腰三角形 370"/>
            <p:cNvSpPr/>
            <p:nvPr/>
          </p:nvSpPr>
          <p:spPr>
            <a:xfrm rot="5400000">
              <a:off x="44579" y="16924"/>
              <a:ext cx="737" cy="587"/>
            </a:xfrm>
            <a:prstGeom prst="triangle">
              <a:avLst/>
            </a:prstGeom>
            <a:solidFill>
              <a:srgbClr val="34528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</p:grpSp>
      <p:grpSp>
        <p:nvGrpSpPr>
          <p:cNvPr id="393" name="组合 392"/>
          <p:cNvGrpSpPr/>
          <p:nvPr/>
        </p:nvGrpSpPr>
        <p:grpSpPr>
          <a:xfrm rot="0">
            <a:off x="22779990" y="14535150"/>
            <a:ext cx="965200" cy="1174115"/>
            <a:chOff x="37524" y="24822"/>
            <a:chExt cx="1938" cy="2296"/>
          </a:xfrm>
        </p:grpSpPr>
        <p:grpSp>
          <p:nvGrpSpPr>
            <p:cNvPr id="379" name="组合 378"/>
            <p:cNvGrpSpPr/>
            <p:nvPr/>
          </p:nvGrpSpPr>
          <p:grpSpPr>
            <a:xfrm>
              <a:off x="37524" y="25136"/>
              <a:ext cx="1938" cy="1983"/>
              <a:chOff x="37278" y="24832"/>
              <a:chExt cx="2440" cy="2311"/>
            </a:xfrm>
          </p:grpSpPr>
          <p:sp>
            <p:nvSpPr>
              <p:cNvPr id="377" name="圆柱形 376"/>
              <p:cNvSpPr/>
              <p:nvPr/>
            </p:nvSpPr>
            <p:spPr>
              <a:xfrm>
                <a:off x="37278" y="25579"/>
                <a:ext cx="2440" cy="1564"/>
              </a:xfrm>
              <a:prstGeom prst="can">
                <a:avLst>
                  <a:gd name="adj" fmla="val 27951"/>
                </a:avLst>
              </a:prstGeom>
              <a:solidFill>
                <a:srgbClr val="A6A19C"/>
              </a:solidFill>
              <a:ln w="25400">
                <a:solidFill>
                  <a:srgbClr val="A5A3A2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/>
              </a:p>
            </p:txBody>
          </p:sp>
          <p:sp>
            <p:nvSpPr>
              <p:cNvPr id="378" name="任意多边形 377"/>
              <p:cNvSpPr/>
              <p:nvPr/>
            </p:nvSpPr>
            <p:spPr>
              <a:xfrm>
                <a:off x="37589" y="24832"/>
                <a:ext cx="1879" cy="1025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2156" h="1224">
                    <a:moveTo>
                      <a:pt x="0" y="1016"/>
                    </a:moveTo>
                    <a:lnTo>
                      <a:pt x="1" y="1010"/>
                    </a:lnTo>
                    <a:lnTo>
                      <a:pt x="2" y="1005"/>
                    </a:lnTo>
                    <a:lnTo>
                      <a:pt x="4" y="1000"/>
                    </a:lnTo>
                    <a:lnTo>
                      <a:pt x="6" y="996"/>
                    </a:lnTo>
                    <a:lnTo>
                      <a:pt x="4" y="978"/>
                    </a:lnTo>
                    <a:lnTo>
                      <a:pt x="2" y="955"/>
                    </a:lnTo>
                    <a:lnTo>
                      <a:pt x="1" y="931"/>
                    </a:lnTo>
                    <a:lnTo>
                      <a:pt x="0" y="908"/>
                    </a:lnTo>
                    <a:lnTo>
                      <a:pt x="0" y="883"/>
                    </a:lnTo>
                    <a:cubicBezTo>
                      <a:pt x="-17" y="385"/>
                      <a:pt x="578" y="-12"/>
                      <a:pt x="1052" y="0"/>
                    </a:cubicBezTo>
                    <a:lnTo>
                      <a:pt x="1078" y="0"/>
                    </a:lnTo>
                    <a:lnTo>
                      <a:pt x="1106" y="0"/>
                    </a:lnTo>
                    <a:cubicBezTo>
                      <a:pt x="1698" y="-15"/>
                      <a:pt x="2169" y="487"/>
                      <a:pt x="2155" y="886"/>
                    </a:cubicBezTo>
                    <a:lnTo>
                      <a:pt x="2155" y="908"/>
                    </a:lnTo>
                    <a:lnTo>
                      <a:pt x="2154" y="931"/>
                    </a:lnTo>
                    <a:lnTo>
                      <a:pt x="2153" y="955"/>
                    </a:lnTo>
                    <a:lnTo>
                      <a:pt x="2151" y="978"/>
                    </a:lnTo>
                    <a:lnTo>
                      <a:pt x="2150" y="996"/>
                    </a:lnTo>
                    <a:lnTo>
                      <a:pt x="2151" y="1000"/>
                    </a:lnTo>
                    <a:lnTo>
                      <a:pt x="2153" y="1005"/>
                    </a:lnTo>
                    <a:lnTo>
                      <a:pt x="2154" y="1010"/>
                    </a:lnTo>
                    <a:lnTo>
                      <a:pt x="2154" y="1016"/>
                    </a:lnTo>
                    <a:cubicBezTo>
                      <a:pt x="2173" y="1132"/>
                      <a:pt x="1619" y="1226"/>
                      <a:pt x="1077" y="1223"/>
                    </a:cubicBezTo>
                    <a:cubicBezTo>
                      <a:pt x="473" y="1227"/>
                      <a:pt x="-14" y="1120"/>
                      <a:pt x="0" y="1016"/>
                    </a:cubicBezTo>
                    <a:close/>
                  </a:path>
                </a:pathLst>
              </a:custGeom>
              <a:gradFill>
                <a:gsLst>
                  <a:gs pos="59000">
                    <a:schemeClr val="bg1">
                      <a:lumMod val="95000"/>
                    </a:schemeClr>
                  </a:gs>
                  <a:gs pos="0">
                    <a:srgbClr val="E8DED2"/>
                  </a:gs>
                </a:gsLst>
                <a:lin ang="15600000" scaled="0"/>
              </a:gradFill>
              <a:ln w="222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 sz="1600"/>
              </a:p>
            </p:txBody>
          </p:sp>
        </p:grpSp>
        <p:sp>
          <p:nvSpPr>
            <p:cNvPr id="382" name="任意多边形 381"/>
            <p:cNvSpPr/>
            <p:nvPr/>
          </p:nvSpPr>
          <p:spPr>
            <a:xfrm rot="21420000">
              <a:off x="38348" y="26229"/>
              <a:ext cx="908" cy="379"/>
            </a:xfrm>
            <a:custGeom>
              <a:avLst/>
              <a:gdLst>
                <a:gd name="adj" fmla="val 27951"/>
                <a:gd name="maxAdj" fmla="*/ 50000 h ss"/>
                <a:gd name="a" fmla="pin 0 adj maxAdj"/>
                <a:gd name="y1" fmla="*/ ss a 200000"/>
                <a:gd name="y2" fmla="+- y1 y1 0"/>
                <a:gd name="y3" fmla="+- b 0 y1"/>
              </a:gdLst>
              <a:ahLst/>
              <a:cxnLst>
                <a:cxn ang="3">
                  <a:pos x="hc" y="y2"/>
                </a:cxn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40" h="372">
                  <a:moveTo>
                    <a:pt x="1225" y="342"/>
                  </a:moveTo>
                  <a:cubicBezTo>
                    <a:pt x="1125" y="359"/>
                    <a:pt x="850" y="373"/>
                    <a:pt x="685" y="372"/>
                  </a:cubicBezTo>
                  <a:lnTo>
                    <a:pt x="671" y="372"/>
                  </a:lnTo>
                  <a:lnTo>
                    <a:pt x="656" y="372"/>
                  </a:lnTo>
                  <a:lnTo>
                    <a:pt x="638" y="372"/>
                  </a:lnTo>
                  <a:lnTo>
                    <a:pt x="633" y="372"/>
                  </a:lnTo>
                  <a:lnTo>
                    <a:pt x="628" y="372"/>
                  </a:lnTo>
                  <a:lnTo>
                    <a:pt x="623" y="372"/>
                  </a:lnTo>
                  <a:lnTo>
                    <a:pt x="618" y="372"/>
                  </a:lnTo>
                  <a:cubicBezTo>
                    <a:pt x="516" y="372"/>
                    <a:pt x="376" y="367"/>
                    <a:pt x="343" y="365"/>
                  </a:cubicBezTo>
                  <a:lnTo>
                    <a:pt x="358" y="76"/>
                  </a:lnTo>
                  <a:cubicBezTo>
                    <a:pt x="408" y="81"/>
                    <a:pt x="557" y="87"/>
                    <a:pt x="617" y="87"/>
                  </a:cubicBezTo>
                  <a:lnTo>
                    <a:pt x="620" y="87"/>
                  </a:lnTo>
                  <a:lnTo>
                    <a:pt x="624" y="87"/>
                  </a:lnTo>
                  <a:lnTo>
                    <a:pt x="627" y="87"/>
                  </a:lnTo>
                  <a:lnTo>
                    <a:pt x="630" y="87"/>
                  </a:lnTo>
                  <a:lnTo>
                    <a:pt x="633" y="87"/>
                  </a:lnTo>
                  <a:lnTo>
                    <a:pt x="649" y="87"/>
                  </a:lnTo>
                  <a:lnTo>
                    <a:pt x="665" y="87"/>
                  </a:lnTo>
                  <a:lnTo>
                    <a:pt x="680" y="87"/>
                  </a:lnTo>
                  <a:lnTo>
                    <a:pt x="695" y="87"/>
                  </a:lnTo>
                  <a:cubicBezTo>
                    <a:pt x="926" y="89"/>
                    <a:pt x="1164" y="60"/>
                    <a:pt x="1240" y="41"/>
                  </a:cubicBezTo>
                  <a:lnTo>
                    <a:pt x="1225" y="342"/>
                  </a:lnTo>
                  <a:close/>
                  <a:moveTo>
                    <a:pt x="0" y="14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5"/>
                  </a:lnTo>
                  <a:cubicBezTo>
                    <a:pt x="2" y="9"/>
                    <a:pt x="11" y="15"/>
                    <a:pt x="11" y="15"/>
                  </a:cubicBezTo>
                  <a:lnTo>
                    <a:pt x="0" y="14"/>
                  </a:lnTo>
                  <a:close/>
                  <a:moveTo>
                    <a:pt x="11" y="15"/>
                  </a:moveTo>
                  <a:lnTo>
                    <a:pt x="11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5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600"/>
            </a:p>
          </p:txBody>
        </p:sp>
        <p:sp>
          <p:nvSpPr>
            <p:cNvPr id="392" name="流程图: 直接访问存储器 391"/>
            <p:cNvSpPr/>
            <p:nvPr/>
          </p:nvSpPr>
          <p:spPr>
            <a:xfrm rot="13920000">
              <a:off x="37689" y="25038"/>
              <a:ext cx="693" cy="261"/>
            </a:xfrm>
            <a:prstGeom prst="flowChartMagneticDrum">
              <a:avLst/>
            </a:prstGeom>
            <a:solidFill>
              <a:srgbClr val="BDB2A3"/>
            </a:solidFill>
            <a:ln w="15875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</p:grpSp>
      <p:grpSp>
        <p:nvGrpSpPr>
          <p:cNvPr id="394" name="组合 393"/>
          <p:cNvGrpSpPr/>
          <p:nvPr/>
        </p:nvGrpSpPr>
        <p:grpSpPr>
          <a:xfrm rot="0">
            <a:off x="26264235" y="15005685"/>
            <a:ext cx="525780" cy="636905"/>
            <a:chOff x="37524" y="24970"/>
            <a:chExt cx="1938" cy="2147"/>
          </a:xfrm>
        </p:grpSpPr>
        <p:grpSp>
          <p:nvGrpSpPr>
            <p:cNvPr id="395" name="组合 394"/>
            <p:cNvGrpSpPr/>
            <p:nvPr/>
          </p:nvGrpSpPr>
          <p:grpSpPr>
            <a:xfrm>
              <a:off x="37524" y="25219"/>
              <a:ext cx="1938" cy="1899"/>
              <a:chOff x="37278" y="24929"/>
              <a:chExt cx="2440" cy="2214"/>
            </a:xfrm>
          </p:grpSpPr>
          <p:sp>
            <p:nvSpPr>
              <p:cNvPr id="396" name="圆柱形 395"/>
              <p:cNvSpPr/>
              <p:nvPr/>
            </p:nvSpPr>
            <p:spPr>
              <a:xfrm>
                <a:off x="37278" y="25579"/>
                <a:ext cx="2440" cy="1564"/>
              </a:xfrm>
              <a:prstGeom prst="can">
                <a:avLst>
                  <a:gd name="adj" fmla="val 27951"/>
                </a:avLst>
              </a:prstGeom>
              <a:solidFill>
                <a:schemeClr val="bg1">
                  <a:lumMod val="65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/>
              </a:p>
            </p:txBody>
          </p:sp>
          <p:sp>
            <p:nvSpPr>
              <p:cNvPr id="397" name="任意多边形 396"/>
              <p:cNvSpPr/>
              <p:nvPr/>
            </p:nvSpPr>
            <p:spPr>
              <a:xfrm>
                <a:off x="37589" y="24929"/>
                <a:ext cx="1879" cy="927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2156" h="1224">
                    <a:moveTo>
                      <a:pt x="0" y="1016"/>
                    </a:moveTo>
                    <a:lnTo>
                      <a:pt x="1" y="1010"/>
                    </a:lnTo>
                    <a:lnTo>
                      <a:pt x="2" y="1005"/>
                    </a:lnTo>
                    <a:lnTo>
                      <a:pt x="4" y="1000"/>
                    </a:lnTo>
                    <a:lnTo>
                      <a:pt x="6" y="996"/>
                    </a:lnTo>
                    <a:lnTo>
                      <a:pt x="4" y="978"/>
                    </a:lnTo>
                    <a:lnTo>
                      <a:pt x="2" y="955"/>
                    </a:lnTo>
                    <a:lnTo>
                      <a:pt x="1" y="931"/>
                    </a:lnTo>
                    <a:lnTo>
                      <a:pt x="0" y="908"/>
                    </a:lnTo>
                    <a:lnTo>
                      <a:pt x="0" y="883"/>
                    </a:lnTo>
                    <a:cubicBezTo>
                      <a:pt x="-17" y="385"/>
                      <a:pt x="578" y="-12"/>
                      <a:pt x="1052" y="0"/>
                    </a:cubicBezTo>
                    <a:lnTo>
                      <a:pt x="1078" y="0"/>
                    </a:lnTo>
                    <a:lnTo>
                      <a:pt x="1106" y="0"/>
                    </a:lnTo>
                    <a:cubicBezTo>
                      <a:pt x="1698" y="-15"/>
                      <a:pt x="2169" y="487"/>
                      <a:pt x="2155" y="886"/>
                    </a:cubicBezTo>
                    <a:lnTo>
                      <a:pt x="2155" y="908"/>
                    </a:lnTo>
                    <a:lnTo>
                      <a:pt x="2154" y="931"/>
                    </a:lnTo>
                    <a:lnTo>
                      <a:pt x="2153" y="955"/>
                    </a:lnTo>
                    <a:lnTo>
                      <a:pt x="2151" y="978"/>
                    </a:lnTo>
                    <a:lnTo>
                      <a:pt x="2150" y="996"/>
                    </a:lnTo>
                    <a:lnTo>
                      <a:pt x="2151" y="1000"/>
                    </a:lnTo>
                    <a:lnTo>
                      <a:pt x="2153" y="1005"/>
                    </a:lnTo>
                    <a:lnTo>
                      <a:pt x="2154" y="1010"/>
                    </a:lnTo>
                    <a:lnTo>
                      <a:pt x="2154" y="1016"/>
                    </a:lnTo>
                    <a:cubicBezTo>
                      <a:pt x="2173" y="1132"/>
                      <a:pt x="1619" y="1226"/>
                      <a:pt x="1077" y="1223"/>
                    </a:cubicBezTo>
                    <a:cubicBezTo>
                      <a:pt x="473" y="1227"/>
                      <a:pt x="-14" y="1120"/>
                      <a:pt x="0" y="1016"/>
                    </a:cubicBezTo>
                    <a:close/>
                  </a:path>
                </a:pathLst>
              </a:custGeom>
              <a:gradFill>
                <a:gsLst>
                  <a:gs pos="59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15600000" scaled="0"/>
              </a:gradFill>
              <a:ln w="222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 sz="1600"/>
              </a:p>
            </p:txBody>
          </p:sp>
        </p:grpSp>
        <p:sp>
          <p:nvSpPr>
            <p:cNvPr id="398" name="任意多边形 397"/>
            <p:cNvSpPr/>
            <p:nvPr/>
          </p:nvSpPr>
          <p:spPr>
            <a:xfrm rot="21420000">
              <a:off x="38348" y="26229"/>
              <a:ext cx="908" cy="379"/>
            </a:xfrm>
            <a:custGeom>
              <a:avLst/>
              <a:gdLst>
                <a:gd name="adj" fmla="val 27951"/>
                <a:gd name="maxAdj" fmla="*/ 50000 h ss"/>
                <a:gd name="a" fmla="pin 0 adj maxAdj"/>
                <a:gd name="y1" fmla="*/ ss a 200000"/>
                <a:gd name="y2" fmla="+- y1 y1 0"/>
                <a:gd name="y3" fmla="+- b 0 y1"/>
              </a:gdLst>
              <a:ahLst/>
              <a:cxnLst>
                <a:cxn ang="3">
                  <a:pos x="hc" y="y2"/>
                </a:cxn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40" h="372">
                  <a:moveTo>
                    <a:pt x="1225" y="342"/>
                  </a:moveTo>
                  <a:cubicBezTo>
                    <a:pt x="1125" y="359"/>
                    <a:pt x="850" y="373"/>
                    <a:pt x="685" y="372"/>
                  </a:cubicBezTo>
                  <a:lnTo>
                    <a:pt x="671" y="372"/>
                  </a:lnTo>
                  <a:lnTo>
                    <a:pt x="656" y="372"/>
                  </a:lnTo>
                  <a:lnTo>
                    <a:pt x="638" y="372"/>
                  </a:lnTo>
                  <a:lnTo>
                    <a:pt x="633" y="372"/>
                  </a:lnTo>
                  <a:lnTo>
                    <a:pt x="628" y="372"/>
                  </a:lnTo>
                  <a:lnTo>
                    <a:pt x="623" y="372"/>
                  </a:lnTo>
                  <a:lnTo>
                    <a:pt x="618" y="372"/>
                  </a:lnTo>
                  <a:cubicBezTo>
                    <a:pt x="516" y="372"/>
                    <a:pt x="376" y="367"/>
                    <a:pt x="343" y="365"/>
                  </a:cubicBezTo>
                  <a:lnTo>
                    <a:pt x="358" y="76"/>
                  </a:lnTo>
                  <a:cubicBezTo>
                    <a:pt x="408" y="81"/>
                    <a:pt x="557" y="87"/>
                    <a:pt x="617" y="87"/>
                  </a:cubicBezTo>
                  <a:lnTo>
                    <a:pt x="620" y="87"/>
                  </a:lnTo>
                  <a:lnTo>
                    <a:pt x="624" y="87"/>
                  </a:lnTo>
                  <a:lnTo>
                    <a:pt x="627" y="87"/>
                  </a:lnTo>
                  <a:lnTo>
                    <a:pt x="630" y="87"/>
                  </a:lnTo>
                  <a:lnTo>
                    <a:pt x="633" y="87"/>
                  </a:lnTo>
                  <a:lnTo>
                    <a:pt x="649" y="87"/>
                  </a:lnTo>
                  <a:lnTo>
                    <a:pt x="665" y="87"/>
                  </a:lnTo>
                  <a:lnTo>
                    <a:pt x="680" y="87"/>
                  </a:lnTo>
                  <a:lnTo>
                    <a:pt x="695" y="87"/>
                  </a:lnTo>
                  <a:cubicBezTo>
                    <a:pt x="926" y="89"/>
                    <a:pt x="1164" y="60"/>
                    <a:pt x="1240" y="41"/>
                  </a:cubicBezTo>
                  <a:lnTo>
                    <a:pt x="1225" y="342"/>
                  </a:lnTo>
                  <a:close/>
                  <a:moveTo>
                    <a:pt x="0" y="14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5"/>
                  </a:lnTo>
                  <a:cubicBezTo>
                    <a:pt x="2" y="9"/>
                    <a:pt x="11" y="15"/>
                    <a:pt x="11" y="15"/>
                  </a:cubicBezTo>
                  <a:lnTo>
                    <a:pt x="0" y="14"/>
                  </a:lnTo>
                  <a:close/>
                  <a:moveTo>
                    <a:pt x="11" y="15"/>
                  </a:moveTo>
                  <a:lnTo>
                    <a:pt x="11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5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600"/>
            </a:p>
          </p:txBody>
        </p:sp>
        <p:sp>
          <p:nvSpPr>
            <p:cNvPr id="399" name="流程图: 直接访问存储器 398"/>
            <p:cNvSpPr/>
            <p:nvPr/>
          </p:nvSpPr>
          <p:spPr>
            <a:xfrm rot="13920000">
              <a:off x="37752" y="25138"/>
              <a:ext cx="565" cy="228"/>
            </a:xfrm>
            <a:prstGeom prst="flowChartMagneticDrum">
              <a:avLst/>
            </a:prstGeom>
            <a:solidFill>
              <a:schemeClr val="bg2">
                <a:lumMod val="75000"/>
              </a:schemeClr>
            </a:solidFill>
            <a:ln w="15875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</p:grpSp>
      <p:sp>
        <p:nvSpPr>
          <p:cNvPr id="400" name="任意多边形 399"/>
          <p:cNvSpPr/>
          <p:nvPr/>
        </p:nvSpPr>
        <p:spPr>
          <a:xfrm rot="9180000">
            <a:off x="21943695" y="12317730"/>
            <a:ext cx="398780" cy="2219960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1140" h="3419">
                <a:moveTo>
                  <a:pt x="0" y="3140"/>
                </a:moveTo>
                <a:lnTo>
                  <a:pt x="567" y="0"/>
                </a:lnTo>
                <a:lnTo>
                  <a:pt x="1133" y="3140"/>
                </a:lnTo>
                <a:lnTo>
                  <a:pt x="1120" y="3140"/>
                </a:lnTo>
                <a:cubicBezTo>
                  <a:pt x="1129" y="3149"/>
                  <a:pt x="1143" y="3193"/>
                  <a:pt x="1140" y="3202"/>
                </a:cubicBezTo>
                <a:cubicBezTo>
                  <a:pt x="1150" y="3329"/>
                  <a:pt x="892" y="3422"/>
                  <a:pt x="635" y="3419"/>
                </a:cubicBezTo>
                <a:cubicBezTo>
                  <a:pt x="293" y="3424"/>
                  <a:pt x="0" y="3283"/>
                  <a:pt x="8" y="3155"/>
                </a:cubicBezTo>
                <a:lnTo>
                  <a:pt x="8" y="3149"/>
                </a:lnTo>
                <a:lnTo>
                  <a:pt x="9" y="3143"/>
                </a:lnTo>
                <a:lnTo>
                  <a:pt x="9" y="3140"/>
                </a:lnTo>
                <a:lnTo>
                  <a:pt x="0" y="3140"/>
                </a:lnTo>
                <a:close/>
              </a:path>
            </a:pathLst>
          </a:custGeom>
          <a:gradFill>
            <a:gsLst>
              <a:gs pos="59000">
                <a:schemeClr val="bg1">
                  <a:lumMod val="95000"/>
                </a:schemeClr>
              </a:gs>
              <a:gs pos="0">
                <a:srgbClr val="E5E6E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sz="1600"/>
          </a:p>
        </p:txBody>
      </p:sp>
      <p:pic>
        <p:nvPicPr>
          <p:cNvPr id="412" name="图片 411" descr="风"/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21672550" y="14532610"/>
            <a:ext cx="772160" cy="65722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 rot="16200000">
            <a:off x="18129550" y="8500217"/>
            <a:ext cx="720000" cy="2016000"/>
          </a:xfrm>
          <a:prstGeom prst="rect">
            <a:avLst/>
          </a:prstGeom>
          <a:solidFill>
            <a:srgbClr val="6813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eaVert" rtlCol="0" anchor="ctr"/>
          <a:p>
            <a:pPr algn="ctr"/>
            <a:r>
              <a:rPr lang="en-US" altLang="zh-CN" sz="3600" b="1" i="1">
                <a:latin typeface="Arial Bold Italic" panose="020B0604020202090204" charset="0"/>
                <a:cs typeface="Arial Bold Italic" panose="020B0604020202090204" charset="0"/>
              </a:rPr>
              <a:t>Method</a:t>
            </a:r>
            <a:endParaRPr lang="en-US" altLang="zh-CN" sz="3600" b="1" i="1">
              <a:latin typeface="Arial Bold Italic" panose="020B0604020202090204" charset="0"/>
              <a:cs typeface="Arial Bold Italic" panose="020B0604020202090204" charset="0"/>
            </a:endParaRPr>
          </a:p>
        </p:txBody>
      </p:sp>
      <p:grpSp>
        <p:nvGrpSpPr>
          <p:cNvPr id="159" name="组合 158"/>
          <p:cNvGrpSpPr/>
          <p:nvPr/>
        </p:nvGrpSpPr>
        <p:grpSpPr>
          <a:xfrm>
            <a:off x="42710100" y="19079845"/>
            <a:ext cx="7616190" cy="3663950"/>
            <a:chOff x="67260" y="30047"/>
            <a:chExt cx="11994" cy="5770"/>
          </a:xfrm>
        </p:grpSpPr>
        <p:grpSp>
          <p:nvGrpSpPr>
            <p:cNvPr id="224" name="组合 223"/>
            <p:cNvGrpSpPr/>
            <p:nvPr/>
          </p:nvGrpSpPr>
          <p:grpSpPr>
            <a:xfrm rot="0">
              <a:off x="67260" y="30157"/>
              <a:ext cx="11994" cy="5661"/>
              <a:chOff x="67034" y="32049"/>
              <a:chExt cx="11994" cy="5713"/>
            </a:xfrm>
          </p:grpSpPr>
          <p:sp>
            <p:nvSpPr>
              <p:cNvPr id="23" name="等腰三角形 22"/>
              <p:cNvSpPr/>
              <p:nvPr/>
            </p:nvSpPr>
            <p:spPr>
              <a:xfrm rot="10800000">
                <a:off x="68636" y="32156"/>
                <a:ext cx="8434" cy="1881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F1F7FC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68579" y="32049"/>
                <a:ext cx="8548" cy="209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10000"/>
                  </a:lnSpc>
                </a:pPr>
                <a:r>
                  <a:rPr lang="en-US" altLang="zh-CN" sz="3200" b="1">
                    <a:solidFill>
                      <a:srgbClr val="C00000"/>
                    </a:solidFill>
                    <a:latin typeface="Arial Bold" panose="020B0604020202090204" charset="0"/>
                    <a:ea typeface="PingFang SC Semibold" panose="020B0400000000000000" charset="-122"/>
                    <a:cs typeface="Arial Bold" panose="020B0604020202090204" charset="0"/>
                  </a:rPr>
                  <a:t> </a:t>
                </a:r>
                <a:endParaRPr lang="en-US" altLang="zh-CN" sz="3200" b="1">
                  <a:solidFill>
                    <a:srgbClr val="C00000"/>
                  </a:solidFill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altLang="zh-CN" sz="2800" b="1" i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old" panose="020B0604020202090204" charset="0"/>
                    <a:ea typeface="PingFang SC Semibold" panose="020B0400000000000000" charset="-122"/>
                    <a:cs typeface="Arial Bold" panose="020B0604020202090204" charset="0"/>
                  </a:rPr>
                  <a:t>(Weekly, 0.5</a:t>
                </a:r>
                <a:r>
                  <a:rPr lang="en-US" altLang="zh-CN" sz="2800" b="1" i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90204" pitchFamily="34" charset="0"/>
                    <a:ea typeface="PingFang SC Semibold" panose="020B0400000000000000" charset="-122"/>
                    <a:cs typeface="Arial" panose="020B0604020202090204" pitchFamily="34" charset="0"/>
                  </a:rPr>
                  <a:t>º</a:t>
                </a:r>
                <a:r>
                  <a:rPr lang="en-US" altLang="zh-CN" sz="2800" b="1" i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old" panose="020B0604020202090204" charset="0"/>
                    <a:ea typeface="PingFang SC Semibold" panose="020B0400000000000000" charset="-122"/>
                    <a:cs typeface="Arial Bold" panose="020B0604020202090204" charset="0"/>
                  </a:rPr>
                  <a:t> </a:t>
                </a:r>
                <a:r>
                  <a:rPr lang="en-US" altLang="zh-CN" sz="2800" b="1" i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90204" pitchFamily="34" charset="0"/>
                    <a:ea typeface="PingFang SC Semibold" panose="020B0400000000000000" charset="-122"/>
                    <a:cs typeface="Arial Bold" panose="020B0604020202090204" charset="0"/>
                  </a:rPr>
                  <a:t>× 0.625</a:t>
                </a:r>
                <a:r>
                  <a:rPr lang="en-US" altLang="zh-CN" sz="2800" b="1" i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90204" pitchFamily="34" charset="0"/>
                    <a:ea typeface="PingFang SC Semibold" panose="020B0400000000000000" charset="-122"/>
                    <a:cs typeface="Arial" panose="020B0604020202090204" pitchFamily="34" charset="0"/>
                  </a:rPr>
                  <a:t>º)</a:t>
                </a:r>
                <a:endParaRPr lang="en-US" altLang="zh-CN" sz="2800" b="1" i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90204" pitchFamily="34" charset="0"/>
                  <a:ea typeface="PingFang SC Semibold" panose="020B0400000000000000" charset="-122"/>
                  <a:cs typeface="Arial" panose="020B0604020202090204" pitchFamily="34" charset="0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67034" y="34121"/>
                <a:ext cx="11994" cy="3641"/>
              </a:xfrm>
              <a:prstGeom prst="rect">
                <a:avLst/>
              </a:prstGeom>
              <a:solidFill>
                <a:srgbClr val="F1F7FC"/>
              </a:solidFill>
              <a:ln>
                <a:noFill/>
              </a:ln>
            </p:spPr>
            <p:txBody>
              <a:bodyPr wrap="square" rtlCol="0">
                <a:noAutofit/>
              </a:bodyPr>
              <a:p>
                <a:pPr indent="0" algn="ctr" fontAlgn="auto">
                  <a:lnSpc>
                    <a:spcPct val="110000"/>
                  </a:lnSpc>
                  <a:buFont typeface="Arial" panose="020B0604020202090204" pitchFamily="34" charset="0"/>
                  <a:buNone/>
                </a:pPr>
                <a:r>
                  <a:rPr lang="en-US" altLang="zh-CN" sz="3300" b="1">
                    <a:solidFill>
                      <a:srgbClr val="681372"/>
                    </a:solidFill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China’s CH</a:t>
                </a:r>
                <a:r>
                  <a:rPr lang="en-US" altLang="zh-CN" sz="3300" b="1" baseline="-25000">
                    <a:solidFill>
                      <a:srgbClr val="681372"/>
                    </a:solidFill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4</a:t>
                </a:r>
                <a:r>
                  <a:rPr lang="en-US" altLang="zh-CN" sz="3300" b="1">
                    <a:solidFill>
                      <a:srgbClr val="681372"/>
                    </a:solidFill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 emissions (2019–2024)</a:t>
                </a:r>
                <a:endParaRPr lang="en-US" altLang="zh-CN" sz="3300" b="1">
                  <a:latin typeface="Arial Bold" panose="020B0604020202090204" charset="0"/>
                  <a:cs typeface="Arial Bold" panose="020B0604020202090204" charset="0"/>
                  <a:sym typeface="+mn-ea"/>
                </a:endParaRPr>
              </a:p>
              <a:p>
                <a:pPr indent="0"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zh-CN" sz="3200" b="1"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 2019: </a:t>
                </a:r>
                <a:r>
                  <a:rPr lang="en-US" altLang="zh-CN" sz="3200" b="1">
                    <a:solidFill>
                      <a:srgbClr val="681372"/>
                    </a:solidFill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61.1</a:t>
                </a:r>
                <a:r>
                  <a:rPr lang="en-US" altLang="zh-CN" sz="3200" b="1"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 Tg → 2024: </a:t>
                </a:r>
                <a:r>
                  <a:rPr lang="en-US" altLang="zh-CN" sz="3200" b="1">
                    <a:solidFill>
                      <a:srgbClr val="681372"/>
                    </a:solidFill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66.8</a:t>
                </a:r>
                <a:r>
                  <a:rPr lang="en-US" altLang="zh-CN" sz="3200" b="1"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 Tg </a:t>
                </a:r>
                <a:endParaRPr lang="en-US" altLang="zh-CN" sz="3200" b="1">
                  <a:latin typeface="Arial Bold" panose="020B0604020202090204" charset="0"/>
                  <a:cs typeface="Arial Bold" panose="020B0604020202090204" charset="0"/>
                  <a:sym typeface="+mn-ea"/>
                </a:endParaRPr>
              </a:p>
              <a:p>
                <a:pPr indent="0"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zh-CN" sz="3200" b="1"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 Total:</a:t>
                </a:r>
                <a:r>
                  <a:rPr lang="en-US" altLang="zh-CN" sz="3200" b="1">
                    <a:solidFill>
                      <a:srgbClr val="681372"/>
                    </a:solidFill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 + 5.7</a:t>
                </a:r>
                <a:r>
                  <a:rPr lang="en-US" altLang="zh-CN" sz="3200" b="1"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 Tg &amp; Livestock: </a:t>
                </a:r>
                <a:r>
                  <a:rPr lang="en-US" altLang="zh-CN" sz="3200" b="1">
                    <a:solidFill>
                      <a:srgbClr val="681372"/>
                    </a:solidFill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+2.7 </a:t>
                </a:r>
                <a:r>
                  <a:rPr lang="en-US" altLang="zh-CN" sz="3200" b="1"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Tg</a:t>
                </a:r>
                <a:endParaRPr lang="en-US" altLang="zh-CN" sz="3200" b="1">
                  <a:latin typeface="Arial Bold" panose="020B0604020202090204" charset="0"/>
                  <a:cs typeface="Arial Bold" panose="020B0604020202090204" charset="0"/>
                  <a:sym typeface="+mn-ea"/>
                </a:endParaRPr>
              </a:p>
              <a:p>
                <a:pPr indent="0"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zh-CN" sz="3200" b="1"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 East </a:t>
                </a:r>
                <a:r>
                  <a:rPr lang="en-US" altLang="zh-CN" sz="3200" b="1">
                    <a:solidFill>
                      <a:srgbClr val="681372"/>
                    </a:solidFill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24%</a:t>
                </a:r>
                <a:r>
                  <a:rPr lang="en-US" altLang="zh-CN" sz="3200" b="1"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, South </a:t>
                </a:r>
                <a:r>
                  <a:rPr lang="en-US" altLang="zh-CN" sz="3200" b="1">
                    <a:solidFill>
                      <a:srgbClr val="681372"/>
                    </a:solidFill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21%</a:t>
                </a:r>
                <a:r>
                  <a:rPr lang="en-US" altLang="zh-CN" sz="3200" b="1"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, </a:t>
                </a:r>
                <a:r>
                  <a:rPr lang="en-US" altLang="zh-CN" sz="3200" b="1"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Southwest </a:t>
                </a:r>
                <a:r>
                  <a:rPr lang="en-US" altLang="zh-CN" sz="3200" b="1">
                    <a:solidFill>
                      <a:srgbClr val="681372"/>
                    </a:solidFill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18%</a:t>
                </a:r>
                <a:endParaRPr lang="en-US" altLang="zh-CN" sz="3200" b="1">
                  <a:latin typeface="Arial Bold" panose="020B0604020202090204" charset="0"/>
                  <a:cs typeface="Arial Bold" panose="020B0604020202090204" charset="0"/>
                  <a:sym typeface="+mn-ea"/>
                </a:endParaRPr>
              </a:p>
            </p:txBody>
          </p:sp>
        </p:grpSp>
        <p:sp>
          <p:nvSpPr>
            <p:cNvPr id="54" name="矩形 53"/>
            <p:cNvSpPr/>
            <p:nvPr/>
          </p:nvSpPr>
          <p:spPr>
            <a:xfrm>
              <a:off x="69402" y="30047"/>
              <a:ext cx="7710" cy="1020"/>
            </a:xfrm>
            <a:prstGeom prst="rect">
              <a:avLst/>
            </a:prstGeom>
            <a:solidFill>
              <a:srgbClr val="68137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3600" b="1" i="1">
                  <a:latin typeface="Arial Bold Italic" panose="020B0604020202090204" charset="0"/>
                  <a:cs typeface="Arial Bold Italic" panose="020B0604020202090204" charset="0"/>
                  <a:sym typeface="+mn-ea"/>
                </a:rPr>
                <a:t>Applied to E</a:t>
              </a:r>
              <a:r>
                <a:rPr lang="en-US" altLang="zh-CN" sz="3600" b="1" i="1">
                  <a:latin typeface="Arial Bold Italic" panose="020B0604020202090204" charset="0"/>
                  <a:cs typeface="Arial Bold Italic" panose="020B0604020202090204" charset="0"/>
                  <a:sym typeface="+mn-ea"/>
                </a:rPr>
                <a:t>ast Aisa</a:t>
              </a:r>
              <a:endParaRPr lang="en-US" altLang="zh-CN" sz="3600" b="1" i="1">
                <a:latin typeface="Arial Bold Italic" panose="020B0604020202090204" charset="0"/>
                <a:cs typeface="Arial Bold Italic" panose="020B0604020202090204" charset="0"/>
                <a:sym typeface="+mn-ea"/>
              </a:endParaRPr>
            </a:p>
          </p:txBody>
        </p:sp>
      </p:grpSp>
      <p:sp>
        <p:nvSpPr>
          <p:cNvPr id="156" name="文本框 155"/>
          <p:cNvSpPr txBox="1"/>
          <p:nvPr/>
        </p:nvSpPr>
        <p:spPr>
          <a:xfrm>
            <a:off x="41795065" y="8815705"/>
            <a:ext cx="3856990" cy="13176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b="1" i="1">
                <a:solidFill>
                  <a:srgbClr val="4E306B"/>
                </a:solidFill>
                <a:latin typeface="Arial Semibold" charset="0"/>
                <a:ea typeface="PingFang SC Semibold" panose="020B0400000000000000" charset="-122"/>
                <a:cs typeface="Arial Semibold" charset="0"/>
              </a:rPr>
              <a:t>Weekly assimilation</a:t>
            </a:r>
            <a:endParaRPr lang="en-US" altLang="zh-CN" sz="2800" b="1" i="1">
              <a:solidFill>
                <a:srgbClr val="4E306B"/>
              </a:solidFill>
              <a:latin typeface="Arial Semibold" charset="0"/>
              <a:ea typeface="PingFang SC Semibold" panose="020B0400000000000000" charset="-122"/>
              <a:cs typeface="Arial Semibold" charset="0"/>
            </a:endParaRPr>
          </a:p>
          <a:p>
            <a:pPr algn="ctr">
              <a:lnSpc>
                <a:spcPct val="190000"/>
              </a:lnSpc>
            </a:pPr>
            <a:r>
              <a:rPr lang="en-US" altLang="zh-CN" sz="2800" b="1" i="1">
                <a:solidFill>
                  <a:srgbClr val="4E306B"/>
                </a:solidFill>
                <a:latin typeface="Arial Semibold" charset="0"/>
                <a:ea typeface="PingFang SC Semibold" panose="020B0400000000000000" charset="-122"/>
                <a:cs typeface="Arial Semibold" charset="0"/>
                <a:sym typeface="+mn-ea"/>
              </a:rPr>
              <a:t>LETKF a</a:t>
            </a:r>
            <a:r>
              <a:rPr lang="en-US" altLang="zh-CN" sz="2800" b="1" i="1">
                <a:solidFill>
                  <a:srgbClr val="4E306B"/>
                </a:solidFill>
                <a:latin typeface="Arial Semibold" charset="0"/>
                <a:ea typeface="PingFang SC Semibold" panose="020B0400000000000000" charset="-122"/>
                <a:cs typeface="Arial Semibold" charset="0"/>
              </a:rPr>
              <a:t>lgorithm</a:t>
            </a:r>
            <a:endParaRPr lang="en-US" altLang="zh-CN" sz="2800" b="1" i="1">
              <a:solidFill>
                <a:srgbClr val="4E306B"/>
              </a:solidFill>
              <a:latin typeface="Arial Semibold" charset="0"/>
              <a:ea typeface="PingFang SC Semibold" panose="020B0400000000000000" charset="-122"/>
              <a:cs typeface="Arial Semibold" charset="0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44891325" y="12769850"/>
            <a:ext cx="1649730" cy="1181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en-US" altLang="zh-CN" sz="2800" b="1" i="1">
                <a:solidFill>
                  <a:srgbClr val="4E306B"/>
                </a:solidFill>
                <a:latin typeface="Arial Semibold" charset="0"/>
                <a:ea typeface="PingFang SC Semibold" panose="020B0400000000000000" charset="-122"/>
                <a:cs typeface="Arial Semibold" charset="0"/>
                <a:sym typeface="+mn-ea"/>
              </a:rPr>
              <a:t>IterativeUpdate</a:t>
            </a:r>
            <a:endParaRPr lang="en-US" altLang="zh-CN" sz="2800" b="1" i="1">
              <a:solidFill>
                <a:srgbClr val="4E306B"/>
              </a:solidFill>
              <a:latin typeface="Arial Semibold" charset="0"/>
              <a:ea typeface="PingFang SC Semibold" panose="020B0400000000000000" charset="-122"/>
              <a:cs typeface="Arial Semibold" charset="0"/>
              <a:sym typeface="+mn-ea"/>
            </a:endParaRPr>
          </a:p>
        </p:txBody>
      </p:sp>
      <p:sp>
        <p:nvSpPr>
          <p:cNvPr id="166" name="圆角矩形 165"/>
          <p:cNvSpPr/>
          <p:nvPr/>
        </p:nvSpPr>
        <p:spPr>
          <a:xfrm>
            <a:off x="42030650" y="12175490"/>
            <a:ext cx="2692400" cy="1617980"/>
          </a:xfrm>
          <a:prstGeom prst="roundRect">
            <a:avLst>
              <a:gd name="adj" fmla="val 25134"/>
            </a:avLst>
          </a:prstGeom>
          <a:noFill/>
          <a:ln w="22225">
            <a:solidFill>
              <a:srgbClr val="003A66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en-US" altLang="zh-CN" sz="3400" b="1">
                <a:solidFill>
                  <a:srgbClr val="2989D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Optimized </a:t>
            </a:r>
            <a:endParaRPr lang="en-US" altLang="zh-CN" sz="3400" b="1">
              <a:solidFill>
                <a:srgbClr val="2989DB"/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en-US" altLang="zh-CN" sz="3400" b="1">
                <a:solidFill>
                  <a:srgbClr val="2989D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posterior</a:t>
            </a:r>
            <a:endParaRPr lang="en-US" altLang="zh-CN" sz="3400" b="1">
              <a:solidFill>
                <a:srgbClr val="2989DB"/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en-US" altLang="zh-CN" sz="2800" b="1">
                <a:solidFill>
                  <a:srgbClr val="1E386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(Next prior)</a:t>
            </a:r>
            <a:endParaRPr lang="en-US" altLang="zh-CN" sz="2800" b="1">
              <a:solidFill>
                <a:srgbClr val="1E386B"/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 rot="0">
            <a:off x="36219765" y="10310495"/>
            <a:ext cx="4743446" cy="1861820"/>
            <a:chOff x="57166" y="19319"/>
            <a:chExt cx="7171" cy="2787"/>
          </a:xfrm>
        </p:grpSpPr>
        <p:pic>
          <p:nvPicPr>
            <p:cNvPr id="31" name="图片 30" descr="tropomi"/>
            <p:cNvPicPr>
              <a:picLocks noChangeAspect="1"/>
            </p:cNvPicPr>
            <p:nvPr/>
          </p:nvPicPr>
          <p:blipFill>
            <a:blip r:embed="rId68"/>
            <a:stretch>
              <a:fillRect/>
            </a:stretch>
          </p:blipFill>
          <p:spPr>
            <a:xfrm rot="1440000">
              <a:off x="57166" y="19319"/>
              <a:ext cx="3388" cy="2787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60230" y="20423"/>
              <a:ext cx="4107" cy="128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/>
              <a:r>
                <a:rPr lang="en-US" altLang="zh-CN" sz="3400" b="1">
                  <a:solidFill>
                    <a:schemeClr val="tx1"/>
                  </a:solidFill>
                  <a:latin typeface="Arial Bold" panose="020B0604020202090204" charset="0"/>
                  <a:cs typeface="Arial Bold" panose="020B0604020202090204" charset="0"/>
                  <a:sym typeface="+mn-ea"/>
                </a:rPr>
                <a:t>TROPOMI</a:t>
              </a:r>
              <a:endParaRPr lang="en-US" altLang="zh-CN" sz="3400" b="1">
                <a:solidFill>
                  <a:schemeClr val="tx1"/>
                </a:solidFill>
                <a:latin typeface="Arial Bold" panose="020B0604020202090204" charset="0"/>
                <a:cs typeface="Arial Bold" panose="020B0604020202090204" charset="0"/>
                <a:sym typeface="+mn-ea"/>
              </a:endParaRPr>
            </a:p>
            <a:p>
              <a:pPr algn="ctr"/>
              <a:r>
                <a:rPr lang="en-US" altLang="zh-CN" sz="2800" b="1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old Italic" panose="020B0604020202090204" charset="0"/>
                  <a:cs typeface="Arial Bold Italic" panose="020B0604020202090204" charset="0"/>
                  <a:sym typeface="+mn-ea"/>
                </a:rPr>
                <a:t>Bias-corrected</a:t>
              </a:r>
              <a:endParaRPr lang="en-US" altLang="zh-CN"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Bold Italic" panose="020B0604020202090204" charset="0"/>
                <a:cs typeface="Arial Bold Italic" panose="020B0604020202090204" charset="0"/>
                <a:sym typeface="+mn-ea"/>
              </a:endParaRPr>
            </a:p>
          </p:txBody>
        </p:sp>
      </p:grpSp>
      <p:sp>
        <p:nvSpPr>
          <p:cNvPr id="35" name="圆角矩形 34"/>
          <p:cNvSpPr/>
          <p:nvPr/>
        </p:nvSpPr>
        <p:spPr>
          <a:xfrm>
            <a:off x="38052375" y="9100185"/>
            <a:ext cx="3736975" cy="682625"/>
          </a:xfrm>
          <a:prstGeom prst="roundRect">
            <a:avLst>
              <a:gd name="adj" fmla="val 38401"/>
            </a:avLst>
          </a:prstGeom>
          <a:noFill/>
          <a:ln w="22225">
            <a:solidFill>
              <a:srgbClr val="003A66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0000"/>
              </a:lnSpc>
            </a:pPr>
            <a:r>
              <a:rPr lang="en-US" altLang="zh-CN" sz="3400" b="1">
                <a:solidFill>
                  <a:srgbClr val="2989D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rPr>
              <a:t>Observed CH</a:t>
            </a:r>
            <a:r>
              <a:rPr lang="en-US" altLang="zh-CN" sz="3400" b="1" baseline="-25000">
                <a:solidFill>
                  <a:srgbClr val="2989D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rPr>
              <a:t>4</a:t>
            </a:r>
            <a:endParaRPr lang="en-US" altLang="zh-CN" sz="3400" b="1" baseline="-25000">
              <a:solidFill>
                <a:srgbClr val="2989DB"/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</a:endParaRPr>
          </a:p>
        </p:txBody>
      </p:sp>
      <p:sp>
        <p:nvSpPr>
          <p:cNvPr id="81" name="任意多边形 80"/>
          <p:cNvSpPr/>
          <p:nvPr/>
        </p:nvSpPr>
        <p:spPr>
          <a:xfrm rot="21120000">
            <a:off x="37917755" y="11833860"/>
            <a:ext cx="422275" cy="2779395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821" h="5039">
                <a:moveTo>
                  <a:pt x="0" y="5026"/>
                </a:moveTo>
                <a:lnTo>
                  <a:pt x="415" y="0"/>
                </a:lnTo>
                <a:lnTo>
                  <a:pt x="821" y="4912"/>
                </a:lnTo>
                <a:cubicBezTo>
                  <a:pt x="600" y="4915"/>
                  <a:pt x="140" y="5005"/>
                  <a:pt x="90" y="5039"/>
                </a:cubicBezTo>
                <a:lnTo>
                  <a:pt x="0" y="5026"/>
                </a:lnTo>
                <a:close/>
              </a:path>
            </a:pathLst>
          </a:custGeom>
          <a:gradFill>
            <a:gsLst>
              <a:gs pos="1000">
                <a:srgbClr val="EAD3FA">
                  <a:alpha val="7000"/>
                </a:srgbClr>
              </a:gs>
              <a:gs pos="98000">
                <a:srgbClr val="DCB4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sz="2000"/>
          </a:p>
        </p:txBody>
      </p:sp>
      <p:grpSp>
        <p:nvGrpSpPr>
          <p:cNvPr id="112" name="组合 111"/>
          <p:cNvGrpSpPr/>
          <p:nvPr/>
        </p:nvGrpSpPr>
        <p:grpSpPr>
          <a:xfrm rot="0">
            <a:off x="46973490" y="12193270"/>
            <a:ext cx="1921510" cy="2572385"/>
            <a:chOff x="9284" y="260"/>
            <a:chExt cx="7455" cy="2873"/>
          </a:xfrm>
          <a:gradFill>
            <a:gsLst>
              <a:gs pos="100000">
                <a:schemeClr val="bg1">
                  <a:alpha val="0"/>
                </a:schemeClr>
              </a:gs>
              <a:gs pos="5000">
                <a:schemeClr val="accent3">
                  <a:lumMod val="20000"/>
                  <a:lumOff val="80000"/>
                </a:schemeClr>
              </a:gs>
              <a:gs pos="66000">
                <a:schemeClr val="bg1">
                  <a:lumMod val="95000"/>
                </a:schemeClr>
              </a:gs>
            </a:gsLst>
            <a:lin ang="5400000" scaled="0"/>
          </a:gradFill>
          <a:effectLst/>
        </p:grpSpPr>
        <p:sp>
          <p:nvSpPr>
            <p:cNvPr id="113" name="上箭头 112"/>
            <p:cNvSpPr/>
            <p:nvPr/>
          </p:nvSpPr>
          <p:spPr>
            <a:xfrm>
              <a:off x="10706" y="260"/>
              <a:ext cx="4758" cy="2847"/>
            </a:xfrm>
            <a:prstGeom prst="upArrow">
              <a:avLst>
                <a:gd name="adj1" fmla="val 52711"/>
                <a:gd name="adj2" fmla="val 47480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90204" pitchFamily="34" charset="0"/>
              </a:endParaRPr>
            </a:p>
          </p:txBody>
        </p:sp>
        <p:sp>
          <p:nvSpPr>
            <p:cNvPr id="114" name="任意多边形 113"/>
            <p:cNvSpPr/>
            <p:nvPr/>
          </p:nvSpPr>
          <p:spPr>
            <a:xfrm>
              <a:off x="9284" y="915"/>
              <a:ext cx="2556" cy="219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02" h="1680">
                  <a:moveTo>
                    <a:pt x="0" y="1677"/>
                  </a:moveTo>
                  <a:lnTo>
                    <a:pt x="23" y="1678"/>
                  </a:lnTo>
                  <a:cubicBezTo>
                    <a:pt x="58" y="1679"/>
                    <a:pt x="94" y="1680"/>
                    <a:pt x="130" y="1680"/>
                  </a:cubicBezTo>
                  <a:lnTo>
                    <a:pt x="0" y="1680"/>
                  </a:lnTo>
                  <a:lnTo>
                    <a:pt x="0" y="1677"/>
                  </a:lnTo>
                  <a:close/>
                  <a:moveTo>
                    <a:pt x="2202" y="113"/>
                  </a:moveTo>
                  <a:lnTo>
                    <a:pt x="2202" y="1680"/>
                  </a:lnTo>
                  <a:lnTo>
                    <a:pt x="130" y="1680"/>
                  </a:lnTo>
                  <a:cubicBezTo>
                    <a:pt x="1274" y="1680"/>
                    <a:pt x="2202" y="978"/>
                    <a:pt x="2202" y="113"/>
                  </a:cubicBezTo>
                  <a:close/>
                  <a:moveTo>
                    <a:pt x="2197" y="0"/>
                  </a:moveTo>
                  <a:lnTo>
                    <a:pt x="2202" y="0"/>
                  </a:lnTo>
                  <a:lnTo>
                    <a:pt x="2202" y="113"/>
                  </a:lnTo>
                  <a:cubicBezTo>
                    <a:pt x="2202" y="86"/>
                    <a:pt x="2201" y="59"/>
                    <a:pt x="2199" y="32"/>
                  </a:cubicBezTo>
                  <a:lnTo>
                    <a:pt x="219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90204" pitchFamily="34" charset="0"/>
              </a:endParaRPr>
            </a:p>
          </p:txBody>
        </p:sp>
        <p:sp>
          <p:nvSpPr>
            <p:cNvPr id="115" name="任意多边形 114"/>
            <p:cNvSpPr/>
            <p:nvPr/>
          </p:nvSpPr>
          <p:spPr>
            <a:xfrm flipH="1">
              <a:off x="14314" y="778"/>
              <a:ext cx="2425" cy="235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02" h="1680">
                  <a:moveTo>
                    <a:pt x="0" y="1677"/>
                  </a:moveTo>
                  <a:lnTo>
                    <a:pt x="23" y="1678"/>
                  </a:lnTo>
                  <a:cubicBezTo>
                    <a:pt x="58" y="1679"/>
                    <a:pt x="94" y="1680"/>
                    <a:pt x="130" y="1680"/>
                  </a:cubicBezTo>
                  <a:lnTo>
                    <a:pt x="0" y="1680"/>
                  </a:lnTo>
                  <a:lnTo>
                    <a:pt x="0" y="1677"/>
                  </a:lnTo>
                  <a:close/>
                  <a:moveTo>
                    <a:pt x="2202" y="113"/>
                  </a:moveTo>
                  <a:lnTo>
                    <a:pt x="2202" y="1680"/>
                  </a:lnTo>
                  <a:lnTo>
                    <a:pt x="130" y="1680"/>
                  </a:lnTo>
                  <a:cubicBezTo>
                    <a:pt x="1274" y="1680"/>
                    <a:pt x="2202" y="978"/>
                    <a:pt x="2202" y="113"/>
                  </a:cubicBezTo>
                  <a:close/>
                  <a:moveTo>
                    <a:pt x="2197" y="0"/>
                  </a:moveTo>
                  <a:lnTo>
                    <a:pt x="2202" y="0"/>
                  </a:lnTo>
                  <a:lnTo>
                    <a:pt x="2202" y="113"/>
                  </a:lnTo>
                  <a:cubicBezTo>
                    <a:pt x="2202" y="86"/>
                    <a:pt x="2201" y="59"/>
                    <a:pt x="2199" y="32"/>
                  </a:cubicBezTo>
                  <a:lnTo>
                    <a:pt x="219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90204" pitchFamily="34" charset="0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 rot="0">
            <a:off x="39347775" y="12083415"/>
            <a:ext cx="1664335" cy="1349375"/>
            <a:chOff x="58563" y="21958"/>
            <a:chExt cx="2745" cy="2195"/>
          </a:xfrm>
        </p:grpSpPr>
        <p:pic>
          <p:nvPicPr>
            <p:cNvPr id="101" name="图片 100" descr="云"/>
            <p:cNvPicPr>
              <a:picLocks noChangeAspect="1"/>
            </p:cNvPicPr>
            <p:nvPr/>
          </p:nvPicPr>
          <p:blipFill>
            <a:blip r:embed="rId69">
              <a:extLs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tretch>
              <a:fillRect/>
            </a:stretch>
          </p:blipFill>
          <p:spPr>
            <a:xfrm>
              <a:off x="58563" y="21958"/>
              <a:ext cx="2745" cy="2195"/>
            </a:xfrm>
            <a:prstGeom prst="rect">
              <a:avLst/>
            </a:prstGeom>
          </p:spPr>
        </p:pic>
        <p:sp>
          <p:nvSpPr>
            <p:cNvPr id="80" name="矩形 79"/>
            <p:cNvSpPr/>
            <p:nvPr/>
          </p:nvSpPr>
          <p:spPr>
            <a:xfrm>
              <a:off x="58873" y="22787"/>
              <a:ext cx="2108" cy="6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600" b="1">
                  <a:solidFill>
                    <a:schemeClr val="accent1">
                      <a:lumMod val="50000"/>
                    </a:schemeClr>
                  </a:solidFill>
                  <a:latin typeface="Arial Semibold" charset="0"/>
                  <a:cs typeface="Arial Semibold" charset="0"/>
                </a:rPr>
                <a:t>CH</a:t>
              </a:r>
              <a:r>
                <a:rPr lang="en-US" altLang="zh-CN" sz="3600" b="1" baseline="-25000">
                  <a:solidFill>
                    <a:schemeClr val="accent1">
                      <a:lumMod val="50000"/>
                    </a:schemeClr>
                  </a:solidFill>
                  <a:latin typeface="Arial Semibold" charset="0"/>
                  <a:cs typeface="Arial Semibold" charset="0"/>
                </a:rPr>
                <a:t>4</a:t>
              </a:r>
              <a:endParaRPr lang="en-US" altLang="zh-CN" sz="3600" b="1" baseline="-25000">
                <a:solidFill>
                  <a:schemeClr val="accent1">
                    <a:lumMod val="50000"/>
                  </a:schemeClr>
                </a:solidFill>
                <a:latin typeface="Arial Semibold" charset="0"/>
                <a:cs typeface="Arial Semibold" charset="0"/>
              </a:endParaRPr>
            </a:p>
          </p:txBody>
        </p:sp>
      </p:grpSp>
      <p:pic>
        <p:nvPicPr>
          <p:cNvPr id="117" name="图片 116" descr="云"/>
          <p:cNvPicPr>
            <a:picLocks noChangeAspect="1"/>
          </p:cNvPicPr>
          <p:nvPr/>
        </p:nvPicPr>
        <p:blipFill>
          <a:blip r:embed="rId71"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35914965" y="12414250"/>
            <a:ext cx="1478915" cy="1203960"/>
          </a:xfrm>
          <a:prstGeom prst="rect">
            <a:avLst/>
          </a:prstGeom>
        </p:spPr>
      </p:pic>
      <p:grpSp>
        <p:nvGrpSpPr>
          <p:cNvPr id="139" name="组合 138"/>
          <p:cNvGrpSpPr/>
          <p:nvPr/>
        </p:nvGrpSpPr>
        <p:grpSpPr>
          <a:xfrm rot="0">
            <a:off x="36199445" y="14800580"/>
            <a:ext cx="13485495" cy="962025"/>
            <a:chOff x="56347" y="26044"/>
            <a:chExt cx="19428" cy="1441"/>
          </a:xfrm>
        </p:grpSpPr>
        <p:sp>
          <p:nvSpPr>
            <p:cNvPr id="116" name="圆角矩形 115"/>
            <p:cNvSpPr/>
            <p:nvPr/>
          </p:nvSpPr>
          <p:spPr>
            <a:xfrm>
              <a:off x="56347" y="26259"/>
              <a:ext cx="19428" cy="1026"/>
            </a:xfrm>
            <a:prstGeom prst="roundRect">
              <a:avLst>
                <a:gd name="adj" fmla="val 42062"/>
              </a:avLst>
            </a:prstGeom>
            <a:solidFill>
              <a:schemeClr val="bg1">
                <a:lumMod val="9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  <p:grpSp>
          <p:nvGrpSpPr>
            <p:cNvPr id="134" name="组合 133"/>
            <p:cNvGrpSpPr/>
            <p:nvPr/>
          </p:nvGrpSpPr>
          <p:grpSpPr>
            <a:xfrm>
              <a:off x="61389" y="26044"/>
              <a:ext cx="4995" cy="1441"/>
              <a:chOff x="60831" y="26044"/>
              <a:chExt cx="4995" cy="1441"/>
            </a:xfrm>
          </p:grpSpPr>
          <p:pic>
            <p:nvPicPr>
              <p:cNvPr id="79" name="图片 78" descr="牛"/>
              <p:cNvPicPr>
                <a:picLocks noChangeAspect="1"/>
              </p:cNvPicPr>
              <p:nvPr/>
            </p:nvPicPr>
            <p:blipFill>
              <a:blip r:embed="rId73">
                <a:extLst>
                  <a:ext uri="{96DAC541-7B7A-43D3-8B79-37D633B846F1}">
                    <asvg:svgBlip xmlns:asvg="http://schemas.microsoft.com/office/drawing/2016/SVG/main" r:embed="rId74"/>
                  </a:ext>
                </a:extLst>
              </a:blip>
              <a:stretch>
                <a:fillRect/>
              </a:stretch>
            </p:blipFill>
            <p:spPr>
              <a:xfrm>
                <a:off x="61650" y="26044"/>
                <a:ext cx="1021" cy="1441"/>
              </a:xfrm>
              <a:prstGeom prst="rect">
                <a:avLst/>
              </a:prstGeom>
            </p:spPr>
          </p:pic>
          <p:pic>
            <p:nvPicPr>
              <p:cNvPr id="76" name="图片 75" descr="植物"/>
              <p:cNvPicPr>
                <a:picLocks noChangeAspect="1"/>
              </p:cNvPicPr>
              <p:nvPr/>
            </p:nvPicPr>
            <p:blipFill>
              <a:blip r:embed="rId75">
                <a:extLst>
                  <a:ext uri="{96DAC541-7B7A-43D3-8B79-37D633B846F1}">
                    <asvg:svgBlip xmlns:asvg="http://schemas.microsoft.com/office/drawing/2016/SVG/main" r:embed="rId76"/>
                  </a:ext>
                </a:extLst>
              </a:blip>
              <a:stretch>
                <a:fillRect/>
              </a:stretch>
            </p:blipFill>
            <p:spPr>
              <a:xfrm>
                <a:off x="60831" y="26319"/>
                <a:ext cx="738" cy="841"/>
              </a:xfrm>
              <a:prstGeom prst="rect">
                <a:avLst/>
              </a:prstGeom>
            </p:spPr>
          </p:pic>
          <p:sp>
            <p:nvSpPr>
              <p:cNvPr id="119" name="文本框 118"/>
              <p:cNvSpPr txBox="1"/>
              <p:nvPr/>
            </p:nvSpPr>
            <p:spPr>
              <a:xfrm>
                <a:off x="62603" y="26340"/>
                <a:ext cx="3223" cy="84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algn="ctr">
                  <a:lnSpc>
                    <a:spcPct val="120000"/>
                  </a:lnSpc>
                </a:pPr>
                <a:r>
                  <a:rPr lang="en-US" altLang="zh-CN" sz="28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old" panose="020B0604020202090204" charset="0"/>
                    <a:cs typeface="Arial Bold" panose="020B0604020202090204" charset="0"/>
                    <a:sym typeface="+mn-ea"/>
                  </a:rPr>
                  <a:t>Agriculture</a:t>
                </a:r>
                <a:endParaRPr lang="en-US" altLang="zh-CN" sz="28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old" panose="020B0604020202090204" charset="0"/>
                  <a:cs typeface="Arial Bold" panose="020B0604020202090204" charset="0"/>
                  <a:sym typeface="+mn-ea"/>
                </a:endParaRPr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>
              <a:off x="56797" y="26260"/>
              <a:ext cx="18824" cy="994"/>
              <a:chOff x="56829" y="26260"/>
              <a:chExt cx="18824" cy="994"/>
            </a:xfrm>
          </p:grpSpPr>
          <p:grpSp>
            <p:nvGrpSpPr>
              <p:cNvPr id="135" name="组合 134"/>
              <p:cNvGrpSpPr/>
              <p:nvPr/>
            </p:nvGrpSpPr>
            <p:grpSpPr>
              <a:xfrm>
                <a:off x="56829" y="26260"/>
                <a:ext cx="3992" cy="971"/>
                <a:chOff x="56716" y="26260"/>
                <a:chExt cx="3992" cy="971"/>
              </a:xfrm>
            </p:grpSpPr>
            <p:pic>
              <p:nvPicPr>
                <p:cNvPr id="41" name="图片 40" descr="石油钻塔"/>
                <p:cNvPicPr>
                  <a:picLocks noChangeAspect="1"/>
                </p:cNvPicPr>
                <p:nvPr/>
              </p:nvPicPr>
              <p:blipFill>
                <a:blip r:embed="rId77">
                  <a:extLst>
                    <a:ext uri="{96DAC541-7B7A-43D3-8B79-37D633B846F1}">
                      <asvg:svgBlip xmlns:asvg="http://schemas.microsoft.com/office/drawing/2016/SVG/main" r:embed="rId7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6" y="26260"/>
                  <a:ext cx="960" cy="907"/>
                </a:xfrm>
                <a:prstGeom prst="rect">
                  <a:avLst/>
                </a:prstGeom>
              </p:spPr>
            </p:pic>
            <p:pic>
              <p:nvPicPr>
                <p:cNvPr id="40" name="图片 39" descr="石油钻塔"/>
                <p:cNvPicPr>
                  <a:picLocks noChangeAspect="1"/>
                </p:cNvPicPr>
                <p:nvPr/>
              </p:nvPicPr>
              <p:blipFill>
                <a:blip r:embed="rId79">
                  <a:extLst>
                    <a:ext uri="{96DAC541-7B7A-43D3-8B79-37D633B846F1}">
                      <asvg:svgBlip xmlns:asvg="http://schemas.microsoft.com/office/drawing/2016/SVG/main" r:embed="rId8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70" y="26325"/>
                  <a:ext cx="879" cy="907"/>
                </a:xfrm>
                <a:prstGeom prst="rect">
                  <a:avLst/>
                </a:prstGeom>
              </p:spPr>
            </p:pic>
            <p:sp>
              <p:nvSpPr>
                <p:cNvPr id="118" name="文本框 117"/>
                <p:cNvSpPr txBox="1"/>
                <p:nvPr/>
              </p:nvSpPr>
              <p:spPr>
                <a:xfrm>
                  <a:off x="58310" y="26340"/>
                  <a:ext cx="2399" cy="84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28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Bold" panose="020B0604020202090204" charset="0"/>
                      <a:cs typeface="Arial Bold" panose="020B0604020202090204" charset="0"/>
                      <a:sym typeface="+mn-ea"/>
                    </a:rPr>
                    <a:t>Energy</a:t>
                  </a:r>
                  <a:endParaRPr lang="en-US" altLang="zh-CN" sz="28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old" panose="020B0604020202090204" charset="0"/>
                    <a:cs typeface="Arial Bold" panose="020B0604020202090204" charset="0"/>
                    <a:sym typeface="+mn-ea"/>
                  </a:endParaRPr>
                </a:p>
              </p:txBody>
            </p:sp>
          </p:grpSp>
          <p:grpSp>
            <p:nvGrpSpPr>
              <p:cNvPr id="133" name="组合 132"/>
              <p:cNvGrpSpPr/>
              <p:nvPr/>
            </p:nvGrpSpPr>
            <p:grpSpPr>
              <a:xfrm>
                <a:off x="71489" y="26339"/>
                <a:ext cx="4164" cy="842"/>
                <a:chOff x="71376" y="26339"/>
                <a:chExt cx="4164" cy="842"/>
              </a:xfrm>
            </p:grpSpPr>
            <p:grpSp>
              <p:nvGrpSpPr>
                <p:cNvPr id="126" name="组合 125"/>
                <p:cNvGrpSpPr/>
                <p:nvPr/>
              </p:nvGrpSpPr>
              <p:grpSpPr>
                <a:xfrm rot="0">
                  <a:off x="71376" y="26428"/>
                  <a:ext cx="1322" cy="712"/>
                  <a:chOff x="65937" y="26421"/>
                  <a:chExt cx="1322" cy="712"/>
                </a:xfrm>
              </p:grpSpPr>
              <p:sp>
                <p:nvSpPr>
                  <p:cNvPr id="122" name="任意多边形 121"/>
                  <p:cNvSpPr/>
                  <p:nvPr/>
                </p:nvSpPr>
                <p:spPr>
                  <a:xfrm rot="11220000">
                    <a:off x="66095" y="26421"/>
                    <a:ext cx="1165" cy="712"/>
                  </a:xfrm>
                  <a:custGeom>
                    <a:avLst/>
                    <a:gdLst>
                      <a:gd name="connisteX0" fmla="*/ 26599 w 1169599"/>
                      <a:gd name="connsiteY0" fmla="*/ 189300 h 589280"/>
                      <a:gd name="connisteX1" fmla="*/ 5644 w 1169599"/>
                      <a:gd name="connsiteY1" fmla="*/ 271850 h 589280"/>
                      <a:gd name="connisteX2" fmla="*/ 5644 w 1169599"/>
                      <a:gd name="connsiteY2" fmla="*/ 355035 h 589280"/>
                      <a:gd name="connisteX3" fmla="*/ 5644 w 1169599"/>
                      <a:gd name="connsiteY3" fmla="*/ 438220 h 589280"/>
                      <a:gd name="connisteX4" fmla="*/ 67874 w 1169599"/>
                      <a:gd name="connsiteY4" fmla="*/ 521405 h 589280"/>
                      <a:gd name="connisteX5" fmla="*/ 151059 w 1169599"/>
                      <a:gd name="connsiteY5" fmla="*/ 583635 h 589280"/>
                      <a:gd name="connisteX6" fmla="*/ 234244 w 1169599"/>
                      <a:gd name="connsiteY6" fmla="*/ 583635 h 589280"/>
                      <a:gd name="connisteX7" fmla="*/ 317429 w 1169599"/>
                      <a:gd name="connsiteY7" fmla="*/ 583635 h 589280"/>
                      <a:gd name="connisteX8" fmla="*/ 400614 w 1169599"/>
                      <a:gd name="connsiteY8" fmla="*/ 542360 h 589280"/>
                      <a:gd name="connisteX9" fmla="*/ 483799 w 1169599"/>
                      <a:gd name="connsiteY9" fmla="*/ 480130 h 589280"/>
                      <a:gd name="connisteX10" fmla="*/ 587939 w 1169599"/>
                      <a:gd name="connsiteY10" fmla="*/ 417900 h 589280"/>
                      <a:gd name="connisteX11" fmla="*/ 670489 w 1169599"/>
                      <a:gd name="connsiteY11" fmla="*/ 417900 h 589280"/>
                      <a:gd name="connisteX12" fmla="*/ 753674 w 1169599"/>
                      <a:gd name="connsiteY12" fmla="*/ 438220 h 589280"/>
                      <a:gd name="connisteX13" fmla="*/ 836859 w 1169599"/>
                      <a:gd name="connsiteY13" fmla="*/ 459175 h 589280"/>
                      <a:gd name="connisteX14" fmla="*/ 920044 w 1169599"/>
                      <a:gd name="connsiteY14" fmla="*/ 438220 h 589280"/>
                      <a:gd name="connisteX15" fmla="*/ 1003229 w 1169599"/>
                      <a:gd name="connsiteY15" fmla="*/ 417900 h 589280"/>
                      <a:gd name="connisteX16" fmla="*/ 1086414 w 1169599"/>
                      <a:gd name="connsiteY16" fmla="*/ 375990 h 589280"/>
                      <a:gd name="connisteX17" fmla="*/ 1148644 w 1169599"/>
                      <a:gd name="connsiteY17" fmla="*/ 292805 h 589280"/>
                      <a:gd name="connisteX18" fmla="*/ 1169599 w 1169599"/>
                      <a:gd name="connsiteY18" fmla="*/ 209620 h 589280"/>
                      <a:gd name="connisteX19" fmla="*/ 1148644 w 1169599"/>
                      <a:gd name="connsiteY19" fmla="*/ 126435 h 589280"/>
                      <a:gd name="connisteX20" fmla="*/ 1086414 w 1169599"/>
                      <a:gd name="connsiteY20" fmla="*/ 43885 h 589280"/>
                      <a:gd name="connisteX21" fmla="*/ 1003229 w 1169599"/>
                      <a:gd name="connsiteY21" fmla="*/ 22930 h 589280"/>
                      <a:gd name="connisteX22" fmla="*/ 920044 w 1169599"/>
                      <a:gd name="connsiteY22" fmla="*/ 1975 h 589280"/>
                      <a:gd name="connisteX23" fmla="*/ 836859 w 1169599"/>
                      <a:gd name="connsiteY23" fmla="*/ 1975 h 589280"/>
                      <a:gd name="connisteX24" fmla="*/ 753674 w 1169599"/>
                      <a:gd name="connsiteY24" fmla="*/ 1975 h 589280"/>
                      <a:gd name="connisteX25" fmla="*/ 670489 w 1169599"/>
                      <a:gd name="connsiteY25" fmla="*/ 1975 h 589280"/>
                      <a:gd name="connisteX26" fmla="*/ 587939 w 1169599"/>
                      <a:gd name="connsiteY26" fmla="*/ 1975 h 589280"/>
                      <a:gd name="connisteX27" fmla="*/ 504754 w 1169599"/>
                      <a:gd name="connsiteY27" fmla="*/ 1975 h 589280"/>
                      <a:gd name="connisteX28" fmla="*/ 421569 w 1169599"/>
                      <a:gd name="connsiteY28" fmla="*/ 1975 h 589280"/>
                      <a:gd name="connisteX29" fmla="*/ 338384 w 1169599"/>
                      <a:gd name="connsiteY29" fmla="*/ 1975 h 589280"/>
                      <a:gd name="connisteX30" fmla="*/ 255199 w 1169599"/>
                      <a:gd name="connsiteY30" fmla="*/ 22930 h 589280"/>
                      <a:gd name="connisteX31" fmla="*/ 172014 w 1169599"/>
                      <a:gd name="connsiteY31" fmla="*/ 43885 h 589280"/>
                      <a:gd name="connisteX32" fmla="*/ 88829 w 1169599"/>
                      <a:gd name="connsiteY32" fmla="*/ 106115 h 589280"/>
                      <a:gd name="connisteX33" fmla="*/ 26599 w 1169599"/>
                      <a:gd name="connsiteY33" fmla="*/ 189300 h 589280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  <a:cxn ang="0">
                        <a:pos x="connisteX12" y="connsiteY12"/>
                      </a:cxn>
                      <a:cxn ang="0">
                        <a:pos x="connisteX13" y="connsiteY13"/>
                      </a:cxn>
                      <a:cxn ang="0">
                        <a:pos x="connisteX14" y="connsiteY14"/>
                      </a:cxn>
                      <a:cxn ang="0">
                        <a:pos x="connisteX15" y="connsiteY15"/>
                      </a:cxn>
                      <a:cxn ang="0">
                        <a:pos x="connisteX16" y="connsiteY16"/>
                      </a:cxn>
                      <a:cxn ang="0">
                        <a:pos x="connisteX17" y="connsiteY17"/>
                      </a:cxn>
                      <a:cxn ang="0">
                        <a:pos x="connisteX18" y="connsiteY18"/>
                      </a:cxn>
                      <a:cxn ang="0">
                        <a:pos x="connisteX19" y="connsiteY19"/>
                      </a:cxn>
                      <a:cxn ang="0">
                        <a:pos x="connisteX20" y="connsiteY20"/>
                      </a:cxn>
                      <a:cxn ang="0">
                        <a:pos x="connisteX21" y="connsiteY21"/>
                      </a:cxn>
                      <a:cxn ang="0">
                        <a:pos x="connisteX22" y="connsiteY22"/>
                      </a:cxn>
                      <a:cxn ang="0">
                        <a:pos x="connisteX23" y="connsiteY23"/>
                      </a:cxn>
                      <a:cxn ang="0">
                        <a:pos x="connisteX24" y="connsiteY24"/>
                      </a:cxn>
                      <a:cxn ang="0">
                        <a:pos x="connisteX25" y="connsiteY25"/>
                      </a:cxn>
                      <a:cxn ang="0">
                        <a:pos x="connisteX26" y="connsiteY26"/>
                      </a:cxn>
                      <a:cxn ang="0">
                        <a:pos x="connisteX27" y="connsiteY27"/>
                      </a:cxn>
                      <a:cxn ang="0">
                        <a:pos x="connisteX28" y="connsiteY28"/>
                      </a:cxn>
                      <a:cxn ang="0">
                        <a:pos x="connisteX29" y="connsiteY29"/>
                      </a:cxn>
                      <a:cxn ang="0">
                        <a:pos x="connisteX30" y="connsiteY30"/>
                      </a:cxn>
                      <a:cxn ang="0">
                        <a:pos x="connisteX31" y="connsiteY31"/>
                      </a:cxn>
                      <a:cxn ang="0">
                        <a:pos x="connisteX32" y="connsiteY32"/>
                      </a:cxn>
                      <a:cxn ang="0">
                        <a:pos x="connisteX33" y="connsiteY33"/>
                      </a:cxn>
                    </a:cxnLst>
                    <a:rect l="l" t="t" r="r" b="b"/>
                    <a:pathLst>
                      <a:path w="1169599" h="589280">
                        <a:moveTo>
                          <a:pt x="26599" y="189301"/>
                        </a:moveTo>
                        <a:cubicBezTo>
                          <a:pt x="10089" y="222321"/>
                          <a:pt x="10089" y="238831"/>
                          <a:pt x="5644" y="271851"/>
                        </a:cubicBezTo>
                        <a:cubicBezTo>
                          <a:pt x="1199" y="304871"/>
                          <a:pt x="5644" y="322016"/>
                          <a:pt x="5644" y="355036"/>
                        </a:cubicBezTo>
                        <a:cubicBezTo>
                          <a:pt x="5644" y="388056"/>
                          <a:pt x="-7056" y="405201"/>
                          <a:pt x="5644" y="438221"/>
                        </a:cubicBezTo>
                        <a:cubicBezTo>
                          <a:pt x="18344" y="471241"/>
                          <a:pt x="38664" y="492196"/>
                          <a:pt x="67874" y="521406"/>
                        </a:cubicBezTo>
                        <a:cubicBezTo>
                          <a:pt x="97084" y="550616"/>
                          <a:pt x="118039" y="570936"/>
                          <a:pt x="151059" y="583636"/>
                        </a:cubicBezTo>
                        <a:cubicBezTo>
                          <a:pt x="184079" y="596336"/>
                          <a:pt x="201224" y="583636"/>
                          <a:pt x="234244" y="583636"/>
                        </a:cubicBezTo>
                        <a:cubicBezTo>
                          <a:pt x="267264" y="583636"/>
                          <a:pt x="284409" y="591891"/>
                          <a:pt x="317429" y="583636"/>
                        </a:cubicBezTo>
                        <a:cubicBezTo>
                          <a:pt x="350449" y="575381"/>
                          <a:pt x="367594" y="563316"/>
                          <a:pt x="400614" y="542361"/>
                        </a:cubicBezTo>
                        <a:cubicBezTo>
                          <a:pt x="433634" y="521406"/>
                          <a:pt x="446334" y="504896"/>
                          <a:pt x="483799" y="480131"/>
                        </a:cubicBezTo>
                        <a:cubicBezTo>
                          <a:pt x="521264" y="455366"/>
                          <a:pt x="550474" y="430601"/>
                          <a:pt x="587939" y="417901"/>
                        </a:cubicBezTo>
                        <a:cubicBezTo>
                          <a:pt x="625404" y="405201"/>
                          <a:pt x="637469" y="414091"/>
                          <a:pt x="670489" y="417901"/>
                        </a:cubicBezTo>
                        <a:cubicBezTo>
                          <a:pt x="703509" y="421711"/>
                          <a:pt x="720654" y="429966"/>
                          <a:pt x="753674" y="438221"/>
                        </a:cubicBezTo>
                        <a:cubicBezTo>
                          <a:pt x="786694" y="446476"/>
                          <a:pt x="803839" y="459176"/>
                          <a:pt x="836859" y="459176"/>
                        </a:cubicBezTo>
                        <a:cubicBezTo>
                          <a:pt x="869879" y="459176"/>
                          <a:pt x="887024" y="446476"/>
                          <a:pt x="920044" y="438221"/>
                        </a:cubicBezTo>
                        <a:cubicBezTo>
                          <a:pt x="953064" y="429966"/>
                          <a:pt x="970209" y="430601"/>
                          <a:pt x="1003229" y="417901"/>
                        </a:cubicBezTo>
                        <a:cubicBezTo>
                          <a:pt x="1036249" y="405201"/>
                          <a:pt x="1057204" y="400756"/>
                          <a:pt x="1086414" y="375991"/>
                        </a:cubicBezTo>
                        <a:cubicBezTo>
                          <a:pt x="1115624" y="351226"/>
                          <a:pt x="1132134" y="325826"/>
                          <a:pt x="1148644" y="292806"/>
                        </a:cubicBezTo>
                        <a:cubicBezTo>
                          <a:pt x="1165154" y="259786"/>
                          <a:pt x="1169599" y="242641"/>
                          <a:pt x="1169599" y="209621"/>
                        </a:cubicBezTo>
                        <a:cubicBezTo>
                          <a:pt x="1169599" y="176601"/>
                          <a:pt x="1165154" y="159456"/>
                          <a:pt x="1148644" y="126436"/>
                        </a:cubicBezTo>
                        <a:cubicBezTo>
                          <a:pt x="1132134" y="93416"/>
                          <a:pt x="1115624" y="64841"/>
                          <a:pt x="1086414" y="43886"/>
                        </a:cubicBezTo>
                        <a:cubicBezTo>
                          <a:pt x="1057204" y="22931"/>
                          <a:pt x="1036249" y="31186"/>
                          <a:pt x="1003229" y="22931"/>
                        </a:cubicBezTo>
                        <a:cubicBezTo>
                          <a:pt x="970209" y="14676"/>
                          <a:pt x="953064" y="6421"/>
                          <a:pt x="920044" y="1976"/>
                        </a:cubicBezTo>
                        <a:cubicBezTo>
                          <a:pt x="887024" y="-2469"/>
                          <a:pt x="869879" y="1976"/>
                          <a:pt x="836859" y="1976"/>
                        </a:cubicBezTo>
                        <a:cubicBezTo>
                          <a:pt x="803839" y="1976"/>
                          <a:pt x="786694" y="1976"/>
                          <a:pt x="753674" y="1976"/>
                        </a:cubicBezTo>
                        <a:cubicBezTo>
                          <a:pt x="720654" y="1976"/>
                          <a:pt x="703509" y="1976"/>
                          <a:pt x="670489" y="1976"/>
                        </a:cubicBezTo>
                        <a:cubicBezTo>
                          <a:pt x="637469" y="1976"/>
                          <a:pt x="620959" y="1976"/>
                          <a:pt x="587939" y="1976"/>
                        </a:cubicBezTo>
                        <a:cubicBezTo>
                          <a:pt x="554919" y="1976"/>
                          <a:pt x="537774" y="1976"/>
                          <a:pt x="504754" y="1976"/>
                        </a:cubicBezTo>
                        <a:cubicBezTo>
                          <a:pt x="471734" y="1976"/>
                          <a:pt x="454589" y="1976"/>
                          <a:pt x="421569" y="1976"/>
                        </a:cubicBezTo>
                        <a:cubicBezTo>
                          <a:pt x="388549" y="1976"/>
                          <a:pt x="371404" y="-2469"/>
                          <a:pt x="338384" y="1976"/>
                        </a:cubicBezTo>
                        <a:cubicBezTo>
                          <a:pt x="305364" y="6421"/>
                          <a:pt x="288219" y="14676"/>
                          <a:pt x="255199" y="22931"/>
                        </a:cubicBezTo>
                        <a:cubicBezTo>
                          <a:pt x="222179" y="31186"/>
                          <a:pt x="205034" y="27376"/>
                          <a:pt x="172014" y="43886"/>
                        </a:cubicBezTo>
                        <a:cubicBezTo>
                          <a:pt x="138994" y="60396"/>
                          <a:pt x="118039" y="76906"/>
                          <a:pt x="88829" y="106116"/>
                        </a:cubicBezTo>
                        <a:cubicBezTo>
                          <a:pt x="59619" y="135326"/>
                          <a:pt x="43109" y="156281"/>
                          <a:pt x="26599" y="189301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sz="2000"/>
                  </a:p>
                </p:txBody>
              </p:sp>
              <p:grpSp>
                <p:nvGrpSpPr>
                  <p:cNvPr id="125" name="组合 124"/>
                  <p:cNvGrpSpPr/>
                  <p:nvPr/>
                </p:nvGrpSpPr>
                <p:grpSpPr>
                  <a:xfrm>
                    <a:off x="65937" y="26544"/>
                    <a:ext cx="663" cy="586"/>
                    <a:chOff x="65961" y="26632"/>
                    <a:chExt cx="589" cy="498"/>
                  </a:xfrm>
                </p:grpSpPr>
                <p:pic>
                  <p:nvPicPr>
                    <p:cNvPr id="123" name="图片 122" descr="草"/>
                    <p:cNvPicPr>
                      <a:picLocks noChangeAspect="1"/>
                    </p:cNvPicPr>
                    <p:nvPr/>
                  </p:nvPicPr>
                  <p:blipFill>
                    <a:blip r:embed="rId81">
                      <a:extLst>
                        <a:ext uri="{96DAC541-7B7A-43D3-8B79-37D633B846F1}">
                          <asvg:svgBlip xmlns:asvg="http://schemas.microsoft.com/office/drawing/2016/SVG/main" r:embed="rId8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961" y="26632"/>
                      <a:ext cx="390" cy="49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4" name="图片 123" descr="草"/>
                    <p:cNvPicPr>
                      <a:picLocks noChangeAspect="1"/>
                    </p:cNvPicPr>
                    <p:nvPr/>
                  </p:nvPicPr>
                  <p:blipFill>
                    <a:blip r:embed="rId83">
                      <a:extLst>
                        <a:ext uri="{96DAC541-7B7A-43D3-8B79-37D633B846F1}">
                          <asvg:svgBlip xmlns:asvg="http://schemas.microsoft.com/office/drawing/2016/SVG/main" r:embed="rId8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6160" y="26632"/>
                      <a:ext cx="390" cy="498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127" name="文本框 126"/>
                <p:cNvSpPr txBox="1"/>
                <p:nvPr/>
              </p:nvSpPr>
              <p:spPr>
                <a:xfrm>
                  <a:off x="72728" y="26339"/>
                  <a:ext cx="2812" cy="84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28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Bold" panose="020B0604020202090204" charset="0"/>
                      <a:cs typeface="Arial Bold" panose="020B0604020202090204" charset="0"/>
                      <a:sym typeface="+mn-ea"/>
                    </a:rPr>
                    <a:t>Wetlands</a:t>
                  </a:r>
                  <a:endParaRPr lang="en-US" altLang="zh-CN" sz="28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old" panose="020B0604020202090204" charset="0"/>
                    <a:cs typeface="Arial Bold" panose="020B0604020202090204" charset="0"/>
                    <a:sym typeface="+mn-ea"/>
                  </a:endParaRPr>
                </a:p>
              </p:txBody>
            </p:sp>
          </p:grpSp>
          <p:grpSp>
            <p:nvGrpSpPr>
              <p:cNvPr id="132" name="组合 131"/>
              <p:cNvGrpSpPr/>
              <p:nvPr/>
            </p:nvGrpSpPr>
            <p:grpSpPr>
              <a:xfrm>
                <a:off x="67003" y="26319"/>
                <a:ext cx="3805" cy="935"/>
                <a:chOff x="66211" y="26319"/>
                <a:chExt cx="3805" cy="935"/>
              </a:xfrm>
            </p:grpSpPr>
            <p:sp>
              <p:nvSpPr>
                <p:cNvPr id="129" name="文本框 128"/>
                <p:cNvSpPr txBox="1"/>
                <p:nvPr/>
              </p:nvSpPr>
              <p:spPr>
                <a:xfrm>
                  <a:off x="67988" y="26340"/>
                  <a:ext cx="2028" cy="84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28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Bold" panose="020B0604020202090204" charset="0"/>
                      <a:cs typeface="Arial Bold" panose="020B0604020202090204" charset="0"/>
                      <a:sym typeface="+mn-ea"/>
                    </a:rPr>
                    <a:t>Waste</a:t>
                  </a:r>
                  <a:endParaRPr lang="en-US" altLang="zh-CN" sz="28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old" panose="020B0604020202090204" charset="0"/>
                    <a:cs typeface="Arial Bold" panose="020B0604020202090204" charset="0"/>
                    <a:sym typeface="+mn-ea"/>
                  </a:endParaRPr>
                </a:p>
              </p:txBody>
            </p:sp>
            <p:pic>
              <p:nvPicPr>
                <p:cNvPr id="130" name="图片 129" descr="垃圾桶"/>
                <p:cNvPicPr>
                  <a:picLocks noChangeAspect="1"/>
                </p:cNvPicPr>
                <p:nvPr/>
              </p:nvPicPr>
              <p:blipFill>
                <a:blip r:embed="rId85">
                  <a:extLst>
                    <a:ext uri="{96DAC541-7B7A-43D3-8B79-37D633B846F1}">
                      <asvg:svgBlip xmlns:asvg="http://schemas.microsoft.com/office/drawing/2016/SVG/main" r:embed="rId8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211" y="26397"/>
                  <a:ext cx="764" cy="765"/>
                </a:xfrm>
                <a:prstGeom prst="rect">
                  <a:avLst/>
                </a:prstGeom>
              </p:spPr>
            </p:pic>
            <p:pic>
              <p:nvPicPr>
                <p:cNvPr id="131" name="图片 130" descr="污水治理"/>
                <p:cNvPicPr>
                  <a:picLocks noChangeAspect="1"/>
                </p:cNvPicPr>
                <p:nvPr/>
              </p:nvPicPr>
              <p:blipFill>
                <a:blip r:embed="rId87">
                  <a:extLst>
                    <a:ext uri="{96DAC541-7B7A-43D3-8B79-37D633B846F1}">
                      <asvg:svgBlip xmlns:asvg="http://schemas.microsoft.com/office/drawing/2016/SVG/main" r:embed="rId8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053" y="26319"/>
                  <a:ext cx="935" cy="93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3" name="组合 52"/>
          <p:cNvGrpSpPr/>
          <p:nvPr/>
        </p:nvGrpSpPr>
        <p:grpSpPr>
          <a:xfrm rot="0">
            <a:off x="45827950" y="9091295"/>
            <a:ext cx="4386580" cy="5396865"/>
            <a:chOff x="71549" y="15168"/>
            <a:chExt cx="6464" cy="9024"/>
          </a:xfrm>
        </p:grpSpPr>
        <p:sp>
          <p:nvSpPr>
            <p:cNvPr id="36" name="圆角矩形 35"/>
            <p:cNvSpPr/>
            <p:nvPr/>
          </p:nvSpPr>
          <p:spPr>
            <a:xfrm>
              <a:off x="71549" y="15168"/>
              <a:ext cx="5834" cy="1142"/>
            </a:xfrm>
            <a:prstGeom prst="roundRect">
              <a:avLst>
                <a:gd name="adj" fmla="val 37375"/>
              </a:avLst>
            </a:prstGeom>
            <a:noFill/>
            <a:ln w="22225">
              <a:solidFill>
                <a:srgbClr val="003A66"/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en-US" altLang="zh-CN" sz="3400" b="1">
                  <a:solidFill>
                    <a:srgbClr val="2989DB"/>
                  </a:solidFill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Simulated CH</a:t>
              </a:r>
              <a:r>
                <a:rPr lang="en-US" altLang="zh-CN" sz="3400" b="1" baseline="-25000">
                  <a:solidFill>
                    <a:srgbClr val="2989DB"/>
                  </a:solidFill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4</a:t>
              </a:r>
              <a:endParaRPr lang="en-US" altLang="zh-CN" sz="3400" b="1" baseline="-25000">
                <a:solidFill>
                  <a:srgbClr val="2989D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endParaRPr>
            </a:p>
          </p:txBody>
        </p:sp>
        <p:pic>
          <p:nvPicPr>
            <p:cNvPr id="109" name="图片 108" descr="云"/>
            <p:cNvPicPr>
              <a:picLocks noChangeAspect="1"/>
            </p:cNvPicPr>
            <p:nvPr/>
          </p:nvPicPr>
          <p:blipFill>
            <a:blip r:embed="rId60">
              <a:extLst>
                <a:ext uri="{96DAC541-7B7A-43D3-8B79-37D633B846F1}">
                  <asvg:svgBlip xmlns:asvg="http://schemas.microsoft.com/office/drawing/2016/SVG/main" r:embed="rId89"/>
                </a:ext>
              </a:extLst>
            </a:blip>
            <a:stretch>
              <a:fillRect/>
            </a:stretch>
          </p:blipFill>
          <p:spPr>
            <a:xfrm>
              <a:off x="76382" y="22734"/>
              <a:ext cx="1631" cy="1458"/>
            </a:xfrm>
            <a:prstGeom prst="rect">
              <a:avLst/>
            </a:prstGeom>
          </p:spPr>
        </p:pic>
        <p:sp>
          <p:nvSpPr>
            <p:cNvPr id="140" name="圆角矩形 139"/>
            <p:cNvSpPr/>
            <p:nvPr/>
          </p:nvSpPr>
          <p:spPr>
            <a:xfrm flipH="1">
              <a:off x="72914" y="21905"/>
              <a:ext cx="3821" cy="1195"/>
            </a:xfrm>
            <a:prstGeom prst="roundRect">
              <a:avLst>
                <a:gd name="adj" fmla="val 29249"/>
              </a:avLst>
            </a:prstGeom>
            <a:solidFill>
              <a:schemeClr val="bg1">
                <a:alpha val="59000"/>
              </a:schemeClr>
            </a:solidFill>
            <a:ln w="22225">
              <a:solidFill>
                <a:srgbClr val="003A66"/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3400" b="1">
                  <a:solidFill>
                    <a:srgbClr val="2989DB"/>
                  </a:solidFill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Prior input</a:t>
              </a:r>
              <a:endParaRPr lang="en-US" altLang="zh-CN" sz="3400" b="1">
                <a:solidFill>
                  <a:srgbClr val="2989D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endParaRPr>
            </a:p>
          </p:txBody>
        </p:sp>
        <p:pic>
          <p:nvPicPr>
            <p:cNvPr id="147" name="图片 146"/>
            <p:cNvPicPr>
              <a:picLocks noChangeAspect="1"/>
            </p:cNvPicPr>
            <p:nvPr/>
          </p:nvPicPr>
          <p:blipFill>
            <a:blip r:embed="rId90"/>
            <a:srcRect b="6618"/>
            <a:stretch>
              <a:fillRect/>
            </a:stretch>
          </p:blipFill>
          <p:spPr>
            <a:xfrm>
              <a:off x="72914" y="16550"/>
              <a:ext cx="3682" cy="3281"/>
            </a:xfrm>
            <a:prstGeom prst="rect">
              <a:avLst/>
            </a:prstGeom>
          </p:spPr>
        </p:pic>
        <p:pic>
          <p:nvPicPr>
            <p:cNvPr id="94" name="图片 93"/>
            <p:cNvPicPr/>
            <p:nvPr/>
          </p:nvPicPr>
          <p:blipFill>
            <a:blip r:embed="rId91"/>
            <a:stretch>
              <a:fillRect/>
            </a:stretch>
          </p:blipFill>
          <p:spPr>
            <a:xfrm>
              <a:off x="72661" y="18429"/>
              <a:ext cx="3736" cy="744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</p:pic>
      </p:grpSp>
      <p:grpSp>
        <p:nvGrpSpPr>
          <p:cNvPr id="260" name="组合 259"/>
          <p:cNvGrpSpPr/>
          <p:nvPr/>
        </p:nvGrpSpPr>
        <p:grpSpPr>
          <a:xfrm rot="0">
            <a:off x="39432230" y="13280390"/>
            <a:ext cx="1475105" cy="1344930"/>
            <a:chOff x="59057" y="23118"/>
            <a:chExt cx="2709" cy="2521"/>
          </a:xfrm>
        </p:grpSpPr>
        <p:grpSp>
          <p:nvGrpSpPr>
            <p:cNvPr id="148" name="组合 147"/>
            <p:cNvGrpSpPr/>
            <p:nvPr/>
          </p:nvGrpSpPr>
          <p:grpSpPr>
            <a:xfrm rot="0">
              <a:off x="59057" y="23118"/>
              <a:ext cx="2709" cy="2521"/>
              <a:chOff x="9284" y="238"/>
              <a:chExt cx="7456" cy="2850"/>
            </a:xfrm>
            <a:gradFill>
              <a:gsLst>
                <a:gs pos="98000">
                  <a:schemeClr val="bg1">
                    <a:alpha val="0"/>
                  </a:schemeClr>
                </a:gs>
                <a:gs pos="5000">
                  <a:schemeClr val="accent1">
                    <a:lumMod val="40000"/>
                    <a:lumOff val="60000"/>
                  </a:schemeClr>
                </a:gs>
                <a:gs pos="66000">
                  <a:schemeClr val="bg1">
                    <a:lumMod val="95000"/>
                  </a:schemeClr>
                </a:gs>
              </a:gsLst>
              <a:lin ang="5400000" scaled="0"/>
            </a:gradFill>
            <a:effectLst/>
          </p:grpSpPr>
          <p:sp>
            <p:nvSpPr>
              <p:cNvPr id="149" name="上箭头 148"/>
              <p:cNvSpPr/>
              <p:nvPr/>
            </p:nvSpPr>
            <p:spPr>
              <a:xfrm>
                <a:off x="10705" y="238"/>
                <a:ext cx="4758" cy="2850"/>
              </a:xfrm>
              <a:prstGeom prst="upArrow">
                <a:avLst>
                  <a:gd name="adj1" fmla="val 52711"/>
                  <a:gd name="adj2" fmla="val 4748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charset="-122"/>
                  <a:ea typeface="微软雅黑" panose="020B0503020204020204" charset="-122"/>
                  <a:cs typeface="Arial" panose="020B0604020202090204" pitchFamily="34" charset="0"/>
                </a:endParaRPr>
              </a:p>
            </p:txBody>
          </p:sp>
          <p:sp>
            <p:nvSpPr>
              <p:cNvPr id="150" name="任意多边形 149"/>
              <p:cNvSpPr/>
              <p:nvPr/>
            </p:nvSpPr>
            <p:spPr>
              <a:xfrm>
                <a:off x="9284" y="915"/>
                <a:ext cx="2557" cy="1869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202" h="1680">
                    <a:moveTo>
                      <a:pt x="0" y="1677"/>
                    </a:moveTo>
                    <a:lnTo>
                      <a:pt x="23" y="1678"/>
                    </a:lnTo>
                    <a:cubicBezTo>
                      <a:pt x="58" y="1679"/>
                      <a:pt x="94" y="1680"/>
                      <a:pt x="130" y="1680"/>
                    </a:cubicBezTo>
                    <a:lnTo>
                      <a:pt x="0" y="1680"/>
                    </a:lnTo>
                    <a:lnTo>
                      <a:pt x="0" y="1677"/>
                    </a:lnTo>
                    <a:close/>
                    <a:moveTo>
                      <a:pt x="2202" y="113"/>
                    </a:moveTo>
                    <a:lnTo>
                      <a:pt x="2202" y="1680"/>
                    </a:lnTo>
                    <a:lnTo>
                      <a:pt x="130" y="1680"/>
                    </a:lnTo>
                    <a:cubicBezTo>
                      <a:pt x="1274" y="1680"/>
                      <a:pt x="2202" y="978"/>
                      <a:pt x="2202" y="113"/>
                    </a:cubicBezTo>
                    <a:close/>
                    <a:moveTo>
                      <a:pt x="2197" y="0"/>
                    </a:moveTo>
                    <a:lnTo>
                      <a:pt x="2202" y="0"/>
                    </a:lnTo>
                    <a:lnTo>
                      <a:pt x="2202" y="113"/>
                    </a:lnTo>
                    <a:cubicBezTo>
                      <a:pt x="2202" y="86"/>
                      <a:pt x="2201" y="59"/>
                      <a:pt x="2199" y="32"/>
                    </a:cubicBezTo>
                    <a:lnTo>
                      <a:pt x="219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>
                  <a:latin typeface="微软雅黑" panose="020B0503020204020204" charset="-122"/>
                  <a:ea typeface="微软雅黑" panose="020B0503020204020204" charset="-122"/>
                  <a:cs typeface="Arial" panose="020B0604020202090204" pitchFamily="34" charset="0"/>
                </a:endParaRPr>
              </a:p>
            </p:txBody>
          </p:sp>
          <p:sp>
            <p:nvSpPr>
              <p:cNvPr id="151" name="任意多边形 150"/>
              <p:cNvSpPr/>
              <p:nvPr/>
            </p:nvSpPr>
            <p:spPr>
              <a:xfrm flipH="1">
                <a:off x="14315" y="778"/>
                <a:ext cx="2425" cy="2006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202" h="1680">
                    <a:moveTo>
                      <a:pt x="0" y="1677"/>
                    </a:moveTo>
                    <a:lnTo>
                      <a:pt x="23" y="1678"/>
                    </a:lnTo>
                    <a:cubicBezTo>
                      <a:pt x="58" y="1679"/>
                      <a:pt x="94" y="1680"/>
                      <a:pt x="130" y="1680"/>
                    </a:cubicBezTo>
                    <a:lnTo>
                      <a:pt x="0" y="1680"/>
                    </a:lnTo>
                    <a:lnTo>
                      <a:pt x="0" y="1677"/>
                    </a:lnTo>
                    <a:close/>
                    <a:moveTo>
                      <a:pt x="2202" y="113"/>
                    </a:moveTo>
                    <a:lnTo>
                      <a:pt x="2202" y="1680"/>
                    </a:lnTo>
                    <a:lnTo>
                      <a:pt x="130" y="1680"/>
                    </a:lnTo>
                    <a:cubicBezTo>
                      <a:pt x="1274" y="1680"/>
                      <a:pt x="2202" y="978"/>
                      <a:pt x="2202" y="113"/>
                    </a:cubicBezTo>
                    <a:close/>
                    <a:moveTo>
                      <a:pt x="2197" y="0"/>
                    </a:moveTo>
                    <a:lnTo>
                      <a:pt x="2202" y="0"/>
                    </a:lnTo>
                    <a:lnTo>
                      <a:pt x="2202" y="113"/>
                    </a:lnTo>
                    <a:cubicBezTo>
                      <a:pt x="2202" y="86"/>
                      <a:pt x="2201" y="59"/>
                      <a:pt x="2199" y="32"/>
                    </a:cubicBezTo>
                    <a:lnTo>
                      <a:pt x="219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>
                  <a:latin typeface="微软雅黑" panose="020B0503020204020204" charset="-122"/>
                  <a:ea typeface="微软雅黑" panose="020B0503020204020204" charset="-122"/>
                  <a:cs typeface="Arial" panose="020B0604020202090204" pitchFamily="34" charset="0"/>
                </a:endParaRPr>
              </a:p>
            </p:txBody>
          </p:sp>
        </p:grpSp>
        <p:sp>
          <p:nvSpPr>
            <p:cNvPr id="141" name="椭圆 140"/>
            <p:cNvSpPr/>
            <p:nvPr/>
          </p:nvSpPr>
          <p:spPr>
            <a:xfrm>
              <a:off x="60236" y="23605"/>
              <a:ext cx="68" cy="71"/>
            </a:xfrm>
            <a:prstGeom prst="ellipse">
              <a:avLst/>
            </a:prstGeom>
            <a:solidFill>
              <a:srgbClr val="5585E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  <p:sp>
          <p:nvSpPr>
            <p:cNvPr id="143" name="椭圆 142"/>
            <p:cNvSpPr/>
            <p:nvPr/>
          </p:nvSpPr>
          <p:spPr>
            <a:xfrm>
              <a:off x="60577" y="23746"/>
              <a:ext cx="68" cy="71"/>
            </a:xfrm>
            <a:prstGeom prst="ellipse">
              <a:avLst/>
            </a:prstGeom>
            <a:solidFill>
              <a:srgbClr val="5585E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  <p:sp>
          <p:nvSpPr>
            <p:cNvPr id="144" name="椭圆 143"/>
            <p:cNvSpPr/>
            <p:nvPr/>
          </p:nvSpPr>
          <p:spPr>
            <a:xfrm>
              <a:off x="60236" y="24172"/>
              <a:ext cx="68" cy="71"/>
            </a:xfrm>
            <a:prstGeom prst="ellipse">
              <a:avLst/>
            </a:prstGeom>
            <a:solidFill>
              <a:srgbClr val="5585E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  <p:sp>
          <p:nvSpPr>
            <p:cNvPr id="146" name="椭圆 145"/>
            <p:cNvSpPr/>
            <p:nvPr/>
          </p:nvSpPr>
          <p:spPr>
            <a:xfrm>
              <a:off x="60539" y="24432"/>
              <a:ext cx="68" cy="71"/>
            </a:xfrm>
            <a:prstGeom prst="ellipse">
              <a:avLst/>
            </a:prstGeom>
            <a:solidFill>
              <a:srgbClr val="5585E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  <p:sp>
          <p:nvSpPr>
            <p:cNvPr id="152" name="椭圆 151"/>
            <p:cNvSpPr/>
            <p:nvPr/>
          </p:nvSpPr>
          <p:spPr>
            <a:xfrm>
              <a:off x="60683" y="24138"/>
              <a:ext cx="68" cy="71"/>
            </a:xfrm>
            <a:prstGeom prst="ellipse">
              <a:avLst/>
            </a:prstGeom>
            <a:solidFill>
              <a:srgbClr val="5585E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  <p:sp>
          <p:nvSpPr>
            <p:cNvPr id="153" name="椭圆 152"/>
            <p:cNvSpPr/>
            <p:nvPr/>
          </p:nvSpPr>
          <p:spPr>
            <a:xfrm>
              <a:off x="60408" y="23431"/>
              <a:ext cx="68" cy="71"/>
            </a:xfrm>
            <a:prstGeom prst="ellipse">
              <a:avLst/>
            </a:prstGeom>
            <a:solidFill>
              <a:srgbClr val="5585E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</p:grpSp>
      <p:sp>
        <p:nvSpPr>
          <p:cNvPr id="154" name="右箭头 153"/>
          <p:cNvSpPr/>
          <p:nvPr/>
        </p:nvSpPr>
        <p:spPr>
          <a:xfrm>
            <a:off x="41991915" y="9268460"/>
            <a:ext cx="3632200" cy="398145"/>
          </a:xfrm>
          <a:prstGeom prst="rightArrow">
            <a:avLst/>
          </a:prstGeom>
          <a:solidFill>
            <a:srgbClr val="1E386B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grpSp>
        <p:nvGrpSpPr>
          <p:cNvPr id="161" name="组合 160"/>
          <p:cNvGrpSpPr/>
          <p:nvPr/>
        </p:nvGrpSpPr>
        <p:grpSpPr>
          <a:xfrm rot="10800000">
            <a:off x="42433240" y="10169525"/>
            <a:ext cx="1897380" cy="2000885"/>
            <a:chOff x="9284" y="316"/>
            <a:chExt cx="7521" cy="2468"/>
          </a:xfrm>
          <a:gradFill>
            <a:gsLst>
              <a:gs pos="98000">
                <a:schemeClr val="bg1">
                  <a:alpha val="0"/>
                </a:schemeClr>
              </a:gs>
              <a:gs pos="5000">
                <a:schemeClr val="accent3">
                  <a:lumMod val="20000"/>
                  <a:lumOff val="80000"/>
                </a:schemeClr>
              </a:gs>
              <a:gs pos="66000">
                <a:schemeClr val="bg1">
                  <a:lumMod val="95000"/>
                </a:schemeClr>
              </a:gs>
            </a:gsLst>
            <a:lin ang="5400000" scaled="0"/>
          </a:gradFill>
          <a:effectLst/>
        </p:grpSpPr>
        <p:sp>
          <p:nvSpPr>
            <p:cNvPr id="162" name="上箭头 161"/>
            <p:cNvSpPr/>
            <p:nvPr/>
          </p:nvSpPr>
          <p:spPr>
            <a:xfrm>
              <a:off x="10667" y="316"/>
              <a:ext cx="4757" cy="2468"/>
            </a:xfrm>
            <a:prstGeom prst="upArrow">
              <a:avLst>
                <a:gd name="adj1" fmla="val 52711"/>
                <a:gd name="adj2" fmla="val 40466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90204" pitchFamily="34" charset="0"/>
              </a:endParaRPr>
            </a:p>
          </p:txBody>
        </p:sp>
        <p:sp>
          <p:nvSpPr>
            <p:cNvPr id="163" name="任意多边形 162"/>
            <p:cNvSpPr/>
            <p:nvPr/>
          </p:nvSpPr>
          <p:spPr>
            <a:xfrm>
              <a:off x="9284" y="915"/>
              <a:ext cx="2556" cy="1869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02" h="1680">
                  <a:moveTo>
                    <a:pt x="0" y="1677"/>
                  </a:moveTo>
                  <a:lnTo>
                    <a:pt x="23" y="1678"/>
                  </a:lnTo>
                  <a:cubicBezTo>
                    <a:pt x="58" y="1679"/>
                    <a:pt x="94" y="1680"/>
                    <a:pt x="130" y="1680"/>
                  </a:cubicBezTo>
                  <a:lnTo>
                    <a:pt x="0" y="1680"/>
                  </a:lnTo>
                  <a:lnTo>
                    <a:pt x="0" y="1677"/>
                  </a:lnTo>
                  <a:close/>
                  <a:moveTo>
                    <a:pt x="2202" y="113"/>
                  </a:moveTo>
                  <a:lnTo>
                    <a:pt x="2202" y="1680"/>
                  </a:lnTo>
                  <a:lnTo>
                    <a:pt x="130" y="1680"/>
                  </a:lnTo>
                  <a:cubicBezTo>
                    <a:pt x="1274" y="1680"/>
                    <a:pt x="2202" y="978"/>
                    <a:pt x="2202" y="113"/>
                  </a:cubicBezTo>
                  <a:close/>
                  <a:moveTo>
                    <a:pt x="2197" y="0"/>
                  </a:moveTo>
                  <a:lnTo>
                    <a:pt x="2202" y="0"/>
                  </a:lnTo>
                  <a:lnTo>
                    <a:pt x="2202" y="113"/>
                  </a:lnTo>
                  <a:cubicBezTo>
                    <a:pt x="2202" y="86"/>
                    <a:pt x="2201" y="59"/>
                    <a:pt x="2199" y="32"/>
                  </a:cubicBezTo>
                  <a:lnTo>
                    <a:pt x="219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Arial" panose="020B0604020202090204" pitchFamily="34" charset="0"/>
                </a:rPr>
                <a:t> </a:t>
              </a:r>
              <a:endParaRPr lang="en-US" altLang="zh-CN">
                <a:latin typeface="微软雅黑" panose="020B0503020204020204" charset="-122"/>
                <a:ea typeface="微软雅黑" panose="020B0503020204020204" charset="-122"/>
                <a:cs typeface="Arial" panose="020B0604020202090204" pitchFamily="34" charset="0"/>
              </a:endParaRPr>
            </a:p>
          </p:txBody>
        </p:sp>
        <p:sp>
          <p:nvSpPr>
            <p:cNvPr id="164" name="任意多边形 163"/>
            <p:cNvSpPr/>
            <p:nvPr/>
          </p:nvSpPr>
          <p:spPr>
            <a:xfrm flipH="1">
              <a:off x="14184" y="906"/>
              <a:ext cx="2621" cy="187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02" h="1680">
                  <a:moveTo>
                    <a:pt x="0" y="1677"/>
                  </a:moveTo>
                  <a:lnTo>
                    <a:pt x="23" y="1678"/>
                  </a:lnTo>
                  <a:cubicBezTo>
                    <a:pt x="58" y="1679"/>
                    <a:pt x="94" y="1680"/>
                    <a:pt x="130" y="1680"/>
                  </a:cubicBezTo>
                  <a:lnTo>
                    <a:pt x="0" y="1680"/>
                  </a:lnTo>
                  <a:lnTo>
                    <a:pt x="0" y="1677"/>
                  </a:lnTo>
                  <a:close/>
                  <a:moveTo>
                    <a:pt x="2202" y="113"/>
                  </a:moveTo>
                  <a:lnTo>
                    <a:pt x="2202" y="1680"/>
                  </a:lnTo>
                  <a:lnTo>
                    <a:pt x="130" y="1680"/>
                  </a:lnTo>
                  <a:cubicBezTo>
                    <a:pt x="1274" y="1680"/>
                    <a:pt x="2202" y="978"/>
                    <a:pt x="2202" y="113"/>
                  </a:cubicBezTo>
                  <a:close/>
                  <a:moveTo>
                    <a:pt x="2197" y="0"/>
                  </a:moveTo>
                  <a:lnTo>
                    <a:pt x="2202" y="0"/>
                  </a:lnTo>
                  <a:lnTo>
                    <a:pt x="2202" y="113"/>
                  </a:lnTo>
                  <a:cubicBezTo>
                    <a:pt x="2202" y="86"/>
                    <a:pt x="2201" y="59"/>
                    <a:pt x="2199" y="32"/>
                  </a:cubicBezTo>
                  <a:lnTo>
                    <a:pt x="219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Arial" panose="020B0604020202090204" pitchFamily="34" charset="0"/>
              </a:endParaRPr>
            </a:p>
          </p:txBody>
        </p:sp>
      </p:grpSp>
      <p:sp>
        <p:nvSpPr>
          <p:cNvPr id="167" name="右箭头 166"/>
          <p:cNvSpPr/>
          <p:nvPr/>
        </p:nvSpPr>
        <p:spPr>
          <a:xfrm>
            <a:off x="44774485" y="13342620"/>
            <a:ext cx="1936115" cy="236220"/>
          </a:xfrm>
          <a:prstGeom prst="rightArrow">
            <a:avLst>
              <a:gd name="adj1" fmla="val 61027"/>
              <a:gd name="adj2" fmla="val 53625"/>
            </a:avLst>
          </a:prstGeom>
          <a:solidFill>
            <a:srgbClr val="1E386B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pic>
        <p:nvPicPr>
          <p:cNvPr id="158" name="图片 157" descr="transparent_cheereio_logo"/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42433240" y="10150475"/>
            <a:ext cx="1897380" cy="1489710"/>
          </a:xfrm>
          <a:prstGeom prst="rect">
            <a:avLst/>
          </a:prstGeom>
          <a:noFill/>
        </p:spPr>
      </p:pic>
      <p:sp>
        <p:nvSpPr>
          <p:cNvPr id="222" name="文本框 221"/>
          <p:cNvSpPr txBox="1"/>
          <p:nvPr/>
        </p:nvSpPr>
        <p:spPr>
          <a:xfrm>
            <a:off x="45827315" y="11864975"/>
            <a:ext cx="4032885" cy="639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Bold Italic" panose="020B0604020202090204" charset="0"/>
                <a:cs typeface="Arial Bold Italic" panose="020B0604020202090204" charset="0"/>
                <a:sym typeface="+mn-ea"/>
              </a:rPr>
              <a:t>Bias-corrected </a:t>
            </a:r>
            <a:endParaRPr lang="en-US" altLang="zh-CN" sz="2800" b="1" i="1">
              <a:solidFill>
                <a:schemeClr val="tx1">
                  <a:lumMod val="50000"/>
                  <a:lumOff val="50000"/>
                </a:schemeClr>
              </a:solidFill>
              <a:latin typeface="Arial Bold Italic" panose="020B0604020202090204" charset="0"/>
              <a:cs typeface="Arial Bold Italic" panose="020B0604020202090204" charset="0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en-US" altLang="zh-CN"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Bold Italic" panose="020B0604020202090204" charset="0"/>
                <a:cs typeface="Arial Bold Italic" panose="020B0604020202090204" charset="0"/>
                <a:sym typeface="+mn-ea"/>
              </a:rPr>
              <a:t>boundary condition</a:t>
            </a:r>
            <a:endParaRPr lang="en-US" altLang="zh-CN" sz="2800" b="1" i="1">
              <a:solidFill>
                <a:schemeClr val="tx1">
                  <a:lumMod val="50000"/>
                  <a:lumOff val="50000"/>
                </a:schemeClr>
              </a:solidFill>
              <a:latin typeface="Arial Bold Italic" panose="020B0604020202090204" charset="0"/>
              <a:cs typeface="Arial Bold Italic" panose="020B0604020202090204" charset="0"/>
              <a:sym typeface="+mn-ea"/>
            </a:endParaRPr>
          </a:p>
          <a:p>
            <a:pPr algn="ctr">
              <a:lnSpc>
                <a:spcPct val="90000"/>
              </a:lnSpc>
            </a:pPr>
            <a:endParaRPr lang="en-US" altLang="zh-CN" sz="2800" b="1" i="1">
              <a:solidFill>
                <a:schemeClr val="tx1">
                  <a:lumMod val="50000"/>
                  <a:lumOff val="50000"/>
                </a:schemeClr>
              </a:solidFill>
              <a:latin typeface="Arial Bold Italic" panose="020B0604020202090204" charset="0"/>
              <a:cs typeface="Arial Bold Italic" panose="020B0604020202090204" charset="0"/>
              <a:sym typeface="+mn-ea"/>
            </a:endParaRPr>
          </a:p>
        </p:txBody>
      </p:sp>
      <p:sp>
        <p:nvSpPr>
          <p:cNvPr id="55" name="矩形 54"/>
          <p:cNvSpPr/>
          <p:nvPr/>
        </p:nvSpPr>
        <p:spPr>
          <a:xfrm rot="16200000">
            <a:off x="36294043" y="8500217"/>
            <a:ext cx="720000" cy="2016000"/>
          </a:xfrm>
          <a:prstGeom prst="rect">
            <a:avLst/>
          </a:prstGeom>
          <a:solidFill>
            <a:srgbClr val="6813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eaVert" rtlCol="0" anchor="ctr"/>
          <a:p>
            <a:pPr algn="ctr"/>
            <a:r>
              <a:rPr lang="en-US" altLang="zh-CN" sz="3600" b="1" i="1">
                <a:latin typeface="Arial Bold Italic" panose="020B0604020202090204" charset="0"/>
                <a:cs typeface="Arial Bold Italic" panose="020B0604020202090204" charset="0"/>
              </a:rPr>
              <a:t>Method</a:t>
            </a:r>
            <a:endParaRPr lang="en-US" altLang="zh-CN" sz="3600" b="1" i="1">
              <a:latin typeface="Arial Bold Italic" panose="020B0604020202090204" charset="0"/>
              <a:cs typeface="Arial Bold Italic" panose="020B060402020209020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7172305" y="27793651"/>
            <a:ext cx="28206065" cy="2240615"/>
            <a:chOff x="27043" y="43783"/>
            <a:chExt cx="44419" cy="3341"/>
          </a:xfrm>
        </p:grpSpPr>
        <p:sp>
          <p:nvSpPr>
            <p:cNvPr id="755" name="圆角矩形 754"/>
            <p:cNvSpPr/>
            <p:nvPr/>
          </p:nvSpPr>
          <p:spPr>
            <a:xfrm>
              <a:off x="31222" y="43804"/>
              <a:ext cx="40240" cy="3300"/>
            </a:xfrm>
            <a:prstGeom prst="roundRect">
              <a:avLst>
                <a:gd name="adj" fmla="val 0"/>
              </a:avLst>
            </a:prstGeom>
            <a:noFill/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marL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altLang="zh-CN" sz="3200" b="1">
                  <a:solidFill>
                    <a:srgbClr val="1E386B"/>
                  </a:solidFill>
                  <a:latin typeface="Times New Roman Bold" panose="02020503050405090304" charset="0"/>
                  <a:cs typeface="Times New Roman Bold" panose="02020503050405090304" charset="0"/>
                  <a:sym typeface="+mn-ea"/>
                </a:rPr>
                <a:t>  Li, Y.</a:t>
              </a:r>
              <a:r>
                <a:rPr lang="en-US" altLang="zh-CN" sz="3200">
                  <a:solidFill>
                    <a:srgbClr val="1E386B"/>
                  </a:solidFill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,</a:t>
              </a:r>
              <a:r>
                <a:rPr lang="en-US" altLang="zh-CN" sz="3200">
                  <a:solidFill>
                    <a:srgbClr val="1E386B"/>
                  </a:solidFill>
                  <a:latin typeface="Times New Roman Regular" panose="02020503050405090304" charset="0"/>
                  <a:cs typeface="Times New Roman Regular" panose="02020503050405090304" charset="0"/>
                  <a:sym typeface="+mn-ea"/>
                </a:rPr>
                <a:t> Zheng, B.*. </a:t>
              </a:r>
              <a:r>
                <a:rPr lang="en-US" altLang="zh-CN" sz="3200" b="1">
                  <a:solidFill>
                    <a:srgbClr val="1E386B"/>
                  </a:solidFill>
                  <a:latin typeface="Times New Roman Bold" panose="02020503050405090304" charset="0"/>
                  <a:cs typeface="Times New Roman Bold" panose="02020503050405090304" charset="0"/>
                  <a:sym typeface="+mn-ea"/>
                </a:rPr>
                <a:t>Tracking regional CH</a:t>
              </a:r>
              <a:r>
                <a:rPr lang="en-US" altLang="zh-CN" sz="3200" b="1" baseline="-25000">
                  <a:solidFill>
                    <a:srgbClr val="1E386B"/>
                  </a:solidFill>
                  <a:latin typeface="Times New Roman Bold" panose="02020503050405090304" charset="0"/>
                  <a:cs typeface="Times New Roman Bold" panose="02020503050405090304" charset="0"/>
                  <a:sym typeface="+mn-ea"/>
                </a:rPr>
                <a:t>4</a:t>
              </a:r>
              <a:r>
                <a:rPr lang="en-US" altLang="zh-CN" sz="3200" b="1">
                  <a:solidFill>
                    <a:srgbClr val="1E386B"/>
                  </a:solidFill>
                  <a:latin typeface="Times New Roman Bold" panose="02020503050405090304" charset="0"/>
                  <a:cs typeface="Times New Roman Bold" panose="02020503050405090304" charset="0"/>
                  <a:sym typeface="+mn-ea"/>
                </a:rPr>
                <a:t> emissions through collocated air pollution measurement: a pilot application and robustness analysis</a:t>
              </a:r>
              <a:endParaRPr lang="en-US" altLang="zh-CN" sz="3200" b="1">
                <a:solidFill>
                  <a:srgbClr val="1E386B"/>
                </a:solidFill>
                <a:latin typeface="Times New Roman Bold" panose="02020503050405090304" charset="0"/>
                <a:cs typeface="Times New Roman Bold" panose="02020503050405090304" charset="0"/>
                <a:sym typeface="+mn-ea"/>
              </a:endParaRPr>
            </a:p>
            <a:p>
              <a:pPr marL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altLang="zh-CN" sz="3200" b="1">
                  <a:solidFill>
                    <a:srgbClr val="1E386B"/>
                  </a:solidFill>
                  <a:latin typeface="Times New Roman Bold" panose="02020503050405090304" charset="0"/>
                  <a:cs typeface="Times New Roman Bold" panose="02020503050405090304" charset="0"/>
                  <a:sym typeface="+mn-ea"/>
                </a:rPr>
                <a:t>  in China</a:t>
              </a:r>
              <a:r>
                <a:rPr lang="en-US" altLang="zh-CN" sz="3200">
                  <a:solidFill>
                    <a:srgbClr val="1E386B"/>
                  </a:solidFill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. </a:t>
              </a:r>
              <a:r>
                <a:rPr lang="en-US" altLang="zh-CN" sz="3200" i="1">
                  <a:solidFill>
                    <a:srgbClr val="1E386B"/>
                  </a:solidFill>
                  <a:latin typeface="Times New Roman Italic" panose="02020503050405090304" charset="0"/>
                  <a:cs typeface="Times New Roman Italic" panose="02020503050405090304" charset="0"/>
                  <a:sym typeface="+mn-ea"/>
                </a:rPr>
                <a:t>npj Climate and Atmospheric Science </a:t>
              </a:r>
              <a:r>
                <a:rPr lang="en-US" altLang="zh-CN" sz="3200">
                  <a:solidFill>
                    <a:srgbClr val="1E386B"/>
                  </a:solidFill>
                  <a:latin typeface="Times New Roman Regular" panose="02020503050405090304" charset="0"/>
                  <a:cs typeface="Times New Roman Regular" panose="02020503050405090304" charset="0"/>
                  <a:sym typeface="+mn-ea"/>
                </a:rPr>
                <a:t>2025, 8 (1), 127.   </a:t>
              </a:r>
              <a:endParaRPr lang="en-US" altLang="zh-CN" sz="3200">
                <a:solidFill>
                  <a:srgbClr val="1E386B"/>
                </a:solidFill>
                <a:latin typeface="Times New Roman Regular" panose="02020503050405090304" charset="0"/>
                <a:cs typeface="Times New Roman Regular" panose="02020503050405090304" charset="0"/>
              </a:endParaRPr>
            </a:p>
            <a:p>
              <a:pPr marL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altLang="zh-CN" sz="3200" b="1">
                  <a:solidFill>
                    <a:srgbClr val="1E386B"/>
                  </a:solidFill>
                  <a:latin typeface="Times New Roman Bold" panose="02020503050405090304" charset="0"/>
                  <a:cs typeface="Times New Roman Bold" panose="02020503050405090304" charset="0"/>
                  <a:sym typeface="+mn-ea"/>
                </a:rPr>
                <a:t>  Li, Y.</a:t>
              </a:r>
              <a:r>
                <a:rPr lang="en-US" altLang="zh-CN" sz="3200">
                  <a:solidFill>
                    <a:srgbClr val="1E386B"/>
                  </a:solidFill>
                  <a:latin typeface="Times New Roman Regular" panose="02020503050405090304" charset="0"/>
                  <a:cs typeface="Times New Roman Regular" panose="02020503050405090304" charset="0"/>
                  <a:sym typeface="+mn-ea"/>
                </a:rPr>
                <a:t>, Pendergrass, D., Jacob, D., Tang, Y., Qiu, J., and Zheng, B.*:</a:t>
              </a:r>
              <a:r>
                <a:rPr lang="en-US" altLang="zh-CN" sz="3200" b="1">
                  <a:solidFill>
                    <a:srgbClr val="1E386B"/>
                  </a:solidFill>
                  <a:latin typeface="Times New Roman Bold" panose="02020503050405090304" charset="0"/>
                  <a:cs typeface="Times New Roman Bold" panose="02020503050405090304" charset="0"/>
                  <a:sym typeface="+mn-ea"/>
                </a:rPr>
                <a:t> Shifting Drivers of China's Methane Emissions  amid Economic Growth and </a:t>
              </a:r>
              <a:endParaRPr lang="en-US" altLang="zh-CN" sz="3200" b="1">
                <a:solidFill>
                  <a:srgbClr val="1E386B"/>
                </a:solidFill>
                <a:latin typeface="Times New Roman Bold" panose="02020503050405090304" charset="0"/>
                <a:cs typeface="Times New Roman Bold" panose="02020503050405090304" charset="0"/>
                <a:sym typeface="+mn-ea"/>
              </a:endParaRPr>
            </a:p>
            <a:p>
              <a:pPr marL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altLang="zh-CN" sz="3200" b="1">
                  <a:solidFill>
                    <a:srgbClr val="1E386B"/>
                  </a:solidFill>
                  <a:latin typeface="Times New Roman Bold" panose="02020503050405090304" charset="0"/>
                  <a:cs typeface="Times New Roman Bold" panose="02020503050405090304" charset="0"/>
                  <a:sym typeface="+mn-ea"/>
                </a:rPr>
                <a:t>  Mitigation between 2019–2024</a:t>
              </a:r>
              <a:r>
                <a:rPr lang="en-US" altLang="zh-CN" sz="3200">
                  <a:solidFill>
                    <a:srgbClr val="1E386B"/>
                  </a:solidFill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.</a:t>
              </a:r>
              <a:r>
                <a:rPr lang="en-US" altLang="zh-CN" sz="3200" b="1">
                  <a:solidFill>
                    <a:srgbClr val="1E386B"/>
                  </a:solidFill>
                  <a:latin typeface="Times New Roman Bold" panose="02020503050405090304" charset="0"/>
                  <a:cs typeface="Times New Roman Bold" panose="02020503050405090304" charset="0"/>
                  <a:sym typeface="+mn-ea"/>
                </a:rPr>
                <a:t> </a:t>
              </a:r>
              <a:r>
                <a:rPr lang="en-US" altLang="zh-CN" sz="3200" i="1">
                  <a:solidFill>
                    <a:srgbClr val="1E386B"/>
                  </a:solidFill>
                  <a:latin typeface="Times New Roman Italic" panose="02020503050405090304" charset="0"/>
                  <a:cs typeface="Times New Roman Italic" panose="02020503050405090304" charset="0"/>
                  <a:sym typeface="+mn-ea"/>
                </a:rPr>
                <a:t>EGUsphere</a:t>
              </a:r>
              <a:r>
                <a:rPr lang="en-US" altLang="zh-CN" sz="3200">
                  <a:solidFill>
                    <a:srgbClr val="1E386B"/>
                  </a:solidFill>
                  <a:latin typeface="Times New Roman Regular" panose="02020503050405090304" charset="0"/>
                  <a:cs typeface="Times New Roman Regular" panose="02020503050405090304" charset="0"/>
                  <a:sym typeface="+mn-ea"/>
                </a:rPr>
                <a:t> [preprint], 2026.</a:t>
              </a:r>
              <a:endParaRPr lang="en-US" altLang="zh-CN" sz="3200">
                <a:solidFill>
                  <a:srgbClr val="1E386B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 rot="16200000">
              <a:off x="27235" y="43591"/>
              <a:ext cx="3341" cy="37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="eaVert" rtlCol="0" anchor="ctr"/>
            <a:p>
              <a:pPr algn="ctr">
                <a:lnSpc>
                  <a:spcPct val="110000"/>
                </a:lnSpc>
              </a:pPr>
              <a:r>
                <a:rPr lang="en-US" altLang="zh-CN" sz="4000" b="1" i="1">
                  <a:latin typeface="Arial Bold Italic" panose="020B0604020202090204" charset="0"/>
                  <a:cs typeface="Arial Bold Italic" panose="020B0604020202090204" charset="0"/>
                </a:rPr>
                <a:t>Related</a:t>
              </a:r>
              <a:endParaRPr lang="en-US" altLang="zh-CN" sz="4000" b="1" i="1">
                <a:latin typeface="Arial Bold Italic" panose="020B0604020202090204" charset="0"/>
                <a:cs typeface="Arial Bold Italic" panose="020B0604020202090204" charset="0"/>
              </a:endParaRPr>
            </a:p>
            <a:p>
              <a:pPr algn="ctr">
                <a:lnSpc>
                  <a:spcPct val="110000"/>
                </a:lnSpc>
              </a:pPr>
              <a:r>
                <a:rPr lang="en-US" altLang="zh-CN" sz="4000" b="1" i="1">
                  <a:latin typeface="Arial Bold Italic" panose="020B0604020202090204" charset="0"/>
                  <a:cs typeface="Arial Bold Italic" panose="020B0604020202090204" charset="0"/>
                </a:rPr>
                <a:t>Papers</a:t>
              </a:r>
              <a:endParaRPr lang="en-US" altLang="zh-CN" sz="4000" b="1" i="1">
                <a:latin typeface="Arial Bold Italic" panose="020B0604020202090204" charset="0"/>
                <a:cs typeface="Arial Bold Italic" panose="020B0604020202090204" charset="0"/>
              </a:endParaRPr>
            </a:p>
          </p:txBody>
        </p:sp>
      </p:grpSp>
      <p:graphicFrame>
        <p:nvGraphicFramePr>
          <p:cNvPr id="69" name="图表 68"/>
          <p:cNvGraphicFramePr/>
          <p:nvPr/>
        </p:nvGraphicFramePr>
        <p:xfrm>
          <a:off x="2139950" y="17128490"/>
          <a:ext cx="3797300" cy="2237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0" name="文本框 69"/>
          <p:cNvSpPr txBox="1"/>
          <p:nvPr/>
        </p:nvSpPr>
        <p:spPr>
          <a:xfrm>
            <a:off x="5074285" y="17468850"/>
            <a:ext cx="269240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 i="1">
                <a:solidFill>
                  <a:srgbClr val="002060"/>
                </a:solidFill>
                <a:latin typeface="Arial Bold Italic" panose="020B0604020202090204" charset="0"/>
                <a:cs typeface="Arial Bold Italic" panose="020B0604020202090204" charset="0"/>
              </a:rPr>
              <a:t>Wetland</a:t>
            </a:r>
            <a:r>
              <a:rPr lang="en-US" altLang="zh-CN" sz="2600" b="1" i="1">
                <a:solidFill>
                  <a:srgbClr val="002060"/>
                </a:solidFill>
                <a:latin typeface="Arial Bold Italic" panose="020B0604020202090204" charset="0"/>
                <a:cs typeface="Arial Bold Italic" panose="020B0604020202090204" charset="0"/>
              </a:rPr>
              <a:t>s &amp;</a:t>
            </a:r>
            <a:endParaRPr lang="en-US" altLang="zh-CN" sz="2600" b="1" i="1">
              <a:solidFill>
                <a:srgbClr val="002060"/>
              </a:solidFill>
              <a:latin typeface="Arial Bold Italic" panose="020B0604020202090204" charset="0"/>
              <a:cs typeface="Arial Bold Italic" panose="020B0604020202090204" charset="0"/>
            </a:endParaRPr>
          </a:p>
          <a:p>
            <a:r>
              <a:rPr lang="en-US" altLang="zh-CN" sz="2600" b="1" i="1">
                <a:solidFill>
                  <a:srgbClr val="002060"/>
                </a:solidFill>
                <a:latin typeface="Arial Bold Italic" panose="020B0604020202090204" charset="0"/>
                <a:cs typeface="Arial Bold Italic" panose="020B0604020202090204" charset="0"/>
              </a:rPr>
              <a:t> freshwater</a:t>
            </a:r>
            <a:endParaRPr lang="en-US" altLang="zh-CN" sz="2600" b="1" i="1">
              <a:solidFill>
                <a:srgbClr val="002060"/>
              </a:solidFill>
              <a:latin typeface="Arial Bold Italic" panose="020B0604020202090204" charset="0"/>
              <a:cs typeface="Arial Bold Italic" panose="020B0604020202090204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5074285" y="18442305"/>
            <a:ext cx="363156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 i="1">
                <a:solidFill>
                  <a:srgbClr val="002060"/>
                </a:solidFill>
                <a:latin typeface="Arial Bold Italic" panose="020B0604020202090204" charset="0"/>
                <a:cs typeface="Arial Bold Italic" panose="020B0604020202090204" charset="0"/>
              </a:rPr>
              <a:t>Biomass burning</a:t>
            </a:r>
            <a:endParaRPr lang="en-US" altLang="zh-CN" sz="2600" b="1" i="1">
              <a:solidFill>
                <a:srgbClr val="002060"/>
              </a:solidFill>
              <a:latin typeface="Arial Bold Italic" panose="020B0604020202090204" charset="0"/>
              <a:cs typeface="Arial Bold Italic" panose="020B0604020202090204" charset="0"/>
            </a:endParaRPr>
          </a:p>
          <a:p>
            <a:r>
              <a:rPr lang="en-US" altLang="zh-CN" sz="2600" b="1" i="1">
                <a:solidFill>
                  <a:srgbClr val="002060"/>
                </a:solidFill>
                <a:latin typeface="Arial Bold Italic" panose="020B0604020202090204" charset="0"/>
                <a:cs typeface="Arial Bold Italic" panose="020B0604020202090204" charset="0"/>
              </a:rPr>
              <a:t>&amp; biofuel</a:t>
            </a:r>
            <a:endParaRPr lang="en-US" altLang="zh-CN" sz="2600" b="1" i="1">
              <a:solidFill>
                <a:srgbClr val="002060"/>
              </a:solidFill>
              <a:latin typeface="Arial Bold Italic" panose="020B0604020202090204" charset="0"/>
              <a:cs typeface="Arial Bold Italic" panose="020B0604020202090204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941705" y="17755870"/>
            <a:ext cx="203454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2600" b="1" i="1">
                <a:solidFill>
                  <a:srgbClr val="481C51"/>
                </a:solidFill>
                <a:latin typeface="Arial Bold Italic" panose="020B0604020202090204" charset="0"/>
                <a:cs typeface="Arial Bold Italic" panose="020B0604020202090204" charset="0"/>
              </a:rPr>
              <a:t>Agriculture</a:t>
            </a:r>
            <a:endParaRPr lang="en-US" altLang="zh-CN" sz="2600" b="1" i="1">
              <a:solidFill>
                <a:srgbClr val="481C51"/>
              </a:solidFill>
              <a:latin typeface="Arial Bold Italic" panose="020B0604020202090204" charset="0"/>
              <a:cs typeface="Arial Bold Italic" panose="020B0604020202090204" charset="0"/>
            </a:endParaRPr>
          </a:p>
          <a:p>
            <a:pPr algn="r"/>
            <a:r>
              <a:rPr lang="en-US" altLang="zh-CN" sz="2600" b="1" i="1">
                <a:solidFill>
                  <a:srgbClr val="481C51"/>
                </a:solidFill>
                <a:latin typeface="Arial Bold Italic" panose="020B0604020202090204" charset="0"/>
                <a:cs typeface="Arial Bold Italic" panose="020B0604020202090204" charset="0"/>
              </a:rPr>
              <a:t>&amp; waste</a:t>
            </a:r>
            <a:endParaRPr lang="en-US" altLang="zh-CN" sz="2600" b="1" i="1">
              <a:solidFill>
                <a:srgbClr val="481C51"/>
              </a:solidFill>
              <a:latin typeface="Arial Bold Italic" panose="020B0604020202090204" charset="0"/>
              <a:cs typeface="Arial Bold Italic" panose="020B0604020202090204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1115060" y="18755360"/>
            <a:ext cx="1862455" cy="4349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/>
            <a:r>
              <a:rPr lang="en-US" altLang="zh-CN" sz="2600" b="1" i="1">
                <a:solidFill>
                  <a:srgbClr val="481C51"/>
                </a:solidFill>
                <a:latin typeface="Arial Bold Italic" panose="020B0604020202090204" charset="0"/>
                <a:cs typeface="Arial Bold Italic" panose="020B0604020202090204" charset="0"/>
              </a:rPr>
              <a:t>Fossil fuel</a:t>
            </a:r>
            <a:endParaRPr lang="en-US" altLang="zh-CN" sz="2600" b="1" i="1">
              <a:solidFill>
                <a:srgbClr val="481C51"/>
              </a:solidFill>
              <a:latin typeface="Arial Bold Italic" panose="020B0604020202090204" charset="0"/>
              <a:cs typeface="Arial Bold Italic" panose="020B0604020202090204" charset="0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1043940" y="17106265"/>
            <a:ext cx="2211070" cy="7391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 u="sng">
                <a:solidFill>
                  <a:srgbClr val="1E386B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Sources:</a:t>
            </a:r>
            <a:r>
              <a:rPr lang="en-US" altLang="zh-CN" sz="2800" b="1" u="sng">
                <a:solidFill>
                  <a:schemeClr val="tx2">
                    <a:lumMod val="60000"/>
                    <a:lumOff val="40000"/>
                  </a:schemeClr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 </a:t>
            </a:r>
            <a:endParaRPr lang="en-US" altLang="zh-CN" sz="2800" b="1" u="sng">
              <a:solidFill>
                <a:schemeClr val="tx2">
                  <a:lumMod val="60000"/>
                  <a:lumOff val="40000"/>
                </a:schemeClr>
              </a:solidFill>
              <a:latin typeface="Arial Bold" panose="020B0604020202090204" charset="0"/>
              <a:cs typeface="Arial Bold" panose="020B0604020202090204" charset="0"/>
              <a:sym typeface="+mn-ea"/>
            </a:endParaRPr>
          </a:p>
        </p:txBody>
      </p:sp>
      <p:grpSp>
        <p:nvGrpSpPr>
          <p:cNvPr id="137" name="组合 136"/>
          <p:cNvGrpSpPr/>
          <p:nvPr/>
        </p:nvGrpSpPr>
        <p:grpSpPr>
          <a:xfrm>
            <a:off x="45908595" y="27598370"/>
            <a:ext cx="4577115" cy="2562733"/>
            <a:chOff x="72678" y="43715"/>
            <a:chExt cx="6827" cy="3800"/>
          </a:xfrm>
        </p:grpSpPr>
        <p:pic>
          <p:nvPicPr>
            <p:cNvPr id="99" name="图片 98" descr="qr (5)"/>
            <p:cNvPicPr>
              <a:picLocks noChangeAspect="1"/>
            </p:cNvPicPr>
            <p:nvPr/>
          </p:nvPicPr>
          <p:blipFill>
            <a:blip r:embed="rId93"/>
            <a:srcRect t="3341"/>
            <a:stretch>
              <a:fillRect/>
            </a:stretch>
          </p:blipFill>
          <p:spPr>
            <a:xfrm>
              <a:off x="72737" y="44428"/>
              <a:ext cx="3194" cy="3087"/>
            </a:xfrm>
            <a:prstGeom prst="rect">
              <a:avLst/>
            </a:prstGeom>
          </p:spPr>
        </p:pic>
        <p:grpSp>
          <p:nvGrpSpPr>
            <p:cNvPr id="68" name="组合 67"/>
            <p:cNvGrpSpPr/>
            <p:nvPr/>
          </p:nvGrpSpPr>
          <p:grpSpPr>
            <a:xfrm>
              <a:off x="76252" y="43715"/>
              <a:ext cx="3253" cy="3773"/>
              <a:chOff x="76252" y="43715"/>
              <a:chExt cx="3253" cy="3773"/>
            </a:xfrm>
          </p:grpSpPr>
          <p:pic>
            <p:nvPicPr>
              <p:cNvPr id="67" name="图片 66" descr="qr (1)"/>
              <p:cNvPicPr>
                <a:picLocks noChangeAspect="1"/>
              </p:cNvPicPr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6314" y="44343"/>
                <a:ext cx="3144" cy="3145"/>
              </a:xfrm>
              <a:prstGeom prst="rect">
                <a:avLst/>
              </a:prstGeom>
            </p:spPr>
          </p:pic>
          <p:sp>
            <p:nvSpPr>
              <p:cNvPr id="63" name="文本框 62"/>
              <p:cNvSpPr txBox="1"/>
              <p:nvPr/>
            </p:nvSpPr>
            <p:spPr>
              <a:xfrm>
                <a:off x="76252" y="43715"/>
                <a:ext cx="3253" cy="97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en-US" altLang="zh-CN" sz="2800" b="1">
                    <a:solidFill>
                      <a:srgbClr val="1E386B"/>
                    </a:solidFill>
                    <a:latin typeface="Arial Heavy" charset="0"/>
                    <a:cs typeface="Arial Heavy" charset="0"/>
                  </a:rPr>
                  <a:t>Paper 2</a:t>
                </a:r>
                <a:endParaRPr lang="en-US" altLang="zh-CN" sz="2800" b="1">
                  <a:solidFill>
                    <a:srgbClr val="1E386B"/>
                  </a:solidFill>
                  <a:latin typeface="Arial Heavy" charset="0"/>
                  <a:cs typeface="Arial Heavy" charset="0"/>
                </a:endParaRPr>
              </a:p>
            </p:txBody>
          </p:sp>
        </p:grpSp>
        <p:sp>
          <p:nvSpPr>
            <p:cNvPr id="60" name="文本框 59"/>
            <p:cNvSpPr txBox="1"/>
            <p:nvPr/>
          </p:nvSpPr>
          <p:spPr>
            <a:xfrm>
              <a:off x="72678" y="43715"/>
              <a:ext cx="3253" cy="9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2800" b="1">
                  <a:solidFill>
                    <a:srgbClr val="1E386B"/>
                  </a:solidFill>
                  <a:latin typeface="Arial Bold" panose="020B0604020202090204" charset="0"/>
                  <a:cs typeface="Arial Bold" panose="020B0604020202090204" charset="0"/>
                </a:rPr>
                <a:t>Paper 1</a:t>
              </a:r>
              <a:endParaRPr lang="en-US" altLang="zh-CN" sz="2800" b="1">
                <a:solidFill>
                  <a:srgbClr val="1E386B"/>
                </a:solidFill>
                <a:latin typeface="Arial Bold" panose="020B0604020202090204" charset="0"/>
                <a:cs typeface="Arial Bold" panose="020B0604020202090204" charset="0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8270240" y="17705705"/>
            <a:ext cx="7520940" cy="2346271"/>
            <a:chOff x="12912" y="28078"/>
            <a:chExt cx="11702" cy="3495"/>
          </a:xfrm>
        </p:grpSpPr>
        <p:grpSp>
          <p:nvGrpSpPr>
            <p:cNvPr id="89" name="组合 88"/>
            <p:cNvGrpSpPr/>
            <p:nvPr/>
          </p:nvGrpSpPr>
          <p:grpSpPr>
            <a:xfrm>
              <a:off x="12912" y="28097"/>
              <a:ext cx="9971" cy="3227"/>
              <a:chOff x="13420" y="28097"/>
              <a:chExt cx="9971" cy="3227"/>
            </a:xfrm>
          </p:grpSpPr>
          <p:pic>
            <p:nvPicPr>
              <p:cNvPr id="77" name="图片 76"/>
              <p:cNvPicPr>
                <a:picLocks noChangeAspect="1"/>
              </p:cNvPicPr>
              <p:nvPr/>
            </p:nvPicPr>
            <p:blipFill>
              <a:blip r:embed="rId95"/>
              <a:srcRect l="4023" t="5628" r="3331" b="8539"/>
              <a:stretch>
                <a:fillRect/>
              </a:stretch>
            </p:blipFill>
            <p:spPr>
              <a:xfrm>
                <a:off x="15381" y="28097"/>
                <a:ext cx="7400" cy="3227"/>
              </a:xfrm>
              <a:prstGeom prst="rect">
                <a:avLst/>
              </a:prstGeom>
              <a:ln w="19050">
                <a:solidFill>
                  <a:srgbClr val="1E386B"/>
                </a:solidFill>
              </a:ln>
            </p:spPr>
          </p:pic>
          <p:sp>
            <p:nvSpPr>
              <p:cNvPr id="83" name="线形标注 1(带强调线) 82"/>
              <p:cNvSpPr/>
              <p:nvPr/>
            </p:nvSpPr>
            <p:spPr>
              <a:xfrm>
                <a:off x="21768" y="29140"/>
                <a:ext cx="1623" cy="627"/>
              </a:xfrm>
              <a:prstGeom prst="accentCallout1">
                <a:avLst>
                  <a:gd name="adj1" fmla="val 40810"/>
                  <a:gd name="adj2" fmla="val -6413"/>
                  <a:gd name="adj3" fmla="val 6060"/>
                  <a:gd name="adj4" fmla="val -26740"/>
                </a:avLst>
              </a:prstGeom>
              <a:solidFill>
                <a:srgbClr val="F0E6FC"/>
              </a:solidFill>
              <a:ln w="28575">
                <a:solidFill>
                  <a:srgbClr val="8D359A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 b="1" i="1">
                    <a:solidFill>
                      <a:srgbClr val="481C51"/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China</a:t>
                </a:r>
                <a:endParaRPr lang="en-US" altLang="zh-CN" sz="2400" b="1" i="1">
                  <a:solidFill>
                    <a:srgbClr val="481C51"/>
                  </a:solidFill>
                  <a:latin typeface="Arial Regular" panose="020B0604020202090204" charset="0"/>
                  <a:cs typeface="Arial Regular" panose="020B0604020202090204" charset="0"/>
                  <a:sym typeface="+mn-ea"/>
                </a:endParaRPr>
              </a:p>
            </p:txBody>
          </p:sp>
          <p:sp>
            <p:nvSpPr>
              <p:cNvPr id="85" name="线形标注 1(带强调线) 84"/>
              <p:cNvSpPr/>
              <p:nvPr/>
            </p:nvSpPr>
            <p:spPr>
              <a:xfrm rot="16200000" flipH="1">
                <a:off x="20198" y="29918"/>
                <a:ext cx="574" cy="1623"/>
              </a:xfrm>
              <a:prstGeom prst="accentCallout1">
                <a:avLst>
                  <a:gd name="adj1" fmla="val 74362"/>
                  <a:gd name="adj2" fmla="val -19553"/>
                  <a:gd name="adj3" fmla="val 54730"/>
                  <a:gd name="adj4" fmla="val -164047"/>
                </a:avLst>
              </a:prstGeom>
              <a:solidFill>
                <a:srgbClr val="F0E6FC"/>
              </a:solidFill>
              <a:ln w="28575">
                <a:solidFill>
                  <a:srgbClr val="8D359A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="eaVert" rtlCol="0" anchor="ctr"/>
              <a:p>
                <a:pPr marL="0" lvl="0" algn="ctr"/>
                <a:r>
                  <a:rPr lang="en-US" altLang="zh-CN" sz="2400" b="1" i="1">
                    <a:solidFill>
                      <a:srgbClr val="481C51"/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India</a:t>
                </a:r>
                <a:endParaRPr lang="en-US" altLang="zh-CN" sz="2400" b="1" i="1">
                  <a:solidFill>
                    <a:srgbClr val="481C51"/>
                  </a:solidFill>
                  <a:latin typeface="Arial Regular" panose="020B0604020202090204" charset="0"/>
                  <a:cs typeface="Arial Regular" panose="020B0604020202090204" charset="0"/>
                  <a:sym typeface="+mn-ea"/>
                </a:endParaRPr>
              </a:p>
            </p:txBody>
          </p:sp>
          <p:sp>
            <p:nvSpPr>
              <p:cNvPr id="87" name="线形标注 1(带强调线) 86"/>
              <p:cNvSpPr/>
              <p:nvPr/>
            </p:nvSpPr>
            <p:spPr>
              <a:xfrm flipH="1">
                <a:off x="13420" y="28807"/>
                <a:ext cx="2329" cy="626"/>
              </a:xfrm>
              <a:prstGeom prst="accentCallout1">
                <a:avLst>
                  <a:gd name="adj1" fmla="val 58545"/>
                  <a:gd name="adj2" fmla="val -4851"/>
                  <a:gd name="adj3" fmla="val 31192"/>
                  <a:gd name="adj4" fmla="val -55175"/>
                </a:avLst>
              </a:prstGeom>
              <a:solidFill>
                <a:srgbClr val="F0E6FC"/>
              </a:solidFill>
              <a:ln w="28575">
                <a:solidFill>
                  <a:srgbClr val="8D359A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 b="1" i="1">
                    <a:solidFill>
                      <a:srgbClr val="481C51"/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The U.S.</a:t>
                </a:r>
                <a:endParaRPr lang="en-US" altLang="zh-CN" sz="2400" b="1" i="1">
                  <a:solidFill>
                    <a:srgbClr val="481C51"/>
                  </a:solidFill>
                  <a:latin typeface="Arial Regular" panose="020B0604020202090204" charset="0"/>
                  <a:cs typeface="Arial Regular" panose="020B0604020202090204" charset="0"/>
                  <a:sym typeface="+mn-ea"/>
                </a:endParaRPr>
              </a:p>
            </p:txBody>
          </p:sp>
          <p:sp>
            <p:nvSpPr>
              <p:cNvPr id="88" name="线形标注 1(带强调线) 87"/>
              <p:cNvSpPr/>
              <p:nvPr/>
            </p:nvSpPr>
            <p:spPr>
              <a:xfrm flipH="1">
                <a:off x="15300" y="30115"/>
                <a:ext cx="1624" cy="626"/>
              </a:xfrm>
              <a:prstGeom prst="accentCallout1">
                <a:avLst>
                  <a:gd name="adj1" fmla="val 63181"/>
                  <a:gd name="adj2" fmla="val -6531"/>
                  <a:gd name="adj3" fmla="val -10518"/>
                  <a:gd name="adj4" fmla="val -51354"/>
                </a:avLst>
              </a:prstGeom>
              <a:solidFill>
                <a:srgbClr val="F0E6FC"/>
              </a:solidFill>
              <a:ln w="28575">
                <a:solidFill>
                  <a:srgbClr val="8D359A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 b="1" i="1">
                    <a:solidFill>
                      <a:srgbClr val="481C51"/>
                    </a:solidFill>
                    <a:latin typeface="Arial Regular" panose="020B0604020202090204" charset="0"/>
                    <a:cs typeface="Arial Regular" panose="020B0604020202090204" charset="0"/>
                    <a:sym typeface="+mn-ea"/>
                  </a:rPr>
                  <a:t>Brazil</a:t>
                </a:r>
                <a:endParaRPr lang="en-US" altLang="zh-CN" sz="2400" b="1" i="1">
                  <a:solidFill>
                    <a:srgbClr val="481C51"/>
                  </a:solidFill>
                  <a:latin typeface="Arial Regular" panose="020B0604020202090204" charset="0"/>
                  <a:cs typeface="Arial Regular" panose="020B0604020202090204" charset="0"/>
                  <a:sym typeface="+mn-ea"/>
                </a:endParaRPr>
              </a:p>
            </p:txBody>
          </p:sp>
        </p:grpSp>
        <p:pic>
          <p:nvPicPr>
            <p:cNvPr id="103" name="图片 102"/>
            <p:cNvPicPr>
              <a:picLocks noChangeAspect="1"/>
            </p:cNvPicPr>
            <p:nvPr/>
          </p:nvPicPr>
          <p:blipFill>
            <a:blip r:embed="rId96"/>
            <a:srcRect l="31092" t="1266" r="36975" b="2020"/>
            <a:stretch>
              <a:fillRect/>
            </a:stretch>
          </p:blipFill>
          <p:spPr>
            <a:xfrm>
              <a:off x="23074" y="28116"/>
              <a:ext cx="114" cy="3208"/>
            </a:xfrm>
            <a:prstGeom prst="rect">
              <a:avLst/>
            </a:prstGeom>
            <a:ln w="19050">
              <a:solidFill>
                <a:srgbClr val="002060"/>
              </a:solidFill>
            </a:ln>
          </p:spPr>
        </p:pic>
        <p:grpSp>
          <p:nvGrpSpPr>
            <p:cNvPr id="108" name="组合 107"/>
            <p:cNvGrpSpPr/>
            <p:nvPr/>
          </p:nvGrpSpPr>
          <p:grpSpPr>
            <a:xfrm>
              <a:off x="23217" y="28198"/>
              <a:ext cx="1102" cy="3375"/>
              <a:chOff x="23330" y="28198"/>
              <a:chExt cx="1102" cy="3375"/>
            </a:xfrm>
          </p:grpSpPr>
          <p:sp>
            <p:nvSpPr>
              <p:cNvPr id="104" name="文本框 103"/>
              <p:cNvSpPr txBox="1"/>
              <p:nvPr/>
            </p:nvSpPr>
            <p:spPr>
              <a:xfrm>
                <a:off x="23330" y="28198"/>
                <a:ext cx="1099" cy="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b="1">
                    <a:latin typeface="Arial Regular" panose="020B0604020202090204" charset="0"/>
                    <a:ea typeface="PingFang SC Semibold" panose="020B0400000000000000" charset="-122"/>
                    <a:cs typeface="Arial Regular" panose="020B0604020202090204" charset="0"/>
                  </a:rPr>
                  <a:t>600</a:t>
                </a:r>
                <a:endParaRPr lang="en-US" altLang="zh-CN" b="1">
                  <a:latin typeface="Arial Regular" panose="020B0604020202090204" charset="0"/>
                  <a:ea typeface="PingFang SC Semibold" panose="020B0400000000000000" charset="-122"/>
                  <a:cs typeface="Arial Regular" panose="020B0604020202090204" charset="0"/>
                </a:endParaRPr>
              </a:p>
            </p:txBody>
          </p:sp>
          <p:sp>
            <p:nvSpPr>
              <p:cNvPr id="105" name="文本框 104"/>
              <p:cNvSpPr txBox="1"/>
              <p:nvPr/>
            </p:nvSpPr>
            <p:spPr>
              <a:xfrm>
                <a:off x="23330" y="29140"/>
                <a:ext cx="1100" cy="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b="1">
                    <a:latin typeface="Arial Regular" panose="020B0604020202090204" charset="0"/>
                    <a:ea typeface="PingFang SC Semibold" panose="020B0400000000000000" charset="-122"/>
                    <a:cs typeface="Arial Regular" panose="020B0604020202090204" charset="0"/>
                  </a:rPr>
                  <a:t>400</a:t>
                </a:r>
                <a:endParaRPr lang="en-US" altLang="zh-CN" b="1">
                  <a:latin typeface="Arial Regular" panose="020B0604020202090204" charset="0"/>
                  <a:ea typeface="PingFang SC Semibold" panose="020B0400000000000000" charset="-122"/>
                  <a:cs typeface="Arial Regular" panose="020B0604020202090204" charset="0"/>
                </a:endParaRPr>
              </a:p>
            </p:txBody>
          </p:sp>
          <p:sp>
            <p:nvSpPr>
              <p:cNvPr id="106" name="文本框 105"/>
              <p:cNvSpPr txBox="1"/>
              <p:nvPr/>
            </p:nvSpPr>
            <p:spPr>
              <a:xfrm>
                <a:off x="23330" y="30082"/>
                <a:ext cx="1101" cy="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b="1">
                    <a:latin typeface="Arial Regular" panose="020B0604020202090204" charset="0"/>
                    <a:ea typeface="PingFang SC Semibold" panose="020B0400000000000000" charset="-122"/>
                    <a:cs typeface="Arial Regular" panose="020B0604020202090204" charset="0"/>
                  </a:rPr>
                  <a:t>200</a:t>
                </a:r>
                <a:endParaRPr lang="en-US" altLang="zh-CN" b="1">
                  <a:latin typeface="Arial Regular" panose="020B0604020202090204" charset="0"/>
                  <a:ea typeface="PingFang SC Semibold" panose="020B0400000000000000" charset="-122"/>
                  <a:cs typeface="Arial Regular" panose="020B0604020202090204" charset="0"/>
                </a:endParaRP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23330" y="31024"/>
                <a:ext cx="1102" cy="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b="1">
                    <a:latin typeface="Arial Regular" panose="020B0604020202090204" charset="0"/>
                    <a:ea typeface="PingFang SC Semibold" panose="020B0400000000000000" charset="-122"/>
                    <a:cs typeface="Arial Regular" panose="020B0604020202090204" charset="0"/>
                  </a:rPr>
                  <a:t>0</a:t>
                </a:r>
                <a:endParaRPr lang="en-US" altLang="zh-CN" b="1">
                  <a:latin typeface="Arial Regular" panose="020B0604020202090204" charset="0"/>
                  <a:ea typeface="PingFang SC Semibold" panose="020B0400000000000000" charset="-122"/>
                  <a:cs typeface="Arial Regular" panose="020B0604020202090204" charset="0"/>
                </a:endParaRPr>
              </a:p>
            </p:txBody>
          </p:sp>
        </p:grpSp>
        <p:sp>
          <p:nvSpPr>
            <p:cNvPr id="110" name="文本框 109"/>
            <p:cNvSpPr txBox="1"/>
            <p:nvPr/>
          </p:nvSpPr>
          <p:spPr>
            <a:xfrm rot="5400000">
              <a:off x="22525" y="29406"/>
              <a:ext cx="3417" cy="7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b="1"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</a:rPr>
                <a:t>Emissions (t grid</a:t>
              </a:r>
              <a:r>
                <a:rPr lang="en-US" altLang="zh-CN" b="1" baseline="30000"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</a:rPr>
                <a:t>-1</a:t>
              </a:r>
              <a:r>
                <a:rPr lang="en-US" altLang="zh-CN" b="1"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</a:rPr>
                <a:t>)</a:t>
              </a:r>
              <a:endParaRPr lang="en-US" altLang="zh-CN" b="1"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endParaRPr>
            </a:p>
          </p:txBody>
        </p:sp>
      </p:grpSp>
      <p:sp>
        <p:nvSpPr>
          <p:cNvPr id="403" name="圆角矩形 402"/>
          <p:cNvSpPr/>
          <p:nvPr/>
        </p:nvSpPr>
        <p:spPr>
          <a:xfrm>
            <a:off x="22642195" y="13219430"/>
            <a:ext cx="2853690" cy="977265"/>
          </a:xfrm>
          <a:prstGeom prst="roundRect">
            <a:avLst>
              <a:gd name="adj" fmla="val 20727"/>
            </a:avLst>
          </a:prstGeom>
          <a:solidFill>
            <a:srgbClr val="E3EFFA">
              <a:alpha val="38000"/>
            </a:srgbClr>
          </a:solidFill>
          <a:ln w="22225">
            <a:solidFill>
              <a:srgbClr val="2989DB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en-US" altLang="zh-CN" sz="2800" b="1">
                <a:solidFill>
                  <a:srgbClr val="1E386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Enhancement</a:t>
            </a:r>
            <a:endParaRPr lang="en-US" altLang="zh-CN" sz="2800" b="1">
              <a:solidFill>
                <a:srgbClr val="1E386B"/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en-US" altLang="zh-CN" sz="2800" b="1">
                <a:solidFill>
                  <a:srgbClr val="1E386B"/>
                </a:solidFill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rPr>
              <a:t>concentration</a:t>
            </a:r>
            <a:endParaRPr lang="en-US" altLang="zh-CN" sz="2800" b="1">
              <a:solidFill>
                <a:srgbClr val="1E386B"/>
              </a:solidFill>
              <a:latin typeface="Arial Bold" panose="020B0604020202090204" charset="0"/>
              <a:ea typeface="PingFang SC Semibold" panose="020B0400000000000000" charset="-122"/>
              <a:cs typeface="Arial Bold" panose="020B0604020202090204" charset="0"/>
              <a:sym typeface="+mn-ea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23887379" y="14271696"/>
            <a:ext cx="461465" cy="357186"/>
            <a:chOff x="37801" y="22490"/>
            <a:chExt cx="599" cy="562"/>
          </a:xfrm>
        </p:grpSpPr>
        <p:sp>
          <p:nvSpPr>
            <p:cNvPr id="120" name="等腰三角形 119"/>
            <p:cNvSpPr/>
            <p:nvPr/>
          </p:nvSpPr>
          <p:spPr>
            <a:xfrm>
              <a:off x="37801" y="22490"/>
              <a:ext cx="599" cy="356"/>
            </a:xfrm>
            <a:prstGeom prst="triangle">
              <a:avLst/>
            </a:prstGeom>
            <a:solidFill>
              <a:srgbClr val="34528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121" name="等腰三角形 120"/>
            <p:cNvSpPr/>
            <p:nvPr/>
          </p:nvSpPr>
          <p:spPr>
            <a:xfrm>
              <a:off x="37801" y="22697"/>
              <a:ext cx="599" cy="356"/>
            </a:xfrm>
            <a:prstGeom prst="triangle">
              <a:avLst/>
            </a:prstGeom>
            <a:solidFill>
              <a:srgbClr val="34528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</p:grpSp>
      <p:sp>
        <p:nvSpPr>
          <p:cNvPr id="367" name="文本框 366"/>
          <p:cNvSpPr txBox="1"/>
          <p:nvPr/>
        </p:nvSpPr>
        <p:spPr>
          <a:xfrm>
            <a:off x="23745190" y="15189835"/>
            <a:ext cx="202755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b="1" i="1">
                <a:solidFill>
                  <a:srgbClr val="734A3A"/>
                </a:solidFill>
                <a:latin typeface="Arial Semibold" charset="0"/>
                <a:ea typeface="PingFang SC Semibold" panose="020B0400000000000000" charset="-122"/>
                <a:cs typeface="Arial Semibold" charset="0"/>
              </a:rPr>
              <a:t>Downwind</a:t>
            </a:r>
            <a:endParaRPr lang="en-US" altLang="zh-CN" sz="2800" b="1" i="1">
              <a:solidFill>
                <a:srgbClr val="734A3A"/>
              </a:solidFill>
              <a:latin typeface="Arial Semibold" charset="0"/>
              <a:ea typeface="PingFang SC Semibold" panose="020B0400000000000000" charset="-122"/>
              <a:cs typeface="Arial Semibold" charset="0"/>
            </a:endParaRPr>
          </a:p>
        </p:txBody>
      </p:sp>
      <p:sp>
        <p:nvSpPr>
          <p:cNvPr id="368" name="文本框 367"/>
          <p:cNvSpPr txBox="1"/>
          <p:nvPr/>
        </p:nvSpPr>
        <p:spPr>
          <a:xfrm>
            <a:off x="26888440" y="15190470"/>
            <a:ext cx="305625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 i="1">
                <a:solidFill>
                  <a:srgbClr val="734A3A"/>
                </a:solidFill>
                <a:latin typeface="Arial Semibold" charset="0"/>
                <a:ea typeface="PingFang SC Semibold" panose="020B0400000000000000" charset="-122"/>
                <a:cs typeface="Arial Semibold" charset="0"/>
              </a:rPr>
              <a:t>Background</a:t>
            </a:r>
            <a:endParaRPr lang="en-US" altLang="zh-CN" sz="2800" b="1" i="1">
              <a:solidFill>
                <a:srgbClr val="734A3A"/>
              </a:solidFill>
              <a:latin typeface="Arial Semibold" charset="0"/>
              <a:ea typeface="PingFang SC Semibold" panose="020B0400000000000000" charset="-122"/>
              <a:cs typeface="Arial Semibold" charset="0"/>
            </a:endParaRPr>
          </a:p>
        </p:txBody>
      </p:sp>
      <p:grpSp>
        <p:nvGrpSpPr>
          <p:cNvPr id="155" name="组合 154"/>
          <p:cNvGrpSpPr/>
          <p:nvPr/>
        </p:nvGrpSpPr>
        <p:grpSpPr>
          <a:xfrm>
            <a:off x="17149445" y="24636730"/>
            <a:ext cx="33494980" cy="2998470"/>
            <a:chOff x="27007" y="38798"/>
            <a:chExt cx="52748" cy="4537"/>
          </a:xfrm>
        </p:grpSpPr>
        <p:grpSp>
          <p:nvGrpSpPr>
            <p:cNvPr id="145" name="组合 144"/>
            <p:cNvGrpSpPr/>
            <p:nvPr/>
          </p:nvGrpSpPr>
          <p:grpSpPr>
            <a:xfrm>
              <a:off x="27007" y="38798"/>
              <a:ext cx="52748" cy="4365"/>
              <a:chOff x="27007" y="38798"/>
              <a:chExt cx="52748" cy="4365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55492" y="38798"/>
                <a:ext cx="24263" cy="4365"/>
              </a:xfrm>
              <a:prstGeom prst="rect">
                <a:avLst/>
              </a:prstGeom>
              <a:solidFill>
                <a:srgbClr val="F0E6FC">
                  <a:alpha val="50000"/>
                </a:srgbClr>
              </a:solidFill>
              <a:ln w="50800">
                <a:solidFill>
                  <a:srgbClr val="F0E6FC"/>
                </a:solidFill>
              </a:ln>
            </p:spPr>
            <p:txBody>
              <a:bodyPr wrap="square" rtlCol="0">
                <a:noAutofit/>
                <a:scene3d>
                  <a:camera prst="orthographicFront"/>
                  <a:lightRig rig="threePt" dir="t"/>
                </a:scene3d>
              </a:bodyPr>
              <a:p>
                <a:pPr lvl="0" algn="l">
                  <a:lnSpc>
                    <a:spcPct val="130000"/>
                  </a:lnSpc>
                  <a:buClrTx/>
                  <a:buSzTx/>
                  <a:buFontTx/>
                </a:pPr>
                <a:endParaRPr lang="en-US" altLang="zh-CN" sz="3700" b="1">
                  <a:solidFill>
                    <a:schemeClr val="tx1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31221" y="38798"/>
                <a:ext cx="23851" cy="4365"/>
              </a:xfrm>
              <a:prstGeom prst="rect">
                <a:avLst/>
              </a:prstGeom>
              <a:solidFill>
                <a:srgbClr val="F0E6FC">
                  <a:alpha val="50000"/>
                </a:srgbClr>
              </a:solidFill>
              <a:ln w="50800">
                <a:solidFill>
                  <a:srgbClr val="F0E6FC"/>
                </a:solidFill>
              </a:ln>
            </p:spPr>
            <p:txBody>
              <a:bodyPr wrap="square" rtlCol="0">
                <a:noAutofit/>
                <a:scene3d>
                  <a:camera prst="orthographicFront"/>
                  <a:lightRig rig="threePt" dir="t"/>
                </a:scene3d>
              </a:bodyPr>
              <a:p>
                <a:pPr marL="571500" lvl="0" indent="-571500" algn="l">
                  <a:lnSpc>
                    <a:spcPct val="110000"/>
                  </a:lnSpc>
                  <a:buFont typeface="Arial" panose="020B0604020202090204" pitchFamily="34" charset="0"/>
                  <a:buChar char="•"/>
                </a:pPr>
                <a:endParaRPr lang="en-US" altLang="zh-CN" sz="3600" b="1">
                  <a:solidFill>
                    <a:schemeClr val="tx1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</a:endParaRPr>
              </a:p>
            </p:txBody>
          </p:sp>
          <p:sp>
            <p:nvSpPr>
              <p:cNvPr id="218" name="矩形 217"/>
              <p:cNvSpPr/>
              <p:nvPr/>
            </p:nvSpPr>
            <p:spPr>
              <a:xfrm rot="16200000">
                <a:off x="26719" y="39090"/>
                <a:ext cx="4356" cy="3781"/>
              </a:xfrm>
              <a:prstGeom prst="rect">
                <a:avLst/>
              </a:prstGeom>
              <a:solidFill>
                <a:srgbClr val="681372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="eaVert" rtlCol="0" anchor="ctr"/>
              <a:p>
                <a:pPr algn="ctr">
                  <a:lnSpc>
                    <a:spcPct val="110000"/>
                  </a:lnSpc>
                </a:pPr>
                <a:endParaRPr lang="en-US" altLang="zh-CN" sz="4000" b="1" i="1">
                  <a:latin typeface="Arial Bold Italic" panose="020B0604020202090204" charset="0"/>
                  <a:cs typeface="Arial Bold Italic" panose="020B0604020202090204" charset="0"/>
                </a:endParaRPr>
              </a:p>
            </p:txBody>
          </p:sp>
        </p:grpSp>
        <p:sp>
          <p:nvSpPr>
            <p:cNvPr id="138" name="文本框 137"/>
            <p:cNvSpPr txBox="1"/>
            <p:nvPr/>
          </p:nvSpPr>
          <p:spPr>
            <a:xfrm>
              <a:off x="31411" y="39003"/>
              <a:ext cx="24194" cy="4332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</a:bodyPr>
            <a:p>
              <a:pPr lvl="0" indent="0" algn="l">
                <a:lnSpc>
                  <a:spcPct val="110000"/>
                </a:lnSpc>
                <a:buNone/>
              </a:pPr>
              <a:r>
                <a:rPr lang="en-US" altLang="zh-CN" sz="3700" b="1">
                  <a:solidFill>
                    <a:schemeClr val="tx1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- </a:t>
              </a:r>
              <a:r>
                <a:rPr lang="en-US" altLang="zh-CN" sz="3700" b="1">
                  <a:solidFill>
                    <a:srgbClr val="913F9E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China’s CH</a:t>
              </a:r>
              <a:r>
                <a:rPr lang="en-US" altLang="en-US" sz="3700" b="1" baseline="-25000">
                  <a:solidFill>
                    <a:srgbClr val="913F9E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4</a:t>
              </a:r>
              <a:r>
                <a:rPr lang="en-US" altLang="zh-CN" sz="3700" b="1">
                  <a:solidFill>
                    <a:srgbClr val="913F9E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emissions</a:t>
              </a:r>
              <a:r>
                <a:rPr lang="en-US" altLang="zh-CN" sz="3700" b="1">
                  <a:solidFill>
                    <a:srgbClr val="0070C0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</a:t>
              </a: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have</a:t>
              </a:r>
              <a:r>
                <a:rPr lang="en-US" altLang="zh-CN" sz="3700" b="1">
                  <a:solidFill>
                    <a:srgbClr val="0070C0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</a:t>
              </a:r>
              <a:r>
                <a:rPr lang="en-US" altLang="zh-CN" sz="3700" b="1">
                  <a:solidFill>
                    <a:srgbClr val="913F9E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increased</a:t>
              </a: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by 2.3% yr</a:t>
              </a:r>
              <a:r>
                <a:rPr lang="en-US" altLang="zh-CN" sz="3700" b="1" baseline="30000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-1</a:t>
              </a: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since 2000, </a:t>
              </a:r>
              <a:endParaRPr lang="en-US" altLang="zh-CN" sz="3700" b="1">
                <a:effectLst/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endParaRPr>
            </a:p>
            <a:p>
              <a:pPr lvl="0" indent="0" algn="l">
                <a:lnSpc>
                  <a:spcPct val="110000"/>
                </a:lnSpc>
                <a:buNone/>
              </a:pP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  driven by </a:t>
              </a:r>
              <a:r>
                <a:rPr lang="en-US" altLang="zh-CN" sz="3700" b="1">
                  <a:solidFill>
                    <a:srgbClr val="913F9E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socioeconomic development</a:t>
              </a: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.</a:t>
              </a:r>
              <a:endParaRPr lang="en-US" altLang="zh-CN" sz="3700" b="1">
                <a:solidFill>
                  <a:schemeClr val="tx1"/>
                </a:solidFill>
                <a:effectLst/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endParaRPr>
            </a:p>
            <a:p>
              <a:pPr lvl="0" indent="0" algn="l">
                <a:lnSpc>
                  <a:spcPct val="110000"/>
                </a:lnSpc>
                <a:buNone/>
              </a:pPr>
              <a:r>
                <a:rPr lang="en-US" altLang="zh-CN" sz="3700" b="1">
                  <a:solidFill>
                    <a:schemeClr val="tx1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-</a:t>
              </a:r>
              <a:r>
                <a:rPr lang="en-US" altLang="zh-CN" sz="3700" b="1">
                  <a:solidFill>
                    <a:srgbClr val="681372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Single-site</a:t>
              </a: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observations constrain </a:t>
              </a:r>
              <a:r>
                <a:rPr lang="en-US" altLang="zh-CN" sz="3700" b="1">
                  <a:solidFill>
                    <a:srgbClr val="681372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large-scale </a:t>
              </a: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emissions.</a:t>
              </a:r>
              <a:endParaRPr lang="en-US" altLang="zh-CN" sz="3700" b="1">
                <a:solidFill>
                  <a:schemeClr val="tx1"/>
                </a:solidFill>
                <a:effectLst/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endParaRPr>
            </a:p>
            <a:p>
              <a:pPr lvl="0" indent="0" algn="l">
                <a:lnSpc>
                  <a:spcPct val="110000"/>
                </a:lnSpc>
                <a:buNone/>
              </a:pPr>
              <a:r>
                <a:rPr lang="en-US" altLang="zh-CN" sz="3700" b="1">
                  <a:solidFill>
                    <a:schemeClr val="tx1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</a:rPr>
                <a:t>- A promising tool for </a:t>
              </a:r>
              <a:r>
                <a:rPr lang="en-US" altLang="zh-CN" sz="3700" b="1">
                  <a:solidFill>
                    <a:srgbClr val="681372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</a:rPr>
                <a:t>synergistic </a:t>
              </a:r>
              <a:r>
                <a:rPr lang="en-US" altLang="zh-CN" sz="3700" b="1">
                  <a:solidFill>
                    <a:srgbClr val="681372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non-co-emitted gases</a:t>
              </a: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</a:t>
              </a:r>
              <a:r>
                <a:rPr lang="en-US" altLang="zh-CN" sz="3700" b="1">
                  <a:solidFill>
                    <a:schemeClr val="tx1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</a:rPr>
                <a:t>inversion.</a:t>
              </a:r>
              <a:endParaRPr lang="en-US" altLang="zh-CN" sz="3700" b="1">
                <a:solidFill>
                  <a:schemeClr val="tx1"/>
                </a:solidFill>
                <a:effectLst/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</a:endParaRPr>
            </a:p>
          </p:txBody>
        </p:sp>
        <p:sp>
          <p:nvSpPr>
            <p:cNvPr id="142" name="文本框 141"/>
            <p:cNvSpPr txBox="1"/>
            <p:nvPr/>
          </p:nvSpPr>
          <p:spPr>
            <a:xfrm>
              <a:off x="55379" y="39003"/>
              <a:ext cx="24376" cy="400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en-US" altLang="zh-CN" sz="3700" b="1">
                  <a:solidFill>
                    <a:srgbClr val="681372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</a:t>
              </a: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-</a:t>
              </a:r>
              <a:r>
                <a:rPr lang="en-US" altLang="zh-CN" sz="3700" b="1">
                  <a:solidFill>
                    <a:srgbClr val="681372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</a:t>
              </a:r>
              <a:r>
                <a:rPr lang="en-US" altLang="zh-CN" sz="3700" b="1">
                  <a:solidFill>
                    <a:srgbClr val="913F9E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Livestock</a:t>
              </a:r>
              <a:r>
                <a:rPr lang="en-US" altLang="zh-CN" sz="3700" b="1">
                  <a:solidFill>
                    <a:srgbClr val="0070C0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</a:t>
              </a: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largely drives </a:t>
              </a:r>
              <a:r>
                <a:rPr lang="en-US" altLang="zh-CN" sz="3700" b="1">
                  <a:solidFill>
                    <a:srgbClr val="913F9E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China’s CH</a:t>
              </a:r>
              <a:r>
                <a:rPr lang="en-US" altLang="zh-CN" sz="3700" b="1" baseline="-25000">
                  <a:solidFill>
                    <a:srgbClr val="913F9E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4</a:t>
              </a:r>
              <a:r>
                <a:rPr lang="en-US" altLang="zh-CN" sz="3700" b="1">
                  <a:solidFill>
                    <a:srgbClr val="913F9E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emission increase</a:t>
              </a:r>
              <a:r>
                <a:rPr lang="en-US" altLang="zh-CN" sz="3700" b="1">
                  <a:solidFill>
                    <a:srgbClr val="681372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</a:t>
              </a:r>
              <a:r>
                <a:rPr lang="en-US" altLang="zh-CN" sz="3700" b="1">
                  <a:solidFill>
                    <a:schemeClr val="tx1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after 2019.</a:t>
              </a:r>
              <a:endParaRPr lang="en-US" altLang="zh-CN" sz="3700" b="1">
                <a:solidFill>
                  <a:schemeClr val="tx1"/>
                </a:solidFill>
                <a:effectLst/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endParaRPr>
            </a:p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en-US" altLang="zh-CN" sz="3700" b="1">
                  <a:solidFill>
                    <a:srgbClr val="681372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- </a:t>
              </a:r>
              <a:r>
                <a:rPr lang="en-US" altLang="zh-CN" sz="3700" b="1">
                  <a:ln/>
                  <a:solidFill>
                    <a:schemeClr val="tx1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We extend t</a:t>
              </a: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he global tool </a:t>
              </a:r>
              <a:r>
                <a:rPr lang="en-US" altLang="zh-CN" sz="3700" b="1">
                  <a:solidFill>
                    <a:srgbClr val="681372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(CHEEREIO)</a:t>
              </a: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to</a:t>
              </a:r>
              <a:r>
                <a:rPr lang="en-US" altLang="zh-CN" sz="3700" b="1">
                  <a:solidFill>
                    <a:srgbClr val="481C51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</a:t>
              </a:r>
              <a:r>
                <a:rPr lang="en-US" altLang="zh-CN" sz="3700" b="1">
                  <a:solidFill>
                    <a:srgbClr val="681372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regional scales.</a:t>
              </a:r>
              <a:endParaRPr lang="en-US" altLang="zh-CN" sz="3700" b="1">
                <a:solidFill>
                  <a:srgbClr val="681372"/>
                </a:solidFill>
                <a:effectLst/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endParaRPr>
            </a:p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- Efficient </a:t>
              </a:r>
              <a:r>
                <a:rPr lang="en-US" altLang="zh-CN" sz="3700" b="1">
                  <a:solidFill>
                    <a:srgbClr val="681372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LETKF</a:t>
              </a: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enables </a:t>
              </a:r>
              <a:r>
                <a:rPr lang="en-US" altLang="zh-CN" sz="3700" b="1">
                  <a:solidFill>
                    <a:srgbClr val="681372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near-real-time</a:t>
              </a: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, </a:t>
              </a:r>
              <a:r>
                <a:rPr lang="en-US" altLang="zh-CN" sz="3700" b="1">
                  <a:solidFill>
                    <a:srgbClr val="681372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high-precision</a:t>
              </a:r>
              <a:r>
                <a:rPr lang="en-US" altLang="zh-CN" sz="3700" b="1">
                  <a:solidFill>
                    <a:schemeClr val="tx1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,</a:t>
              </a: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and   </a:t>
              </a:r>
              <a:endParaRPr lang="en-US" altLang="zh-CN" sz="3700" b="1">
                <a:effectLst/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endParaRPr>
            </a:p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    </a:t>
              </a:r>
              <a:r>
                <a:rPr lang="en-US" altLang="zh-CN" sz="3700" b="1">
                  <a:solidFill>
                    <a:srgbClr val="681372"/>
                  </a:solidFill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scalable </a:t>
              </a:r>
              <a:r>
                <a:rPr lang="en-US" altLang="zh-CN" sz="3700" b="1">
                  <a:effectLst/>
                  <a:latin typeface="Arial Bold" panose="020B0604020202090204" charset="0"/>
                  <a:ea typeface="PingFang SC Semibold" panose="020B0400000000000000" charset="-122"/>
                  <a:cs typeface="Arial Bold" panose="020B0604020202090204" charset="0"/>
                  <a:sym typeface="+mn-ea"/>
                </a:rPr>
                <a:t>inversion across regions. </a:t>
              </a:r>
              <a:endParaRPr lang="en-US" altLang="zh-CN" sz="3700" b="1">
                <a:solidFill>
                  <a:schemeClr val="tx1"/>
                </a:solidFill>
                <a:effectLst/>
                <a:latin typeface="Arial Bold" panose="020B0604020202090204" charset="0"/>
                <a:ea typeface="PingFang SC Semibold" panose="020B0400000000000000" charset="-122"/>
                <a:cs typeface="Arial Bold" panose="020B0604020202090204" charset="0"/>
                <a:sym typeface="+mn-ea"/>
              </a:endParaRPr>
            </a:p>
            <a:p>
              <a:pPr>
                <a:lnSpc>
                  <a:spcPct val="110000"/>
                </a:lnSpc>
              </a:pPr>
              <a:endParaRPr lang="zh-CN" altLang="en-US" sz="3700"/>
            </a:p>
          </p:txBody>
        </p:sp>
      </p:grpSp>
      <p:sp>
        <p:nvSpPr>
          <p:cNvPr id="165" name="文本框 164"/>
          <p:cNvSpPr txBox="1"/>
          <p:nvPr/>
        </p:nvSpPr>
        <p:spPr>
          <a:xfrm>
            <a:off x="17123410" y="24836755"/>
            <a:ext cx="2491105" cy="254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4000" b="1" i="1">
                <a:solidFill>
                  <a:schemeClr val="bg1"/>
                </a:solidFill>
                <a:latin typeface="Arial Bold Italic" panose="020B0604020202090204" charset="0"/>
                <a:cs typeface="Arial Bold Italic" panose="020B0604020202090204" charset="0"/>
                <a:sym typeface="+mn-ea"/>
              </a:rPr>
              <a:t>Take </a:t>
            </a:r>
            <a:endParaRPr lang="en-US" altLang="zh-CN" sz="4000" b="1" i="1">
              <a:solidFill>
                <a:schemeClr val="bg1"/>
              </a:solidFill>
              <a:latin typeface="Arial Bold Italic" panose="020B0604020202090204" charset="0"/>
              <a:cs typeface="Arial Bold Italic" panose="020B060402020209020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4000" b="1" i="1">
                <a:solidFill>
                  <a:schemeClr val="bg1"/>
                </a:solidFill>
                <a:latin typeface="Arial Bold Italic" panose="020B0604020202090204" charset="0"/>
                <a:cs typeface="Arial Bold Italic" panose="020B0604020202090204" charset="0"/>
                <a:sym typeface="+mn-ea"/>
              </a:rPr>
              <a:t>Home</a:t>
            </a:r>
            <a:endParaRPr lang="en-US" altLang="zh-CN" sz="4000" b="1" i="1">
              <a:solidFill>
                <a:schemeClr val="bg1"/>
              </a:solidFill>
              <a:latin typeface="Arial Bold Italic" panose="020B0604020202090204" charset="0"/>
              <a:cs typeface="Arial Bold Italic" panose="020B060402020209020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4000" b="1" i="1">
                <a:solidFill>
                  <a:schemeClr val="bg1"/>
                </a:solidFill>
                <a:latin typeface="Arial Bold Italic" panose="020B0604020202090204" charset="0"/>
                <a:cs typeface="Arial Bold Italic" panose="020B0604020202090204" charset="0"/>
                <a:sym typeface="+mn-ea"/>
              </a:rPr>
              <a:t>Message</a:t>
            </a:r>
            <a:endParaRPr lang="en-US" altLang="zh-CN" sz="4000" b="1" i="1">
              <a:solidFill>
                <a:schemeClr val="bg1"/>
              </a:solidFill>
              <a:latin typeface="Arial Bold Italic" panose="020B0604020202090204" charset="0"/>
              <a:cs typeface="Arial Bold Italic" panose="020B0604020202090204" charset="0"/>
              <a:sym typeface="+mn-ea"/>
            </a:endParaRPr>
          </a:p>
        </p:txBody>
      </p:sp>
    </p:spTree>
    <p:custDataLst>
      <p:tags r:id="rId9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resource_record_key" val="{&quot;10&quot;:[50059210,17424574,50034493,21597079,21552418,4587825,50008846,50026282,21591386,21557301,21557275,21541721,50062557,21565724,21591394,19984064,20097326,21594632,21550880,20289441,50011901,20217282,50009423,3650202,21537884,50016101],&quot;65&quot;:[20205081]}"/>
</p:tagLst>
</file>

<file path=ppt/tags/tag64.xml><?xml version="1.0" encoding="utf-8"?>
<p:tagLst xmlns:p="http://schemas.openxmlformats.org/presentationml/2006/main">
  <p:tag name="resource_record_key" val="{&quot;10&quot;:[50059210,17424574,50034493,21597079,21552418,4587825,50008846,50026282,21591386,21557301,21557275,21541721,50062557,21565724,21591394,19984064,20097326,21594632,21550880,20289441,50011901,20217282,50009423,3650202,21537884,50016101],&quot;65&quot;:[20205081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4088</Words>
  <Application>WPS 演示</Application>
  <PresentationFormat>宽屏</PresentationFormat>
  <Paragraphs>284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Arial Bold</vt:lpstr>
      <vt:lpstr>Times New Roman</vt:lpstr>
      <vt:lpstr>汉仪书宋二KW</vt:lpstr>
      <vt:lpstr>Times New Roman Regular</vt:lpstr>
      <vt:lpstr>Century Gothic</vt:lpstr>
      <vt:lpstr>PingFang SC Semibold</vt:lpstr>
      <vt:lpstr>Arial Bold Italic</vt:lpstr>
      <vt:lpstr>Arial Regular</vt:lpstr>
      <vt:lpstr>Arial Semibold</vt:lpstr>
      <vt:lpstr>微软雅黑</vt:lpstr>
      <vt:lpstr>Calibri</vt:lpstr>
      <vt:lpstr>苹方-简</vt:lpstr>
      <vt:lpstr>Helvetica Neue</vt:lpstr>
      <vt:lpstr>汉仪旗黑</vt:lpstr>
      <vt:lpstr>宋体</vt:lpstr>
      <vt:lpstr>Arial Unicode MS</vt:lpstr>
      <vt:lpstr>Times New Roman</vt:lpstr>
      <vt:lpstr>微软雅黑</vt:lpstr>
      <vt:lpstr>Avenir Book</vt:lpstr>
      <vt:lpstr>DejaVu Math TeX Gyre</vt:lpstr>
      <vt:lpstr>Times New Roman Italic</vt:lpstr>
      <vt:lpstr>Times New Roman Bold</vt:lpstr>
      <vt:lpstr>Avenir Heavy</vt:lpstr>
      <vt:lpstr>Songti SC Regular</vt:lpstr>
      <vt:lpstr>Avenir Heavy Oblique</vt:lpstr>
      <vt:lpstr>Arial Heavy</vt:lpstr>
      <vt:lpstr>Arial Italic</vt:lpstr>
      <vt:lpstr>宋体-简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李一凡(2022312940)</cp:lastModifiedBy>
  <cp:revision>233</cp:revision>
  <dcterms:created xsi:type="dcterms:W3CDTF">2026-04-28T15:43:16Z</dcterms:created>
  <dcterms:modified xsi:type="dcterms:W3CDTF">2026-04-28T15:43:16Z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2052-7.4.1.8983</vt:lpwstr>
  </property>
  <property fmtid="{D5CDD505-2E9C-101B-9397-08002B2CF9AE}" pid="3" name="ICV">
    <vt:lpwstr>B6783CB305E4C716CC3CE869CCEBA9BE_43</vt:lpwstr>
  </property>
</Properties>
</file>