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ink/ink5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6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7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8.xml" ContentType="application/inkml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1" r:id="rId5"/>
    <p:sldId id="260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6" r:id="rId17"/>
    <p:sldId id="277" r:id="rId18"/>
    <p:sldId id="278" r:id="rId19"/>
    <p:sldId id="279" r:id="rId20"/>
    <p:sldId id="273" r:id="rId21"/>
    <p:sldId id="275" r:id="rId22"/>
    <p:sldId id="259" r:id="rId23"/>
  </p:sldIdLst>
  <p:sldSz cx="12192000" cy="6858000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gg0pGC6pUgpN/tE6Va5OZtU17C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39F"/>
    <a:srgbClr val="186EAE"/>
    <a:srgbClr val="020B2D"/>
    <a:srgbClr val="155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7:40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144 144 24575,'20'0'0,"5"-1"0,2 1 0,-2 0 0,2 2 0,-2 2 0,1 1 0,-1 0 0,31 10 0,-16 4 0,92 30 0,-48-21 0,-59-18 0,1-2 0,1 0 0,-1-1 0,0-2 0,45 3 0,215-9 0,-281 1 0,-1 0 0,1 0 0,0 0 0,-2-1 0,2 1 0,-1-1 0,1-1 0,-2 1 0,2 0 0,-1-1 0,-1 0 0,1 0 0,7-4 0,-9 3 0,1 1 0,-1 0 0,-1-1 0,2 1 0,-2-1 0,2 0 0,-2 0 0,0 1 0,0-2 0,0 2 0,1-2 0,-2 2 0,1-2 0,-1 0 0,1 2 0,-1-2 0,0 2 0,0-2 0,0-4 0,0 4 0,-1 1 0,1-1 0,0 0 0,-1 1 0,-1 0 0,2 0 0,-1-1 0,0 0 0,-1 2 0,0-2 0,1 2 0,-1-2 0,0 2 0,0-2 0,0 2 0,-1-1 0,1 1 0,-1-1 0,1 1 0,-1 0 0,0-1 0,0 2 0,0-2 0,0 2 0,0 0 0,-6-3 0,-7 0 0,1 0 0,-1 0 0,0 1 0,-27-1 0,-16-3 0,-7-5 0,41 7 0,0 0 0,1-1 0,-26-10 0,-97-31 0,117 42 0,0 0 0,-1 3 0,1 0 0,-48 5 0,46-2 0,0 0 0,-1-2 0,-60-10 0,43 3-249,-1 2 0,0 2 0,-67 4 0,103 0-120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7:40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144 144 24575,'20'0'0,"5"-1"0,2 1 0,-2 0 0,2 2 0,-2 2 0,1 1 0,-1 0 0,31 10 0,-16 4 0,92 30 0,-48-21 0,-59-18 0,1-2 0,1 0 0,-1-1 0,0-2 0,45 3 0,215-9 0,-281 1 0,-1 0 0,1 0 0,0 0 0,-2-1 0,2 1 0,-1-1 0,1-1 0,-2 1 0,2 0 0,-1-1 0,-1 0 0,1 0 0,7-4 0,-9 3 0,1 1 0,-1 0 0,-1-1 0,2 1 0,-2-1 0,2 0 0,-2 0 0,0 1 0,0-2 0,0 2 0,1-2 0,-2 2 0,1-2 0,-1 0 0,1 2 0,-1-2 0,0 2 0,0-2 0,0-4 0,0 4 0,-1 1 0,1-1 0,0 0 0,-1 1 0,-1 0 0,2 0 0,-1-1 0,0 0 0,-1 2 0,0-2 0,1 2 0,-1-2 0,0 2 0,0-2 0,0 2 0,-1-1 0,1 1 0,-1-1 0,1 1 0,-1 0 0,0-1 0,0 2 0,0-2 0,0 2 0,0 0 0,-6-3 0,-7 0 0,1 0 0,-1 0 0,0 1 0,-27-1 0,-16-3 0,-7-5 0,41 7 0,0 0 0,1-1 0,-26-10 0,-97-31 0,117 42 0,0 0 0,-1 3 0,1 0 0,-48 5 0,46-2 0,0 0 0,-1-2 0,-60-10 0,43 3-249,-1 2 0,0 2 0,-67 4 0,103 0-120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7:40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144 144 24575,'20'0'0,"5"-1"0,2 1 0,-2 0 0,2 2 0,-2 2 0,1 1 0,-1 0 0,31 10 0,-16 4 0,92 30 0,-48-21 0,-59-18 0,1-2 0,1 0 0,-1-1 0,0-2 0,45 3 0,215-9 0,-281 1 0,-1 0 0,1 0 0,0 0 0,-2-1 0,2 1 0,-1-1 0,1-1 0,-2 1 0,2 0 0,-1-1 0,-1 0 0,1 0 0,7-4 0,-9 3 0,1 1 0,-1 0 0,-1-1 0,2 1 0,-2-1 0,2 0 0,-2 0 0,0 1 0,0-2 0,0 2 0,1-2 0,-2 2 0,1-2 0,-1 0 0,1 2 0,-1-2 0,0 2 0,0-2 0,0-4 0,0 4 0,-1 1 0,1-1 0,0 0 0,-1 1 0,-1 0 0,2 0 0,-1-1 0,0 0 0,-1 2 0,0-2 0,1 2 0,-1-2 0,0 2 0,0-2 0,0 2 0,-1-1 0,1 1 0,-1-1 0,1 1 0,-1 0 0,0-1 0,0 2 0,0-2 0,0 2 0,0 0 0,-6-3 0,-7 0 0,1 0 0,-1 0 0,0 1 0,-27-1 0,-16-3 0,-7-5 0,41 7 0,0 0 0,1-1 0,-26-10 0,-97-31 0,117 42 0,0 0 0,-1 3 0,1 0 0,-48 5 0,46-2 0,0 0 0,-1-2 0,-60-10 0,43 3-249,-1 2 0,0 2 0,-67 4 0,103 0-120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7:40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144 144 24575,'20'0'0,"5"-1"0,2 1 0,-2 0 0,2 2 0,-2 2 0,1 1 0,-1 0 0,31 10 0,-16 4 0,92 30 0,-48-21 0,-59-18 0,1-2 0,1 0 0,-1-1 0,0-2 0,45 3 0,215-9 0,-281 1 0,-1 0 0,1 0 0,0 0 0,-2-1 0,2 1 0,-1-1 0,1-1 0,-2 1 0,2 0 0,-1-1 0,-1 0 0,1 0 0,7-4 0,-9 3 0,1 1 0,-1 0 0,-1-1 0,2 1 0,-2-1 0,2 0 0,-2 0 0,0 1 0,0-2 0,0 2 0,1-2 0,-2 2 0,1-2 0,-1 0 0,1 2 0,-1-2 0,0 2 0,0-2 0,0-4 0,0 4 0,-1 1 0,1-1 0,0 0 0,-1 1 0,-1 0 0,2 0 0,-1-1 0,0 0 0,-1 2 0,0-2 0,1 2 0,-1-2 0,0 2 0,0-2 0,0 2 0,-1-1 0,1 1 0,-1-1 0,1 1 0,-1 0 0,0-1 0,0 2 0,0-2 0,0 2 0,0 0 0,-6-3 0,-7 0 0,1 0 0,-1 0 0,0 1 0,-27-1 0,-16-3 0,-7-5 0,41 7 0,0 0 0,1-1 0,-26-10 0,-97-31 0,117 42 0,0 0 0,-1 3 0,1 0 0,-48 5 0,46-2 0,0 0 0,-1-2 0,-60-10 0,43 3-249,-1 2 0,0 2 0,-67 4 0,103 0-120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7:40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144 144 24575,'20'0'0,"5"-1"0,2 1 0,-2 0 0,2 2 0,-2 2 0,1 1 0,-1 0 0,31 10 0,-16 4 0,92 30 0,-48-21 0,-59-18 0,1-2 0,1 0 0,-1-1 0,0-2 0,45 3 0,215-9 0,-281 1 0,-1 0 0,1 0 0,0 0 0,-2-1 0,2 1 0,-1-1 0,1-1 0,-2 1 0,2 0 0,-1-1 0,-1 0 0,1 0 0,7-4 0,-9 3 0,1 1 0,-1 0 0,-1-1 0,2 1 0,-2-1 0,2 0 0,-2 0 0,0 1 0,0-2 0,0 2 0,1-2 0,-2 2 0,1-2 0,-1 0 0,1 2 0,-1-2 0,0 2 0,0-2 0,0-4 0,0 4 0,-1 1 0,1-1 0,0 0 0,-1 1 0,-1 0 0,2 0 0,-1-1 0,0 0 0,-1 2 0,0-2 0,1 2 0,-1-2 0,0 2 0,0-2 0,0 2 0,-1-1 0,1 1 0,-1-1 0,1 1 0,-1 0 0,0-1 0,0 2 0,0-2 0,0 2 0,0 0 0,-6-3 0,-7 0 0,1 0 0,-1 0 0,0 1 0,-27-1 0,-16-3 0,-7-5 0,41 7 0,0 0 0,1-1 0,-26-10 0,-97-31 0,117 42 0,0 0 0,-1 3 0,1 0 0,-48 5 0,46-2 0,0 0 0,-1-2 0,-60-10 0,43 3-249,-1 2 0,0 2 0,-67 4 0,103 0-120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7:40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144 144 24575,'20'0'0,"5"-1"0,2 1 0,-2 0 0,2 2 0,-2 2 0,1 1 0,-1 0 0,31 10 0,-16 4 0,92 30 0,-48-21 0,-59-18 0,1-2 0,1 0 0,-1-1 0,0-2 0,45 3 0,215-9 0,-281 1 0,-1 0 0,1 0 0,0 0 0,-2-1 0,2 1 0,-1-1 0,1-1 0,-2 1 0,2 0 0,-1-1 0,-1 0 0,1 0 0,7-4 0,-9 3 0,1 1 0,-1 0 0,-1-1 0,2 1 0,-2-1 0,2 0 0,-2 0 0,0 1 0,0-2 0,0 2 0,1-2 0,-2 2 0,1-2 0,-1 0 0,1 2 0,-1-2 0,0 2 0,0-2 0,0-4 0,0 4 0,-1 1 0,1-1 0,0 0 0,-1 1 0,-1 0 0,2 0 0,-1-1 0,0 0 0,-1 2 0,0-2 0,1 2 0,-1-2 0,0 2 0,0-2 0,0 2 0,-1-1 0,1 1 0,-1-1 0,1 1 0,-1 0 0,0-1 0,0 2 0,0-2 0,0 2 0,0 0 0,-6-3 0,-7 0 0,1 0 0,-1 0 0,0 1 0,-27-1 0,-16-3 0,-7-5 0,41 7 0,0 0 0,1-1 0,-26-10 0,-97-31 0,117 42 0,0 0 0,-1 3 0,1 0 0,-48 5 0,46-2 0,0 0 0,-1-2 0,-60-10 0,43 3-249,-1 2 0,0 2 0,-67 4 0,103 0-120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7:40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144 144 24575,'20'0'0,"5"-1"0,2 1 0,-2 0 0,2 2 0,-2 2 0,1 1 0,-1 0 0,31 10 0,-16 4 0,92 30 0,-48-21 0,-59-18 0,1-2 0,1 0 0,-1-1 0,0-2 0,45 3 0,215-9 0,-281 1 0,-1 0 0,1 0 0,0 0 0,-2-1 0,2 1 0,-1-1 0,1-1 0,-2 1 0,2 0 0,-1-1 0,-1 0 0,1 0 0,7-4 0,-9 3 0,1 1 0,-1 0 0,-1-1 0,2 1 0,-2-1 0,2 0 0,-2 0 0,0 1 0,0-2 0,0 2 0,1-2 0,-2 2 0,1-2 0,-1 0 0,1 2 0,-1-2 0,0 2 0,0-2 0,0-4 0,0 4 0,-1 1 0,1-1 0,0 0 0,-1 1 0,-1 0 0,2 0 0,-1-1 0,0 0 0,-1 2 0,0-2 0,1 2 0,-1-2 0,0 2 0,0-2 0,0 2 0,-1-1 0,1 1 0,-1-1 0,1 1 0,-1 0 0,0-1 0,0 2 0,0-2 0,0 2 0,0 0 0,-6-3 0,-7 0 0,1 0 0,-1 0 0,0 1 0,-27-1 0,-16-3 0,-7-5 0,41 7 0,0 0 0,1-1 0,-26-10 0,-97-31 0,117 42 0,0 0 0,-1 3 0,1 0 0,-48 5 0,46-2 0,0 0 0,-1-2 0,-60-10 0,43 3-249,-1 2 0,0 2 0,-67 4 0,103 0-120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7:40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144 144 24575,'20'0'0,"5"-1"0,2 1 0,-2 0 0,2 2 0,-2 2 0,1 1 0,-1 0 0,31 10 0,-16 4 0,92 30 0,-48-21 0,-59-18 0,1-2 0,1 0 0,-1-1 0,0-2 0,45 3 0,215-9 0,-281 1 0,-1 0 0,1 0 0,0 0 0,-2-1 0,2 1 0,-1-1 0,1-1 0,-2 1 0,2 0 0,-1-1 0,-1 0 0,1 0 0,7-4 0,-9 3 0,1 1 0,-1 0 0,-1-1 0,2 1 0,-2-1 0,2 0 0,-2 0 0,0 1 0,0-2 0,0 2 0,1-2 0,-2 2 0,1-2 0,-1 0 0,1 2 0,-1-2 0,0 2 0,0-2 0,0-4 0,0 4 0,-1 1 0,1-1 0,0 0 0,-1 1 0,-1 0 0,2 0 0,-1-1 0,0 0 0,-1 2 0,0-2 0,1 2 0,-1-2 0,0 2 0,0-2 0,0 2 0,-1-1 0,1 1 0,-1-1 0,1 1 0,-1 0 0,0-1 0,0 2 0,0-2 0,0 2 0,0 0 0,-6-3 0,-7 0 0,1 0 0,-1 0 0,0 1 0,-27-1 0,-16-3 0,-7-5 0,41 7 0,0 0 0,1-1 0,-26-10 0,-97-31 0,117 42 0,0 0 0,-1 3 0,1 0 0,-48 5 0,46-2 0,0 0 0,-1-2 0,-60-10 0,43 3-249,-1 2 0,0 2 0,-67 4 0,103 0-120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4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b" anchorCtr="0">
            <a:noAutofit/>
          </a:bodyPr>
          <a:lstStyle/>
          <a:p>
            <a:pPr algn="r"/>
            <a:fld id="{00000000-1234-1234-1234-123412341234}" type="slidenum">
              <a:rPr lang="fr-FR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8700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310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4143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4058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784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2932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7180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600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540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4478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8182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673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8653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085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401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8577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6027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330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RESENTATION" userDrawn="1">
  <p:cSld name="PAGE PRESENTATION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03ABBB6-9472-4B7F-B75D-59639763EF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207277" cy="7066869"/>
          </a:xfrm>
          <a:prstGeom prst="rect">
            <a:avLst/>
          </a:prstGeom>
        </p:spPr>
      </p:pic>
      <p:pic>
        <p:nvPicPr>
          <p:cNvPr id="14" name="Google Shape;14;p6" descr="Une image contenant texte, Police, logo, Graphiqu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9465" y="-204455"/>
            <a:ext cx="2244578" cy="29669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6"/>
          <p:cNvSpPr txBox="1">
            <a:spLocks noGrp="1"/>
          </p:cNvSpPr>
          <p:nvPr>
            <p:ph type="body" idx="1"/>
          </p:nvPr>
        </p:nvSpPr>
        <p:spPr>
          <a:xfrm>
            <a:off x="5600700" y="3067050"/>
            <a:ext cx="6427537" cy="301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021F6F-0CEC-479F-94BA-205764F2E596}"/>
              </a:ext>
            </a:extLst>
          </p:cNvPr>
          <p:cNvSpPr/>
          <p:nvPr userDrawn="1"/>
        </p:nvSpPr>
        <p:spPr>
          <a:xfrm>
            <a:off x="244148" y="5817266"/>
            <a:ext cx="3099230" cy="946509"/>
          </a:xfrm>
          <a:prstGeom prst="rect">
            <a:avLst/>
          </a:prstGeom>
          <a:solidFill>
            <a:srgbClr val="13539F"/>
          </a:solidFill>
          <a:ln>
            <a:solidFill>
              <a:srgbClr val="1559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oogle Shape;17;p6" descr="Une image contenant texte, oiseau, Graphique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4439" y="5907715"/>
            <a:ext cx="1050687" cy="70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6" descr="Une image contenant Police, logo, Graphique, cercl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412" y="6003828"/>
            <a:ext cx="612858" cy="61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6" descr="Une image contenant texte, Police, Graphique, graphism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801" y="5957023"/>
            <a:ext cx="1204107" cy="8067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7;p1">
            <a:extLst>
              <a:ext uri="{FF2B5EF4-FFF2-40B4-BE49-F238E27FC236}">
                <a16:creationId xmlns:a16="http://schemas.microsoft.com/office/drawing/2014/main" id="{0FFC866E-70FF-C10F-A6AF-DDF222EE5518}"/>
              </a:ext>
            </a:extLst>
          </p:cNvPr>
          <p:cNvSpPr txBox="1">
            <a:spLocks noGrp="1"/>
          </p:cNvSpPr>
          <p:nvPr>
            <p:ph type="dt" idx="4294967295"/>
          </p:nvPr>
        </p:nvSpPr>
        <p:spPr>
          <a:xfrm>
            <a:off x="5614988" y="620432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40BE7AF6-F6ED-4130-B715-4B63FAEDDC48}" type="datetime1">
              <a:rPr lang="fr-FR" smtClean="0"/>
              <a:t>01/05/2026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TITRE CHAPITRE">
  <p:cSld name="PAGE TITRE CHAPITR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/>
          <p:nvPr/>
        </p:nvSpPr>
        <p:spPr>
          <a:xfrm>
            <a:off x="0" y="603792"/>
            <a:ext cx="427464" cy="854927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7" descr="Une image contenant texte, Police, Graphique, logo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605" y="609600"/>
            <a:ext cx="622984" cy="84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7" descr="Une image contenant capture d’écran, Bleu Majorelle, bleu vert, bleu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8050" y="4079585"/>
            <a:ext cx="8743950" cy="152905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448050" y="1944398"/>
            <a:ext cx="7400925" cy="145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0386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 dirty="0"/>
              <a:t>08/05/2026</a:t>
            </a:r>
            <a:endParaRPr dirty="0"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4F62AB-2ED6-4EDE-BAA9-34C9868EF1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92098" y="4149435"/>
            <a:ext cx="4671862" cy="1387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CONTENU CHAPITRE ">
  <p:cSld name="PAGE CONTENU CHAPITRE 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638175" y="1085850"/>
            <a:ext cx="5457825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/>
          <p:nvPr/>
        </p:nvSpPr>
        <p:spPr>
          <a:xfrm>
            <a:off x="0" y="561975"/>
            <a:ext cx="427464" cy="854927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0386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1AF3148-1741-4637-B3F9-7F80F93ADE3F}" type="datetime1">
              <a:rPr lang="fr-FR" smtClean="0"/>
              <a:t>01/05/2026</a:t>
            </a:fld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REMERCIEMENTS">
  <p:cSld name="PAGE REMERCIEMEN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0" y="2701396"/>
            <a:ext cx="447257" cy="854927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9"/>
          <p:cNvSpPr/>
          <p:nvPr/>
        </p:nvSpPr>
        <p:spPr>
          <a:xfrm>
            <a:off x="11746674" y="2692782"/>
            <a:ext cx="447257" cy="854927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9" descr="Une image contenant capture d’écran, léger, Bleu électrique, bleu vert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6250" y="2703341"/>
            <a:ext cx="3355887" cy="86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9" descr="Une image contenant capture d’écran, léger, Bleu électrique, bleu vert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8000" y="2691961"/>
            <a:ext cx="3471976" cy="86404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0" y="603792"/>
            <a:ext cx="427464" cy="854927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9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605" y="609600"/>
            <a:ext cx="622984" cy="84557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 txBox="1"/>
          <p:nvPr/>
        </p:nvSpPr>
        <p:spPr>
          <a:xfrm>
            <a:off x="4061130" y="2691961"/>
            <a:ext cx="438912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b="1" i="0" u="none" strike="noStrike" cap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Thank</a:t>
            </a:r>
            <a:r>
              <a:rPr lang="fr-FR" sz="6000" b="1" i="0" u="none" strike="noStrike" cap="none" dirty="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6000" b="1" i="0" u="none" strike="noStrike" cap="none" dirty="0" err="1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endParaRPr dirty="0"/>
          </a:p>
        </p:txBody>
      </p:sp>
      <p:sp>
        <p:nvSpPr>
          <p:cNvPr id="41" name="Google Shape;4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0386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6DBFF2E-E409-4BF0-8896-5F7C8BADBB23}" type="datetime1">
              <a:rPr lang="fr-FR" smtClean="0"/>
              <a:t>01/05/2026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822211C-0E37-4F3C-8E32-F896E6BC63AF}" type="datetime1">
              <a:rPr lang="fr-FR" smtClean="0"/>
              <a:t>01/05/2026</a:t>
            </a:fld>
            <a:endParaRPr dirty="0"/>
          </a:p>
        </p:txBody>
      </p:sp>
      <p:sp>
        <p:nvSpPr>
          <p:cNvPr id="11" name="Google Shape;1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customXml" Target="../ink/ink5.xml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microsoft.com/office/2007/relationships/media" Target="../media/media2.mp4"/><Relationship Id="rId7" Type="http://schemas.openxmlformats.org/officeDocument/2006/relationships/image" Target="../media/image30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1.png"/><Relationship Id="rId4" Type="http://schemas.openxmlformats.org/officeDocument/2006/relationships/video" Target="../media/media2.mp4"/><Relationship Id="rId9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15.emf"/><Relationship Id="rId4" Type="http://schemas.openxmlformats.org/officeDocument/2006/relationships/customXml" Target="../ink/ink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4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5.emf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15.emf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5.emf"/><Relationship Id="rId4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15.emf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"/>
          <p:cNvSpPr txBox="1">
            <a:spLocks noGrp="1"/>
          </p:cNvSpPr>
          <p:nvPr>
            <p:ph type="dt" idx="4294967295"/>
          </p:nvPr>
        </p:nvSpPr>
        <p:spPr>
          <a:xfrm>
            <a:off x="5614988" y="620432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40BE7AF6-F6ED-4130-B715-4B63FAEDDC48}" type="datetime1">
              <a:rPr lang="fr-FR" smtClean="0"/>
              <a:t>01/05/2026</a:t>
            </a:fld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69B41A-7167-4806-9540-C207C6617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22" t="31178" r="20236" b="28930"/>
          <a:stretch/>
        </p:blipFill>
        <p:spPr>
          <a:xfrm>
            <a:off x="5614988" y="5566851"/>
            <a:ext cx="2072641" cy="6536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553A87-6B84-4F76-8744-3D0B3205F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331" y="5566851"/>
            <a:ext cx="1194082" cy="6374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293723-123E-4EA1-B7DF-0B979B5573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22" t="31178" r="19751" b="28930"/>
          <a:stretch/>
        </p:blipFill>
        <p:spPr>
          <a:xfrm>
            <a:off x="7809645" y="5566851"/>
            <a:ext cx="1891669" cy="653671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5DB74EBC-2036-494F-9861-876D9AC00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2349" y="5565322"/>
            <a:ext cx="1496334" cy="655200"/>
          </a:xfrm>
          <a:prstGeom prst="rect">
            <a:avLst/>
          </a:prstGeom>
        </p:spPr>
      </p:pic>
      <p:sp>
        <p:nvSpPr>
          <p:cNvPr id="12" name="Google Shape;46;p1">
            <a:extLst>
              <a:ext uri="{FF2B5EF4-FFF2-40B4-BE49-F238E27FC236}">
                <a16:creationId xmlns:a16="http://schemas.microsoft.com/office/drawing/2014/main" id="{EB418091-BB30-45F4-8974-7C3872EAF256}"/>
              </a:ext>
            </a:extLst>
          </p:cNvPr>
          <p:cNvSpPr txBox="1">
            <a:spLocks/>
          </p:cNvSpPr>
          <p:nvPr/>
        </p:nvSpPr>
        <p:spPr>
          <a:xfrm>
            <a:off x="5753100" y="2950508"/>
            <a:ext cx="6427537" cy="301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3600" dirty="0"/>
              <a:t>Definition of an erosion law for cohesive sediments from Gironde estuary using rheology</a:t>
            </a:r>
          </a:p>
          <a:p>
            <a:pPr marL="0" indent="0">
              <a:spcBef>
                <a:spcPts val="0"/>
              </a:spcBef>
            </a:pPr>
            <a:r>
              <a:rPr lang="en-US" sz="2400" u="sng" dirty="0"/>
              <a:t>S. </a:t>
            </a:r>
            <a:r>
              <a:rPr lang="en-US" sz="2400" u="sng" dirty="0" err="1"/>
              <a:t>Jarny</a:t>
            </a:r>
            <a:r>
              <a:rPr lang="en-US" sz="2400" dirty="0"/>
              <a:t>, G. </a:t>
            </a:r>
            <a:r>
              <a:rPr lang="en-US" sz="2400" dirty="0" err="1"/>
              <a:t>Salloum</a:t>
            </a:r>
            <a:r>
              <a:rPr lang="en-US" sz="2400" dirty="0"/>
              <a:t>, G. </a:t>
            </a:r>
            <a:r>
              <a:rPr lang="en-US" sz="2400" dirty="0" err="1"/>
              <a:t>Gomit</a:t>
            </a:r>
            <a:r>
              <a:rPr lang="en-US" sz="2400" dirty="0"/>
              <a:t>, L. Thomas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5F6E78E-ADC8-48D0-A4AA-22E8158B08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5525" y="5549129"/>
            <a:ext cx="468000" cy="655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07A0D3-3A75-4223-A6EA-C57D559B3A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763" y="126709"/>
            <a:ext cx="1670304" cy="19019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Erosion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2"/>
          </p:nvPr>
        </p:nvSpPr>
        <p:spPr>
          <a:xfrm>
            <a:off x="4767125" y="506208"/>
            <a:ext cx="442128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1" indent="0">
              <a:spcBef>
                <a:spcPts val="0"/>
              </a:spcBef>
              <a:buClr>
                <a:srgbClr val="203864"/>
              </a:buClr>
              <a:buSzPts val="2000"/>
              <a:buNone/>
            </a:pPr>
            <a:r>
              <a:rPr lang="en-US" sz="2000" dirty="0">
                <a:solidFill>
                  <a:srgbClr val="203864"/>
                </a:solidFill>
              </a:rPr>
              <a:t>Hydro-sedimentary channel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14:cNvPr>
              <p14:cNvContentPartPr/>
              <p14:nvPr/>
            </p14:nvContentPartPr>
            <p14:xfrm>
              <a:off x="4493238" y="3705124"/>
              <a:ext cx="443954" cy="113935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0227" y="3642027"/>
                <a:ext cx="569615" cy="239768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C242197C-79FA-410B-B414-E48C90D9D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4" b="40967"/>
          <a:stretch/>
        </p:blipFill>
        <p:spPr bwMode="auto">
          <a:xfrm>
            <a:off x="3140893" y="2157886"/>
            <a:ext cx="6233132" cy="2416478"/>
          </a:xfrm>
          <a:prstGeom prst="rect">
            <a:avLst/>
          </a:prstGeom>
          <a:noFill/>
          <a:ln w="2857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90BAA12-5140-4051-9483-BF3367CD7070}"/>
                  </a:ext>
                </a:extLst>
              </p:cNvPr>
              <p:cNvSpPr txBox="1"/>
              <p:nvPr/>
            </p:nvSpPr>
            <p:spPr>
              <a:xfrm>
                <a:off x="1093672" y="5062818"/>
                <a:ext cx="5165938" cy="127953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600" dirty="0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Features: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600" dirty="0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Measures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  <m:r>
                      <a:rPr lang="fr-FR" sz="1600" b="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lang="en-US" sz="1600" dirty="0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 long,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0.385</m:t>
                    </m:r>
                    <m:r>
                      <a:rPr lang="fr-FR" sz="1600" b="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lang="en-US" sz="1600" dirty="0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 wide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0.6</m:t>
                    </m:r>
                    <m:r>
                      <a:rPr lang="fr-FR" sz="1600" b="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lang="en-US" sz="1600" dirty="0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 high</a:t>
                </a:r>
                <a:endParaRPr lang="fr-FR" sz="1600" dirty="0">
                  <a:solidFill>
                    <a:srgbClr val="203864"/>
                  </a:solidFill>
                  <a:latin typeface="+mn-lt"/>
                  <a:ea typeface="+mn-ea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600" dirty="0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Can hold up to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10 </m:t>
                    </m:r>
                    <m:sSup>
                      <m:sSupPr>
                        <m:ctrlPr>
                          <a:rPr lang="en-US" sz="1600" i="1" dirty="0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fr-FR" sz="1600" b="0" i="1" dirty="0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fr-FR" sz="1600" b="0" i="1" dirty="0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of water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fr-FR" sz="1600" dirty="0" err="1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Fills</a:t>
                </a:r>
                <a:r>
                  <a:rPr lang="fr-FR" sz="1600" dirty="0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fr-FR" sz="1600" dirty="0" err="1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with</a:t>
                </a:r>
                <a:r>
                  <a:rPr lang="fr-FR" sz="1600" dirty="0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fr-FR" sz="1600" dirty="0" err="1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softened</a:t>
                </a:r>
                <a:r>
                  <a:rPr lang="fr-FR" sz="1600" dirty="0">
                    <a:solidFill>
                      <a:srgbClr val="203864"/>
                    </a:solidFill>
                    <a:latin typeface="+mn-lt"/>
                    <a:ea typeface="+mn-ea"/>
                    <a:cs typeface="+mn-cs"/>
                  </a:rPr>
                  <a:t> water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aytona Condensed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90BAA12-5140-4051-9483-BF3367CD7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672" y="5062818"/>
                <a:ext cx="5165938" cy="1279533"/>
              </a:xfrm>
              <a:prstGeom prst="rect">
                <a:avLst/>
              </a:prstGeom>
              <a:blipFill>
                <a:blip r:embed="rId6"/>
                <a:stretch>
                  <a:fillRect l="-2358" t="-7177" r="-1533" b="-86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>
            <a:extLst>
              <a:ext uri="{FF2B5EF4-FFF2-40B4-BE49-F238E27FC236}">
                <a16:creationId xmlns:a16="http://schemas.microsoft.com/office/drawing/2014/main" id="{9F07C866-E7CA-4EA3-9864-2AB0D3F7A8E3}"/>
              </a:ext>
            </a:extLst>
          </p:cNvPr>
          <p:cNvSpPr txBox="1"/>
          <p:nvPr/>
        </p:nvSpPr>
        <p:spPr>
          <a:xfrm>
            <a:off x="6632767" y="4079545"/>
            <a:ext cx="5091874" cy="1106970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203864"/>
                </a:solidFill>
                <a:latin typeface="+mn-lt"/>
                <a:ea typeface="+mn-ea"/>
                <a:cs typeface="+mn-cs"/>
              </a:rPr>
              <a:t>Artificial false bottom made up of 2 plates and 2 ramps (upstream and downstream) of PMMA in the middle of the channel.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203864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rgbClr val="203864"/>
                </a:solidFill>
                <a:latin typeface="+mn-lt"/>
                <a:ea typeface="+mn-ea"/>
                <a:cs typeface="+mn-cs"/>
              </a:rPr>
              <a:t>to create a cavity where sediment can be </a:t>
            </a:r>
            <a:r>
              <a:rPr lang="en-US" sz="1600" dirty="0" err="1">
                <a:solidFill>
                  <a:srgbClr val="203864"/>
                </a:solidFill>
                <a:latin typeface="+mn-lt"/>
                <a:ea typeface="+mn-ea"/>
                <a:cs typeface="+mn-cs"/>
              </a:rPr>
              <a:t>deposite</a:t>
            </a:r>
            <a:r>
              <a:rPr lang="fr-FR" sz="1600" dirty="0">
                <a:solidFill>
                  <a:srgbClr val="203864"/>
                </a:solidFill>
                <a:latin typeface="+mn-lt"/>
                <a:ea typeface="+mn-ea"/>
                <a:cs typeface="+mn-cs"/>
              </a:rPr>
              <a:t>d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A8436E2-2A5E-4304-A80D-93AC8CC964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6" t="66519" r="13280" b="7002"/>
          <a:stretch/>
        </p:blipFill>
        <p:spPr bwMode="auto">
          <a:xfrm>
            <a:off x="6646993" y="5229998"/>
            <a:ext cx="5082827" cy="102983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3C82BF7-E992-48FB-A90F-3BD689C03716}"/>
              </a:ext>
            </a:extLst>
          </p:cNvPr>
          <p:cNvSpPr/>
          <p:nvPr/>
        </p:nvSpPr>
        <p:spPr>
          <a:xfrm>
            <a:off x="6605438" y="4043078"/>
            <a:ext cx="5165938" cy="2287305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688EBD"/>
              </a:solidFill>
              <a:effectLst/>
              <a:uLnTx/>
              <a:uFillTx/>
              <a:latin typeface="Daytona Condensed Light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A307A81-178C-4C96-89F0-2DB312A030A9}"/>
              </a:ext>
            </a:extLst>
          </p:cNvPr>
          <p:cNvSpPr txBox="1"/>
          <p:nvPr/>
        </p:nvSpPr>
        <p:spPr>
          <a:xfrm>
            <a:off x="741680" y="1161584"/>
            <a:ext cx="2162813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203864"/>
                </a:solidFill>
                <a:latin typeface="+mn-lt"/>
                <a:ea typeface="+mn-ea"/>
                <a:cs typeface="+mn-cs"/>
              </a:rPr>
              <a:t>Roughness at the channel inlet to create a boundary layer developed in the measurement zone.</a:t>
            </a:r>
            <a:endParaRPr lang="fr-FR" sz="1600" dirty="0">
              <a:solidFill>
                <a:srgbClr val="20386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7799D8-E35D-4AA9-B7B4-93EE97D3396E}"/>
              </a:ext>
            </a:extLst>
          </p:cNvPr>
          <p:cNvSpPr/>
          <p:nvPr/>
        </p:nvSpPr>
        <p:spPr>
          <a:xfrm>
            <a:off x="625394" y="928048"/>
            <a:ext cx="4411210" cy="1760562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688EBD"/>
              </a:solidFill>
              <a:effectLst/>
              <a:uLnTx/>
              <a:uFillTx/>
              <a:latin typeface="Daytona Condensed Light"/>
              <a:ea typeface="+mn-ea"/>
              <a:cs typeface="+mn-cs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D608210-6100-495D-B49B-BE388AEA4AFF}"/>
              </a:ext>
            </a:extLst>
          </p:cNvPr>
          <p:cNvCxnSpPr>
            <a:cxnSpLocks/>
            <a:endCxn id="30" idx="2"/>
          </p:cNvCxnSpPr>
          <p:nvPr/>
        </p:nvCxnSpPr>
        <p:spPr>
          <a:xfrm flipH="1" flipV="1">
            <a:off x="2830999" y="2688610"/>
            <a:ext cx="2300560" cy="627796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BFCAD11-FEFE-4B9C-A398-0029AB33CE56}"/>
              </a:ext>
            </a:extLst>
          </p:cNvPr>
          <p:cNvSpPr/>
          <p:nvPr/>
        </p:nvSpPr>
        <p:spPr>
          <a:xfrm>
            <a:off x="638174" y="3613248"/>
            <a:ext cx="2564633" cy="1165596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203864"/>
                </a:solidFill>
              </a:rPr>
              <a:t>The convergent: fitted with a honeycomb and grids to calm and </a:t>
            </a:r>
            <a:r>
              <a:rPr lang="en-US" sz="1600" dirty="0" err="1">
                <a:solidFill>
                  <a:srgbClr val="203864"/>
                </a:solidFill>
              </a:rPr>
              <a:t>homogenise</a:t>
            </a:r>
            <a:r>
              <a:rPr lang="en-US" sz="1600" dirty="0">
                <a:solidFill>
                  <a:srgbClr val="203864"/>
                </a:solidFill>
              </a:rPr>
              <a:t> the flow.</a:t>
            </a:r>
            <a:endParaRPr lang="fr-FR" sz="1600" dirty="0">
              <a:solidFill>
                <a:srgbClr val="203864"/>
              </a:solidFill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B2236C2-9F68-462B-951E-20251CEDF1C7}"/>
              </a:ext>
            </a:extLst>
          </p:cNvPr>
          <p:cNvCxnSpPr>
            <a:cxnSpLocks/>
          </p:cNvCxnSpPr>
          <p:nvPr/>
        </p:nvCxnSpPr>
        <p:spPr>
          <a:xfrm flipH="1">
            <a:off x="3213494" y="3861684"/>
            <a:ext cx="609206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58D901D-4B0D-40AD-8FA3-F45251E457DC}"/>
                  </a:ext>
                </a:extLst>
              </p:cNvPr>
              <p:cNvSpPr/>
              <p:nvPr/>
            </p:nvSpPr>
            <p:spPr>
              <a:xfrm>
                <a:off x="8993875" y="928048"/>
                <a:ext cx="2777501" cy="2028656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ctr"/>
              <a:lstStyle/>
              <a:p>
                <a:pPr lvl="1" algn="just" defTabSz="914400" eaLnBrk="1" fontAlgn="auto" latinLnBrk="0" hangingPunct="1">
                  <a:lnSpc>
                    <a:spcPct val="90000"/>
                  </a:lnSpc>
                  <a:buClr>
                    <a:srgbClr val="203864"/>
                  </a:buClr>
                  <a:buSzPts val="2000"/>
                  <a:tabLst>
                    <a:tab pos="538163" algn="l"/>
                  </a:tabLst>
                  <a:defRPr/>
                </a:pPr>
                <a:r>
                  <a:rPr lang="en-US" sz="1600" dirty="0">
                    <a:solidFill>
                      <a:srgbClr val="203864"/>
                    </a:solidFill>
                  </a:rPr>
                  <a:t>Connected in a closed loop with a </a:t>
                </a:r>
                <a:r>
                  <a:rPr lang="en-US" sz="1600" dirty="0" err="1">
                    <a:solidFill>
                      <a:srgbClr val="203864"/>
                    </a:solidFill>
                  </a:rPr>
                  <a:t>Moineau</a:t>
                </a:r>
                <a:r>
                  <a:rPr lang="en-US" sz="1600" dirty="0">
                    <a:solidFill>
                      <a:srgbClr val="203864"/>
                    </a:solidFill>
                  </a:rPr>
                  <a:t> progressive cavity worm pump (sediment circulation).</a:t>
                </a:r>
              </a:p>
              <a:p>
                <a:pPr lvl="1" algn="just" defTabSz="914400" eaLnBrk="1" fontAlgn="auto" latinLnBrk="0" hangingPunct="1">
                  <a:lnSpc>
                    <a:spcPct val="90000"/>
                  </a:lnSpc>
                  <a:buClr>
                    <a:srgbClr val="203864"/>
                  </a:buClr>
                  <a:buSzPts val="2000"/>
                  <a:tabLst>
                    <a:tab pos="538163" algn="l"/>
                  </a:tabLst>
                  <a:defRPr/>
                </a:pPr>
                <a:endParaRPr lang="en-US" sz="1600" dirty="0">
                  <a:solidFill>
                    <a:srgbClr val="203864"/>
                  </a:solidFill>
                </a:endParaRPr>
              </a:p>
              <a:p>
                <a:pPr lvl="1" algn="just" defTabSz="914400" eaLnBrk="1" fontAlgn="auto" latinLnBrk="0" hangingPunct="1">
                  <a:lnSpc>
                    <a:spcPct val="90000"/>
                  </a:lnSpc>
                  <a:buClr>
                    <a:srgbClr val="203864"/>
                  </a:buClr>
                  <a:buSzPts val="2000"/>
                  <a:tabLst>
                    <a:tab pos="538163" algn="l"/>
                  </a:tabLst>
                  <a:defRPr/>
                </a:pPr>
                <a:r>
                  <a:rPr lang="en-US" sz="1600" dirty="0">
                    <a:solidFill>
                      <a:srgbClr val="203864"/>
                    </a:solidFill>
                  </a:rPr>
                  <a:t>Max pump frequency 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85 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r>
                  <a:rPr lang="en-US" sz="1600" dirty="0">
                    <a:solidFill>
                      <a:srgbClr val="203864"/>
                    </a:solidFill>
                  </a:rPr>
                  <a:t>, i.e. a maximum flow rate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65 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fr-FR" sz="1600" dirty="0">
                    <a:solidFill>
                      <a:srgbClr val="203864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58D901D-4B0D-40AD-8FA3-F45251E45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875" y="928048"/>
                <a:ext cx="2777501" cy="2028656"/>
              </a:xfrm>
              <a:prstGeom prst="rect">
                <a:avLst/>
              </a:prstGeom>
              <a:blipFill>
                <a:blip r:embed="rId7"/>
                <a:stretch>
                  <a:fillRect l="-651" r="-651"/>
                </a:stretch>
              </a:blipFill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c 36">
            <a:extLst>
              <a:ext uri="{FF2B5EF4-FFF2-40B4-BE49-F238E27FC236}">
                <a16:creationId xmlns:a16="http://schemas.microsoft.com/office/drawing/2014/main" id="{D9EC9C11-8F0C-4AFF-A71B-AB4A4D64C831}"/>
              </a:ext>
            </a:extLst>
          </p:cNvPr>
          <p:cNvSpPr/>
          <p:nvPr/>
        </p:nvSpPr>
        <p:spPr>
          <a:xfrm rot="21125706">
            <a:off x="7520229" y="1288638"/>
            <a:ext cx="1458520" cy="1355411"/>
          </a:xfrm>
          <a:prstGeom prst="arc">
            <a:avLst>
              <a:gd name="adj1" fmla="val 11195576"/>
              <a:gd name="adj2" fmla="val 19599971"/>
            </a:avLst>
          </a:prstGeom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ytona Condensed Light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FCC1B16D-C2BD-4C97-9A83-77D9ECB26ABA}"/>
              </a:ext>
            </a:extLst>
          </p:cNvPr>
          <p:cNvSpPr/>
          <p:nvPr/>
        </p:nvSpPr>
        <p:spPr>
          <a:xfrm rot="10473801">
            <a:off x="8016988" y="2520844"/>
            <a:ext cx="1458520" cy="1355411"/>
          </a:xfrm>
          <a:prstGeom prst="arc">
            <a:avLst>
              <a:gd name="adj1" fmla="val 11195576"/>
              <a:gd name="adj2" fmla="val 19599971"/>
            </a:avLst>
          </a:prstGeom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ytona Condensed Light"/>
              <a:ea typeface="+mn-ea"/>
              <a:cs typeface="+mn-cs"/>
            </a:endParaRPr>
          </a:p>
        </p:txBody>
      </p:sp>
      <p:pic>
        <p:nvPicPr>
          <p:cNvPr id="39" name="Image 38" descr="Une image contenant herbe, vert, bâtiment, plante&#10;&#10;Description générée automatiquement">
            <a:extLst>
              <a:ext uri="{FF2B5EF4-FFF2-40B4-BE49-F238E27FC236}">
                <a16:creationId xmlns:a16="http://schemas.microsoft.com/office/drawing/2014/main" id="{FF261BE3-1E5A-4745-A5AC-4F8A295AD1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689" b="28429"/>
          <a:stretch/>
        </p:blipFill>
        <p:spPr>
          <a:xfrm>
            <a:off x="2972560" y="1094099"/>
            <a:ext cx="1998548" cy="1515743"/>
          </a:xfrm>
          <a:prstGeom prst="rect">
            <a:avLst/>
          </a:prstGeom>
        </p:spPr>
      </p:pic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7043F59B-4344-41F5-B1F1-1C7C9A73F4E8}"/>
              </a:ext>
            </a:extLst>
          </p:cNvPr>
          <p:cNvCxnSpPr>
            <a:cxnSpLocks/>
          </p:cNvCxnSpPr>
          <p:nvPr/>
        </p:nvCxnSpPr>
        <p:spPr>
          <a:xfrm>
            <a:off x="7675842" y="3002508"/>
            <a:ext cx="0" cy="1051421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97D6460-1F9D-46E9-8CED-2B24AF252B2C}"/>
              </a:ext>
            </a:extLst>
          </p:cNvPr>
          <p:cNvSpPr/>
          <p:nvPr/>
        </p:nvSpPr>
        <p:spPr>
          <a:xfrm>
            <a:off x="3518097" y="3141588"/>
            <a:ext cx="883985" cy="151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CAB6C6-812C-4B19-AB84-AF72689EAB43}"/>
              </a:ext>
            </a:extLst>
          </p:cNvPr>
          <p:cNvSpPr txBox="1"/>
          <p:nvPr/>
        </p:nvSpPr>
        <p:spPr>
          <a:xfrm rot="20740928" flipH="1">
            <a:off x="4717752" y="2630456"/>
            <a:ext cx="1484146" cy="33855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203864"/>
                </a:solidFill>
                <a:latin typeface="+mn-lt"/>
                <a:ea typeface="+mn-ea"/>
                <a:cs typeface="+mn-cs"/>
              </a:rPr>
              <a:t>Flow direction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C8197F6-2908-48AC-B43A-754B3EFDAE75}"/>
              </a:ext>
            </a:extLst>
          </p:cNvPr>
          <p:cNvSpPr txBox="1"/>
          <p:nvPr/>
        </p:nvSpPr>
        <p:spPr>
          <a:xfrm flipH="1">
            <a:off x="5804816" y="1937575"/>
            <a:ext cx="1533364" cy="58477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203864"/>
                </a:solidFill>
                <a:latin typeface="+mn-lt"/>
                <a:ea typeface="+mn-ea"/>
                <a:cs typeface="+mn-cs"/>
              </a:rPr>
              <a:t>Measurement</a:t>
            </a:r>
            <a:r>
              <a:rPr lang="fr-FR" sz="1600" dirty="0">
                <a:solidFill>
                  <a:srgbClr val="203864"/>
                </a:solidFill>
                <a:latin typeface="+mn-lt"/>
                <a:ea typeface="+mn-ea"/>
                <a:cs typeface="+mn-cs"/>
              </a:rPr>
              <a:t> area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8BA4D-DA6E-4B4F-8B26-19C48578D869}"/>
              </a:ext>
            </a:extLst>
          </p:cNvPr>
          <p:cNvSpPr/>
          <p:nvPr/>
        </p:nvSpPr>
        <p:spPr>
          <a:xfrm>
            <a:off x="8197949" y="3418840"/>
            <a:ext cx="953346" cy="184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882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Erosion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2"/>
          </p:nvPr>
        </p:nvSpPr>
        <p:spPr>
          <a:xfrm>
            <a:off x="109854" y="1072043"/>
            <a:ext cx="6666866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r>
              <a:rPr lang="en-US" sz="2000" b="1" i="1" dirty="0">
                <a:solidFill>
                  <a:srgbClr val="203864"/>
                </a:solidFill>
              </a:rPr>
              <a:t>Critical erosion flow rate</a:t>
            </a: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endParaRPr lang="en-US" sz="2000" dirty="0">
              <a:solidFill>
                <a:srgbClr val="203864"/>
              </a:solidFill>
            </a:endParaRPr>
          </a:p>
          <a:p>
            <a:pPr marL="1257300" lvl="2" indent="-342900" algn="just">
              <a:spcBef>
                <a:spcPts val="0"/>
              </a:spcBef>
              <a:buClr>
                <a:srgbClr val="203864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03864"/>
                </a:solidFill>
              </a:rPr>
              <a:t>Homogenization of sediments beforehand to avoid the effects of compaction.</a:t>
            </a: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3864"/>
              </a:solidFill>
            </a:endParaRPr>
          </a:p>
          <a:p>
            <a:pPr marL="1257300" lvl="2" indent="-342900" algn="just">
              <a:spcBef>
                <a:spcPts val="0"/>
              </a:spcBef>
              <a:buClr>
                <a:srgbClr val="203864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03864"/>
                </a:solidFill>
              </a:rPr>
              <a:t>Filling the channel to a water height of 25 cm above the bed.</a:t>
            </a: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3864"/>
              </a:solidFill>
            </a:endParaRPr>
          </a:p>
          <a:p>
            <a:pPr marL="1257300" lvl="2" indent="-342900" algn="just">
              <a:spcBef>
                <a:spcPts val="0"/>
              </a:spcBef>
              <a:buClr>
                <a:srgbClr val="203864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03864"/>
                </a:solidFill>
              </a:rPr>
              <a:t>Increase pump frequency (2 Hz steps during 2 min) until particles are set in motion.</a:t>
            </a: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3864"/>
              </a:solidFill>
            </a:endParaRPr>
          </a:p>
          <a:p>
            <a:pPr marL="1257300" lvl="2" indent="-342900" algn="just">
              <a:spcBef>
                <a:spcPts val="0"/>
              </a:spcBef>
              <a:buClr>
                <a:srgbClr val="203864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03864"/>
                </a:solidFill>
              </a:rPr>
              <a:t>Pump frequency is directly linked to the flow rate.</a:t>
            </a: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203864"/>
              </a:solidFill>
            </a:endParaRPr>
          </a:p>
          <a:p>
            <a:pPr marL="1257300" lvl="2" indent="-342900" algn="just">
              <a:spcBef>
                <a:spcPts val="0"/>
              </a:spcBef>
              <a:buClr>
                <a:srgbClr val="203864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03864"/>
                </a:solidFill>
              </a:rPr>
              <a:t>The critical flow rate was defined visually for a global displacement of particles on the surface.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67C395-5F19-4273-9E1D-09841674DC10}"/>
              </a:ext>
            </a:extLst>
          </p:cNvPr>
          <p:cNvSpPr/>
          <p:nvPr/>
        </p:nvSpPr>
        <p:spPr>
          <a:xfrm>
            <a:off x="7162800" y="1473200"/>
            <a:ext cx="4919346" cy="4348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BDE76B6-34C9-4F47-839F-5D71F9F8D78C}"/>
                  </a:ext>
                </a:extLst>
              </p:cNvPr>
              <p:cNvSpPr txBox="1"/>
              <p:nvPr/>
            </p:nvSpPr>
            <p:spPr>
              <a:xfrm>
                <a:off x="7323962" y="1643240"/>
                <a:ext cx="4583176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ctr">
                  <a:lnSpc>
                    <a:spcPct val="90000"/>
                  </a:lnSpc>
                  <a:buClr>
                    <a:srgbClr val="203864"/>
                  </a:buClr>
                  <a:buSzPts val="2000"/>
                </a:pPr>
                <a:r>
                  <a:rPr lang="en-US" sz="1600" dirty="0">
                    <a:solidFill>
                      <a:srgbClr val="203864"/>
                    </a:solidFill>
                  </a:rPr>
                  <a:t>The bed is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60 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203864"/>
                    </a:solidFill>
                  </a:rPr>
                  <a:t>long and the cavity has a retention capacity of more than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r>
                  <a:rPr lang="en-US" sz="1600" dirty="0">
                    <a:solidFill>
                      <a:srgbClr val="203864"/>
                    </a:solidFill>
                  </a:rPr>
                  <a:t> of sediment.</a:t>
                </a:r>
                <a:endParaRPr lang="fr-FR" sz="1600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BDE76B6-34C9-4F47-839F-5D71F9F8D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962" y="1643240"/>
                <a:ext cx="4583176" cy="757130"/>
              </a:xfrm>
              <a:prstGeom prst="rect">
                <a:avLst/>
              </a:prstGeom>
              <a:blipFill>
                <a:blip r:embed="rId3"/>
                <a:stretch>
                  <a:fillRect t="-5645" b="-96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C685B5EF-3B92-4610-ADAF-7F9E0BE1629C}"/>
              </a:ext>
            </a:extLst>
          </p:cNvPr>
          <p:cNvSpPr txBox="1"/>
          <p:nvPr/>
        </p:nvSpPr>
        <p:spPr>
          <a:xfrm>
            <a:off x="7349362" y="5200765"/>
            <a:ext cx="458317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90000"/>
              </a:lnSpc>
              <a:buClr>
                <a:srgbClr val="203864"/>
              </a:buClr>
              <a:buSzPts val="2000"/>
            </a:pPr>
            <a:r>
              <a:rPr lang="en-US" sz="1600" dirty="0">
                <a:solidFill>
                  <a:srgbClr val="203864"/>
                </a:solidFill>
              </a:rPr>
              <a:t>The sedimentary bed must be smooth and flat </a:t>
            </a:r>
          </a:p>
          <a:p>
            <a:pPr lvl="1" algn="ctr">
              <a:lnSpc>
                <a:spcPct val="90000"/>
              </a:lnSpc>
              <a:buClr>
                <a:srgbClr val="203864"/>
              </a:buClr>
              <a:buSzPts val="2000"/>
            </a:pPr>
            <a:r>
              <a:rPr lang="fr-FR" sz="1600" dirty="0">
                <a:solidFill>
                  <a:srgbClr val="203864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203864"/>
                </a:solidFill>
              </a:rPr>
              <a:t> Imperfections influence erosion</a:t>
            </a:r>
            <a:endParaRPr lang="fr-FR" sz="1600" dirty="0">
              <a:solidFill>
                <a:srgbClr val="203864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5BF3D3-1A4E-4012-8010-EA4E8C1F1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442" y="2494208"/>
            <a:ext cx="4578096" cy="25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7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Erosion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60;p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109854" y="1072043"/>
                <a:ext cx="11655426" cy="5483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r>
                  <a:rPr lang="en-US" sz="2000" b="1" i="1" dirty="0">
                    <a:solidFill>
                      <a:srgbClr val="203864"/>
                    </a:solidFill>
                  </a:rPr>
                  <a:t>Erosion rate measurements</a:t>
                </a: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b="1" i="1" dirty="0">
                  <a:solidFill>
                    <a:srgbClr val="203864"/>
                  </a:solidFill>
                </a:endParaRP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b="1" i="1" dirty="0">
                  <a:solidFill>
                    <a:srgbClr val="203864"/>
                  </a:solidFill>
                </a:endParaRP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b="1" i="1" dirty="0">
                  <a:solidFill>
                    <a:srgbClr val="203864"/>
                  </a:solidFill>
                </a:endParaRP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b="1" i="1" dirty="0">
                  <a:solidFill>
                    <a:srgbClr val="203864"/>
                  </a:solidFill>
                </a:endParaRP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b="1" i="1" dirty="0">
                  <a:solidFill>
                    <a:srgbClr val="203864"/>
                  </a:solidFill>
                </a:endParaRP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b="1" i="1" dirty="0">
                  <a:solidFill>
                    <a:srgbClr val="203864"/>
                  </a:solidFill>
                </a:endParaRP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b="1" i="1" dirty="0">
                  <a:solidFill>
                    <a:srgbClr val="203864"/>
                  </a:solidFill>
                </a:endParaRP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b="1" i="1" dirty="0">
                  <a:solidFill>
                    <a:srgbClr val="203864"/>
                  </a:solidFill>
                </a:endParaRP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b="1" i="1" dirty="0">
                  <a:solidFill>
                    <a:srgbClr val="203864"/>
                  </a:solidFill>
                </a:endParaRP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b="1" i="1" dirty="0">
                  <a:solidFill>
                    <a:srgbClr val="203864"/>
                  </a:solidFill>
                </a:endParaRPr>
              </a:p>
              <a:p>
                <a:pPr marL="1257300" lvl="8" algn="just">
                  <a:spcBef>
                    <a:spcPts val="1000"/>
                  </a:spcBef>
                  <a:buClrTx/>
                  <a:buFont typeface="Wingdings" panose="05000000000000000000" pitchFamily="2" charset="2"/>
                  <a:buChar char="§"/>
                  <a:defRPr/>
                </a:pPr>
                <a:r>
                  <a:rPr lang="en-US" sz="2000" dirty="0">
                    <a:solidFill>
                      <a:srgbClr val="203864"/>
                    </a:solidFill>
                  </a:rPr>
                  <a:t>Application of a constant flow rate, greater than the critical flow rate defined previously for each tested samples, for 45 minutes </a:t>
                </a:r>
              </a:p>
              <a:p>
                <a:pPr marL="1257300" lvl="3" algn="just">
                  <a:spcBef>
                    <a:spcPts val="1000"/>
                  </a:spcBef>
                  <a:buClrTx/>
                  <a:buFont typeface="Wingdings" panose="05000000000000000000" pitchFamily="2" charset="2"/>
                  <a:buChar char="§"/>
                  <a:defRPr/>
                </a:pPr>
                <a:r>
                  <a:rPr lang="en-US" sz="2000" dirty="0">
                    <a:solidFill>
                      <a:srgbClr val="203864"/>
                    </a:solidFill>
                  </a:rPr>
                  <a:t>Different concentrations of sediment are tested</a:t>
                </a:r>
              </a:p>
              <a:p>
                <a:pPr marL="1257300" lvl="3" algn="just">
                  <a:spcBef>
                    <a:spcPts val="1000"/>
                  </a:spcBef>
                  <a:buClrTx/>
                  <a:buFont typeface="Wingdings" panose="05000000000000000000" pitchFamily="2" charset="2"/>
                  <a:buChar char="§"/>
                  <a:defRPr/>
                </a:pPr>
                <a:r>
                  <a:rPr lang="en-US" sz="2000" dirty="0">
                    <a:solidFill>
                      <a:srgbClr val="203864"/>
                    </a:solidFill>
                  </a:rPr>
                  <a:t>Calculation of the erosion rate</a:t>
                </a: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b="1" i="1" dirty="0">
                  <a:solidFill>
                    <a:srgbClr val="203864"/>
                  </a:solidFill>
                </a:endParaRPr>
              </a:p>
              <a:p>
                <a:pPr marL="457200" lvl="1" indent="0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𝐸𝑟𝑜𝑑𝑒𝑑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𝑚𝑎𝑠𝑠</m:t>
                          </m:r>
                        </m:num>
                        <m:den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𝑆𝑢𝑟𝑓𝑎𝑐𝑒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𝑎𝑟𝑒𝑎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𝑒𝑟𝑜𝑠𝑖𝑜𝑛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US" sz="2000" b="1" i="1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60" name="Google Shape;60;p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109854" y="1072043"/>
                <a:ext cx="11655426" cy="5483512"/>
              </a:xfrm>
              <a:prstGeom prst="rect">
                <a:avLst/>
              </a:prstGeom>
              <a:blipFill>
                <a:blip r:embed="rId7"/>
                <a:stretch>
                  <a:fillRect t="-1112" r="-5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14:cNvPr>
              <p14:cNvContentPartPr/>
              <p14:nvPr/>
            </p14:nvContentPartPr>
            <p14:xfrm>
              <a:off x="4493238" y="3705124"/>
              <a:ext cx="443954" cy="113935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30227" y="3642027"/>
                <a:ext cx="569615" cy="239768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édia1-bis">
            <a:hlinkClick r:id="" action="ppaction://media"/>
            <a:extLst>
              <a:ext uri="{FF2B5EF4-FFF2-40B4-BE49-F238E27FC236}">
                <a16:creationId xmlns:a16="http://schemas.microsoft.com/office/drawing/2014/main" id="{20797CBB-DC12-4F78-8635-8D3615C3C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15876" y="1519540"/>
            <a:ext cx="4230400" cy="2379600"/>
          </a:xfrm>
          <a:prstGeom prst="rect">
            <a:avLst/>
          </a:prstGeom>
        </p:spPr>
      </p:pic>
      <p:pic>
        <p:nvPicPr>
          <p:cNvPr id="4" name="Média2-bis">
            <a:hlinkClick r:id="" action="ppaction://media"/>
            <a:extLst>
              <a:ext uri="{FF2B5EF4-FFF2-40B4-BE49-F238E27FC236}">
                <a16:creationId xmlns:a16="http://schemas.microsoft.com/office/drawing/2014/main" id="{9CF89411-47EF-49EB-9789-117F5D80F0A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724" y="1519540"/>
            <a:ext cx="4230400" cy="23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Erosion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 dirty="0"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2"/>
          </p:nvPr>
        </p:nvSpPr>
        <p:spPr>
          <a:xfrm>
            <a:off x="109853" y="1072043"/>
            <a:ext cx="11961171" cy="139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lvl="1" indent="-342900">
              <a:spcBef>
                <a:spcPts val="0"/>
              </a:spcBef>
              <a:buClr>
                <a:srgbClr val="203864"/>
              </a:buClr>
              <a:buSzPts val="2000"/>
            </a:pPr>
            <a:r>
              <a:rPr lang="en-US" sz="2000" b="1" i="1" dirty="0">
                <a:solidFill>
                  <a:srgbClr val="203864"/>
                </a:solidFill>
              </a:rPr>
              <a:t>Erosion rate measurements</a:t>
            </a:r>
          </a:p>
          <a:p>
            <a:pPr marL="457200" lvl="1" indent="0" algn="just">
              <a:spcBef>
                <a:spcPts val="0"/>
              </a:spcBef>
              <a:buClr>
                <a:srgbClr val="203864"/>
              </a:buClr>
              <a:buSzPts val="2000"/>
              <a:buNone/>
            </a:pPr>
            <a:r>
              <a:rPr lang="en-US" sz="2000" dirty="0">
                <a:solidFill>
                  <a:srgbClr val="203864"/>
                </a:solidFill>
              </a:rPr>
              <a:t>2 methods of quantification: </a:t>
            </a:r>
          </a:p>
          <a:p>
            <a:pPr marL="1257300" lvl="2" indent="-342900" algn="just">
              <a:spcBef>
                <a:spcPts val="0"/>
              </a:spcBef>
              <a:buClr>
                <a:srgbClr val="203864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203864"/>
                </a:solidFill>
              </a:rPr>
              <a:t>weighing the mass before and after the experiment</a:t>
            </a:r>
          </a:p>
          <a:p>
            <a:pPr marL="1257300" lvl="2" indent="-342900" algn="just">
              <a:spcBef>
                <a:spcPts val="0"/>
              </a:spcBef>
              <a:buClr>
                <a:srgbClr val="203864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203864"/>
                </a:solidFill>
              </a:rPr>
              <a:t>measuring the deformation of the bed by recording images before and after the experiment using a 3D camera.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9F3924-96B7-4026-A9A2-A18B06C0850A}"/>
              </a:ext>
            </a:extLst>
          </p:cNvPr>
          <p:cNvSpPr/>
          <p:nvPr/>
        </p:nvSpPr>
        <p:spPr>
          <a:xfrm>
            <a:off x="953397" y="2506290"/>
            <a:ext cx="2310647" cy="381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C9527B6-D219-4B21-A5F7-142DFC485EF1}"/>
              </a:ext>
            </a:extLst>
          </p:cNvPr>
          <p:cNvSpPr txBox="1"/>
          <p:nvPr/>
        </p:nvSpPr>
        <p:spPr>
          <a:xfrm>
            <a:off x="1116441" y="5916062"/>
            <a:ext cx="1960386" cy="372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03864"/>
                </a:solidFill>
              </a:rPr>
              <a:t>Weighing method</a:t>
            </a:r>
            <a:endParaRPr lang="fr-FR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01C989-EE81-4467-924E-787D604D01D7}"/>
              </a:ext>
            </a:extLst>
          </p:cNvPr>
          <p:cNvSpPr/>
          <p:nvPr/>
        </p:nvSpPr>
        <p:spPr>
          <a:xfrm>
            <a:off x="3815080" y="2546350"/>
            <a:ext cx="7538720" cy="381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30F81855-9647-4A5A-A902-C46812B9A88B}"/>
                  </a:ext>
                </a:extLst>
              </p:cNvPr>
              <p:cNvSpPr txBox="1"/>
              <p:nvPr/>
            </p:nvSpPr>
            <p:spPr>
              <a:xfrm>
                <a:off x="3887837" y="2625466"/>
                <a:ext cx="381331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solidFill>
                      <a:srgbClr val="203864"/>
                    </a:solidFill>
                  </a:rPr>
                  <a:t>The camera measures the depth (or elevation) of the sediment by calculating the distances between its lens and the surface of the bed at a given point in an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dirty="0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dirty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 dirty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600" i="1" dirty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 dirty="0" err="1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rgbClr val="203864"/>
                    </a:solidFill>
                  </a:rPr>
                  <a:t> coordinate system.</a:t>
                </a:r>
                <a:endParaRPr lang="fr-FR" sz="1600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30F81855-9647-4A5A-A902-C46812B9A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837" y="2625466"/>
                <a:ext cx="3813315" cy="1323439"/>
              </a:xfrm>
              <a:prstGeom prst="rect">
                <a:avLst/>
              </a:prstGeom>
              <a:blipFill>
                <a:blip r:embed="rId3"/>
                <a:stretch>
                  <a:fillRect l="-960" t="-1382" r="-800" b="-50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52E1577-2ADC-49EE-B9A9-23ADAAEDEEBE}"/>
                  </a:ext>
                </a:extLst>
              </p:cNvPr>
              <p:cNvSpPr txBox="1"/>
              <p:nvPr/>
            </p:nvSpPr>
            <p:spPr>
              <a:xfrm>
                <a:off x="7864538" y="5179147"/>
                <a:ext cx="337406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solidFill>
                      <a:srgbClr val="203864"/>
                    </a:solidFill>
                  </a:rPr>
                  <a:t>Intel RealSense Viewer software</a:t>
                </a:r>
              </a:p>
              <a:p>
                <a:pPr algn="just"/>
                <a:r>
                  <a:rPr lang="en-US" sz="1600" dirty="0">
                    <a:solidFill>
                      <a:srgbClr val="203864"/>
                    </a:solidFill>
                  </a:rPr>
                  <a:t>Resolution =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1280</m:t>
                    </m:r>
                    <m:r>
                      <a:rPr lang="fr-FR" sz="1600" b="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b="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sz="1600" b="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720 </m:t>
                    </m:r>
                    <m:r>
                      <a:rPr lang="en-US" sz="16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𝑝𝑖𝑥𝑒𝑙𝑠</m:t>
                    </m:r>
                  </m:oMath>
                </a14:m>
                <a:r>
                  <a:rPr lang="en-US" sz="1600" dirty="0">
                    <a:solidFill>
                      <a:srgbClr val="203864"/>
                    </a:solidFill>
                  </a:rPr>
                  <a:t> </a:t>
                </a:r>
              </a:p>
              <a:p>
                <a:pPr algn="just"/>
                <a:r>
                  <a:rPr lang="en-US" sz="1600" dirty="0">
                    <a:solidFill>
                      <a:srgbClr val="203864"/>
                    </a:solidFill>
                  </a:rPr>
                  <a:t>Image processing using </a:t>
                </a:r>
                <a:r>
                  <a:rPr lang="en-US" sz="1600" dirty="0" err="1">
                    <a:solidFill>
                      <a:srgbClr val="203864"/>
                    </a:solidFill>
                  </a:rPr>
                  <a:t>Matlab</a:t>
                </a:r>
                <a:r>
                  <a:rPr lang="en-US" sz="1600" dirty="0">
                    <a:solidFill>
                      <a:srgbClr val="203864"/>
                    </a:solidFill>
                  </a:rPr>
                  <a:t> software</a:t>
                </a:r>
                <a:endParaRPr lang="fr-FR" sz="1600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52E1577-2ADC-49EE-B9A9-23ADAAEDE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538" y="5179147"/>
                <a:ext cx="3374065" cy="1077218"/>
              </a:xfrm>
              <a:prstGeom prst="rect">
                <a:avLst/>
              </a:prstGeom>
              <a:blipFill>
                <a:blip r:embed="rId4"/>
                <a:stretch>
                  <a:fillRect l="-903" t="-1705" r="-2708" b="-6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79B4B0F6-2392-4BD9-8776-189FEFB2F6F4}"/>
              </a:ext>
            </a:extLst>
          </p:cNvPr>
          <p:cNvSpPr txBox="1"/>
          <p:nvPr/>
        </p:nvSpPr>
        <p:spPr>
          <a:xfrm>
            <a:off x="8016584" y="4656594"/>
            <a:ext cx="3264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203864"/>
                </a:solidFill>
              </a:rPr>
              <a:t>Caméra 3D Intel </a:t>
            </a:r>
            <a:r>
              <a:rPr lang="fr-FR" sz="1600" dirty="0" err="1">
                <a:solidFill>
                  <a:srgbClr val="203864"/>
                </a:solidFill>
              </a:rPr>
              <a:t>RealSense</a:t>
            </a:r>
            <a:r>
              <a:rPr lang="fr-FR" sz="1600" dirty="0">
                <a:solidFill>
                  <a:srgbClr val="203864"/>
                </a:solidFill>
              </a:rPr>
              <a:t> 415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A94E4B9-9A66-4ACB-B007-412F25EC5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90" y="2699986"/>
            <a:ext cx="1999488" cy="31760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F4A64FC-A3C2-468F-ACF4-310A7BC38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982" y="3948905"/>
            <a:ext cx="3621024" cy="23042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4742236-4EE7-4A8C-9D8B-452FB6C7C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297" y="2584071"/>
            <a:ext cx="3440753" cy="212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46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448050" y="1944398"/>
            <a:ext cx="7400925" cy="145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6000"/>
              <a:buNone/>
            </a:pPr>
            <a:r>
              <a:rPr lang="fr-FR" dirty="0" err="1"/>
              <a:t>Results</a:t>
            </a:r>
            <a:endParaRPr dirty="0"/>
          </a:p>
        </p:txBody>
      </p:sp>
      <p:sp>
        <p:nvSpPr>
          <p:cNvPr id="53" name="Google Shape;53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9FE52BDE-6473-40EE-B985-DDB4FA6214B4}" type="datetime1">
              <a:rPr lang="fr-FR" smtClean="0"/>
              <a:t>01/05/2026</a:t>
            </a:fld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8559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 err="1"/>
              <a:t>Rheological</a:t>
            </a:r>
            <a:r>
              <a:rPr lang="fr-FR" dirty="0"/>
              <a:t>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60;p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109854" y="1888120"/>
                <a:ext cx="5637160" cy="26061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203864"/>
                    </a:solidFill>
                  </a:rPr>
                  <a:t>Yield stress as a function of mass concentration follows a power law model:</a:t>
                </a:r>
              </a:p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=2.77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  <m:sup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14.46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203864"/>
                    </a:solidFill>
                  </a:rPr>
                  <a:t>Rheological measurement permit us to define this first stress threshold: </a:t>
                </a: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ctr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r>
                  <a:rPr lang="en-US" sz="2000" b="1" dirty="0">
                    <a:solidFill>
                      <a:srgbClr val="203864"/>
                    </a:solidFill>
                  </a:rPr>
                  <a:t>Yield stress: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n-US" sz="2000" b="1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60" name="Google Shape;60;p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109854" y="1888120"/>
                <a:ext cx="5637160" cy="2606122"/>
              </a:xfrm>
              <a:prstGeom prst="rect">
                <a:avLst/>
              </a:prstGeom>
              <a:blipFill>
                <a:blip r:embed="rId3"/>
                <a:stretch>
                  <a:fillRect t="-2342" r="-1189" b="-35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14:cNvPr>
              <p14:cNvContentPartPr/>
              <p14:nvPr/>
            </p14:nvContentPartPr>
            <p14:xfrm>
              <a:off x="4493238" y="3705124"/>
              <a:ext cx="443954" cy="113935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0227" y="3642027"/>
                <a:ext cx="569615" cy="239768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1CB57166-0E6C-49DC-B40A-3BAE92C03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089000"/>
            <a:ext cx="61157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67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Erosion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60;p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109854" y="1072043"/>
                <a:ext cx="5637160" cy="34162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r>
                  <a:rPr lang="en-US" sz="2000" b="1" i="1" dirty="0">
                    <a:solidFill>
                      <a:srgbClr val="203864"/>
                    </a:solidFill>
                  </a:rPr>
                  <a:t>Critical erosion flow rate</a:t>
                </a:r>
              </a:p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203864"/>
                    </a:solidFill>
                  </a:rPr>
                  <a:t>Calculation of the critical erosion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203864"/>
                    </a:solidFill>
                  </a:rPr>
                  <a:t> using PIV calibration of the channel.</a:t>
                </a: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203864"/>
                    </a:solidFill>
                  </a:rPr>
                  <a:t>Assuming that stress from smooth rigid surface is the same as those on the sediment surface.</a:t>
                </a: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203864"/>
                    </a:solidFill>
                  </a:rPr>
                  <a:t>Definition of the function of the bottom shear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203864"/>
                    </a:solidFill>
                  </a:rPr>
                  <a:t> as a function of the frequency (or flow rate).</a:t>
                </a:r>
              </a:p>
            </p:txBody>
          </p:sp>
        </mc:Choice>
        <mc:Fallback xmlns="">
          <p:sp>
            <p:nvSpPr>
              <p:cNvPr id="60" name="Google Shape;60;p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109854" y="1072043"/>
                <a:ext cx="5637160" cy="3416279"/>
              </a:xfrm>
              <a:prstGeom prst="rect">
                <a:avLst/>
              </a:prstGeom>
              <a:blipFill>
                <a:blip r:embed="rId3"/>
                <a:stretch>
                  <a:fillRect t="-1786" r="-1189" b="-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4B235A68-DA8C-4A3E-965D-B87D4CB9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089000"/>
            <a:ext cx="611575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3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Erosion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60;p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109854" y="1072043"/>
                <a:ext cx="5637160" cy="42681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r>
                  <a:rPr lang="en-US" sz="2000" b="1" i="1" dirty="0">
                    <a:solidFill>
                      <a:srgbClr val="203864"/>
                    </a:solidFill>
                  </a:rPr>
                  <a:t>Critical erosion flow rate</a:t>
                </a:r>
              </a:p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203864"/>
                    </a:solidFill>
                  </a:rPr>
                  <a:t>Critical erosion stress corresponds to the value of the bottom shear stress for the beginning of erosion.</a:t>
                </a: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203864"/>
                    </a:solidFill>
                  </a:rPr>
                  <a:t>Critical erosion stress as a function of mass concentration follows a exponential model:</a:t>
                </a:r>
              </a:p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=0.0086 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12.59 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203864"/>
                    </a:solidFill>
                  </a:rPr>
                  <a:t>Critical erosion flow rate permit us to define this second stress threshold: </a:t>
                </a: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ctr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r>
                  <a:rPr lang="en-US" sz="2000" b="1" dirty="0">
                    <a:solidFill>
                      <a:srgbClr val="203864"/>
                    </a:solidFill>
                  </a:rPr>
                  <a:t>Critical erosion stress: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en-US" sz="2000" b="1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60" name="Google Shape;60;p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109854" y="1072043"/>
                <a:ext cx="5637160" cy="4268116"/>
              </a:xfrm>
              <a:prstGeom prst="rect">
                <a:avLst/>
              </a:prstGeom>
              <a:blipFill>
                <a:blip r:embed="rId3"/>
                <a:stretch>
                  <a:fillRect t="-1429" r="-1189" b="-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7D03ACC2-B0AC-4A0C-83FE-208A70C40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089000"/>
            <a:ext cx="61157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74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Erosion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60;p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109854" y="1072043"/>
                <a:ext cx="5637160" cy="20312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r>
                  <a:rPr lang="en-US" sz="2000" b="1" i="1" dirty="0">
                    <a:solidFill>
                      <a:srgbClr val="203864"/>
                    </a:solidFill>
                  </a:rPr>
                  <a:t>Critical erosion flow rate</a:t>
                </a:r>
              </a:p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203864"/>
                    </a:solidFill>
                  </a:rPr>
                  <a:t>Critical erosion stress as a function of yield stress follows a exponential model:</a:t>
                </a:r>
              </a:p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=0.1157 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0.03 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60" name="Google Shape;60;p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109854" y="1072043"/>
                <a:ext cx="5637160" cy="2031285"/>
              </a:xfrm>
              <a:prstGeom prst="rect">
                <a:avLst/>
              </a:prstGeom>
              <a:blipFill>
                <a:blip r:embed="rId3"/>
                <a:stretch>
                  <a:fillRect t="-3003" r="-11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1ABE2D15-43F5-4FE2-9553-CFEC31F73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866101"/>
            <a:ext cx="61157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06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Erosion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60;p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109853" y="1072043"/>
                <a:ext cx="5887823" cy="4806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r>
                  <a:rPr lang="en-US" sz="2000" b="1" i="1" dirty="0">
                    <a:solidFill>
                      <a:srgbClr val="203864"/>
                    </a:solidFill>
                  </a:rPr>
                  <a:t>Erosion rate</a:t>
                </a:r>
              </a:p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2438" lvl="2" indent="0" algn="just">
                  <a:spcBef>
                    <a:spcPts val="0"/>
                  </a:spcBef>
                  <a:buClr>
                    <a:srgbClr val="203864"/>
                  </a:buClr>
                  <a:buNone/>
                </a:pPr>
                <a:r>
                  <a:rPr lang="en-US" dirty="0">
                    <a:solidFill>
                      <a:srgbClr val="203864"/>
                    </a:solidFill>
                  </a:rPr>
                  <a:t>Definition of a non dimensional stress:</a:t>
                </a: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2438" lvl="2" indent="0" algn="just">
                  <a:spcBef>
                    <a:spcPts val="0"/>
                  </a:spcBef>
                  <a:buClr>
                    <a:srgbClr val="203864"/>
                  </a:buClr>
                  <a:buNone/>
                </a:pPr>
                <a:r>
                  <a:rPr lang="en-US" dirty="0">
                    <a:solidFill>
                      <a:srgbClr val="203864"/>
                    </a:solidFill>
                  </a:rPr>
                  <a:t>Definition of the erosion rate:</a:t>
                </a: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𝐸𝑟𝑜𝑑𝑒𝑑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𝑚𝑎𝑠𝑠</m:t>
                          </m:r>
                        </m:num>
                        <m:den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𝑆𝑢𝑟𝑓𝑎𝑐𝑒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𝑎𝑟𝑒𝑎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𝑒𝑟𝑜𝑠𝑖𝑜𝑛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2438" lvl="2" indent="0" algn="just">
                  <a:spcBef>
                    <a:spcPts val="0"/>
                  </a:spcBef>
                  <a:buClr>
                    <a:srgbClr val="203864"/>
                  </a:buClr>
                  <a:buNone/>
                </a:pPr>
                <a:r>
                  <a:rPr lang="en-US" dirty="0">
                    <a:solidFill>
                      <a:srgbClr val="203864"/>
                    </a:solidFill>
                  </a:rPr>
                  <a:t>Erosion rate as a function of non dimensional stress follows a exponential model:</a:t>
                </a:r>
              </a:p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=5.95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0.58 </m:t>
                          </m:r>
                          <m:sSup>
                            <m:sSupPr>
                              <m:ctrlP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60" name="Google Shape;60;p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109853" y="1072043"/>
                <a:ext cx="5887823" cy="4806468"/>
              </a:xfrm>
              <a:prstGeom prst="rect">
                <a:avLst/>
              </a:prstGeom>
              <a:blipFill>
                <a:blip r:embed="rId3"/>
                <a:stretch>
                  <a:fillRect t="-1269" r="-11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FF3D32A3-39A8-44FC-806C-3F6DEB3BB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089000"/>
            <a:ext cx="61157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70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448050" y="1944398"/>
            <a:ext cx="7400925" cy="145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6000"/>
              <a:buNone/>
            </a:pPr>
            <a:r>
              <a:rPr lang="fr-FR" dirty="0"/>
              <a:t>Introduction</a:t>
            </a:r>
            <a:endParaRPr dirty="0"/>
          </a:p>
        </p:txBody>
      </p:sp>
      <p:sp>
        <p:nvSpPr>
          <p:cNvPr id="54" name="Google Shape;5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448050" y="1944398"/>
            <a:ext cx="7400925" cy="145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6000"/>
              <a:buNone/>
            </a:pPr>
            <a:r>
              <a:rPr lang="fr-FR" dirty="0"/>
              <a:t>Conclusions and perspectives</a:t>
            </a:r>
            <a:endParaRPr dirty="0"/>
          </a:p>
        </p:txBody>
      </p:sp>
      <p:sp>
        <p:nvSpPr>
          <p:cNvPr id="54" name="Google Shape;5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745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Conclusions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2"/>
          </p:nvPr>
        </p:nvSpPr>
        <p:spPr>
          <a:xfrm>
            <a:off x="109854" y="1072043"/>
            <a:ext cx="1165542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r>
              <a:rPr lang="en-US" sz="2000" dirty="0">
                <a:solidFill>
                  <a:srgbClr val="203864"/>
                </a:solidFill>
              </a:rPr>
              <a:t>Rheological characterization to define yield stresses of sediments.</a:t>
            </a: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endParaRPr lang="en-US" sz="2000" dirty="0">
              <a:solidFill>
                <a:srgbClr val="203864"/>
              </a:solidFill>
            </a:endParaRP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r>
              <a:rPr lang="en-US" sz="2000" dirty="0">
                <a:solidFill>
                  <a:srgbClr val="203864"/>
                </a:solidFill>
              </a:rPr>
              <a:t>Measurements of critical erosion flow rate to define critical erosion stresses of sediments.</a:t>
            </a: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endParaRPr lang="en-US" sz="2000" dirty="0">
              <a:solidFill>
                <a:srgbClr val="203864"/>
              </a:solidFill>
            </a:endParaRP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r>
              <a:rPr lang="en-US" sz="2000" dirty="0">
                <a:solidFill>
                  <a:srgbClr val="203864"/>
                </a:solidFill>
              </a:rPr>
              <a:t>Relation exists between the critical erosion stress and the yield stress.</a:t>
            </a: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endParaRPr lang="en-US" sz="2000" dirty="0">
              <a:solidFill>
                <a:srgbClr val="203864"/>
              </a:solidFill>
            </a:endParaRP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r>
              <a:rPr lang="en-US" sz="2000" dirty="0">
                <a:solidFill>
                  <a:srgbClr val="203864"/>
                </a:solidFill>
              </a:rPr>
              <a:t>Definition of the erosion law of the sediments corresponding general models (</a:t>
            </a:r>
            <a:r>
              <a:rPr lang="en-US" sz="2000" dirty="0" err="1">
                <a:solidFill>
                  <a:srgbClr val="203864"/>
                </a:solidFill>
              </a:rPr>
              <a:t>Partheniades</a:t>
            </a:r>
            <a:r>
              <a:rPr lang="en-US" sz="2000" dirty="0">
                <a:solidFill>
                  <a:srgbClr val="203864"/>
                </a:solidFill>
              </a:rPr>
              <a:t>, </a:t>
            </a:r>
            <a:r>
              <a:rPr lang="en-US" sz="2000" dirty="0" err="1">
                <a:solidFill>
                  <a:srgbClr val="203864"/>
                </a:solidFill>
              </a:rPr>
              <a:t>Parchure</a:t>
            </a:r>
            <a:r>
              <a:rPr lang="en-US" sz="2000" dirty="0">
                <a:solidFill>
                  <a:srgbClr val="203864"/>
                </a:solidFill>
              </a:rPr>
              <a:t>, Mehta).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14:cNvPr>
              <p14:cNvContentPartPr/>
              <p14:nvPr/>
            </p14:nvContentPartPr>
            <p14:xfrm>
              <a:off x="4493238" y="3705124"/>
              <a:ext cx="443954" cy="113935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0227" y="3642027"/>
                <a:ext cx="569615" cy="23976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Google Shape;59;p3">
            <a:extLst>
              <a:ext uri="{FF2B5EF4-FFF2-40B4-BE49-F238E27FC236}">
                <a16:creationId xmlns:a16="http://schemas.microsoft.com/office/drawing/2014/main" id="{7E3195BB-C1A3-4975-A267-5129ACAE3F66}"/>
              </a:ext>
            </a:extLst>
          </p:cNvPr>
          <p:cNvSpPr txBox="1">
            <a:spLocks/>
          </p:cNvSpPr>
          <p:nvPr/>
        </p:nvSpPr>
        <p:spPr>
          <a:xfrm>
            <a:off x="638174" y="4160594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fr-FR" dirty="0"/>
              <a:t>Perspectives</a:t>
            </a:r>
          </a:p>
        </p:txBody>
      </p:sp>
      <p:sp>
        <p:nvSpPr>
          <p:cNvPr id="8" name="Google Shape;60;p3">
            <a:extLst>
              <a:ext uri="{FF2B5EF4-FFF2-40B4-BE49-F238E27FC236}">
                <a16:creationId xmlns:a16="http://schemas.microsoft.com/office/drawing/2014/main" id="{EA51685D-84BC-4066-BA6D-FB14D1069110}"/>
              </a:ext>
            </a:extLst>
          </p:cNvPr>
          <p:cNvSpPr txBox="1">
            <a:spLocks/>
          </p:cNvSpPr>
          <p:nvPr/>
        </p:nvSpPr>
        <p:spPr>
          <a:xfrm>
            <a:off x="109854" y="4670662"/>
            <a:ext cx="1165542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r>
              <a:rPr lang="en-US" sz="2000" dirty="0">
                <a:solidFill>
                  <a:srgbClr val="203864"/>
                </a:solidFill>
              </a:rPr>
              <a:t>Not succeed to define an erosion law including the yield stress of sediment.</a:t>
            </a: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endParaRPr lang="en-US" sz="2000" dirty="0">
              <a:solidFill>
                <a:srgbClr val="203864"/>
              </a:solidFill>
            </a:endParaRP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</a:pPr>
            <a:r>
              <a:rPr lang="en-US" sz="2000" dirty="0">
                <a:solidFill>
                  <a:srgbClr val="203864"/>
                </a:solidFill>
              </a:rPr>
              <a:t>The 3D visualization can give much more information about the morphological evolution of the surface during erosion process.</a:t>
            </a:r>
          </a:p>
        </p:txBody>
      </p:sp>
    </p:spTree>
    <p:extLst>
      <p:ext uri="{BB962C8B-B14F-4D97-AF65-F5344CB8AC3E}">
        <p14:creationId xmlns:p14="http://schemas.microsoft.com/office/powerpoint/2010/main" val="843074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Introduction</a:t>
            </a:r>
            <a:endParaRPr dirty="0"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2"/>
          </p:nvPr>
        </p:nvSpPr>
        <p:spPr>
          <a:xfrm>
            <a:off x="638175" y="1085850"/>
            <a:ext cx="11116945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000"/>
              <a:buFont typeface="Arial" panose="020B0604020202020204" pitchFamily="34" charset="0"/>
              <a:buChar char="•"/>
            </a:pPr>
            <a:r>
              <a:rPr lang="fr-FR" dirty="0"/>
              <a:t>FRQ-ANR EMPHASE </a:t>
            </a:r>
            <a:r>
              <a:rPr lang="en-US" dirty="0"/>
              <a:t>(Indirect effects of port and maritime activity: Hydrodynamics applied to sediment transport and the environment)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000"/>
            </a:pP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203864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3864"/>
                </a:solidFill>
              </a:rPr>
              <a:t>Aims to </a:t>
            </a:r>
            <a:r>
              <a:rPr lang="en-US" sz="2000" dirty="0" err="1">
                <a:solidFill>
                  <a:srgbClr val="203864"/>
                </a:solidFill>
              </a:rPr>
              <a:t>characterise</a:t>
            </a:r>
            <a:r>
              <a:rPr lang="en-US" sz="2000" dirty="0">
                <a:solidFill>
                  <a:srgbClr val="203864"/>
                </a:solidFill>
              </a:rPr>
              <a:t>:</a:t>
            </a:r>
          </a:p>
          <a:p>
            <a:pPr marL="1257300" lvl="2" indent="-342900">
              <a:spcBef>
                <a:spcPts val="0"/>
              </a:spcBef>
              <a:buClr>
                <a:srgbClr val="203864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203864"/>
                </a:solidFill>
              </a:rPr>
              <a:t>bank erosion caused by shipping</a:t>
            </a:r>
          </a:p>
          <a:p>
            <a:pPr marL="1260475" lvl="2" indent="-365125">
              <a:spcBef>
                <a:spcPts val="0"/>
              </a:spcBef>
              <a:buClr>
                <a:srgbClr val="203864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203864"/>
                </a:solidFill>
              </a:rPr>
              <a:t>exchanges between the banks and the channel </a:t>
            </a:r>
          </a:p>
          <a:p>
            <a:pPr marL="1257300" lvl="2" indent="-342900">
              <a:spcBef>
                <a:spcPts val="0"/>
              </a:spcBef>
              <a:buClr>
                <a:srgbClr val="203864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203864"/>
              </a:solidFill>
            </a:endParaRPr>
          </a:p>
          <a:p>
            <a:pPr marL="800100" lvl="1" indent="-342900">
              <a:spcBef>
                <a:spcPts val="0"/>
              </a:spcBef>
              <a:buClr>
                <a:srgbClr val="203864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3864"/>
                </a:solidFill>
              </a:rPr>
              <a:t>Objectives:</a:t>
            </a:r>
          </a:p>
          <a:p>
            <a:pPr marL="1257300" lvl="2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203864"/>
                </a:solidFill>
              </a:rPr>
              <a:t>improve scientific knowledges</a:t>
            </a:r>
          </a:p>
          <a:p>
            <a:pPr marL="1257300" lvl="2" indent="-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203864"/>
                </a:solidFill>
              </a:rPr>
              <a:t>propose good practice in terms of navigation, regulation and governance. </a:t>
            </a:r>
          </a:p>
          <a:p>
            <a:pPr marL="12573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203864"/>
              </a:solidFill>
            </a:endParaRPr>
          </a:p>
          <a:p>
            <a:pPr marL="800100" lvl="1" indent="-342900">
              <a:spcBef>
                <a:spcPts val="0"/>
              </a:spcBef>
              <a:buClr>
                <a:srgbClr val="203864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03864"/>
                </a:solidFill>
              </a:rPr>
              <a:t>Targeting the Gironde estuary and the Saint-Laurent river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03864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3864"/>
                </a:solidFill>
              </a:rPr>
              <a:t>Characterize an erosion law for the cohesive sediment of the Gironde estuary</a:t>
            </a:r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21B2E77-48D1-43C3-8B44-93BE538D4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207" y="5446037"/>
            <a:ext cx="1348657" cy="7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161E9C7-18EC-47D0-988D-614CA953D5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22" t="31178" r="20236" b="28930"/>
          <a:stretch/>
        </p:blipFill>
        <p:spPr>
          <a:xfrm>
            <a:off x="6095633" y="5446037"/>
            <a:ext cx="2282955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4DCCED4-7B14-4F4E-B9E8-7DB1EC99D0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22" t="31178" r="19751" b="28930"/>
          <a:stretch/>
        </p:blipFill>
        <p:spPr>
          <a:xfrm>
            <a:off x="8378588" y="5446037"/>
            <a:ext cx="2083619" cy="72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>
            <a:spLocks noGrp="1"/>
          </p:cNvSpPr>
          <p:nvPr>
            <p:ph type="body" idx="1"/>
          </p:nvPr>
        </p:nvSpPr>
        <p:spPr>
          <a:xfrm>
            <a:off x="3448050" y="1944398"/>
            <a:ext cx="7400925" cy="145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6000"/>
              <a:buNone/>
            </a:pPr>
            <a:r>
              <a:rPr lang="fr-FR" dirty="0"/>
              <a:t>Materials and </a:t>
            </a:r>
            <a:r>
              <a:rPr lang="fr-FR" dirty="0" err="1"/>
              <a:t>methods</a:t>
            </a:r>
            <a:endParaRPr dirty="0"/>
          </a:p>
        </p:txBody>
      </p:sp>
      <p:sp>
        <p:nvSpPr>
          <p:cNvPr id="54" name="Google Shape;5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939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F6BC1D3-45A3-46AE-89ED-E06B3912E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945" y="969883"/>
            <a:ext cx="7962066" cy="5377138"/>
          </a:xfrm>
          <a:prstGeom prst="rect">
            <a:avLst/>
          </a:prstGeom>
        </p:spPr>
      </p:pic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Materials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0C762D-A209-46C5-B56F-CDBA6418EC51}"/>
              </a:ext>
            </a:extLst>
          </p:cNvPr>
          <p:cNvSpPr txBox="1"/>
          <p:nvPr/>
        </p:nvSpPr>
        <p:spPr>
          <a:xfrm>
            <a:off x="7990839" y="1085850"/>
            <a:ext cx="2788920" cy="33855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algn="ctr"/>
            <a:r>
              <a:rPr lang="fr-FR" sz="1600" dirty="0">
                <a:solidFill>
                  <a:srgbClr val="203864"/>
                </a:solidFill>
              </a:rPr>
              <a:t>Bacalan – Bordeaux </a:t>
            </a:r>
            <a:r>
              <a:rPr lang="fr-FR" sz="1600" dirty="0" err="1">
                <a:solidFill>
                  <a:srgbClr val="203864"/>
                </a:solidFill>
              </a:rPr>
              <a:t>harbour</a:t>
            </a:r>
            <a:endParaRPr lang="fr-FR" sz="1600" dirty="0">
              <a:solidFill>
                <a:srgbClr val="203864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60B1C5A-7B37-4D6C-8C7C-05115C4E8533}"/>
              </a:ext>
            </a:extLst>
          </p:cNvPr>
          <p:cNvSpPr txBox="1"/>
          <p:nvPr/>
        </p:nvSpPr>
        <p:spPr>
          <a:xfrm>
            <a:off x="7760969" y="3705691"/>
            <a:ext cx="3837941" cy="33855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algn="ctr"/>
            <a:r>
              <a:rPr lang="fr-FR" sz="1600" dirty="0">
                <a:solidFill>
                  <a:srgbClr val="203864"/>
                </a:solidFill>
              </a:rPr>
              <a:t>Cadillac – Cadillac-sur-Garonne </a:t>
            </a:r>
            <a:r>
              <a:rPr lang="fr-FR" sz="1600" dirty="0" err="1">
                <a:solidFill>
                  <a:srgbClr val="203864"/>
                </a:solidFill>
              </a:rPr>
              <a:t>harbour</a:t>
            </a:r>
            <a:endParaRPr lang="fr-FR" sz="1600" dirty="0">
              <a:solidFill>
                <a:srgbClr val="203864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CAD8EA5-5001-44B3-A2CB-DD1A6B5B4663}"/>
              </a:ext>
            </a:extLst>
          </p:cNvPr>
          <p:cNvSpPr txBox="1"/>
          <p:nvPr/>
        </p:nvSpPr>
        <p:spPr>
          <a:xfrm>
            <a:off x="4036051" y="1019133"/>
            <a:ext cx="1677333" cy="33855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algn="ctr"/>
            <a:r>
              <a:rPr lang="fr-FR" sz="1600" dirty="0">
                <a:solidFill>
                  <a:srgbClr val="203864"/>
                </a:solidFill>
              </a:rPr>
              <a:t>Gironde </a:t>
            </a:r>
            <a:r>
              <a:rPr lang="fr-FR" sz="1600" dirty="0" err="1">
                <a:solidFill>
                  <a:srgbClr val="203864"/>
                </a:solidFill>
              </a:rPr>
              <a:t>estuary</a:t>
            </a:r>
            <a:endParaRPr lang="fr-FR" sz="1600" dirty="0">
              <a:solidFill>
                <a:srgbClr val="203864"/>
              </a:solidFill>
            </a:endParaRPr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2"/>
          </p:nvPr>
        </p:nvSpPr>
        <p:spPr>
          <a:xfrm>
            <a:off x="0" y="3874968"/>
            <a:ext cx="6971071" cy="258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864"/>
                </a:solidFill>
              </a:rPr>
              <a:t>2 study locations: Bordeaux </a:t>
            </a:r>
            <a:r>
              <a:rPr lang="en-US" sz="2000" dirty="0" err="1">
                <a:solidFill>
                  <a:srgbClr val="203864"/>
                </a:solidFill>
              </a:rPr>
              <a:t>harbour</a:t>
            </a:r>
            <a:r>
              <a:rPr lang="en-US" sz="2000" dirty="0">
                <a:solidFill>
                  <a:srgbClr val="203864"/>
                </a:solidFill>
              </a:rPr>
              <a:t> (</a:t>
            </a:r>
            <a:r>
              <a:rPr lang="en-US" sz="2000" dirty="0" err="1">
                <a:solidFill>
                  <a:srgbClr val="203864"/>
                </a:solidFill>
              </a:rPr>
              <a:t>Bacalan</a:t>
            </a:r>
            <a:r>
              <a:rPr lang="en-US" sz="2000" dirty="0">
                <a:solidFill>
                  <a:srgbClr val="203864"/>
                </a:solidFill>
              </a:rPr>
              <a:t>) and Cadillac-sur-Garonne </a:t>
            </a:r>
            <a:r>
              <a:rPr lang="en-US" sz="2000" dirty="0" err="1">
                <a:solidFill>
                  <a:srgbClr val="203864"/>
                </a:solidFill>
              </a:rPr>
              <a:t>harbour</a:t>
            </a:r>
            <a:r>
              <a:rPr lang="en-US" sz="2000" dirty="0">
                <a:solidFill>
                  <a:srgbClr val="203864"/>
                </a:solidFill>
              </a:rPr>
              <a:t> (Cadillac)</a:t>
            </a:r>
          </a:p>
          <a:p>
            <a:pPr marL="457200" lvl="1" indent="0" algn="just">
              <a:spcBef>
                <a:spcPts val="0"/>
              </a:spcBef>
              <a:buClr>
                <a:srgbClr val="203864"/>
              </a:buClr>
              <a:buSzPts val="2000"/>
              <a:buNone/>
            </a:pPr>
            <a:endParaRPr lang="en-US" sz="2000" dirty="0">
              <a:solidFill>
                <a:srgbClr val="203864"/>
              </a:solidFill>
            </a:endParaRP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864"/>
                </a:solidFill>
              </a:rPr>
              <a:t>Muddy sediments are sampled with a Van Veen grab for Bordeaux area and directly scooped up at low tide for Cadillac area</a:t>
            </a:r>
          </a:p>
          <a:p>
            <a:pPr marL="457200" lvl="1" indent="0" algn="just">
              <a:spcBef>
                <a:spcPts val="0"/>
              </a:spcBef>
              <a:buClr>
                <a:srgbClr val="203864"/>
              </a:buClr>
              <a:buSzPts val="2000"/>
              <a:buNone/>
            </a:pPr>
            <a:endParaRPr lang="en-US" sz="2000" dirty="0">
              <a:solidFill>
                <a:srgbClr val="203864"/>
              </a:solidFill>
            </a:endParaRPr>
          </a:p>
          <a:p>
            <a:pPr marL="800100" lvl="1" indent="-342900" algn="just">
              <a:spcBef>
                <a:spcPts val="0"/>
              </a:spcBef>
              <a:buClr>
                <a:srgbClr val="203864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864"/>
                </a:solidFill>
              </a:rPr>
              <a:t>Results from the Cadillac site only</a:t>
            </a:r>
          </a:p>
          <a:p>
            <a:pPr marL="457200" lvl="1" indent="0" algn="just">
              <a:spcBef>
                <a:spcPts val="0"/>
              </a:spcBef>
              <a:buClr>
                <a:srgbClr val="203864"/>
              </a:buClr>
              <a:buSzPts val="2000"/>
              <a:buNone/>
            </a:pPr>
            <a:endParaRPr lang="en-US" sz="2000" dirty="0">
              <a:solidFill>
                <a:srgbClr val="203864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499BFF7-8C11-4D14-8F05-CF29182D857E}"/>
              </a:ext>
            </a:extLst>
          </p:cNvPr>
          <p:cNvCxnSpPr/>
          <p:nvPr/>
        </p:nvCxnSpPr>
        <p:spPr>
          <a:xfrm>
            <a:off x="6292645" y="3342968"/>
            <a:ext cx="924232" cy="1622323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F26BE4B-6FD8-4E13-9A0B-F31EE05653B3}"/>
              </a:ext>
            </a:extLst>
          </p:cNvPr>
          <p:cNvSpPr/>
          <p:nvPr/>
        </p:nvSpPr>
        <p:spPr>
          <a:xfrm>
            <a:off x="8045813" y="569773"/>
            <a:ext cx="3905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 algn="just">
              <a:buClr>
                <a:srgbClr val="203864"/>
              </a:buClr>
              <a:buSzPts val="2000"/>
            </a:pPr>
            <a:r>
              <a:rPr lang="en-US" sz="2000" i="1">
                <a:solidFill>
                  <a:srgbClr val="203864"/>
                </a:solidFill>
              </a:rPr>
              <a:t>Maps from geoportail.gouv.fr</a:t>
            </a:r>
            <a:endParaRPr lang="en-US" sz="2000" i="1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4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658746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/>
              <a:t>Concentration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60;p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638174" y="1259462"/>
                <a:ext cx="11116945" cy="2003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203864"/>
                    </a:solidFill>
                  </a:rPr>
                  <a:t>The mass concentration is calculated by drying the samples at 105 °C for 24 hours.</a:t>
                </a: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𝐶𝑜𝑛𝑐𝑒𝑛𝑡𝑟𝑎𝑡𝑖𝑜𝑛</m:t>
                      </m:r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𝑑𝑟𝑖𝑒𝑑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𝑚𝑎𝑠𝑠</m:t>
                          </m:r>
                        </m:num>
                        <m:den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𝑚𝑎𝑠𝑠</m:t>
                          </m:r>
                        </m:den>
                      </m:f>
                      <m:r>
                        <a:rPr lang="fr-FR" sz="2000" b="0" i="1" smtClean="0">
                          <a:solidFill>
                            <a:srgbClr val="20386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</m:t>
                      </m:r>
                    </m:oMath>
                  </m:oMathPara>
                </a14:m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203864"/>
                    </a:solidFill>
                  </a:rPr>
                  <a:t>Sediments have been diluted to modify the concentration of solid content</a:t>
                </a:r>
              </a:p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203864"/>
                    </a:solidFill>
                  </a:rPr>
                  <a:t>For each test concentration measurements are done following the same protocol</a:t>
                </a:r>
              </a:p>
            </p:txBody>
          </p:sp>
        </mc:Choice>
        <mc:Fallback xmlns="">
          <p:sp>
            <p:nvSpPr>
              <p:cNvPr id="60" name="Google Shape;60;p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638174" y="1259462"/>
                <a:ext cx="11116945" cy="2003329"/>
              </a:xfrm>
              <a:prstGeom prst="rect">
                <a:avLst/>
              </a:prstGeom>
              <a:blipFill>
                <a:blip r:embed="rId3"/>
                <a:stretch>
                  <a:fillRect t="-3049" b="-48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14:cNvPr>
              <p14:cNvContentPartPr/>
              <p14:nvPr/>
            </p14:nvContentPartPr>
            <p14:xfrm>
              <a:off x="4493238" y="3705124"/>
              <a:ext cx="443954" cy="113935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0227" y="3642027"/>
                <a:ext cx="569615" cy="239768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e 3">
            <a:extLst>
              <a:ext uri="{FF2B5EF4-FFF2-40B4-BE49-F238E27FC236}">
                <a16:creationId xmlns:a16="http://schemas.microsoft.com/office/drawing/2014/main" id="{0EAA21E4-A7AF-4EBB-9A28-5D0C0AD9B9F0}"/>
              </a:ext>
            </a:extLst>
          </p:cNvPr>
          <p:cNvGrpSpPr/>
          <p:nvPr/>
        </p:nvGrpSpPr>
        <p:grpSpPr>
          <a:xfrm>
            <a:off x="1821047" y="5986893"/>
            <a:ext cx="8639000" cy="369457"/>
            <a:chOff x="1821047" y="5986893"/>
            <a:chExt cx="8639000" cy="369457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E2AB56C-2472-4BA6-ADD8-9A7DE23C4E65}"/>
                </a:ext>
              </a:extLst>
            </p:cNvPr>
            <p:cNvSpPr txBox="1"/>
            <p:nvPr/>
          </p:nvSpPr>
          <p:spPr>
            <a:xfrm>
              <a:off x="8550550" y="5987018"/>
              <a:ext cx="1909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>
                <a:lnSpc>
                  <a:spcPct val="90000"/>
                </a:lnSpc>
                <a:buClr>
                  <a:srgbClr val="203864"/>
                </a:buClr>
                <a:buSzPts val="2000"/>
              </a:pPr>
              <a:r>
                <a:rPr lang="fr-FR" sz="2000" dirty="0" err="1">
                  <a:solidFill>
                    <a:srgbClr val="203864"/>
                  </a:solidFill>
                </a:rPr>
                <a:t>Dried</a:t>
              </a:r>
              <a:r>
                <a:rPr lang="fr-FR" sz="2000" dirty="0">
                  <a:solidFill>
                    <a:srgbClr val="203864"/>
                  </a:solidFill>
                </a:rPr>
                <a:t> </a:t>
              </a:r>
              <a:r>
                <a:rPr lang="fr-FR" sz="2000" dirty="0" err="1">
                  <a:solidFill>
                    <a:srgbClr val="203864"/>
                  </a:solidFill>
                </a:rPr>
                <a:t>sediment</a:t>
              </a:r>
              <a:endParaRPr lang="fr-FR" sz="2000" dirty="0">
                <a:solidFill>
                  <a:srgbClr val="203864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DD7BF42-6665-455E-8C0B-B81068ED75B6}"/>
                </a:ext>
              </a:extLst>
            </p:cNvPr>
            <p:cNvSpPr txBox="1"/>
            <p:nvPr/>
          </p:nvSpPr>
          <p:spPr>
            <a:xfrm>
              <a:off x="4914891" y="5986893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>
                <a:lnSpc>
                  <a:spcPct val="90000"/>
                </a:lnSpc>
                <a:buClr>
                  <a:srgbClr val="203864"/>
                </a:buClr>
                <a:buSzPts val="2000"/>
              </a:pPr>
              <a:r>
                <a:rPr lang="fr-FR" sz="2000" dirty="0" err="1">
                  <a:solidFill>
                    <a:srgbClr val="203864"/>
                  </a:solidFill>
                </a:rPr>
                <a:t>Diluted</a:t>
              </a:r>
              <a:r>
                <a:rPr lang="fr-FR" sz="2000" dirty="0">
                  <a:solidFill>
                    <a:srgbClr val="203864"/>
                  </a:solidFill>
                </a:rPr>
                <a:t> </a:t>
              </a:r>
              <a:r>
                <a:rPr lang="fr-FR" sz="2000" dirty="0" err="1">
                  <a:solidFill>
                    <a:srgbClr val="203864"/>
                  </a:solidFill>
                </a:rPr>
                <a:t>sediment</a:t>
              </a:r>
              <a:endParaRPr lang="fr-FR" sz="2000" dirty="0">
                <a:solidFill>
                  <a:srgbClr val="203864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2E882C0-DDA2-4BE5-8614-BD5EA15C5F3A}"/>
                </a:ext>
              </a:extLst>
            </p:cNvPr>
            <p:cNvSpPr txBox="1"/>
            <p:nvPr/>
          </p:nvSpPr>
          <p:spPr>
            <a:xfrm>
              <a:off x="1821047" y="5987018"/>
              <a:ext cx="1553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>
                <a:lnSpc>
                  <a:spcPct val="90000"/>
                </a:lnSpc>
                <a:buClr>
                  <a:srgbClr val="203864"/>
                </a:buClr>
                <a:buSzPts val="2000"/>
              </a:pPr>
              <a:r>
                <a:rPr lang="fr-FR" sz="2000" dirty="0">
                  <a:solidFill>
                    <a:srgbClr val="203864"/>
                  </a:solidFill>
                </a:rPr>
                <a:t>Drying </a:t>
              </a:r>
              <a:r>
                <a:rPr lang="fr-FR" sz="2000" dirty="0" err="1">
                  <a:solidFill>
                    <a:srgbClr val="203864"/>
                  </a:solidFill>
                </a:rPr>
                <a:t>oven</a:t>
              </a:r>
              <a:endParaRPr lang="fr-FR" sz="2000" dirty="0">
                <a:solidFill>
                  <a:srgbClr val="203864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5D91C6C-33EC-43C6-AE89-6576A58F0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913" y="3487771"/>
            <a:ext cx="2848371" cy="23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D33C9F-1C61-4D3B-A2E7-0099C26BA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287" y="3487771"/>
            <a:ext cx="3117508" cy="23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E42C3E-4778-4D05-B2D1-9F634CDC8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0637" y="3487771"/>
            <a:ext cx="369316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36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 err="1"/>
              <a:t>Rheological</a:t>
            </a:r>
            <a:r>
              <a:rPr lang="fr-FR" dirty="0"/>
              <a:t>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60;p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160654" y="1295563"/>
                <a:ext cx="11461075" cy="17542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203864"/>
                    </a:solidFill>
                  </a:rPr>
                  <a:t>Stress imposed rheometer DHR-20 (TA Instruments)</a:t>
                </a:r>
              </a:p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203864"/>
                    </a:solidFill>
                  </a:rPr>
                  <a:t>Plate-plate geometry,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40 </m:t>
                    </m:r>
                    <m:r>
                      <a:rPr lang="fr-FR" sz="2000" b="0" i="1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2000" dirty="0">
                    <a:solidFill>
                      <a:srgbClr val="203864"/>
                    </a:solidFill>
                  </a:rPr>
                  <a:t> diameter,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450 </m:t>
                    </m:r>
                    <m:r>
                      <a:rPr lang="fr-FR" sz="2000" i="1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fr-FR" sz="2000" i="1">
                        <a:solidFill>
                          <a:srgbClr val="20386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>
                    <a:solidFill>
                      <a:srgbClr val="203864"/>
                    </a:solidFill>
                  </a:rPr>
                  <a:t> gap, recovered with sandpaper to prevent slippage </a:t>
                </a:r>
              </a:p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203864"/>
                    </a:solidFill>
                  </a:rPr>
                  <a:t>Measurements temperature: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20 °</m:t>
                    </m:r>
                    <m:r>
                      <a:rPr lang="fr-FR" sz="2000" b="0" i="1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000" dirty="0">
                  <a:solidFill>
                    <a:srgbClr val="203864"/>
                  </a:solidFill>
                </a:endParaRPr>
              </a:p>
              <a:p>
                <a:pPr marL="800100" lvl="1" indent="-34290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457200" lvl="1" indent="0" algn="just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60" name="Google Shape;60;p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160654" y="1295563"/>
                <a:ext cx="11461075" cy="1754286"/>
              </a:xfrm>
              <a:prstGeom prst="rect">
                <a:avLst/>
              </a:prstGeom>
              <a:blipFill>
                <a:blip r:embed="rId3"/>
                <a:stretch>
                  <a:fillRect t="-3484" r="-5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14:cNvPr>
              <p14:cNvContentPartPr/>
              <p14:nvPr/>
            </p14:nvContentPartPr>
            <p14:xfrm>
              <a:off x="4493238" y="3705124"/>
              <a:ext cx="443954" cy="113935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0227" y="3642027"/>
                <a:ext cx="569615" cy="239768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e 1">
            <a:extLst>
              <a:ext uri="{FF2B5EF4-FFF2-40B4-BE49-F238E27FC236}">
                <a16:creationId xmlns:a16="http://schemas.microsoft.com/office/drawing/2014/main" id="{D6B19255-5E1C-4CCC-AF4D-02C54180CF4D}"/>
              </a:ext>
            </a:extLst>
          </p:cNvPr>
          <p:cNvGrpSpPr/>
          <p:nvPr/>
        </p:nvGrpSpPr>
        <p:grpSpPr>
          <a:xfrm>
            <a:off x="2869639" y="5934671"/>
            <a:ext cx="6240874" cy="369332"/>
            <a:chOff x="2869639" y="5934671"/>
            <a:chExt cx="6240874" cy="369332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ABBD209-2C6B-4D31-A0CF-D2275FD3C8C7}"/>
                </a:ext>
              </a:extLst>
            </p:cNvPr>
            <p:cNvSpPr txBox="1"/>
            <p:nvPr/>
          </p:nvSpPr>
          <p:spPr>
            <a:xfrm>
              <a:off x="2869639" y="5934671"/>
              <a:ext cx="2350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>
                <a:lnSpc>
                  <a:spcPct val="90000"/>
                </a:lnSpc>
                <a:buClr>
                  <a:srgbClr val="203864"/>
                </a:buClr>
                <a:buSzPts val="2000"/>
              </a:pPr>
              <a:r>
                <a:rPr lang="fr-FR" sz="2000" dirty="0">
                  <a:solidFill>
                    <a:srgbClr val="203864"/>
                  </a:solidFill>
                </a:rPr>
                <a:t>DHR-20 </a:t>
              </a:r>
              <a:r>
                <a:rPr lang="fr-FR" sz="2000" dirty="0" err="1">
                  <a:solidFill>
                    <a:srgbClr val="203864"/>
                  </a:solidFill>
                </a:rPr>
                <a:t>rheometer</a:t>
              </a:r>
              <a:endParaRPr lang="fr-FR" sz="2000" dirty="0">
                <a:solidFill>
                  <a:srgbClr val="203864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E9A35E5-64E1-46B9-BF59-615C1EA395FE}"/>
                </a:ext>
              </a:extLst>
            </p:cNvPr>
            <p:cNvSpPr txBox="1"/>
            <p:nvPr/>
          </p:nvSpPr>
          <p:spPr>
            <a:xfrm>
              <a:off x="6561417" y="5934671"/>
              <a:ext cx="2549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>
                <a:lnSpc>
                  <a:spcPct val="90000"/>
                </a:lnSpc>
                <a:buClr>
                  <a:srgbClr val="203864"/>
                </a:buClr>
                <a:buSzPts val="2000"/>
              </a:pPr>
              <a:r>
                <a:rPr lang="fr-FR" sz="2000" dirty="0">
                  <a:solidFill>
                    <a:srgbClr val="203864"/>
                  </a:solidFill>
                </a:rPr>
                <a:t>Plate-plate </a:t>
              </a:r>
              <a:r>
                <a:rPr lang="fr-FR" sz="2000" dirty="0" err="1">
                  <a:solidFill>
                    <a:srgbClr val="203864"/>
                  </a:solidFill>
                </a:rPr>
                <a:t>geometry</a:t>
              </a:r>
              <a:endParaRPr lang="fr-FR" sz="2000" dirty="0">
                <a:solidFill>
                  <a:srgbClr val="203864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26FEA92-56E9-48C8-BAA7-75AC51D0F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872" y="2498324"/>
            <a:ext cx="2869856" cy="338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9215E3-2F96-4AE0-A95C-CAF6001FA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2274" y="2498324"/>
            <a:ext cx="2243536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10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 err="1"/>
              <a:t>Rheological</a:t>
            </a:r>
            <a:r>
              <a:rPr lang="fr-FR" dirty="0"/>
              <a:t>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60;p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160654" y="1295563"/>
                <a:ext cx="11655426" cy="23082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r>
                  <a:rPr lang="en-US" sz="2000" b="1" i="1" dirty="0">
                    <a:solidFill>
                      <a:srgbClr val="203864"/>
                    </a:solidFill>
                  </a:rPr>
                  <a:t>Flow curve measurements</a:t>
                </a:r>
              </a:p>
              <a:p>
                <a:pPr marL="1257300" lvl="2" indent="-342900">
                  <a:spcBef>
                    <a:spcPts val="0"/>
                  </a:spcBef>
                  <a:buClr>
                    <a:srgbClr val="203864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3864"/>
                    </a:solidFill>
                  </a:rPr>
                  <a:t>Pre-shear conditions:</a:t>
                </a:r>
              </a:p>
              <a:p>
                <a:pPr marL="1714500" lvl="3">
                  <a:spcBef>
                    <a:spcPts val="0"/>
                  </a:spcBef>
                  <a:buClr>
                    <a:srgbClr val="203864"/>
                  </a:buClr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rgbClr val="203864"/>
                    </a:solidFill>
                  </a:rPr>
                  <a:t>Pre-shearing at a constant shear rate of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sSup>
                      <m:sSupPr>
                        <m:ctrlPr>
                          <a:rPr lang="fr-FR" sz="2000" b="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203864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120 </m:t>
                    </m:r>
                    <m:r>
                      <a:rPr lang="en-US" sz="20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>
                    <a:solidFill>
                      <a:srgbClr val="203864"/>
                    </a:solidFill>
                  </a:rPr>
                  <a:t>.</a:t>
                </a:r>
              </a:p>
              <a:p>
                <a:pPr marL="1714500" lvl="3">
                  <a:spcBef>
                    <a:spcPts val="0"/>
                  </a:spcBef>
                  <a:buClr>
                    <a:srgbClr val="203864"/>
                  </a:buClr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rgbClr val="203864"/>
                    </a:solidFill>
                  </a:rPr>
                  <a:t>Rest period for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60 </m:t>
                    </m:r>
                    <m:r>
                      <a:rPr lang="en-US" sz="2000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>
                    <a:solidFill>
                      <a:srgbClr val="203864"/>
                    </a:solidFill>
                  </a:rPr>
                  <a:t>.</a:t>
                </a:r>
              </a:p>
              <a:p>
                <a:pPr marL="1257300" lvl="2" indent="-342900">
                  <a:spcBef>
                    <a:spcPts val="0"/>
                  </a:spcBef>
                  <a:buClr>
                    <a:srgbClr val="203864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3864"/>
                    </a:solidFill>
                  </a:rPr>
                  <a:t>Imposed steps of shear rate by increasing values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0.01</m:t>
                    </m:r>
                  </m:oMath>
                </a14:m>
                <a:r>
                  <a:rPr lang="en-US" dirty="0">
                    <a:solidFill>
                      <a:srgbClr val="203864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100 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dirty="0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b="0" i="1" dirty="0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203864"/>
                    </a:solidFill>
                  </a:rPr>
                  <a:t>, then decreasing in steps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dirty="0">
                    <a:solidFill>
                      <a:srgbClr val="203864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0.01 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dirty="0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b="0" i="1" dirty="0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203864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30 </m:t>
                    </m:r>
                    <m:r>
                      <a:rPr lang="en-US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rgbClr val="203864"/>
                    </a:solidFill>
                  </a:rPr>
                  <a:t> equilibration time +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i="1" dirty="0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rgbClr val="203864"/>
                    </a:solidFill>
                  </a:rPr>
                  <a:t> averaging time).</a:t>
                </a:r>
              </a:p>
              <a:p>
                <a:pPr marL="1257300" lvl="2" indent="-342900">
                  <a:spcBef>
                    <a:spcPts val="0"/>
                  </a:spcBef>
                  <a:buClr>
                    <a:srgbClr val="203864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3864"/>
                    </a:solidFill>
                  </a:rPr>
                  <a:t>Application of the Rabinovitch correction before analyzing data.</a:t>
                </a:r>
              </a:p>
              <a:p>
                <a:pPr marL="457200" lvl="1" indent="0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60" name="Google Shape;60;p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160654" y="1295563"/>
                <a:ext cx="11655426" cy="2308284"/>
              </a:xfrm>
              <a:prstGeom prst="rect">
                <a:avLst/>
              </a:prstGeom>
              <a:blipFill>
                <a:blip r:embed="rId3"/>
                <a:stretch>
                  <a:fillRect t="-26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14:cNvPr>
              <p14:cNvContentPartPr/>
              <p14:nvPr/>
            </p14:nvContentPartPr>
            <p14:xfrm>
              <a:off x="4493238" y="3705124"/>
              <a:ext cx="443954" cy="113935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0227" y="3642027"/>
                <a:ext cx="569615" cy="239768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Image 21">
            <a:extLst>
              <a:ext uri="{FF2B5EF4-FFF2-40B4-BE49-F238E27FC236}">
                <a16:creationId xmlns:a16="http://schemas.microsoft.com/office/drawing/2014/main" id="{5742F66E-9CEC-423F-9BD3-70E68C79B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2" y="3429000"/>
            <a:ext cx="4100923" cy="32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CC3052-F083-40FC-A223-54FB78A05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987" y="3429000"/>
            <a:ext cx="423398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0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638174" y="561975"/>
            <a:ext cx="545782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fr-FR" dirty="0" err="1"/>
              <a:t>Rheological</a:t>
            </a:r>
            <a:r>
              <a:rPr lang="fr-FR" dirty="0"/>
              <a:t> tests</a:t>
            </a:r>
            <a:endParaRPr dirty="0"/>
          </a:p>
        </p:txBody>
      </p:sp>
      <p:sp>
        <p:nvSpPr>
          <p:cNvPr id="62" name="Google Shape;6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60;p3"/>
              <p:cNvSpPr txBox="1">
                <a:spLocks noGrp="1"/>
              </p:cNvSpPr>
              <p:nvPr>
                <p:ph type="body" idx="2"/>
              </p:nvPr>
            </p:nvSpPr>
            <p:spPr>
              <a:xfrm>
                <a:off x="47861" y="1120716"/>
                <a:ext cx="11655426" cy="23082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800100" lvl="1" indent="-342900">
                  <a:spcBef>
                    <a:spcPts val="0"/>
                  </a:spcBef>
                  <a:buClr>
                    <a:srgbClr val="203864"/>
                  </a:buClr>
                  <a:buSzPts val="2000"/>
                </a:pPr>
                <a:r>
                  <a:rPr lang="en-US" sz="2000" b="1" i="1" dirty="0">
                    <a:solidFill>
                      <a:srgbClr val="203864"/>
                    </a:solidFill>
                  </a:rPr>
                  <a:t>Yield stress measurement</a:t>
                </a:r>
              </a:p>
              <a:p>
                <a:pPr marL="1257300" lvl="2" indent="-342900">
                  <a:spcBef>
                    <a:spcPts val="0"/>
                  </a:spcBef>
                  <a:buClr>
                    <a:srgbClr val="203864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203864"/>
                    </a:solidFill>
                  </a:rPr>
                  <a:t> 3 methods have been tested:</a:t>
                </a:r>
              </a:p>
              <a:p>
                <a:pPr marL="1714500" lvl="3">
                  <a:spcBef>
                    <a:spcPts val="0"/>
                  </a:spcBef>
                  <a:buClr>
                    <a:srgbClr val="203864"/>
                  </a:buClr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rgbClr val="203864"/>
                    </a:solidFill>
                  </a:rPr>
                  <a:t>Value of the shear stress for the shear rate of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rgbClr val="203864"/>
                        </a:solidFill>
                        <a:latin typeface="Cambria Math" panose="02040503050406030204" pitchFamily="18" charset="0"/>
                      </a:rPr>
                      <m:t>0.1 </m:t>
                    </m:r>
                    <m:sSup>
                      <m:sSupPr>
                        <m:ctrlPr>
                          <a:rPr lang="fr-FR" sz="2000" b="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srgbClr val="203864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203864"/>
                    </a:solidFill>
                  </a:rPr>
                  <a:t>.</a:t>
                </a:r>
              </a:p>
              <a:p>
                <a:pPr marL="1714500" lvl="3">
                  <a:spcBef>
                    <a:spcPts val="0"/>
                  </a:spcBef>
                  <a:buClr>
                    <a:srgbClr val="203864"/>
                  </a:buClr>
                  <a:buFont typeface="Wingdings" panose="05000000000000000000" pitchFamily="2" charset="2"/>
                  <a:buChar char="ü"/>
                </a:pPr>
                <a:r>
                  <a:rPr lang="fr-FR" sz="2000" dirty="0">
                    <a:solidFill>
                      <a:srgbClr val="203864"/>
                    </a:solidFill>
                  </a:rPr>
                  <a:t>Application of the </a:t>
                </a:r>
                <a:r>
                  <a:rPr lang="fr-FR" sz="2000" dirty="0" err="1">
                    <a:solidFill>
                      <a:srgbClr val="203864"/>
                    </a:solidFill>
                  </a:rPr>
                  <a:t>Worall-Tuliani</a:t>
                </a:r>
                <a:r>
                  <a:rPr lang="fr-FR" sz="2000" dirty="0">
                    <a:solidFill>
                      <a:srgbClr val="203864"/>
                    </a:solidFill>
                  </a:rPr>
                  <a:t> model.</a:t>
                </a:r>
                <a:endParaRPr lang="en-US" sz="2000" dirty="0">
                  <a:solidFill>
                    <a:srgbClr val="203864"/>
                  </a:solidFill>
                </a:endParaRPr>
              </a:p>
              <a:p>
                <a:pPr marL="1714500" lvl="3">
                  <a:spcBef>
                    <a:spcPts val="0"/>
                  </a:spcBef>
                  <a:buClr>
                    <a:srgbClr val="203864"/>
                  </a:buClr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rgbClr val="203864"/>
                    </a:solidFill>
                  </a:rPr>
                  <a:t>Application of the dual-Bingham model.</a:t>
                </a:r>
              </a:p>
              <a:p>
                <a:pPr marL="1257300" lvl="2" indent="-342900">
                  <a:spcBef>
                    <a:spcPts val="0"/>
                  </a:spcBef>
                  <a:buClr>
                    <a:srgbClr val="203864"/>
                  </a:buClr>
                </a:pPr>
                <a:endParaRPr lang="en-US" dirty="0">
                  <a:solidFill>
                    <a:srgbClr val="203864"/>
                  </a:solidFill>
                </a:endParaRPr>
              </a:p>
              <a:p>
                <a:pPr marL="800100" lvl="1" indent="-342900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rgbClr val="203864"/>
                    </a:solidFill>
                  </a:rPr>
                  <a:t>The 3 methods give the same results.</a:t>
                </a:r>
              </a:p>
              <a:p>
                <a:pPr marL="457200" lvl="1" indent="0">
                  <a:spcBef>
                    <a:spcPts val="0"/>
                  </a:spcBef>
                  <a:buClr>
                    <a:srgbClr val="203864"/>
                  </a:buClr>
                  <a:buSzPts val="2000"/>
                  <a:buNone/>
                </a:pPr>
                <a:endParaRPr lang="en-US" sz="2000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60" name="Google Shape;60;p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xfrm>
                <a:off x="47861" y="1120716"/>
                <a:ext cx="11655426" cy="2308284"/>
              </a:xfrm>
              <a:prstGeom prst="rect">
                <a:avLst/>
              </a:prstGeom>
              <a:blipFill>
                <a:blip r:embed="rId3"/>
                <a:stretch>
                  <a:fillRect t="-26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14:cNvPr>
              <p14:cNvContentPartPr/>
              <p14:nvPr/>
            </p14:nvContentPartPr>
            <p14:xfrm>
              <a:off x="4493238" y="3705124"/>
              <a:ext cx="443954" cy="113935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2F49AEFB-7BA3-4BFD-BE92-DAFC245404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0227" y="3642027"/>
                <a:ext cx="569615" cy="239768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947CF1F2-1C50-4605-9ADB-C34B764CA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900" y="3121475"/>
            <a:ext cx="4704429" cy="36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CE6772-6ED6-4962-82A8-0762AD056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471" y="3095387"/>
            <a:ext cx="470442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557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5938</TotalTime>
  <Words>1086</Words>
  <Application>Microsoft Office PowerPoint</Application>
  <PresentationFormat>Grand écran</PresentationFormat>
  <Paragraphs>201</Paragraphs>
  <Slides>22</Slides>
  <Notes>22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Daytona Condensed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Lila Bléneau</dc:creator>
  <cp:lastModifiedBy>sjarny@ad.pprime.fr</cp:lastModifiedBy>
  <cp:revision>72</cp:revision>
  <cp:lastPrinted>2024-08-25T19:52:02Z</cp:lastPrinted>
  <dcterms:created xsi:type="dcterms:W3CDTF">2023-10-11T03:39:52Z</dcterms:created>
  <dcterms:modified xsi:type="dcterms:W3CDTF">2026-05-01T13:56:02Z</dcterms:modified>
</cp:coreProperties>
</file>