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9" r:id="rId5"/>
    <p:sldId id="258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19"/>
    <a:srgbClr val="EAB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26408-5380-1A7A-16C2-E9690AC35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886A1A-C8C2-2D66-5910-F7088A775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10EE61-2F25-F9C9-BC93-AC867B08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F6740E-C375-7A34-208F-940B6532C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3A2AFB-DFE1-DE7D-DCC2-A6226507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5D1F3A9-8A18-AADD-B88D-AC67F076F4F5}"/>
              </a:ext>
            </a:extLst>
          </p:cNvPr>
          <p:cNvSpPr/>
          <p:nvPr userDrawn="1"/>
        </p:nvSpPr>
        <p:spPr>
          <a:xfrm>
            <a:off x="0" y="0"/>
            <a:ext cx="12192000" cy="7493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BBD9948-4049-85CF-A71F-492EFD91B97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558000" algn="l"/>
              </a:tabLst>
              <a:defRPr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Supplementary Materials: </a:t>
            </a:r>
            <a:r>
              <a:rPr lang="de-DE" sz="10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High-Resolution </a:t>
            </a:r>
            <a:r>
              <a:rPr lang="de-DE" sz="105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Machine</a:t>
            </a:r>
            <a:r>
              <a:rPr lang="de-DE" sz="10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-Learning-</a:t>
            </a:r>
            <a:r>
              <a:rPr lang="de-DE" sz="105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Derived</a:t>
            </a:r>
            <a:r>
              <a:rPr lang="de-DE" sz="10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Global Monthly Isoscapes </a:t>
            </a:r>
            <a:r>
              <a:rPr lang="de-DE" sz="105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lang="de-DE" sz="10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Pixel-Level </a:t>
            </a:r>
            <a:r>
              <a:rPr lang="de-DE" sz="105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Uncertainty</a:t>
            </a:r>
            <a:r>
              <a:rPr lang="de-DE" sz="10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05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Intervals</a:t>
            </a:r>
            <a:r>
              <a:rPr lang="de-DE" sz="10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0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EGU26-3491)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558000" algn="l"/>
              </a:tabLst>
              <a:defRPr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 Scherer, Swantje Petersen, Julian Klaus – Department of Geography, University of Bonn (contact: j.scherer@uni-bonn.de)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DB0F01A-5C7D-D7AE-7A0A-7721733A1434}"/>
              </a:ext>
            </a:extLst>
          </p:cNvPr>
          <p:cNvSpPr/>
          <p:nvPr userDrawn="1"/>
        </p:nvSpPr>
        <p:spPr>
          <a:xfrm>
            <a:off x="0" y="6305550"/>
            <a:ext cx="12192000" cy="9207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A739D22-1DD8-19BA-D007-2BBCDB27A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58" y="118226"/>
            <a:ext cx="1960110" cy="512848"/>
          </a:xfrm>
          <a:prstGeom prst="rect">
            <a:avLst/>
          </a:prstGeom>
        </p:spPr>
      </p:pic>
      <p:pic>
        <p:nvPicPr>
          <p:cNvPr id="11" name="Grafik 10" descr="Ein Bild, das Schrift, Text, Logo, Grafiken enthält.&#10;&#10;KI-generierte Inhalte können fehlerhaft sein.">
            <a:extLst>
              <a:ext uri="{FF2B5EF4-FFF2-40B4-BE49-F238E27FC236}">
                <a16:creationId xmlns:a16="http://schemas.microsoft.com/office/drawing/2014/main" id="{F34D7BD3-ED98-3F8F-941D-0EEA5B3292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34" y="118226"/>
            <a:ext cx="667132" cy="512843"/>
          </a:xfrm>
          <a:prstGeom prst="rect">
            <a:avLst/>
          </a:prstGeom>
        </p:spPr>
      </p:pic>
      <p:pic>
        <p:nvPicPr>
          <p:cNvPr id="12" name="Grafik 11" descr="Ein Bild, das Muster, Pixel, nähen enthält.&#10;&#10;KI-generierte Inhalte können fehlerhaft sein.">
            <a:extLst>
              <a:ext uri="{FF2B5EF4-FFF2-40B4-BE49-F238E27FC236}">
                <a16:creationId xmlns:a16="http://schemas.microsoft.com/office/drawing/2014/main" id="{BAA2FBF2-8F20-71CD-7B4E-63FFFF1517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59" y="113676"/>
            <a:ext cx="521941" cy="5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8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AA91E-2AA9-11E4-442D-F49E177A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2972DC-FE46-1D75-994B-6C626C2C7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0BEAE4-D5AE-CE10-0616-A0F73D4A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038542-D481-F0EF-436E-8ED4A4FEA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F5D209-70AE-0678-D5DF-500FA77F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43F7105-A8CD-0E14-6F1B-B11F8B943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F2992A-63E0-346D-72BE-31B1DE528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1997C1-9667-9E27-3E92-FE47D272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B4B9C3-AF16-DFBF-6A38-D9702C3E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3E29A3-0014-1CED-7E5D-C7C912F3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2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B8FF0-3038-0ECE-3E92-F6658C52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68BCBB-7DD0-4784-D014-551F98E85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18DAD-940C-81E1-6DC8-CC07E83D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1A1E61-2587-EA35-366A-13BA3213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904C00-CCB3-57F5-09D2-E0460141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4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65D81-043D-6EDC-A70C-AAD701C5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CD2B8F-853F-589A-2DA9-2A31FDF74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16631B-AE55-FED5-4F18-A5EC253F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1E4362-CAD8-8853-86D8-B450DD214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F73F58-6F7D-792E-E974-0061751A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48043-BCC4-0296-4F0A-130F96D8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EE5A2D-08EC-E364-47E5-2DDC0ACF5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B2EDCA-496C-FBCD-FFD4-AD8A52BDF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8DDD10-0F28-587B-C271-A2F2B0B8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B42605-EE3D-62D8-47D8-237B090D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98BF22-3A7E-A0BF-B3FF-34589F2A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5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622D7-204C-2ECB-0E3F-055E746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7B37B0-F8E4-6A91-B6DD-97286122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4DD418-7F1F-1AA0-41E7-F09D66B60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0A0B94-A323-0C57-288D-02D2FAC22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AA9E74-C5EA-7E10-44C1-CDA2E8C52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2BE70F3-C0E5-B8D4-DD83-7A6A9EA0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836ED0-EBE0-76A2-9285-BFE38962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2F58180-7B83-C070-5877-921B084C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6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DE9F0-FBC6-454A-FBCA-B93F019B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9B48AD-F8A8-EA75-8C1F-6D080DBC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ADD3AB-023D-EBFB-7DED-3DFDBC8B3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324D3F-F270-D855-3703-FB9EACC7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EDFC34-1338-1B47-6D8B-4ACF648E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11540C-0F54-E302-96A7-80A548AF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CDD231-6CB8-CF86-F941-E059C7AA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6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8A58B-79E7-B34B-DAED-CEC1B402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6A74E8-E85D-7FF1-8927-9209E0B00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532D6F-7D45-7385-A394-375AB0E02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E55CBB-11C4-1A20-17DA-D399CF7B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EF586C-2F04-33A7-127B-E07977BF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7A929E-7F21-3B89-F307-2EE66498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2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D510E-581F-BB48-F3EA-CED5E35B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0421F3-0568-99F5-B033-299C671CF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3CE2E8-2584-7AFC-3F85-1C22D6F2E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D7CAA9-B19F-9AF1-FCE8-09D84F0F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443465-E9C8-645F-C37D-13283086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10A0C6-939A-EE7F-E12C-8D537DBC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1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DB409F2-FB66-E26C-30F9-57D71A6E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58BC48-F06B-5E05-E43B-C5498DBA3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7683B3-7B02-BE06-0C5E-06BA383F9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427C7-09DF-4CE2-A6FE-D8BE85CCBDA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8B515C-E6D3-F408-B4F2-393802D67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64BE2F-DF62-6B83-19D2-220ED72EF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CB0AAE-47B1-42EC-A8BF-15F80D1E5F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3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3409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+mj-lt"/>
              </a:rPr>
              <a:t>Data </a:t>
            </a:r>
            <a:r>
              <a:rPr lang="de-DE" sz="3200" dirty="0" err="1">
                <a:latin typeface="+mj-lt"/>
              </a:rPr>
              <a:t>Preprocessing</a:t>
            </a:r>
            <a:endParaRPr lang="en-US" sz="3200" dirty="0">
              <a:latin typeface="+mj-lt"/>
            </a:endParaRPr>
          </a:p>
        </p:txBody>
      </p:sp>
      <p:pic>
        <p:nvPicPr>
          <p:cNvPr id="14" name="Grafik 13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E5462DC8-01D3-BC65-881E-45E8923B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33" y="1579021"/>
            <a:ext cx="4808645" cy="3333995"/>
          </a:xfrm>
          <a:prstGeom prst="rect">
            <a:avLst/>
          </a:prstGeom>
        </p:spPr>
      </p:pic>
      <p:pic>
        <p:nvPicPr>
          <p:cNvPr id="16" name="Grafik 15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8D628517-4832-1AB4-96B9-7F68B775E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" y="1579021"/>
            <a:ext cx="4808644" cy="333399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ADE3F1F-4148-C163-B5F1-E61537AFE011}"/>
              </a:ext>
            </a:extLst>
          </p:cNvPr>
          <p:cNvSpPr/>
          <p:nvPr/>
        </p:nvSpPr>
        <p:spPr>
          <a:xfrm>
            <a:off x="230032" y="4913015"/>
            <a:ext cx="11691674" cy="1280751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>
                <a:solidFill>
                  <a:schemeClr val="tx1"/>
                </a:solidFill>
              </a:rPr>
              <a:t>Three</a:t>
            </a:r>
            <a:r>
              <a:rPr lang="de-DE" sz="1400" dirty="0">
                <a:solidFill>
                  <a:schemeClr val="tx1"/>
                </a:solidFill>
              </a:rPr>
              <a:t>-stage </a:t>
            </a:r>
            <a:r>
              <a:rPr lang="de-DE" sz="1400" dirty="0" err="1">
                <a:solidFill>
                  <a:schemeClr val="tx1"/>
                </a:solidFill>
              </a:rPr>
              <a:t>outlier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detection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applied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independently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el-GR" sz="1400" dirty="0">
                <a:solidFill>
                  <a:schemeClr val="tx1"/>
                </a:solidFill>
              </a:rPr>
              <a:t>δ¹⁸</a:t>
            </a:r>
            <a:r>
              <a:rPr lang="en-US" sz="1400" dirty="0">
                <a:solidFill>
                  <a:schemeClr val="tx1"/>
                </a:solidFill>
              </a:rPr>
              <a:t>O and </a:t>
            </a:r>
            <a:r>
              <a:rPr lang="el-GR" sz="1400" dirty="0">
                <a:solidFill>
                  <a:schemeClr val="tx1"/>
                </a:solidFill>
              </a:rPr>
              <a:t>δ</a:t>
            </a:r>
            <a:r>
              <a:rPr lang="de-DE" sz="1400" baseline="30000" dirty="0">
                <a:solidFill>
                  <a:schemeClr val="tx1"/>
                </a:solidFill>
              </a:rPr>
              <a:t>2</a:t>
            </a:r>
            <a:r>
              <a:rPr lang="de-DE" sz="1400" dirty="0">
                <a:solidFill>
                  <a:schemeClr val="tx1"/>
                </a:solidFill>
              </a:rPr>
              <a:t>H (Range, d-</a:t>
            </a:r>
            <a:r>
              <a:rPr lang="de-DE" sz="1400" dirty="0" err="1">
                <a:solidFill>
                  <a:schemeClr val="tx1"/>
                </a:solidFill>
              </a:rPr>
              <a:t>excess</a:t>
            </a:r>
            <a:r>
              <a:rPr lang="de-DE" sz="1400" dirty="0">
                <a:solidFill>
                  <a:schemeClr val="tx1"/>
                </a:solidFill>
              </a:rPr>
              <a:t>, Isolation Forest).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plots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above</a:t>
            </a:r>
            <a:r>
              <a:rPr lang="de-DE" sz="1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arenR"/>
            </a:pPr>
            <a:r>
              <a:rPr lang="en-US" sz="1400" dirty="0">
                <a:solidFill>
                  <a:schemeClr val="tx1"/>
                </a:solidFill>
              </a:rPr>
              <a:t>Range only: Isotope value outside conservative physical limits</a:t>
            </a:r>
          </a:p>
          <a:p>
            <a:pPr marL="342900" indent="-342900"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D-</a:t>
            </a:r>
            <a:r>
              <a:rPr lang="de-DE" sz="1400" dirty="0" err="1">
                <a:solidFill>
                  <a:schemeClr val="tx1"/>
                </a:solidFill>
              </a:rPr>
              <a:t>excess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only</a:t>
            </a:r>
            <a:r>
              <a:rPr lang="de-DE" sz="1400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chemeClr val="tx1"/>
                </a:solidFill>
              </a:rPr>
              <a:t>isotope value outside physical limits</a:t>
            </a:r>
            <a:endParaRPr lang="de-DE" sz="1400" dirty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Range + d-</a:t>
            </a:r>
            <a:r>
              <a:rPr lang="de-DE" sz="1400" dirty="0" err="1">
                <a:solidFill>
                  <a:schemeClr val="tx1"/>
                </a:solidFill>
              </a:rPr>
              <a:t>excess</a:t>
            </a:r>
            <a:r>
              <a:rPr lang="de-DE" sz="1400" dirty="0">
                <a:solidFill>
                  <a:schemeClr val="tx1"/>
                </a:solidFill>
              </a:rPr>
              <a:t>: </a:t>
            </a:r>
            <a:r>
              <a:rPr lang="de-DE" sz="1400" dirty="0" err="1">
                <a:solidFill>
                  <a:schemeClr val="tx1"/>
                </a:solidFill>
              </a:rPr>
              <a:t>both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rule-based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criteria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violated</a:t>
            </a:r>
            <a:endParaRPr lang="de-DE" sz="1400" dirty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IF </a:t>
            </a:r>
            <a:r>
              <a:rPr lang="de-DE" sz="1400" dirty="0" err="1">
                <a:solidFill>
                  <a:schemeClr val="tx1"/>
                </a:solidFill>
              </a:rPr>
              <a:t>outlier</a:t>
            </a:r>
            <a:r>
              <a:rPr lang="de-DE" sz="1400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chemeClr val="tx1"/>
                </a:solidFill>
              </a:rPr>
              <a:t>statistical anomaly detected  via Isolation Forest</a:t>
            </a:r>
          </a:p>
        </p:txBody>
      </p:sp>
    </p:spTree>
    <p:extLst>
      <p:ext uri="{BB962C8B-B14F-4D97-AF65-F5344CB8AC3E}">
        <p14:creationId xmlns:p14="http://schemas.microsoft.com/office/powerpoint/2010/main" val="3104335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648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Targeted</a:t>
            </a:r>
            <a:r>
              <a:rPr lang="de-DE" sz="3200" dirty="0">
                <a:latin typeface="+mj-lt"/>
              </a:rPr>
              <a:t> Regional </a:t>
            </a:r>
            <a:r>
              <a:rPr lang="de-DE" sz="3200" dirty="0" err="1">
                <a:latin typeface="+mj-lt"/>
              </a:rPr>
              <a:t>Holdouts</a:t>
            </a:r>
            <a:r>
              <a:rPr lang="de-DE" sz="3200" dirty="0">
                <a:latin typeface="+mj-lt"/>
              </a:rPr>
              <a:t> I</a:t>
            </a:r>
            <a:endParaRPr lang="en-US" sz="3200" dirty="0">
              <a:latin typeface="+mj-lt"/>
            </a:endParaRPr>
          </a:p>
        </p:txBody>
      </p:sp>
      <p:pic>
        <p:nvPicPr>
          <p:cNvPr id="5" name="Grafik 4" descr="Ein Bild, das Text, Screenshot, Diagramm, Zahl enthält.&#10;&#10;KI-generierte Inhalte können fehlerhaft sein.">
            <a:extLst>
              <a:ext uri="{FF2B5EF4-FFF2-40B4-BE49-F238E27FC236}">
                <a16:creationId xmlns:a16="http://schemas.microsoft.com/office/drawing/2014/main" id="{BA952E3A-6C14-3F68-1CB5-CB3EDABF3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2" y="1536558"/>
            <a:ext cx="7542363" cy="471397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4736C84-3EE5-AE54-9C61-237A3E4CCBE2}"/>
              </a:ext>
            </a:extLst>
          </p:cNvPr>
          <p:cNvSpPr/>
          <p:nvPr/>
        </p:nvSpPr>
        <p:spPr>
          <a:xfrm>
            <a:off x="8177842" y="2579298"/>
            <a:ext cx="3623094" cy="2449902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>
                <a:solidFill>
                  <a:schemeClr val="tx1"/>
                </a:solidFill>
              </a:rPr>
              <a:t>Generalization</a:t>
            </a:r>
            <a:r>
              <a:rPr lang="de-DE" sz="1200" dirty="0">
                <a:solidFill>
                  <a:schemeClr val="tx1"/>
                </a:solidFill>
              </a:rPr>
              <a:t> was </a:t>
            </a:r>
            <a:r>
              <a:rPr lang="de-DE" sz="1200" dirty="0" err="1">
                <a:solidFill>
                  <a:schemeClr val="tx1"/>
                </a:solidFill>
              </a:rPr>
              <a:t>tested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using</a:t>
            </a:r>
            <a:r>
              <a:rPr lang="de-DE" sz="1200" dirty="0">
                <a:solidFill>
                  <a:schemeClr val="tx1"/>
                </a:solidFill>
              </a:rPr>
              <a:t> regional </a:t>
            </a:r>
            <a:r>
              <a:rPr lang="de-DE" sz="1200" dirty="0" err="1">
                <a:solidFill>
                  <a:schemeClr val="tx1"/>
                </a:solidFill>
              </a:rPr>
              <a:t>holdout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experiments</a:t>
            </a:r>
            <a:r>
              <a:rPr lang="de-DE" sz="1200" dirty="0">
                <a:solidFill>
                  <a:schemeClr val="tx1"/>
                </a:solidFill>
              </a:rPr>
              <a:t>. The </a:t>
            </a:r>
            <a:r>
              <a:rPr lang="de-DE" sz="1200" dirty="0" err="1">
                <a:solidFill>
                  <a:schemeClr val="tx1"/>
                </a:solidFill>
              </a:rPr>
              <a:t>plot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shows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results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for</a:t>
            </a:r>
            <a:r>
              <a:rPr lang="de-DE" sz="1200" dirty="0">
                <a:solidFill>
                  <a:schemeClr val="tx1"/>
                </a:solidFill>
              </a:rPr>
              <a:t> such </a:t>
            </a:r>
            <a:r>
              <a:rPr lang="de-DE" sz="1200" dirty="0" err="1">
                <a:solidFill>
                  <a:schemeClr val="tx1"/>
                </a:solidFill>
              </a:rPr>
              <a:t>experiments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for</a:t>
            </a:r>
            <a:r>
              <a:rPr lang="de-DE" sz="1200" dirty="0">
                <a:solidFill>
                  <a:schemeClr val="tx1"/>
                </a:solidFill>
              </a:rPr>
              <a:t> Nea Zealand, Japan and Northern </a:t>
            </a:r>
            <a:r>
              <a:rPr lang="de-DE" sz="1200" dirty="0" err="1">
                <a:solidFill>
                  <a:schemeClr val="tx1"/>
                </a:solidFill>
              </a:rPr>
              <a:t>Italy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For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each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region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model</a:t>
            </a:r>
            <a:r>
              <a:rPr lang="de-DE" sz="1200" dirty="0">
                <a:solidFill>
                  <a:schemeClr val="tx1"/>
                </a:solidFill>
              </a:rPr>
              <a:t> ran </a:t>
            </a:r>
            <a:r>
              <a:rPr lang="de-DE" sz="1200" dirty="0" err="1">
                <a:solidFill>
                  <a:schemeClr val="tx1"/>
                </a:solidFill>
              </a:rPr>
              <a:t>once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with</a:t>
            </a:r>
            <a:r>
              <a:rPr lang="de-DE" sz="1200" dirty="0">
                <a:solidFill>
                  <a:schemeClr val="tx1"/>
                </a:solidFill>
              </a:rPr>
              <a:t> 50% </a:t>
            </a:r>
            <a:r>
              <a:rPr lang="de-DE" sz="1200" dirty="0" err="1">
                <a:solidFill>
                  <a:schemeClr val="tx1"/>
                </a:solidFill>
              </a:rPr>
              <a:t>of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training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data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removed</a:t>
            </a:r>
            <a:r>
              <a:rPr lang="de-DE" sz="1200" dirty="0">
                <a:solidFill>
                  <a:schemeClr val="tx1"/>
                </a:solidFill>
              </a:rPr>
              <a:t> and </a:t>
            </a:r>
            <a:r>
              <a:rPr lang="de-DE" sz="1200" dirty="0" err="1">
                <a:solidFill>
                  <a:schemeClr val="tx1"/>
                </a:solidFill>
              </a:rPr>
              <a:t>once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with</a:t>
            </a:r>
            <a:r>
              <a:rPr lang="de-DE" sz="1200" dirty="0">
                <a:solidFill>
                  <a:schemeClr val="tx1"/>
                </a:solidFill>
              </a:rPr>
              <a:t> 100% </a:t>
            </a:r>
            <a:r>
              <a:rPr lang="de-DE" sz="1200" dirty="0" err="1">
                <a:solidFill>
                  <a:schemeClr val="tx1"/>
                </a:solidFill>
              </a:rPr>
              <a:t>removed</a:t>
            </a:r>
            <a:r>
              <a:rPr lang="de-DE" sz="1200" dirty="0">
                <a:solidFill>
                  <a:schemeClr val="tx1"/>
                </a:solidFill>
              </a:rPr>
              <a:t>.</a:t>
            </a:r>
          </a:p>
          <a:p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Reduced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training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data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availability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(- 50%)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increased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RMSE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values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by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15-23%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compared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to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single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best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model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using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one-hot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region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encoding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. At 100%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data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removal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RMSE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increased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by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45-88%.</a:t>
            </a:r>
          </a:p>
        </p:txBody>
      </p:sp>
    </p:spTree>
    <p:extLst>
      <p:ext uri="{BB962C8B-B14F-4D97-AF65-F5344CB8AC3E}">
        <p14:creationId xmlns:p14="http://schemas.microsoft.com/office/powerpoint/2010/main" val="240360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657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Targeted</a:t>
            </a:r>
            <a:r>
              <a:rPr lang="de-DE" sz="3200" dirty="0">
                <a:latin typeface="+mj-lt"/>
              </a:rPr>
              <a:t> Regional </a:t>
            </a:r>
            <a:r>
              <a:rPr lang="de-DE" sz="3200" dirty="0" err="1">
                <a:latin typeface="+mj-lt"/>
              </a:rPr>
              <a:t>Holdouts</a:t>
            </a:r>
            <a:r>
              <a:rPr lang="de-DE" sz="3200" dirty="0">
                <a:latin typeface="+mj-lt"/>
              </a:rPr>
              <a:t> II</a:t>
            </a:r>
            <a:endParaRPr lang="en-US" sz="3200" dirty="0">
              <a:latin typeface="+mj-lt"/>
            </a:endParaRPr>
          </a:p>
        </p:txBody>
      </p:sp>
      <p:pic>
        <p:nvPicPr>
          <p:cNvPr id="3" name="Grafik 2" descr="Ein Bild, das Text, Diagramm, Reihe, Schrift enthält.&#10;&#10;KI-generierte Inhalte können fehlerhaft sein.">
            <a:extLst>
              <a:ext uri="{FF2B5EF4-FFF2-40B4-BE49-F238E27FC236}">
                <a16:creationId xmlns:a16="http://schemas.microsoft.com/office/drawing/2014/main" id="{B57AC85A-7918-57D2-3CBE-DB35BD430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9" y="1396039"/>
            <a:ext cx="7648755" cy="491705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1CA7801-70CC-0F66-4807-0EAA0CFA38AE}"/>
              </a:ext>
            </a:extLst>
          </p:cNvPr>
          <p:cNvSpPr/>
          <p:nvPr/>
        </p:nvSpPr>
        <p:spPr>
          <a:xfrm>
            <a:off x="8177842" y="2794958"/>
            <a:ext cx="3623094" cy="2061714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>
                <a:solidFill>
                  <a:schemeClr val="tx1"/>
                </a:solidFill>
              </a:rPr>
              <a:t>Monthly </a:t>
            </a:r>
            <a:r>
              <a:rPr lang="de-DE" sz="1200" dirty="0" err="1">
                <a:solidFill>
                  <a:schemeClr val="tx1"/>
                </a:solidFill>
              </a:rPr>
              <a:t>model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performance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during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holdout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experiments</a:t>
            </a:r>
            <a:r>
              <a:rPr lang="de-DE" sz="1200" dirty="0">
                <a:solidFill>
                  <a:schemeClr val="tx1"/>
                </a:solidFill>
              </a:rPr>
              <a:t>.</a:t>
            </a:r>
          </a:p>
          <a:p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Dashed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horizontal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line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Baseline RMSE (best model with region OHE)</a:t>
            </a:r>
          </a:p>
          <a:p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Baseline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no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OHE): 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Best model without region one-hot encoding</a:t>
            </a:r>
            <a:endParaRPr lang="de-DE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TRH 50%: 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50% of regional SWI data removed</a:t>
            </a:r>
            <a:endParaRPr lang="de-DE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TRH 100%: 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100% of regional SWI data removed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273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5433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Regional Performance</a:t>
            </a:r>
            <a:endParaRPr lang="en-US" sz="3200" dirty="0">
              <a:latin typeface="+mj-lt"/>
            </a:endParaRPr>
          </a:p>
        </p:txBody>
      </p:sp>
      <p:pic>
        <p:nvPicPr>
          <p:cNvPr id="5" name="Grafik 4" descr="Ein Bild, das Text, Screenshot, Karte Menü enthält.&#10;&#10;KI-generierte Inhalte können fehlerhaft sein.">
            <a:extLst>
              <a:ext uri="{FF2B5EF4-FFF2-40B4-BE49-F238E27FC236}">
                <a16:creationId xmlns:a16="http://schemas.microsoft.com/office/drawing/2014/main" id="{2A79053F-8326-F79F-45A2-E843914A3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3" y="1396039"/>
            <a:ext cx="4806353" cy="480635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55DA752-F0E6-2193-3F3D-EE1CC77705EE}"/>
              </a:ext>
            </a:extLst>
          </p:cNvPr>
          <p:cNvSpPr/>
          <p:nvPr/>
        </p:nvSpPr>
        <p:spPr>
          <a:xfrm>
            <a:off x="5874590" y="4304581"/>
            <a:ext cx="6038489" cy="1526875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>
                <a:solidFill>
                  <a:schemeClr val="tx1"/>
                </a:solidFill>
              </a:rPr>
              <a:t>Map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provides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context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regional </a:t>
            </a:r>
            <a:r>
              <a:rPr lang="de-DE" sz="1200" dirty="0" err="1">
                <a:solidFill>
                  <a:schemeClr val="tx1"/>
                </a:solidFill>
              </a:rPr>
              <a:t>modeling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results</a:t>
            </a:r>
            <a:endParaRPr lang="de-DE" sz="1200" dirty="0">
              <a:solidFill>
                <a:schemeClr val="tx1"/>
              </a:solidFill>
            </a:endParaRPr>
          </a:p>
          <a:p>
            <a:endParaRPr lang="de-DE" sz="1200" dirty="0">
              <a:solidFill>
                <a:schemeClr val="tx1"/>
              </a:solidFill>
            </a:endParaRPr>
          </a:p>
          <a:p>
            <a:r>
              <a:rPr lang="de-DE" sz="1200" dirty="0">
                <a:solidFill>
                  <a:schemeClr val="tx1"/>
                </a:solidFill>
              </a:rPr>
              <a:t>Regional RMSE </a:t>
            </a:r>
            <a:r>
              <a:rPr lang="de-DE" sz="1200" dirty="0" err="1">
                <a:solidFill>
                  <a:schemeClr val="tx1"/>
                </a:solidFill>
              </a:rPr>
              <a:t>values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vary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from</a:t>
            </a:r>
            <a:r>
              <a:rPr lang="de-DE" sz="1200" dirty="0">
                <a:solidFill>
                  <a:schemeClr val="tx1"/>
                </a:solidFill>
              </a:rPr>
              <a:t> 0.81 </a:t>
            </a:r>
            <a:r>
              <a:rPr lang="el-GR" sz="1200" dirty="0">
                <a:solidFill>
                  <a:schemeClr val="tx1"/>
                </a:solidFill>
              </a:rPr>
              <a:t>δ¹⁸</a:t>
            </a:r>
            <a:r>
              <a:rPr lang="de-DE" sz="1200" dirty="0">
                <a:solidFill>
                  <a:schemeClr val="tx1"/>
                </a:solidFill>
              </a:rPr>
              <a:t>O /6.02 </a:t>
            </a:r>
            <a:r>
              <a:rPr lang="el-GR" sz="1200" dirty="0">
                <a:solidFill>
                  <a:schemeClr val="tx1"/>
                </a:solidFill>
              </a:rPr>
              <a:t>δ</a:t>
            </a:r>
            <a:r>
              <a:rPr lang="el-GR" sz="1200" baseline="30000" dirty="0">
                <a:solidFill>
                  <a:schemeClr val="tx1"/>
                </a:solidFill>
              </a:rPr>
              <a:t>2</a:t>
            </a:r>
            <a:r>
              <a:rPr lang="de-DE" sz="1200" dirty="0">
                <a:solidFill>
                  <a:schemeClr val="tx1"/>
                </a:solidFill>
              </a:rPr>
              <a:t>H (Hamburg </a:t>
            </a:r>
            <a:r>
              <a:rPr lang="de-DE" sz="1200" dirty="0" err="1">
                <a:solidFill>
                  <a:schemeClr val="tx1"/>
                </a:solidFill>
              </a:rPr>
              <a:t>region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from</a:t>
            </a:r>
            <a:r>
              <a:rPr lang="de-DE" sz="1200" dirty="0">
                <a:solidFill>
                  <a:schemeClr val="tx1"/>
                </a:solidFill>
              </a:rPr>
              <a:t> northern Germany </a:t>
            </a:r>
            <a:r>
              <a:rPr lang="de-DE" sz="1200" dirty="0" err="1">
                <a:solidFill>
                  <a:schemeClr val="tx1"/>
                </a:solidFill>
              </a:rPr>
              <a:t>to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eastern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Czechia</a:t>
            </a:r>
            <a:r>
              <a:rPr lang="de-DE" sz="1200" dirty="0">
                <a:solidFill>
                  <a:schemeClr val="tx1"/>
                </a:solidFill>
              </a:rPr>
              <a:t>) </a:t>
            </a:r>
            <a:r>
              <a:rPr lang="de-DE" sz="1200" dirty="0" err="1">
                <a:solidFill>
                  <a:schemeClr val="tx1"/>
                </a:solidFill>
              </a:rPr>
              <a:t>to</a:t>
            </a:r>
            <a:r>
              <a:rPr lang="de-DE" sz="1200" dirty="0">
                <a:solidFill>
                  <a:schemeClr val="tx1"/>
                </a:solidFill>
              </a:rPr>
              <a:t> 3.01 </a:t>
            </a:r>
            <a:r>
              <a:rPr lang="el-GR" sz="1200" dirty="0">
                <a:solidFill>
                  <a:schemeClr val="tx1"/>
                </a:solidFill>
              </a:rPr>
              <a:t>δ¹⁸</a:t>
            </a:r>
            <a:r>
              <a:rPr lang="de-DE" sz="1200" dirty="0">
                <a:solidFill>
                  <a:schemeClr val="tx1"/>
                </a:solidFill>
              </a:rPr>
              <a:t>O /23.38 </a:t>
            </a:r>
            <a:r>
              <a:rPr lang="el-GR" sz="1200" dirty="0">
                <a:solidFill>
                  <a:schemeClr val="tx1"/>
                </a:solidFill>
              </a:rPr>
              <a:t>δ</a:t>
            </a:r>
            <a:r>
              <a:rPr lang="el-GR" sz="1200" baseline="30000" dirty="0">
                <a:solidFill>
                  <a:schemeClr val="tx1"/>
                </a:solidFill>
              </a:rPr>
              <a:t>2</a:t>
            </a:r>
            <a:r>
              <a:rPr lang="de-DE" sz="1200" dirty="0">
                <a:solidFill>
                  <a:schemeClr val="tx1"/>
                </a:solidFill>
              </a:rPr>
              <a:t>H (</a:t>
            </a:r>
            <a:r>
              <a:rPr lang="de-DE" sz="1200" dirty="0" err="1">
                <a:solidFill>
                  <a:schemeClr val="tx1"/>
                </a:solidFill>
              </a:rPr>
              <a:t>Urumqi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region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south</a:t>
            </a:r>
            <a:r>
              <a:rPr lang="de-DE" sz="1200" dirty="0">
                <a:solidFill>
                  <a:schemeClr val="tx1"/>
                </a:solidFill>
              </a:rPr>
              <a:t>-western </a:t>
            </a:r>
            <a:r>
              <a:rPr lang="de-DE" sz="1200" dirty="0" err="1">
                <a:solidFill>
                  <a:schemeClr val="tx1"/>
                </a:solidFill>
              </a:rPr>
              <a:t>Mongolia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to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Tibetan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plateau</a:t>
            </a:r>
            <a:r>
              <a:rPr lang="de-DE" sz="1200" dirty="0">
                <a:solidFill>
                  <a:schemeClr val="tx1"/>
                </a:solidFill>
              </a:rPr>
              <a:t>) </a:t>
            </a:r>
            <a:endParaRPr lang="de-DE" sz="12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8" name="Grafik 7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BE51E32E-9483-44F8-4E50-463A73299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9145" r="4624" b="3554"/>
          <a:stretch/>
        </p:blipFill>
        <p:spPr>
          <a:xfrm>
            <a:off x="5874589" y="1452830"/>
            <a:ext cx="6038490" cy="23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4896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Isoscapes </a:t>
            </a:r>
            <a:r>
              <a:rPr lang="de-DE" sz="3200" dirty="0" err="1">
                <a:latin typeface="+mj-lt"/>
              </a:rPr>
              <a:t>for</a:t>
            </a:r>
            <a:r>
              <a:rPr lang="de-DE" sz="3200" dirty="0">
                <a:latin typeface="+mj-lt"/>
              </a:rPr>
              <a:t> </a:t>
            </a:r>
            <a:r>
              <a:rPr lang="el-GR" sz="3200" dirty="0">
                <a:solidFill>
                  <a:schemeClr val="tx1"/>
                </a:solidFill>
              </a:rPr>
              <a:t>δ¹⁸</a:t>
            </a:r>
            <a:r>
              <a:rPr lang="en-US" sz="3200" dirty="0">
                <a:solidFill>
                  <a:schemeClr val="tx1"/>
                </a:solidFill>
              </a:rPr>
              <a:t>O</a:t>
            </a:r>
            <a:endParaRPr lang="en-US" sz="3200" dirty="0"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DE17063-3108-2A4D-0832-5A6E0E374D1D}"/>
              </a:ext>
            </a:extLst>
          </p:cNvPr>
          <p:cNvGrpSpPr/>
          <p:nvPr/>
        </p:nvGrpSpPr>
        <p:grpSpPr>
          <a:xfrm>
            <a:off x="1816123" y="1225123"/>
            <a:ext cx="8559753" cy="5039768"/>
            <a:chOff x="230029" y="1259629"/>
            <a:chExt cx="8559753" cy="5039768"/>
          </a:xfrm>
        </p:grpSpPr>
        <p:pic>
          <p:nvPicPr>
            <p:cNvPr id="3" name="Grafik 2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45AFBC78-50B9-1029-BC47-9D4A26B77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30" y="1259629"/>
              <a:ext cx="2856069" cy="1269364"/>
            </a:xfrm>
            <a:prstGeom prst="rect">
              <a:avLst/>
            </a:prstGeom>
          </p:spPr>
        </p:pic>
        <p:pic>
          <p:nvPicPr>
            <p:cNvPr id="7" name="Grafik 6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13D67E54-DFA4-22C0-0245-0A91B00C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31" y="2528993"/>
              <a:ext cx="2856068" cy="1269364"/>
            </a:xfrm>
            <a:prstGeom prst="rect">
              <a:avLst/>
            </a:prstGeom>
          </p:spPr>
        </p:pic>
        <p:pic>
          <p:nvPicPr>
            <p:cNvPr id="9" name="Grafik 8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FB9EF375-CE37-C640-1E7C-0898C3263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30" y="3798357"/>
              <a:ext cx="2856068" cy="1269364"/>
            </a:xfrm>
            <a:prstGeom prst="rect">
              <a:avLst/>
            </a:prstGeom>
          </p:spPr>
        </p:pic>
        <p:pic>
          <p:nvPicPr>
            <p:cNvPr id="11" name="Grafik 10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E6E7D1D5-D876-8930-CA4A-7FFD1D31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29" y="5030034"/>
              <a:ext cx="2856066" cy="1269363"/>
            </a:xfrm>
            <a:prstGeom prst="rect">
              <a:avLst/>
            </a:prstGeom>
          </p:spPr>
        </p:pic>
        <p:pic>
          <p:nvPicPr>
            <p:cNvPr id="13" name="Grafik 12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6C253A41-3728-F3D4-C86C-35D8B939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74" y="1259629"/>
              <a:ext cx="2856066" cy="1269363"/>
            </a:xfrm>
            <a:prstGeom prst="rect">
              <a:avLst/>
            </a:prstGeom>
          </p:spPr>
        </p:pic>
        <p:pic>
          <p:nvPicPr>
            <p:cNvPr id="15" name="Grafik 14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CC130A86-3764-C9FC-8CFC-130F0B455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986" y="2528992"/>
              <a:ext cx="2853954" cy="1268424"/>
            </a:xfrm>
            <a:prstGeom prst="rect">
              <a:avLst/>
            </a:prstGeom>
          </p:spPr>
        </p:pic>
        <p:pic>
          <p:nvPicPr>
            <p:cNvPr id="17" name="Grafik 16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28C01D6E-D16F-59B6-3095-B50946D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74" y="3797416"/>
              <a:ext cx="2853954" cy="1268424"/>
            </a:xfrm>
            <a:prstGeom prst="rect">
              <a:avLst/>
            </a:prstGeom>
          </p:spPr>
        </p:pic>
        <p:pic>
          <p:nvPicPr>
            <p:cNvPr id="19" name="Grafik 18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BD0A73D2-99CE-1437-55DA-7256AF5E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75" y="5029094"/>
              <a:ext cx="2853954" cy="1268424"/>
            </a:xfrm>
            <a:prstGeom prst="rect">
              <a:avLst/>
            </a:prstGeom>
          </p:spPr>
        </p:pic>
        <p:pic>
          <p:nvPicPr>
            <p:cNvPr id="21" name="Grafik 20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74C20EDE-B00E-9E63-79E6-D9635EC6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828" y="1259629"/>
              <a:ext cx="2853954" cy="1268424"/>
            </a:xfrm>
            <a:prstGeom prst="rect">
              <a:avLst/>
            </a:prstGeom>
          </p:spPr>
        </p:pic>
        <p:pic>
          <p:nvPicPr>
            <p:cNvPr id="23" name="Grafik 22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4FDE703F-DFE9-8FA4-7BDD-AA39AC1EF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828" y="2527111"/>
              <a:ext cx="2849729" cy="1266546"/>
            </a:xfrm>
            <a:prstGeom prst="rect">
              <a:avLst/>
            </a:prstGeom>
          </p:spPr>
        </p:pic>
        <p:pic>
          <p:nvPicPr>
            <p:cNvPr id="25" name="Grafik 24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144ECDC6-760C-1954-AF95-85A6FAD3E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828" y="3793658"/>
              <a:ext cx="2849729" cy="1266546"/>
            </a:xfrm>
            <a:prstGeom prst="rect">
              <a:avLst/>
            </a:prstGeom>
          </p:spPr>
        </p:pic>
        <p:pic>
          <p:nvPicPr>
            <p:cNvPr id="27" name="Grafik 26" descr="Ein Bild, das Karte, Text, Atlas enthält.&#10;&#10;KI-generierte Inhalte können fehlerhaft sein.">
              <a:extLst>
                <a:ext uri="{FF2B5EF4-FFF2-40B4-BE49-F238E27FC236}">
                  <a16:creationId xmlns:a16="http://schemas.microsoft.com/office/drawing/2014/main" id="{10133E0C-15FD-86A2-B18A-57D611FAE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828" y="5024394"/>
              <a:ext cx="2849729" cy="1266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97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723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Calibrated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Uncertainties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for</a:t>
            </a:r>
            <a:r>
              <a:rPr lang="de-DE" sz="3200" dirty="0">
                <a:latin typeface="+mj-lt"/>
              </a:rPr>
              <a:t> </a:t>
            </a:r>
            <a:r>
              <a:rPr lang="el-GR" sz="3200" dirty="0">
                <a:solidFill>
                  <a:schemeClr val="tx1"/>
                </a:solidFill>
              </a:rPr>
              <a:t>δ¹⁸</a:t>
            </a:r>
            <a:r>
              <a:rPr lang="en-US" sz="3200" dirty="0">
                <a:solidFill>
                  <a:schemeClr val="tx1"/>
                </a:solidFill>
              </a:rPr>
              <a:t>O</a:t>
            </a:r>
            <a:endParaRPr lang="en-US" sz="3200" dirty="0"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39DCBD2-EEE1-A654-A9E7-F8F8F2214302}"/>
              </a:ext>
            </a:extLst>
          </p:cNvPr>
          <p:cNvGrpSpPr/>
          <p:nvPr/>
        </p:nvGrpSpPr>
        <p:grpSpPr>
          <a:xfrm>
            <a:off x="1816124" y="1276881"/>
            <a:ext cx="8559752" cy="5039767"/>
            <a:chOff x="230029" y="1259629"/>
            <a:chExt cx="8559752" cy="503976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5AFBC78-50B9-1029-BC47-9D4A26B77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0" y="1259629"/>
              <a:ext cx="2856068" cy="126936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3D67E54-DFA4-22C0-0245-0A91B00C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1" y="2528993"/>
              <a:ext cx="2856068" cy="126936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B9EF375-CE37-C640-1E7C-0898C3263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0" y="3798357"/>
              <a:ext cx="2856068" cy="1269363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6E7D1D5-D876-8930-CA4A-7FFD1D31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29" y="5030034"/>
              <a:ext cx="2856066" cy="126936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C253A41-3728-F3D4-C86C-35D8B939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4" y="1259629"/>
              <a:ext cx="2856066" cy="126936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C130A86-3764-C9FC-8CFC-130F0B455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3986" y="2528992"/>
              <a:ext cx="2853953" cy="1268424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8C01D6E-D16F-59B6-3095-B50946D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4" y="3797416"/>
              <a:ext cx="2853953" cy="126842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D0A73D2-99CE-1437-55DA-7256AF5E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5" y="5029094"/>
              <a:ext cx="2853953" cy="1268424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4C20EDE-B00E-9E63-79E6-D9635EC6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1259629"/>
              <a:ext cx="2853953" cy="1268424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FDE703F-DFE9-8FA4-7BDD-AA39AC1EF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2527111"/>
              <a:ext cx="2849728" cy="126654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44ECDC6-760C-1954-AF95-85A6FAD3E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3793658"/>
              <a:ext cx="2849728" cy="1266546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0133E0C-15FD-86A2-B18A-57D611FAE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5024394"/>
              <a:ext cx="2849729" cy="1266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6415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4752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Isoscapes </a:t>
            </a:r>
            <a:r>
              <a:rPr lang="de-DE" sz="3200" dirty="0" err="1">
                <a:latin typeface="+mj-lt"/>
              </a:rPr>
              <a:t>for</a:t>
            </a:r>
            <a:r>
              <a:rPr lang="de-DE" sz="3200" dirty="0">
                <a:latin typeface="+mj-lt"/>
              </a:rPr>
              <a:t> </a:t>
            </a:r>
            <a:r>
              <a:rPr lang="el-GR" sz="3200" dirty="0">
                <a:solidFill>
                  <a:schemeClr val="tx1"/>
                </a:solidFill>
              </a:rPr>
              <a:t>δ</a:t>
            </a:r>
            <a:r>
              <a:rPr lang="de-DE" sz="3200" baseline="30000" dirty="0">
                <a:solidFill>
                  <a:schemeClr val="tx1"/>
                </a:solidFill>
              </a:rPr>
              <a:t>2</a:t>
            </a:r>
            <a:r>
              <a:rPr lang="de-DE" sz="3200" dirty="0">
                <a:solidFill>
                  <a:schemeClr val="tx1"/>
                </a:solidFill>
              </a:rPr>
              <a:t>H</a:t>
            </a:r>
            <a:endParaRPr lang="en-US" sz="3200" dirty="0"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E363117-592E-DE3B-2B0D-1B5AC5B546C1}"/>
              </a:ext>
            </a:extLst>
          </p:cNvPr>
          <p:cNvGrpSpPr/>
          <p:nvPr/>
        </p:nvGrpSpPr>
        <p:grpSpPr>
          <a:xfrm>
            <a:off x="1816124" y="1259629"/>
            <a:ext cx="8559752" cy="5039767"/>
            <a:chOff x="230029" y="1259629"/>
            <a:chExt cx="8559752" cy="503976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5AFBC78-50B9-1029-BC47-9D4A26B77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0" y="1259629"/>
              <a:ext cx="2856068" cy="126936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3D67E54-DFA4-22C0-0245-0A91B00C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1" y="2528993"/>
              <a:ext cx="2856068" cy="126936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B9EF375-CE37-C640-1E7C-0898C3263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0" y="3798357"/>
              <a:ext cx="2856068" cy="1269363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6E7D1D5-D876-8930-CA4A-7FFD1D31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29" y="5030034"/>
              <a:ext cx="2856066" cy="126936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C253A41-3728-F3D4-C86C-35D8B939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4" y="1259629"/>
              <a:ext cx="2856066" cy="126936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C130A86-3764-C9FC-8CFC-130F0B455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3986" y="2528992"/>
              <a:ext cx="2853953" cy="1268424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8C01D6E-D16F-59B6-3095-B50946D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4" y="3797416"/>
              <a:ext cx="2853953" cy="126842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D0A73D2-99CE-1437-55DA-7256AF5E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5" y="5029094"/>
              <a:ext cx="2853953" cy="1268424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4C20EDE-B00E-9E63-79E6-D9635EC6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1259629"/>
              <a:ext cx="2853953" cy="1268424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FDE703F-DFE9-8FA4-7BDD-AA39AC1EF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2527111"/>
              <a:ext cx="2849728" cy="126654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44ECDC6-760C-1954-AF95-85A6FAD3E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3793658"/>
              <a:ext cx="2849728" cy="1266546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0133E0C-15FD-86A2-B18A-57D611FAE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5024394"/>
              <a:ext cx="2849729" cy="1266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672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7090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Calibrated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Uncertainties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for</a:t>
            </a:r>
            <a:r>
              <a:rPr lang="de-DE" sz="3200" dirty="0">
                <a:latin typeface="+mj-lt"/>
              </a:rPr>
              <a:t> </a:t>
            </a:r>
            <a:r>
              <a:rPr lang="el-GR" sz="3200" dirty="0">
                <a:solidFill>
                  <a:schemeClr val="tx1"/>
                </a:solidFill>
              </a:rPr>
              <a:t>δ</a:t>
            </a:r>
            <a:r>
              <a:rPr lang="de-DE" sz="3200" baseline="30000" dirty="0">
                <a:solidFill>
                  <a:schemeClr val="tx1"/>
                </a:solidFill>
              </a:rPr>
              <a:t>2</a:t>
            </a:r>
            <a:r>
              <a:rPr lang="de-DE" sz="3200" dirty="0">
                <a:solidFill>
                  <a:schemeClr val="tx1"/>
                </a:solidFill>
              </a:rPr>
              <a:t>H</a:t>
            </a:r>
            <a:endParaRPr lang="en-US" sz="3200" dirty="0"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CC4B458-D261-8D35-379D-B13B18E3EAD2}"/>
              </a:ext>
            </a:extLst>
          </p:cNvPr>
          <p:cNvGrpSpPr/>
          <p:nvPr/>
        </p:nvGrpSpPr>
        <p:grpSpPr>
          <a:xfrm>
            <a:off x="1816124" y="1259629"/>
            <a:ext cx="8559751" cy="5039767"/>
            <a:chOff x="230030" y="1259629"/>
            <a:chExt cx="8559751" cy="503976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5AFBC78-50B9-1029-BC47-9D4A26B77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0" y="1259629"/>
              <a:ext cx="2856068" cy="1269363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3D67E54-DFA4-22C0-0245-0A91B00C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2" y="2528993"/>
              <a:ext cx="2856066" cy="126936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B9EF375-CE37-C640-1E7C-0898C3263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1" y="3798357"/>
              <a:ext cx="2856066" cy="1269363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6E7D1D5-D876-8930-CA4A-7FFD1D31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030" y="5030034"/>
              <a:ext cx="2856064" cy="126936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C253A41-3728-F3D4-C86C-35D8B939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5" y="1259629"/>
              <a:ext cx="2856064" cy="126936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C130A86-3764-C9FC-8CFC-130F0B455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3986" y="2528992"/>
              <a:ext cx="2853953" cy="1268423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8C01D6E-D16F-59B6-3095-B50946D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4" y="3797416"/>
              <a:ext cx="2853953" cy="1268423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D0A73D2-99CE-1437-55DA-7256AF5E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1875" y="5029094"/>
              <a:ext cx="2853953" cy="1268423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4C20EDE-B00E-9E63-79E6-D9635EC6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1259629"/>
              <a:ext cx="2853953" cy="1268423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FDE703F-DFE9-8FA4-7BDD-AA39AC1EF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2527111"/>
              <a:ext cx="2849728" cy="1266545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44ECDC6-760C-1954-AF95-85A6FAD3E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3793658"/>
              <a:ext cx="2849728" cy="126654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0133E0C-15FD-86A2-B18A-57D611FAE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5828" y="5024394"/>
              <a:ext cx="2849728" cy="1266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342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361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+mj-lt"/>
              </a:rPr>
              <a:t>Dataset </a:t>
            </a:r>
            <a:r>
              <a:rPr lang="de-DE" sz="3200" dirty="0" err="1">
                <a:latin typeface="+mj-lt"/>
              </a:rPr>
              <a:t>Comparison</a:t>
            </a:r>
            <a:endParaRPr lang="en-US" sz="3200" dirty="0">
              <a:latin typeface="+mj-lt"/>
            </a:endParaRPr>
          </a:p>
        </p:txBody>
      </p:sp>
      <p:pic>
        <p:nvPicPr>
          <p:cNvPr id="3" name="Grafik 2" descr="Ein Bild, das Text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6F16493F-4054-3832-CB0A-589EF0C51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" y="1396039"/>
            <a:ext cx="5945754" cy="47566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49F7FA-669E-8A33-C361-A4F81706C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09" y="1396039"/>
            <a:ext cx="5897066" cy="227737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F1CA667-CB63-67C5-ED71-5E207DADE13A}"/>
              </a:ext>
            </a:extLst>
          </p:cNvPr>
          <p:cNvSpPr/>
          <p:nvPr/>
        </p:nvSpPr>
        <p:spPr>
          <a:xfrm>
            <a:off x="5970208" y="5003800"/>
            <a:ext cx="5951497" cy="1189967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>
                <a:solidFill>
                  <a:schemeClr val="tx1"/>
                </a:solidFill>
              </a:rPr>
              <a:t>Comparison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between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IAEA‘s</a:t>
            </a:r>
            <a:r>
              <a:rPr lang="de-DE" sz="1400" dirty="0">
                <a:solidFill>
                  <a:schemeClr val="tx1"/>
                </a:solidFill>
              </a:rPr>
              <a:t> GNIP </a:t>
            </a:r>
            <a:r>
              <a:rPr lang="de-DE" sz="1400" dirty="0" err="1">
                <a:solidFill>
                  <a:schemeClr val="tx1"/>
                </a:solidFill>
              </a:rPr>
              <a:t>database</a:t>
            </a:r>
            <a:r>
              <a:rPr lang="de-DE" sz="1400" dirty="0">
                <a:solidFill>
                  <a:schemeClr val="tx1"/>
                </a:solidFill>
              </a:rPr>
              <a:t> and </a:t>
            </a:r>
            <a:r>
              <a:rPr lang="de-DE" sz="1400" dirty="0" err="1">
                <a:solidFill>
                  <a:schemeClr val="tx1"/>
                </a:solidFill>
              </a:rPr>
              <a:t>our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compiled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dataset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including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data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provided</a:t>
            </a:r>
            <a:r>
              <a:rPr lang="de-DE" sz="1400" dirty="0">
                <a:solidFill>
                  <a:schemeClr val="tx1"/>
                </a:solidFill>
              </a:rPr>
              <a:t> via waterisotopes.org and </a:t>
            </a:r>
            <a:r>
              <a:rPr lang="de-DE" sz="1400" dirty="0" err="1">
                <a:solidFill>
                  <a:schemeClr val="tx1"/>
                </a:solidFill>
              </a:rPr>
              <a:t>further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author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contributions</a:t>
            </a:r>
            <a:r>
              <a:rPr lang="de-DE" sz="1400" dirty="0">
                <a:solidFill>
                  <a:schemeClr val="tx1"/>
                </a:solidFill>
              </a:rPr>
              <a:t> via private </a:t>
            </a:r>
            <a:r>
              <a:rPr lang="de-DE" sz="1400" dirty="0" err="1">
                <a:solidFill>
                  <a:schemeClr val="tx1"/>
                </a:solidFill>
              </a:rPr>
              <a:t>correspondance</a:t>
            </a:r>
            <a:r>
              <a:rPr lang="de-DE" sz="1400" dirty="0">
                <a:solidFill>
                  <a:schemeClr val="tx1"/>
                </a:solidFill>
              </a:rPr>
              <a:t>.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B77261-1FAF-B445-2D1F-8E9D700F7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932" y="3673412"/>
            <a:ext cx="5423343" cy="12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95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361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+mj-lt"/>
              </a:rPr>
              <a:t>Dataset </a:t>
            </a:r>
            <a:r>
              <a:rPr lang="de-DE" sz="3200" dirty="0" err="1">
                <a:latin typeface="+mj-lt"/>
              </a:rPr>
              <a:t>Comparison</a:t>
            </a:r>
            <a:endParaRPr lang="en-US" sz="3200" dirty="0">
              <a:latin typeface="+mj-lt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F1CA667-CB63-67C5-ED71-5E207DADE13A}"/>
              </a:ext>
            </a:extLst>
          </p:cNvPr>
          <p:cNvSpPr/>
          <p:nvPr/>
        </p:nvSpPr>
        <p:spPr>
          <a:xfrm>
            <a:off x="230032" y="5167224"/>
            <a:ext cx="11691674" cy="1026543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</a:rPr>
              <a:t>Final isoscape </a:t>
            </a:r>
            <a:r>
              <a:rPr lang="de-DE" sz="1400" dirty="0" err="1">
                <a:solidFill>
                  <a:schemeClr val="tx1"/>
                </a:solidFill>
              </a:rPr>
              <a:t>models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were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trained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using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region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one-hot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encoding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400" dirty="0" err="1">
                <a:solidFill>
                  <a:schemeClr val="tx1"/>
                </a:solidFill>
              </a:rPr>
              <a:t>Regions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were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created</a:t>
            </a:r>
            <a:r>
              <a:rPr lang="de-DE" sz="1400" dirty="0">
                <a:solidFill>
                  <a:schemeClr val="tx1"/>
                </a:solidFill>
              </a:rPr>
              <a:t> via SLICK superpixel </a:t>
            </a:r>
            <a:r>
              <a:rPr lang="de-DE" sz="1400" dirty="0" err="1">
                <a:solidFill>
                  <a:schemeClr val="tx1"/>
                </a:solidFill>
              </a:rPr>
              <a:t>clustering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under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minimum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data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constraints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400" dirty="0" err="1">
                <a:solidFill>
                  <a:schemeClr val="tx1"/>
                </a:solidFill>
              </a:rPr>
              <a:t>Regions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are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named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according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largest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city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within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their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borders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tx1"/>
                </a:solidFill>
              </a:rPr>
              <a:t>Colors </a:t>
            </a:r>
            <a:r>
              <a:rPr lang="de-DE" sz="1400" dirty="0" err="1">
                <a:solidFill>
                  <a:schemeClr val="tx1"/>
                </a:solidFill>
              </a:rPr>
              <a:t>are</a:t>
            </a:r>
            <a:r>
              <a:rPr lang="de-DE" sz="1400" dirty="0">
                <a:solidFill>
                  <a:schemeClr val="tx1"/>
                </a:solidFill>
              </a:rPr>
              <a:t> just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separation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Grafik 4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4F0FBF7C-AFD3-45C8-B893-FC71E508B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9145" r="4624" b="3554"/>
          <a:stretch/>
        </p:blipFill>
        <p:spPr>
          <a:xfrm>
            <a:off x="782122" y="1551316"/>
            <a:ext cx="8906034" cy="346063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95AFD38-4BFB-62CD-AFE9-C9E1ECCAF66E}"/>
              </a:ext>
            </a:extLst>
          </p:cNvPr>
          <p:cNvSpPr/>
          <p:nvPr/>
        </p:nvSpPr>
        <p:spPr>
          <a:xfrm>
            <a:off x="8842075" y="1068235"/>
            <a:ext cx="2932981" cy="131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49F7FA-669E-8A33-C361-A4F81706C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794" y="1223512"/>
            <a:ext cx="2747494" cy="10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8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3599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Residuals</a:t>
            </a:r>
            <a:r>
              <a:rPr lang="de-DE" sz="3200" dirty="0">
                <a:latin typeface="+mj-lt"/>
              </a:rPr>
              <a:t> I</a:t>
            </a:r>
            <a:endParaRPr lang="en-US" sz="3200" dirty="0">
              <a:latin typeface="+mj-lt"/>
            </a:endParaRPr>
          </a:p>
        </p:txBody>
      </p:sp>
      <p:pic>
        <p:nvPicPr>
          <p:cNvPr id="12" name="Grafik 11" descr="Ein Bild, das Text, Weihnachtsbaum enthält.&#10;&#10;KI-generierte Inhalte können fehlerhaft sein.">
            <a:extLst>
              <a:ext uri="{FF2B5EF4-FFF2-40B4-BE49-F238E27FC236}">
                <a16:creationId xmlns:a16="http://schemas.microsoft.com/office/drawing/2014/main" id="{F9E412C4-F5DD-CE20-5B37-667F72D38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01" y="1396039"/>
            <a:ext cx="4794849" cy="479484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116683B-5B7F-E70F-62FD-85ACC03E55E9}"/>
              </a:ext>
            </a:extLst>
          </p:cNvPr>
          <p:cNvSpPr/>
          <p:nvPr/>
        </p:nvSpPr>
        <p:spPr>
          <a:xfrm>
            <a:off x="6096000" y="3030811"/>
            <a:ext cx="5951497" cy="1265145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/>
                </a:solidFill>
              </a:rPr>
              <a:t>Overall </a:t>
            </a:r>
            <a:r>
              <a:rPr lang="de-DE" sz="1400" dirty="0" err="1">
                <a:solidFill>
                  <a:schemeClr val="tx1"/>
                </a:solidFill>
              </a:rPr>
              <a:t>model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performance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metrics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across</a:t>
            </a:r>
            <a:r>
              <a:rPr lang="de-DE" sz="1400" dirty="0">
                <a:solidFill>
                  <a:schemeClr val="tx1"/>
                </a:solidFill>
              </a:rPr>
              <a:t> 12 </a:t>
            </a:r>
            <a:r>
              <a:rPr lang="de-DE" sz="1400" dirty="0" err="1">
                <a:solidFill>
                  <a:schemeClr val="tx1"/>
                </a:solidFill>
              </a:rPr>
              <a:t>months</a:t>
            </a:r>
            <a:r>
              <a:rPr lang="de-DE" sz="14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Top </a:t>
            </a:r>
            <a:r>
              <a:rPr lang="de-DE" sz="1400" dirty="0" err="1">
                <a:solidFill>
                  <a:schemeClr val="tx1"/>
                </a:solidFill>
              </a:rPr>
              <a:t>panels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show</a:t>
            </a:r>
            <a:r>
              <a:rPr lang="de-DE" sz="1400" dirty="0">
                <a:solidFill>
                  <a:schemeClr val="tx1"/>
                </a:solidFill>
              </a:rPr>
              <a:t> RMSE, MAE and R²</a:t>
            </a:r>
          </a:p>
          <a:p>
            <a:pPr marL="342900" indent="-342900"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Center </a:t>
            </a:r>
            <a:r>
              <a:rPr lang="de-DE" sz="1400" dirty="0" err="1">
                <a:solidFill>
                  <a:schemeClr val="tx1"/>
                </a:solidFill>
              </a:rPr>
              <a:t>panels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show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mean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signed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bias</a:t>
            </a:r>
            <a:endParaRPr lang="de-DE" sz="1400" dirty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de-DE" sz="1400" dirty="0">
                <a:solidFill>
                  <a:schemeClr val="tx1"/>
                </a:solidFill>
              </a:rPr>
              <a:t>Bottom </a:t>
            </a:r>
            <a:r>
              <a:rPr lang="de-DE" sz="1400" dirty="0" err="1">
                <a:solidFill>
                  <a:schemeClr val="tx1"/>
                </a:solidFill>
              </a:rPr>
              <a:t>panels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show</a:t>
            </a:r>
            <a:r>
              <a:rPr lang="de-DE" sz="1400" dirty="0">
                <a:solidFill>
                  <a:schemeClr val="tx1"/>
                </a:solidFill>
              </a:rPr>
              <a:t> residual </a:t>
            </a:r>
            <a:r>
              <a:rPr lang="de-DE" sz="1400" dirty="0" err="1">
                <a:solidFill>
                  <a:schemeClr val="tx1"/>
                </a:solidFill>
              </a:rPr>
              <a:t>distributions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with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mean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signed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bias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again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indicated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small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yellow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dots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7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5042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Feature </a:t>
            </a:r>
            <a:r>
              <a:rPr lang="de-DE" sz="3200" dirty="0" err="1">
                <a:latin typeface="+mj-lt"/>
              </a:rPr>
              <a:t>Importance</a:t>
            </a:r>
            <a:endParaRPr lang="en-US" sz="3200" dirty="0">
              <a:latin typeface="+mj-lt"/>
            </a:endParaRPr>
          </a:p>
        </p:txBody>
      </p:sp>
      <p:pic>
        <p:nvPicPr>
          <p:cNvPr id="8" name="Grafik 7" descr="Ein Bild, das Text, Screenshot, Farbigkeit, Reihe enthält.&#10;&#10;KI-generierte Inhalte können fehlerhaft sein.">
            <a:extLst>
              <a:ext uri="{FF2B5EF4-FFF2-40B4-BE49-F238E27FC236}">
                <a16:creationId xmlns:a16="http://schemas.microsoft.com/office/drawing/2014/main" id="{344C5061-7E7D-9FF0-5D77-EF744FFB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8" y="1267174"/>
            <a:ext cx="5473992" cy="492659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DDB3743-AD07-B0AB-A2CB-EC4A6CD8E415}"/>
              </a:ext>
            </a:extLst>
          </p:cNvPr>
          <p:cNvSpPr/>
          <p:nvPr/>
        </p:nvSpPr>
        <p:spPr>
          <a:xfrm>
            <a:off x="6096000" y="3030811"/>
            <a:ext cx="5951497" cy="1265145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>
                <a:solidFill>
                  <a:schemeClr val="tx1"/>
                </a:solidFill>
              </a:rPr>
              <a:t>Grouped</a:t>
            </a:r>
            <a:r>
              <a:rPr lang="de-DE" sz="1400" dirty="0">
                <a:solidFill>
                  <a:schemeClr val="tx1"/>
                </a:solidFill>
              </a:rPr>
              <a:t> feature </a:t>
            </a:r>
            <a:r>
              <a:rPr lang="de-DE" sz="1400" dirty="0" err="1">
                <a:solidFill>
                  <a:schemeClr val="tx1"/>
                </a:solidFill>
              </a:rPr>
              <a:t>importance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across</a:t>
            </a:r>
            <a:r>
              <a:rPr lang="de-DE" sz="1400" dirty="0">
                <a:solidFill>
                  <a:schemeClr val="tx1"/>
                </a:solidFill>
              </a:rPr>
              <a:t> all </a:t>
            </a:r>
            <a:r>
              <a:rPr lang="de-DE" sz="1400" dirty="0" err="1">
                <a:solidFill>
                  <a:schemeClr val="tx1"/>
                </a:solidFill>
              </a:rPr>
              <a:t>months</a:t>
            </a:r>
            <a:r>
              <a:rPr lang="de-DE" sz="1400" dirty="0">
                <a:solidFill>
                  <a:schemeClr val="tx1"/>
                </a:solidFill>
              </a:rPr>
              <a:t>. </a:t>
            </a:r>
            <a:r>
              <a:rPr lang="de-DE" sz="1400" dirty="0" err="1">
                <a:solidFill>
                  <a:schemeClr val="tx1"/>
                </a:solidFill>
              </a:rPr>
              <a:t>Temperature</a:t>
            </a:r>
            <a:r>
              <a:rPr lang="de-DE" sz="1400" dirty="0">
                <a:solidFill>
                  <a:schemeClr val="tx1"/>
                </a:solidFill>
              </a:rPr>
              <a:t> and </a:t>
            </a:r>
            <a:r>
              <a:rPr lang="de-DE" sz="1400" dirty="0" err="1">
                <a:solidFill>
                  <a:schemeClr val="tx1"/>
                </a:solidFill>
              </a:rPr>
              <a:t>humidity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indicators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dominate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across</a:t>
            </a:r>
            <a:r>
              <a:rPr lang="de-DE" sz="1400" dirty="0">
                <a:solidFill>
                  <a:schemeClr val="tx1"/>
                </a:solidFill>
              </a:rPr>
              <a:t> all </a:t>
            </a:r>
            <a:r>
              <a:rPr lang="de-DE" sz="1400" dirty="0" err="1">
                <a:solidFill>
                  <a:schemeClr val="tx1"/>
                </a:solidFill>
              </a:rPr>
              <a:t>seasons</a:t>
            </a:r>
            <a:r>
              <a:rPr lang="de-DE" sz="1400" dirty="0">
                <a:solidFill>
                  <a:schemeClr val="tx1"/>
                </a:solidFill>
              </a:rPr>
              <a:t> 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8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369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Residuals</a:t>
            </a:r>
            <a:r>
              <a:rPr lang="de-DE" sz="3200" dirty="0">
                <a:latin typeface="+mj-lt"/>
              </a:rPr>
              <a:t> II</a:t>
            </a:r>
            <a:endParaRPr lang="en-US" sz="3200" dirty="0">
              <a:latin typeface="+mj-lt"/>
            </a:endParaRPr>
          </a:p>
        </p:txBody>
      </p:sp>
      <p:pic>
        <p:nvPicPr>
          <p:cNvPr id="9" name="Grafik 8" descr="Ein Bild, das Text, Reihe, parallel, Handschrift enthält.&#10;&#10;KI-generierte Inhalte können fehlerhaft sein.">
            <a:extLst>
              <a:ext uri="{FF2B5EF4-FFF2-40B4-BE49-F238E27FC236}">
                <a16:creationId xmlns:a16="http://schemas.microsoft.com/office/drawing/2014/main" id="{33DCAC55-6A2F-53E3-B2E8-3C83A5B4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5503"/>
            <a:ext cx="5047142" cy="3532999"/>
          </a:xfrm>
          <a:prstGeom prst="rect">
            <a:avLst/>
          </a:prstGeom>
        </p:spPr>
      </p:pic>
      <p:pic>
        <p:nvPicPr>
          <p:cNvPr id="11" name="Grafik 10" descr="Ein Bild, das Text, Reihe, parallel, Diagramm enthält.&#10;&#10;KI-generierte Inhalte können fehlerhaft sein.">
            <a:extLst>
              <a:ext uri="{FF2B5EF4-FFF2-40B4-BE49-F238E27FC236}">
                <a16:creationId xmlns:a16="http://schemas.microsoft.com/office/drawing/2014/main" id="{DE1FB852-188E-ABFC-F807-FEBBD10AC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9" y="1535503"/>
            <a:ext cx="5047142" cy="3533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5E8DFCF-C8C5-EA18-AEBA-98FD934E0DB9}"/>
              </a:ext>
            </a:extLst>
          </p:cNvPr>
          <p:cNvSpPr/>
          <p:nvPr/>
        </p:nvSpPr>
        <p:spPr>
          <a:xfrm>
            <a:off x="230032" y="5095997"/>
            <a:ext cx="11691674" cy="1097769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/>
                </a:solidFill>
              </a:rPr>
              <a:t>Q-Q-Plots (</a:t>
            </a:r>
            <a:r>
              <a:rPr lang="de-DE" sz="1400" dirty="0" err="1">
                <a:solidFill>
                  <a:schemeClr val="tx1"/>
                </a:solidFill>
              </a:rPr>
              <a:t>left</a:t>
            </a:r>
            <a:r>
              <a:rPr lang="de-DE" sz="1400" dirty="0">
                <a:solidFill>
                  <a:schemeClr val="tx1"/>
                </a:solidFill>
              </a:rPr>
              <a:t>) and </a:t>
            </a:r>
            <a:r>
              <a:rPr lang="de-DE" sz="1400" dirty="0" err="1">
                <a:solidFill>
                  <a:schemeClr val="tx1"/>
                </a:solidFill>
              </a:rPr>
              <a:t>residuals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vs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predicted</a:t>
            </a:r>
            <a:r>
              <a:rPr lang="de-DE" sz="1400" dirty="0">
                <a:solidFill>
                  <a:schemeClr val="tx1"/>
                </a:solidFill>
              </a:rPr>
              <a:t> (</a:t>
            </a:r>
            <a:r>
              <a:rPr lang="de-DE" sz="1400" dirty="0" err="1">
                <a:solidFill>
                  <a:schemeClr val="tx1"/>
                </a:solidFill>
              </a:rPr>
              <a:t>right</a:t>
            </a:r>
            <a:r>
              <a:rPr lang="de-DE" sz="1400" dirty="0">
                <a:solidFill>
                  <a:schemeClr val="tx1"/>
                </a:solidFill>
              </a:rPr>
              <a:t>). Letters </a:t>
            </a:r>
            <a:r>
              <a:rPr lang="de-DE" sz="1400" dirty="0" err="1">
                <a:solidFill>
                  <a:schemeClr val="tx1"/>
                </a:solidFill>
              </a:rPr>
              <a:t>indicate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months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from</a:t>
            </a:r>
            <a:r>
              <a:rPr lang="de-DE" sz="1400" dirty="0">
                <a:solidFill>
                  <a:schemeClr val="tx1"/>
                </a:solidFill>
              </a:rPr>
              <a:t> a (</a:t>
            </a:r>
            <a:r>
              <a:rPr lang="de-DE" sz="1400" dirty="0" err="1">
                <a:solidFill>
                  <a:schemeClr val="tx1"/>
                </a:solidFill>
              </a:rPr>
              <a:t>January</a:t>
            </a:r>
            <a:r>
              <a:rPr lang="de-DE" sz="1400" dirty="0">
                <a:solidFill>
                  <a:schemeClr val="tx1"/>
                </a:solidFill>
              </a:rPr>
              <a:t>)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l (</a:t>
            </a:r>
            <a:r>
              <a:rPr lang="de-DE" sz="1400" dirty="0" err="1">
                <a:solidFill>
                  <a:schemeClr val="tx1"/>
                </a:solidFill>
              </a:rPr>
              <a:t>December</a:t>
            </a:r>
            <a:r>
              <a:rPr lang="de-DE" sz="1400" dirty="0">
                <a:solidFill>
                  <a:schemeClr val="tx1"/>
                </a:solidFill>
              </a:rPr>
              <a:t>) and </a:t>
            </a:r>
            <a:r>
              <a:rPr lang="de-DE" sz="1400" dirty="0" err="1">
                <a:solidFill>
                  <a:schemeClr val="tx1"/>
                </a:solidFill>
              </a:rPr>
              <a:t>background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colors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indicate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isotope (</a:t>
            </a:r>
            <a:r>
              <a:rPr lang="de-DE" sz="1400" dirty="0" err="1">
                <a:solidFill>
                  <a:schemeClr val="tx1"/>
                </a:solidFill>
              </a:rPr>
              <a:t>blue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el-GR" sz="1400" dirty="0">
                <a:solidFill>
                  <a:schemeClr val="tx1"/>
                </a:solidFill>
              </a:rPr>
              <a:t>δ¹⁸</a:t>
            </a:r>
            <a:r>
              <a:rPr lang="en-US" sz="1400" dirty="0">
                <a:solidFill>
                  <a:schemeClr val="tx1"/>
                </a:solidFill>
              </a:rPr>
              <a:t>O and green for </a:t>
            </a:r>
            <a:r>
              <a:rPr lang="el-GR" sz="1400" dirty="0">
                <a:solidFill>
                  <a:schemeClr val="tx1"/>
                </a:solidFill>
              </a:rPr>
              <a:t>δ</a:t>
            </a:r>
            <a:r>
              <a:rPr lang="de-DE" sz="1400" baseline="30000" dirty="0">
                <a:solidFill>
                  <a:schemeClr val="tx1"/>
                </a:solidFill>
              </a:rPr>
              <a:t>2</a:t>
            </a:r>
            <a:r>
              <a:rPr lang="de-DE" sz="1400" dirty="0">
                <a:solidFill>
                  <a:schemeClr val="tx1"/>
                </a:solidFill>
              </a:rPr>
              <a:t>H)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3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5572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Uncertainty</a:t>
            </a:r>
            <a:r>
              <a:rPr lang="de-DE" sz="3200" dirty="0">
                <a:latin typeface="+mj-lt"/>
              </a:rPr>
              <a:t> I (</a:t>
            </a:r>
            <a:r>
              <a:rPr lang="de-DE" sz="3200" dirty="0" err="1">
                <a:latin typeface="+mj-lt"/>
              </a:rPr>
              <a:t>metrics</a:t>
            </a:r>
            <a:r>
              <a:rPr lang="de-DE" sz="3200" dirty="0">
                <a:latin typeface="+mj-lt"/>
              </a:rPr>
              <a:t>)</a:t>
            </a:r>
            <a:endParaRPr lang="en-US" sz="3200" dirty="0">
              <a:latin typeface="+mj-lt"/>
            </a:endParaRPr>
          </a:p>
        </p:txBody>
      </p:sp>
      <p:pic>
        <p:nvPicPr>
          <p:cNvPr id="3" name="Grafik 2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6F998C6C-4C5C-F3A1-F365-79E210BFD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1" y="1632101"/>
            <a:ext cx="7567946" cy="441463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FE039CE-BC2A-BA4E-3C78-D90AA3996E96}"/>
              </a:ext>
            </a:extLst>
          </p:cNvPr>
          <p:cNvSpPr/>
          <p:nvPr/>
        </p:nvSpPr>
        <p:spPr>
          <a:xfrm>
            <a:off x="7867291" y="1293963"/>
            <a:ext cx="4180206" cy="4615132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>
                <a:solidFill>
                  <a:schemeClr val="tx1"/>
                </a:solidFill>
              </a:rPr>
              <a:t>Uncertainty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validation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overview</a:t>
            </a:r>
            <a:endParaRPr lang="de-DE" sz="1200" dirty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de-DE" sz="1200" b="1" dirty="0">
                <a:solidFill>
                  <a:schemeClr val="tx1"/>
                </a:solidFill>
              </a:rPr>
              <a:t>Top-</a:t>
            </a:r>
            <a:r>
              <a:rPr lang="de-DE" sz="1200" b="1" dirty="0" err="1">
                <a:solidFill>
                  <a:schemeClr val="tx1"/>
                </a:solidFill>
              </a:rPr>
              <a:t>left</a:t>
            </a:r>
            <a:r>
              <a:rPr lang="de-DE" sz="1200" b="1" dirty="0">
                <a:solidFill>
                  <a:schemeClr val="tx1"/>
                </a:solidFill>
              </a:rPr>
              <a:t>, Coverage </a:t>
            </a:r>
            <a:r>
              <a:rPr lang="de-DE" sz="1200" b="1" dirty="0" err="1">
                <a:solidFill>
                  <a:schemeClr val="tx1"/>
                </a:solidFill>
              </a:rPr>
              <a:t>curves</a:t>
            </a:r>
            <a:r>
              <a:rPr lang="de-DE" sz="1200" b="1" dirty="0">
                <a:solidFill>
                  <a:schemeClr val="tx1"/>
                </a:solidFill>
              </a:rPr>
              <a:t>: </a:t>
            </a:r>
            <a:r>
              <a:rPr lang="de-DE" sz="1200" dirty="0">
                <a:solidFill>
                  <a:schemeClr val="tx1"/>
                </a:solidFill>
              </a:rPr>
              <a:t>Plots </a:t>
            </a:r>
            <a:r>
              <a:rPr lang="de-DE" sz="1200" dirty="0" err="1">
                <a:solidFill>
                  <a:schemeClr val="tx1"/>
                </a:solidFill>
              </a:rPr>
              <a:t>empirical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coverage</a:t>
            </a:r>
            <a:r>
              <a:rPr lang="de-DE" sz="1200" dirty="0">
                <a:solidFill>
                  <a:schemeClr val="tx1"/>
                </a:solidFill>
              </a:rPr>
              <a:t> (</a:t>
            </a:r>
            <a:r>
              <a:rPr lang="de-DE" sz="1200" dirty="0" err="1">
                <a:solidFill>
                  <a:schemeClr val="tx1"/>
                </a:solidFill>
              </a:rPr>
              <a:t>fraction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of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observations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falling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within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predicted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interval</a:t>
            </a:r>
            <a:r>
              <a:rPr lang="de-DE" sz="1200" dirty="0">
                <a:solidFill>
                  <a:schemeClr val="tx1"/>
                </a:solidFill>
              </a:rPr>
              <a:t>) vs. nominal </a:t>
            </a:r>
            <a:r>
              <a:rPr lang="de-DE" sz="1200" dirty="0" err="1">
                <a:solidFill>
                  <a:schemeClr val="tx1"/>
                </a:solidFill>
              </a:rPr>
              <a:t>coverage</a:t>
            </a:r>
            <a:r>
              <a:rPr lang="de-DE" sz="1200" dirty="0">
                <a:solidFill>
                  <a:schemeClr val="tx1"/>
                </a:solidFill>
              </a:rPr>
              <a:t> (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intented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probability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level</a:t>
            </a:r>
            <a:r>
              <a:rPr lang="de-DE" sz="1200" dirty="0">
                <a:solidFill>
                  <a:schemeClr val="tx1"/>
                </a:solidFill>
              </a:rPr>
              <a:t> (</a:t>
            </a:r>
            <a:r>
              <a:rPr lang="de-DE" sz="1200" dirty="0" err="1">
                <a:solidFill>
                  <a:schemeClr val="tx1"/>
                </a:solidFill>
              </a:rPr>
              <a:t>here</a:t>
            </a:r>
            <a:r>
              <a:rPr lang="de-DE" sz="1200" dirty="0">
                <a:solidFill>
                  <a:schemeClr val="tx1"/>
                </a:solidFill>
              </a:rPr>
              <a:t> 0.68)). </a:t>
            </a:r>
            <a:r>
              <a:rPr lang="de-DE" sz="1200" dirty="0" err="1">
                <a:solidFill>
                  <a:schemeClr val="tx1"/>
                </a:solidFill>
              </a:rPr>
              <a:t>Dashed</a:t>
            </a:r>
            <a:r>
              <a:rPr lang="de-DE" sz="1200" dirty="0">
                <a:solidFill>
                  <a:schemeClr val="tx1"/>
                </a:solidFill>
              </a:rPr>
              <a:t> 1:1 </a:t>
            </a:r>
            <a:r>
              <a:rPr lang="de-DE" sz="1200" dirty="0" err="1">
                <a:solidFill>
                  <a:schemeClr val="tx1"/>
                </a:solidFill>
              </a:rPr>
              <a:t>line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indicates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perfect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calibration</a:t>
            </a:r>
            <a:r>
              <a:rPr lang="de-DE" sz="12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arenR"/>
            </a:pPr>
            <a:r>
              <a:rPr lang="de-DE" sz="1200" b="1" dirty="0">
                <a:solidFill>
                  <a:schemeClr val="tx1"/>
                </a:solidFill>
              </a:rPr>
              <a:t>Top-</a:t>
            </a:r>
            <a:r>
              <a:rPr lang="de-DE" sz="1200" b="1" dirty="0" err="1">
                <a:solidFill>
                  <a:schemeClr val="tx1"/>
                </a:solidFill>
              </a:rPr>
              <a:t>right</a:t>
            </a:r>
            <a:r>
              <a:rPr lang="de-DE" sz="1200" b="1" dirty="0">
                <a:solidFill>
                  <a:schemeClr val="tx1"/>
                </a:solidFill>
              </a:rPr>
              <a:t>, Scoring </a:t>
            </a:r>
            <a:r>
              <a:rPr lang="de-DE" sz="1200" b="1" dirty="0" err="1">
                <a:solidFill>
                  <a:schemeClr val="tx1"/>
                </a:solidFill>
              </a:rPr>
              <a:t>rules</a:t>
            </a:r>
            <a:r>
              <a:rPr lang="de-DE" sz="1200" b="1" dirty="0">
                <a:solidFill>
                  <a:schemeClr val="tx1"/>
                </a:solidFill>
              </a:rPr>
              <a:t>:</a:t>
            </a:r>
            <a:r>
              <a:rPr lang="de-DE" sz="1200" dirty="0">
                <a:solidFill>
                  <a:schemeClr val="tx1"/>
                </a:solidFill>
              </a:rPr>
              <a:t> Plots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Weighted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Interval</a:t>
            </a:r>
            <a:r>
              <a:rPr lang="de-DE" sz="1200" dirty="0">
                <a:solidFill>
                  <a:schemeClr val="tx1"/>
                </a:solidFill>
              </a:rPr>
              <a:t> Score (WIS) and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median absolute </a:t>
            </a:r>
            <a:r>
              <a:rPr lang="de-DE" sz="1200" dirty="0" err="1">
                <a:solidFill>
                  <a:schemeClr val="tx1"/>
                </a:solidFill>
              </a:rPr>
              <a:t>error</a:t>
            </a:r>
            <a:r>
              <a:rPr lang="de-DE" sz="1200" dirty="0">
                <a:solidFill>
                  <a:schemeClr val="tx1"/>
                </a:solidFill>
              </a:rPr>
              <a:t> (MdAE). Shows </a:t>
            </a:r>
            <a:r>
              <a:rPr lang="de-DE" sz="1200" dirty="0" err="1">
                <a:solidFill>
                  <a:schemeClr val="tx1"/>
                </a:solidFill>
              </a:rPr>
              <a:t>how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interval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width</a:t>
            </a:r>
            <a:r>
              <a:rPr lang="de-DE" sz="1200" dirty="0">
                <a:solidFill>
                  <a:schemeClr val="tx1"/>
                </a:solidFill>
              </a:rPr>
              <a:t> (</a:t>
            </a:r>
            <a:r>
              <a:rPr lang="de-DE" sz="1200" dirty="0" err="1">
                <a:solidFill>
                  <a:schemeClr val="tx1"/>
                </a:solidFill>
              </a:rPr>
              <a:t>sharpness</a:t>
            </a:r>
            <a:r>
              <a:rPr lang="de-DE" sz="1200" dirty="0">
                <a:solidFill>
                  <a:schemeClr val="tx1"/>
                </a:solidFill>
              </a:rPr>
              <a:t>) and </a:t>
            </a:r>
            <a:r>
              <a:rPr lang="de-DE" sz="1200" dirty="0" err="1">
                <a:solidFill>
                  <a:schemeClr val="tx1"/>
                </a:solidFill>
              </a:rPr>
              <a:t>point-prediction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accuracy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co-vary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across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months</a:t>
            </a:r>
            <a:r>
              <a:rPr lang="de-DE" sz="1200" dirty="0">
                <a:solidFill>
                  <a:schemeClr val="tx1"/>
                </a:solidFill>
              </a:rPr>
              <a:t> (</a:t>
            </a:r>
            <a:r>
              <a:rPr lang="de-DE" sz="1200" dirty="0" err="1">
                <a:solidFill>
                  <a:schemeClr val="tx1"/>
                </a:solidFill>
              </a:rPr>
              <a:t>scaled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axis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alignment</a:t>
            </a:r>
            <a:r>
              <a:rPr lang="de-DE" sz="1200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AutoNum type="arabicParenR"/>
            </a:pPr>
            <a:r>
              <a:rPr lang="de-DE" sz="1200" b="1" dirty="0">
                <a:solidFill>
                  <a:schemeClr val="tx1"/>
                </a:solidFill>
              </a:rPr>
              <a:t>Bottom, Error-</a:t>
            </a:r>
            <a:r>
              <a:rPr lang="de-DE" sz="1200" b="1" dirty="0" err="1">
                <a:solidFill>
                  <a:schemeClr val="tx1"/>
                </a:solidFill>
              </a:rPr>
              <a:t>to</a:t>
            </a:r>
            <a:r>
              <a:rPr lang="de-DE" sz="1200" b="1" dirty="0">
                <a:solidFill>
                  <a:schemeClr val="tx1"/>
                </a:solidFill>
              </a:rPr>
              <a:t>-Radius </a:t>
            </a:r>
            <a:r>
              <a:rPr lang="de-DE" sz="1200" b="1" dirty="0" err="1">
                <a:solidFill>
                  <a:schemeClr val="tx1"/>
                </a:solidFill>
              </a:rPr>
              <a:t>ratio</a:t>
            </a:r>
            <a:r>
              <a:rPr lang="de-DE" sz="1200" b="1" dirty="0">
                <a:solidFill>
                  <a:schemeClr val="tx1"/>
                </a:solidFill>
              </a:rPr>
              <a:t> vs. </a:t>
            </a:r>
            <a:r>
              <a:rPr lang="de-DE" sz="1200" b="1" dirty="0" err="1">
                <a:solidFill>
                  <a:schemeClr val="tx1"/>
                </a:solidFill>
              </a:rPr>
              <a:t>Predicted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radius</a:t>
            </a:r>
            <a:r>
              <a:rPr lang="de-DE" sz="1200" b="1" dirty="0">
                <a:solidFill>
                  <a:schemeClr val="tx1"/>
                </a:solidFill>
              </a:rPr>
              <a:t>: T</a:t>
            </a:r>
            <a:r>
              <a:rPr lang="de-DE" sz="1200" dirty="0">
                <a:solidFill>
                  <a:schemeClr val="tx1"/>
                </a:solidFill>
              </a:rPr>
              <a:t>he </a:t>
            </a:r>
            <a:r>
              <a:rPr lang="de-DE" sz="1200" dirty="0" err="1">
                <a:solidFill>
                  <a:schemeClr val="tx1"/>
                </a:solidFill>
              </a:rPr>
              <a:t>dashed</a:t>
            </a:r>
            <a:r>
              <a:rPr lang="de-DE" sz="1200" dirty="0">
                <a:solidFill>
                  <a:schemeClr val="tx1"/>
                </a:solidFill>
              </a:rPr>
              <a:t> horizontal </a:t>
            </a:r>
            <a:r>
              <a:rPr lang="de-DE" sz="1200" dirty="0" err="1">
                <a:solidFill>
                  <a:schemeClr val="tx1"/>
                </a:solidFill>
              </a:rPr>
              <a:t>line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indicates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perfect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calibration</a:t>
            </a:r>
            <a:r>
              <a:rPr lang="de-DE" sz="1200" dirty="0">
                <a:solidFill>
                  <a:schemeClr val="tx1"/>
                </a:solidFill>
              </a:rPr>
              <a:t>. Lines </a:t>
            </a:r>
            <a:r>
              <a:rPr lang="de-DE" sz="1200" dirty="0" err="1">
                <a:solidFill>
                  <a:schemeClr val="tx1"/>
                </a:solidFill>
              </a:rPr>
              <a:t>are</a:t>
            </a:r>
            <a:r>
              <a:rPr lang="de-DE" sz="1200" dirty="0">
                <a:solidFill>
                  <a:schemeClr val="tx1"/>
                </a:solidFill>
              </a:rPr>
              <a:t> LOESS </a:t>
            </a:r>
            <a:r>
              <a:rPr lang="de-DE" sz="1200" dirty="0" err="1">
                <a:solidFill>
                  <a:schemeClr val="tx1"/>
                </a:solidFill>
              </a:rPr>
              <a:t>indicating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trends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Violins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show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distribution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of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interval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widths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How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to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read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this</a:t>
            </a:r>
            <a:r>
              <a:rPr lang="de-DE" sz="1200" dirty="0">
                <a:solidFill>
                  <a:schemeClr val="tx1"/>
                </a:solidFill>
              </a:rPr>
              <a:t>: Ratio &lt; 1 </a:t>
            </a:r>
            <a:r>
              <a:rPr lang="de-DE" sz="1200" dirty="0" err="1">
                <a:solidFill>
                  <a:schemeClr val="tx1"/>
                </a:solidFill>
              </a:rPr>
              <a:t>means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actual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error</a:t>
            </a:r>
            <a:r>
              <a:rPr lang="de-DE" sz="1200" dirty="0">
                <a:solidFill>
                  <a:schemeClr val="tx1"/>
                </a:solidFill>
              </a:rPr>
              <a:t> was </a:t>
            </a:r>
            <a:r>
              <a:rPr lang="de-DE" sz="1200" dirty="0" err="1">
                <a:solidFill>
                  <a:schemeClr val="tx1"/>
                </a:solidFill>
              </a:rPr>
              <a:t>smaller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than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predicted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radius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interval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was wider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than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needed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conservative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). Ratio &gt; 1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means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actual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error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exceeded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predicted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radius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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interval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was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too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narrow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overconfident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).</a:t>
            </a:r>
            <a:b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QRF =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well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calibrated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(a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little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conservative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b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Bootstrap =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intervals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are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systematically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to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narrow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overconfident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512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5472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</a:t>
            </a:r>
            <a:r>
              <a:rPr lang="de-DE" sz="3200" dirty="0" err="1">
                <a:latin typeface="+mj-lt"/>
              </a:rPr>
              <a:t>Uncertainty</a:t>
            </a:r>
            <a:r>
              <a:rPr lang="de-DE" sz="3200" dirty="0">
                <a:latin typeface="+mj-lt"/>
              </a:rPr>
              <a:t> II (</a:t>
            </a:r>
            <a:r>
              <a:rPr lang="de-DE" sz="3200" dirty="0" err="1">
                <a:latin typeface="+mj-lt"/>
              </a:rPr>
              <a:t>scatter</a:t>
            </a:r>
            <a:r>
              <a:rPr lang="de-DE" sz="3200" dirty="0">
                <a:latin typeface="+mj-lt"/>
              </a:rPr>
              <a:t>)</a:t>
            </a:r>
            <a:endParaRPr lang="en-US" sz="3200" dirty="0">
              <a:latin typeface="+mj-lt"/>
            </a:endParaRPr>
          </a:p>
        </p:txBody>
      </p:sp>
      <p:pic>
        <p:nvPicPr>
          <p:cNvPr id="8" name="Grafik 7" descr="Ein Bild, das Text, Screenshot, Diagramm, Farbigkeit enthält.&#10;&#10;KI-generierte Inhalte können fehlerhaft sein.">
            <a:extLst>
              <a:ext uri="{FF2B5EF4-FFF2-40B4-BE49-F238E27FC236}">
                <a16:creationId xmlns:a16="http://schemas.microsoft.com/office/drawing/2014/main" id="{61A4039C-D916-A7E8-6CA9-2AFE0CDFD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07" y="1494135"/>
            <a:ext cx="3528203" cy="4704270"/>
          </a:xfrm>
          <a:prstGeom prst="rect">
            <a:avLst/>
          </a:prstGeom>
        </p:spPr>
      </p:pic>
      <p:pic>
        <p:nvPicPr>
          <p:cNvPr id="10" name="Grafik 9" descr="Ein Bild, das Text, Screenshot, Farbigkeit, Diagramm enthält.&#10;&#10;KI-generierte Inhalte können fehlerhaft sein.">
            <a:extLst>
              <a:ext uri="{FF2B5EF4-FFF2-40B4-BE49-F238E27FC236}">
                <a16:creationId xmlns:a16="http://schemas.microsoft.com/office/drawing/2014/main" id="{1ED9E950-097E-6245-768C-CD0B58300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1" y="1396039"/>
            <a:ext cx="3625977" cy="483463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67B2F46-E809-2B2C-3F8B-EF0D5A1D1B09}"/>
              </a:ext>
            </a:extLst>
          </p:cNvPr>
          <p:cNvSpPr/>
          <p:nvPr/>
        </p:nvSpPr>
        <p:spPr>
          <a:xfrm>
            <a:off x="7867291" y="2838091"/>
            <a:ext cx="4180206" cy="1664898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>
                <a:solidFill>
                  <a:schemeClr val="tx1"/>
                </a:solidFill>
              </a:rPr>
              <a:t>Reliability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scatter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plots</a:t>
            </a:r>
            <a:r>
              <a:rPr lang="de-DE" sz="1200" dirty="0">
                <a:solidFill>
                  <a:schemeClr val="tx1"/>
                </a:solidFill>
              </a:rPr>
              <a:t>:</a:t>
            </a:r>
          </a:p>
          <a:p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Show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month-by-month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effect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of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calibration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blue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uncalibrated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Bootstrap,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green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calibrated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QRF)</a:t>
            </a:r>
          </a:p>
        </p:txBody>
      </p:sp>
    </p:spTree>
    <p:extLst>
      <p:ext uri="{BB962C8B-B14F-4D97-AF65-F5344CB8AC3E}">
        <p14:creationId xmlns:p14="http://schemas.microsoft.com/office/powerpoint/2010/main" val="106511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3F90BD-25A8-C10B-C585-839CD56AE5C6}"/>
              </a:ext>
            </a:extLst>
          </p:cNvPr>
          <p:cNvSpPr txBox="1"/>
          <p:nvPr/>
        </p:nvSpPr>
        <p:spPr>
          <a:xfrm>
            <a:off x="230031" y="811264"/>
            <a:ext cx="564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latin typeface="+mj-lt"/>
              </a:rPr>
              <a:t>Results</a:t>
            </a:r>
            <a:r>
              <a:rPr lang="de-DE" sz="3200" dirty="0">
                <a:latin typeface="+mj-lt"/>
              </a:rPr>
              <a:t> – Feature Space Analysis</a:t>
            </a:r>
            <a:endParaRPr lang="en-US" sz="3200" dirty="0">
              <a:latin typeface="+mj-lt"/>
            </a:endParaRPr>
          </a:p>
        </p:txBody>
      </p:sp>
      <p:pic>
        <p:nvPicPr>
          <p:cNvPr id="3" name="Grafik 2" descr="Ein Bild, das Text, Diagramm, Screenshot, Farbigkeit enthält.&#10;&#10;KI-generierte Inhalte können fehlerhaft sein.">
            <a:extLst>
              <a:ext uri="{FF2B5EF4-FFF2-40B4-BE49-F238E27FC236}">
                <a16:creationId xmlns:a16="http://schemas.microsoft.com/office/drawing/2014/main" id="{57EDDCCE-09D4-3FCC-9EB5-06606396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1" y="1396038"/>
            <a:ext cx="6040291" cy="4832233"/>
          </a:xfrm>
          <a:prstGeom prst="rect">
            <a:avLst/>
          </a:prstGeom>
        </p:spPr>
      </p:pic>
      <p:pic>
        <p:nvPicPr>
          <p:cNvPr id="6" name="Grafik 5" descr="Ein Bild, das Karte, Text, Diagramm enthält.&#10;&#10;KI-generierte Inhalte können fehlerhaft sein.">
            <a:extLst>
              <a:ext uri="{FF2B5EF4-FFF2-40B4-BE49-F238E27FC236}">
                <a16:creationId xmlns:a16="http://schemas.microsoft.com/office/drawing/2014/main" id="{D69C96B2-3AED-A4E4-246B-77272AAE6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0" b="16575"/>
          <a:stretch/>
        </p:blipFill>
        <p:spPr>
          <a:xfrm>
            <a:off x="6270321" y="1586540"/>
            <a:ext cx="5835180" cy="225149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3E2457B-E612-5ED8-92A2-933B61B8767A}"/>
              </a:ext>
            </a:extLst>
          </p:cNvPr>
          <p:cNvSpPr/>
          <p:nvPr/>
        </p:nvSpPr>
        <p:spPr>
          <a:xfrm>
            <a:off x="6270321" y="4028535"/>
            <a:ext cx="5530615" cy="1846053"/>
          </a:xfrm>
          <a:prstGeom prst="rect">
            <a:avLst/>
          </a:prstGeom>
          <a:solidFill>
            <a:srgbClr val="FFC81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>
                <a:solidFill>
                  <a:schemeClr val="tx1"/>
                </a:solidFill>
              </a:rPr>
              <a:t>Feature </a:t>
            </a:r>
            <a:r>
              <a:rPr lang="de-DE" sz="1200" dirty="0" err="1">
                <a:solidFill>
                  <a:schemeClr val="tx1"/>
                </a:solidFill>
              </a:rPr>
              <a:t>space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novelty</a:t>
            </a:r>
            <a:endParaRPr lang="de-DE" sz="1200" dirty="0">
              <a:solidFill>
                <a:schemeClr val="tx1"/>
              </a:solidFill>
            </a:endParaRPr>
          </a:p>
          <a:p>
            <a:pPr marL="228600" indent="-228600">
              <a:buAutoNum type="arabicParenR"/>
            </a:pP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Binned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scatter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left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): Feature-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space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novelty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Mahalanobis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distance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against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absolute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prediction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error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left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 and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quantile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uncertainty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right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).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Uncertainty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tracks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novelty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better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than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absolute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error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does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. </a:t>
            </a:r>
          </a:p>
          <a:p>
            <a:pPr marL="228600" indent="-228600">
              <a:buAutoNum type="arabicParenR"/>
            </a:pP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Map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example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): Test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stations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with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colour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novelty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 and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size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uncertainty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)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encoding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. Small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grey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dots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are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training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stations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. High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novelty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stations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are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consistently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located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in remote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or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data-sparse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regions</a:t>
            </a:r>
            <a:r>
              <a:rPr lang="de-DE" sz="1200" dirty="0">
                <a:solidFill>
                  <a:schemeClr val="tx1"/>
                </a:solidFill>
                <a:sym typeface="Wingdings" panose="05000000000000000000" pitchFamily="2" charset="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8654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Microsoft Office PowerPoint</Application>
  <PresentationFormat>Breitbild</PresentationFormat>
  <Paragraphs>51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Johannes</dc:creator>
  <cp:lastModifiedBy>Johannes</cp:lastModifiedBy>
  <cp:revision>5</cp:revision>
  <dcterms:created xsi:type="dcterms:W3CDTF">2026-04-16T15:38:53Z</dcterms:created>
  <dcterms:modified xsi:type="dcterms:W3CDTF">2026-04-29T12:58:21Z</dcterms:modified>
</cp:coreProperties>
</file>