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672" r:id="rId3"/>
    <p:sldId id="3661" r:id="rId4"/>
    <p:sldId id="3641" r:id="rId5"/>
    <p:sldId id="4147" r:id="rId6"/>
    <p:sldId id="4155" r:id="rId7"/>
    <p:sldId id="3650" r:id="rId8"/>
    <p:sldId id="4158" r:id="rId9"/>
    <p:sldId id="4151" r:id="rId10"/>
    <p:sldId id="259" r:id="rId11"/>
    <p:sldId id="4143" r:id="rId12"/>
    <p:sldId id="260" r:id="rId13"/>
    <p:sldId id="261" r:id="rId14"/>
    <p:sldId id="4153" r:id="rId15"/>
    <p:sldId id="4161" r:id="rId1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2">
          <p15:clr>
            <a:srgbClr val="A4A3A4"/>
          </p15:clr>
        </p15:guide>
        <p15:guide id="2" pos="4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BBED00-F796-EB36-01E1-09CD16291C97}" name="Romane Salamone" initials="RS" userId="S::rsalamone@mercator-ocean.fr::a4d5092d-e2bf-43dc-b83e-8c0671d8a54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3366FF"/>
    <a:srgbClr val="00CC99"/>
    <a:srgbClr val="008000"/>
    <a:srgbClr val="487EB3"/>
    <a:srgbClr val="33CC33"/>
    <a:srgbClr val="1E2644"/>
    <a:srgbClr val="0066FF"/>
    <a:srgbClr val="00CC66"/>
    <a:srgbClr val="416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C08E8-2484-4C0E-98DF-624F14500869}" v="839" dt="2026-05-06T11:42:30.074"/>
    <p1510:client id="{D53FA450-DBAB-40B1-B39C-B9E117391FC8}" v="58" dt="2026-05-07T10:04:37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7" autoAdjust="0"/>
  </p:normalViewPr>
  <p:slideViewPr>
    <p:cSldViewPr snapToGrid="0">
      <p:cViewPr varScale="1">
        <p:scale>
          <a:sx n="74" d="100"/>
          <a:sy n="74" d="100"/>
        </p:scale>
        <p:origin x="432" y="52"/>
      </p:cViewPr>
      <p:guideLst>
        <p:guide orient="horz" pos="3202"/>
        <p:guide pos="4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0" d="100"/>
          <a:sy n="60" d="100"/>
        </p:scale>
        <p:origin x="2500" y="-3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Michel Lellouche" userId="3165d30b-4d1b-4ae3-9254-c3511ad3bbdb" providerId="ADAL" clId="{5EAB3B71-0B41-491C-A6AA-F1025A2D56DD}"/>
    <pc:docChg chg="custSel modSld">
      <pc:chgData name="Jean-Michel Lellouche" userId="3165d30b-4d1b-4ae3-9254-c3511ad3bbdb" providerId="ADAL" clId="{5EAB3B71-0B41-491C-A6AA-F1025A2D56DD}" dt="2026-05-07T10:04:37.875" v="262"/>
      <pc:docMkLst>
        <pc:docMk/>
      </pc:docMkLst>
      <pc:sldChg chg="modNotesTx">
        <pc:chgData name="Jean-Michel Lellouche" userId="3165d30b-4d1b-4ae3-9254-c3511ad3bbdb" providerId="ADAL" clId="{5EAB3B71-0B41-491C-A6AA-F1025A2D56DD}" dt="2026-05-06T11:50:25.536" v="0" actId="20577"/>
        <pc:sldMkLst>
          <pc:docMk/>
          <pc:sldMk cId="3504708366" sldId="256"/>
        </pc:sldMkLst>
      </pc:sldChg>
      <pc:sldChg chg="modSp mod modNotesTx">
        <pc:chgData name="Jean-Michel Lellouche" userId="3165d30b-4d1b-4ae3-9254-c3511ad3bbdb" providerId="ADAL" clId="{5EAB3B71-0B41-491C-A6AA-F1025A2D56DD}" dt="2026-05-07T09:55:20.618" v="233" actId="20577"/>
        <pc:sldMkLst>
          <pc:docMk/>
          <pc:sldMk cId="0" sldId="259"/>
        </pc:sldMkLst>
        <pc:spChg chg="mod">
          <ac:chgData name="Jean-Michel Lellouche" userId="3165d30b-4d1b-4ae3-9254-c3511ad3bbdb" providerId="ADAL" clId="{5EAB3B71-0B41-491C-A6AA-F1025A2D56DD}" dt="2026-05-06T16:19:02.500" v="63" actId="790"/>
          <ac:spMkLst>
            <pc:docMk/>
            <pc:sldMk cId="0" sldId="259"/>
            <ac:spMk id="129" creationId="{00000000-0000-0000-0000-000000000000}"/>
          </ac:spMkLst>
        </pc:spChg>
        <pc:spChg chg="mod">
          <ac:chgData name="Jean-Michel Lellouche" userId="3165d30b-4d1b-4ae3-9254-c3511ad3bbdb" providerId="ADAL" clId="{5EAB3B71-0B41-491C-A6AA-F1025A2D56DD}" dt="2026-05-07T09:55:20.618" v="233" actId="20577"/>
          <ac:spMkLst>
            <pc:docMk/>
            <pc:sldMk cId="0" sldId="259"/>
            <ac:spMk id="133" creationId="{00000000-0000-0000-0000-000000000000}"/>
          </ac:spMkLst>
        </pc:spChg>
      </pc:sldChg>
      <pc:sldChg chg="modNotesTx">
        <pc:chgData name="Jean-Michel Lellouche" userId="3165d30b-4d1b-4ae3-9254-c3511ad3bbdb" providerId="ADAL" clId="{5EAB3B71-0B41-491C-A6AA-F1025A2D56DD}" dt="2026-05-06T11:51:40.887" v="9" actId="20577"/>
        <pc:sldMkLst>
          <pc:docMk/>
          <pc:sldMk cId="0" sldId="260"/>
        </pc:sldMkLst>
      </pc:sldChg>
      <pc:sldChg chg="modNotesTx">
        <pc:chgData name="Jean-Michel Lellouche" userId="3165d30b-4d1b-4ae3-9254-c3511ad3bbdb" providerId="ADAL" clId="{5EAB3B71-0B41-491C-A6AA-F1025A2D56DD}" dt="2026-05-06T11:50:49.007" v="3" actId="20577"/>
        <pc:sldMkLst>
          <pc:docMk/>
          <pc:sldMk cId="3377684625" sldId="3641"/>
        </pc:sldMkLst>
      </pc:sldChg>
      <pc:sldChg chg="modNotesTx">
        <pc:chgData name="Jean-Michel Lellouche" userId="3165d30b-4d1b-4ae3-9254-c3511ad3bbdb" providerId="ADAL" clId="{5EAB3B71-0B41-491C-A6AA-F1025A2D56DD}" dt="2026-05-06T11:51:10.365" v="5" actId="20577"/>
        <pc:sldMkLst>
          <pc:docMk/>
          <pc:sldMk cId="981814916" sldId="3650"/>
        </pc:sldMkLst>
      </pc:sldChg>
      <pc:sldChg chg="modSp modNotesTx">
        <pc:chgData name="Jean-Michel Lellouche" userId="3165d30b-4d1b-4ae3-9254-c3511ad3bbdb" providerId="ADAL" clId="{5EAB3B71-0B41-491C-A6AA-F1025A2D56DD}" dt="2026-05-06T14:19:49.237" v="25" actId="20577"/>
        <pc:sldMkLst>
          <pc:docMk/>
          <pc:sldMk cId="4259029565" sldId="3661"/>
        </pc:sldMkLst>
        <pc:spChg chg="mod">
          <ac:chgData name="Jean-Michel Lellouche" userId="3165d30b-4d1b-4ae3-9254-c3511ad3bbdb" providerId="ADAL" clId="{5EAB3B71-0B41-491C-A6AA-F1025A2D56DD}" dt="2026-05-06T14:19:49.237" v="25" actId="20577"/>
          <ac:spMkLst>
            <pc:docMk/>
            <pc:sldMk cId="4259029565" sldId="3661"/>
            <ac:spMk id="3" creationId="{0B617140-C88A-8CD7-F7A7-B429C40373E9}"/>
          </ac:spMkLst>
        </pc:spChg>
      </pc:sldChg>
      <pc:sldChg chg="modSp mod modNotesTx">
        <pc:chgData name="Jean-Michel Lellouche" userId="3165d30b-4d1b-4ae3-9254-c3511ad3bbdb" providerId="ADAL" clId="{5EAB3B71-0B41-491C-A6AA-F1025A2D56DD}" dt="2026-05-06T14:08:02.489" v="15" actId="123"/>
        <pc:sldMkLst>
          <pc:docMk/>
          <pc:sldMk cId="342812656" sldId="3672"/>
        </pc:sldMkLst>
        <pc:spChg chg="mod">
          <ac:chgData name="Jean-Michel Lellouche" userId="3165d30b-4d1b-4ae3-9254-c3511ad3bbdb" providerId="ADAL" clId="{5EAB3B71-0B41-491C-A6AA-F1025A2D56DD}" dt="2026-05-06T14:08:02.489" v="15" actId="123"/>
          <ac:spMkLst>
            <pc:docMk/>
            <pc:sldMk cId="342812656" sldId="3672"/>
            <ac:spMk id="5" creationId="{2EBBFD55-8DBE-23D3-8126-3B614D7A9A7E}"/>
          </ac:spMkLst>
        </pc:spChg>
      </pc:sldChg>
      <pc:sldChg chg="addSp modSp mod modAnim modNotesTx">
        <pc:chgData name="Jean-Michel Lellouche" userId="3165d30b-4d1b-4ae3-9254-c3511ad3bbdb" providerId="ADAL" clId="{5EAB3B71-0B41-491C-A6AA-F1025A2D56DD}" dt="2026-05-07T10:04:37.875" v="262"/>
        <pc:sldMkLst>
          <pc:docMk/>
          <pc:sldMk cId="3665013916" sldId="4143"/>
        </pc:sldMkLst>
        <pc:spChg chg="mod">
          <ac:chgData name="Jean-Michel Lellouche" userId="3165d30b-4d1b-4ae3-9254-c3511ad3bbdb" providerId="ADAL" clId="{5EAB3B71-0B41-491C-A6AA-F1025A2D56DD}" dt="2026-05-06T16:31:58.189" v="64"/>
          <ac:spMkLst>
            <pc:docMk/>
            <pc:sldMk cId="3665013916" sldId="4143"/>
            <ac:spMk id="6" creationId="{D9E567EA-998A-AC76-32E1-A37A1D33B0A4}"/>
          </ac:spMkLst>
        </pc:spChg>
        <pc:spChg chg="mod">
          <ac:chgData name="Jean-Michel Lellouche" userId="3165d30b-4d1b-4ae3-9254-c3511ad3bbdb" providerId="ADAL" clId="{5EAB3B71-0B41-491C-A6AA-F1025A2D56DD}" dt="2026-05-06T16:31:58.189" v="64"/>
          <ac:spMkLst>
            <pc:docMk/>
            <pc:sldMk cId="3665013916" sldId="4143"/>
            <ac:spMk id="12" creationId="{936FDBA7-604B-8B5B-E022-AEF0CBCDA133}"/>
          </ac:spMkLst>
        </pc:spChg>
        <pc:spChg chg="add mod">
          <ac:chgData name="Jean-Michel Lellouche" userId="3165d30b-4d1b-4ae3-9254-c3511ad3bbdb" providerId="ADAL" clId="{5EAB3B71-0B41-491C-A6AA-F1025A2D56DD}" dt="2026-05-07T10:03:52.947" v="258" actId="1037"/>
          <ac:spMkLst>
            <pc:docMk/>
            <pc:sldMk cId="3665013916" sldId="4143"/>
            <ac:spMk id="16" creationId="{2C0C92D2-AF5A-8186-3EBC-C428B36CD376}"/>
          </ac:spMkLst>
        </pc:spChg>
        <pc:spChg chg="add mod">
          <ac:chgData name="Jean-Michel Lellouche" userId="3165d30b-4d1b-4ae3-9254-c3511ad3bbdb" providerId="ADAL" clId="{5EAB3B71-0B41-491C-A6AA-F1025A2D56DD}" dt="2026-05-07T10:04:18.941" v="260" actId="1076"/>
          <ac:spMkLst>
            <pc:docMk/>
            <pc:sldMk cId="3665013916" sldId="4143"/>
            <ac:spMk id="17" creationId="{6333D4C4-4A40-CEEB-8A95-AEEEA608762A}"/>
          </ac:spMkLst>
        </pc:spChg>
        <pc:grpChg chg="add mod">
          <ac:chgData name="Jean-Michel Lellouche" userId="3165d30b-4d1b-4ae3-9254-c3511ad3bbdb" providerId="ADAL" clId="{5EAB3B71-0B41-491C-A6AA-F1025A2D56DD}" dt="2026-05-06T16:31:58.189" v="64"/>
          <ac:grpSpMkLst>
            <pc:docMk/>
            <pc:sldMk cId="3665013916" sldId="4143"/>
            <ac:grpSpMk id="2" creationId="{1F2C61D6-8287-731A-0918-CA63B6B25B82}"/>
          </ac:grpSpMkLst>
        </pc:grpChg>
        <pc:grpChg chg="add mod">
          <ac:chgData name="Jean-Michel Lellouche" userId="3165d30b-4d1b-4ae3-9254-c3511ad3bbdb" providerId="ADAL" clId="{5EAB3B71-0B41-491C-A6AA-F1025A2D56DD}" dt="2026-05-06T16:31:58.189" v="64"/>
          <ac:grpSpMkLst>
            <pc:docMk/>
            <pc:sldMk cId="3665013916" sldId="4143"/>
            <ac:grpSpMk id="11" creationId="{575BFD20-FD2A-9F9C-1116-0BE577A85BF7}"/>
          </ac:grpSpMkLst>
        </pc:grpChg>
        <pc:picChg chg="mod">
          <ac:chgData name="Jean-Michel Lellouche" userId="3165d30b-4d1b-4ae3-9254-c3511ad3bbdb" providerId="ADAL" clId="{5EAB3B71-0B41-491C-A6AA-F1025A2D56DD}" dt="2026-05-07T10:03:29.482" v="246" actId="1076"/>
          <ac:picMkLst>
            <pc:docMk/>
            <pc:sldMk cId="3665013916" sldId="4143"/>
            <ac:picMk id="1026" creationId="{9FA3FC6A-98AF-2860-D67D-66FB1B7BF2FE}"/>
          </ac:picMkLst>
        </pc:picChg>
        <pc:cxnChg chg="mod">
          <ac:chgData name="Jean-Michel Lellouche" userId="3165d30b-4d1b-4ae3-9254-c3511ad3bbdb" providerId="ADAL" clId="{5EAB3B71-0B41-491C-A6AA-F1025A2D56DD}" dt="2026-05-06T16:31:58.189" v="64"/>
          <ac:cxnSpMkLst>
            <pc:docMk/>
            <pc:sldMk cId="3665013916" sldId="4143"/>
            <ac:cxnSpMk id="9" creationId="{F4FD3CDC-1542-EAE3-80EC-6403D4F8AEDD}"/>
          </ac:cxnSpMkLst>
        </pc:cxnChg>
        <pc:cxnChg chg="mod">
          <ac:chgData name="Jean-Michel Lellouche" userId="3165d30b-4d1b-4ae3-9254-c3511ad3bbdb" providerId="ADAL" clId="{5EAB3B71-0B41-491C-A6AA-F1025A2D56DD}" dt="2026-05-06T16:31:58.189" v="64"/>
          <ac:cxnSpMkLst>
            <pc:docMk/>
            <pc:sldMk cId="3665013916" sldId="4143"/>
            <ac:cxnSpMk id="14" creationId="{AD03E3AD-8478-C81F-482B-E0BC84380648}"/>
          </ac:cxnSpMkLst>
        </pc:cxnChg>
      </pc:sldChg>
      <pc:sldChg chg="modNotesTx">
        <pc:chgData name="Jean-Michel Lellouche" userId="3165d30b-4d1b-4ae3-9254-c3511ad3bbdb" providerId="ADAL" clId="{5EAB3B71-0B41-491C-A6AA-F1025A2D56DD}" dt="2026-05-06T11:50:59.432" v="4" actId="20577"/>
        <pc:sldMkLst>
          <pc:docMk/>
          <pc:sldMk cId="1019314463" sldId="4147"/>
        </pc:sldMkLst>
      </pc:sldChg>
      <pc:sldChg chg="addSp delSp modSp mod modNotesTx">
        <pc:chgData name="Jean-Michel Lellouche" userId="3165d30b-4d1b-4ae3-9254-c3511ad3bbdb" providerId="ADAL" clId="{5EAB3B71-0B41-491C-A6AA-F1025A2D56DD}" dt="2026-05-07T09:54:39.279" v="223" actId="1038"/>
        <pc:sldMkLst>
          <pc:docMk/>
          <pc:sldMk cId="178203386" sldId="4151"/>
        </pc:sldMkLst>
        <pc:spChg chg="add del mod">
          <ac:chgData name="Jean-Michel Lellouche" userId="3165d30b-4d1b-4ae3-9254-c3511ad3bbdb" providerId="ADAL" clId="{5EAB3B71-0B41-491C-A6AA-F1025A2D56DD}" dt="2026-05-07T09:48:03.957" v="184" actId="478"/>
          <ac:spMkLst>
            <pc:docMk/>
            <pc:sldMk cId="178203386" sldId="4151"/>
            <ac:spMk id="2" creationId="{18DE8E81-3BE6-F344-2856-404486716ADF}"/>
          </ac:spMkLst>
        </pc:spChg>
        <pc:spChg chg="mod">
          <ac:chgData name="Jean-Michel Lellouche" userId="3165d30b-4d1b-4ae3-9254-c3511ad3bbdb" providerId="ADAL" clId="{5EAB3B71-0B41-491C-A6AA-F1025A2D56DD}" dt="2026-05-07T09:54:39.279" v="223" actId="1038"/>
          <ac:spMkLst>
            <pc:docMk/>
            <pc:sldMk cId="178203386" sldId="4151"/>
            <ac:spMk id="5" creationId="{12B87427-9276-4142-8EC3-0034AB0559F7}"/>
          </ac:spMkLst>
        </pc:spChg>
        <pc:picChg chg="mod modCrop">
          <ac:chgData name="Jean-Michel Lellouche" userId="3165d30b-4d1b-4ae3-9254-c3511ad3bbdb" providerId="ADAL" clId="{5EAB3B71-0B41-491C-A6AA-F1025A2D56DD}" dt="2026-05-07T09:54:32.526" v="213" actId="1037"/>
          <ac:picMkLst>
            <pc:docMk/>
            <pc:sldMk cId="178203386" sldId="4151"/>
            <ac:picMk id="6" creationId="{95C4F3BC-64D0-C7A0-4A4B-115074CDEE76}"/>
          </ac:picMkLst>
        </pc:picChg>
      </pc:sldChg>
      <pc:sldChg chg="modSp modNotesTx">
        <pc:chgData name="Jean-Michel Lellouche" userId="3165d30b-4d1b-4ae3-9254-c3511ad3bbdb" providerId="ADAL" clId="{5EAB3B71-0B41-491C-A6AA-F1025A2D56DD}" dt="2026-05-06T14:41:24.490" v="48" actId="20577"/>
        <pc:sldMkLst>
          <pc:docMk/>
          <pc:sldMk cId="386753595" sldId="4155"/>
        </pc:sldMkLst>
        <pc:spChg chg="mod">
          <ac:chgData name="Jean-Michel Lellouche" userId="3165d30b-4d1b-4ae3-9254-c3511ad3bbdb" providerId="ADAL" clId="{5EAB3B71-0B41-491C-A6AA-F1025A2D56DD}" dt="2026-05-06T14:41:24.490" v="48" actId="20577"/>
          <ac:spMkLst>
            <pc:docMk/>
            <pc:sldMk cId="386753595" sldId="4155"/>
            <ac:spMk id="8" creationId="{C66A0336-AEED-8AD5-5456-B86C7A561450}"/>
          </ac:spMkLst>
        </pc:spChg>
      </pc:sldChg>
      <pc:sldChg chg="modSp mod modNotesTx">
        <pc:chgData name="Jean-Michel Lellouche" userId="3165d30b-4d1b-4ae3-9254-c3511ad3bbdb" providerId="ADAL" clId="{5EAB3B71-0B41-491C-A6AA-F1025A2D56DD}" dt="2026-05-06T15:12:14.163" v="62" actId="14100"/>
        <pc:sldMkLst>
          <pc:docMk/>
          <pc:sldMk cId="471068360" sldId="4158"/>
        </pc:sldMkLst>
        <pc:spChg chg="mod">
          <ac:chgData name="Jean-Michel Lellouche" userId="3165d30b-4d1b-4ae3-9254-c3511ad3bbdb" providerId="ADAL" clId="{5EAB3B71-0B41-491C-A6AA-F1025A2D56DD}" dt="2026-05-06T15:12:14.163" v="62" actId="14100"/>
          <ac:spMkLst>
            <pc:docMk/>
            <pc:sldMk cId="471068360" sldId="4158"/>
            <ac:spMk id="4" creationId="{9E65A6DB-1ED8-D12C-F83F-4461ECAA15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E6BBE-F545-4E97-ABFF-C3B6B720A19C}" type="datetimeFigureOut">
              <a:rPr lang="fr-FR" smtClean="0"/>
              <a:t>07/05/2026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5E8B7-3A06-4C64-B464-FA9A973B57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81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5E8B7-3A06-4C64-B464-FA9A973B571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376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d62421042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3d62421042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5E8B7-3A06-4C64-B464-FA9A973B571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342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d4bceb058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3d4bceb058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b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62421042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3d62421042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>
          <a:extLst>
            <a:ext uri="{FF2B5EF4-FFF2-40B4-BE49-F238E27FC236}">
              <a16:creationId xmlns:a16="http://schemas.microsoft.com/office/drawing/2014/main" id="{352E03EA-FF43-5496-6E57-EB026E0CE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624210425_0_57:notes">
            <a:extLst>
              <a:ext uri="{FF2B5EF4-FFF2-40B4-BE49-F238E27FC236}">
                <a16:creationId xmlns:a16="http://schemas.microsoft.com/office/drawing/2014/main" id="{9943708C-3F7E-5376-5EA6-89B87FE673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3d624210425_0_57:notes">
            <a:extLst>
              <a:ext uri="{FF2B5EF4-FFF2-40B4-BE49-F238E27FC236}">
                <a16:creationId xmlns:a16="http://schemas.microsoft.com/office/drawing/2014/main" id="{2B3C943F-8F41-C605-AAEE-32D8CAA9A6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095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A0A18-3E31-6CB3-E75B-45805CACF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B6E3D8-4FBA-F081-8F9C-C38E50E2A9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ECED8B-4ED4-F1A7-4D0B-6E63F6D0C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B0175-E082-8EA8-12DF-7E11B3225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5E8B7-3A06-4C64-B464-FA9A973B571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90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EC7EB-93C7-F297-1600-F42F06F52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F5F8A-4C4F-5A3E-5EBD-91CCEC3E7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C35B9-E661-C760-B022-C86E148F8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5E8B7-3A06-4C64-B464-FA9A973B5716}" type="slidenum">
              <a:rPr lang="fr-FR" smtClean="0"/>
              <a:t>3</a:t>
            </a:fld>
            <a:endParaRPr lang="fr-FR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EA3786E-A07D-0AAF-048B-75B84CFF6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 algn="just"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9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6E454-B4F2-ECDC-1EDC-438DBC701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DF93DB-B061-40BE-B244-F8F7E9886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6DA58-83F7-9DCF-17D2-EF5B44551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5E8B7-3A06-4C64-B464-FA9A973B5716}" type="slidenum">
              <a:rPr lang="fr-FR" smtClean="0"/>
              <a:t>4</a:t>
            </a:fld>
            <a:endParaRPr lang="fr-FR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6A080B2-BC80-E972-2011-D09A62412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>
              <a:spcAft>
                <a:spcPts val="300"/>
              </a:spcAft>
            </a:pPr>
            <a:endParaRPr lang="en-GB" sz="1200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4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5E8B7-3A06-4C64-B464-FA9A973B571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868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D4980-7F1E-B849-64B5-91A5F5205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FA72D-1AD3-5FD1-6739-72CD98599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FDEB0-73C7-0E15-14FA-C370B7CF6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5E8B7-3A06-4C64-B464-FA9A973B5716}" type="slidenum">
              <a:rPr lang="fr-FR" smtClean="0"/>
              <a:t>6</a:t>
            </a:fld>
            <a:endParaRPr lang="fr-FR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F79D03A-49F1-D7DA-7570-76850463C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716315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43D26-1353-0887-53BE-06F12BB35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ED382B-7935-B3BD-0230-BB6201C7F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6D722C-47BF-42FB-46A3-4A25AA50A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BE49B-39E2-576E-C9D5-AE773C744D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5E8B7-3A06-4C64-B464-FA9A973B571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974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DEBE5-438D-B140-2CF0-387C9F265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523C63-3327-0E92-3E90-3F8238D5EE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A7E72-DA89-162B-180C-EAA92ED39E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5E8B7-3A06-4C64-B464-FA9A973B5716}" type="slidenum">
              <a:rPr lang="fr-FR" smtClean="0"/>
              <a:t>8</a:t>
            </a:fld>
            <a:endParaRPr lang="fr-FR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53C6B99-7ECA-88EF-63AA-958FF34D5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9135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5E8B7-3A06-4C64-B464-FA9A973B571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47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22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5901" y="2926081"/>
            <a:ext cx="8697913" cy="929201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rgbClr val="6EB7D6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5901" y="3855281"/>
            <a:ext cx="8697913" cy="71884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3688" y="4905366"/>
            <a:ext cx="710020" cy="17121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06/08/18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34146" y="4868437"/>
            <a:ext cx="1675932" cy="208140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fr-FR"/>
              <a:t>Name of the </a:t>
            </a:r>
            <a:r>
              <a:rPr lang="fr-FR" err="1"/>
              <a:t>event</a:t>
            </a:r>
            <a:r>
              <a:rPr lang="fr-FR"/>
              <a:t>, Place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80226" y="4892399"/>
            <a:ext cx="661530" cy="159436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78856E1A-3FAF-8148-AC04-61D43A5BF41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2932117" y="4862118"/>
            <a:ext cx="3279766" cy="208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err="1">
                <a:solidFill>
                  <a:srgbClr val="6EB7D6"/>
                </a:solidFill>
              </a:rPr>
              <a:t>mercator-ocean.eu</a:t>
            </a:r>
            <a:r>
              <a:rPr lang="fr-FR" b="1">
                <a:solidFill>
                  <a:srgbClr val="6EB7D6"/>
                </a:solidFill>
              </a:rPr>
              <a:t>/</a:t>
            </a:r>
            <a:r>
              <a:rPr lang="fr-FR" b="1" err="1">
                <a:solidFill>
                  <a:srgbClr val="6EB7D6"/>
                </a:solidFill>
              </a:rPr>
              <a:t>marine.copernicus.eu</a:t>
            </a:r>
            <a:endParaRPr lang="fr-FR" b="1">
              <a:solidFill>
                <a:srgbClr val="6EB7D6"/>
              </a:solidFill>
            </a:endParaRPr>
          </a:p>
        </p:txBody>
      </p:sp>
      <p:pic>
        <p:nvPicPr>
          <p:cNvPr id="14" name="Image 13" descr="Mercator-Carré-Sans-Fond-RVB-Blan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71" y="253295"/>
            <a:ext cx="1707459" cy="1726975"/>
          </a:xfrm>
          <a:prstGeom prst="rect">
            <a:avLst/>
          </a:prstGeom>
        </p:spPr>
      </p:pic>
      <p:sp>
        <p:nvSpPr>
          <p:cNvPr id="27" name="Espace réservé de la date 3"/>
          <p:cNvSpPr txBox="1">
            <a:spLocks/>
          </p:cNvSpPr>
          <p:nvPr userDrawn="1"/>
        </p:nvSpPr>
        <p:spPr>
          <a:xfrm>
            <a:off x="230006" y="6604442"/>
            <a:ext cx="710020" cy="18862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06/08/18</a:t>
            </a:r>
          </a:p>
        </p:txBody>
      </p:sp>
    </p:spTree>
    <p:extLst>
      <p:ext uri="{BB962C8B-B14F-4D97-AF65-F5344CB8AC3E}">
        <p14:creationId xmlns:p14="http://schemas.microsoft.com/office/powerpoint/2010/main" val="191578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F61113-8CFD-FB45-A431-ADD1A8CB1671}" type="datetimeFigureOut">
              <a:rPr lang="fr-FR" smtClean="0"/>
              <a:t>07/05/2026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6E1A-3FAF-8148-AC04-61D43A5BF4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84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F61113-8CFD-FB45-A431-ADD1A8CB1671}" type="datetimeFigureOut">
              <a:rPr lang="fr-FR" smtClean="0"/>
              <a:t>07/05/2026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6E1A-3FAF-8148-AC04-61D43A5BF4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11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78856E1A-3FAF-8148-AC04-61D43A5BF41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80234"/>
          </a:xfrm>
          <a:prstGeom prst="rect">
            <a:avLst/>
          </a:prstGeom>
          <a:solidFill>
            <a:srgbClr val="6EB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0801" y="0"/>
            <a:ext cx="6201283" cy="480234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138" y="1200151"/>
            <a:ext cx="8431946" cy="3394472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946562"/>
            <a:ext cx="2895600" cy="196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1E2644"/>
                </a:solidFill>
                <a:latin typeface="Arial"/>
                <a:cs typeface="Arial"/>
              </a:defRPr>
            </a:lvl1pPr>
          </a:lstStyle>
          <a:p>
            <a:r>
              <a:rPr lang="fr-FR" err="1"/>
              <a:t>mercator-ocean.eu</a:t>
            </a:r>
            <a:endParaRPr lang="fr-FR"/>
          </a:p>
        </p:txBody>
      </p:sp>
      <p:pic>
        <p:nvPicPr>
          <p:cNvPr id="10" name="Image 9" descr="Mercator-Rectangle-Sans-Fond-Blan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87059"/>
            <a:ext cx="112055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6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3B5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856E1A-3FAF-8148-AC04-61D43A5BF418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9" name="Image 8" descr="Mercator-Rectangle-Sans-Fond-Blan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310650"/>
            <a:ext cx="112055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9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6E1A-3FAF-8148-AC04-61D43A5BF418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946562"/>
            <a:ext cx="2895600" cy="196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1E2644"/>
                </a:solidFill>
                <a:latin typeface="Arial"/>
                <a:cs typeface="Arial"/>
              </a:defRPr>
            </a:lvl1pPr>
          </a:lstStyle>
          <a:p>
            <a:r>
              <a:rPr lang="fr-FR" err="1"/>
              <a:t>mercator-ocean.eu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29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0208" y="34528"/>
            <a:ext cx="5486400" cy="425054"/>
          </a:xfrm>
        </p:spPr>
        <p:txBody>
          <a:bodyPr anchor="ctr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93964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6E1A-3FAF-8148-AC04-61D43A5BF418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946562"/>
            <a:ext cx="2895600" cy="196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1E2644"/>
                </a:solidFill>
                <a:latin typeface="Arial"/>
                <a:cs typeface="Arial"/>
              </a:defRPr>
            </a:lvl1pPr>
          </a:lstStyle>
          <a:p>
            <a:r>
              <a:rPr lang="fr-FR" err="1"/>
              <a:t>mercator-ocean.eu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78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6E1A-3FAF-8148-AC04-61D43A5BF418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3124200" y="4946562"/>
            <a:ext cx="2895600" cy="196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1E2644"/>
                </a:solidFill>
                <a:latin typeface="Arial"/>
                <a:cs typeface="Arial"/>
              </a:defRPr>
            </a:lvl1pPr>
          </a:lstStyle>
          <a:p>
            <a:r>
              <a:rPr lang="fr-FR" err="1"/>
              <a:t>mercator-ocean.eu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64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6E1A-3FAF-8148-AC04-61D43A5BF418}" type="slidenum">
              <a:rPr lang="fr-FR" smtClean="0"/>
              <a:t>‹#›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946562"/>
            <a:ext cx="2895600" cy="196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1E2644"/>
                </a:solidFill>
                <a:latin typeface="Arial"/>
                <a:cs typeface="Arial"/>
              </a:defRPr>
            </a:lvl1pPr>
          </a:lstStyle>
          <a:p>
            <a:r>
              <a:rPr lang="fr-FR" err="1"/>
              <a:t>mercator-ocean.eu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5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6E1A-3FAF-8148-AC04-61D43A5BF4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0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24838"/>
            <a:ext cx="5111750" cy="38697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6E1A-3FAF-8148-AC04-61D43A5BF418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946562"/>
            <a:ext cx="2895600" cy="196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1E2644"/>
                </a:solidFill>
                <a:latin typeface="Arial"/>
                <a:cs typeface="Arial"/>
              </a:defRPr>
            </a:lvl1pPr>
          </a:lstStyle>
          <a:p>
            <a:r>
              <a:rPr lang="fr-FR" err="1"/>
              <a:t>mercator-ocean.eu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5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480234"/>
          </a:xfrm>
          <a:prstGeom prst="rect">
            <a:avLst/>
          </a:prstGeom>
          <a:solidFill>
            <a:srgbClr val="6EB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90800" y="0"/>
            <a:ext cx="6553200" cy="48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1917" y="1200151"/>
            <a:ext cx="844016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946562"/>
            <a:ext cx="2895600" cy="196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1E2644"/>
                </a:solidFill>
                <a:latin typeface="Arial"/>
                <a:cs typeface="Arial"/>
              </a:defRPr>
            </a:lvl1pPr>
          </a:lstStyle>
          <a:p>
            <a:r>
              <a:rPr lang="fr-FR" err="1"/>
              <a:t>mercator-ocean.eu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658483" y="4946562"/>
            <a:ext cx="2133600" cy="196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E2644"/>
                </a:solidFill>
                <a:latin typeface="Arial"/>
                <a:cs typeface="Arial"/>
              </a:defRPr>
            </a:lvl1pPr>
          </a:lstStyle>
          <a:p>
            <a:fld id="{78856E1A-3FAF-8148-AC04-61D43A5BF418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 descr="Mercator-Rectangle-Sans-Fond-Blanc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87059"/>
            <a:ext cx="112055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5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rgbClr val="73B5C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rgbClr val="57595B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400" kern="1200">
          <a:solidFill>
            <a:srgbClr val="57595B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rgbClr val="57595B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i.org/10.1029/2025GL115016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5901" y="2234959"/>
            <a:ext cx="8697913" cy="1295045"/>
          </a:xfrm>
        </p:spPr>
        <p:txBody>
          <a:bodyPr>
            <a:noAutofit/>
          </a:bodyPr>
          <a:lstStyle/>
          <a:p>
            <a:r>
              <a:rPr lang="en-US" sz="2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 Copernicus Marine Service global ocean</a:t>
            </a:r>
            <a:br>
              <a:rPr lang="en-US" sz="2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</a:br>
            <a:r>
              <a:rPr lang="en-US" sz="2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analysis and forecasting 1/12° high-resolution system.</a:t>
            </a:r>
            <a:br>
              <a:rPr lang="en-US" sz="2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</a:br>
            <a:r>
              <a:rPr lang="en-US" sz="2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Recent changes and future evolution.</a:t>
            </a:r>
            <a:endParaRPr lang="fr-FR" sz="2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21F99-B480-DB6F-DF44-9FE004EB5717}"/>
              </a:ext>
            </a:extLst>
          </p:cNvPr>
          <p:cNvSpPr txBox="1"/>
          <p:nvPr/>
        </p:nvSpPr>
        <p:spPr>
          <a:xfrm>
            <a:off x="0" y="3742823"/>
            <a:ext cx="91439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Jean-Michel Lellouche</a:t>
            </a:r>
            <a:r>
              <a:rPr lang="en-US" sz="1200" baseline="300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1</a:t>
            </a:r>
            <a:r>
              <a:rPr lang="en-US" sz="12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, Eric Greiner</a:t>
            </a:r>
            <a:r>
              <a:rPr lang="en-US" sz="1200" baseline="300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, Giovanni Ruggiero</a:t>
            </a:r>
            <a:r>
              <a:rPr lang="en-US" sz="1200" baseline="300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1</a:t>
            </a:r>
            <a:r>
              <a:rPr lang="en-US" sz="12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, Romain Bourdallé-Badie</a:t>
            </a:r>
            <a:r>
              <a:rPr lang="en-US" sz="1200" baseline="300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1</a:t>
            </a:r>
            <a:r>
              <a:rPr lang="en-US" sz="12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, Charles-Emmanuel Testut</a:t>
            </a:r>
            <a:r>
              <a:rPr lang="en-US" sz="1200" baseline="300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1</a:t>
            </a:r>
            <a:r>
              <a:rPr lang="en-US" sz="12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, </a:t>
            </a:r>
          </a:p>
          <a:p>
            <a:pPr algn="ctr">
              <a:spcAft>
                <a:spcPts val="1200"/>
              </a:spcAft>
            </a:pPr>
            <a:r>
              <a:rPr lang="en-US" sz="12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Olivier Le Galloudec</a:t>
            </a:r>
            <a:r>
              <a:rPr lang="en-US" sz="1200" baseline="300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1</a:t>
            </a:r>
            <a:r>
              <a:rPr lang="en-US" sz="12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, Mounir Benkiran</a:t>
            </a:r>
            <a:r>
              <a:rPr lang="en-US" sz="1200" baseline="300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1</a:t>
            </a:r>
            <a:r>
              <a:rPr lang="en-US" sz="1200" dirty="0">
                <a:solidFill>
                  <a:schemeClr val="bg1"/>
                </a:solidFill>
                <a:ea typeface="Arial" panose="020B0604020202020204" pitchFamily="34" charset="0"/>
              </a:rPr>
              <a:t>, Stéphane Law Chune</a:t>
            </a:r>
            <a:r>
              <a:rPr lang="en-US" sz="1200" baseline="30000" dirty="0">
                <a:solidFill>
                  <a:schemeClr val="bg1"/>
                </a:solidFill>
                <a:ea typeface="Arial" panose="020B0604020202020204" pitchFamily="34" charset="0"/>
              </a:rPr>
              <a:t>1</a:t>
            </a:r>
            <a:r>
              <a:rPr lang="en-US" sz="1200" dirty="0">
                <a:solidFill>
                  <a:schemeClr val="bg1"/>
                </a:solidFill>
                <a:ea typeface="Arial" panose="020B0604020202020204" pitchFamily="34" charset="0"/>
              </a:rPr>
              <a:t>, Ergane Fouchet</a:t>
            </a:r>
            <a:r>
              <a:rPr lang="en-US" sz="1200" baseline="30000" dirty="0">
                <a:solidFill>
                  <a:schemeClr val="bg1"/>
                </a:solidFill>
                <a:ea typeface="Arial" panose="020B0604020202020204" pitchFamily="34" charset="0"/>
              </a:rPr>
              <a:t>1</a:t>
            </a:r>
            <a:endParaRPr lang="fr-FR" sz="1200" dirty="0">
              <a:solidFill>
                <a:schemeClr val="bg1"/>
              </a:solidFill>
              <a:effectLst/>
              <a:ea typeface="Arial" panose="020B0604020202020204" pitchFamily="34" charset="0"/>
            </a:endParaRPr>
          </a:p>
          <a:p>
            <a:pPr algn="ctr"/>
            <a:r>
              <a:rPr lang="fr-FR" sz="12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fr-FR" sz="12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Mercator </a:t>
            </a:r>
            <a:r>
              <a:rPr lang="fr-FR" sz="1200" i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Ocean</a:t>
            </a:r>
            <a:r>
              <a:rPr lang="fr-FR" sz="12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International, Toulouse, France</a:t>
            </a:r>
            <a:endParaRPr lang="fr-FR" sz="12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fr-FR" sz="12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fr-FR" sz="12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CLS, Ramonville Saint Agne, France</a:t>
            </a:r>
            <a:endParaRPr lang="fr-FR" sz="12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algn="ctr"/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0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3d624210425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3463" y="701608"/>
            <a:ext cx="2742049" cy="255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d624210425_0_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4515" y="701608"/>
            <a:ext cx="2742049" cy="255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d624210425_0_25"/>
          <p:cNvSpPr txBox="1"/>
          <p:nvPr/>
        </p:nvSpPr>
        <p:spPr>
          <a:xfrm>
            <a:off x="683340" y="531787"/>
            <a:ext cx="3740100" cy="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noProof="0">
                <a:ea typeface="Arial"/>
                <a:cs typeface="Arial"/>
                <a:sym typeface="Arial"/>
              </a:rPr>
              <a:t>GLO12 </a:t>
            </a:r>
            <a:r>
              <a:rPr lang="en-US" sz="1800" b="0" i="0" u="none" strike="noStrike" cap="none" noProof="0">
                <a:ea typeface="Arial"/>
                <a:cs typeface="Arial"/>
                <a:sym typeface="Arial"/>
              </a:rPr>
              <a:t>operational system</a:t>
            </a:r>
            <a:endParaRPr lang="en-US" sz="1400" b="0" i="0" u="none" strike="noStrike" cap="none" noProof="0"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noProof="0" dirty="0">
                <a:ea typeface="Arial"/>
                <a:cs typeface="Arial"/>
                <a:sym typeface="Arial"/>
              </a:rPr>
              <a:t>1/12° - analyses - 10-day forecasts</a:t>
            </a:r>
          </a:p>
        </p:txBody>
      </p:sp>
      <p:pic>
        <p:nvPicPr>
          <p:cNvPr id="124" name="Google Shape;124;g3d624210425_0_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8" y="665826"/>
            <a:ext cx="642474" cy="614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g3d624210425_0_25"/>
          <p:cNvGrpSpPr/>
          <p:nvPr/>
        </p:nvGrpSpPr>
        <p:grpSpPr>
          <a:xfrm>
            <a:off x="69518" y="1310272"/>
            <a:ext cx="3554400" cy="1087451"/>
            <a:chOff x="5503093" y="3582216"/>
            <a:chExt cx="3554400" cy="1087451"/>
          </a:xfrm>
        </p:grpSpPr>
        <p:sp>
          <p:nvSpPr>
            <p:cNvPr id="128" name="Google Shape;128;g3d624210425_0_25"/>
            <p:cNvSpPr txBox="1"/>
            <p:nvPr/>
          </p:nvSpPr>
          <p:spPr>
            <a:xfrm>
              <a:off x="5971557" y="3951467"/>
              <a:ext cx="24264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noProof="0">
                  <a:solidFill>
                    <a:srgbClr val="1E2644"/>
                  </a:solidFill>
                  <a:ea typeface="Arial"/>
                  <a:cs typeface="Arial"/>
                  <a:sym typeface="Arial"/>
                </a:rPr>
                <a:t>7 nadir altimeters</a:t>
              </a:r>
            </a:p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644"/>
                </a:buClr>
                <a:buSzPts val="1600"/>
                <a:buFont typeface="Arial"/>
                <a:buChar char="+"/>
              </a:pPr>
              <a:r>
                <a:rPr lang="en-US" sz="1600" b="1" i="0" u="none" strike="noStrike" cap="none" noProof="0" dirty="0">
                  <a:solidFill>
                    <a:srgbClr val="1E2644"/>
                  </a:solidFill>
                  <a:ea typeface="Arial"/>
                  <a:cs typeface="Arial"/>
                  <a:sym typeface="Arial"/>
                </a:rPr>
                <a:t>SWOT nadir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lang="en-US" sz="1600" b="0" i="0" u="none" strike="noStrike" cap="none" noProof="0" dirty="0">
                <a:solidFill>
                  <a:srgbClr val="1E2644"/>
                </a:solidFill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lang="en-US" sz="1600" b="1" i="0" u="none" strike="noStrike" cap="none" noProof="0" dirty="0">
                <a:solidFill>
                  <a:srgbClr val="1E2644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3d624210425_0_25"/>
            <p:cNvSpPr txBox="1"/>
            <p:nvPr/>
          </p:nvSpPr>
          <p:spPr>
            <a:xfrm>
              <a:off x="5503093" y="3582216"/>
              <a:ext cx="3554400" cy="35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sng" strike="noStrike" cap="none" noProof="0">
                  <a:solidFill>
                    <a:srgbClr val="1E2644"/>
                  </a:solidFill>
                  <a:ea typeface="Arial"/>
                  <a:cs typeface="Arial"/>
                  <a:sym typeface="Arial"/>
                </a:rPr>
                <a:t>Currently assimilated SLA observations</a:t>
              </a:r>
              <a:r>
                <a:rPr lang="en-US" sz="1600" b="0" i="0" strike="noStrike" cap="none" noProof="0">
                  <a:solidFill>
                    <a:srgbClr val="1E2644"/>
                  </a:solidFill>
                  <a:ea typeface="Arial"/>
                  <a:cs typeface="Arial"/>
                  <a:sym typeface="Arial"/>
                </a:rPr>
                <a:t>:</a:t>
              </a:r>
            </a:p>
          </p:txBody>
        </p:sp>
        <p:pic>
          <p:nvPicPr>
            <p:cNvPr id="130" name="Google Shape;130;g3d624210425_0_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546860" y="4154671"/>
              <a:ext cx="359150" cy="359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g3d624210425_0_25"/>
          <p:cNvSpPr txBox="1"/>
          <p:nvPr/>
        </p:nvSpPr>
        <p:spPr>
          <a:xfrm>
            <a:off x="69518" y="2416978"/>
            <a:ext cx="37149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 noProof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Upcoming updates: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Assimilation of </a:t>
            </a:r>
            <a:r>
              <a:rPr lang="en-US" sz="1600" b="1" i="0" u="none" strike="noStrike" cap="none" noProof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SWOT swath</a:t>
            </a:r>
            <a:r>
              <a:rPr lang="en-US" sz="1600" b="0" i="0" u="none" strike="noStrike" cap="none" noProof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observations </a:t>
            </a:r>
            <a:endParaRPr lang="en-US" sz="1600" b="1" i="0" u="none" strike="noStrike" cap="none" noProof="0" dirty="0"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3d624210425_0_25"/>
          <p:cNvSpPr txBox="1"/>
          <p:nvPr/>
        </p:nvSpPr>
        <p:spPr>
          <a:xfrm>
            <a:off x="1124712" y="3833228"/>
            <a:ext cx="6775704" cy="923299"/>
          </a:xfrm>
          <a:prstGeom prst="rect">
            <a:avLst/>
          </a:prstGeom>
          <a:solidFill>
            <a:srgbClr val="1E264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sng" strike="noStrike" cap="none" noProof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Objective</a:t>
            </a:r>
            <a:endParaRPr lang="en-US" sz="1600" b="1" noProof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noProof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Evaluate the added value of SWOT data assimilation</a:t>
            </a:r>
            <a:r>
              <a:rPr lang="en-US" sz="1600" b="1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noProof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in the global ocean analysis and forecasting system GLO12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C01C419-14BC-15BA-72D3-8682225A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548" y="0"/>
            <a:ext cx="5393802" cy="480234"/>
          </a:xfrm>
        </p:spPr>
        <p:txBody>
          <a:bodyPr>
            <a:normAutofit/>
          </a:bodyPr>
          <a:lstStyle/>
          <a:p>
            <a:pPr algn="ctr"/>
            <a:r>
              <a:rPr lang="fr-FR" sz="2200" dirty="0"/>
              <a:t>Assimilation of SWOT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13F9E1F-12EE-052D-8DC2-5D8BEEFA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548" y="0"/>
            <a:ext cx="5393802" cy="480234"/>
          </a:xfrm>
        </p:spPr>
        <p:txBody>
          <a:bodyPr>
            <a:normAutofit/>
          </a:bodyPr>
          <a:lstStyle/>
          <a:p>
            <a:pPr algn="ctr"/>
            <a:r>
              <a:rPr lang="fr-FR" sz="2200" dirty="0"/>
              <a:t>Assimilation of SWOT</a:t>
            </a:r>
          </a:p>
        </p:txBody>
      </p:sp>
      <p:pic>
        <p:nvPicPr>
          <p:cNvPr id="1026" name="Picture 2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9FA3FC6A-98AF-2860-D67D-66FB1B7BF2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9"/>
          <a:stretch>
            <a:fillRect/>
          </a:stretch>
        </p:blipFill>
        <p:spPr bwMode="auto">
          <a:xfrm>
            <a:off x="5891654" y="1084843"/>
            <a:ext cx="2893392" cy="264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CF3308-909F-CD15-EB6A-4FC9D9E93B10}"/>
              </a:ext>
            </a:extLst>
          </p:cNvPr>
          <p:cNvSpPr txBox="1"/>
          <p:nvPr/>
        </p:nvSpPr>
        <p:spPr bwMode="auto">
          <a:xfrm>
            <a:off x="114300" y="2835577"/>
            <a:ext cx="4457700" cy="301752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357136044"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 sz="27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952B88-C2D9-C321-F6CB-95EEE85FBA75}"/>
              </a:ext>
            </a:extLst>
          </p:cNvPr>
          <p:cNvSpPr txBox="1"/>
          <p:nvPr/>
        </p:nvSpPr>
        <p:spPr bwMode="auto">
          <a:xfrm>
            <a:off x="5310086" y="3832652"/>
            <a:ext cx="3788194" cy="1077218"/>
          </a:xfrm>
          <a:custGeom>
            <a:avLst/>
            <a:gdLst>
              <a:gd name="csX0" fmla="*/ 0 w 3788194"/>
              <a:gd name="csY0" fmla="*/ 0 h 1077218"/>
              <a:gd name="csX1" fmla="*/ 465407 w 3788194"/>
              <a:gd name="csY1" fmla="*/ 0 h 1077218"/>
              <a:gd name="csX2" fmla="*/ 1082341 w 3788194"/>
              <a:gd name="csY2" fmla="*/ 0 h 1077218"/>
              <a:gd name="csX3" fmla="*/ 1661394 w 3788194"/>
              <a:gd name="csY3" fmla="*/ 0 h 1077218"/>
              <a:gd name="csX4" fmla="*/ 2164682 w 3788194"/>
              <a:gd name="csY4" fmla="*/ 0 h 1077218"/>
              <a:gd name="csX5" fmla="*/ 2630089 w 3788194"/>
              <a:gd name="csY5" fmla="*/ 0 h 1077218"/>
              <a:gd name="csX6" fmla="*/ 3095496 w 3788194"/>
              <a:gd name="csY6" fmla="*/ 0 h 1077218"/>
              <a:gd name="csX7" fmla="*/ 3788194 w 3788194"/>
              <a:gd name="csY7" fmla="*/ 0 h 1077218"/>
              <a:gd name="csX8" fmla="*/ 3788194 w 3788194"/>
              <a:gd name="csY8" fmla="*/ 517065 h 1077218"/>
              <a:gd name="csX9" fmla="*/ 3788194 w 3788194"/>
              <a:gd name="csY9" fmla="*/ 1077218 h 1077218"/>
              <a:gd name="csX10" fmla="*/ 3171260 w 3788194"/>
              <a:gd name="csY10" fmla="*/ 1077218 h 1077218"/>
              <a:gd name="csX11" fmla="*/ 2592207 w 3788194"/>
              <a:gd name="csY11" fmla="*/ 1077218 h 1077218"/>
              <a:gd name="csX12" fmla="*/ 2164682 w 3788194"/>
              <a:gd name="csY12" fmla="*/ 1077218 h 1077218"/>
              <a:gd name="csX13" fmla="*/ 1699276 w 3788194"/>
              <a:gd name="csY13" fmla="*/ 1077218 h 1077218"/>
              <a:gd name="csX14" fmla="*/ 1271751 w 3788194"/>
              <a:gd name="csY14" fmla="*/ 1077218 h 1077218"/>
              <a:gd name="csX15" fmla="*/ 730580 w 3788194"/>
              <a:gd name="csY15" fmla="*/ 1077218 h 1077218"/>
              <a:gd name="csX16" fmla="*/ 0 w 3788194"/>
              <a:gd name="csY16" fmla="*/ 1077218 h 1077218"/>
              <a:gd name="csX17" fmla="*/ 0 w 3788194"/>
              <a:gd name="csY17" fmla="*/ 560153 h 1077218"/>
              <a:gd name="csX18" fmla="*/ 0 w 3788194"/>
              <a:gd name="csY18" fmla="*/ 0 h 10772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3788194" h="1077218" fill="none" extrusionOk="0">
                <a:moveTo>
                  <a:pt x="0" y="0"/>
                </a:moveTo>
                <a:cubicBezTo>
                  <a:pt x="117478" y="-25928"/>
                  <a:pt x="276839" y="41131"/>
                  <a:pt x="465407" y="0"/>
                </a:cubicBezTo>
                <a:cubicBezTo>
                  <a:pt x="653975" y="-41131"/>
                  <a:pt x="911364" y="5148"/>
                  <a:pt x="1082341" y="0"/>
                </a:cubicBezTo>
                <a:cubicBezTo>
                  <a:pt x="1253318" y="-5148"/>
                  <a:pt x="1412537" y="37378"/>
                  <a:pt x="1661394" y="0"/>
                </a:cubicBezTo>
                <a:cubicBezTo>
                  <a:pt x="1910251" y="-37378"/>
                  <a:pt x="1975380" y="15557"/>
                  <a:pt x="2164682" y="0"/>
                </a:cubicBezTo>
                <a:cubicBezTo>
                  <a:pt x="2353984" y="-15557"/>
                  <a:pt x="2527190" y="33197"/>
                  <a:pt x="2630089" y="0"/>
                </a:cubicBezTo>
                <a:cubicBezTo>
                  <a:pt x="2732988" y="-33197"/>
                  <a:pt x="2976214" y="771"/>
                  <a:pt x="3095496" y="0"/>
                </a:cubicBezTo>
                <a:cubicBezTo>
                  <a:pt x="3214778" y="-771"/>
                  <a:pt x="3499747" y="11947"/>
                  <a:pt x="3788194" y="0"/>
                </a:cubicBezTo>
                <a:cubicBezTo>
                  <a:pt x="3820068" y="185387"/>
                  <a:pt x="3780870" y="408489"/>
                  <a:pt x="3788194" y="517065"/>
                </a:cubicBezTo>
                <a:cubicBezTo>
                  <a:pt x="3795518" y="625642"/>
                  <a:pt x="3756198" y="910991"/>
                  <a:pt x="3788194" y="1077218"/>
                </a:cubicBezTo>
                <a:cubicBezTo>
                  <a:pt x="3593847" y="1129938"/>
                  <a:pt x="3401690" y="1019238"/>
                  <a:pt x="3171260" y="1077218"/>
                </a:cubicBezTo>
                <a:cubicBezTo>
                  <a:pt x="2940830" y="1135198"/>
                  <a:pt x="2752215" y="1054541"/>
                  <a:pt x="2592207" y="1077218"/>
                </a:cubicBezTo>
                <a:cubicBezTo>
                  <a:pt x="2432199" y="1099895"/>
                  <a:pt x="2309702" y="1076974"/>
                  <a:pt x="2164682" y="1077218"/>
                </a:cubicBezTo>
                <a:cubicBezTo>
                  <a:pt x="2019663" y="1077462"/>
                  <a:pt x="1869234" y="1070397"/>
                  <a:pt x="1699276" y="1077218"/>
                </a:cubicBezTo>
                <a:cubicBezTo>
                  <a:pt x="1529318" y="1084039"/>
                  <a:pt x="1376314" y="1032144"/>
                  <a:pt x="1271751" y="1077218"/>
                </a:cubicBezTo>
                <a:cubicBezTo>
                  <a:pt x="1167189" y="1122292"/>
                  <a:pt x="926271" y="1042556"/>
                  <a:pt x="730580" y="1077218"/>
                </a:cubicBezTo>
                <a:cubicBezTo>
                  <a:pt x="534889" y="1111880"/>
                  <a:pt x="216028" y="1016710"/>
                  <a:pt x="0" y="1077218"/>
                </a:cubicBezTo>
                <a:cubicBezTo>
                  <a:pt x="-58121" y="944371"/>
                  <a:pt x="1209" y="669981"/>
                  <a:pt x="0" y="560153"/>
                </a:cubicBezTo>
                <a:cubicBezTo>
                  <a:pt x="-1209" y="450325"/>
                  <a:pt x="109" y="177009"/>
                  <a:pt x="0" y="0"/>
                </a:cubicBezTo>
                <a:close/>
              </a:path>
              <a:path w="3788194" h="1077218" stroke="0" extrusionOk="0">
                <a:moveTo>
                  <a:pt x="0" y="0"/>
                </a:moveTo>
                <a:cubicBezTo>
                  <a:pt x="110622" y="-50668"/>
                  <a:pt x="331880" y="52554"/>
                  <a:pt x="503289" y="0"/>
                </a:cubicBezTo>
                <a:cubicBezTo>
                  <a:pt x="674698" y="-52554"/>
                  <a:pt x="862229" y="34883"/>
                  <a:pt x="968695" y="0"/>
                </a:cubicBezTo>
                <a:cubicBezTo>
                  <a:pt x="1075161" y="-34883"/>
                  <a:pt x="1275714" y="31096"/>
                  <a:pt x="1434102" y="0"/>
                </a:cubicBezTo>
                <a:cubicBezTo>
                  <a:pt x="1592490" y="-31096"/>
                  <a:pt x="1782624" y="49729"/>
                  <a:pt x="2013155" y="0"/>
                </a:cubicBezTo>
                <a:cubicBezTo>
                  <a:pt x="2243686" y="-49729"/>
                  <a:pt x="2389755" y="14697"/>
                  <a:pt x="2592207" y="0"/>
                </a:cubicBezTo>
                <a:cubicBezTo>
                  <a:pt x="2794659" y="-14697"/>
                  <a:pt x="2974020" y="36933"/>
                  <a:pt x="3095496" y="0"/>
                </a:cubicBezTo>
                <a:cubicBezTo>
                  <a:pt x="3216972" y="-36933"/>
                  <a:pt x="3442569" y="12022"/>
                  <a:pt x="3788194" y="0"/>
                </a:cubicBezTo>
                <a:cubicBezTo>
                  <a:pt x="3818991" y="112607"/>
                  <a:pt x="3734562" y="294375"/>
                  <a:pt x="3788194" y="506292"/>
                </a:cubicBezTo>
                <a:cubicBezTo>
                  <a:pt x="3841826" y="718209"/>
                  <a:pt x="3745913" y="835707"/>
                  <a:pt x="3788194" y="1077218"/>
                </a:cubicBezTo>
                <a:cubicBezTo>
                  <a:pt x="3573592" y="1095203"/>
                  <a:pt x="3439285" y="1040519"/>
                  <a:pt x="3322787" y="1077218"/>
                </a:cubicBezTo>
                <a:cubicBezTo>
                  <a:pt x="3206289" y="1113917"/>
                  <a:pt x="3061587" y="1029679"/>
                  <a:pt x="2857381" y="1077218"/>
                </a:cubicBezTo>
                <a:cubicBezTo>
                  <a:pt x="2653175" y="1124757"/>
                  <a:pt x="2460818" y="1066310"/>
                  <a:pt x="2354092" y="1077218"/>
                </a:cubicBezTo>
                <a:cubicBezTo>
                  <a:pt x="2247366" y="1088126"/>
                  <a:pt x="2138816" y="1074158"/>
                  <a:pt x="1926567" y="1077218"/>
                </a:cubicBezTo>
                <a:cubicBezTo>
                  <a:pt x="1714319" y="1080278"/>
                  <a:pt x="1631130" y="1053147"/>
                  <a:pt x="1499042" y="1077218"/>
                </a:cubicBezTo>
                <a:cubicBezTo>
                  <a:pt x="1366954" y="1101289"/>
                  <a:pt x="1230621" y="1020450"/>
                  <a:pt x="995754" y="1077218"/>
                </a:cubicBezTo>
                <a:cubicBezTo>
                  <a:pt x="760887" y="1133986"/>
                  <a:pt x="487399" y="1060354"/>
                  <a:pt x="0" y="1077218"/>
                </a:cubicBezTo>
                <a:cubicBezTo>
                  <a:pt x="-43523" y="851068"/>
                  <a:pt x="62954" y="663499"/>
                  <a:pt x="0" y="517065"/>
                </a:cubicBezTo>
                <a:cubicBezTo>
                  <a:pt x="-62954" y="370631"/>
                  <a:pt x="58540" y="204009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990901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600" noProof="0" dirty="0"/>
              <a:t>Improvement of the performance in analysis and forecasting.</a:t>
            </a:r>
          </a:p>
          <a:p>
            <a:r>
              <a:rPr lang="en-US" sz="1600" noProof="0" dirty="0"/>
              <a:t>Ready to be integrated in the operational suite by late 2026 or early 2027.</a:t>
            </a: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636DD073-228F-EF58-B407-BC557A0882FB}"/>
              </a:ext>
            </a:extLst>
          </p:cNvPr>
          <p:cNvSpPr txBox="1"/>
          <p:nvPr/>
        </p:nvSpPr>
        <p:spPr>
          <a:xfrm>
            <a:off x="416690" y="826143"/>
            <a:ext cx="454885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solidFill>
                  <a:srgbClr val="242424"/>
                </a:solidFill>
                <a:cs typeface="Arial"/>
              </a:rPr>
              <a:t>Evolution of error variance for Saral/</a:t>
            </a:r>
            <a:r>
              <a:rPr lang="en-GB" sz="1200" u="sng" dirty="0" err="1">
                <a:solidFill>
                  <a:srgbClr val="242424"/>
                </a:solidFill>
                <a:cs typeface="Arial"/>
              </a:rPr>
              <a:t>Altika</a:t>
            </a:r>
            <a:r>
              <a:rPr lang="en-GB" sz="1200" u="sng" dirty="0">
                <a:solidFill>
                  <a:srgbClr val="242424"/>
                </a:solidFill>
                <a:cs typeface="Arial"/>
              </a:rPr>
              <a:t> nadir altimeter.</a:t>
            </a:r>
          </a:p>
          <a:p>
            <a:pPr algn="ctr"/>
            <a:r>
              <a:rPr lang="en-GB" sz="1200" u="sng" dirty="0">
                <a:solidFill>
                  <a:srgbClr val="242424"/>
                </a:solidFill>
                <a:cs typeface="Arial"/>
              </a:rPr>
              <a:t>Without SWOT assimilation in blue and with SWOT assimilation in red. Solid lines refer to analysis and dotted lines to forecast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A33F12-E4D1-587E-0788-E10CA19AA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2" y="1660999"/>
            <a:ext cx="5033724" cy="24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701642-ED76-BCA5-9D2F-B7B08393238E}"/>
              </a:ext>
            </a:extLst>
          </p:cNvPr>
          <p:cNvSpPr txBox="1"/>
          <p:nvPr/>
        </p:nvSpPr>
        <p:spPr>
          <a:xfrm flipH="1">
            <a:off x="1814" y="4365596"/>
            <a:ext cx="5109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Benkiran</a:t>
            </a:r>
            <a:r>
              <a:rPr lang="en-GB" sz="1200" i="1" dirty="0"/>
              <a:t>, M., Fouchet, E., Le Traon, P.-Y., Rémy, E., &amp; Drillet, Y. (2026). SWOT and swath altimetry: A breakthrough for global ocean prediction. Geophysical Research Letters, 53, e2025GL115016. </a:t>
            </a:r>
            <a:r>
              <a:rPr lang="en-GB" sz="1200" i="1" dirty="0">
                <a:hlinkClick r:id="rId5"/>
              </a:rPr>
              <a:t>https://doi.org/10.1029/2025GL115016</a:t>
            </a:r>
            <a:endParaRPr lang="en-GB" sz="12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176070-225B-C06A-927A-A604005B6382}"/>
              </a:ext>
            </a:extLst>
          </p:cNvPr>
          <p:cNvSpPr/>
          <p:nvPr/>
        </p:nvSpPr>
        <p:spPr>
          <a:xfrm>
            <a:off x="6261904" y="1096417"/>
            <a:ext cx="185195" cy="16290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D2C99-0EEB-CD93-3CB5-C5FD73AD293B}"/>
              </a:ext>
            </a:extLst>
          </p:cNvPr>
          <p:cNvSpPr txBox="1"/>
          <p:nvPr/>
        </p:nvSpPr>
        <p:spPr>
          <a:xfrm>
            <a:off x="5751576" y="468677"/>
            <a:ext cx="3392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200" u="sng" dirty="0"/>
              <a:t>Percentage error in the phase (angle) between surface drifter observations and model simulations with and without SWOT over the global ocean.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2C61D6-8287-731A-0918-CA63B6B25B82}"/>
              </a:ext>
            </a:extLst>
          </p:cNvPr>
          <p:cNvGrpSpPr/>
          <p:nvPr/>
        </p:nvGrpSpPr>
        <p:grpSpPr>
          <a:xfrm>
            <a:off x="5021802" y="2523972"/>
            <a:ext cx="550151" cy="307777"/>
            <a:chOff x="5021802" y="2523972"/>
            <a:chExt cx="550151" cy="3077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E567EA-998A-AC76-32E1-A37A1D33B0A4}"/>
                </a:ext>
              </a:extLst>
            </p:cNvPr>
            <p:cNvSpPr txBox="1"/>
            <p:nvPr/>
          </p:nvSpPr>
          <p:spPr>
            <a:xfrm>
              <a:off x="5021802" y="2523972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-15%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4FD3CDC-1542-EAE3-80EC-6403D4F8AEDD}"/>
                </a:ext>
              </a:extLst>
            </p:cNvPr>
            <p:cNvCxnSpPr>
              <a:cxnSpLocks/>
            </p:cNvCxnSpPr>
            <p:nvPr/>
          </p:nvCxnSpPr>
          <p:spPr>
            <a:xfrm>
              <a:off x="5056907" y="2599458"/>
              <a:ext cx="0" cy="2153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5BFD20-FD2A-9F9C-1116-0BE577A85BF7}"/>
              </a:ext>
            </a:extLst>
          </p:cNvPr>
          <p:cNvGrpSpPr/>
          <p:nvPr/>
        </p:nvGrpSpPr>
        <p:grpSpPr>
          <a:xfrm>
            <a:off x="5028083" y="2932660"/>
            <a:ext cx="550151" cy="307777"/>
            <a:chOff x="5021802" y="2523972"/>
            <a:chExt cx="550151" cy="3077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6FDBA7-604B-8B5B-E022-AEF0CBCDA133}"/>
                </a:ext>
              </a:extLst>
            </p:cNvPr>
            <p:cNvSpPr txBox="1"/>
            <p:nvPr/>
          </p:nvSpPr>
          <p:spPr>
            <a:xfrm>
              <a:off x="5021802" y="2523972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-18%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D03E3AD-8478-C81F-482B-E0BC84380648}"/>
                </a:ext>
              </a:extLst>
            </p:cNvPr>
            <p:cNvCxnSpPr>
              <a:cxnSpLocks/>
            </p:cNvCxnSpPr>
            <p:nvPr/>
          </p:nvCxnSpPr>
          <p:spPr>
            <a:xfrm>
              <a:off x="5056907" y="2599458"/>
              <a:ext cx="0" cy="2153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2C0C92D2-AF5A-8186-3EBC-C428B36CD376}"/>
              </a:ext>
            </a:extLst>
          </p:cNvPr>
          <p:cNvSpPr/>
          <p:nvPr/>
        </p:nvSpPr>
        <p:spPr>
          <a:xfrm>
            <a:off x="6544047" y="1237133"/>
            <a:ext cx="741872" cy="40167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33D4C4-4A40-CEEB-8A95-AEEEA608762A}"/>
              </a:ext>
            </a:extLst>
          </p:cNvPr>
          <p:cNvSpPr/>
          <p:nvPr/>
        </p:nvSpPr>
        <p:spPr>
          <a:xfrm>
            <a:off x="6504348" y="2934034"/>
            <a:ext cx="741872" cy="40167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4bceb0581_0_52"/>
          <p:cNvSpPr txBox="1">
            <a:spLocks noGrp="1"/>
          </p:cNvSpPr>
          <p:nvPr>
            <p:ph type="sldNum" idx="12"/>
          </p:nvPr>
        </p:nvSpPr>
        <p:spPr>
          <a:xfrm>
            <a:off x="6658483" y="4946562"/>
            <a:ext cx="21336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  <p:sp>
        <p:nvSpPr>
          <p:cNvPr id="140" name="Google Shape;140;g3d4bceb0581_0_52"/>
          <p:cNvSpPr txBox="1"/>
          <p:nvPr/>
        </p:nvSpPr>
        <p:spPr>
          <a:xfrm>
            <a:off x="92100" y="430116"/>
            <a:ext cx="9051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noProof="0" dirty="0">
                <a:solidFill>
                  <a:srgbClr val="1E2644"/>
                </a:solidFill>
                <a:ea typeface="Arial"/>
                <a:cs typeface="Arial"/>
                <a:sym typeface="Arial"/>
              </a:rPr>
              <a:t>Comparison to independent observations: Cal/Val drifters and HR SST</a:t>
            </a:r>
            <a:endParaRPr lang="en-US" sz="1600" b="1" i="0" u="none" strike="noStrike" cap="none" noProof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3d4bceb0581_0_52"/>
          <p:cNvPicPr preferRelativeResize="0"/>
          <p:nvPr/>
        </p:nvPicPr>
        <p:blipFill rotWithShape="1">
          <a:blip r:embed="rId3">
            <a:alphaModFix/>
          </a:blip>
          <a:srcRect l="59244" t="8717"/>
          <a:stretch/>
        </p:blipFill>
        <p:spPr>
          <a:xfrm>
            <a:off x="3342100" y="1035575"/>
            <a:ext cx="2299149" cy="410792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d4bceb0581_0_52"/>
          <p:cNvSpPr txBox="1"/>
          <p:nvPr/>
        </p:nvSpPr>
        <p:spPr>
          <a:xfrm>
            <a:off x="-5" y="748229"/>
            <a:ext cx="14730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86225" rIns="86225" bIns="862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2"/>
              <a:buFont typeface="Arial"/>
              <a:buNone/>
            </a:pPr>
            <a:r>
              <a:rPr lang="fr-FR" sz="1132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2023-07-11</a:t>
            </a:r>
            <a:endParaRPr sz="1132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C6870C0-22EB-6CE4-FA00-EDF39CE2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548" y="0"/>
            <a:ext cx="5393802" cy="480234"/>
          </a:xfrm>
        </p:spPr>
        <p:txBody>
          <a:bodyPr>
            <a:normAutofit/>
          </a:bodyPr>
          <a:lstStyle/>
          <a:p>
            <a:pPr algn="ctr"/>
            <a:r>
              <a:rPr lang="fr-FR" sz="2200" dirty="0"/>
              <a:t>Assimilation of SWOT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d624210425_0_42"/>
          <p:cNvSpPr txBox="1">
            <a:spLocks noGrp="1"/>
          </p:cNvSpPr>
          <p:nvPr>
            <p:ph type="sldNum" idx="12"/>
          </p:nvPr>
        </p:nvSpPr>
        <p:spPr>
          <a:xfrm>
            <a:off x="6658483" y="4946562"/>
            <a:ext cx="21336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  <p:sp>
        <p:nvSpPr>
          <p:cNvPr id="149" name="Google Shape;149;g3d624210425_0_42"/>
          <p:cNvSpPr txBox="1"/>
          <p:nvPr/>
        </p:nvSpPr>
        <p:spPr>
          <a:xfrm>
            <a:off x="92175" y="428217"/>
            <a:ext cx="9051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noProof="0" dirty="0">
                <a:solidFill>
                  <a:srgbClr val="1E2644"/>
                </a:solidFill>
                <a:latin typeface="+mj-lt"/>
                <a:ea typeface="Arial"/>
                <a:cs typeface="Arial"/>
                <a:sym typeface="Arial"/>
              </a:rPr>
              <a:t>Comparison to independent observations: Cal/Val drifters and HR SST</a:t>
            </a:r>
            <a:endParaRPr lang="en-US" sz="1600" b="1" i="0" u="none" strike="noStrike" cap="none" noProof="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3d624210425_0_42"/>
          <p:cNvPicPr preferRelativeResize="0"/>
          <p:nvPr/>
        </p:nvPicPr>
        <p:blipFill rotWithShape="1">
          <a:blip r:embed="rId3">
            <a:alphaModFix/>
          </a:blip>
          <a:srcRect t="8717"/>
          <a:stretch/>
        </p:blipFill>
        <p:spPr>
          <a:xfrm>
            <a:off x="0" y="1035575"/>
            <a:ext cx="5641250" cy="410792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d624210425_0_42"/>
          <p:cNvSpPr txBox="1"/>
          <p:nvPr/>
        </p:nvSpPr>
        <p:spPr>
          <a:xfrm>
            <a:off x="-5" y="748229"/>
            <a:ext cx="14730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86225" rIns="86225" bIns="862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2"/>
              <a:buFont typeface="Arial"/>
              <a:buNone/>
            </a:pPr>
            <a:r>
              <a:rPr lang="fr-FR" sz="1132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2023-07-11</a:t>
            </a:r>
            <a:endParaRPr sz="1132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d624210425_0_42"/>
          <p:cNvSpPr/>
          <p:nvPr/>
        </p:nvSpPr>
        <p:spPr>
          <a:xfrm>
            <a:off x="1643400" y="956000"/>
            <a:ext cx="1690800" cy="41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13785E7-FCA3-626D-4868-36F0C55E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548" y="0"/>
            <a:ext cx="5393802" cy="480234"/>
          </a:xfrm>
        </p:spPr>
        <p:txBody>
          <a:bodyPr>
            <a:normAutofit/>
          </a:bodyPr>
          <a:lstStyle/>
          <a:p>
            <a:pPr algn="ctr"/>
            <a:r>
              <a:rPr lang="fr-FR" sz="2200" dirty="0"/>
              <a:t>Assimilation of SWOT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>
          <a:extLst>
            <a:ext uri="{FF2B5EF4-FFF2-40B4-BE49-F238E27FC236}">
              <a16:creationId xmlns:a16="http://schemas.microsoft.com/office/drawing/2014/main" id="{7DFE3C3A-0405-8381-3016-3FC974039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624210425_0_57">
            <a:extLst>
              <a:ext uri="{FF2B5EF4-FFF2-40B4-BE49-F238E27FC236}">
                <a16:creationId xmlns:a16="http://schemas.microsoft.com/office/drawing/2014/main" id="{BF024D45-FEC3-99DA-4887-92D8F0B34E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58483" y="4946562"/>
            <a:ext cx="21336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  <p:sp>
        <p:nvSpPr>
          <p:cNvPr id="159" name="Google Shape;159;g3d624210425_0_57">
            <a:extLst>
              <a:ext uri="{FF2B5EF4-FFF2-40B4-BE49-F238E27FC236}">
                <a16:creationId xmlns:a16="http://schemas.microsoft.com/office/drawing/2014/main" id="{AE03F7A5-D04A-CD70-335B-89AF55041276}"/>
              </a:ext>
            </a:extLst>
          </p:cNvPr>
          <p:cNvSpPr txBox="1"/>
          <p:nvPr/>
        </p:nvSpPr>
        <p:spPr>
          <a:xfrm>
            <a:off x="92175" y="428217"/>
            <a:ext cx="9051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noProof="0" dirty="0">
                <a:solidFill>
                  <a:srgbClr val="1E2644"/>
                </a:solidFill>
                <a:ea typeface="Arial"/>
                <a:cs typeface="Arial"/>
                <a:sym typeface="Arial"/>
              </a:rPr>
              <a:t>Comparison to independent observations: Cal/Val drifters and HR SST</a:t>
            </a:r>
            <a:endParaRPr lang="en-US" sz="1600" b="1" i="0" u="none" strike="noStrike" cap="none" noProof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3d624210425_0_57">
            <a:extLst>
              <a:ext uri="{FF2B5EF4-FFF2-40B4-BE49-F238E27FC236}">
                <a16:creationId xmlns:a16="http://schemas.microsoft.com/office/drawing/2014/main" id="{8CC4A9A4-63C9-C1CC-BA63-DD60451B73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717"/>
          <a:stretch/>
        </p:blipFill>
        <p:spPr>
          <a:xfrm>
            <a:off x="0" y="1035575"/>
            <a:ext cx="5641250" cy="410792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d624210425_0_57">
            <a:extLst>
              <a:ext uri="{FF2B5EF4-FFF2-40B4-BE49-F238E27FC236}">
                <a16:creationId xmlns:a16="http://schemas.microsoft.com/office/drawing/2014/main" id="{902AF304-1513-88E4-1213-F2D694A5FBBD}"/>
              </a:ext>
            </a:extLst>
          </p:cNvPr>
          <p:cNvSpPr txBox="1"/>
          <p:nvPr/>
        </p:nvSpPr>
        <p:spPr>
          <a:xfrm>
            <a:off x="0" y="748230"/>
            <a:ext cx="14730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86225" rIns="86225" bIns="862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2"/>
              <a:buFont typeface="Arial"/>
              <a:buNone/>
            </a:pPr>
            <a:r>
              <a:rPr lang="fr-FR" sz="1132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2023-07-11</a:t>
            </a:r>
            <a:endParaRPr sz="1132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CB4DB0E2-B10B-543E-0E79-234BBDB6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548" y="0"/>
            <a:ext cx="5393802" cy="480234"/>
          </a:xfrm>
        </p:spPr>
        <p:txBody>
          <a:bodyPr>
            <a:normAutofit/>
          </a:bodyPr>
          <a:lstStyle/>
          <a:p>
            <a:pPr algn="ctr"/>
            <a:r>
              <a:rPr lang="fr-FR" sz="2200" dirty="0"/>
              <a:t>Assimilation of SWOT</a:t>
            </a:r>
          </a:p>
        </p:txBody>
      </p:sp>
      <p:sp>
        <p:nvSpPr>
          <p:cNvPr id="12" name="Google Shape;162;g3d624210425_0_57">
            <a:extLst>
              <a:ext uri="{FF2B5EF4-FFF2-40B4-BE49-F238E27FC236}">
                <a16:creationId xmlns:a16="http://schemas.microsoft.com/office/drawing/2014/main" id="{9B769B97-5B90-B9A1-6B7B-39E01DA428FD}"/>
              </a:ext>
            </a:extLst>
          </p:cNvPr>
          <p:cNvSpPr txBox="1">
            <a:spLocks/>
          </p:cNvSpPr>
          <p:nvPr/>
        </p:nvSpPr>
        <p:spPr>
          <a:xfrm>
            <a:off x="6060950" y="1886836"/>
            <a:ext cx="2879850" cy="240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rgbClr val="73B5C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kern="1200">
                <a:solidFill>
                  <a:srgbClr val="57595B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rgbClr val="57595B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rgbClr val="57595B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SzPts val="2000"/>
            </a:pPr>
            <a:r>
              <a:rPr lang="en-GB" sz="1800" dirty="0">
                <a:solidFill>
                  <a:srgbClr val="162245"/>
                </a:solidFill>
                <a:latin typeface="+mj-lt"/>
              </a:rPr>
              <a:t>SWOT assimilation improves</a:t>
            </a:r>
            <a:r>
              <a:rPr lang="en-GB" sz="1800" b="1" dirty="0">
                <a:solidFill>
                  <a:srgbClr val="162245"/>
                </a:solidFill>
                <a:latin typeface="+mj-lt"/>
              </a:rPr>
              <a:t> mesoscale</a:t>
            </a:r>
            <a:r>
              <a:rPr lang="en-GB" sz="1800" dirty="0">
                <a:solidFill>
                  <a:srgbClr val="162245"/>
                </a:solidFill>
                <a:latin typeface="+mj-lt"/>
              </a:rPr>
              <a:t> representation</a:t>
            </a:r>
          </a:p>
          <a:p>
            <a:pPr marL="285750" indent="-285750">
              <a:spcBef>
                <a:spcPts val="400"/>
              </a:spcBef>
              <a:buSzPts val="2000"/>
              <a:buFont typeface="Wingdings" panose="05000000000000000000" pitchFamily="2" charset="2"/>
              <a:buChar char="à"/>
            </a:pPr>
            <a:r>
              <a:rPr lang="en-GB" sz="1800" dirty="0">
                <a:solidFill>
                  <a:srgbClr val="162245"/>
                </a:solidFill>
                <a:latin typeface="+mj-lt"/>
              </a:rPr>
              <a:t>More accurate </a:t>
            </a:r>
            <a:r>
              <a:rPr lang="en-GB" sz="1800" b="1" dirty="0">
                <a:solidFill>
                  <a:srgbClr val="162245"/>
                </a:solidFill>
                <a:latin typeface="+mj-lt"/>
              </a:rPr>
              <a:t>locations &amp; shapes</a:t>
            </a:r>
            <a:r>
              <a:rPr lang="en-GB" sz="1800" dirty="0">
                <a:solidFill>
                  <a:srgbClr val="162245"/>
                </a:solidFill>
                <a:latin typeface="+mj-lt"/>
              </a:rPr>
              <a:t> of eddies and fronts</a:t>
            </a:r>
          </a:p>
          <a:p>
            <a:pPr marL="285750" indent="-285750">
              <a:spcBef>
                <a:spcPts val="400"/>
              </a:spcBef>
              <a:buSzPts val="2000"/>
              <a:buFont typeface="Wingdings" panose="05000000000000000000" pitchFamily="2" charset="2"/>
              <a:buChar char="à"/>
            </a:pPr>
            <a:r>
              <a:rPr lang="en-GB" sz="1800" dirty="0">
                <a:solidFill>
                  <a:srgbClr val="162245"/>
                </a:solidFill>
                <a:latin typeface="+mj-lt"/>
              </a:rPr>
              <a:t>Crucial for operational applications !</a:t>
            </a:r>
          </a:p>
        </p:txBody>
      </p:sp>
    </p:spTree>
    <p:extLst>
      <p:ext uri="{BB962C8B-B14F-4D97-AF65-F5344CB8AC3E}">
        <p14:creationId xmlns:p14="http://schemas.microsoft.com/office/powerpoint/2010/main" val="169370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000F39-F979-FE54-E6C9-800E28EE8412}"/>
              </a:ext>
            </a:extLst>
          </p:cNvPr>
          <p:cNvSpPr txBox="1"/>
          <p:nvPr/>
        </p:nvSpPr>
        <p:spPr>
          <a:xfrm>
            <a:off x="0" y="1828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07EF6-87D8-7EF8-838B-425D58E5F393}"/>
              </a:ext>
            </a:extLst>
          </p:cNvPr>
          <p:cNvSpPr txBox="1"/>
          <p:nvPr/>
        </p:nvSpPr>
        <p:spPr>
          <a:xfrm>
            <a:off x="0" y="28829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Any questions ?</a:t>
            </a:r>
          </a:p>
        </p:txBody>
      </p:sp>
    </p:spTree>
    <p:extLst>
      <p:ext uri="{BB962C8B-B14F-4D97-AF65-F5344CB8AC3E}">
        <p14:creationId xmlns:p14="http://schemas.microsoft.com/office/powerpoint/2010/main" val="287176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0F86F-307E-8808-EF91-1BDC6C908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69126C7-9EAD-3AA9-E83D-03E00EC2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5" y="4676"/>
            <a:ext cx="6252948" cy="477862"/>
          </a:xfrm>
        </p:spPr>
        <p:txBody>
          <a:bodyPr>
            <a:normAutofit/>
          </a:bodyPr>
          <a:lstStyle/>
          <a:p>
            <a:pPr algn="ctr"/>
            <a:r>
              <a:rPr lang="en-GB" sz="2200" dirty="0"/>
              <a:t>Outline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2EBBFD55-8DBE-23D3-8126-3B614D7A9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77" y="997864"/>
            <a:ext cx="8202723" cy="342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 defTabSz="449263" eaLnBrk="0" hangingPunct="0">
              <a:spcBef>
                <a:spcPct val="20000"/>
              </a:spcBef>
              <a:buClr>
                <a:srgbClr val="334C93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182955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182955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334C93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334C93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182955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182955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spcAft>
                <a:spcPts val="30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GB" altLang="fr-FR" b="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Quick overview of the global operational system : main components and some recent updates</a:t>
            </a:r>
          </a:p>
          <a:p>
            <a:pPr algn="just" eaLnBrk="1" hangingPunct="1">
              <a:spcBef>
                <a:spcPts val="0"/>
              </a:spcBef>
              <a:spcAft>
                <a:spcPts val="30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GB" b="0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Additional </a:t>
            </a:r>
            <a:r>
              <a:rPr lang="en-GB" b="0" dirty="0">
                <a:solidFill>
                  <a:schemeClr val="tx1"/>
                </a:solidFill>
                <a:effectLst/>
                <a:latin typeface="+mn-lt"/>
                <a:ea typeface="Arial" panose="020B0604020202020204" pitchFamily="34" charset="0"/>
              </a:rPr>
              <a:t>upgrades we are planning within </a:t>
            </a:r>
            <a:r>
              <a:rPr lang="en-GB" b="0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the Copernicus Marine Service : first promising results</a:t>
            </a:r>
            <a:endParaRPr lang="en-GB" altLang="fr-FR" b="0" dirty="0">
              <a:solidFill>
                <a:schemeClr val="tx1"/>
              </a:solidFill>
              <a:latin typeface="+mn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81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87938-3E86-A889-D108-0D0B03554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617140-C88A-8CD7-F7A7-B429C40373E9}"/>
              </a:ext>
            </a:extLst>
          </p:cNvPr>
          <p:cNvSpPr txBox="1"/>
          <p:nvPr/>
        </p:nvSpPr>
        <p:spPr>
          <a:xfrm>
            <a:off x="233918" y="491716"/>
            <a:ext cx="8697432" cy="4617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en-US" sz="1500" noProof="0" dirty="0">
                <a:effectLst/>
                <a:ea typeface="Arial" panose="020B0604020202020204" pitchFamily="34" charset="0"/>
              </a:rPr>
              <a:t>Since </a:t>
            </a:r>
            <a:r>
              <a:rPr lang="en-US" sz="1500" noProof="0" dirty="0">
                <a:ea typeface="Arial" panose="020B0604020202020204" pitchFamily="34" charset="0"/>
              </a:rPr>
              <a:t>Novem</a:t>
            </a:r>
            <a:r>
              <a:rPr lang="en-US" sz="1500" noProof="0" dirty="0">
                <a:effectLst/>
                <a:ea typeface="Arial" panose="020B0604020202020204" pitchFamily="34" charset="0"/>
              </a:rPr>
              <a:t>ber 2022, </a:t>
            </a:r>
            <a:r>
              <a:rPr lang="en-US" sz="1500" dirty="0">
                <a:ea typeface="Arial" panose="020B0604020202020204" pitchFamily="34" charset="0"/>
              </a:rPr>
              <a:t>within</a:t>
            </a:r>
            <a:r>
              <a:rPr lang="en-US" sz="1500" noProof="0" dirty="0">
                <a:effectLst/>
                <a:ea typeface="Arial" panose="020B0604020202020204" pitchFamily="34" charset="0"/>
              </a:rPr>
              <a:t> the framework of the Copernicus Marine Service, Mercator Ocean has been delivering real-time products (</a:t>
            </a:r>
            <a:r>
              <a:rPr lang="en-US" sz="1500" b="1" dirty="0">
                <a:ea typeface="Arial" panose="020B0604020202020204" pitchFamily="34" charset="0"/>
              </a:rPr>
              <a:t>weekly analyses</a:t>
            </a:r>
            <a:r>
              <a:rPr lang="en-US" sz="1500" dirty="0">
                <a:solidFill>
                  <a:srgbClr val="00CC99"/>
                </a:solidFill>
                <a:ea typeface="Arial" panose="020B0604020202020204" pitchFamily="34" charset="0"/>
              </a:rPr>
              <a:t> </a:t>
            </a:r>
            <a:r>
              <a:rPr lang="en-US" sz="1500" dirty="0">
                <a:ea typeface="Arial" panose="020B0604020202020204" pitchFamily="34" charset="0"/>
              </a:rPr>
              <a:t>and </a:t>
            </a:r>
            <a:r>
              <a:rPr lang="en-US" sz="1500" b="1" dirty="0">
                <a:ea typeface="Arial" panose="020B0604020202020204" pitchFamily="34" charset="0"/>
              </a:rPr>
              <a:t>daily 10-day forecasts) </a:t>
            </a:r>
            <a:r>
              <a:rPr lang="en-US" sz="1500" noProof="0" dirty="0">
                <a:effectLst/>
                <a:ea typeface="Arial" panose="020B0604020202020204" pitchFamily="34" charset="0"/>
              </a:rPr>
              <a:t>based </a:t>
            </a:r>
            <a:r>
              <a:rPr lang="en-GB" sz="1500" dirty="0"/>
              <a:t>on an updated version of the global high-resolution system at 1/12°, called GLO12.</a:t>
            </a:r>
          </a:p>
          <a:p>
            <a:pPr marL="285750" indent="-285750" algn="just">
              <a:lnSpc>
                <a:spcPct val="108000"/>
              </a:lnSpc>
              <a:buFont typeface="Wingdings" panose="05000000000000000000" pitchFamily="2" charset="2"/>
              <a:buChar char="§"/>
            </a:pPr>
            <a:r>
              <a:rPr lang="en-US" sz="1500" noProof="0" dirty="0">
                <a:effectLst/>
                <a:ea typeface="Arial" panose="020B0604020202020204" pitchFamily="34" charset="0"/>
              </a:rPr>
              <a:t>Along track altimeter Sea Level Anomaly (SLA), sea surface temperature (SST), sea ice concentration (SIC) and in situ temperature and salinity (T/S) vertical profiles are assimilated in the model using a reduced-order Kalman filter method.</a:t>
            </a:r>
            <a:endParaRPr lang="en-US" sz="1500" noProof="0" dirty="0"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08000"/>
              </a:lnSpc>
              <a:buFont typeface="Wingdings" panose="05000000000000000000" pitchFamily="2" charset="2"/>
              <a:buChar char="§"/>
            </a:pPr>
            <a:r>
              <a:rPr lang="en-US" sz="1500" noProof="0" dirty="0">
                <a:effectLst/>
                <a:ea typeface="Arial" panose="020B0604020202020204" pitchFamily="34" charset="0"/>
              </a:rPr>
              <a:t>In addition, A 3D-Var scheme is used to better control the slowly evolving large-scale biases in </a:t>
            </a:r>
            <a:r>
              <a:rPr lang="en-US" sz="1500" noProof="0" dirty="0">
                <a:ea typeface="Arial" panose="020B0604020202020204" pitchFamily="34" charset="0"/>
              </a:rPr>
              <a:t>T/S</a:t>
            </a:r>
            <a:r>
              <a:rPr lang="en-US" sz="1500" noProof="0" dirty="0">
                <a:effectLst/>
                <a:ea typeface="Arial" panose="020B0604020202020204" pitchFamily="34" charset="0"/>
              </a:rPr>
              <a:t>.</a:t>
            </a:r>
          </a:p>
          <a:p>
            <a:pPr algn="just">
              <a:lnSpc>
                <a:spcPct val="108000"/>
              </a:lnSpc>
            </a:pPr>
            <a:endParaRPr lang="en-US" sz="1500" noProof="0" dirty="0">
              <a:ea typeface="Arial" panose="020B0604020202020204" pitchFamily="34" charset="0"/>
            </a:endParaRPr>
          </a:p>
          <a:p>
            <a:pPr algn="just">
              <a:lnSpc>
                <a:spcPct val="108000"/>
              </a:lnSpc>
            </a:pPr>
            <a:r>
              <a:rPr lang="en-US" sz="1500" b="1" noProof="0" dirty="0"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500" b="1" noProof="0" dirty="0">
                <a:ea typeface="Arial" panose="020B0604020202020204" pitchFamily="34" charset="0"/>
              </a:rPr>
              <a:t>ain changes introduced in the system:</a:t>
            </a:r>
          </a:p>
          <a:p>
            <a:pPr marL="342900" lvl="0" indent="-342900" algn="just">
              <a:lnSpc>
                <a:spcPct val="1080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1500" noProof="0" dirty="0">
                <a:ea typeface="Arial" panose="020B0604020202020204" pitchFamily="34" charset="0"/>
                <a:cs typeface="Times New Roman" panose="02020603050405020304" pitchFamily="18" charset="0"/>
              </a:rPr>
              <a:t>New version of NEMO ocean and sea ice models;</a:t>
            </a:r>
          </a:p>
          <a:p>
            <a:pPr marL="342900" lvl="0" indent="-342900" algn="just">
              <a:lnSpc>
                <a:spcPct val="1080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1500" noProof="0" dirty="0">
                <a:ea typeface="Arial" panose="020B0604020202020204" pitchFamily="34" charset="0"/>
                <a:cs typeface="Times New Roman" panose="02020603050405020304" pitchFamily="18" charset="0"/>
              </a:rPr>
              <a:t>Higher spatial and temporal resolution (1/15° - 1 hour) atmospheric forcing;</a:t>
            </a:r>
          </a:p>
          <a:p>
            <a:pPr marL="342900" lvl="0" indent="-342900" algn="just">
              <a:lnSpc>
                <a:spcPct val="1080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1500" noProof="0" dirty="0">
                <a:ea typeface="Arial" panose="020B0604020202020204" pitchFamily="34" charset="0"/>
                <a:cs typeface="Times New Roman" panose="02020603050405020304" pitchFamily="18" charset="0"/>
              </a:rPr>
              <a:t>Assimilation of L3 ODYSSEA SST product instead of L4 OSTIA gridded product;</a:t>
            </a:r>
          </a:p>
          <a:p>
            <a:pPr marL="342900" lvl="0" indent="-342900" algn="just">
              <a:lnSpc>
                <a:spcPct val="1080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1500" noProof="0" dirty="0">
                <a:ea typeface="Arial" panose="020B0604020202020204" pitchFamily="34" charset="0"/>
                <a:cs typeface="Times New Roman" panose="02020603050405020304" pitchFamily="18" charset="0"/>
              </a:rPr>
              <a:t>New Mean Dynamic Topography for SLA assimilation;</a:t>
            </a:r>
          </a:p>
          <a:p>
            <a:pPr marL="342900" lvl="0" indent="-342900" algn="just">
              <a:lnSpc>
                <a:spcPct val="1080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1500" noProof="0" dirty="0">
                <a:ea typeface="Arial" panose="020B0604020202020204" pitchFamily="34" charset="0"/>
                <a:cs typeface="Times New Roman" panose="02020603050405020304" pitchFamily="18" charset="0"/>
              </a:rPr>
              <a:t>Improved parametrization of the model error covariance deduced from the GLORYS12 reanalysis;</a:t>
            </a:r>
          </a:p>
          <a:p>
            <a:pPr marL="342900" lvl="0" indent="-342900" algn="just">
              <a:lnSpc>
                <a:spcPct val="1080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1500" noProof="0" dirty="0">
                <a:ea typeface="Arial" panose="020B0604020202020204" pitchFamily="34" charset="0"/>
                <a:cs typeface="Times New Roman" panose="02020603050405020304" pitchFamily="18" charset="0"/>
              </a:rPr>
              <a:t>4D extension of the data assimilation scheme allowing a better spatiotemporal continuity of mesoscale structures;</a:t>
            </a:r>
          </a:p>
          <a:p>
            <a:pPr marL="342900" lvl="0" indent="-342900" algn="just">
              <a:lnSpc>
                <a:spcPct val="108000"/>
              </a:lnSpc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1500" noProof="0" dirty="0">
                <a:ea typeface="Arial" panose="020B0604020202020204" pitchFamily="34" charset="0"/>
                <a:cs typeface="Times New Roman" panose="02020603050405020304" pitchFamily="18" charset="0"/>
              </a:rPr>
              <a:t>Use of satellite-based monthly estimates of the Global Mean Sea Level to better constrain the ocean mass and the steric height.</a:t>
            </a:r>
            <a:endParaRPr lang="en-US" sz="1500" noProof="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7" name="Titre 1">
            <a:extLst>
              <a:ext uri="{FF2B5EF4-FFF2-40B4-BE49-F238E27FC236}">
                <a16:creationId xmlns:a16="http://schemas.microsoft.com/office/drawing/2014/main" id="{2F43D639-45CB-8360-9391-331245B1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90" y="1389"/>
            <a:ext cx="7184571" cy="4778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3000"/>
              </a:spcAft>
              <a:buClr>
                <a:srgbClr val="000099"/>
              </a:buClr>
            </a:pPr>
            <a:r>
              <a:rPr lang="en-GB" altLang="fr-FR" sz="22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Components and m</a:t>
            </a:r>
            <a:r>
              <a:rPr lang="en-GB" altLang="fr-FR" sz="2200" dirty="0">
                <a:solidFill>
                  <a:schemeClr val="bg1"/>
                </a:solidFill>
                <a:ea typeface="MS PGothic" pitchFamily="34" charset="-128"/>
              </a:rPr>
              <a:t>ain recent updates of the system</a:t>
            </a:r>
            <a:endParaRPr lang="en-GB" altLang="fr-FR" sz="2200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2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6E377-8C2B-3D4B-E8ED-279214612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rrow pointing to the right&#10;&#10;Description automatically generated">
            <a:extLst>
              <a:ext uri="{FF2B5EF4-FFF2-40B4-BE49-F238E27FC236}">
                <a16:creationId xmlns:a16="http://schemas.microsoft.com/office/drawing/2014/main" id="{6A25844D-E817-AB0C-0235-795C69CE8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50239">
            <a:off x="3042816" y="1557548"/>
            <a:ext cx="1066167" cy="6463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6FA063-9A50-C593-6C0F-E4FDBAED0595}"/>
              </a:ext>
            </a:extLst>
          </p:cNvPr>
          <p:cNvSpPr txBox="1"/>
          <p:nvPr/>
        </p:nvSpPr>
        <p:spPr>
          <a:xfrm>
            <a:off x="3975063" y="1872070"/>
            <a:ext cx="108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Feedback</a:t>
            </a:r>
          </a:p>
          <a:p>
            <a:pPr algn="ctr"/>
            <a:r>
              <a:rPr lang="en-GB" b="1" dirty="0"/>
              <a:t>loop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9424F-3EDA-A617-4927-CA9EC5A9BB09}"/>
              </a:ext>
            </a:extLst>
          </p:cNvPr>
          <p:cNvSpPr txBox="1"/>
          <p:nvPr/>
        </p:nvSpPr>
        <p:spPr>
          <a:xfrm>
            <a:off x="3952015" y="1232465"/>
            <a:ext cx="971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System</a:t>
            </a:r>
          </a:p>
          <a:p>
            <a:pPr algn="ctr"/>
            <a:r>
              <a:rPr lang="en-GB" sz="1600" dirty="0"/>
              <a:t>evolution</a:t>
            </a:r>
          </a:p>
        </p:txBody>
      </p:sp>
      <p:pic>
        <p:nvPicPr>
          <p:cNvPr id="12" name="Picture 11" descr="A yellow arrow pointing to the right&#10;&#10;Description automatically generated">
            <a:extLst>
              <a:ext uri="{FF2B5EF4-FFF2-40B4-BE49-F238E27FC236}">
                <a16:creationId xmlns:a16="http://schemas.microsoft.com/office/drawing/2014/main" id="{7DCF18B1-536B-C5F9-599E-412A9EF12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37983">
            <a:off x="4840011" y="1529395"/>
            <a:ext cx="1066167" cy="646330"/>
          </a:xfrm>
          <a:prstGeom prst="rect">
            <a:avLst/>
          </a:prstGeom>
        </p:spPr>
      </p:pic>
      <p:pic>
        <p:nvPicPr>
          <p:cNvPr id="13" name="Picture 12" descr="A yellow arrow pointing to the right&#10;&#10;Description automatically generated">
            <a:extLst>
              <a:ext uri="{FF2B5EF4-FFF2-40B4-BE49-F238E27FC236}">
                <a16:creationId xmlns:a16="http://schemas.microsoft.com/office/drawing/2014/main" id="{6202DD7B-435E-33CC-C0B9-7EB5BDE5A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42054">
            <a:off x="3582227" y="2682436"/>
            <a:ext cx="1792099" cy="646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1FA09E-786E-87BF-FF9B-DBB5EF0DC32C}"/>
              </a:ext>
            </a:extLst>
          </p:cNvPr>
          <p:cNvSpPr txBox="1"/>
          <p:nvPr/>
        </p:nvSpPr>
        <p:spPr>
          <a:xfrm>
            <a:off x="309290" y="537486"/>
            <a:ext cx="8527311" cy="61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en-GB" sz="1600" dirty="0">
                <a:ea typeface="Arial" panose="020B0604020202020204" pitchFamily="34" charset="0"/>
              </a:rPr>
              <a:t>As part of the Copernicus Marine Service, it is essential to consider the feedback and needs of users to address any issues and continuously improve the system’s performance.</a:t>
            </a:r>
            <a:endParaRPr lang="en-US" sz="1600" dirty="0">
              <a:effectLst/>
              <a:ea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E95C68-82AA-8A5E-5094-919026488EBF}"/>
              </a:ext>
            </a:extLst>
          </p:cNvPr>
          <p:cNvSpPr txBox="1"/>
          <p:nvPr/>
        </p:nvSpPr>
        <p:spPr>
          <a:xfrm>
            <a:off x="3003433" y="2336395"/>
            <a:ext cx="82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Analyse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20E469-34FF-C707-B45B-338F68842BCE}"/>
              </a:ext>
            </a:extLst>
          </p:cNvPr>
          <p:cNvSpPr txBox="1"/>
          <p:nvPr/>
        </p:nvSpPr>
        <p:spPr>
          <a:xfrm>
            <a:off x="5073127" y="2311873"/>
            <a:ext cx="93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User</a:t>
            </a:r>
          </a:p>
          <a:p>
            <a:pPr algn="ctr"/>
            <a:r>
              <a:rPr lang="en-GB" sz="1600" dirty="0"/>
              <a:t>feedback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566C1-8C51-AA7B-19EA-5EFCA70B5973}"/>
              </a:ext>
            </a:extLst>
          </p:cNvPr>
          <p:cNvSpPr txBox="1"/>
          <p:nvPr/>
        </p:nvSpPr>
        <p:spPr>
          <a:xfrm>
            <a:off x="309290" y="3618028"/>
            <a:ext cx="8527311" cy="1409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en-GB" sz="1600" dirty="0"/>
              <a:t>In this context, the GLO12 system benefited in November 2025 from the </a:t>
            </a:r>
            <a:r>
              <a:rPr lang="en-GB" sz="1600" b="1" dirty="0"/>
              <a:t>introduction of wave forcing </a:t>
            </a:r>
            <a:r>
              <a:rPr lang="en-GB" sz="1600" dirty="0"/>
              <a:t>to improve dynamics and the system behaviour in the mixing layer depth.</a:t>
            </a:r>
          </a:p>
          <a:p>
            <a:pPr algn="just">
              <a:lnSpc>
                <a:spcPct val="108000"/>
              </a:lnSpc>
            </a:pPr>
            <a:r>
              <a:rPr lang="en-GB" sz="1600" dirty="0"/>
              <a:t>During 2026, the GLO12 system will also benefit from several evolutions, such as: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en-GB" sz="1600" b="1" dirty="0">
                <a:ea typeface="Arial" panose="020B0604020202020204" pitchFamily="34" charset="0"/>
              </a:rPr>
              <a:t>daily analyses </a:t>
            </a:r>
            <a:r>
              <a:rPr lang="en-GB" sz="1600" dirty="0">
                <a:ea typeface="Arial" panose="020B0604020202020204" pitchFamily="34" charset="0"/>
              </a:rPr>
              <a:t>to improve forecast quality,</a:t>
            </a:r>
          </a:p>
          <a:p>
            <a:pPr marL="285750" indent="-285750" algn="just">
              <a:lnSpc>
                <a:spcPct val="108000"/>
              </a:lnSpc>
              <a:buFontTx/>
              <a:buChar char="-"/>
            </a:pPr>
            <a:r>
              <a:rPr lang="en-GB" sz="1600" dirty="0">
                <a:ea typeface="Arial" panose="020B0604020202020204" pitchFamily="34" charset="0"/>
              </a:rPr>
              <a:t>the </a:t>
            </a:r>
            <a:r>
              <a:rPr lang="en-GB" sz="1600" b="1" dirty="0">
                <a:ea typeface="Arial" panose="020B0604020202020204" pitchFamily="34" charset="0"/>
              </a:rPr>
              <a:t>assimilation of SWOT </a:t>
            </a:r>
            <a:r>
              <a:rPr lang="en-GB" sz="1600" dirty="0">
                <a:ea typeface="Arial" panose="020B0604020202020204" pitchFamily="34" charset="0"/>
              </a:rPr>
              <a:t>wide-swath observations to improve ocean currents and fronts.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F0E442A2-97CE-4726-8AA1-A51F14A7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917" y="1389"/>
            <a:ext cx="7917084" cy="4778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3000"/>
              </a:spcAft>
              <a:buClr>
                <a:srgbClr val="000099"/>
              </a:buClr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 updates in the framework of the CMS</a:t>
            </a:r>
            <a:endParaRPr lang="en-GB" altLang="fr-FR" sz="2200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8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F698D-41BB-9132-91DE-CCC68080B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1D4EAE1-015A-513A-1914-A69E895915B6}"/>
              </a:ext>
            </a:extLst>
          </p:cNvPr>
          <p:cNvGrpSpPr/>
          <p:nvPr/>
        </p:nvGrpSpPr>
        <p:grpSpPr>
          <a:xfrm>
            <a:off x="1376767" y="597434"/>
            <a:ext cx="6390463" cy="3140831"/>
            <a:chOff x="1231679" y="725743"/>
            <a:chExt cx="4976404" cy="2342197"/>
          </a:xfrm>
        </p:grpSpPr>
        <p:grpSp>
          <p:nvGrpSpPr>
            <p:cNvPr id="28" name="Groupe 9">
              <a:extLst>
                <a:ext uri="{FF2B5EF4-FFF2-40B4-BE49-F238E27FC236}">
                  <a16:creationId xmlns:a16="http://schemas.microsoft.com/office/drawing/2014/main" id="{75DAE5C3-D638-74EE-F3CB-F17F2E520A2C}"/>
                </a:ext>
              </a:extLst>
            </p:cNvPr>
            <p:cNvGrpSpPr/>
            <p:nvPr/>
          </p:nvGrpSpPr>
          <p:grpSpPr>
            <a:xfrm>
              <a:off x="1231680" y="725743"/>
              <a:ext cx="4976401" cy="2342197"/>
              <a:chOff x="-190524" y="1381029"/>
              <a:chExt cx="6810055" cy="3240739"/>
            </a:xfrm>
          </p:grpSpPr>
          <p:sp>
            <p:nvSpPr>
              <p:cNvPr id="31" name="Flèche : demi-tour 16">
                <a:extLst>
                  <a:ext uri="{FF2B5EF4-FFF2-40B4-BE49-F238E27FC236}">
                    <a16:creationId xmlns:a16="http://schemas.microsoft.com/office/drawing/2014/main" id="{ECE3AE14-DD54-8CA2-BCF0-A5D254D5A2CD}"/>
                  </a:ext>
                </a:extLst>
              </p:cNvPr>
              <p:cNvSpPr/>
              <p:nvPr/>
            </p:nvSpPr>
            <p:spPr>
              <a:xfrm rot="10800000" flipH="1" flipV="1">
                <a:off x="1452966" y="1381029"/>
                <a:ext cx="3685391" cy="380509"/>
              </a:xfrm>
              <a:prstGeom prst="uturnArrow">
                <a:avLst>
                  <a:gd name="adj1" fmla="val 20000"/>
                  <a:gd name="adj2" fmla="val 25000"/>
                  <a:gd name="adj3" fmla="val 25000"/>
                  <a:gd name="adj4" fmla="val 43750"/>
                  <a:gd name="adj5" fmla="val 100000"/>
                </a:avLst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ZoneTexte 17">
                <a:extLst>
                  <a:ext uri="{FF2B5EF4-FFF2-40B4-BE49-F238E27FC236}">
                    <a16:creationId xmlns:a16="http://schemas.microsoft.com/office/drawing/2014/main" id="{73081B77-756C-E438-3065-54635406B8F4}"/>
                  </a:ext>
                </a:extLst>
              </p:cNvPr>
              <p:cNvSpPr txBox="1"/>
              <p:nvPr/>
            </p:nvSpPr>
            <p:spPr>
              <a:xfrm>
                <a:off x="1452963" y="1466019"/>
                <a:ext cx="3685392" cy="340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189"/>
                <a:r>
                  <a:rPr lang="en-US" sz="1000" dirty="0">
                    <a:solidFill>
                      <a:srgbClr val="7030A0"/>
                    </a:solidFill>
                    <a:latin typeface="Calibri"/>
                    <a:sym typeface="Wingdings" panose="05000000000000000000" pitchFamily="2" charset="2"/>
                  </a:rPr>
                  <a:t>Ocean current components</a:t>
                </a:r>
                <a:endParaRPr lang="en-US" sz="1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ZoneTexte 23">
                <a:extLst>
                  <a:ext uri="{FF2B5EF4-FFF2-40B4-BE49-F238E27FC236}">
                    <a16:creationId xmlns:a16="http://schemas.microsoft.com/office/drawing/2014/main" id="{27E7ECD4-5203-F9DF-C5E5-AD653B64DCFC}"/>
                  </a:ext>
                </a:extLst>
              </p:cNvPr>
              <p:cNvSpPr txBox="1"/>
              <p:nvPr/>
            </p:nvSpPr>
            <p:spPr>
              <a:xfrm>
                <a:off x="-190524" y="1787549"/>
                <a:ext cx="3261337" cy="46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189"/>
                <a:r>
                  <a:rPr lang="en-US" sz="1600" b="1" dirty="0">
                    <a:solidFill>
                      <a:srgbClr val="7030A0"/>
                    </a:solidFill>
                    <a:latin typeface="Calibri"/>
                  </a:rPr>
                  <a:t>GLO12 (ocean)</a:t>
                </a:r>
              </a:p>
            </p:txBody>
          </p:sp>
          <p:sp>
            <p:nvSpPr>
              <p:cNvPr id="34" name="ZoneTexte 25">
                <a:extLst>
                  <a:ext uri="{FF2B5EF4-FFF2-40B4-BE49-F238E27FC236}">
                    <a16:creationId xmlns:a16="http://schemas.microsoft.com/office/drawing/2014/main" id="{6D9B4CD5-6BBB-A0FF-8E4D-662DDA8358AC}"/>
                  </a:ext>
                </a:extLst>
              </p:cNvPr>
              <p:cNvSpPr txBox="1"/>
              <p:nvPr/>
            </p:nvSpPr>
            <p:spPr>
              <a:xfrm>
                <a:off x="3360862" y="1787549"/>
                <a:ext cx="3258669" cy="46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189"/>
                <a:r>
                  <a:rPr lang="en-US" sz="1600" b="1" dirty="0">
                    <a:solidFill>
                      <a:srgbClr val="0070C0"/>
                    </a:solidFill>
                    <a:latin typeface="Calibri"/>
                  </a:rPr>
                  <a:t>GLOWAVE (waves)</a:t>
                </a:r>
              </a:p>
            </p:txBody>
          </p:sp>
          <p:sp>
            <p:nvSpPr>
              <p:cNvPr id="35" name="ZoneTexte 38">
                <a:extLst>
                  <a:ext uri="{FF2B5EF4-FFF2-40B4-BE49-F238E27FC236}">
                    <a16:creationId xmlns:a16="http://schemas.microsoft.com/office/drawing/2014/main" id="{417BA05C-8861-EED9-08D9-4B5746291BCA}"/>
                  </a:ext>
                </a:extLst>
              </p:cNvPr>
              <p:cNvSpPr txBox="1"/>
              <p:nvPr/>
            </p:nvSpPr>
            <p:spPr>
              <a:xfrm>
                <a:off x="1452965" y="3855237"/>
                <a:ext cx="3685391" cy="766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457189"/>
                <a:r>
                  <a:rPr lang="en-US" sz="10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Wave-induced </a:t>
                </a:r>
                <a:r>
                  <a:rPr lang="en-US" sz="1000" dirty="0">
                    <a:solidFill>
                      <a:srgbClr val="4F81BD"/>
                    </a:solidFill>
                    <a:sym typeface="Wingdings" panose="05000000000000000000" pitchFamily="2" charset="2"/>
                  </a:rPr>
                  <a:t>Surface stress</a:t>
                </a:r>
              </a:p>
              <a:p>
                <a:pPr algn="ctr" defTabSz="457189"/>
                <a:r>
                  <a:rPr lang="en-US" sz="10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Wave-induced</a:t>
                </a:r>
                <a:r>
                  <a:rPr lang="en-US" sz="1000" dirty="0">
                    <a:solidFill>
                      <a:prstClr val="black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1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Surface mixing</a:t>
                </a:r>
              </a:p>
              <a:p>
                <a:pPr algn="ctr" defTabSz="457189"/>
                <a:r>
                  <a:rPr lang="en-US" sz="10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Wave-induced </a:t>
                </a:r>
                <a:r>
                  <a:rPr lang="en-US" sz="1000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Stokes drift interactions</a:t>
                </a:r>
                <a:endParaRPr lang="en-US" sz="1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6" name="Flèche : demi-tour 39">
                <a:extLst>
                  <a:ext uri="{FF2B5EF4-FFF2-40B4-BE49-F238E27FC236}">
                    <a16:creationId xmlns:a16="http://schemas.microsoft.com/office/drawing/2014/main" id="{9E3BA93A-F088-323D-AE63-12675F66D029}"/>
                  </a:ext>
                </a:extLst>
              </p:cNvPr>
              <p:cNvSpPr/>
              <p:nvPr/>
            </p:nvSpPr>
            <p:spPr>
              <a:xfrm rot="10800000">
                <a:off x="1452965" y="4081316"/>
                <a:ext cx="3685391" cy="436457"/>
              </a:xfrm>
              <a:prstGeom prst="uturnArrow">
                <a:avLst>
                  <a:gd name="adj1" fmla="val 20000"/>
                  <a:gd name="adj2" fmla="val 25000"/>
                  <a:gd name="adj3" fmla="val 25000"/>
                  <a:gd name="adj4" fmla="val 43750"/>
                  <a:gd name="adj5" fmla="val 100000"/>
                </a:avLst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>
                  <a:solidFill>
                    <a:srgbClr val="0070C0"/>
                  </a:solidFill>
                  <a:latin typeface="Calibri"/>
                </a:endParaRPr>
              </a:p>
            </p:txBody>
          </p:sp>
        </p:grpSp>
        <p:pic>
          <p:nvPicPr>
            <p:cNvPr id="29" name="Image 14">
              <a:extLst>
                <a:ext uri="{FF2B5EF4-FFF2-40B4-BE49-F238E27FC236}">
                  <a16:creationId xmlns:a16="http://schemas.microsoft.com/office/drawing/2014/main" id="{E7C8CBB2-9F71-340E-1AF0-F4311CB4C93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679" y="1340455"/>
              <a:ext cx="2383200" cy="1148400"/>
            </a:xfrm>
            <a:prstGeom prst="rect">
              <a:avLst/>
            </a:prstGeom>
          </p:spPr>
        </p:pic>
        <p:pic>
          <p:nvPicPr>
            <p:cNvPr id="30" name="Image 15">
              <a:extLst>
                <a:ext uri="{FF2B5EF4-FFF2-40B4-BE49-F238E27FC236}">
                  <a16:creationId xmlns:a16="http://schemas.microsoft.com/office/drawing/2014/main" id="{C53F96BD-AB6F-AA86-A5A7-4094B4F93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6833" y="1341250"/>
              <a:ext cx="2381250" cy="1146810"/>
            </a:xfrm>
            <a:prstGeom prst="rect">
              <a:avLst/>
            </a:prstGeom>
          </p:spPr>
        </p:pic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id="{1F8A6E69-DC83-0D73-3722-D30641A7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665" y="1389"/>
            <a:ext cx="6814687" cy="4778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3000"/>
              </a:spcAft>
              <a:buClr>
                <a:srgbClr val="000099"/>
              </a:buClr>
            </a:pPr>
            <a:r>
              <a:rPr lang="en-US" altLang="fr-FR" sz="2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 of wave forcing</a:t>
            </a:r>
            <a:endParaRPr lang="en-GB" altLang="fr-FR" sz="2200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E6C72C-640B-F646-6BEB-75FDAD9AE10A}"/>
              </a:ext>
            </a:extLst>
          </p:cNvPr>
          <p:cNvSpPr txBox="1"/>
          <p:nvPr/>
        </p:nvSpPr>
        <p:spPr>
          <a:xfrm>
            <a:off x="218974" y="3925121"/>
            <a:ext cx="8706051" cy="1143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en-US" sz="1600" noProof="0" dirty="0">
                <a:solidFill>
                  <a:srgbClr val="242424"/>
                </a:solidFill>
                <a:latin typeface="+mj-lt"/>
                <a:cs typeface="Arial"/>
              </a:rPr>
              <a:t>This involves three families of interaction processes :</a:t>
            </a:r>
            <a:endParaRPr lang="en-US" sz="1600" dirty="0">
              <a:solidFill>
                <a:srgbClr val="242424"/>
              </a:solidFill>
              <a:latin typeface="+mj-lt"/>
              <a:ea typeface="Calibri"/>
              <a:cs typeface="Arial"/>
            </a:endParaRPr>
          </a:p>
          <a:p>
            <a:pPr marL="533400" indent="-342900" algn="just">
              <a:lnSpc>
                <a:spcPct val="108000"/>
              </a:lnSpc>
              <a:buAutoNum type="arabicParenBoth"/>
            </a:pPr>
            <a:r>
              <a:rPr lang="en-US" sz="1600" noProof="0" dirty="0">
                <a:solidFill>
                  <a:srgbClr val="242424"/>
                </a:solidFill>
                <a:latin typeface="+mj-lt"/>
                <a:ea typeface="Calibri"/>
                <a:cs typeface="Arial"/>
              </a:rPr>
              <a:t>n</a:t>
            </a:r>
            <a:r>
              <a:rPr lang="en-US" sz="1600" noProof="0" dirty="0">
                <a:solidFill>
                  <a:srgbClr val="242424"/>
                </a:solidFill>
                <a:latin typeface="+mj-lt"/>
                <a:cs typeface="Arial"/>
              </a:rPr>
              <a:t>et ocean surface stress corrected by wave budget,</a:t>
            </a:r>
            <a:endParaRPr lang="en-US" sz="1600" dirty="0">
              <a:solidFill>
                <a:srgbClr val="242424"/>
              </a:solidFill>
              <a:latin typeface="+mj-lt"/>
              <a:cs typeface="Arial"/>
            </a:endParaRPr>
          </a:p>
          <a:p>
            <a:pPr marL="533400" indent="-342900" algn="just">
              <a:lnSpc>
                <a:spcPct val="108000"/>
              </a:lnSpc>
              <a:buAutoNum type="arabicParenBoth"/>
            </a:pPr>
            <a:r>
              <a:rPr lang="en-US" sz="1600" noProof="0" dirty="0">
                <a:solidFill>
                  <a:srgbClr val="242424"/>
                </a:solidFill>
                <a:latin typeface="+mj-lt"/>
                <a:cs typeface="Arial"/>
              </a:rPr>
              <a:t>surface turbulence driven by wave breaking,</a:t>
            </a:r>
          </a:p>
          <a:p>
            <a:pPr marL="533400" indent="-342900" algn="just">
              <a:lnSpc>
                <a:spcPct val="108000"/>
              </a:lnSpc>
              <a:buAutoNum type="arabicParenBoth"/>
            </a:pPr>
            <a:r>
              <a:rPr lang="en-US" sz="1600" dirty="0">
                <a:solidFill>
                  <a:srgbClr val="242424"/>
                </a:solidFill>
                <a:latin typeface="+mj-lt"/>
                <a:cs typeface="Arial"/>
              </a:rPr>
              <a:t>interaction</a:t>
            </a:r>
            <a:r>
              <a:rPr lang="en-US" sz="1600" noProof="0" dirty="0">
                <a:solidFill>
                  <a:srgbClr val="242424"/>
                </a:solidFill>
                <a:latin typeface="+mj-lt"/>
                <a:cs typeface="Arial"/>
              </a:rPr>
              <a:t> of ocean dynamics with Stokes currents.</a:t>
            </a:r>
          </a:p>
        </p:txBody>
      </p:sp>
    </p:spTree>
    <p:extLst>
      <p:ext uri="{BB962C8B-B14F-4D97-AF65-F5344CB8AC3E}">
        <p14:creationId xmlns:p14="http://schemas.microsoft.com/office/powerpoint/2010/main" val="101931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D163F-5760-B1EF-BAF7-591E17626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itre 1">
            <a:extLst>
              <a:ext uri="{FF2B5EF4-FFF2-40B4-BE49-F238E27FC236}">
                <a16:creationId xmlns:a16="http://schemas.microsoft.com/office/drawing/2014/main" id="{6D75E93D-D592-08E1-A04E-4A8309DE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665" y="1389"/>
            <a:ext cx="6814687" cy="4778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3000"/>
              </a:spcAft>
              <a:buClr>
                <a:srgbClr val="000099"/>
              </a:buClr>
            </a:pPr>
            <a:r>
              <a:rPr lang="en-US" altLang="fr-FR" sz="2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 of wave forcing</a:t>
            </a:r>
            <a:endParaRPr lang="en-GB" altLang="fr-FR" sz="2200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A86EF-DD2B-EF6D-D1BC-4BF2CF925629}"/>
              </a:ext>
            </a:extLst>
          </p:cNvPr>
          <p:cNvSpPr txBox="1"/>
          <p:nvPr/>
        </p:nvSpPr>
        <p:spPr>
          <a:xfrm>
            <a:off x="230588" y="635312"/>
            <a:ext cx="5200153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dirty="0"/>
              <a:t>RMSE %  Score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7F708-7798-E2BF-D8B3-3847846ADB57}"/>
              </a:ext>
            </a:extLst>
          </p:cNvPr>
          <p:cNvSpPr txBox="1"/>
          <p:nvPr/>
        </p:nvSpPr>
        <p:spPr>
          <a:xfrm>
            <a:off x="5644804" y="643266"/>
            <a:ext cx="34179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% of improvement/degradation of the </a:t>
            </a:r>
            <a:r>
              <a:rPr lang="en-GB" sz="1400" b="1" dirty="0"/>
              <a:t>RMS of CHL </a:t>
            </a:r>
            <a:r>
              <a:rPr lang="en-GB" sz="1400" dirty="0"/>
              <a:t>normalized residuals (innovations normalized by observational error) for BGC simulation with vs without wave forcing ​</a:t>
            </a:r>
          </a:p>
        </p:txBody>
      </p:sp>
      <p:sp>
        <p:nvSpPr>
          <p:cNvPr id="16" name="ZoneTexte 11">
            <a:extLst>
              <a:ext uri="{FF2B5EF4-FFF2-40B4-BE49-F238E27FC236}">
                <a16:creationId xmlns:a16="http://schemas.microsoft.com/office/drawing/2014/main" id="{6A1AC165-04B8-60CC-D358-908894F56511}"/>
              </a:ext>
            </a:extLst>
          </p:cNvPr>
          <p:cNvSpPr txBox="1"/>
          <p:nvPr/>
        </p:nvSpPr>
        <p:spPr>
          <a:xfrm>
            <a:off x="3545818" y="589353"/>
            <a:ext cx="16182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/>
            <a:r>
              <a:rPr lang="en-US" sz="1000" b="1" dirty="0">
                <a:solidFill>
                  <a:srgbClr val="00B050"/>
                </a:solidFill>
                <a:latin typeface="Calibri"/>
              </a:rPr>
              <a:t>Green</a:t>
            </a:r>
            <a:r>
              <a:rPr lang="en-US" sz="1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: improvement</a:t>
            </a:r>
          </a:p>
          <a:p>
            <a:pPr defTabSz="457189"/>
            <a:r>
              <a:rPr lang="en-US" sz="1000" b="1" dirty="0">
                <a:solidFill>
                  <a:srgbClr val="FF0000"/>
                </a:solidFill>
                <a:latin typeface="Calibri"/>
              </a:rPr>
              <a:t>Red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 : degradation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92CD24A-44EF-BEB0-D7A7-73AA25C67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9"/>
          <a:stretch>
            <a:fillRect/>
          </a:stretch>
        </p:blipFill>
        <p:spPr bwMode="auto">
          <a:xfrm>
            <a:off x="5813833" y="1637053"/>
            <a:ext cx="3304565" cy="14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11">
            <a:extLst>
              <a:ext uri="{FF2B5EF4-FFF2-40B4-BE49-F238E27FC236}">
                <a16:creationId xmlns:a16="http://schemas.microsoft.com/office/drawing/2014/main" id="{93C5CC9C-683E-1382-7B9E-6043E20C4410}"/>
              </a:ext>
            </a:extLst>
          </p:cNvPr>
          <p:cNvSpPr txBox="1"/>
          <p:nvPr/>
        </p:nvSpPr>
        <p:spPr>
          <a:xfrm>
            <a:off x="6807914" y="3095581"/>
            <a:ext cx="1580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/>
            <a:r>
              <a:rPr lang="en-US" sz="1000" b="1" dirty="0">
                <a:solidFill>
                  <a:srgbClr val="00B050"/>
                </a:solidFill>
                <a:latin typeface="Calibri"/>
              </a:rPr>
              <a:t>Green</a:t>
            </a:r>
            <a:r>
              <a:rPr lang="en-US" sz="1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: improvement</a:t>
            </a:r>
          </a:p>
          <a:p>
            <a:pPr defTabSz="457189"/>
            <a:r>
              <a:rPr lang="en-US" sz="1000" b="1" dirty="0">
                <a:solidFill>
                  <a:srgbClr val="FF0000"/>
                </a:solidFill>
                <a:latin typeface="Calibri"/>
              </a:rPr>
              <a:t>Red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 : degradation</a:t>
            </a:r>
          </a:p>
        </p:txBody>
      </p:sp>
      <p:sp>
        <p:nvSpPr>
          <p:cNvPr id="8" name="ZoneTexte 1">
            <a:extLst>
              <a:ext uri="{FF2B5EF4-FFF2-40B4-BE49-F238E27FC236}">
                <a16:creationId xmlns:a16="http://schemas.microsoft.com/office/drawing/2014/main" id="{C66A0336-AEED-8AD5-5456-B86C7A561450}"/>
              </a:ext>
            </a:extLst>
          </p:cNvPr>
          <p:cNvSpPr txBox="1"/>
          <p:nvPr/>
        </p:nvSpPr>
        <p:spPr bwMode="auto">
          <a:xfrm>
            <a:off x="6581298" y="3748426"/>
            <a:ext cx="2182438" cy="584775"/>
          </a:xfrm>
          <a:custGeom>
            <a:avLst/>
            <a:gdLst>
              <a:gd name="csX0" fmla="*/ 0 w 2182438"/>
              <a:gd name="csY0" fmla="*/ 0 h 584775"/>
              <a:gd name="csX1" fmla="*/ 523785 w 2182438"/>
              <a:gd name="csY1" fmla="*/ 0 h 584775"/>
              <a:gd name="csX2" fmla="*/ 1047570 w 2182438"/>
              <a:gd name="csY2" fmla="*/ 0 h 584775"/>
              <a:gd name="csX3" fmla="*/ 1593180 w 2182438"/>
              <a:gd name="csY3" fmla="*/ 0 h 584775"/>
              <a:gd name="csX4" fmla="*/ 2182438 w 2182438"/>
              <a:gd name="csY4" fmla="*/ 0 h 584775"/>
              <a:gd name="csX5" fmla="*/ 2182438 w 2182438"/>
              <a:gd name="csY5" fmla="*/ 584775 h 584775"/>
              <a:gd name="csX6" fmla="*/ 1702302 w 2182438"/>
              <a:gd name="csY6" fmla="*/ 584775 h 584775"/>
              <a:gd name="csX7" fmla="*/ 1178517 w 2182438"/>
              <a:gd name="csY7" fmla="*/ 584775 h 584775"/>
              <a:gd name="csX8" fmla="*/ 611083 w 2182438"/>
              <a:gd name="csY8" fmla="*/ 584775 h 584775"/>
              <a:gd name="csX9" fmla="*/ 0 w 2182438"/>
              <a:gd name="csY9" fmla="*/ 584775 h 584775"/>
              <a:gd name="csX10" fmla="*/ 0 w 2182438"/>
              <a:gd name="csY10" fmla="*/ 0 h 584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182438" h="584775" fill="none" extrusionOk="0">
                <a:moveTo>
                  <a:pt x="0" y="0"/>
                </a:moveTo>
                <a:cubicBezTo>
                  <a:pt x="125282" y="-14887"/>
                  <a:pt x="334426" y="26551"/>
                  <a:pt x="523785" y="0"/>
                </a:cubicBezTo>
                <a:cubicBezTo>
                  <a:pt x="713144" y="-26551"/>
                  <a:pt x="827501" y="34948"/>
                  <a:pt x="1047570" y="0"/>
                </a:cubicBezTo>
                <a:cubicBezTo>
                  <a:pt x="1267639" y="-34948"/>
                  <a:pt x="1430015" y="64549"/>
                  <a:pt x="1593180" y="0"/>
                </a:cubicBezTo>
                <a:cubicBezTo>
                  <a:pt x="1756345" y="-64549"/>
                  <a:pt x="1932972" y="22161"/>
                  <a:pt x="2182438" y="0"/>
                </a:cubicBezTo>
                <a:cubicBezTo>
                  <a:pt x="2231028" y="243410"/>
                  <a:pt x="2137948" y="350927"/>
                  <a:pt x="2182438" y="584775"/>
                </a:cubicBezTo>
                <a:cubicBezTo>
                  <a:pt x="2062258" y="641302"/>
                  <a:pt x="1826836" y="534219"/>
                  <a:pt x="1702302" y="584775"/>
                </a:cubicBezTo>
                <a:cubicBezTo>
                  <a:pt x="1577768" y="635331"/>
                  <a:pt x="1440031" y="549754"/>
                  <a:pt x="1178517" y="584775"/>
                </a:cubicBezTo>
                <a:cubicBezTo>
                  <a:pt x="917004" y="619796"/>
                  <a:pt x="860128" y="530145"/>
                  <a:pt x="611083" y="584775"/>
                </a:cubicBezTo>
                <a:cubicBezTo>
                  <a:pt x="362038" y="639405"/>
                  <a:pt x="273386" y="569710"/>
                  <a:pt x="0" y="584775"/>
                </a:cubicBezTo>
                <a:cubicBezTo>
                  <a:pt x="-51685" y="428839"/>
                  <a:pt x="2394" y="158927"/>
                  <a:pt x="0" y="0"/>
                </a:cubicBezTo>
                <a:close/>
              </a:path>
              <a:path w="2182438" h="584775" stroke="0" extrusionOk="0">
                <a:moveTo>
                  <a:pt x="0" y="0"/>
                </a:moveTo>
                <a:cubicBezTo>
                  <a:pt x="174829" y="-60903"/>
                  <a:pt x="344374" y="35204"/>
                  <a:pt x="523785" y="0"/>
                </a:cubicBezTo>
                <a:cubicBezTo>
                  <a:pt x="703197" y="-35204"/>
                  <a:pt x="949772" y="16608"/>
                  <a:pt x="1113043" y="0"/>
                </a:cubicBezTo>
                <a:cubicBezTo>
                  <a:pt x="1276314" y="-16608"/>
                  <a:pt x="1427313" y="6382"/>
                  <a:pt x="1593180" y="0"/>
                </a:cubicBezTo>
                <a:cubicBezTo>
                  <a:pt x="1759047" y="-6382"/>
                  <a:pt x="1914857" y="10759"/>
                  <a:pt x="2182438" y="0"/>
                </a:cubicBezTo>
                <a:cubicBezTo>
                  <a:pt x="2183043" y="273486"/>
                  <a:pt x="2151066" y="432236"/>
                  <a:pt x="2182438" y="584775"/>
                </a:cubicBezTo>
                <a:cubicBezTo>
                  <a:pt x="1988231" y="607331"/>
                  <a:pt x="1774481" y="550956"/>
                  <a:pt x="1593180" y="584775"/>
                </a:cubicBezTo>
                <a:cubicBezTo>
                  <a:pt x="1411879" y="618594"/>
                  <a:pt x="1226627" y="552133"/>
                  <a:pt x="1069395" y="584775"/>
                </a:cubicBezTo>
                <a:cubicBezTo>
                  <a:pt x="912164" y="617417"/>
                  <a:pt x="640854" y="581589"/>
                  <a:pt x="523785" y="584775"/>
                </a:cubicBezTo>
                <a:cubicBezTo>
                  <a:pt x="406716" y="587961"/>
                  <a:pt x="196339" y="558098"/>
                  <a:pt x="0" y="584775"/>
                </a:cubicBezTo>
                <a:cubicBezTo>
                  <a:pt x="-49596" y="427708"/>
                  <a:pt x="12147" y="208002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864849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</a:t>
            </a:r>
            <a:r>
              <a:rPr lang="en-US" sz="1600" b="1" noProof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positive impact in the tropical Pacific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DD623D-1D24-BBF1-33DB-93071904E6D5}"/>
              </a:ext>
            </a:extLst>
          </p:cNvPr>
          <p:cNvGrpSpPr/>
          <p:nvPr/>
        </p:nvGrpSpPr>
        <p:grpSpPr>
          <a:xfrm>
            <a:off x="158315" y="945469"/>
            <a:ext cx="2646998" cy="1774250"/>
            <a:chOff x="158315" y="945469"/>
            <a:chExt cx="2646998" cy="17742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88580F-3BC8-C7A8-852F-64F479623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3882"/>
            <a:stretch>
              <a:fillRect/>
            </a:stretch>
          </p:blipFill>
          <p:spPr>
            <a:xfrm>
              <a:off x="158315" y="945469"/>
              <a:ext cx="2646998" cy="17742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93F7B2-55AC-70C6-9C6B-807349E54A43}"/>
                </a:ext>
              </a:extLst>
            </p:cNvPr>
            <p:cNvSpPr txBox="1"/>
            <p:nvPr/>
          </p:nvSpPr>
          <p:spPr>
            <a:xfrm>
              <a:off x="598740" y="1086712"/>
              <a:ext cx="52770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/>
                <a:t>SSH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30AFA6-7CBA-55DF-83B8-62177175E959}"/>
              </a:ext>
            </a:extLst>
          </p:cNvPr>
          <p:cNvGrpSpPr/>
          <p:nvPr/>
        </p:nvGrpSpPr>
        <p:grpSpPr>
          <a:xfrm>
            <a:off x="2850374" y="945469"/>
            <a:ext cx="2646998" cy="1774250"/>
            <a:chOff x="2953737" y="945469"/>
            <a:chExt cx="2646998" cy="17742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D8FE3E6-10E3-93DC-0404-AE9B508C4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3882"/>
            <a:stretch>
              <a:fillRect/>
            </a:stretch>
          </p:blipFill>
          <p:spPr>
            <a:xfrm>
              <a:off x="2953737" y="945469"/>
              <a:ext cx="2646998" cy="17742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C9313B-1A19-B0AD-580B-0D2E055D89F3}"/>
                </a:ext>
              </a:extLst>
            </p:cNvPr>
            <p:cNvSpPr txBox="1"/>
            <p:nvPr/>
          </p:nvSpPr>
          <p:spPr>
            <a:xfrm>
              <a:off x="3374279" y="1086712"/>
              <a:ext cx="49513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/>
                <a:t>SST</a:t>
              </a:r>
            </a:p>
          </p:txBody>
        </p:sp>
      </p:grp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2D0539D6-87B0-F5F2-4E5C-49C9759D5A1D}"/>
              </a:ext>
            </a:extLst>
          </p:cNvPr>
          <p:cNvSpPr/>
          <p:nvPr/>
        </p:nvSpPr>
        <p:spPr>
          <a:xfrm>
            <a:off x="2021501" y="1520158"/>
            <a:ext cx="168808" cy="149807"/>
          </a:xfrm>
          <a:prstGeom prst="star5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436A37-38EF-689A-C317-7718F44745DC}"/>
              </a:ext>
            </a:extLst>
          </p:cNvPr>
          <p:cNvGrpSpPr/>
          <p:nvPr/>
        </p:nvGrpSpPr>
        <p:grpSpPr>
          <a:xfrm>
            <a:off x="9700" y="2891144"/>
            <a:ext cx="5931111" cy="2068760"/>
            <a:chOff x="1202" y="2891144"/>
            <a:chExt cx="5931111" cy="2068760"/>
          </a:xfrm>
        </p:grpSpPr>
        <p:sp>
          <p:nvSpPr>
            <p:cNvPr id="9" name="ZoneTexte 18">
              <a:extLst>
                <a:ext uri="{FF2B5EF4-FFF2-40B4-BE49-F238E27FC236}">
                  <a16:creationId xmlns:a16="http://schemas.microsoft.com/office/drawing/2014/main" id="{21630AEE-4E7A-961A-0CB1-6CD859470C36}"/>
                </a:ext>
              </a:extLst>
            </p:cNvPr>
            <p:cNvSpPr txBox="1"/>
            <p:nvPr/>
          </p:nvSpPr>
          <p:spPr>
            <a:xfrm>
              <a:off x="158315" y="2891144"/>
              <a:ext cx="553364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500" b="1" dirty="0"/>
                <a:t>Time series of the no3 difference (model – BGC Argo)    Jul-Dec 2024 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8FEC271-2879-6088-403C-E2A34B624C44}"/>
                </a:ext>
              </a:extLst>
            </p:cNvPr>
            <p:cNvGrpSpPr/>
            <p:nvPr/>
          </p:nvGrpSpPr>
          <p:grpSpPr>
            <a:xfrm>
              <a:off x="1202" y="3233021"/>
              <a:ext cx="3093720" cy="1726883"/>
              <a:chOff x="1202" y="3233021"/>
              <a:chExt cx="3093720" cy="1726883"/>
            </a:xfrm>
          </p:grpSpPr>
          <p:pic>
            <p:nvPicPr>
              <p:cNvPr id="11" name="Picture 8" descr="Une image contenant capture d’écran, texte, Rectangle&#10;&#10;Le contenu généré par l’IA peut être incorrect.">
                <a:extLst>
                  <a:ext uri="{FF2B5EF4-FFF2-40B4-BE49-F238E27FC236}">
                    <a16:creationId xmlns:a16="http://schemas.microsoft.com/office/drawing/2014/main" id="{C52592D4-7D3D-5DB7-F0DD-281B3D864D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2" y="3233021"/>
                <a:ext cx="3093720" cy="17268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0E58B06-4382-1BC8-5049-8E5C56255B52}"/>
                  </a:ext>
                </a:extLst>
              </p:cNvPr>
              <p:cNvSpPr/>
              <p:nvPr/>
            </p:nvSpPr>
            <p:spPr>
              <a:xfrm>
                <a:off x="125100" y="3250198"/>
                <a:ext cx="295644" cy="10273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756CE75-F07D-F313-0B8F-935440F96A83}"/>
                  </a:ext>
                </a:extLst>
              </p:cNvPr>
              <p:cNvSpPr/>
              <p:nvPr/>
            </p:nvSpPr>
            <p:spPr>
              <a:xfrm>
                <a:off x="394814" y="3258742"/>
                <a:ext cx="2495658" cy="10273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9D23CA4-32AB-3E12-B3C5-2DFF421B3000}"/>
                </a:ext>
              </a:extLst>
            </p:cNvPr>
            <p:cNvGrpSpPr/>
            <p:nvPr/>
          </p:nvGrpSpPr>
          <p:grpSpPr>
            <a:xfrm>
              <a:off x="2838593" y="3236355"/>
              <a:ext cx="3093720" cy="1720215"/>
              <a:chOff x="2838593" y="3236355"/>
              <a:chExt cx="3093720" cy="1720215"/>
            </a:xfrm>
          </p:grpSpPr>
          <p:pic>
            <p:nvPicPr>
              <p:cNvPr id="12" name="Picture 10" descr="Une image contenant texte, Logiciel multimédia, logiciel, capture d’écran&#10;&#10;Le contenu généré par l’IA peut être incorrect.">
                <a:extLst>
                  <a:ext uri="{FF2B5EF4-FFF2-40B4-BE49-F238E27FC236}">
                    <a16:creationId xmlns:a16="http://schemas.microsoft.com/office/drawing/2014/main" id="{313D9D63-FA88-8138-C9AF-9361A59B0B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8593" y="3236355"/>
                <a:ext cx="3093720" cy="17202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DF58740-0066-F9A1-BED0-EE62C535C9A0}"/>
                  </a:ext>
                </a:extLst>
              </p:cNvPr>
              <p:cNvSpPr/>
              <p:nvPr/>
            </p:nvSpPr>
            <p:spPr>
              <a:xfrm>
                <a:off x="2899837" y="3284062"/>
                <a:ext cx="282097" cy="669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B3D0DCA-1C7A-6940-45E8-34A29AB6A046}"/>
                  </a:ext>
                </a:extLst>
              </p:cNvPr>
              <p:cNvSpPr/>
              <p:nvPr/>
            </p:nvSpPr>
            <p:spPr>
              <a:xfrm>
                <a:off x="3160187" y="3293228"/>
                <a:ext cx="2669548" cy="662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ZoneTexte 18">
              <a:extLst>
                <a:ext uri="{FF2B5EF4-FFF2-40B4-BE49-F238E27FC236}">
                  <a16:creationId xmlns:a16="http://schemas.microsoft.com/office/drawing/2014/main" id="{4574F806-99B0-B1F4-DE38-D142E3575F28}"/>
                </a:ext>
              </a:extLst>
            </p:cNvPr>
            <p:cNvSpPr txBox="1"/>
            <p:nvPr/>
          </p:nvSpPr>
          <p:spPr>
            <a:xfrm>
              <a:off x="230589" y="3130220"/>
              <a:ext cx="25747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/>
                <a:t>Without wave forcing</a:t>
              </a:r>
            </a:p>
          </p:txBody>
        </p:sp>
        <p:sp>
          <p:nvSpPr>
            <p:cNvPr id="27" name="ZoneTexte 18">
              <a:extLst>
                <a:ext uri="{FF2B5EF4-FFF2-40B4-BE49-F238E27FC236}">
                  <a16:creationId xmlns:a16="http://schemas.microsoft.com/office/drawing/2014/main" id="{FC4D894A-2EAD-24C2-AD44-3CF66AA0FE22}"/>
                </a:ext>
              </a:extLst>
            </p:cNvPr>
            <p:cNvSpPr txBox="1"/>
            <p:nvPr/>
          </p:nvSpPr>
          <p:spPr>
            <a:xfrm>
              <a:off x="3067574" y="3130220"/>
              <a:ext cx="25747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/>
                <a:t>With wave forcing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5F115D-D1A7-5655-E8A3-E2E533BBA4E1}"/>
              </a:ext>
            </a:extLst>
          </p:cNvPr>
          <p:cNvCxnSpPr>
            <a:cxnSpLocks/>
          </p:cNvCxnSpPr>
          <p:nvPr/>
        </p:nvCxnSpPr>
        <p:spPr>
          <a:xfrm flipV="1">
            <a:off x="1701800" y="1778000"/>
            <a:ext cx="357801" cy="107504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5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8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BEF6C-F8FB-FE56-12F4-884A5E29C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3">
            <a:extLst>
              <a:ext uri="{FF2B5EF4-FFF2-40B4-BE49-F238E27FC236}">
                <a16:creationId xmlns:a16="http://schemas.microsoft.com/office/drawing/2014/main" id="{14C423D7-CE5A-2571-5D3B-666B831DD8E8}"/>
              </a:ext>
            </a:extLst>
          </p:cNvPr>
          <p:cNvSpPr txBox="1"/>
          <p:nvPr/>
        </p:nvSpPr>
        <p:spPr>
          <a:xfrm>
            <a:off x="52159" y="3229945"/>
            <a:ext cx="3536856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29698-2E9E-FE7B-6764-050A06D14F62}"/>
              </a:ext>
            </a:extLst>
          </p:cNvPr>
          <p:cNvSpPr txBox="1"/>
          <p:nvPr/>
        </p:nvSpPr>
        <p:spPr>
          <a:xfrm>
            <a:off x="1122544" y="2894437"/>
            <a:ext cx="494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PSY4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5882F-3121-EB76-5A30-319C22292D3F}"/>
              </a:ext>
            </a:extLst>
          </p:cNvPr>
          <p:cNvSpPr txBox="1"/>
          <p:nvPr/>
        </p:nvSpPr>
        <p:spPr>
          <a:xfrm>
            <a:off x="2860575" y="2906010"/>
            <a:ext cx="606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GLO12</a:t>
            </a:r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2253303C-77F6-0E70-EB7F-FE5D90ED0132}"/>
              </a:ext>
            </a:extLst>
          </p:cNvPr>
          <p:cNvSpPr txBox="1"/>
          <p:nvPr/>
        </p:nvSpPr>
        <p:spPr>
          <a:xfrm>
            <a:off x="2193325" y="1203706"/>
            <a:ext cx="2595694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400" dirty="0">
                <a:sym typeface="Wingdings" panose="05000000000000000000" pitchFamily="2" charset="2"/>
              </a:rPr>
              <a:t>Current scenario</a:t>
            </a:r>
          </a:p>
          <a:p>
            <a:pPr lvl="0" algn="ctr"/>
            <a:r>
              <a:rPr lang="en-GB" sz="1400" dirty="0">
                <a:effectLst/>
                <a:sym typeface="Wingdings" panose="05000000000000000000" pitchFamily="2" charset="2"/>
              </a:rPr>
              <a:t>(</a:t>
            </a:r>
            <a:r>
              <a:rPr lang="en-GB" sz="1400" b="1" dirty="0">
                <a:solidFill>
                  <a:srgbClr val="00CC99"/>
                </a:solidFill>
                <a:sym typeface="Wingdings" panose="05000000000000000000" pitchFamily="2" charset="2"/>
              </a:rPr>
              <a:t>weekly analysis </a:t>
            </a:r>
            <a:r>
              <a:rPr lang="en-GB" sz="1400" dirty="0">
                <a:effectLst/>
                <a:sym typeface="Wingdings" panose="05000000000000000000" pitchFamily="2" charset="2"/>
              </a:rPr>
              <a:t>+ daily forecast</a:t>
            </a:r>
            <a:r>
              <a:rPr lang="en-GB" sz="1400" dirty="0">
                <a:sym typeface="Wingdings" panose="05000000000000000000" pitchFamily="2" charset="2"/>
              </a:rPr>
              <a:t>)</a:t>
            </a:r>
            <a:endParaRPr lang="en-GB" sz="1400" dirty="0">
              <a:effectLst/>
              <a:sym typeface="Wingdings" panose="05000000000000000000" pitchFamily="2" charset="2"/>
            </a:endParaRPr>
          </a:p>
        </p:txBody>
      </p:sp>
      <p:pic>
        <p:nvPicPr>
          <p:cNvPr id="15" name="Image 453">
            <a:extLst>
              <a:ext uri="{FF2B5EF4-FFF2-40B4-BE49-F238E27FC236}">
                <a16:creationId xmlns:a16="http://schemas.microsoft.com/office/drawing/2014/main" id="{AD33F717-CB8E-31CF-5604-7DEC6272B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082" y="1681800"/>
            <a:ext cx="3804787" cy="3284166"/>
          </a:xfrm>
          <a:prstGeom prst="rect">
            <a:avLst/>
          </a:prstGeom>
        </p:spPr>
      </p:pic>
      <p:sp>
        <p:nvSpPr>
          <p:cNvPr id="16" name="ZoneTexte 456">
            <a:extLst>
              <a:ext uri="{FF2B5EF4-FFF2-40B4-BE49-F238E27FC236}">
                <a16:creationId xmlns:a16="http://schemas.microsoft.com/office/drawing/2014/main" id="{C5CDF5EC-496A-3AB7-982C-605E2228A5C4}"/>
              </a:ext>
            </a:extLst>
          </p:cNvPr>
          <p:cNvSpPr txBox="1"/>
          <p:nvPr/>
        </p:nvSpPr>
        <p:spPr>
          <a:xfrm>
            <a:off x="7882187" y="1012025"/>
            <a:ext cx="1283398" cy="807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altLang="fr-FR" sz="800" dirty="0">
                <a:solidFill>
                  <a:srgbClr val="FF0000"/>
                </a:solidFill>
                <a:latin typeface="Century Gothic" panose="020B0502020202020204" pitchFamily="34" charset="0"/>
              </a:rPr>
              <a:t>B = best analysis</a:t>
            </a:r>
          </a:p>
          <a:p>
            <a:pPr algn="just">
              <a:lnSpc>
                <a:spcPct val="150000"/>
              </a:lnSpc>
            </a:pPr>
            <a:r>
              <a:rPr lang="en-GB" altLang="fr-FR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H = hindcast analysis</a:t>
            </a:r>
          </a:p>
          <a:p>
            <a:pPr algn="just">
              <a:lnSpc>
                <a:spcPct val="150000"/>
              </a:lnSpc>
            </a:pPr>
            <a:r>
              <a:rPr lang="en-GB" altLang="fr-FR" sz="800" dirty="0">
                <a:latin typeface="Century Gothic" panose="020B0502020202020204" pitchFamily="34" charset="0"/>
              </a:rPr>
              <a:t>N = nowcast analysis</a:t>
            </a:r>
          </a:p>
          <a:p>
            <a:pPr algn="just">
              <a:lnSpc>
                <a:spcPct val="150000"/>
              </a:lnSpc>
            </a:pPr>
            <a:r>
              <a:rPr lang="en-GB" altLang="fr-FR" sz="800" dirty="0">
                <a:solidFill>
                  <a:srgbClr val="FFC000"/>
                </a:solidFill>
                <a:latin typeface="Century Gothic" panose="020B0502020202020204" pitchFamily="34" charset="0"/>
              </a:rPr>
              <a:t>F10 = 10-day forecast</a:t>
            </a:r>
          </a:p>
        </p:txBody>
      </p:sp>
      <p:sp>
        <p:nvSpPr>
          <p:cNvPr id="17" name="ZoneTexte 6">
            <a:extLst>
              <a:ext uri="{FF2B5EF4-FFF2-40B4-BE49-F238E27FC236}">
                <a16:creationId xmlns:a16="http://schemas.microsoft.com/office/drawing/2014/main" id="{4D1C11A6-D10D-49FB-CE1F-455E7F6079CE}"/>
              </a:ext>
            </a:extLst>
          </p:cNvPr>
          <p:cNvSpPr txBox="1"/>
          <p:nvPr/>
        </p:nvSpPr>
        <p:spPr>
          <a:xfrm>
            <a:off x="5357134" y="1093758"/>
            <a:ext cx="249965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400" dirty="0">
                <a:sym typeface="Wingdings" panose="05000000000000000000" pitchFamily="2" charset="2"/>
              </a:rPr>
              <a:t>New scenario</a:t>
            </a:r>
          </a:p>
          <a:p>
            <a:pPr lvl="0" algn="ctr"/>
            <a:r>
              <a:rPr lang="en-GB" sz="1400" dirty="0">
                <a:effectLst/>
                <a:sym typeface="Wingdings" panose="05000000000000000000" pitchFamily="2" charset="2"/>
              </a:rPr>
              <a:t>(</a:t>
            </a:r>
            <a:r>
              <a:rPr lang="en-GB" sz="1400" b="1" dirty="0">
                <a:solidFill>
                  <a:srgbClr val="00CC99"/>
                </a:solidFill>
                <a:sym typeface="Wingdings" panose="05000000000000000000" pitchFamily="2" charset="2"/>
              </a:rPr>
              <a:t>daily analysis </a:t>
            </a:r>
            <a:r>
              <a:rPr lang="en-GB" sz="1400" dirty="0">
                <a:effectLst/>
                <a:sym typeface="Wingdings" panose="05000000000000000000" pitchFamily="2" charset="2"/>
              </a:rPr>
              <a:t>+ daily forecast</a:t>
            </a:r>
            <a:r>
              <a:rPr lang="en-GB" sz="1400" dirty="0">
                <a:sym typeface="Wingdings" panose="05000000000000000000" pitchFamily="2" charset="2"/>
              </a:rPr>
              <a:t>)</a:t>
            </a:r>
            <a:endParaRPr lang="en-GB" sz="1400" dirty="0">
              <a:effectLst/>
              <a:sym typeface="Wingdings" panose="05000000000000000000" pitchFamily="2" charset="2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B278E33-115C-8576-8222-60C03587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5" y="3267"/>
            <a:ext cx="6252948" cy="477862"/>
          </a:xfrm>
        </p:spPr>
        <p:txBody>
          <a:bodyPr>
            <a:normAutofit/>
          </a:bodyPr>
          <a:lstStyle/>
          <a:p>
            <a:pPr algn="ctr"/>
            <a:r>
              <a:rPr lang="en-GB" sz="2200" dirty="0"/>
              <a:t>From weekly to daily analysis</a:t>
            </a:r>
          </a:p>
        </p:txBody>
      </p:sp>
      <p:pic>
        <p:nvPicPr>
          <p:cNvPr id="252" name="Picture 251">
            <a:extLst>
              <a:ext uri="{FF2B5EF4-FFF2-40B4-BE49-F238E27FC236}">
                <a16:creationId xmlns:a16="http://schemas.microsoft.com/office/drawing/2014/main" id="{23D4838E-7ADE-267F-9C05-18E2AA502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31" y="1616978"/>
            <a:ext cx="4809072" cy="33622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ED1A26-DB83-687B-CEB6-507AF58851E4}"/>
              </a:ext>
            </a:extLst>
          </p:cNvPr>
          <p:cNvSpPr txBox="1"/>
          <p:nvPr/>
        </p:nvSpPr>
        <p:spPr>
          <a:xfrm>
            <a:off x="138896" y="483677"/>
            <a:ext cx="8802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>
                <a:solidFill>
                  <a:srgbClr val="242424"/>
                </a:solidFill>
                <a:cs typeface="Arial"/>
              </a:rPr>
              <a:t>Another major change in GLO12 is the switch from a weekly to a daily analysis, which will </a:t>
            </a:r>
            <a:r>
              <a:rPr lang="en-US" sz="1400" b="1" dirty="0">
                <a:solidFill>
                  <a:srgbClr val="242424"/>
                </a:solidFill>
                <a:cs typeface="Arial"/>
              </a:rPr>
              <a:t>allow each daily 10-day forecasts to be initialized by an optimal state of the ocean, </a:t>
            </a:r>
            <a:r>
              <a:rPr lang="en-US" sz="1400" dirty="0">
                <a:solidFill>
                  <a:srgbClr val="242424"/>
                </a:solidFill>
                <a:cs typeface="Arial"/>
              </a:rPr>
              <a:t>as close as possible to observations. </a:t>
            </a:r>
            <a:endParaRPr lang="en-US" sz="1400" noProof="0" dirty="0">
              <a:solidFill>
                <a:srgbClr val="242424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8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ECED2-FE3F-E9D6-1A16-0A039B950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3E714D-D349-588A-F790-999C1C94AD07}"/>
              </a:ext>
            </a:extLst>
          </p:cNvPr>
          <p:cNvGrpSpPr/>
          <p:nvPr/>
        </p:nvGrpSpPr>
        <p:grpSpPr>
          <a:xfrm>
            <a:off x="1118634" y="550152"/>
            <a:ext cx="6906731" cy="4433753"/>
            <a:chOff x="4730213" y="1302960"/>
            <a:chExt cx="4347842" cy="3098055"/>
          </a:xfrm>
        </p:grpSpPr>
        <p:pic>
          <p:nvPicPr>
            <p:cNvPr id="3" name="Espace réservé du contenu 9">
              <a:extLst>
                <a:ext uri="{FF2B5EF4-FFF2-40B4-BE49-F238E27FC236}">
                  <a16:creationId xmlns:a16="http://schemas.microsoft.com/office/drawing/2014/main" id="{BA782AD8-D42E-082F-9569-36AA2F253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4730213" y="1502454"/>
              <a:ext cx="4347842" cy="289856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E65A6DB-1ED8-D12C-F83F-4461ECAA15D9}"/>
                </a:ext>
              </a:extLst>
            </p:cNvPr>
            <p:cNvSpPr txBox="1"/>
            <p:nvPr/>
          </p:nvSpPr>
          <p:spPr>
            <a:xfrm>
              <a:off x="4808001" y="1302960"/>
              <a:ext cx="4200888" cy="3655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noProof="0" dirty="0"/>
                <a:t>RMSD improvement/degradation (in %): </a:t>
              </a:r>
              <a:r>
                <a:rPr lang="en-US" sz="1400" b="1" noProof="0" dirty="0"/>
                <a:t>blue indicates better performance.</a:t>
              </a:r>
              <a:endParaRPr lang="en-US" sz="1600" b="1" noProof="0" dirty="0"/>
            </a:p>
            <a:p>
              <a:pPr algn="ctr"/>
              <a:r>
                <a:rPr lang="en-US" sz="1400" noProof="0" dirty="0"/>
                <a:t>GLO12v4 (current system), GLO12v4_NEW (with daily analysis)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318726-DF99-3231-AB08-A319FC77F545}"/>
                </a:ext>
              </a:extLst>
            </p:cNvPr>
            <p:cNvSpPr/>
            <p:nvPr/>
          </p:nvSpPr>
          <p:spPr>
            <a:xfrm>
              <a:off x="6273210" y="4146698"/>
              <a:ext cx="1323078" cy="74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itre 1">
            <a:extLst>
              <a:ext uri="{FF2B5EF4-FFF2-40B4-BE49-F238E27FC236}">
                <a16:creationId xmlns:a16="http://schemas.microsoft.com/office/drawing/2014/main" id="{93031AB4-337D-FECC-FA74-2C93B8CD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5" y="3267"/>
            <a:ext cx="6252948" cy="477862"/>
          </a:xfrm>
        </p:spPr>
        <p:txBody>
          <a:bodyPr>
            <a:normAutofit/>
          </a:bodyPr>
          <a:lstStyle/>
          <a:p>
            <a:pPr algn="ctr"/>
            <a:r>
              <a:rPr lang="en-GB" sz="2200" dirty="0"/>
              <a:t>From weekly to daily analysis</a:t>
            </a:r>
          </a:p>
        </p:txBody>
      </p:sp>
    </p:spTree>
    <p:extLst>
      <p:ext uri="{BB962C8B-B14F-4D97-AF65-F5344CB8AC3E}">
        <p14:creationId xmlns:p14="http://schemas.microsoft.com/office/powerpoint/2010/main" val="47106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5C4F3BC-64D0-C7A0-4A4B-115074CDEE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4435" b="2128"/>
          <a:stretch>
            <a:fillRect/>
          </a:stretch>
        </p:blipFill>
        <p:spPr>
          <a:xfrm>
            <a:off x="207042" y="491953"/>
            <a:ext cx="7325396" cy="4563127"/>
          </a:xfrm>
        </p:spPr>
      </p:pic>
      <p:sp>
        <p:nvSpPr>
          <p:cNvPr id="5" name="ZoneTexte 8">
            <a:extLst>
              <a:ext uri="{FF2B5EF4-FFF2-40B4-BE49-F238E27FC236}">
                <a16:creationId xmlns:a16="http://schemas.microsoft.com/office/drawing/2014/main" id="{12B87427-9276-4142-8EC3-0034AB0559F7}"/>
              </a:ext>
            </a:extLst>
          </p:cNvPr>
          <p:cNvSpPr txBox="1"/>
          <p:nvPr/>
        </p:nvSpPr>
        <p:spPr bwMode="auto">
          <a:xfrm>
            <a:off x="5869457" y="3224595"/>
            <a:ext cx="3078594" cy="1323439"/>
          </a:xfrm>
          <a:custGeom>
            <a:avLst/>
            <a:gdLst>
              <a:gd name="csX0" fmla="*/ 0 w 3078594"/>
              <a:gd name="csY0" fmla="*/ 0 h 1323439"/>
              <a:gd name="csX1" fmla="*/ 574671 w 3078594"/>
              <a:gd name="csY1" fmla="*/ 0 h 1323439"/>
              <a:gd name="csX2" fmla="*/ 1118556 w 3078594"/>
              <a:gd name="csY2" fmla="*/ 0 h 1323439"/>
              <a:gd name="csX3" fmla="*/ 1539297 w 3078594"/>
              <a:gd name="csY3" fmla="*/ 0 h 1323439"/>
              <a:gd name="csX4" fmla="*/ 1960038 w 3078594"/>
              <a:gd name="csY4" fmla="*/ 0 h 1323439"/>
              <a:gd name="csX5" fmla="*/ 2380779 w 3078594"/>
              <a:gd name="csY5" fmla="*/ 0 h 1323439"/>
              <a:gd name="csX6" fmla="*/ 3078594 w 3078594"/>
              <a:gd name="csY6" fmla="*/ 0 h 1323439"/>
              <a:gd name="csX7" fmla="*/ 3078594 w 3078594"/>
              <a:gd name="csY7" fmla="*/ 414678 h 1323439"/>
              <a:gd name="csX8" fmla="*/ 3078594 w 3078594"/>
              <a:gd name="csY8" fmla="*/ 869058 h 1323439"/>
              <a:gd name="csX9" fmla="*/ 3078594 w 3078594"/>
              <a:gd name="csY9" fmla="*/ 1323439 h 1323439"/>
              <a:gd name="csX10" fmla="*/ 2596281 w 3078594"/>
              <a:gd name="csY10" fmla="*/ 1323439 h 1323439"/>
              <a:gd name="csX11" fmla="*/ 2083182 w 3078594"/>
              <a:gd name="csY11" fmla="*/ 1323439 h 1323439"/>
              <a:gd name="csX12" fmla="*/ 1508511 w 3078594"/>
              <a:gd name="csY12" fmla="*/ 1323439 h 1323439"/>
              <a:gd name="csX13" fmla="*/ 1087770 w 3078594"/>
              <a:gd name="csY13" fmla="*/ 1323439 h 1323439"/>
              <a:gd name="csX14" fmla="*/ 636243 w 3078594"/>
              <a:gd name="csY14" fmla="*/ 1323439 h 1323439"/>
              <a:gd name="csX15" fmla="*/ 0 w 3078594"/>
              <a:gd name="csY15" fmla="*/ 1323439 h 1323439"/>
              <a:gd name="csX16" fmla="*/ 0 w 3078594"/>
              <a:gd name="csY16" fmla="*/ 908761 h 1323439"/>
              <a:gd name="csX17" fmla="*/ 0 w 3078594"/>
              <a:gd name="csY17" fmla="*/ 480850 h 1323439"/>
              <a:gd name="csX18" fmla="*/ 0 w 3078594"/>
              <a:gd name="csY18" fmla="*/ 0 h 13234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3078594" h="1323439" fill="none" extrusionOk="0">
                <a:moveTo>
                  <a:pt x="0" y="0"/>
                </a:moveTo>
                <a:cubicBezTo>
                  <a:pt x="176755" y="-30913"/>
                  <a:pt x="335321" y="68594"/>
                  <a:pt x="574671" y="0"/>
                </a:cubicBezTo>
                <a:cubicBezTo>
                  <a:pt x="814021" y="-68594"/>
                  <a:pt x="972627" y="41010"/>
                  <a:pt x="1118556" y="0"/>
                </a:cubicBezTo>
                <a:cubicBezTo>
                  <a:pt x="1264485" y="-41010"/>
                  <a:pt x="1408021" y="42923"/>
                  <a:pt x="1539297" y="0"/>
                </a:cubicBezTo>
                <a:cubicBezTo>
                  <a:pt x="1670573" y="-42923"/>
                  <a:pt x="1768773" y="44240"/>
                  <a:pt x="1960038" y="0"/>
                </a:cubicBezTo>
                <a:cubicBezTo>
                  <a:pt x="2151303" y="-44240"/>
                  <a:pt x="2286780" y="37696"/>
                  <a:pt x="2380779" y="0"/>
                </a:cubicBezTo>
                <a:cubicBezTo>
                  <a:pt x="2474778" y="-37696"/>
                  <a:pt x="2788507" y="9994"/>
                  <a:pt x="3078594" y="0"/>
                </a:cubicBezTo>
                <a:cubicBezTo>
                  <a:pt x="3078800" y="119629"/>
                  <a:pt x="3041232" y="287862"/>
                  <a:pt x="3078594" y="414678"/>
                </a:cubicBezTo>
                <a:cubicBezTo>
                  <a:pt x="3115956" y="541494"/>
                  <a:pt x="3068979" y="677599"/>
                  <a:pt x="3078594" y="869058"/>
                </a:cubicBezTo>
                <a:cubicBezTo>
                  <a:pt x="3088209" y="1060517"/>
                  <a:pt x="3063088" y="1195227"/>
                  <a:pt x="3078594" y="1323439"/>
                </a:cubicBezTo>
                <a:cubicBezTo>
                  <a:pt x="2968161" y="1343541"/>
                  <a:pt x="2753279" y="1303138"/>
                  <a:pt x="2596281" y="1323439"/>
                </a:cubicBezTo>
                <a:cubicBezTo>
                  <a:pt x="2439283" y="1343740"/>
                  <a:pt x="2260612" y="1272423"/>
                  <a:pt x="2083182" y="1323439"/>
                </a:cubicBezTo>
                <a:cubicBezTo>
                  <a:pt x="1905752" y="1374455"/>
                  <a:pt x="1680245" y="1290205"/>
                  <a:pt x="1508511" y="1323439"/>
                </a:cubicBezTo>
                <a:cubicBezTo>
                  <a:pt x="1336777" y="1356673"/>
                  <a:pt x="1177403" y="1295421"/>
                  <a:pt x="1087770" y="1323439"/>
                </a:cubicBezTo>
                <a:cubicBezTo>
                  <a:pt x="998137" y="1351457"/>
                  <a:pt x="794782" y="1292027"/>
                  <a:pt x="636243" y="1323439"/>
                </a:cubicBezTo>
                <a:cubicBezTo>
                  <a:pt x="477704" y="1354851"/>
                  <a:pt x="234961" y="1321170"/>
                  <a:pt x="0" y="1323439"/>
                </a:cubicBezTo>
                <a:cubicBezTo>
                  <a:pt x="-30679" y="1156656"/>
                  <a:pt x="2586" y="1062870"/>
                  <a:pt x="0" y="908761"/>
                </a:cubicBezTo>
                <a:cubicBezTo>
                  <a:pt x="-2586" y="754652"/>
                  <a:pt x="19391" y="675738"/>
                  <a:pt x="0" y="480850"/>
                </a:cubicBezTo>
                <a:cubicBezTo>
                  <a:pt x="-19391" y="285962"/>
                  <a:pt x="26644" y="198963"/>
                  <a:pt x="0" y="0"/>
                </a:cubicBezTo>
                <a:close/>
              </a:path>
              <a:path w="3078594" h="1323439" stroke="0" extrusionOk="0">
                <a:moveTo>
                  <a:pt x="0" y="0"/>
                </a:moveTo>
                <a:cubicBezTo>
                  <a:pt x="104203" y="-30395"/>
                  <a:pt x="399468" y="538"/>
                  <a:pt x="513099" y="0"/>
                </a:cubicBezTo>
                <a:cubicBezTo>
                  <a:pt x="626730" y="-538"/>
                  <a:pt x="739537" y="11032"/>
                  <a:pt x="964626" y="0"/>
                </a:cubicBezTo>
                <a:cubicBezTo>
                  <a:pt x="1189715" y="-11032"/>
                  <a:pt x="1224686" y="39707"/>
                  <a:pt x="1446939" y="0"/>
                </a:cubicBezTo>
                <a:cubicBezTo>
                  <a:pt x="1669192" y="-39707"/>
                  <a:pt x="1713545" y="49849"/>
                  <a:pt x="1898466" y="0"/>
                </a:cubicBezTo>
                <a:cubicBezTo>
                  <a:pt x="2083387" y="-49849"/>
                  <a:pt x="2215971" y="37405"/>
                  <a:pt x="2380779" y="0"/>
                </a:cubicBezTo>
                <a:cubicBezTo>
                  <a:pt x="2545587" y="-37405"/>
                  <a:pt x="2755895" y="3664"/>
                  <a:pt x="3078594" y="0"/>
                </a:cubicBezTo>
                <a:cubicBezTo>
                  <a:pt x="3110948" y="139889"/>
                  <a:pt x="3032187" y="208829"/>
                  <a:pt x="3078594" y="401443"/>
                </a:cubicBezTo>
                <a:cubicBezTo>
                  <a:pt x="3125001" y="594057"/>
                  <a:pt x="3050153" y="764526"/>
                  <a:pt x="3078594" y="855824"/>
                </a:cubicBezTo>
                <a:cubicBezTo>
                  <a:pt x="3107035" y="947122"/>
                  <a:pt x="3048688" y="1140624"/>
                  <a:pt x="3078594" y="1323439"/>
                </a:cubicBezTo>
                <a:cubicBezTo>
                  <a:pt x="2956355" y="1346039"/>
                  <a:pt x="2787526" y="1311296"/>
                  <a:pt x="2627067" y="1323439"/>
                </a:cubicBezTo>
                <a:cubicBezTo>
                  <a:pt x="2466608" y="1335582"/>
                  <a:pt x="2276671" y="1323262"/>
                  <a:pt x="2144754" y="1323439"/>
                </a:cubicBezTo>
                <a:cubicBezTo>
                  <a:pt x="2012837" y="1323616"/>
                  <a:pt x="1891781" y="1272078"/>
                  <a:pt x="1693227" y="1323439"/>
                </a:cubicBezTo>
                <a:cubicBezTo>
                  <a:pt x="1494673" y="1374800"/>
                  <a:pt x="1404679" y="1314255"/>
                  <a:pt x="1241700" y="1323439"/>
                </a:cubicBezTo>
                <a:cubicBezTo>
                  <a:pt x="1078721" y="1332623"/>
                  <a:pt x="961335" y="1273210"/>
                  <a:pt x="728601" y="1323439"/>
                </a:cubicBezTo>
                <a:cubicBezTo>
                  <a:pt x="495867" y="1373668"/>
                  <a:pt x="299081" y="1241651"/>
                  <a:pt x="0" y="1323439"/>
                </a:cubicBezTo>
                <a:cubicBezTo>
                  <a:pt x="-33648" y="1224512"/>
                  <a:pt x="5100" y="1001369"/>
                  <a:pt x="0" y="908761"/>
                </a:cubicBezTo>
                <a:cubicBezTo>
                  <a:pt x="-5100" y="816153"/>
                  <a:pt x="45334" y="629013"/>
                  <a:pt x="0" y="454381"/>
                </a:cubicBezTo>
                <a:cubicBezTo>
                  <a:pt x="-45334" y="279749"/>
                  <a:pt x="53597" y="161379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970557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600" noProof="0" dirty="0"/>
              <a:t>Improved initial state and forecast score for all physical variables.</a:t>
            </a:r>
          </a:p>
          <a:p>
            <a:r>
              <a:rPr lang="en-US" sz="1600" dirty="0"/>
              <a:t>Ready to be integrated in the operational suite by late 2026 or early 2027.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A52FC4A-A22A-05EA-37A2-5E9AB700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5" y="3267"/>
            <a:ext cx="6252948" cy="477862"/>
          </a:xfrm>
        </p:spPr>
        <p:txBody>
          <a:bodyPr>
            <a:normAutofit/>
          </a:bodyPr>
          <a:lstStyle/>
          <a:p>
            <a:pPr algn="ctr"/>
            <a:r>
              <a:rPr lang="en-GB" sz="2200" dirty="0"/>
              <a:t>From weekly to daily analysis</a:t>
            </a:r>
          </a:p>
        </p:txBody>
      </p:sp>
    </p:spTree>
    <p:extLst>
      <p:ext uri="{BB962C8B-B14F-4D97-AF65-F5344CB8AC3E}">
        <p14:creationId xmlns:p14="http://schemas.microsoft.com/office/powerpoint/2010/main" val="1782033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8199</TotalTime>
  <Words>981</Words>
  <Application>Microsoft Office PowerPoint</Application>
  <PresentationFormat>On-screen Show (16:9)</PresentationFormat>
  <Paragraphs>122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Aptos</vt:lpstr>
      <vt:lpstr>Arial</vt:lpstr>
      <vt:lpstr>Calibri</vt:lpstr>
      <vt:lpstr>Century Gothic</vt:lpstr>
      <vt:lpstr>Times New Roman</vt:lpstr>
      <vt:lpstr>Wingdings</vt:lpstr>
      <vt:lpstr>Thème Office</vt:lpstr>
      <vt:lpstr>The Copernicus Marine Service global ocean analysis and forecasting 1/12° high-resolution system. Recent changes and future evolution.</vt:lpstr>
      <vt:lpstr>Outline</vt:lpstr>
      <vt:lpstr>Components and main recent updates of the system</vt:lpstr>
      <vt:lpstr>Additional updates in the framework of the CMS</vt:lpstr>
      <vt:lpstr>Introduction of wave forcing</vt:lpstr>
      <vt:lpstr>Introduction of wave forcing</vt:lpstr>
      <vt:lpstr>From weekly to daily analysis</vt:lpstr>
      <vt:lpstr>From weekly to daily analysis</vt:lpstr>
      <vt:lpstr>From weekly to daily analysis</vt:lpstr>
      <vt:lpstr>Assimilation of SWOT</vt:lpstr>
      <vt:lpstr>Assimilation of SWOT</vt:lpstr>
      <vt:lpstr>Assimilation of SWOT</vt:lpstr>
      <vt:lpstr>Assimilation of SWOT</vt:lpstr>
      <vt:lpstr>Assimilation of SWOT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Vanessa Dubois</dc:creator>
  <cp:lastModifiedBy>Jean-Michel Lellouche</cp:lastModifiedBy>
  <cp:revision>174</cp:revision>
  <dcterms:created xsi:type="dcterms:W3CDTF">2018-09-25T08:24:57Z</dcterms:created>
  <dcterms:modified xsi:type="dcterms:W3CDTF">2026-05-07T10:04:41Z</dcterms:modified>
</cp:coreProperties>
</file>