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4" r:id="rId15"/>
    <p:sldId id="270" r:id="rId16"/>
    <p:sldId id="272" r:id="rId17"/>
    <p:sldId id="273" r:id="rId18"/>
    <p:sldId id="275" r:id="rId19"/>
    <p:sldId id="278" r:id="rId20"/>
    <p:sldId id="277" r:id="rId21"/>
    <p:sldId id="279" r:id="rId22"/>
    <p:sldId id="276" r:id="rId23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819"/>
    <a:srgbClr val="96CC34"/>
    <a:srgbClr val="02B4EB"/>
    <a:srgbClr val="F6DF52"/>
    <a:srgbClr val="67E5F9"/>
    <a:srgbClr val="808FF8"/>
    <a:srgbClr val="8755FD"/>
    <a:srgbClr val="F216F9"/>
    <a:srgbClr val="349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07"/>
    <p:restoredTop sz="95982"/>
  </p:normalViewPr>
  <p:slideViewPr>
    <p:cSldViewPr snapToGrid="0">
      <p:cViewPr varScale="1">
        <p:scale>
          <a:sx n="83" d="100"/>
          <a:sy n="83" d="100"/>
        </p:scale>
        <p:origin x="208" y="9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3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F8FD3C-A76A-47B5-79FC-2CE419BC8D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9EFC6-68A3-63D1-2E70-58383C5B1E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E763C-9158-D342-A0C1-321241227D85}" type="datetimeFigureOut">
              <a:rPr kumimoji="1" lang="zh-CN" altLang="en-US" smtClean="0"/>
              <a:t>2026/5/3</a:t>
            </a:fld>
            <a:endParaRPr kumimoji="1"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6034DC-DD20-7F76-0106-BA9FB8BD5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7284A-7E1F-CF71-D781-4C3614EDD2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8EE1D-6432-3F46-9C16-DDD908BB84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0184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6004D-4819-2942-9F57-DE21091D6D54}" type="datetimeFigureOut">
              <a:rPr kumimoji="1" lang="zh-CN" altLang="en-US" smtClean="0"/>
              <a:t>2026/5/3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3038B-1854-2243-89FB-D62BA997CCD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512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16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038B-1854-2243-89FB-D62BA997CCD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128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038B-1854-2243-89FB-D62BA997CCD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179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038B-1854-2243-89FB-D62BA997CCD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456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F231B-BA59-8B1C-4B3C-973C1FC9E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3579C-10CC-72A9-B9E9-752A27EAF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AF011D-83A3-F3EA-56DC-2A683FE80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D8ADD-DB24-90E8-6FD8-AE5DE616B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038B-1854-2243-89FB-D62BA997CCD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435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D9739-2172-F516-468E-F9BFCE3EC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D7E99-EED2-11FE-4CDF-6DEA555AE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0D763D-46F0-5FE1-1A73-E51223289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A4B88-B973-9421-E07E-576E5135C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038B-1854-2243-89FB-D62BA997CCDE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726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3EB4-9C88-DA5C-EB9E-86F62E613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75E35-6E93-EAE0-83F4-F32811FBB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zh-CN"/>
              <a:t>Click to edit Master subtitle style</a:t>
            </a:r>
            <a:endParaRPr kumimoji="1"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9780E-93EA-354E-5A13-C8955A21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CC95-148B-1648-A76A-DE58DC56E9CA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0017B-E84B-9136-AC9F-25E3D2A0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225C5-3BE3-35F2-2764-586011B5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041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49E1-A607-DB2A-EE4C-CA88EDCB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6750B0-707C-CD22-8068-26D84EE55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16294-2F6E-424C-5569-2BE8B401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7FF6C-3483-4445-8208-F44574313926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AB969-96B7-C399-9B9E-E34EB5809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12E34-8BEF-F731-522C-88C2483E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633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C2352-26EF-D8E3-3987-0FB043396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E2664-0A0C-2F91-D25A-621E84336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5D107-5BC9-F59E-8473-1909BE2DB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4661-54A9-2D46-B90C-568AA50D7178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ADEF4-E813-CCBB-8FD8-9EA49827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97209-88A7-F62D-F21A-B03B5C46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168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E416-2E4B-DC83-3C15-FE05BE3F2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DF09A-FD34-2943-5F5D-B6C7F311C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2B6E9-3E36-5C41-AD8D-FF12A9F8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B0D1-D366-A445-8B18-6ADF84125E4E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ACE4E-7628-E40F-9B5C-ECAE3EE9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94769-3155-8F38-AA00-184481DF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0446" y="6492875"/>
            <a:ext cx="461553" cy="365125"/>
          </a:xfrm>
        </p:spPr>
        <p:txBody>
          <a:bodyPr/>
          <a:lstStyle>
            <a:lvl1pPr algn="r">
              <a:defRPr/>
            </a:lvl1pPr>
          </a:lstStyle>
          <a:p>
            <a:pPr algn="r"/>
            <a:fld id="{48B56DC9-3C49-D64B-A43A-F6216F2FF3B9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28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90E4-298F-B1EB-6DA3-3819072A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4ECDB-CBA2-900E-76E1-6CAC304E8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0C9D0-446C-86E4-0D9D-933F5655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E325-EDA6-0140-8ED2-EFF0CF4BDB4C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578CD-9688-12F1-BC28-B5FEDAF4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AFEC-E9C5-D202-2382-9073CDEF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698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EDB53-76C0-F7D0-CD25-01E707C16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5298C-CDE9-AEDE-E887-01F5279BF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3B300-BCD9-A415-FE5B-1EC29055E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9A135-68DA-9D0A-76A3-36ED0E983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6CD80-A249-6444-8A0B-A3D878794554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BD7EF-C5E6-6508-3299-B751C891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21019-4E75-8CDB-22E4-ED48AF9F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287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05BC-B99B-3DD1-7195-536C1F4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47C1D-FE1B-B166-6606-04C936A43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AFC9F-415D-F994-25C9-55600B634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72A70-6E85-B213-DA68-133974889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AC550-A04E-96B9-08CA-8946E19D3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DDB8BD-DB2F-7B63-531C-4CA290A94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B5-63C6-774B-A6A0-0DEBABBBD40C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92351-F8AE-F311-8588-C3984B9C4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51A290-0A15-2ACE-A3F3-C8FC52CC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972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91C5E-5631-7287-B17B-FEBD1E6D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0F16E-CF84-1745-64EB-F56B7410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EB46-D585-2646-A14E-E2DF1F231E5D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D0CF6-C58E-54AB-3AFE-CCC6E7E8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E72E4-BDF0-0162-E349-224272DB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360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812A3E-3F41-C7C6-A8CF-C04404A3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A280-EC6F-044C-BDA4-BB9DC3FAFE29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1F601-1C20-262E-79E5-AE1B66E5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72F4A-F37B-A9F9-D1E2-E15CE776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996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84C3-F5D7-8FC9-1770-F80B2A45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5D1C8-B0A5-6507-5473-96F89867D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23307-0535-8384-E4CA-42D626E0B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CA7F9-5A5F-400A-C49F-691F4BB7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5352-6570-1D41-99D1-D165AE8941A6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FBC38-C15E-E2AF-4231-4920FDB9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76D95-BFD8-1B20-D70D-CAF2E968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103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9711-DABF-8D16-8805-AA4134C5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zh-CN"/>
              <a:t>Click to edit Master title style</a:t>
            </a:r>
            <a:endParaRPr kumimoji="1"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3B8FE-BFD9-3DA4-495F-D44FCDD95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730D7-F596-CDB5-1954-E711B7658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12AB3-DA5C-A330-3432-CC40252C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FED-D165-C144-81CA-30B8A5E78221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7DEE-561B-0A83-4EED-D5CE132F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A8C94-EA50-72BC-C776-CDFBDB97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38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1C7DE-0CAE-F401-7D1F-A2E6D9C20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zh-CN" dirty="0"/>
              <a:t>Click to edit Master title style</a:t>
            </a:r>
            <a:endParaRPr kumimoji="1"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EDF08-AAB4-41A7-FE11-E2A21BBC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2E490-21D2-464E-A607-C2F230509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CA09F-D7F4-CF42-9BC5-3DC93087617D}" type="datetime1">
              <a:rPr kumimoji="1" lang="en-US" altLang="zh-CN" smtClean="0"/>
              <a:t>5/3/26</a:t>
            </a:fld>
            <a:endParaRPr kumimoji="1"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BD84F-FD3D-8D72-567C-BB5600A90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B4453-1261-41BA-5015-EBC4AF8B2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373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48B56DC9-3C49-D64B-A43A-F6216F2FF3B9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112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1296-DBD9-36DC-7643-9D66E357A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034" y="1291217"/>
            <a:ext cx="10957932" cy="2897920"/>
          </a:xfrm>
        </p:spPr>
        <p:txBody>
          <a:bodyPr>
            <a:noAutofit/>
          </a:bodyPr>
          <a:lstStyle/>
          <a:p>
            <a:r>
              <a:rPr lang="en-US" b="1" dirty="0">
                <a:latin typeface="Helvetica" pitchFamily="2" charset="0"/>
              </a:rPr>
              <a:t>A cloud-native alternative correction for Landsat-8/9 C2 SR over inland waters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1E62CFC-9739-D4B1-257E-E6D4F6884B06}"/>
              </a:ext>
            </a:extLst>
          </p:cNvPr>
          <p:cNvSpPr txBox="1">
            <a:spLocks/>
          </p:cNvSpPr>
          <p:nvPr/>
        </p:nvSpPr>
        <p:spPr>
          <a:xfrm>
            <a:off x="1524000" y="4605454"/>
            <a:ext cx="9144000" cy="1902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Shun Bi</a:t>
            </a:r>
            <a:endParaRPr lang="en-US" sz="1800" b="1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Nanjing Institute of Geography &amp; Limnology, Chinese Academy of Sciences (NIGLAS)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May 2026, EGU26</a:t>
            </a:r>
          </a:p>
        </p:txBody>
      </p:sp>
      <p:pic>
        <p:nvPicPr>
          <p:cNvPr id="3" name="图片 24" descr="信签1">
            <a:extLst>
              <a:ext uri="{FF2B5EF4-FFF2-40B4-BE49-F238E27FC236}">
                <a16:creationId xmlns:a16="http://schemas.microsoft.com/office/drawing/2014/main" id="{A9FA3B09-116F-FE53-3F6C-F4FC0D3A1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9" y="256288"/>
            <a:ext cx="4911725" cy="580390"/>
          </a:xfrm>
          <a:prstGeom prst="rect">
            <a:avLst/>
          </a:prstGeom>
        </p:spPr>
      </p:pic>
      <p:pic>
        <p:nvPicPr>
          <p:cNvPr id="5" name="Picture 4" descr="https://www.egu.eu/static/f30bc862/logos/egu/egu_claim_blue/egu_claim_blue.png">
            <a:extLst>
              <a:ext uri="{FF2B5EF4-FFF2-40B4-BE49-F238E27FC236}">
                <a16:creationId xmlns:a16="http://schemas.microsoft.com/office/drawing/2014/main" id="{76F4434A-26D2-0EBF-F7FE-34FA9A38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595" y="150879"/>
            <a:ext cx="1714810" cy="791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15604B-CED2-BC58-ADBB-A2600EA2C4E4}"/>
              </a:ext>
            </a:extLst>
          </p:cNvPr>
          <p:cNvSpPr txBox="1"/>
          <p:nvPr/>
        </p:nvSpPr>
        <p:spPr>
          <a:xfrm>
            <a:off x="10117625" y="83692"/>
            <a:ext cx="19105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rgbClr val="DAAB00"/>
                </a:solidFill>
              </a:rPr>
              <a:t>HS6.10 </a:t>
            </a:r>
          </a:p>
          <a:p>
            <a:pPr algn="ctr"/>
            <a:r>
              <a:rPr kumimoji="1" lang="en-US" altLang="zh-CN" sz="3200" b="1" dirty="0">
                <a:solidFill>
                  <a:srgbClr val="DAAB00"/>
                </a:solidFill>
              </a:rPr>
              <a:t>PICO 4.11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97306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45A9C8-18ED-A87D-9C5B-90EB60AE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/>
              <a:t>How to find the high-quality samples</a:t>
            </a:r>
            <a:endParaRPr lang="zh-CN" altLang="en-US" sz="40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36756D-E5FC-2444-E84B-C6B8F81A6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5" t="-1" r="405" b="66638"/>
          <a:stretch>
            <a:fillRect/>
          </a:stretch>
        </p:blipFill>
        <p:spPr>
          <a:xfrm>
            <a:off x="1547955" y="1409729"/>
            <a:ext cx="5104831" cy="2515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0B8103-3045-7FAE-B95D-6F8EA88B3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" r="66800" b="66834"/>
          <a:stretch>
            <a:fillRect/>
          </a:stretch>
        </p:blipFill>
        <p:spPr>
          <a:xfrm>
            <a:off x="3864233" y="4406788"/>
            <a:ext cx="2788554" cy="20195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674CA2-C270-2CE6-7B54-4663658BE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0" t="3010" b="66835"/>
          <a:stretch>
            <a:fillRect/>
          </a:stretch>
        </p:blipFill>
        <p:spPr>
          <a:xfrm>
            <a:off x="1143007" y="4366424"/>
            <a:ext cx="2940005" cy="21264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A354A4-AC08-6004-8672-98A71C5EE3A6}"/>
              </a:ext>
            </a:extLst>
          </p:cNvPr>
          <p:cNvSpPr/>
          <p:nvPr/>
        </p:nvSpPr>
        <p:spPr>
          <a:xfrm>
            <a:off x="6859946" y="1459053"/>
            <a:ext cx="5332054" cy="2694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Strict water masking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Aerosol filtering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Physics-based constraints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Samples</a:t>
            </a:r>
            <a:r>
              <a:rPr kumimoji="1" lang="zh-CN" altLang="en-US" sz="2400" b="1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from</a:t>
            </a:r>
            <a:r>
              <a:rPr kumimoji="1" lang="zh-CN" altLang="en-US" sz="2400" b="1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±90</a:t>
            </a:r>
            <a:r>
              <a:rPr kumimoji="1" lang="zh-CN" altLang="en-US" sz="2400" b="1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days window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≥ 10,000 samples retained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679FA49-59EF-DF4C-8A88-45D8801A6FEE}"/>
              </a:ext>
            </a:extLst>
          </p:cNvPr>
          <p:cNvSpPr/>
          <p:nvPr/>
        </p:nvSpPr>
        <p:spPr>
          <a:xfrm rot="5400000">
            <a:off x="2517085" y="3977016"/>
            <a:ext cx="392089" cy="386730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941D80C-A582-3C5C-EDB9-2172647C3B12}"/>
              </a:ext>
            </a:extLst>
          </p:cNvPr>
          <p:cNvSpPr/>
          <p:nvPr/>
        </p:nvSpPr>
        <p:spPr>
          <a:xfrm rot="5400000">
            <a:off x="5208033" y="3977017"/>
            <a:ext cx="392089" cy="386730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8CC2ED-9C94-E7D5-9AA8-59DADB453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9" t="2970" r="33781" b="66834"/>
          <a:stretch>
            <a:fillRect/>
          </a:stretch>
        </p:blipFill>
        <p:spPr>
          <a:xfrm>
            <a:off x="6652786" y="4366424"/>
            <a:ext cx="2788554" cy="20195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E083FA-865D-288D-05B7-30C839FFA7D5}"/>
              </a:ext>
            </a:extLst>
          </p:cNvPr>
          <p:cNvSpPr txBox="1"/>
          <p:nvPr/>
        </p:nvSpPr>
        <p:spPr>
          <a:xfrm>
            <a:off x="7473901" y="6446563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Helvetica" pitchFamily="2" charset="0"/>
              </a:rPr>
              <a:t>Unselected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485D25-583E-7F55-FCC9-E9E52FC02767}"/>
              </a:ext>
            </a:extLst>
          </p:cNvPr>
          <p:cNvSpPr txBox="1"/>
          <p:nvPr/>
        </p:nvSpPr>
        <p:spPr>
          <a:xfrm>
            <a:off x="4670543" y="644656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Helvetica" pitchFamily="2" charset="0"/>
              </a:rPr>
              <a:t>For training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5C6128-2F4A-622B-104E-7BFAF7FC5260}"/>
              </a:ext>
            </a:extLst>
          </p:cNvPr>
          <p:cNvSpPr txBox="1"/>
          <p:nvPr/>
        </p:nvSpPr>
        <p:spPr>
          <a:xfrm>
            <a:off x="1640547" y="6446563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Helvetica" pitchFamily="2" charset="0"/>
              </a:rPr>
              <a:t>Affected by DPOW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D1CF525-292A-9EA8-C75A-4B9E7DA2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47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B7095-F259-7F2C-2BCE-5166DFB6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Accuracy assessment: radiometric</a:t>
            </a:r>
            <a:endParaRPr kumimoji="1" lang="zh-CN" alt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479731-A54B-71E1-7381-F83BA4981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97" y="1492643"/>
            <a:ext cx="6730040" cy="50002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76F5D7-7E5E-CEF7-1EE4-735ED3EC570A}"/>
              </a:ext>
            </a:extLst>
          </p:cNvPr>
          <p:cNvSpPr/>
          <p:nvPr/>
        </p:nvSpPr>
        <p:spPr>
          <a:xfrm>
            <a:off x="7291775" y="1665558"/>
            <a:ext cx="4802287" cy="4369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solidFill>
                  <a:schemeClr val="tx1"/>
                </a:solidFill>
                <a:latin typeface="Helvetica" pitchFamily="2" charset="0"/>
              </a:rPr>
              <a:t>Validation</a:t>
            </a:r>
            <a:r>
              <a:rPr kumimoji="1" lang="zh-CN" altLang="en-US" sz="2000" b="1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kumimoji="1" lang="en-US" altLang="zh-CN" sz="2000" b="1" dirty="0">
                <a:solidFill>
                  <a:schemeClr val="tx1"/>
                </a:solidFill>
                <a:latin typeface="Helvetica" pitchFamily="2" charset="0"/>
              </a:rPr>
              <a:t>data</a:t>
            </a:r>
            <a:r>
              <a:rPr kumimoji="1" lang="en-US" altLang="zh-CN" sz="2000" dirty="0">
                <a:solidFill>
                  <a:schemeClr val="tx1"/>
                </a:solidFill>
                <a:latin typeface="Helvetica" pitchFamily="2" charset="0"/>
              </a:rPr>
              <a:t>: GLORIA, A global in-situ dataset for inland waters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solidFill>
                  <a:schemeClr val="tx1"/>
                </a:solidFill>
                <a:latin typeface="Helvetica" pitchFamily="2" charset="0"/>
              </a:rPr>
              <a:t>Benchmark method</a:t>
            </a:r>
            <a:r>
              <a:rPr kumimoji="1" lang="en-US" altLang="zh-CN" sz="2000" dirty="0">
                <a:solidFill>
                  <a:schemeClr val="tx1"/>
                </a:solidFill>
                <a:latin typeface="Helvetica" pitchFamily="2" charset="0"/>
              </a:rPr>
              <a:t>: ACOLITE, a state-of-art atmospheric correction method for inland waters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solidFill>
                  <a:schemeClr val="tx1"/>
                </a:solidFill>
                <a:latin typeface="Helvetica" pitchFamily="2" charset="0"/>
              </a:rPr>
              <a:t>Spectral restoration</a:t>
            </a:r>
            <a:r>
              <a:rPr kumimoji="1" lang="en-US" altLang="zh-CN" sz="2000" dirty="0">
                <a:solidFill>
                  <a:schemeClr val="tx1"/>
                </a:solidFill>
                <a:latin typeface="Helvetica" pitchFamily="2" charset="0"/>
              </a:rPr>
              <a:t>: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b="1" dirty="0">
                <a:solidFill>
                  <a:schemeClr val="tx1"/>
                </a:solidFill>
                <a:latin typeface="Helvetica" pitchFamily="2" charset="0"/>
              </a:rPr>
              <a:t>C2</a:t>
            </a:r>
            <a:r>
              <a:rPr kumimoji="1" lang="en-US" altLang="zh-CN" sz="2000" dirty="0">
                <a:solidFill>
                  <a:schemeClr val="tx1"/>
                </a:solidFill>
                <a:latin typeface="Helvetica" pitchFamily="2" charset="0"/>
              </a:rPr>
              <a:t>: severe “blue depression” &amp; negative values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b="1" dirty="0">
                <a:solidFill>
                  <a:schemeClr val="tx1"/>
                </a:solidFill>
                <a:latin typeface="Helvetica" pitchFamily="2" charset="0"/>
              </a:rPr>
              <a:t>ACOLITE</a:t>
            </a:r>
            <a:r>
              <a:rPr kumimoji="1" lang="en-US" altLang="zh-CN" sz="2000" dirty="0">
                <a:solidFill>
                  <a:schemeClr val="tx1"/>
                </a:solidFill>
                <a:latin typeface="Helvetica" pitchFamily="2" charset="0"/>
              </a:rPr>
              <a:t>: removes negative but overestimates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b="1" dirty="0">
                <a:solidFill>
                  <a:schemeClr val="tx1"/>
                </a:solidFill>
                <a:latin typeface="Helvetica" pitchFamily="2" charset="0"/>
              </a:rPr>
              <a:t>New method</a:t>
            </a:r>
            <a:r>
              <a:rPr kumimoji="1" lang="en-US" altLang="zh-CN" sz="2000" dirty="0">
                <a:solidFill>
                  <a:schemeClr val="tx1"/>
                </a:solidFill>
                <a:latin typeface="Helvetica" pitchFamily="2" charset="0"/>
              </a:rPr>
              <a:t>: restore natural spectral shape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BEC4E-F8B9-6FAC-D7B4-65E0F0252810}"/>
              </a:ext>
            </a:extLst>
          </p:cNvPr>
          <p:cNvSpPr txBox="1"/>
          <p:nvPr/>
        </p:nvSpPr>
        <p:spPr>
          <a:xfrm>
            <a:off x="2391096" y="1678123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b="1" dirty="0">
                <a:latin typeface="Helvetica" pitchFamily="2" charset="0"/>
              </a:rPr>
              <a:t>Original C2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714B2-D2F7-15F7-717F-55F582576F9F}"/>
              </a:ext>
            </a:extLst>
          </p:cNvPr>
          <p:cNvSpPr txBox="1"/>
          <p:nvPr/>
        </p:nvSpPr>
        <p:spPr>
          <a:xfrm>
            <a:off x="5644702" y="1665558"/>
            <a:ext cx="15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New method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5A05E-CA04-B9E3-68B8-B0F5CA5DFBBB}"/>
              </a:ext>
            </a:extLst>
          </p:cNvPr>
          <p:cNvSpPr txBox="1"/>
          <p:nvPr/>
        </p:nvSpPr>
        <p:spPr>
          <a:xfrm>
            <a:off x="2635230" y="4161453"/>
            <a:ext cx="1197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ACOLITE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9EAE0-F34D-BD4A-FD22-6C36CB910B61}"/>
              </a:ext>
            </a:extLst>
          </p:cNvPr>
          <p:cNvSpPr txBox="1"/>
          <p:nvPr/>
        </p:nvSpPr>
        <p:spPr>
          <a:xfrm>
            <a:off x="6324375" y="4161453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In-situ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AA7F2B-1A6B-64B7-60E9-AB42841B923D}"/>
              </a:ext>
            </a:extLst>
          </p:cNvPr>
          <p:cNvSpPr txBox="1"/>
          <p:nvPr/>
        </p:nvSpPr>
        <p:spPr>
          <a:xfrm>
            <a:off x="-1888" y="6532064"/>
            <a:ext cx="5999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GLORIA (Lehmann et al., 2023); ACOLITE (Vanhellemont 2019)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1C9CA43-A40F-D001-CAFE-9566C405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11</a:t>
            </a:fld>
            <a:endParaRPr kumimoji="1" lang="zh-CN" alt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56327A3-08A1-2119-1EE5-166FF410E35D}"/>
              </a:ext>
            </a:extLst>
          </p:cNvPr>
          <p:cNvSpPr/>
          <p:nvPr/>
        </p:nvSpPr>
        <p:spPr>
          <a:xfrm>
            <a:off x="975161" y="3005489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562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A2F9D-99A7-B09E-022A-B6828C04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5A26-4B9F-9ED3-87EA-836D11F9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Accuracy assessment: radiometric</a:t>
            </a:r>
            <a:endParaRPr kumimoji="1" lang="zh-CN" alt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5DA324-EE70-D143-BA44-D63E15893C84}"/>
              </a:ext>
            </a:extLst>
          </p:cNvPr>
          <p:cNvSpPr/>
          <p:nvPr/>
        </p:nvSpPr>
        <p:spPr>
          <a:xfrm>
            <a:off x="7489863" y="1831444"/>
            <a:ext cx="4326914" cy="3563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SR shows frequent negative values (especially in high aerosol conditions)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Lowest RMSE (0.019 in ultra-blue), outperforming ACOLITE (0.029) and SR (0.031)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DB49E37-1EE3-C7B1-13D9-6032EBF35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95"/>
          <a:stretch>
            <a:fillRect/>
          </a:stretch>
        </p:blipFill>
        <p:spPr>
          <a:xfrm>
            <a:off x="701794" y="1831444"/>
            <a:ext cx="6521967" cy="4633892"/>
          </a:xfrm>
          <a:prstGeom prst="rect">
            <a:avLst/>
          </a:prstGeom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FD6CC4C3-CCB4-7DAA-82F4-F335E5C4C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97" b="-438"/>
          <a:stretch>
            <a:fillRect/>
          </a:stretch>
        </p:blipFill>
        <p:spPr>
          <a:xfrm>
            <a:off x="701793" y="6540614"/>
            <a:ext cx="6521967" cy="2669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760FF0-156C-F610-34C0-519190085AAD}"/>
              </a:ext>
            </a:extLst>
          </p:cNvPr>
          <p:cNvSpPr txBox="1"/>
          <p:nvPr/>
        </p:nvSpPr>
        <p:spPr>
          <a:xfrm>
            <a:off x="1359131" y="1486767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b="1" dirty="0">
                <a:latin typeface="Helvetica" pitchFamily="2" charset="0"/>
              </a:rPr>
              <a:t>Original C2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732C8-2718-0D0E-0B32-5422D6225772}"/>
              </a:ext>
            </a:extLst>
          </p:cNvPr>
          <p:cNvSpPr txBox="1"/>
          <p:nvPr/>
        </p:nvSpPr>
        <p:spPr>
          <a:xfrm>
            <a:off x="3442496" y="1486767"/>
            <a:ext cx="15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New method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9EABC-6165-F0BC-7456-D14BBD769FC4}"/>
              </a:ext>
            </a:extLst>
          </p:cNvPr>
          <p:cNvSpPr txBox="1"/>
          <p:nvPr/>
        </p:nvSpPr>
        <p:spPr>
          <a:xfrm>
            <a:off x="5697792" y="1486767"/>
            <a:ext cx="1197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ACOLITE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69D071E-2D8E-EAE0-D8B0-34291FB1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8A4195E-29C0-03BB-7F23-4292A069B39B}"/>
              </a:ext>
            </a:extLst>
          </p:cNvPr>
          <p:cNvSpPr/>
          <p:nvPr/>
        </p:nvSpPr>
        <p:spPr>
          <a:xfrm>
            <a:off x="1576051" y="2475852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95EA687B-4BB9-26FF-04CF-8A89C65FB064}"/>
              </a:ext>
            </a:extLst>
          </p:cNvPr>
          <p:cNvSpPr/>
          <p:nvPr/>
        </p:nvSpPr>
        <p:spPr>
          <a:xfrm>
            <a:off x="5235797" y="1856099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14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2AC1D-8BAF-022E-4B58-12E3A2A4F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2741-E3AD-8090-9BC1-AEE74F14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Accuracy assessment: radiometric</a:t>
            </a:r>
            <a:endParaRPr kumimoji="1" lang="zh-CN" alt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812F60-D17D-AA37-33A8-DF2317CE52C4}"/>
              </a:ext>
            </a:extLst>
          </p:cNvPr>
          <p:cNvSpPr/>
          <p:nvPr/>
        </p:nvSpPr>
        <p:spPr>
          <a:xfrm>
            <a:off x="424946" y="5028613"/>
            <a:ext cx="5281188" cy="1181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Metric</a:t>
            </a: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: Spectral Angle Mapper (SAM)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kumimoji="1" lang="en-US" altLang="zh-CN" sz="2400" i="1" dirty="0">
                <a:solidFill>
                  <a:schemeClr val="tx1"/>
                </a:solidFill>
                <a:latin typeface="Helvetica" pitchFamily="2" charset="0"/>
              </a:rPr>
              <a:t>Lower value = better shape similarity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29460B-0338-43EC-DB66-FACF3679ACD6}"/>
              </a:ext>
            </a:extLst>
          </p:cNvPr>
          <p:cNvSpPr txBox="1"/>
          <p:nvPr/>
        </p:nvSpPr>
        <p:spPr>
          <a:xfrm>
            <a:off x="2347870" y="1493984"/>
            <a:ext cx="11095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2000" b="1" dirty="0">
                <a:latin typeface="Helvetica" pitchFamily="2" charset="0"/>
              </a:rPr>
              <a:t>All data</a:t>
            </a:r>
            <a:endParaRPr kumimoji="1" lang="zh-CN" altLang="en-US" sz="2000" b="1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39124-6837-CB1C-EDB9-BFCA69B3039B}"/>
              </a:ext>
            </a:extLst>
          </p:cNvPr>
          <p:cNvSpPr txBox="1"/>
          <p:nvPr/>
        </p:nvSpPr>
        <p:spPr>
          <a:xfrm>
            <a:off x="4826568" y="1476958"/>
            <a:ext cx="27478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b="1" dirty="0">
                <a:latin typeface="Helvetica" pitchFamily="2" charset="0"/>
              </a:rPr>
              <a:t>Low-medium aerosol</a:t>
            </a:r>
            <a:endParaRPr kumimoji="1" lang="zh-CN" altLang="en-US" sz="2000" b="1" dirty="0"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2CE1B-99D8-6EB6-AF50-40CFE5FB66D0}"/>
              </a:ext>
            </a:extLst>
          </p:cNvPr>
          <p:cNvSpPr txBox="1"/>
          <p:nvPr/>
        </p:nvSpPr>
        <p:spPr>
          <a:xfrm>
            <a:off x="8732592" y="1476958"/>
            <a:ext cx="17379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b="1" dirty="0">
                <a:latin typeface="Helvetica" pitchFamily="2" charset="0"/>
              </a:rPr>
              <a:t>High aerosol</a:t>
            </a:r>
            <a:endParaRPr kumimoji="1" lang="zh-CN" altLang="en-US" sz="2000" b="1" dirty="0">
              <a:latin typeface="Helvetica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B16D09-CCC8-6F2A-BE25-416E7320C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2" y="1829386"/>
            <a:ext cx="10083640" cy="3199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673D09-3854-B67F-B983-1C12128C9A83}"/>
              </a:ext>
            </a:extLst>
          </p:cNvPr>
          <p:cNvSpPr/>
          <p:nvPr/>
        </p:nvSpPr>
        <p:spPr>
          <a:xfrm>
            <a:off x="6021090" y="5104835"/>
            <a:ext cx="5735078" cy="1388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New method shows narrowest distribution (0.195) compared to C2 SR (0.348) and ACOLITE (0.224)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FD420-0C56-AFC4-0565-03E54D76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13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289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56691-A23A-BFE5-06FB-1A259A57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Accuracy assessment: TSS retrieval</a:t>
            </a:r>
            <a:endParaRPr kumimoji="1" lang="zh-CN" alt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DCE656-5681-045D-BC05-BAB02A2D2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2865"/>
            <a:ext cx="5902234" cy="51200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58F835-2706-2B58-2920-3256F74678CD}"/>
              </a:ext>
            </a:extLst>
          </p:cNvPr>
          <p:cNvSpPr/>
          <p:nvPr/>
        </p:nvSpPr>
        <p:spPr>
          <a:xfrm>
            <a:off x="6740434" y="1690688"/>
            <a:ext cx="5308805" cy="3993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Target: </a:t>
            </a: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Total suspended solids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Algorithm</a:t>
            </a: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: Novoa et al. (2017)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1"/>
                </a:solidFill>
                <a:latin typeface="Helvetica" pitchFamily="2" charset="0"/>
              </a:rPr>
              <a:t>Performance</a:t>
            </a: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 (MAE):</a:t>
            </a: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In-situ spectra: 0.25 (baseline)</a:t>
            </a: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C2 SR: 0.48</a:t>
            </a: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ACOLITE: 0.36</a:t>
            </a: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chemeClr val="tx1"/>
                </a:solidFill>
                <a:latin typeface="Helvetica" pitchFamily="2" charset="0"/>
              </a:rPr>
              <a:t>New method: 0.31</a:t>
            </a: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92474-0159-EF25-F76C-0E96EC0F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B1534-41E1-CD63-F6ED-4B9F2709196F}"/>
              </a:ext>
            </a:extLst>
          </p:cNvPr>
          <p:cNvSpPr txBox="1"/>
          <p:nvPr/>
        </p:nvSpPr>
        <p:spPr>
          <a:xfrm>
            <a:off x="2195153" y="3103585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b="1" dirty="0">
                <a:latin typeface="Helvetica" pitchFamily="2" charset="0"/>
              </a:rPr>
              <a:t>Original C2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F3DFB-E0BC-3FEF-3732-30BBB089B9CC}"/>
              </a:ext>
            </a:extLst>
          </p:cNvPr>
          <p:cNvSpPr txBox="1"/>
          <p:nvPr/>
        </p:nvSpPr>
        <p:spPr>
          <a:xfrm>
            <a:off x="4975569" y="3059668"/>
            <a:ext cx="15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New method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E4BD6-9545-5BFF-DF87-2FBA0666F0EC}"/>
              </a:ext>
            </a:extLst>
          </p:cNvPr>
          <p:cNvSpPr txBox="1"/>
          <p:nvPr/>
        </p:nvSpPr>
        <p:spPr>
          <a:xfrm>
            <a:off x="2413161" y="5668644"/>
            <a:ext cx="1197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ACOLITE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989990-70C6-3725-4DBF-5FB4AD237F86}"/>
              </a:ext>
            </a:extLst>
          </p:cNvPr>
          <p:cNvSpPr txBox="1"/>
          <p:nvPr/>
        </p:nvSpPr>
        <p:spPr>
          <a:xfrm>
            <a:off x="5655242" y="5668644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In-situ</a:t>
            </a:r>
            <a:endParaRPr kumimoji="1" lang="zh-CN" altLang="en-US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5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052E-54E7-3CAC-BA2E-8D49DD47D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Restoring spatial continuity</a:t>
            </a:r>
            <a:endParaRPr kumimoji="1" lang="zh-CN" altLang="en-US" sz="32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91B8F5-BFE3-A215-AB1B-07B55C6D9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29"/>
          <a:stretch>
            <a:fillRect/>
          </a:stretch>
        </p:blipFill>
        <p:spPr>
          <a:xfrm>
            <a:off x="683625" y="2202044"/>
            <a:ext cx="6991422" cy="408750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46A884C-3C2D-4923-E639-BE91FB2F0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5" t="65851"/>
          <a:stretch>
            <a:fillRect/>
          </a:stretch>
        </p:blipFill>
        <p:spPr>
          <a:xfrm>
            <a:off x="7874170" y="4180114"/>
            <a:ext cx="4075611" cy="2109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A39ED-2EB3-5407-E513-64B4129C2C71}"/>
              </a:ext>
            </a:extLst>
          </p:cNvPr>
          <p:cNvSpPr txBox="1"/>
          <p:nvPr/>
        </p:nvSpPr>
        <p:spPr>
          <a:xfrm>
            <a:off x="1308812" y="2136612"/>
            <a:ext cx="15146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b="1" dirty="0">
                <a:latin typeface="Helvetica" pitchFamily="2" charset="0"/>
              </a:rPr>
              <a:t>Original C2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FA4F5-E461-B69B-FEE0-CE17AF8C3EC5}"/>
              </a:ext>
            </a:extLst>
          </p:cNvPr>
          <p:cNvSpPr txBox="1"/>
          <p:nvPr/>
        </p:nvSpPr>
        <p:spPr>
          <a:xfrm>
            <a:off x="1308812" y="4259105"/>
            <a:ext cx="15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b="1" dirty="0">
                <a:latin typeface="Helvetica" pitchFamily="2" charset="0"/>
              </a:rPr>
              <a:t>New method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25C09-80FF-DA8B-8072-DF2237B77E9D}"/>
              </a:ext>
            </a:extLst>
          </p:cNvPr>
          <p:cNvSpPr txBox="1"/>
          <p:nvPr/>
        </p:nvSpPr>
        <p:spPr>
          <a:xfrm>
            <a:off x="8893523" y="2673791"/>
            <a:ext cx="2036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Helvetica" pitchFamily="2" charset="0"/>
              </a:rPr>
              <a:t>Lake Taihu</a:t>
            </a:r>
            <a:endParaRPr kumimoji="1" lang="zh-CN" altLang="en-US" sz="2800" b="1" dirty="0">
              <a:latin typeface="Helvetica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C3E3A8-AD3E-E0C7-4607-BAA881B4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15</a:t>
            </a:fld>
            <a:endParaRPr kumimoji="1" lang="zh-CN" alt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40075ED-35BE-4F2D-5B29-D3F29C5764D8}"/>
              </a:ext>
            </a:extLst>
          </p:cNvPr>
          <p:cNvSpPr/>
          <p:nvPr/>
        </p:nvSpPr>
        <p:spPr>
          <a:xfrm>
            <a:off x="3705297" y="3370217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46BA17C-960B-CB61-6945-B6AE25697FA8}"/>
              </a:ext>
            </a:extLst>
          </p:cNvPr>
          <p:cNvSpPr/>
          <p:nvPr/>
        </p:nvSpPr>
        <p:spPr>
          <a:xfrm rot="19800000">
            <a:off x="9240327" y="5358057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05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89961-D524-FE55-D222-9EFF8803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88CBA-C17A-B5FA-3D87-A6BD31CD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Restoring spatial continuity</a:t>
            </a:r>
            <a:endParaRPr kumimoji="1" lang="zh-CN" altLang="en-US" sz="32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D14A08-955F-F5A4-713C-A22643F76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2766"/>
          <a:stretch>
            <a:fillRect/>
          </a:stretch>
        </p:blipFill>
        <p:spPr>
          <a:xfrm>
            <a:off x="683625" y="2202044"/>
            <a:ext cx="6991422" cy="408750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8E09801-0702-37E8-4233-3BB8F4F6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987" t="66042" b="-573"/>
          <a:stretch>
            <a:fillRect/>
          </a:stretch>
        </p:blipFill>
        <p:spPr>
          <a:xfrm>
            <a:off x="7752137" y="4259106"/>
            <a:ext cx="3922991" cy="2030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FA8C9-1EA9-EB0F-EF98-39CFF47B180B}"/>
              </a:ext>
            </a:extLst>
          </p:cNvPr>
          <p:cNvSpPr txBox="1"/>
          <p:nvPr/>
        </p:nvSpPr>
        <p:spPr>
          <a:xfrm>
            <a:off x="1308812" y="2136612"/>
            <a:ext cx="15146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b="1" dirty="0">
                <a:latin typeface="Helvetica" pitchFamily="2" charset="0"/>
              </a:rPr>
              <a:t>Original C2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4317A-4A92-D5B3-9867-93F2A5DA8676}"/>
              </a:ext>
            </a:extLst>
          </p:cNvPr>
          <p:cNvSpPr txBox="1"/>
          <p:nvPr/>
        </p:nvSpPr>
        <p:spPr>
          <a:xfrm>
            <a:off x="1308812" y="4259105"/>
            <a:ext cx="15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b="1" dirty="0">
                <a:latin typeface="Helvetica" pitchFamily="2" charset="0"/>
              </a:rPr>
              <a:t>New method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A0383-9F7C-7AC0-61DA-E5949BFD3186}"/>
              </a:ext>
            </a:extLst>
          </p:cNvPr>
          <p:cNvSpPr txBox="1"/>
          <p:nvPr/>
        </p:nvSpPr>
        <p:spPr>
          <a:xfrm>
            <a:off x="8728268" y="2713287"/>
            <a:ext cx="244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Helvetica" pitchFamily="2" charset="0"/>
              </a:rPr>
              <a:t>Lake Chaohu</a:t>
            </a:r>
            <a:endParaRPr kumimoji="1" lang="zh-CN" altLang="en-US" sz="2800" b="1" dirty="0">
              <a:latin typeface="Helvetica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8358A-7EF3-6F3E-8DD1-0A4ABA35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04ACB4A-96B4-7B1A-C671-EC726D4FE844}"/>
              </a:ext>
            </a:extLst>
          </p:cNvPr>
          <p:cNvSpPr/>
          <p:nvPr/>
        </p:nvSpPr>
        <p:spPr>
          <a:xfrm>
            <a:off x="3705297" y="3370217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3040932-A5FB-6AD7-BA71-1AFD8F5BDAE3}"/>
              </a:ext>
            </a:extLst>
          </p:cNvPr>
          <p:cNvSpPr/>
          <p:nvPr/>
        </p:nvSpPr>
        <p:spPr>
          <a:xfrm rot="19800000">
            <a:off x="9646722" y="5217166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053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BDAA-EC7B-5454-A5F3-2B7E2F76E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Restoring long-term consistency</a:t>
            </a:r>
            <a:endParaRPr kumimoji="1" lang="zh-CN" alt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148C47-6547-9A95-92B8-5F78AA1C0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79813"/>
          <a:stretch>
            <a:fillRect/>
          </a:stretch>
        </p:blipFill>
        <p:spPr>
          <a:xfrm>
            <a:off x="1802435" y="1468619"/>
            <a:ext cx="8587129" cy="2419207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01F1302-BD4C-E7C1-562A-C68B2800AA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963" b="-149"/>
          <a:stretch>
            <a:fillRect/>
          </a:stretch>
        </p:blipFill>
        <p:spPr>
          <a:xfrm>
            <a:off x="1802435" y="3956101"/>
            <a:ext cx="8587129" cy="2419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626D8C-B653-A4A3-7DCE-FEB902903654}"/>
              </a:ext>
            </a:extLst>
          </p:cNvPr>
          <p:cNvSpPr txBox="1"/>
          <p:nvPr/>
        </p:nvSpPr>
        <p:spPr>
          <a:xfrm>
            <a:off x="4107722" y="6482772"/>
            <a:ext cx="3976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Helvetica" pitchFamily="2" charset="0"/>
                <a:ea typeface="DengXian" panose="02010600030101010101" pitchFamily="2" charset="-122"/>
              </a:rPr>
              <a:t>Lake Taihu (120.1719°, 31.3529°)</a:t>
            </a:r>
            <a:r>
              <a:rPr lang="en-CN" b="1" dirty="0">
                <a:effectLst/>
                <a:latin typeface="Helvetica" pitchFamily="2" charset="0"/>
              </a:rPr>
              <a:t> </a:t>
            </a:r>
            <a:endParaRPr lang="zh-CN" altLang="en-US" b="1" dirty="0">
              <a:latin typeface="Helvetica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65D2F5-2BD2-5334-723F-6C775B82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17</a:t>
            </a:fld>
            <a:endParaRPr kumimoji="1" lang="zh-CN" alt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C27730B-76C0-E886-7C09-9CAAAC8F6700}"/>
              </a:ext>
            </a:extLst>
          </p:cNvPr>
          <p:cNvSpPr/>
          <p:nvPr/>
        </p:nvSpPr>
        <p:spPr>
          <a:xfrm>
            <a:off x="5037708" y="2365745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743856C-F39B-AB67-71E9-C775EA14FA14}"/>
              </a:ext>
            </a:extLst>
          </p:cNvPr>
          <p:cNvSpPr/>
          <p:nvPr/>
        </p:nvSpPr>
        <p:spPr>
          <a:xfrm>
            <a:off x="5037708" y="4952190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CAFC2-C2A1-AB3B-EC23-3EB4F3BDAB6A}"/>
              </a:ext>
            </a:extLst>
          </p:cNvPr>
          <p:cNvSpPr txBox="1"/>
          <p:nvPr/>
        </p:nvSpPr>
        <p:spPr>
          <a:xfrm>
            <a:off x="0" y="6492875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  <a:ea typeface="DengXian" panose="02010600030101010101" pitchFamily="2" charset="-122"/>
              </a:rPr>
              <a:t>KS: Kolmogorov-Smirnov </a:t>
            </a:r>
          </a:p>
        </p:txBody>
      </p:sp>
    </p:spTree>
    <p:extLst>
      <p:ext uri="{BB962C8B-B14F-4D97-AF65-F5344CB8AC3E}">
        <p14:creationId xmlns:p14="http://schemas.microsoft.com/office/powerpoint/2010/main" val="23829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DE1D-7ADF-876B-CA7F-3D2EF827B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323E-133B-1A54-C68C-0E559C58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Restoring long-term consistency</a:t>
            </a:r>
            <a:endParaRPr kumimoji="1" lang="zh-CN" alt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778964-0CA1-DE86-8CD1-B11B91BD2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" b="79800"/>
          <a:stretch>
            <a:fillRect/>
          </a:stretch>
        </p:blipFill>
        <p:spPr>
          <a:xfrm>
            <a:off x="1802435" y="1468619"/>
            <a:ext cx="8587129" cy="2419207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97D0C8E-6340-DCCF-72E5-B43F7A8535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963" b="-149"/>
          <a:stretch>
            <a:fillRect/>
          </a:stretch>
        </p:blipFill>
        <p:spPr>
          <a:xfrm>
            <a:off x="1802435" y="3956101"/>
            <a:ext cx="8587129" cy="2419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85ACE9-BEF9-63B0-88F1-EDF5512C6305}"/>
              </a:ext>
            </a:extLst>
          </p:cNvPr>
          <p:cNvSpPr txBox="1"/>
          <p:nvPr/>
        </p:nvSpPr>
        <p:spPr>
          <a:xfrm>
            <a:off x="4012473" y="6492875"/>
            <a:ext cx="4167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Helvetica" pitchFamily="2" charset="0"/>
                <a:ea typeface="DengXian" panose="02010600030101010101" pitchFamily="2" charset="-122"/>
              </a:rPr>
              <a:t>Lake Chaohu (117.5191°, 31.5266°)</a:t>
            </a:r>
            <a:endParaRPr lang="zh-CN" altLang="en-US" b="1" dirty="0">
              <a:latin typeface="Helvetica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9C9C3-E9D7-21E3-7B99-A3A152517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40281DF-B65C-30C0-43D0-E94B0C8B6572}"/>
              </a:ext>
            </a:extLst>
          </p:cNvPr>
          <p:cNvSpPr/>
          <p:nvPr/>
        </p:nvSpPr>
        <p:spPr>
          <a:xfrm>
            <a:off x="5037708" y="2254711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BECCFB0-AC59-3781-C613-7259F2BB1B40}"/>
              </a:ext>
            </a:extLst>
          </p:cNvPr>
          <p:cNvSpPr/>
          <p:nvPr/>
        </p:nvSpPr>
        <p:spPr>
          <a:xfrm>
            <a:off x="5037708" y="4567809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CC431-2854-BDD0-EBE3-7B57EAF0A495}"/>
              </a:ext>
            </a:extLst>
          </p:cNvPr>
          <p:cNvSpPr txBox="1"/>
          <p:nvPr/>
        </p:nvSpPr>
        <p:spPr>
          <a:xfrm>
            <a:off x="0" y="6492875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  <a:ea typeface="DengXian" panose="02010600030101010101" pitchFamily="2" charset="-122"/>
              </a:rPr>
              <a:t>KS: Kolmogorov-Smirnov </a:t>
            </a:r>
          </a:p>
        </p:txBody>
      </p:sp>
    </p:spTree>
    <p:extLst>
      <p:ext uri="{BB962C8B-B14F-4D97-AF65-F5344CB8AC3E}">
        <p14:creationId xmlns:p14="http://schemas.microsoft.com/office/powerpoint/2010/main" val="13910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12A03-A850-2FEF-1AA4-FDF714D32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5D6D5-6E3B-8EAD-4E54-5628220A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Frequency of DPOW impact</a:t>
            </a:r>
            <a:endParaRPr kumimoji="1" lang="zh-CN" alt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B12038-1866-C20A-5533-A49898557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6" y="1747124"/>
            <a:ext cx="12109508" cy="33637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694BB-34CE-159F-FEBF-A841D3D37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B56DC9-3C49-D64B-A43A-F6216F2FF3B9}" type="slidenum">
              <a:rPr kumimoji="1" lang="zh-CN" altLang="en-US" smtClean="0"/>
              <a:pPr algn="r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306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9EB94-C6D4-307F-0841-168196130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latin typeface="Helvetica" pitchFamily="2" charset="0"/>
              </a:rPr>
              <a:t>The Landsat Legacy</a:t>
            </a:r>
            <a:endParaRPr kumimoji="1" lang="zh-CN" altLang="en-US" b="1" dirty="0">
              <a:latin typeface="Helvetica" pitchFamily="2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D11091-C224-FB18-0BF8-0E3896D98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40265"/>
            <a:ext cx="10515600" cy="422685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F2B71-0725-FCC3-69B2-9A8F9CB3A65A}"/>
              </a:ext>
            </a:extLst>
          </p:cNvPr>
          <p:cNvSpPr txBox="1"/>
          <p:nvPr/>
        </p:nvSpPr>
        <p:spPr>
          <a:xfrm>
            <a:off x="0" y="6488668"/>
            <a:ext cx="23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GSFC, NASA (2013)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757E52-4835-E30A-F2AA-D11F5A442FB9}"/>
              </a:ext>
            </a:extLst>
          </p:cNvPr>
          <p:cNvSpPr txBox="1"/>
          <p:nvPr/>
        </p:nvSpPr>
        <p:spPr>
          <a:xfrm>
            <a:off x="1447800" y="22098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6DF52"/>
                </a:solidFill>
                <a:latin typeface="Helvetica" pitchFamily="2" charset="0"/>
              </a:rPr>
              <a:t>MSS</a:t>
            </a:r>
            <a:endParaRPr kumimoji="1" lang="zh-CN" altLang="en-US" sz="2400" b="1" dirty="0">
              <a:solidFill>
                <a:srgbClr val="F6DF52"/>
              </a:solidFill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62D98-5CBF-DE89-4CD7-B7C84B3F23CF}"/>
              </a:ext>
            </a:extLst>
          </p:cNvPr>
          <p:cNvSpPr txBox="1"/>
          <p:nvPr/>
        </p:nvSpPr>
        <p:spPr>
          <a:xfrm>
            <a:off x="3829050" y="220980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02B4EB"/>
                </a:solidFill>
                <a:latin typeface="Helvetica" pitchFamily="2" charset="0"/>
              </a:rPr>
              <a:t>TM</a:t>
            </a:r>
            <a:endParaRPr kumimoji="1" lang="zh-CN" altLang="en-US" sz="2400" b="1" dirty="0">
              <a:solidFill>
                <a:srgbClr val="02B4EB"/>
              </a:solidFill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382C9A-53E7-8A69-614D-FE9FD24E4C0E}"/>
              </a:ext>
            </a:extLst>
          </p:cNvPr>
          <p:cNvSpPr txBox="1"/>
          <p:nvPr/>
        </p:nvSpPr>
        <p:spPr>
          <a:xfrm>
            <a:off x="6187010" y="2209800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EE8819"/>
                </a:solidFill>
                <a:latin typeface="Helvetica" pitchFamily="2" charset="0"/>
              </a:rPr>
              <a:t>ETM+</a:t>
            </a:r>
            <a:endParaRPr kumimoji="1" lang="zh-CN" altLang="en-US" sz="2400" b="1" dirty="0">
              <a:solidFill>
                <a:srgbClr val="EE8819"/>
              </a:solidFill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3CEB8-A92C-671F-F3A4-E296687F9ADF}"/>
              </a:ext>
            </a:extLst>
          </p:cNvPr>
          <p:cNvSpPr txBox="1"/>
          <p:nvPr/>
        </p:nvSpPr>
        <p:spPr>
          <a:xfrm>
            <a:off x="8987360" y="220980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96CC34"/>
                </a:solidFill>
                <a:latin typeface="Helvetica" pitchFamily="2" charset="0"/>
              </a:rPr>
              <a:t>OLI</a:t>
            </a:r>
            <a:endParaRPr kumimoji="1" lang="zh-CN" altLang="en-US" sz="2400" b="1" dirty="0">
              <a:solidFill>
                <a:srgbClr val="96CC34"/>
              </a:solidFill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054D9E-DA32-78BC-960E-5289E44543B6}"/>
              </a:ext>
            </a:extLst>
          </p:cNvPr>
          <p:cNvSpPr/>
          <p:nvPr/>
        </p:nvSpPr>
        <p:spPr>
          <a:xfrm>
            <a:off x="6622869" y="174229"/>
            <a:ext cx="5569130" cy="1866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50+ years continuous record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30 m spatial resolution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Irreplaceable for global limnology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1" lang="en-US" altLang="zh-CN" sz="2200" b="1" dirty="0">
                <a:solidFill>
                  <a:schemeClr val="tx1"/>
                </a:solidFill>
                <a:latin typeface="Helvetica" pitchFamily="2" charset="0"/>
              </a:rPr>
              <a:t>Prerequisite: radiometric consistency</a:t>
            </a:r>
            <a:endParaRPr kumimoji="1" lang="zh-CN" altLang="en-US" sz="22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730F6A6-AED8-798C-DB7B-51DB9BF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519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A473-818E-73C9-BAD3-9B46A8E3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Frequency of DPOW impact</a:t>
            </a:r>
            <a:endParaRPr kumimoji="1" lang="zh-CN" alt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B289C4-33CB-5855-CF47-A5A2E3D24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6" y="1747124"/>
            <a:ext cx="12109508" cy="33637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44B02-702C-9DAE-0D00-51802B7A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B56DC9-3C49-D64B-A43A-F6216F2FF3B9}" type="slidenum">
              <a:rPr kumimoji="1" lang="zh-CN" altLang="en-US" smtClean="0"/>
              <a:pPr algn="r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623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8931-0840-5344-3CD2-352B1314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576F-0E07-6E2D-DB42-B9277E055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Frequency of DPOW impact</a:t>
            </a:r>
            <a:endParaRPr kumimoji="1" lang="zh-CN" alt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39F821-DBD0-4A52-136C-515F9A1CD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6" y="1747124"/>
            <a:ext cx="12109508" cy="33637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C0475-8488-C1BB-8CE5-26FEE59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B56DC9-3C49-D64B-A43A-F6216F2FF3B9}" type="slidenum">
              <a:rPr kumimoji="1" lang="zh-CN" altLang="en-US" smtClean="0"/>
              <a:pPr algn="r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702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A484C-0347-AC51-24E1-70ECB1DF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490"/>
            <a:ext cx="10515600" cy="805187"/>
          </a:xfrm>
        </p:spPr>
        <p:txBody>
          <a:bodyPr/>
          <a:lstStyle/>
          <a:p>
            <a:r>
              <a:rPr kumimoji="1" lang="en-US" altLang="zh-CN" b="1" dirty="0"/>
              <a:t>Conclusion &amp; Take-home message</a:t>
            </a:r>
            <a:endParaRPr kumimoji="1" lang="zh-CN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19368-14FC-4B5C-5CBF-655FCBB5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2592"/>
            <a:ext cx="10515600" cy="43238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b="1" dirty="0"/>
              <a:t>The problem</a:t>
            </a:r>
            <a:r>
              <a:rPr lang="en-US" dirty="0"/>
              <a:t>: Collection 2 (</a:t>
            </a:r>
            <a:r>
              <a:rPr lang="en-US" dirty="0" err="1"/>
              <a:t>LaSRC</a:t>
            </a:r>
            <a:r>
              <a:rPr lang="en-US" dirty="0"/>
              <a:t>) introduces dark plume over water (DPOW) artifacts, breaking the 50-year consistency for inland waters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b="1" dirty="0"/>
              <a:t>The solution</a:t>
            </a:r>
            <a:r>
              <a:rPr lang="en-US" dirty="0"/>
              <a:t>: A data-driven and cloud-native approach leveraging GEE’s computational power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b="1" dirty="0"/>
              <a:t>The impact</a:t>
            </a:r>
            <a:r>
              <a:rPr lang="en-US" dirty="0"/>
              <a:t>: radiometric continuity restored &amp; time-series secured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b="1" dirty="0"/>
              <a:t>Open science</a:t>
            </a:r>
            <a:r>
              <a:rPr lang="en-US" dirty="0"/>
              <a:t>: code available on </a:t>
            </a:r>
            <a:r>
              <a:rPr lang="en-US" dirty="0" err="1"/>
              <a:t>Zenodo</a:t>
            </a:r>
            <a:endParaRPr lang="en-US" dirty="0"/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b="1" dirty="0"/>
              <a:t>Paper accepted</a:t>
            </a:r>
            <a:r>
              <a:rPr lang="en-US" dirty="0"/>
              <a:t>: IEEE TGRS</a:t>
            </a:r>
            <a:br>
              <a:rPr lang="en-US" dirty="0"/>
            </a:br>
            <a:r>
              <a:rPr lang="en-US" dirty="0"/>
              <a:t>(</a:t>
            </a:r>
            <a:r>
              <a:rPr kumimoji="1" lang="en-US" altLang="zh-CN" dirty="0"/>
              <a:t>10.1109/TGRS.2026.3684904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E340A-9F29-6B98-E5B9-DCA150E7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9E675-2B3C-9E66-F062-E93C385D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75" t="4897" r="6237" b="5587"/>
          <a:stretch>
            <a:fillRect/>
          </a:stretch>
        </p:blipFill>
        <p:spPr>
          <a:xfrm>
            <a:off x="5726701" y="4497818"/>
            <a:ext cx="1932351" cy="1977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AEDC7E-203C-89CE-5708-DE12087B7CEC}"/>
              </a:ext>
            </a:extLst>
          </p:cNvPr>
          <p:cNvSpPr txBox="1"/>
          <p:nvPr/>
        </p:nvSpPr>
        <p:spPr>
          <a:xfrm>
            <a:off x="738868" y="5879560"/>
            <a:ext cx="4652554" cy="595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5000"/>
              </a:lnSpc>
              <a:spcAft>
                <a:spcPts val="1200"/>
              </a:spcAft>
              <a:buNone/>
            </a:pPr>
            <a:r>
              <a:rPr lang="en-US" sz="2800" b="1" i="1" dirty="0">
                <a:latin typeface="Helvetica" pitchFamily="2" charset="0"/>
              </a:rPr>
              <a:t>Thank you! Questions?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856D36-1D2D-3364-0238-D34A18A5A7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3" t="26008" r="6587" b="9350"/>
          <a:stretch>
            <a:fillRect/>
          </a:stretch>
        </p:blipFill>
        <p:spPr>
          <a:xfrm>
            <a:off x="7834993" y="3977040"/>
            <a:ext cx="3895453" cy="2301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A198B9-17CA-1F0B-AE81-7B981166931F}"/>
              </a:ext>
            </a:extLst>
          </p:cNvPr>
          <p:cNvSpPr txBox="1"/>
          <p:nvPr/>
        </p:nvSpPr>
        <p:spPr>
          <a:xfrm>
            <a:off x="7717699" y="6231104"/>
            <a:ext cx="4130040" cy="52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5000"/>
              </a:lnSpc>
              <a:spcAft>
                <a:spcPts val="1200"/>
              </a:spcAft>
              <a:buNone/>
            </a:pPr>
            <a:r>
              <a:rPr lang="en-US" sz="2400" b="1" i="1" dirty="0">
                <a:latin typeface="Helvetica" pitchFamily="2" charset="0"/>
              </a:rPr>
              <a:t>Easy to apply: one-liner</a:t>
            </a:r>
          </a:p>
        </p:txBody>
      </p:sp>
    </p:spTree>
    <p:extLst>
      <p:ext uri="{BB962C8B-B14F-4D97-AF65-F5344CB8AC3E}">
        <p14:creationId xmlns:p14="http://schemas.microsoft.com/office/powerpoint/2010/main" val="77942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1361-84AA-AFC5-9F85-B7007897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 “Collection” Strategy for Landsat</a:t>
            </a:r>
            <a:endParaRPr kumimoji="1" lang="zh-CN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D7F8C-316A-9043-5032-46C8926E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01" y="1762023"/>
            <a:ext cx="10895798" cy="122180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kumimoji="1" lang="en-US" altLang="zh-CN" b="1" dirty="0"/>
              <a:t>What &amp; Why?</a:t>
            </a:r>
          </a:p>
          <a:p>
            <a:pPr marL="0" indent="0">
              <a:spcAft>
                <a:spcPts val="1200"/>
              </a:spcAft>
              <a:buNone/>
            </a:pPr>
            <a:r>
              <a:rPr kumimoji="1" lang="en-US" altLang="zh-CN" dirty="0"/>
              <a:t>Ensuring consistent calibration for pixel-level time-series analysis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B54976-6FAE-DA40-9A0D-753DB20E2615}"/>
              </a:ext>
            </a:extLst>
          </p:cNvPr>
          <p:cNvCxnSpPr/>
          <p:nvPr/>
        </p:nvCxnSpPr>
        <p:spPr>
          <a:xfrm>
            <a:off x="648101" y="4004293"/>
            <a:ext cx="10895798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DEFFB22-FDC2-65CE-3D40-642DA0A5D535}"/>
              </a:ext>
            </a:extLst>
          </p:cNvPr>
          <p:cNvSpPr/>
          <p:nvPr/>
        </p:nvSpPr>
        <p:spPr>
          <a:xfrm>
            <a:off x="996282" y="3922478"/>
            <a:ext cx="163629" cy="16362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A6E75-6B12-9FBD-01DC-B4624D0928E9}"/>
              </a:ext>
            </a:extLst>
          </p:cNvPr>
          <p:cNvSpPr txBox="1"/>
          <p:nvPr/>
        </p:nvSpPr>
        <p:spPr>
          <a:xfrm>
            <a:off x="996282" y="4199473"/>
            <a:ext cx="3209533" cy="836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000" b="1" dirty="0">
                <a:latin typeface="Helvetica" pitchFamily="2" charset="0"/>
              </a:rPr>
              <a:t>Collection 1 (2016-2021)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Helvetica" pitchFamily="2" charset="0"/>
              </a:rPr>
              <a:t>Deprecated &amp; Removed</a:t>
            </a:r>
            <a:endParaRPr kumimoji="1" lang="zh-CN" altLang="en-US" sz="2000" dirty="0">
              <a:latin typeface="Helvetica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25BA48-947A-4E6D-E9D4-04FFF9C144DF}"/>
              </a:ext>
            </a:extLst>
          </p:cNvPr>
          <p:cNvSpPr/>
          <p:nvPr/>
        </p:nvSpPr>
        <p:spPr>
          <a:xfrm>
            <a:off x="5040310" y="3922478"/>
            <a:ext cx="163629" cy="16362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7EA332-517A-5438-076F-C8802D66ED1D}"/>
              </a:ext>
            </a:extLst>
          </p:cNvPr>
          <p:cNvSpPr txBox="1"/>
          <p:nvPr/>
        </p:nvSpPr>
        <p:spPr>
          <a:xfrm>
            <a:off x="5040310" y="4199473"/>
            <a:ext cx="4701928" cy="2372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sz="2000" b="1" dirty="0">
                <a:latin typeface="Helvetica" pitchFamily="2" charset="0"/>
              </a:rPr>
              <a:t>Collection 2 (2020-Present)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Helvetica" pitchFamily="2" charset="0"/>
              </a:rPr>
              <a:t>Better geometry, cloud-native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Helvetica" pitchFamily="2" charset="0"/>
              </a:rPr>
              <a:t>Global Level-2 Surface Reflectance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Helvetica" pitchFamily="2" charset="0"/>
              </a:rPr>
              <a:t>New atmospheric correction strategy:</a:t>
            </a:r>
          </a:p>
          <a:p>
            <a:pPr marL="742950" lvl="1" indent="-285750">
              <a:lnSpc>
                <a:spcPct val="125000"/>
              </a:lnSpc>
              <a:buFont typeface="Wingdings" pitchFamily="2" charset="2"/>
              <a:buChar char="v"/>
            </a:pPr>
            <a:r>
              <a:rPr kumimoji="1" lang="en-US" altLang="zh-CN" sz="2000" b="1" dirty="0">
                <a:latin typeface="Helvetica" pitchFamily="2" charset="0"/>
              </a:rPr>
              <a:t>Landsat-4/5/7 </a:t>
            </a:r>
            <a:r>
              <a:rPr kumimoji="1" lang="en-US" altLang="zh-CN" sz="2000" b="1" dirty="0">
                <a:latin typeface="Helvetica" pitchFamily="2" charset="0"/>
                <a:sym typeface="Wingdings" pitchFamily="2" charset="2"/>
              </a:rPr>
              <a:t> LEDAPS</a:t>
            </a:r>
          </a:p>
          <a:p>
            <a:pPr marL="742950" lvl="1" indent="-285750">
              <a:lnSpc>
                <a:spcPct val="125000"/>
              </a:lnSpc>
              <a:buFont typeface="Wingdings" pitchFamily="2" charset="2"/>
              <a:buChar char="v"/>
            </a:pPr>
            <a:r>
              <a:rPr kumimoji="1" lang="en-US" altLang="zh-CN" sz="2000" b="1" dirty="0">
                <a:latin typeface="Helvetica" pitchFamily="2" charset="0"/>
                <a:sym typeface="Wingdings" pitchFamily="2" charset="2"/>
              </a:rPr>
              <a:t>Landsat-8/9     </a:t>
            </a:r>
            <a:r>
              <a:rPr kumimoji="1" lang="en-US" altLang="zh-CN" sz="2000" b="1" dirty="0" err="1">
                <a:latin typeface="Helvetica" pitchFamily="2" charset="0"/>
                <a:sym typeface="Wingdings" pitchFamily="2" charset="2"/>
              </a:rPr>
              <a:t>LaSRC</a:t>
            </a:r>
            <a:endParaRPr kumimoji="1" lang="en-US" altLang="zh-CN" sz="2000" b="1" dirty="0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E64C5-E015-B9A7-C48A-84AE8291AB2F}"/>
              </a:ext>
            </a:extLst>
          </p:cNvPr>
          <p:cNvSpPr/>
          <p:nvPr/>
        </p:nvSpPr>
        <p:spPr>
          <a:xfrm>
            <a:off x="9339887" y="5835019"/>
            <a:ext cx="2473692" cy="7369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Not designed for water pixels!!!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8E18EB-9394-9159-3302-3783AD1E0436}"/>
              </a:ext>
            </a:extLst>
          </p:cNvPr>
          <p:cNvSpPr txBox="1">
            <a:spLocks/>
          </p:cNvSpPr>
          <p:nvPr/>
        </p:nvSpPr>
        <p:spPr>
          <a:xfrm>
            <a:off x="648101" y="3179011"/>
            <a:ext cx="10895798" cy="518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kumimoji="1" lang="en-US" altLang="zh-CN" b="1" dirty="0"/>
              <a:t>The Evolution (C1 vs. C2)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DA8ED1-8E7F-983F-E6B8-E1A5E0FCA094}"/>
              </a:ext>
            </a:extLst>
          </p:cNvPr>
          <p:cNvSpPr txBox="1"/>
          <p:nvPr/>
        </p:nvSpPr>
        <p:spPr>
          <a:xfrm>
            <a:off x="0" y="6273225"/>
            <a:ext cx="3001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LEDAPS (Schmidt et al., 2013)</a:t>
            </a:r>
          </a:p>
          <a:p>
            <a:r>
              <a:rPr kumimoji="1" lang="en-US" altLang="zh-CN" sz="16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LaSRC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(</a:t>
            </a:r>
            <a:r>
              <a:rPr kumimoji="1" lang="en-US" altLang="zh-CN" sz="16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Vermote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al., 2018)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9143B6-1FDF-D178-CF14-19983527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564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E2AAE-AF8D-2469-E0FB-52621CAD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 challenge: </a:t>
            </a:r>
            <a:r>
              <a:rPr kumimoji="1" lang="en-US" altLang="zh-CN" b="1" dirty="0" err="1"/>
              <a:t>LaSRC</a:t>
            </a:r>
            <a:r>
              <a:rPr kumimoji="1" lang="en-US" altLang="zh-CN" b="1" dirty="0"/>
              <a:t> fails over water</a:t>
            </a:r>
            <a:endParaRPr kumimoji="1" lang="zh-CN" altLang="en-US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A3AF87-87A7-3A1F-EE7B-50EC1C1B9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-1" b="1113"/>
          <a:stretch>
            <a:fillRect/>
          </a:stretch>
        </p:blipFill>
        <p:spPr>
          <a:xfrm>
            <a:off x="683087" y="1610177"/>
            <a:ext cx="6994969" cy="4647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FD3359-85FF-B171-42CF-9313C47068C3}"/>
              </a:ext>
            </a:extLst>
          </p:cNvPr>
          <p:cNvSpPr txBox="1"/>
          <p:nvPr/>
        </p:nvSpPr>
        <p:spPr>
          <a:xfrm>
            <a:off x="0" y="648866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Hu et al. (2025)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54EBC-14A9-FF8A-969F-68F5B4556622}"/>
              </a:ext>
            </a:extLst>
          </p:cNvPr>
          <p:cNvSpPr/>
          <p:nvPr/>
        </p:nvSpPr>
        <p:spPr>
          <a:xfrm>
            <a:off x="7726278" y="2050181"/>
            <a:ext cx="4209144" cy="2127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Atmospheric correction are not for waters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Higher radiometric uncertainty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Severe in shortwave bands</a:t>
            </a:r>
            <a:endParaRPr kumimoji="1" lang="zh-CN" altLang="en-US" sz="22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A04D2E6-8563-DACE-805C-8F687BF90F61}"/>
              </a:ext>
            </a:extLst>
          </p:cNvPr>
          <p:cNvSpPr/>
          <p:nvPr/>
        </p:nvSpPr>
        <p:spPr>
          <a:xfrm>
            <a:off x="5925983" y="2979020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BBEF001-6B7E-5D64-E7C4-7700DA2ACC46}"/>
              </a:ext>
            </a:extLst>
          </p:cNvPr>
          <p:cNvSpPr/>
          <p:nvPr/>
        </p:nvSpPr>
        <p:spPr>
          <a:xfrm>
            <a:off x="5925983" y="5255393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FE2D05-3A5B-54CA-B2C7-B1BA234677B8}"/>
              </a:ext>
            </a:extLst>
          </p:cNvPr>
          <p:cNvSpPr txBox="1"/>
          <p:nvPr/>
        </p:nvSpPr>
        <p:spPr>
          <a:xfrm>
            <a:off x="2849077" y="6288613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Helvetica" pitchFamily="2" charset="0"/>
              </a:rPr>
              <a:t>In-situ vs. Landsat C1 &amp; C2</a:t>
            </a:r>
            <a:endParaRPr kumimoji="1" lang="zh-CN" altLang="en-US" sz="2000" b="1" dirty="0">
              <a:latin typeface="Helvetica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54A482-8F09-C5B0-A476-E9B9B455C29A}"/>
              </a:ext>
            </a:extLst>
          </p:cNvPr>
          <p:cNvSpPr/>
          <p:nvPr/>
        </p:nvSpPr>
        <p:spPr>
          <a:xfrm>
            <a:off x="8439116" y="4536857"/>
            <a:ext cx="2914684" cy="5837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latin typeface="Helvetica" pitchFamily="2" charset="0"/>
              </a:rPr>
              <a:t>C2 &lt; C1 in water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4579A1-475A-7D08-5F82-4590F622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42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184FE-8849-AD93-8A21-BCD01FCE9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75689-A2F3-9E44-00CF-CD97DA6B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 challenge: </a:t>
            </a:r>
            <a:r>
              <a:rPr kumimoji="1" lang="en-US" altLang="zh-CN" b="1" dirty="0" err="1"/>
              <a:t>LaSRC</a:t>
            </a:r>
            <a:r>
              <a:rPr kumimoji="1" lang="en-US" altLang="zh-CN" b="1" dirty="0"/>
              <a:t> fails over water</a:t>
            </a:r>
            <a:endParaRPr kumimoji="1" lang="zh-CN" alt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BE94A-875B-8D43-071F-0F5CB5319B23}"/>
              </a:ext>
            </a:extLst>
          </p:cNvPr>
          <p:cNvSpPr txBox="1"/>
          <p:nvPr/>
        </p:nvSpPr>
        <p:spPr>
          <a:xfrm>
            <a:off x="0" y="648866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Maciel et al. (2023)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0C617E-E1A0-C2B2-BE1D-38E5EB6FFB49}"/>
              </a:ext>
            </a:extLst>
          </p:cNvPr>
          <p:cNvSpPr/>
          <p:nvPr/>
        </p:nvSpPr>
        <p:spPr>
          <a:xfrm>
            <a:off x="841408" y="4657834"/>
            <a:ext cx="4751366" cy="1688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Sharp radiometric discontinuity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Systematic negative bias in OLI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~50% difference in the green band</a:t>
            </a:r>
            <a:endParaRPr kumimoji="1" lang="zh-CN" altLang="en-US" sz="2200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BCFC24E-C7F3-3C49-7D9B-7744A08C3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882" r="6590"/>
          <a:stretch>
            <a:fillRect/>
          </a:stretch>
        </p:blipFill>
        <p:spPr>
          <a:xfrm>
            <a:off x="531636" y="1550578"/>
            <a:ext cx="10535625" cy="29645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E53BCE-C674-E947-FA38-937B801E8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54" t="39463" r="97598" b="40619"/>
          <a:stretch>
            <a:fillRect/>
          </a:stretch>
        </p:blipFill>
        <p:spPr>
          <a:xfrm>
            <a:off x="430804" y="1886791"/>
            <a:ext cx="309355" cy="1804588"/>
          </a:xfr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C1A0BAD0-67AD-C5D9-AB06-2A1C6CF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799" t="44205" r="201" b="44982"/>
          <a:stretch>
            <a:fillRect/>
          </a:stretch>
        </p:blipFill>
        <p:spPr>
          <a:xfrm>
            <a:off x="11067261" y="2221091"/>
            <a:ext cx="982559" cy="1135987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E1040DAC-18D7-577F-54FD-C261D99241DF}"/>
              </a:ext>
            </a:extLst>
          </p:cNvPr>
          <p:cNvSpPr/>
          <p:nvPr/>
        </p:nvSpPr>
        <p:spPr>
          <a:xfrm>
            <a:off x="7656896" y="3267868"/>
            <a:ext cx="606391" cy="4235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94B7AD-801B-15A3-409C-302DDD7733D3}"/>
              </a:ext>
            </a:extLst>
          </p:cNvPr>
          <p:cNvSpPr/>
          <p:nvPr/>
        </p:nvSpPr>
        <p:spPr>
          <a:xfrm>
            <a:off x="6096000" y="5119508"/>
            <a:ext cx="5653734" cy="7648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latin typeface="Helvetica" pitchFamily="2" charset="0"/>
              </a:rPr>
              <a:t>What went wrong in Collection 2 ???</a:t>
            </a:r>
            <a:endParaRPr kumimoji="1" lang="zh-CN" altLang="en-US" sz="2400" b="1" dirty="0">
              <a:latin typeface="Helvetica" pitchFamily="2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F29576C-1654-39CD-9BAF-922412EE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34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B2C61-870E-9ECA-E0A6-88A5F509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 Dark Side of Landsat C2</a:t>
            </a:r>
            <a:endParaRPr kumimoji="1" lang="zh-CN" altLang="en-US" b="1" dirty="0"/>
          </a:p>
        </p:txBody>
      </p:sp>
      <p:pic>
        <p:nvPicPr>
          <p:cNvPr id="4" name="Content Placeholder 3" descr="Landsat 8 Collection 2 Surface Reflectance images showing trailing artifacts. ">
            <a:extLst>
              <a:ext uri="{FF2B5EF4-FFF2-40B4-BE49-F238E27FC236}">
                <a16:creationId xmlns:a16="http://schemas.microsoft.com/office/drawing/2014/main" id="{9F077092-1897-FF54-DC97-F08335CD3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2442" y="1413690"/>
            <a:ext cx="10327116" cy="4532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E7375C-BAF7-B139-D732-46B101142336}"/>
              </a:ext>
            </a:extLst>
          </p:cNvPr>
          <p:cNvSpPr txBox="1"/>
          <p:nvPr/>
        </p:nvSpPr>
        <p:spPr>
          <a:xfrm>
            <a:off x="0" y="6519446"/>
            <a:ext cx="321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USGS, Landsat C2 known issues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88D6E-4B67-3B27-5D99-29F38B6CB20E}"/>
              </a:ext>
            </a:extLst>
          </p:cNvPr>
          <p:cNvSpPr txBox="1"/>
          <p:nvPr/>
        </p:nvSpPr>
        <p:spPr>
          <a:xfrm>
            <a:off x="2162102" y="5989774"/>
            <a:ext cx="786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Helvetica" pitchFamily="2" charset="0"/>
              </a:rPr>
              <a:t>Dark Plume over Water (DPOW) in Landsat 8 (C2 SR)</a:t>
            </a:r>
            <a:endParaRPr kumimoji="1" lang="zh-CN" altLang="en-US" sz="2400" b="1" dirty="0">
              <a:latin typeface="Helvetica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DDEDD-C448-12D2-D12D-98BD76B2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6</a:t>
            </a:fld>
            <a:endParaRPr kumimoji="1" lang="zh-CN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50B061-9643-D986-5A7C-E3310972CDEE}"/>
              </a:ext>
            </a:extLst>
          </p:cNvPr>
          <p:cNvCxnSpPr/>
          <p:nvPr/>
        </p:nvCxnSpPr>
        <p:spPr>
          <a:xfrm>
            <a:off x="4287851" y="3220629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29150E-9948-06B6-7BF5-725310220547}"/>
              </a:ext>
            </a:extLst>
          </p:cNvPr>
          <p:cNvCxnSpPr/>
          <p:nvPr/>
        </p:nvCxnSpPr>
        <p:spPr>
          <a:xfrm>
            <a:off x="2418590" y="3220630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487D2C-81BD-AEA0-997B-21F4E8D57995}"/>
              </a:ext>
            </a:extLst>
          </p:cNvPr>
          <p:cNvCxnSpPr/>
          <p:nvPr/>
        </p:nvCxnSpPr>
        <p:spPr>
          <a:xfrm>
            <a:off x="3041677" y="3220630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DD4FFE-C718-C23D-1474-44CD2719B856}"/>
              </a:ext>
            </a:extLst>
          </p:cNvPr>
          <p:cNvCxnSpPr/>
          <p:nvPr/>
        </p:nvCxnSpPr>
        <p:spPr>
          <a:xfrm>
            <a:off x="3664764" y="3220630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21B1BD-173A-C7C5-05EB-C34B7415C11F}"/>
              </a:ext>
            </a:extLst>
          </p:cNvPr>
          <p:cNvCxnSpPr/>
          <p:nvPr/>
        </p:nvCxnSpPr>
        <p:spPr>
          <a:xfrm>
            <a:off x="9968706" y="3220629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C606D8-2225-A9CD-70D7-21285B3D10CC}"/>
              </a:ext>
            </a:extLst>
          </p:cNvPr>
          <p:cNvCxnSpPr/>
          <p:nvPr/>
        </p:nvCxnSpPr>
        <p:spPr>
          <a:xfrm>
            <a:off x="8099445" y="3220630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A1BDE8-2A5A-4E09-94EB-D6EF8999B7E3}"/>
              </a:ext>
            </a:extLst>
          </p:cNvPr>
          <p:cNvCxnSpPr/>
          <p:nvPr/>
        </p:nvCxnSpPr>
        <p:spPr>
          <a:xfrm>
            <a:off x="8722532" y="3220630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39B4BC-5E5C-DE38-0B18-8433D8A06371}"/>
              </a:ext>
            </a:extLst>
          </p:cNvPr>
          <p:cNvCxnSpPr/>
          <p:nvPr/>
        </p:nvCxnSpPr>
        <p:spPr>
          <a:xfrm>
            <a:off x="9345619" y="3220630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54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DCDD-A0FC-7FA0-9878-72E49A604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01B8D-BF32-832B-812B-FFBAAAE3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 Dark Side of Landsat C2</a:t>
            </a:r>
            <a:endParaRPr kumimoji="1" lang="zh-CN" alt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993C2-C8F9-3871-A6E3-32B91C43D5E6}"/>
              </a:ext>
            </a:extLst>
          </p:cNvPr>
          <p:cNvSpPr txBox="1"/>
          <p:nvPr/>
        </p:nvSpPr>
        <p:spPr>
          <a:xfrm>
            <a:off x="3939772" y="5795299"/>
            <a:ext cx="786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Helvetica" pitchFamily="2" charset="0"/>
              </a:rPr>
              <a:t>Dark Plume over Water (DPOW) in Landsat 8 (C2 SR)</a:t>
            </a:r>
            <a:endParaRPr kumimoji="1" lang="zh-CN" altLang="en-US" sz="2400" b="1" dirty="0">
              <a:latin typeface="Helvetica" pitchFamily="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5F9352-B515-8307-4B1A-C11B3A5A7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316" r="1909"/>
          <a:stretch>
            <a:fillRect/>
          </a:stretch>
        </p:blipFill>
        <p:spPr>
          <a:xfrm>
            <a:off x="326798" y="1507808"/>
            <a:ext cx="3268193" cy="2314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D4EBF-4120-74F0-8353-B04BFC08B9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1541"/>
          <a:stretch>
            <a:fillRect/>
          </a:stretch>
        </p:blipFill>
        <p:spPr>
          <a:xfrm>
            <a:off x="310251" y="3936763"/>
            <a:ext cx="3284740" cy="2325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D863E5-3196-9C0C-467C-FC5F5F23EFC0}"/>
              </a:ext>
            </a:extLst>
          </p:cNvPr>
          <p:cNvSpPr txBox="1"/>
          <p:nvPr/>
        </p:nvSpPr>
        <p:spPr>
          <a:xfrm>
            <a:off x="570177" y="3466182"/>
            <a:ext cx="2781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n w="12700">
                  <a:solidFill>
                    <a:schemeClr val="bg1"/>
                  </a:solidFill>
                </a:ln>
                <a:effectLst/>
                <a:latin typeface="Helvetica" pitchFamily="2" charset="0"/>
              </a:rPr>
              <a:t>LC08_121038_20140501</a:t>
            </a:r>
            <a:endParaRPr lang="zh-CN" altLang="en-US" b="1" dirty="0">
              <a:ln w="12700">
                <a:solidFill>
                  <a:schemeClr val="bg1"/>
                </a:solidFill>
              </a:ln>
              <a:effectLst/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6DDDFB-3C59-9539-9F43-7A0E9107C43A}"/>
              </a:ext>
            </a:extLst>
          </p:cNvPr>
          <p:cNvSpPr txBox="1"/>
          <p:nvPr/>
        </p:nvSpPr>
        <p:spPr>
          <a:xfrm>
            <a:off x="561904" y="5887632"/>
            <a:ext cx="2781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n w="12700">
                  <a:solidFill>
                    <a:schemeClr val="bg1"/>
                  </a:solidFill>
                </a:ln>
                <a:effectLst/>
                <a:latin typeface="Helvetica" pitchFamily="2" charset="0"/>
              </a:rPr>
              <a:t>LC08_121038_20190819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316F39-998F-B29B-E79B-592BBF262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670" y="1528217"/>
            <a:ext cx="4073209" cy="38759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C6DAEE-7D23-06BE-D008-C6864F84DDC4}"/>
              </a:ext>
            </a:extLst>
          </p:cNvPr>
          <p:cNvSpPr txBox="1"/>
          <p:nvPr/>
        </p:nvSpPr>
        <p:spPr>
          <a:xfrm>
            <a:off x="8087992" y="5034816"/>
            <a:ext cx="3644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n w="12700">
                  <a:solidFill>
                    <a:schemeClr val="bg1"/>
                  </a:solidFill>
                </a:ln>
                <a:effectLst/>
                <a:latin typeface="Helvetica" pitchFamily="2" charset="0"/>
              </a:rPr>
              <a:t>LC08_120037_20160225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1BC85A-0AB7-2F6F-56CC-1775CBD5D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796" y="1507808"/>
            <a:ext cx="3990669" cy="39017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C9A039-5767-EBFE-488A-D2F885054A1C}"/>
              </a:ext>
            </a:extLst>
          </p:cNvPr>
          <p:cNvSpPr txBox="1"/>
          <p:nvPr/>
        </p:nvSpPr>
        <p:spPr>
          <a:xfrm>
            <a:off x="4343613" y="5034816"/>
            <a:ext cx="2781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n w="12700">
                  <a:solidFill>
                    <a:schemeClr val="bg1"/>
                  </a:solidFill>
                </a:ln>
                <a:effectLst/>
                <a:latin typeface="Helvetica" pitchFamily="2" charset="0"/>
              </a:rPr>
              <a:t>LC08_119038_20210130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95AF0-47BA-00EF-48C4-7A50F1732C56}"/>
              </a:ext>
            </a:extLst>
          </p:cNvPr>
          <p:cNvSpPr txBox="1"/>
          <p:nvPr/>
        </p:nvSpPr>
        <p:spPr>
          <a:xfrm>
            <a:off x="0" y="6532064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Bi et al., (2026)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D8A7708-A54F-186A-7770-3A187C66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7</a:t>
            </a:fld>
            <a:endParaRPr kumimoji="1" lang="zh-CN" alt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129E36E-6520-9A24-4233-10A527419311}"/>
              </a:ext>
            </a:extLst>
          </p:cNvPr>
          <p:cNvCxnSpPr/>
          <p:nvPr/>
        </p:nvCxnSpPr>
        <p:spPr>
          <a:xfrm>
            <a:off x="4715378" y="2798904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47EBC49-F3C2-0E22-BF9E-4C39085175C4}"/>
              </a:ext>
            </a:extLst>
          </p:cNvPr>
          <p:cNvCxnSpPr/>
          <p:nvPr/>
        </p:nvCxnSpPr>
        <p:spPr>
          <a:xfrm>
            <a:off x="5338465" y="2798904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1D0CE9D-70E8-32BF-659E-334E110735AF}"/>
              </a:ext>
            </a:extLst>
          </p:cNvPr>
          <p:cNvCxnSpPr/>
          <p:nvPr/>
        </p:nvCxnSpPr>
        <p:spPr>
          <a:xfrm>
            <a:off x="5961552" y="2798904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95D2F2-EDB1-4C14-9422-C10B82C4B127}"/>
              </a:ext>
            </a:extLst>
          </p:cNvPr>
          <p:cNvCxnSpPr/>
          <p:nvPr/>
        </p:nvCxnSpPr>
        <p:spPr>
          <a:xfrm>
            <a:off x="9271194" y="2798904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389DA7-9380-302D-FC69-0FB50FF6535C}"/>
              </a:ext>
            </a:extLst>
          </p:cNvPr>
          <p:cNvCxnSpPr/>
          <p:nvPr/>
        </p:nvCxnSpPr>
        <p:spPr>
          <a:xfrm>
            <a:off x="9894281" y="2798904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D7960A-B127-5415-64D6-E4848D06D55C}"/>
              </a:ext>
            </a:extLst>
          </p:cNvPr>
          <p:cNvCxnSpPr/>
          <p:nvPr/>
        </p:nvCxnSpPr>
        <p:spPr>
          <a:xfrm>
            <a:off x="10517368" y="2798904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3A751E-D1E1-5692-C877-DFB73C130AF6}"/>
              </a:ext>
            </a:extLst>
          </p:cNvPr>
          <p:cNvCxnSpPr/>
          <p:nvPr/>
        </p:nvCxnSpPr>
        <p:spPr>
          <a:xfrm>
            <a:off x="817431" y="4100978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327897-99B2-0C32-891B-35DD4FA5D1AD}"/>
              </a:ext>
            </a:extLst>
          </p:cNvPr>
          <p:cNvCxnSpPr/>
          <p:nvPr/>
        </p:nvCxnSpPr>
        <p:spPr>
          <a:xfrm>
            <a:off x="1440518" y="4100978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FEA997-B538-5164-E31D-578A2746D702}"/>
              </a:ext>
            </a:extLst>
          </p:cNvPr>
          <p:cNvCxnSpPr/>
          <p:nvPr/>
        </p:nvCxnSpPr>
        <p:spPr>
          <a:xfrm>
            <a:off x="2063605" y="4100978"/>
            <a:ext cx="268895" cy="1497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50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E4EA9-4342-A8C0-FFBC-C2DA69C44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0ABB1-D918-0F4C-9D1D-CE982E073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 Dark Side of Landsat C2</a:t>
            </a:r>
            <a:endParaRPr kumimoji="1" lang="zh-CN" altLang="en-US" b="1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008E750-82B6-0B75-2FA9-271008AC6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53" y="1690687"/>
            <a:ext cx="7356309" cy="481758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C35DAF4-0093-0445-834C-16221F13D6BA}"/>
              </a:ext>
            </a:extLst>
          </p:cNvPr>
          <p:cNvSpPr/>
          <p:nvPr/>
        </p:nvSpPr>
        <p:spPr>
          <a:xfrm>
            <a:off x="1293998" y="1955974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5D7D44-5BDF-BACE-7ECB-558A4C89585A}"/>
              </a:ext>
            </a:extLst>
          </p:cNvPr>
          <p:cNvSpPr/>
          <p:nvPr/>
        </p:nvSpPr>
        <p:spPr>
          <a:xfrm>
            <a:off x="2097707" y="1955974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04F7F3-D9E0-1784-C1D1-E76E1C3A232E}"/>
              </a:ext>
            </a:extLst>
          </p:cNvPr>
          <p:cNvSpPr/>
          <p:nvPr/>
        </p:nvSpPr>
        <p:spPr>
          <a:xfrm>
            <a:off x="2901416" y="1955974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26C089-5B5A-4455-BE9B-9C7D8612BFBC}"/>
              </a:ext>
            </a:extLst>
          </p:cNvPr>
          <p:cNvSpPr/>
          <p:nvPr/>
        </p:nvSpPr>
        <p:spPr>
          <a:xfrm>
            <a:off x="3705125" y="1955974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48551E-DB55-144E-7DB5-BA10B87CE24F}"/>
              </a:ext>
            </a:extLst>
          </p:cNvPr>
          <p:cNvSpPr/>
          <p:nvPr/>
        </p:nvSpPr>
        <p:spPr>
          <a:xfrm>
            <a:off x="4508834" y="1955974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2E1998-0642-A012-A576-A8E7EF833824}"/>
              </a:ext>
            </a:extLst>
          </p:cNvPr>
          <p:cNvSpPr/>
          <p:nvPr/>
        </p:nvSpPr>
        <p:spPr>
          <a:xfrm>
            <a:off x="5312543" y="1955974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B8913A-9E50-DE33-8735-3735DDDE05D9}"/>
              </a:ext>
            </a:extLst>
          </p:cNvPr>
          <p:cNvSpPr/>
          <p:nvPr/>
        </p:nvSpPr>
        <p:spPr>
          <a:xfrm>
            <a:off x="2901418" y="2718565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283251E-10B9-A9B3-47C4-9EBCDA42EE57}"/>
              </a:ext>
            </a:extLst>
          </p:cNvPr>
          <p:cNvSpPr/>
          <p:nvPr/>
        </p:nvSpPr>
        <p:spPr>
          <a:xfrm>
            <a:off x="3705127" y="2718565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753355-3F94-D701-748D-42AEAD51B15B}"/>
              </a:ext>
            </a:extLst>
          </p:cNvPr>
          <p:cNvSpPr/>
          <p:nvPr/>
        </p:nvSpPr>
        <p:spPr>
          <a:xfrm>
            <a:off x="4508836" y="2718565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A4D0A71-BFA5-2B05-499F-6C6660FD0B91}"/>
              </a:ext>
            </a:extLst>
          </p:cNvPr>
          <p:cNvSpPr/>
          <p:nvPr/>
        </p:nvSpPr>
        <p:spPr>
          <a:xfrm>
            <a:off x="5312545" y="2718565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584B7F9-041A-AE47-0087-F1E1A7EE3347}"/>
              </a:ext>
            </a:extLst>
          </p:cNvPr>
          <p:cNvSpPr/>
          <p:nvPr/>
        </p:nvSpPr>
        <p:spPr>
          <a:xfrm>
            <a:off x="6116254" y="2718565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8147D3-76CB-BDE9-458D-32E05663055B}"/>
              </a:ext>
            </a:extLst>
          </p:cNvPr>
          <p:cNvSpPr/>
          <p:nvPr/>
        </p:nvSpPr>
        <p:spPr>
          <a:xfrm>
            <a:off x="6919963" y="2718565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7879DD-3E11-D6BE-39BE-101D4B9BFF4D}"/>
              </a:ext>
            </a:extLst>
          </p:cNvPr>
          <p:cNvSpPr/>
          <p:nvPr/>
        </p:nvSpPr>
        <p:spPr>
          <a:xfrm>
            <a:off x="7723674" y="2724182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CF1409C-8800-622B-3F40-CDB2B614DB7B}"/>
              </a:ext>
            </a:extLst>
          </p:cNvPr>
          <p:cNvSpPr/>
          <p:nvPr/>
        </p:nvSpPr>
        <p:spPr>
          <a:xfrm>
            <a:off x="2901418" y="3492390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A5BCF07-73B8-EDB5-47F1-4AA303681DAB}"/>
              </a:ext>
            </a:extLst>
          </p:cNvPr>
          <p:cNvSpPr/>
          <p:nvPr/>
        </p:nvSpPr>
        <p:spPr>
          <a:xfrm>
            <a:off x="3705127" y="3492390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B5E355D-0CEC-C896-53E0-C6EA6C695BE3}"/>
              </a:ext>
            </a:extLst>
          </p:cNvPr>
          <p:cNvSpPr/>
          <p:nvPr/>
        </p:nvSpPr>
        <p:spPr>
          <a:xfrm>
            <a:off x="4508836" y="3492390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65709DE-860C-496E-7845-4C72F91DAA25}"/>
              </a:ext>
            </a:extLst>
          </p:cNvPr>
          <p:cNvSpPr/>
          <p:nvPr/>
        </p:nvSpPr>
        <p:spPr>
          <a:xfrm>
            <a:off x="5312545" y="3492390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55BD03-3B16-4876-48FE-EF9541892A95}"/>
              </a:ext>
            </a:extLst>
          </p:cNvPr>
          <p:cNvSpPr/>
          <p:nvPr/>
        </p:nvSpPr>
        <p:spPr>
          <a:xfrm>
            <a:off x="6116254" y="3492390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9EE633-7F73-660F-697B-7072558BE010}"/>
              </a:ext>
            </a:extLst>
          </p:cNvPr>
          <p:cNvSpPr/>
          <p:nvPr/>
        </p:nvSpPr>
        <p:spPr>
          <a:xfrm>
            <a:off x="6919963" y="3492390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0A4B08D-4263-CC5F-10B8-90F99B3FDCA7}"/>
              </a:ext>
            </a:extLst>
          </p:cNvPr>
          <p:cNvSpPr/>
          <p:nvPr/>
        </p:nvSpPr>
        <p:spPr>
          <a:xfrm>
            <a:off x="7723674" y="3492390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DF8802F-5A19-818F-8A6B-ED4B05CD9353}"/>
              </a:ext>
            </a:extLst>
          </p:cNvPr>
          <p:cNvSpPr/>
          <p:nvPr/>
        </p:nvSpPr>
        <p:spPr>
          <a:xfrm>
            <a:off x="2901418" y="4254981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420FBDE-E33E-74CE-EE73-A17E795A2B4B}"/>
              </a:ext>
            </a:extLst>
          </p:cNvPr>
          <p:cNvSpPr/>
          <p:nvPr/>
        </p:nvSpPr>
        <p:spPr>
          <a:xfrm>
            <a:off x="3705127" y="4254981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CD71AEE-F1E3-5397-2A78-A819B1571530}"/>
              </a:ext>
            </a:extLst>
          </p:cNvPr>
          <p:cNvSpPr/>
          <p:nvPr/>
        </p:nvSpPr>
        <p:spPr>
          <a:xfrm>
            <a:off x="4508836" y="4254981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0504702-AB96-B21E-8CCB-DB71543A8619}"/>
              </a:ext>
            </a:extLst>
          </p:cNvPr>
          <p:cNvSpPr/>
          <p:nvPr/>
        </p:nvSpPr>
        <p:spPr>
          <a:xfrm>
            <a:off x="5312545" y="4254981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58B2A89-41E8-B220-C730-0A0AC05A6C52}"/>
              </a:ext>
            </a:extLst>
          </p:cNvPr>
          <p:cNvSpPr/>
          <p:nvPr/>
        </p:nvSpPr>
        <p:spPr>
          <a:xfrm>
            <a:off x="6116254" y="4254981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FC28FEC-A0F5-D121-E412-67FD2AE070F6}"/>
              </a:ext>
            </a:extLst>
          </p:cNvPr>
          <p:cNvSpPr/>
          <p:nvPr/>
        </p:nvSpPr>
        <p:spPr>
          <a:xfrm>
            <a:off x="6919963" y="4254981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7F44926-DA1A-7157-0D9B-153A32EB92FB}"/>
              </a:ext>
            </a:extLst>
          </p:cNvPr>
          <p:cNvSpPr/>
          <p:nvPr/>
        </p:nvSpPr>
        <p:spPr>
          <a:xfrm>
            <a:off x="7723674" y="4260598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3C2FCE8-411F-2478-C8B5-4947F95A6B1C}"/>
              </a:ext>
            </a:extLst>
          </p:cNvPr>
          <p:cNvSpPr/>
          <p:nvPr/>
        </p:nvSpPr>
        <p:spPr>
          <a:xfrm>
            <a:off x="2901418" y="5025997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B77687-016B-7AE3-3ED6-A5C097E94219}"/>
              </a:ext>
            </a:extLst>
          </p:cNvPr>
          <p:cNvSpPr/>
          <p:nvPr/>
        </p:nvSpPr>
        <p:spPr>
          <a:xfrm>
            <a:off x="3705127" y="5025997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D062AB2-A9CD-60A1-2D2C-CBA19D4E13BD}"/>
              </a:ext>
            </a:extLst>
          </p:cNvPr>
          <p:cNvSpPr/>
          <p:nvPr/>
        </p:nvSpPr>
        <p:spPr>
          <a:xfrm>
            <a:off x="4508836" y="5025997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574089-F10B-02FD-A90E-6ECD8720504B}"/>
              </a:ext>
            </a:extLst>
          </p:cNvPr>
          <p:cNvSpPr/>
          <p:nvPr/>
        </p:nvSpPr>
        <p:spPr>
          <a:xfrm>
            <a:off x="5312545" y="5025997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8AC1EE5-3465-5A85-2171-A0E0B6A6C4F0}"/>
              </a:ext>
            </a:extLst>
          </p:cNvPr>
          <p:cNvSpPr/>
          <p:nvPr/>
        </p:nvSpPr>
        <p:spPr>
          <a:xfrm>
            <a:off x="6116254" y="5025997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7262E89-6CA0-000B-EA61-4826BCBC0459}"/>
              </a:ext>
            </a:extLst>
          </p:cNvPr>
          <p:cNvSpPr/>
          <p:nvPr/>
        </p:nvSpPr>
        <p:spPr>
          <a:xfrm>
            <a:off x="6919963" y="5025997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F8692C6-C5F1-CB87-D176-936C6AA35887}"/>
              </a:ext>
            </a:extLst>
          </p:cNvPr>
          <p:cNvSpPr/>
          <p:nvPr/>
        </p:nvSpPr>
        <p:spPr>
          <a:xfrm>
            <a:off x="7723674" y="5028806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83D95EE-B8C7-EDE0-D4D3-84B710F66301}"/>
              </a:ext>
            </a:extLst>
          </p:cNvPr>
          <p:cNvSpPr/>
          <p:nvPr/>
        </p:nvSpPr>
        <p:spPr>
          <a:xfrm>
            <a:off x="2901418" y="5797013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BAC95AB-5128-7DBF-8E85-052ACC7A43DE}"/>
              </a:ext>
            </a:extLst>
          </p:cNvPr>
          <p:cNvSpPr/>
          <p:nvPr/>
        </p:nvSpPr>
        <p:spPr>
          <a:xfrm>
            <a:off x="3705127" y="5797013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230EDD2-05E1-174E-0F17-5AC7BD788DD5}"/>
              </a:ext>
            </a:extLst>
          </p:cNvPr>
          <p:cNvSpPr/>
          <p:nvPr/>
        </p:nvSpPr>
        <p:spPr>
          <a:xfrm>
            <a:off x="4508836" y="5797013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F47578D-F07C-2468-D562-5D11D76EC163}"/>
              </a:ext>
            </a:extLst>
          </p:cNvPr>
          <p:cNvSpPr/>
          <p:nvPr/>
        </p:nvSpPr>
        <p:spPr>
          <a:xfrm>
            <a:off x="5312545" y="5797013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585AB1B-D50D-5B3B-D074-4C2B4377B37B}"/>
              </a:ext>
            </a:extLst>
          </p:cNvPr>
          <p:cNvSpPr/>
          <p:nvPr/>
        </p:nvSpPr>
        <p:spPr>
          <a:xfrm>
            <a:off x="6116254" y="5797013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1200DA9-3C8E-FB4E-B65D-5686F5FA6CF7}"/>
              </a:ext>
            </a:extLst>
          </p:cNvPr>
          <p:cNvSpPr/>
          <p:nvPr/>
        </p:nvSpPr>
        <p:spPr>
          <a:xfrm>
            <a:off x="6919963" y="5797013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BACDC90-A151-E7A7-F180-392D18202E05}"/>
              </a:ext>
            </a:extLst>
          </p:cNvPr>
          <p:cNvSpPr/>
          <p:nvPr/>
        </p:nvSpPr>
        <p:spPr>
          <a:xfrm>
            <a:off x="7723674" y="5797013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278D915-1209-A5EB-7CD4-42F6E51E8981}"/>
              </a:ext>
            </a:extLst>
          </p:cNvPr>
          <p:cNvSpPr/>
          <p:nvPr/>
        </p:nvSpPr>
        <p:spPr>
          <a:xfrm>
            <a:off x="6116254" y="1955974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3AF0663-9F19-5A1C-7185-7C8FC7F085D3}"/>
              </a:ext>
            </a:extLst>
          </p:cNvPr>
          <p:cNvSpPr/>
          <p:nvPr/>
        </p:nvSpPr>
        <p:spPr>
          <a:xfrm>
            <a:off x="6919963" y="1955974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43C03BB-ACA4-3CEC-9FCE-F11FA62FE0F4}"/>
              </a:ext>
            </a:extLst>
          </p:cNvPr>
          <p:cNvSpPr/>
          <p:nvPr/>
        </p:nvSpPr>
        <p:spPr>
          <a:xfrm>
            <a:off x="7723674" y="1955974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4E2C10F-E24E-6D3C-CDC1-5F86FAA3AB5C}"/>
              </a:ext>
            </a:extLst>
          </p:cNvPr>
          <p:cNvSpPr/>
          <p:nvPr/>
        </p:nvSpPr>
        <p:spPr>
          <a:xfrm>
            <a:off x="2098810" y="2718565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4034235-A035-0469-C5E7-2EC33A086159}"/>
              </a:ext>
            </a:extLst>
          </p:cNvPr>
          <p:cNvSpPr/>
          <p:nvPr/>
        </p:nvSpPr>
        <p:spPr>
          <a:xfrm>
            <a:off x="2098810" y="3492390"/>
            <a:ext cx="182880" cy="1828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46BEE02-147D-76C8-DA24-9FF462C75908}"/>
              </a:ext>
            </a:extLst>
          </p:cNvPr>
          <p:cNvSpPr/>
          <p:nvPr/>
        </p:nvSpPr>
        <p:spPr>
          <a:xfrm>
            <a:off x="2098810" y="4254981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35BDD17-196D-883D-3E86-84D9F11106F9}"/>
              </a:ext>
            </a:extLst>
          </p:cNvPr>
          <p:cNvSpPr/>
          <p:nvPr/>
        </p:nvSpPr>
        <p:spPr>
          <a:xfrm>
            <a:off x="2098810" y="5025997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5C9FCBF-319B-AA47-4E17-50B6E1A5DC9D}"/>
              </a:ext>
            </a:extLst>
          </p:cNvPr>
          <p:cNvSpPr/>
          <p:nvPr/>
        </p:nvSpPr>
        <p:spPr>
          <a:xfrm>
            <a:off x="2098810" y="5797013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4AE0F4E7-F291-CD49-786A-66B7E55225AB}"/>
              </a:ext>
            </a:extLst>
          </p:cNvPr>
          <p:cNvSpPr/>
          <p:nvPr/>
        </p:nvSpPr>
        <p:spPr>
          <a:xfrm>
            <a:off x="1293998" y="2718565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C37B9F5-05FA-E596-EC86-3962C81BA9E0}"/>
              </a:ext>
            </a:extLst>
          </p:cNvPr>
          <p:cNvSpPr/>
          <p:nvPr/>
        </p:nvSpPr>
        <p:spPr>
          <a:xfrm>
            <a:off x="1293998" y="3492390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5D8E8DF-1EE2-EDD8-A18C-7219A1850D95}"/>
              </a:ext>
            </a:extLst>
          </p:cNvPr>
          <p:cNvSpPr/>
          <p:nvPr/>
        </p:nvSpPr>
        <p:spPr>
          <a:xfrm>
            <a:off x="1293998" y="4254981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493BF4-F147-4413-72B9-3C2F7169CE21}"/>
              </a:ext>
            </a:extLst>
          </p:cNvPr>
          <p:cNvSpPr/>
          <p:nvPr/>
        </p:nvSpPr>
        <p:spPr>
          <a:xfrm>
            <a:off x="1293998" y="5025997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5E8BFF-D5A5-5103-3515-76AD87D36729}"/>
              </a:ext>
            </a:extLst>
          </p:cNvPr>
          <p:cNvSpPr/>
          <p:nvPr/>
        </p:nvSpPr>
        <p:spPr>
          <a:xfrm>
            <a:off x="1293998" y="5797013"/>
            <a:ext cx="182880" cy="18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Right Arrow 89">
            <a:extLst>
              <a:ext uri="{FF2B5EF4-FFF2-40B4-BE49-F238E27FC236}">
                <a16:creationId xmlns:a16="http://schemas.microsoft.com/office/drawing/2014/main" id="{4C15339C-F0B5-4E6A-8F6A-18DA9326EAF4}"/>
              </a:ext>
            </a:extLst>
          </p:cNvPr>
          <p:cNvSpPr/>
          <p:nvPr/>
        </p:nvSpPr>
        <p:spPr>
          <a:xfrm>
            <a:off x="1551472" y="1935796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6D87F2D6-11F1-2943-FA5D-2C89B10C846B}"/>
              </a:ext>
            </a:extLst>
          </p:cNvPr>
          <p:cNvSpPr/>
          <p:nvPr/>
        </p:nvSpPr>
        <p:spPr>
          <a:xfrm rot="8100000">
            <a:off x="1523834" y="2302142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Right Arrow 92">
            <a:extLst>
              <a:ext uri="{FF2B5EF4-FFF2-40B4-BE49-F238E27FC236}">
                <a16:creationId xmlns:a16="http://schemas.microsoft.com/office/drawing/2014/main" id="{4A9ECC8A-CFB4-8E4F-045C-64688E5F157B}"/>
              </a:ext>
            </a:extLst>
          </p:cNvPr>
          <p:cNvSpPr/>
          <p:nvPr/>
        </p:nvSpPr>
        <p:spPr>
          <a:xfrm>
            <a:off x="1551472" y="2698387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1149F1BC-BEEE-F9A4-233D-79D656BE1E38}"/>
              </a:ext>
            </a:extLst>
          </p:cNvPr>
          <p:cNvSpPr/>
          <p:nvPr/>
        </p:nvSpPr>
        <p:spPr>
          <a:xfrm>
            <a:off x="2373357" y="1935795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29D3CCA2-135E-34C4-4AD1-602DFEC458AE}"/>
              </a:ext>
            </a:extLst>
          </p:cNvPr>
          <p:cNvSpPr/>
          <p:nvPr/>
        </p:nvSpPr>
        <p:spPr>
          <a:xfrm rot="8100000">
            <a:off x="2345719" y="2302141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6" name="Right Arrow 95">
            <a:extLst>
              <a:ext uri="{FF2B5EF4-FFF2-40B4-BE49-F238E27FC236}">
                <a16:creationId xmlns:a16="http://schemas.microsoft.com/office/drawing/2014/main" id="{38989845-039C-40AA-6DE9-1067D69E84F8}"/>
              </a:ext>
            </a:extLst>
          </p:cNvPr>
          <p:cNvSpPr/>
          <p:nvPr/>
        </p:nvSpPr>
        <p:spPr>
          <a:xfrm>
            <a:off x="2373357" y="2698386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CD11B0CA-9AED-A105-E923-FACCD9418DB3}"/>
              </a:ext>
            </a:extLst>
          </p:cNvPr>
          <p:cNvSpPr/>
          <p:nvPr/>
        </p:nvSpPr>
        <p:spPr>
          <a:xfrm>
            <a:off x="3149998" y="1935795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BAB86C14-0980-E1FA-63E7-FA2D0267157F}"/>
              </a:ext>
            </a:extLst>
          </p:cNvPr>
          <p:cNvSpPr/>
          <p:nvPr/>
        </p:nvSpPr>
        <p:spPr>
          <a:xfrm rot="8100000">
            <a:off x="3122360" y="2302141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AE068937-88D8-2CA8-1E32-58282D9A90D2}"/>
              </a:ext>
            </a:extLst>
          </p:cNvPr>
          <p:cNvSpPr/>
          <p:nvPr/>
        </p:nvSpPr>
        <p:spPr>
          <a:xfrm>
            <a:off x="3149998" y="2698386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523C69D5-8C3D-45E7-49C7-77305315DCE1}"/>
              </a:ext>
            </a:extLst>
          </p:cNvPr>
          <p:cNvSpPr/>
          <p:nvPr/>
        </p:nvSpPr>
        <p:spPr>
          <a:xfrm rot="8100000">
            <a:off x="2345719" y="3092294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1" name="Right Arrow 100">
            <a:extLst>
              <a:ext uri="{FF2B5EF4-FFF2-40B4-BE49-F238E27FC236}">
                <a16:creationId xmlns:a16="http://schemas.microsoft.com/office/drawing/2014/main" id="{367229EB-3634-2911-F251-5D5B4D8E88AE}"/>
              </a:ext>
            </a:extLst>
          </p:cNvPr>
          <p:cNvSpPr/>
          <p:nvPr/>
        </p:nvSpPr>
        <p:spPr>
          <a:xfrm>
            <a:off x="2373357" y="3488539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2" name="Right Arrow 101">
            <a:extLst>
              <a:ext uri="{FF2B5EF4-FFF2-40B4-BE49-F238E27FC236}">
                <a16:creationId xmlns:a16="http://schemas.microsoft.com/office/drawing/2014/main" id="{F1AC4F47-C08E-B150-171B-989D362AD1F0}"/>
              </a:ext>
            </a:extLst>
          </p:cNvPr>
          <p:cNvSpPr/>
          <p:nvPr/>
        </p:nvSpPr>
        <p:spPr>
          <a:xfrm rot="8100000">
            <a:off x="1523834" y="3092293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id="{96126192-B3AE-373A-7C2D-EFE9916DCB96}"/>
              </a:ext>
            </a:extLst>
          </p:cNvPr>
          <p:cNvSpPr/>
          <p:nvPr/>
        </p:nvSpPr>
        <p:spPr>
          <a:xfrm>
            <a:off x="1551472" y="3488538"/>
            <a:ext cx="471639" cy="22323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F80B3F2-39AC-EAE5-BB39-B782BD3803B0}"/>
              </a:ext>
            </a:extLst>
          </p:cNvPr>
          <p:cNvSpPr/>
          <p:nvPr/>
        </p:nvSpPr>
        <p:spPr>
          <a:xfrm>
            <a:off x="8342298" y="1714577"/>
            <a:ext cx="3744001" cy="3921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kumimoji="1" lang="en-US" altLang="zh-CN" sz="2200" b="1" dirty="0">
                <a:solidFill>
                  <a:schemeClr val="tx1"/>
                </a:solidFill>
                <a:latin typeface="Helvetica" pitchFamily="2" charset="0"/>
              </a:rPr>
              <a:t>How this happened?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Wrongly extrapolated aerosol optical thickness from land/cloud/snow (any bright pixels) into water pixels (c.f. USGS website)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solidFill>
                  <a:schemeClr val="tx1"/>
                </a:solidFill>
                <a:latin typeface="Helvetica" pitchFamily="2" charset="0"/>
              </a:rPr>
              <a:t>The path of extrapolation makes DPOW directional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201F633-66C8-5C2A-3126-293D297406EE}"/>
              </a:ext>
            </a:extLst>
          </p:cNvPr>
          <p:cNvGrpSpPr/>
          <p:nvPr/>
        </p:nvGrpSpPr>
        <p:grpSpPr>
          <a:xfrm>
            <a:off x="1068966" y="5397564"/>
            <a:ext cx="2043538" cy="981777"/>
            <a:chOff x="8447999" y="5601903"/>
            <a:chExt cx="2043538" cy="98177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ACF02A2-7A96-7512-4218-00186CE73DDA}"/>
                </a:ext>
              </a:extLst>
            </p:cNvPr>
            <p:cNvSpPr/>
            <p:nvPr/>
          </p:nvSpPr>
          <p:spPr>
            <a:xfrm>
              <a:off x="8447999" y="5601903"/>
              <a:ext cx="2043538" cy="9817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6F82372-FF7A-5E41-0500-2844A06A2FF0}"/>
                </a:ext>
              </a:extLst>
            </p:cNvPr>
            <p:cNvSpPr/>
            <p:nvPr/>
          </p:nvSpPr>
          <p:spPr>
            <a:xfrm>
              <a:off x="8650307" y="5779776"/>
              <a:ext cx="182880" cy="1828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F579298-323E-62D1-1AC3-12A82F50C279}"/>
                </a:ext>
              </a:extLst>
            </p:cNvPr>
            <p:cNvSpPr/>
            <p:nvPr/>
          </p:nvSpPr>
          <p:spPr>
            <a:xfrm>
              <a:off x="8650307" y="6232164"/>
              <a:ext cx="182880" cy="18288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C41BAC3-FCF5-E8CE-A5EF-031EFFF07453}"/>
                </a:ext>
              </a:extLst>
            </p:cNvPr>
            <p:cNvSpPr txBox="1"/>
            <p:nvPr/>
          </p:nvSpPr>
          <p:spPr>
            <a:xfrm>
              <a:off x="8903037" y="6138938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Helvetica" pitchFamily="2" charset="0"/>
                </a:rPr>
                <a:t>Extrapolated</a:t>
              </a:r>
              <a:endParaRPr kumimoji="1" lang="zh-CN" altLang="en-US" dirty="0">
                <a:latin typeface="Helvetica" pitchFamily="2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C0EB674-D19B-95DA-5638-2862D94FF9AF}"/>
                </a:ext>
              </a:extLst>
            </p:cNvPr>
            <p:cNvSpPr txBox="1"/>
            <p:nvPr/>
          </p:nvSpPr>
          <p:spPr>
            <a:xfrm>
              <a:off x="8903037" y="5686550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Helvetica" pitchFamily="2" charset="0"/>
                </a:rPr>
                <a:t>Retrieved</a:t>
              </a:r>
              <a:endParaRPr kumimoji="1" lang="zh-CN" altLang="en-US" dirty="0">
                <a:latin typeface="Helvetica" pitchFamily="2" charset="0"/>
              </a:endParaRPr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6EFBD69-25C3-728D-43D6-DFB90B90CBCD}"/>
              </a:ext>
            </a:extLst>
          </p:cNvPr>
          <p:cNvSpPr/>
          <p:nvPr/>
        </p:nvSpPr>
        <p:spPr>
          <a:xfrm>
            <a:off x="8756957" y="5735933"/>
            <a:ext cx="2914684" cy="5837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latin typeface="Helvetica" pitchFamily="2" charset="0"/>
              </a:rPr>
              <a:t>Any solutions?</a:t>
            </a:r>
          </a:p>
        </p:txBody>
      </p:sp>
      <p:sp>
        <p:nvSpPr>
          <p:cNvPr id="108" name="Slide Number Placeholder 107">
            <a:extLst>
              <a:ext uri="{FF2B5EF4-FFF2-40B4-BE49-F238E27FC236}">
                <a16:creationId xmlns:a16="http://schemas.microsoft.com/office/drawing/2014/main" id="{1593B8A1-6DE3-8289-1529-0A0EDFF6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6DC9-3C49-D64B-A43A-F6216F2FF3B9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179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EA17-C7E8-4970-F5FF-7475B26D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1" dirty="0"/>
              <a:t>New solution: </a:t>
            </a:r>
            <a:br>
              <a:rPr kumimoji="1" lang="en-US" altLang="zh-CN" sz="4000" b="1" dirty="0"/>
            </a:br>
            <a:r>
              <a:rPr kumimoji="1" lang="en-US" altLang="zh-CN" sz="4000" b="1" dirty="0"/>
              <a:t>Cloud-Native Alternative Correction</a:t>
            </a:r>
            <a:endParaRPr kumimoji="1" lang="zh-CN" alt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CEB2C-6B8F-D6C1-D3B8-2F9C467B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71" y="2732235"/>
            <a:ext cx="1840367" cy="170646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3D3747-B335-5642-881D-E23F2EF6C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1" y="2968649"/>
            <a:ext cx="1840367" cy="170646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700D8A-E067-9738-2E52-25C04035C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31" y="3213288"/>
            <a:ext cx="1840367" cy="170646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1F1F48-4D56-2D00-FD15-58438B569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17" y="3424637"/>
            <a:ext cx="1840367" cy="170646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E9698D-B9BA-DB9A-708E-A5EC38123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56" y="3624402"/>
            <a:ext cx="1840367" cy="170646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18C61A-1F6C-9262-D3FB-6EB6EFF043B5}"/>
              </a:ext>
            </a:extLst>
          </p:cNvPr>
          <p:cNvCxnSpPr>
            <a:cxnSpLocks/>
          </p:cNvCxnSpPr>
          <p:nvPr/>
        </p:nvCxnSpPr>
        <p:spPr>
          <a:xfrm>
            <a:off x="482760" y="4465520"/>
            <a:ext cx="1217511" cy="1198642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35C6B67-48B7-90E0-C51B-83C196D0CEFA}"/>
              </a:ext>
            </a:extLst>
          </p:cNvPr>
          <p:cNvSpPr txBox="1"/>
          <p:nvPr/>
        </p:nvSpPr>
        <p:spPr>
          <a:xfrm rot="2700000">
            <a:off x="470370" y="5066264"/>
            <a:ext cx="90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Time</a:t>
            </a:r>
            <a:endParaRPr kumimoji="1" lang="zh-CN" altLang="en-US" b="1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F01027-6577-E88F-E2BD-333083664299}"/>
              </a:ext>
            </a:extLst>
          </p:cNvPr>
          <p:cNvSpPr/>
          <p:nvPr/>
        </p:nvSpPr>
        <p:spPr>
          <a:xfrm>
            <a:off x="1676356" y="4068745"/>
            <a:ext cx="962787" cy="491825"/>
          </a:xfrm>
          <a:prstGeom prst="rect">
            <a:avLst/>
          </a:prstGeom>
          <a:solidFill>
            <a:schemeClr val="accent2">
              <a:alpha val="29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DD0E11-F569-4766-7F86-34249340DBF6}"/>
              </a:ext>
            </a:extLst>
          </p:cNvPr>
          <p:cNvSpPr/>
          <p:nvPr/>
        </p:nvSpPr>
        <p:spPr>
          <a:xfrm>
            <a:off x="997976" y="3839434"/>
            <a:ext cx="796405" cy="585571"/>
          </a:xfrm>
          <a:prstGeom prst="rect">
            <a:avLst/>
          </a:prstGeom>
          <a:solidFill>
            <a:schemeClr val="accent2">
              <a:alpha val="29000"/>
            </a:schemeClr>
          </a:solidFill>
          <a:ln w="28575">
            <a:solidFill>
              <a:schemeClr val="accent2"/>
            </a:solidFill>
          </a:ln>
          <a:scene3d>
            <a:camera prst="isometricLeftDown">
              <a:rot lat="2100000" lon="30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718494-C3C5-DEAD-0D30-0CA836AD8D28}"/>
              </a:ext>
            </a:extLst>
          </p:cNvPr>
          <p:cNvSpPr txBox="1"/>
          <p:nvPr/>
        </p:nvSpPr>
        <p:spPr>
          <a:xfrm>
            <a:off x="1874847" y="5677357"/>
            <a:ext cx="211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accent2"/>
                </a:solidFill>
                <a:latin typeface="Helvetica" pitchFamily="2" charset="0"/>
              </a:rPr>
              <a:t>Spatial-Temporal</a:t>
            </a:r>
            <a:r>
              <a:rPr kumimoji="1" lang="zh-CN" altLang="en-US" b="1" dirty="0">
                <a:solidFill>
                  <a:schemeClr val="accent2"/>
                </a:solidFill>
                <a:latin typeface="Helvetica" pitchFamily="2" charset="0"/>
              </a:rPr>
              <a:t> </a:t>
            </a:r>
            <a:r>
              <a:rPr kumimoji="1" lang="en-US" altLang="zh-CN" b="1" dirty="0">
                <a:solidFill>
                  <a:schemeClr val="accent2"/>
                </a:solidFill>
                <a:latin typeface="Helvetica" pitchFamily="2" charset="0"/>
              </a:rPr>
              <a:t>window</a:t>
            </a:r>
            <a:endParaRPr kumimoji="1" lang="zh-CN" altLang="en-US" b="1" dirty="0">
              <a:solidFill>
                <a:schemeClr val="accent2"/>
              </a:solidFill>
              <a:latin typeface="Helvetica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BC1AB8B-B88D-E607-191B-CD56E5E38F93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>
            <a:off x="2157750" y="4560570"/>
            <a:ext cx="773909" cy="1116787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A51F9CA-7BE0-C4F1-4E9F-BECE48AAD184}"/>
              </a:ext>
            </a:extLst>
          </p:cNvPr>
          <p:cNvSpPr/>
          <p:nvPr/>
        </p:nvSpPr>
        <p:spPr>
          <a:xfrm>
            <a:off x="4037601" y="3736968"/>
            <a:ext cx="1504709" cy="1061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Extract high-quality water pixels</a:t>
            </a:r>
            <a:endParaRPr kumimoji="1" lang="zh-CN" alt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363860-6262-08F3-FA85-9EC78F51E901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3516723" y="4267954"/>
            <a:ext cx="520878" cy="3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E145161-C5A7-97B3-03B1-16C648B7B548}"/>
              </a:ext>
            </a:extLst>
          </p:cNvPr>
          <p:cNvSpPr/>
          <p:nvPr/>
        </p:nvSpPr>
        <p:spPr>
          <a:xfrm>
            <a:off x="5381583" y="5088092"/>
            <a:ext cx="2020398" cy="824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Reference SR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(Target)</a:t>
            </a:r>
            <a:endParaRPr kumimoji="1" lang="zh-CN" alt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1D3BF5-E8EE-DD3B-28B2-444D1B476895}"/>
              </a:ext>
            </a:extLst>
          </p:cNvPr>
          <p:cNvSpPr/>
          <p:nvPr/>
        </p:nvSpPr>
        <p:spPr>
          <a:xfrm>
            <a:off x="5381583" y="2556503"/>
            <a:ext cx="2020398" cy="824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TOA Reflectance 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(Input)</a:t>
            </a:r>
            <a:endParaRPr kumimoji="1" lang="zh-CN" alt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26DB9CF7-5F93-9056-C29E-6DC16E787356}"/>
              </a:ext>
            </a:extLst>
          </p:cNvPr>
          <p:cNvCxnSpPr>
            <a:stCxn id="32" idx="0"/>
            <a:endCxn id="43" idx="1"/>
          </p:cNvCxnSpPr>
          <p:nvPr/>
        </p:nvCxnSpPr>
        <p:spPr>
          <a:xfrm rot="5400000" flipH="1" flipV="1">
            <a:off x="4701610" y="3056996"/>
            <a:ext cx="768319" cy="591627"/>
          </a:xfrm>
          <a:prstGeom prst="bentConnector2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923EEC0E-0C64-7016-6274-A65DB3A6D634}"/>
              </a:ext>
            </a:extLst>
          </p:cNvPr>
          <p:cNvCxnSpPr>
            <a:stCxn id="32" idx="2"/>
            <a:endCxn id="40" idx="1"/>
          </p:cNvCxnSpPr>
          <p:nvPr/>
        </p:nvCxnSpPr>
        <p:spPr>
          <a:xfrm rot="16200000" flipH="1">
            <a:off x="4735123" y="4853777"/>
            <a:ext cx="701293" cy="591627"/>
          </a:xfrm>
          <a:prstGeom prst="bentConnector2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7B5AC23-1C8E-EB3C-71F3-466DC910F78A}"/>
              </a:ext>
            </a:extLst>
          </p:cNvPr>
          <p:cNvSpPr/>
          <p:nvPr/>
        </p:nvSpPr>
        <p:spPr>
          <a:xfrm>
            <a:off x="7028088" y="3736967"/>
            <a:ext cx="2232484" cy="1061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Random Forest (RF)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Training model</a:t>
            </a:r>
            <a:endParaRPr kumimoji="1" lang="zh-CN" alt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94F5654A-8686-E07A-EB10-12483A07C194}"/>
              </a:ext>
            </a:extLst>
          </p:cNvPr>
          <p:cNvCxnSpPr>
            <a:cxnSpLocks/>
            <a:stCxn id="43" idx="3"/>
            <a:endCxn id="50" idx="0"/>
          </p:cNvCxnSpPr>
          <p:nvPr/>
        </p:nvCxnSpPr>
        <p:spPr>
          <a:xfrm>
            <a:off x="7401981" y="2968649"/>
            <a:ext cx="742349" cy="768318"/>
          </a:xfrm>
          <a:prstGeom prst="bentConnector2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CB13DB2F-9FE8-5A7F-CA44-FAF119CB47CB}"/>
              </a:ext>
            </a:extLst>
          </p:cNvPr>
          <p:cNvCxnSpPr>
            <a:cxnSpLocks/>
            <a:stCxn id="40" idx="3"/>
            <a:endCxn id="50" idx="2"/>
          </p:cNvCxnSpPr>
          <p:nvPr/>
        </p:nvCxnSpPr>
        <p:spPr>
          <a:xfrm flipV="1">
            <a:off x="7401981" y="4798944"/>
            <a:ext cx="742349" cy="701294"/>
          </a:xfrm>
          <a:prstGeom prst="bentConnector2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02787AE1-EB10-65C1-4C0C-F005E0A8C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3234" y="3429000"/>
            <a:ext cx="1848491" cy="1677909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6402A98-3A44-7094-88C0-46918F07E60E}"/>
              </a:ext>
            </a:extLst>
          </p:cNvPr>
          <p:cNvCxnSpPr>
            <a:stCxn id="50" idx="3"/>
            <a:endCxn id="63" idx="1"/>
          </p:cNvCxnSpPr>
          <p:nvPr/>
        </p:nvCxnSpPr>
        <p:spPr>
          <a:xfrm flipV="1">
            <a:off x="9260572" y="4267955"/>
            <a:ext cx="452662" cy="1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01FEC2B-229C-2D32-D621-50CA6A438373}"/>
              </a:ext>
            </a:extLst>
          </p:cNvPr>
          <p:cNvSpPr txBox="1"/>
          <p:nvPr/>
        </p:nvSpPr>
        <p:spPr>
          <a:xfrm>
            <a:off x="9504567" y="5330862"/>
            <a:ext cx="226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Corrected Surface Reflectance </a:t>
            </a:r>
          </a:p>
          <a:p>
            <a:pPr algn="ctr"/>
            <a:r>
              <a:rPr kumimoji="1" lang="en-US" altLang="zh-CN" b="1" dirty="0">
                <a:latin typeface="Helvetica" pitchFamily="2" charset="0"/>
              </a:rPr>
              <a:t>(New SR)</a:t>
            </a:r>
            <a:endParaRPr kumimoji="1" lang="zh-CN" altLang="en-US" b="1" dirty="0">
              <a:latin typeface="Helvetica" pitchFamily="2" charset="0"/>
            </a:endParaRPr>
          </a:p>
        </p:txBody>
      </p:sp>
      <p:pic>
        <p:nvPicPr>
          <p:cNvPr id="69" name="Picture 68" descr="Google Earth Engine">
            <a:extLst>
              <a:ext uri="{FF2B5EF4-FFF2-40B4-BE49-F238E27FC236}">
                <a16:creationId xmlns:a16="http://schemas.microsoft.com/office/drawing/2014/main" id="{E6ABA91A-8F65-14D9-5DDE-51BFF3043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356" y="1884615"/>
            <a:ext cx="649097" cy="61537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57E6C7D-DA69-EC05-B343-96FA04B6A2DB}"/>
              </a:ext>
            </a:extLst>
          </p:cNvPr>
          <p:cNvCxnSpPr>
            <a:cxnSpLocks/>
            <a:stCxn id="69" idx="2"/>
          </p:cNvCxnSpPr>
          <p:nvPr/>
        </p:nvCxnSpPr>
        <p:spPr>
          <a:xfrm flipH="1">
            <a:off x="2000904" y="2499993"/>
            <a:ext cx="1" cy="852815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75BC09F-DE82-B79F-58AD-D583AB048D24}"/>
              </a:ext>
            </a:extLst>
          </p:cNvPr>
          <p:cNvSpPr txBox="1"/>
          <p:nvPr/>
        </p:nvSpPr>
        <p:spPr>
          <a:xfrm>
            <a:off x="2300525" y="2144074"/>
            <a:ext cx="249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latin typeface="Helvetica" pitchFamily="2" charset="0"/>
              </a:rPr>
              <a:t>Google Earth Engine</a:t>
            </a:r>
            <a:endParaRPr kumimoji="1" lang="zh-CN" altLang="en-US" b="1" dirty="0">
              <a:latin typeface="Helvetica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D114F62-7BB8-D14A-2A37-E528972F7A52}"/>
              </a:ext>
            </a:extLst>
          </p:cNvPr>
          <p:cNvSpPr txBox="1"/>
          <p:nvPr/>
        </p:nvSpPr>
        <p:spPr>
          <a:xfrm>
            <a:off x="616" y="6519446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Bi et al., (2026)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83" name="Slide Number Placeholder 82">
            <a:extLst>
              <a:ext uri="{FF2B5EF4-FFF2-40B4-BE49-F238E27FC236}">
                <a16:creationId xmlns:a16="http://schemas.microsoft.com/office/drawing/2014/main" id="{3ECBBBBE-91DE-D92D-3F37-100BD0BE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4" y="6494140"/>
            <a:ext cx="2743200" cy="365125"/>
          </a:xfrm>
        </p:spPr>
        <p:txBody>
          <a:bodyPr/>
          <a:lstStyle/>
          <a:p>
            <a:pPr algn="r"/>
            <a:fld id="{48B56DC9-3C49-D64B-A43A-F6216F2FF3B9}" type="slidenum">
              <a:rPr kumimoji="1" lang="zh-CN" altLang="en-US" smtClean="0"/>
              <a:pPr algn="r"/>
              <a:t>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4189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770</Words>
  <Application>Microsoft Macintosh PowerPoint</Application>
  <PresentationFormat>Widescreen</PresentationFormat>
  <Paragraphs>173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Helvetica</vt:lpstr>
      <vt:lpstr>Wingdings</vt:lpstr>
      <vt:lpstr>Office Theme</vt:lpstr>
      <vt:lpstr>A cloud-native alternative correction for Landsat-8/9 C2 SR over inland waters</vt:lpstr>
      <vt:lpstr>The Landsat Legacy</vt:lpstr>
      <vt:lpstr>The “Collection” Strategy for Landsat</vt:lpstr>
      <vt:lpstr>The challenge: LaSRC fails over water</vt:lpstr>
      <vt:lpstr>The challenge: LaSRC fails over water</vt:lpstr>
      <vt:lpstr>The Dark Side of Landsat C2</vt:lpstr>
      <vt:lpstr>The Dark Side of Landsat C2</vt:lpstr>
      <vt:lpstr>The Dark Side of Landsat C2</vt:lpstr>
      <vt:lpstr>New solution:  Cloud-Native Alternative Correction</vt:lpstr>
      <vt:lpstr>How to find the high-quality samples</vt:lpstr>
      <vt:lpstr>Accuracy assessment: radiometric</vt:lpstr>
      <vt:lpstr>Accuracy assessment: radiometric</vt:lpstr>
      <vt:lpstr>Accuracy assessment: radiometric</vt:lpstr>
      <vt:lpstr>Accuracy assessment: TSS retrieval</vt:lpstr>
      <vt:lpstr>Restoring spatial continuity</vt:lpstr>
      <vt:lpstr>Restoring spatial continuity</vt:lpstr>
      <vt:lpstr>Restoring long-term consistency</vt:lpstr>
      <vt:lpstr>Restoring long-term consistency</vt:lpstr>
      <vt:lpstr>Frequency of DPOW impact</vt:lpstr>
      <vt:lpstr>Frequency of DPOW impact</vt:lpstr>
      <vt:lpstr>Frequency of DPOW impact</vt:lpstr>
      <vt:lpstr>Conclusion &amp; Take-home message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Shun Bi</dc:creator>
  <cp:lastModifiedBy>Shun Bi</cp:lastModifiedBy>
  <cp:revision>113</cp:revision>
  <dcterms:created xsi:type="dcterms:W3CDTF">2026-01-20T02:00:52Z</dcterms:created>
  <dcterms:modified xsi:type="dcterms:W3CDTF">2026-05-03T08:46:59Z</dcterms:modified>
</cp:coreProperties>
</file>