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65" r:id="rId2"/>
    <p:sldMasterId id="2147483672" r:id="rId3"/>
  </p:sldMasterIdLst>
  <p:notesMasterIdLst>
    <p:notesMasterId r:id="rId12"/>
  </p:notesMasterIdLst>
  <p:sldIdLst>
    <p:sldId id="660" r:id="rId4"/>
    <p:sldId id="686" r:id="rId5"/>
    <p:sldId id="687" r:id="rId6"/>
    <p:sldId id="691" r:id="rId7"/>
    <p:sldId id="690" r:id="rId8"/>
    <p:sldId id="689" r:id="rId9"/>
    <p:sldId id="693" r:id="rId10"/>
    <p:sldId id="69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42D"/>
    <a:srgbClr val="F4B183"/>
    <a:srgbClr val="A9CF38"/>
    <a:srgbClr val="70AD47"/>
    <a:srgbClr val="FFFFFF"/>
    <a:srgbClr val="60943C"/>
    <a:srgbClr val="A6CC8D"/>
    <a:srgbClr val="A8C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893" autoAdjust="0"/>
  </p:normalViewPr>
  <p:slideViewPr>
    <p:cSldViewPr snapToGrid="0">
      <p:cViewPr varScale="1">
        <p:scale>
          <a:sx n="86" d="100"/>
          <a:sy n="86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1DD4-627D-4DF3-A854-E26AD1559861}" type="datetimeFigureOut">
              <a:rPr lang="de-DE" smtClean="0"/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AB25E-69A2-4012-962B-B9D834320B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35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AB25E-69A2-4012-962B-B9D834320B8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8367" y="1488000"/>
            <a:ext cx="5472000" cy="4896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-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9934" y="1440000"/>
            <a:ext cx="5473700" cy="1584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33"/>
              </a:lnSpc>
              <a:defRPr sz="24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</a:t>
            </a:r>
            <a:r>
              <a:rPr lang="de-DE" dirty="0" err="1"/>
              <a:t>zweizweilig</a:t>
            </a:r>
            <a:r>
              <a:rPr lang="de-DE" dirty="0"/>
              <a:t> möglich</a:t>
            </a:r>
            <a:br>
              <a:rPr lang="de-DE" dirty="0"/>
            </a:br>
            <a:r>
              <a:rPr lang="de-DE" dirty="0"/>
              <a:t>Eventuelle Subheadline,</a:t>
            </a:r>
            <a:br>
              <a:rPr lang="de-DE" dirty="0"/>
            </a:br>
            <a:r>
              <a:rPr lang="de-DE" dirty="0"/>
              <a:t>ebenfalls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39934" y="3494400"/>
            <a:ext cx="5473700" cy="923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33"/>
              </a:lnSpc>
              <a:spcBef>
                <a:spcPts val="0"/>
              </a:spcBef>
              <a:buNone/>
              <a:defRPr sz="1467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Sprecher*in Prof. Dr. Dr. Mustermann</a:t>
            </a:r>
          </a:p>
          <a:p>
            <a:r>
              <a:rPr lang="de-DE" dirty="0"/>
              <a:t>Sprecher*in Prof. med. Dr. Musterfrau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68955" y="6288001"/>
            <a:ext cx="2563896" cy="288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33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2"/>
          </p:nvPr>
        </p:nvSpPr>
        <p:spPr>
          <a:xfrm>
            <a:off x="6240000" y="4629165"/>
            <a:ext cx="10704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2133"/>
              </a:lnSpc>
              <a:defRPr sz="1467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4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Person, draußen, Kleidung, Mann enthält.&#10;&#10;Automatisch generierte Beschreibung">
            <a:extLst>
              <a:ext uri="{FF2B5EF4-FFF2-40B4-BE49-F238E27FC236}">
                <a16:creationId xmlns:a16="http://schemas.microsoft.com/office/drawing/2014/main" id="{A97BDB0F-F83E-542D-FDFB-FEE1D695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20269"/>
          <a:stretch/>
        </p:blipFill>
        <p:spPr>
          <a:xfrm>
            <a:off x="0" y="1817648"/>
            <a:ext cx="12192000" cy="504035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ADBB516-6830-B7C5-C7F9-6E65B604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24" y="934982"/>
            <a:ext cx="10766520" cy="570434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82A119D-1762-74A9-FCF3-3631F07C1F04}"/>
              </a:ext>
            </a:extLst>
          </p:cNvPr>
          <p:cNvSpPr txBox="1">
            <a:spLocks/>
          </p:cNvSpPr>
          <p:nvPr userDrawn="1"/>
        </p:nvSpPr>
        <p:spPr>
          <a:xfrm>
            <a:off x="1064924" y="1431203"/>
            <a:ext cx="10766520" cy="57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Mastertitelformat bearbeiten</a:t>
            </a:r>
          </a:p>
        </p:txBody>
      </p:sp>
      <p:sp>
        <p:nvSpPr>
          <p:cNvPr id="2" name="Flussdiagramm: Gespeicherte Daten 1">
            <a:extLst>
              <a:ext uri="{FF2B5EF4-FFF2-40B4-BE49-F238E27FC236}">
                <a16:creationId xmlns:a16="http://schemas.microsoft.com/office/drawing/2014/main" id="{4F735247-EF55-7261-5BAE-8B708E788D59}"/>
              </a:ext>
            </a:extLst>
          </p:cNvPr>
          <p:cNvSpPr/>
          <p:nvPr userDrawn="1"/>
        </p:nvSpPr>
        <p:spPr>
          <a:xfrm rot="16200000">
            <a:off x="4443847" y="-5850484"/>
            <a:ext cx="2688424" cy="13442625"/>
          </a:xfrm>
          <a:prstGeom prst="flowChartOnlineStorag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1" name="Grafik 10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AE7396D3-020A-B942-1B3F-443113E37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136" y="95313"/>
            <a:ext cx="3176389" cy="215476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E907137-A6DC-5F5F-3600-0ACB4AAD7017}"/>
              </a:ext>
            </a:extLst>
          </p:cNvPr>
          <p:cNvSpPr/>
          <p:nvPr userDrawn="1"/>
        </p:nvSpPr>
        <p:spPr>
          <a:xfrm>
            <a:off x="10360434" y="1855255"/>
            <a:ext cx="395521" cy="395521"/>
          </a:xfrm>
          <a:prstGeom prst="rect">
            <a:avLst/>
          </a:prstGeom>
          <a:solidFill>
            <a:srgbClr val="A9CF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67835B4-9DD2-75BE-C4D6-2267BE225991}"/>
              </a:ext>
            </a:extLst>
          </p:cNvPr>
          <p:cNvSpPr/>
          <p:nvPr userDrawn="1"/>
        </p:nvSpPr>
        <p:spPr>
          <a:xfrm>
            <a:off x="10755955" y="2255161"/>
            <a:ext cx="395521" cy="39552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511FECE-F8B3-8742-AEEA-2C72DFB2B364}"/>
              </a:ext>
            </a:extLst>
          </p:cNvPr>
          <p:cNvSpPr/>
          <p:nvPr userDrawn="1"/>
        </p:nvSpPr>
        <p:spPr>
          <a:xfrm>
            <a:off x="11151476" y="1459043"/>
            <a:ext cx="395521" cy="395521"/>
          </a:xfrm>
          <a:prstGeom prst="rect">
            <a:avLst/>
          </a:prstGeom>
          <a:solidFill>
            <a:srgbClr val="6594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2E13B-D132-025B-74FF-BEB1DE1B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386503-ABE8-5FA5-C40D-24EC6C58C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49CAB4-9E53-1DA0-1720-659171B1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A30C98-F582-8B02-0273-E058D31A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95701C-35FC-9E2B-28A6-CB10E1336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8C48B6-CF00-618E-57C0-1934310B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3BB649-0F0C-75E6-BA55-1BC86740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3D5FCA-74E6-00C6-44F4-95598395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82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ADE20-CC84-9A35-8D5C-EE435EC9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C7617C-81C0-8C60-26EA-0B5D5226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3BF943-9731-874F-D8A6-8805F9B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1892C7-EBC1-B855-B4D4-E50DF367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95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DE65B0-1885-29A5-9C55-1E2D1ED4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A7DD41-2FDA-2D1A-3F6D-7B8A0C84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E49365-CCBC-B890-74CB-85BB79B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35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26C13-8FF6-91FB-8042-377330D7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9E2313-77BB-7ED1-867B-B59235ED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A0D47F-D4A3-B82E-D33E-1A519B7C0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51A2D3-874A-83BA-6928-4AA38EA2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A6D85F-3188-9F0D-0371-866C32A3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0934E4-3B91-3FB2-AB42-044323C4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3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8B4EA-B26D-CD10-684D-1465248DF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A33D06-65A7-6C6F-37CA-34123CC42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C7AAE-B147-216B-1F43-3BCD7A745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EB6133-0B05-FBB6-A6C3-543C864C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294D16-DC4E-ED0E-F50F-3594DCA9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085732-52C0-FA6F-ECCD-A15EE159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18131-CF5E-C317-2C50-4C6EC51B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A76070-7A4A-6459-86A4-DA7AD881F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1DA9ED-1DFC-2BCE-EB34-A3FB81FBD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AE2AFE-8A7E-828D-9DCA-4E768913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FA2FB-6695-5E5A-FFBF-EB5977F4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1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F9E111-9BE2-AD6C-8412-BEF629F05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8D5741-AB7E-D464-F5B5-7C92D336B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5C9CF5-02BE-AF77-5A7A-CDAB0D92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924FFD-0F1E-2359-B8D5-F4DFB5CA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A1886F-C804-2587-276E-FC78BD60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5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795328"/>
            <a:ext cx="5473700" cy="15841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933"/>
              </a:lnSpc>
              <a:defRPr sz="24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</a:t>
            </a:r>
            <a:r>
              <a:rPr lang="de-DE" dirty="0" err="1"/>
              <a:t>zweizweilig</a:t>
            </a:r>
            <a:r>
              <a:rPr lang="de-DE" dirty="0"/>
              <a:t> möglich</a:t>
            </a:r>
            <a:br>
              <a:rPr lang="de-DE" dirty="0"/>
            </a:br>
            <a:r>
              <a:rPr lang="de-DE" dirty="0"/>
              <a:t>Eventuelle Subheadline,</a:t>
            </a:r>
            <a:br>
              <a:rPr lang="de-DE" dirty="0"/>
            </a:br>
            <a:r>
              <a:rPr lang="de-DE" dirty="0"/>
              <a:t>ebenfalls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1" y="3849728"/>
            <a:ext cx="5473700" cy="923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133"/>
              </a:lnSpc>
              <a:spcBef>
                <a:spcPts val="0"/>
              </a:spcBef>
              <a:buNone/>
              <a:defRPr sz="1467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Sprecher*in Prof. Dr. Dr. Mustermann</a:t>
            </a:r>
          </a:p>
          <a:p>
            <a:r>
              <a:rPr lang="de-DE" dirty="0"/>
              <a:t>Sprecher*in Prof. med. Dr. Musterfrau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427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78366" y="1507201"/>
            <a:ext cx="5473700" cy="4787900"/>
          </a:xfrm>
        </p:spPr>
        <p:txBody>
          <a:bodyPr/>
          <a:lstStyle>
            <a:lvl1pPr>
              <a:lnSpc>
                <a:spcPts val="2267"/>
              </a:lnSpc>
              <a:defRPr/>
            </a:lvl1pPr>
            <a:lvl2pPr>
              <a:lnSpc>
                <a:spcPts val="2267"/>
              </a:lnSpc>
              <a:defRPr/>
            </a:lvl2pPr>
            <a:lvl3pPr>
              <a:lnSpc>
                <a:spcPts val="2267"/>
              </a:lnSpc>
              <a:defRPr/>
            </a:lvl3pPr>
            <a:lvl4pPr>
              <a:lnSpc>
                <a:spcPts val="2267"/>
              </a:lnSpc>
              <a:defRPr/>
            </a:lvl4pPr>
            <a:lvl5pPr>
              <a:lnSpc>
                <a:spcPts val="2267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239933" y="1507200"/>
            <a:ext cx="5472067" cy="4695659"/>
          </a:xfrm>
        </p:spPr>
        <p:txBody>
          <a:bodyPr anchor="ctr" anchorCtr="0"/>
          <a:lstStyle>
            <a:lvl1pPr marL="0" indent="0" algn="ctr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39934" y="6274858"/>
            <a:ext cx="2592917" cy="2264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33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87266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78366" y="1507201"/>
            <a:ext cx="5473700" cy="4787900"/>
          </a:xfrm>
        </p:spPr>
        <p:txBody>
          <a:bodyPr/>
          <a:lstStyle>
            <a:lvl1pPr>
              <a:lnSpc>
                <a:spcPts val="2267"/>
              </a:lnSpc>
              <a:defRPr/>
            </a:lvl1pPr>
            <a:lvl2pPr>
              <a:lnSpc>
                <a:spcPts val="2267"/>
              </a:lnSpc>
              <a:defRPr/>
            </a:lvl2pPr>
            <a:lvl3pPr>
              <a:lnSpc>
                <a:spcPts val="2267"/>
              </a:lnSpc>
              <a:defRPr/>
            </a:lvl3pPr>
            <a:lvl4pPr>
              <a:lnSpc>
                <a:spcPts val="2267"/>
              </a:lnSpc>
              <a:defRPr/>
            </a:lvl4pPr>
            <a:lvl5pPr>
              <a:lnSpc>
                <a:spcPts val="2267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38301" y="1507201"/>
            <a:ext cx="5473700" cy="4787900"/>
          </a:xfrm>
        </p:spPr>
        <p:txBody>
          <a:bodyPr/>
          <a:lstStyle>
            <a:lvl1pPr>
              <a:lnSpc>
                <a:spcPts val="2267"/>
              </a:lnSpc>
              <a:defRPr/>
            </a:lvl1pPr>
            <a:lvl2pPr>
              <a:lnSpc>
                <a:spcPts val="2267"/>
              </a:lnSpc>
              <a:defRPr/>
            </a:lvl2pPr>
            <a:lvl3pPr>
              <a:lnSpc>
                <a:spcPts val="2267"/>
              </a:lnSpc>
              <a:defRPr/>
            </a:lvl3pPr>
            <a:lvl4pPr>
              <a:lnSpc>
                <a:spcPts val="2267"/>
              </a:lnSpc>
              <a:defRPr/>
            </a:lvl4pPr>
            <a:lvl5pPr>
              <a:lnSpc>
                <a:spcPts val="2267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877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38301" y="1507202"/>
            <a:ext cx="5473700" cy="1921799"/>
          </a:xfrm>
        </p:spPr>
        <p:txBody>
          <a:bodyPr/>
          <a:lstStyle>
            <a:lvl1pPr marL="0" marR="0" indent="0" algn="l" defTabSz="239994" rtl="0" eaLnBrk="1" fontAlgn="auto" latinLnBrk="0" hangingPunct="1">
              <a:lnSpc>
                <a:spcPts val="2267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239994" algn="l"/>
                <a:tab pos="479988" algn="l"/>
              </a:tabLst>
              <a:defRPr/>
            </a:lvl1pPr>
            <a:lvl2pPr marL="241294" indent="0">
              <a:buNone/>
              <a:defRPr/>
            </a:lvl2pPr>
            <a:lvl3pPr marL="480472" indent="0">
              <a:buNone/>
              <a:defRPr/>
            </a:lvl3pPr>
            <a:lvl4pPr marL="719649" indent="0">
              <a:buNone/>
              <a:defRPr/>
            </a:lvl4pPr>
            <a:lvl5pPr marL="952476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0"/>
            <a:r>
              <a:rPr lang="de-DE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/>
          </a:p>
          <a:p>
            <a:pPr lvl="0"/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0000" y="1507199"/>
            <a:ext cx="5472067" cy="2256000"/>
          </a:xfrm>
        </p:spPr>
        <p:txBody>
          <a:bodyPr anchor="ctr" anchorCtr="0"/>
          <a:lstStyle>
            <a:lvl1pPr marL="0" indent="0" algn="ctr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0000" y="3936000"/>
            <a:ext cx="5472067" cy="2256000"/>
          </a:xfrm>
        </p:spPr>
        <p:txBody>
          <a:bodyPr anchor="ctr" anchorCtr="0"/>
          <a:lstStyle>
            <a:lvl1pPr marL="0" indent="0" algn="ctr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7" y="6263895"/>
            <a:ext cx="5472000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33"/>
            </a:lvl1pPr>
            <a:lvl2pPr marL="241294" indent="0">
              <a:buNone/>
              <a:defRPr sz="933"/>
            </a:lvl2pPr>
            <a:lvl3pPr marL="480472" indent="0">
              <a:buNone/>
              <a:defRPr sz="933"/>
            </a:lvl3pPr>
            <a:lvl4pPr marL="719649" indent="0">
              <a:buNone/>
              <a:defRPr sz="933"/>
            </a:lvl4pPr>
            <a:lvl5pPr marL="952476" indent="0">
              <a:buNone/>
              <a:defRPr sz="933"/>
            </a:lvl5pPr>
          </a:lstStyle>
          <a:p>
            <a:pPr lvl="0"/>
            <a:r>
              <a:rPr lang="de-DE" dirty="0"/>
              <a:t>Bildunterschrift oben/unten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238925" y="3669027"/>
            <a:ext cx="5473700" cy="1968632"/>
          </a:xfrm>
        </p:spPr>
        <p:txBody>
          <a:bodyPr/>
          <a:lstStyle>
            <a:lvl1pPr marL="0" marR="0" indent="0" algn="l" defTabSz="239994" rtl="0" eaLnBrk="1" fontAlgn="auto" latinLnBrk="0" hangingPunct="1">
              <a:lnSpc>
                <a:spcPts val="2267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239994" algn="l"/>
                <a:tab pos="479988" algn="l"/>
              </a:tabLst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marL="380990" marR="0" lvl="0" indent="-380990" algn="l" defTabSz="239994" rtl="0" eaLnBrk="1" fontAlgn="auto" latinLnBrk="0" hangingPunct="1">
              <a:lnSpc>
                <a:spcPts val="2267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239994" algn="l"/>
                <a:tab pos="479988" algn="l"/>
              </a:tabLst>
              <a:defRPr/>
            </a:pPr>
            <a:r>
              <a:rPr lang="de-DE"/>
              <a:t>Lorem ipsum dolor sit amet, consectetuer adipiscing elit. Aenean commodo ligula eget dolor. Aenean massa. </a:t>
            </a:r>
          </a:p>
          <a:p>
            <a:pPr marL="380990" marR="0" lvl="0" indent="-380990" algn="l" defTabSz="239994" rtl="0" eaLnBrk="1" fontAlgn="auto" latinLnBrk="0" hangingPunct="1">
              <a:lnSpc>
                <a:spcPts val="2267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239994" algn="l"/>
                <a:tab pos="479988" algn="l"/>
              </a:tabLst>
              <a:defRPr/>
            </a:pPr>
            <a:r>
              <a:rPr lang="de-DE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353291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0000" y="3936000"/>
            <a:ext cx="5472067" cy="2256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/>
          </p:nvPr>
        </p:nvSpPr>
        <p:spPr>
          <a:xfrm>
            <a:off x="6239933" y="3936789"/>
            <a:ext cx="5472000" cy="2256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8367" y="6263895"/>
            <a:ext cx="5472000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33"/>
            </a:lvl1pPr>
            <a:lvl2pPr marL="241294" indent="0">
              <a:buNone/>
              <a:defRPr sz="933"/>
            </a:lvl2pPr>
            <a:lvl3pPr marL="480472" indent="0">
              <a:buNone/>
              <a:defRPr sz="933"/>
            </a:lvl3pPr>
            <a:lvl4pPr marL="719649" indent="0">
              <a:buNone/>
              <a:defRPr sz="933"/>
            </a:lvl4pPr>
            <a:lvl5pPr marL="952476" indent="0">
              <a:buNone/>
              <a:defRPr sz="933"/>
            </a:lvl5pPr>
          </a:lstStyle>
          <a:p>
            <a:pPr lvl="0"/>
            <a:r>
              <a:rPr lang="de-DE" dirty="0"/>
              <a:t>Bildunterschrift oben/unten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253867" y="6264001"/>
            <a:ext cx="2578984" cy="2854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33"/>
            </a:lvl1pPr>
            <a:lvl2pPr marL="241294" indent="0">
              <a:buNone/>
              <a:defRPr sz="933"/>
            </a:lvl2pPr>
            <a:lvl3pPr marL="480472" indent="0">
              <a:buNone/>
              <a:defRPr sz="933"/>
            </a:lvl3pPr>
            <a:lvl4pPr marL="719649" indent="0">
              <a:buNone/>
              <a:defRPr sz="933"/>
            </a:lvl4pPr>
            <a:lvl5pPr marL="952476" indent="0">
              <a:buNone/>
              <a:defRPr sz="933"/>
            </a:lvl5pPr>
          </a:lstStyle>
          <a:p>
            <a:pPr lvl="0"/>
            <a:r>
              <a:rPr lang="de-DE" dirty="0"/>
              <a:t>Bildunterschrift oben/unten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478366" y="1517651"/>
            <a:ext cx="8354484" cy="2151376"/>
          </a:xfrm>
        </p:spPr>
        <p:txBody>
          <a:bodyPr/>
          <a:lstStyle>
            <a:lvl1pPr>
              <a:lnSpc>
                <a:spcPts val="2267"/>
              </a:lnSpc>
              <a:defRPr/>
            </a:lvl1pPr>
            <a:lvl2pPr>
              <a:lnSpc>
                <a:spcPts val="2267"/>
              </a:lnSpc>
              <a:defRPr/>
            </a:lvl2pPr>
            <a:lvl3pPr>
              <a:lnSpc>
                <a:spcPts val="2267"/>
              </a:lnSpc>
              <a:defRPr/>
            </a:lvl3pPr>
            <a:lvl4pPr>
              <a:lnSpc>
                <a:spcPts val="2267"/>
              </a:lnSpc>
              <a:defRPr/>
            </a:lvl4pPr>
            <a:lvl5pPr>
              <a:lnSpc>
                <a:spcPts val="2267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377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RESS - Teil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77901" y="476672"/>
            <a:ext cx="11234675" cy="648072"/>
          </a:xfr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TEILPROJEKT II (Überwachung von abiotischen Schlüsselparametern)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77901" y="1493716"/>
            <a:ext cx="8498419" cy="387950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9127" r="23796"/>
          <a:stretch/>
        </p:blipFill>
        <p:spPr>
          <a:xfrm>
            <a:off x="11319854" y="1092014"/>
            <a:ext cx="785543" cy="785543"/>
          </a:xfrm>
          <a:prstGeom prst="rect">
            <a:avLst/>
          </a:prstGeom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479376" y="1124744"/>
            <a:ext cx="3816424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648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6A01347-7425-EE3A-CF14-712EE364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2044" b="9925"/>
          <a:stretch/>
        </p:blipFill>
        <p:spPr>
          <a:xfrm>
            <a:off x="-1" y="0"/>
            <a:ext cx="12192000" cy="5984875"/>
          </a:xfrm>
          <a:prstGeom prst="rect">
            <a:avLst/>
          </a:prstGeom>
        </p:spPr>
      </p:pic>
      <p:sp>
        <p:nvSpPr>
          <p:cNvPr id="8" name="Flussdiagramm: Gespeicherte Daten 7">
            <a:extLst>
              <a:ext uri="{FF2B5EF4-FFF2-40B4-BE49-F238E27FC236}">
                <a16:creationId xmlns:a16="http://schemas.microsoft.com/office/drawing/2014/main" id="{4A7E8DBF-8656-19CB-FFCE-D20384A710C2}"/>
              </a:ext>
            </a:extLst>
          </p:cNvPr>
          <p:cNvSpPr/>
          <p:nvPr userDrawn="1"/>
        </p:nvSpPr>
        <p:spPr>
          <a:xfrm rot="16200000">
            <a:off x="4443847" y="-769180"/>
            <a:ext cx="2688424" cy="13442625"/>
          </a:xfrm>
          <a:prstGeom prst="flowChartOnlineStorag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9" name="Grafik 8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B40F974C-DC77-62BE-0D8B-C450EA3623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136" y="95313"/>
            <a:ext cx="3176389" cy="215476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7D83C4A-F8C6-6C18-0277-100B8DF54B6A}"/>
              </a:ext>
            </a:extLst>
          </p:cNvPr>
          <p:cNvSpPr/>
          <p:nvPr userDrawn="1"/>
        </p:nvSpPr>
        <p:spPr>
          <a:xfrm>
            <a:off x="10115365" y="4722089"/>
            <a:ext cx="395521" cy="395521"/>
          </a:xfrm>
          <a:prstGeom prst="rect">
            <a:avLst/>
          </a:prstGeom>
          <a:solidFill>
            <a:srgbClr val="A9CF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FE7A75-D274-FA1E-1BF7-FB383D0E8DA5}"/>
              </a:ext>
            </a:extLst>
          </p:cNvPr>
          <p:cNvSpPr/>
          <p:nvPr userDrawn="1"/>
        </p:nvSpPr>
        <p:spPr>
          <a:xfrm>
            <a:off x="10925260" y="4326568"/>
            <a:ext cx="395521" cy="39552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CA78D8-4554-513C-AB0C-1748E8E03CC3}"/>
              </a:ext>
            </a:extLst>
          </p:cNvPr>
          <p:cNvSpPr/>
          <p:nvPr userDrawn="1"/>
        </p:nvSpPr>
        <p:spPr>
          <a:xfrm>
            <a:off x="10529739" y="5116869"/>
            <a:ext cx="395521" cy="395521"/>
          </a:xfrm>
          <a:prstGeom prst="rect">
            <a:avLst/>
          </a:prstGeom>
          <a:solidFill>
            <a:srgbClr val="6594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4005F2-1A95-5A6C-746C-43C62AE3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23" y="2110688"/>
            <a:ext cx="10766519" cy="351435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rgbClr val="65942D"/>
                </a:solidFill>
              </a:defRPr>
            </a:lvl1pPr>
            <a:lvl2pPr marL="0" indent="0">
              <a:lnSpc>
                <a:spcPct val="110000"/>
              </a:lnSpc>
              <a:buNone/>
              <a:defRPr sz="1800"/>
            </a:lvl2pPr>
            <a:lvl3pPr marL="0" indent="0">
              <a:lnSpc>
                <a:spcPct val="110000"/>
              </a:lnSpc>
              <a:buNone/>
              <a:defRPr sz="1800" b="1"/>
            </a:lvl3pPr>
            <a:lvl4pPr marL="268288" indent="-268288">
              <a:lnSpc>
                <a:spcPct val="110000"/>
              </a:lnSpc>
              <a:buClr>
                <a:srgbClr val="65942D"/>
              </a:buClr>
              <a:buFont typeface="Wingdings" panose="05000000000000000000" pitchFamily="2" charset="2"/>
              <a:buChar char="§"/>
              <a:defRPr sz="1800"/>
            </a:lvl4pPr>
            <a:lvl5pPr marL="895350" indent="-266700">
              <a:lnSpc>
                <a:spcPct val="110000"/>
              </a:lnSpc>
              <a:buClr>
                <a:srgbClr val="A9CF38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8FC9F4-872B-8746-1C77-C575D7F51C37}"/>
              </a:ext>
            </a:extLst>
          </p:cNvPr>
          <p:cNvSpPr/>
          <p:nvPr userDrawn="1"/>
        </p:nvSpPr>
        <p:spPr>
          <a:xfrm>
            <a:off x="630815" y="6180687"/>
            <a:ext cx="144000" cy="144000"/>
          </a:xfrm>
          <a:prstGeom prst="rect">
            <a:avLst/>
          </a:prstGeom>
          <a:solidFill>
            <a:srgbClr val="A9CF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 descr="Ein Bild, das Logo, Grafiken, Schrift, Symbol enthält.&#10;&#10;Automatisch generierte Beschreibung">
            <a:extLst>
              <a:ext uri="{FF2B5EF4-FFF2-40B4-BE49-F238E27FC236}">
                <a16:creationId xmlns:a16="http://schemas.microsoft.com/office/drawing/2014/main" id="{68617AD6-C098-B855-8A04-6607A290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r="5348" b="13330"/>
          <a:stretch/>
        </p:blipFill>
        <p:spPr>
          <a:xfrm>
            <a:off x="10797309" y="5994401"/>
            <a:ext cx="1394691" cy="8636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C3A0FB2-E5CE-0772-6304-F3828683F09B}"/>
              </a:ext>
            </a:extLst>
          </p:cNvPr>
          <p:cNvSpPr/>
          <p:nvPr userDrawn="1"/>
        </p:nvSpPr>
        <p:spPr>
          <a:xfrm>
            <a:off x="630815" y="1101600"/>
            <a:ext cx="144000" cy="144000"/>
          </a:xfrm>
          <a:prstGeom prst="rect">
            <a:avLst/>
          </a:prstGeom>
          <a:solidFill>
            <a:srgbClr val="A9CF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D5F300-C84C-C28B-20AD-89EE4CBD94AB}"/>
              </a:ext>
            </a:extLst>
          </p:cNvPr>
          <p:cNvSpPr/>
          <p:nvPr userDrawn="1"/>
        </p:nvSpPr>
        <p:spPr>
          <a:xfrm>
            <a:off x="484940" y="1245600"/>
            <a:ext cx="144000" cy="144000"/>
          </a:xfrm>
          <a:prstGeom prst="rect">
            <a:avLst/>
          </a:prstGeom>
          <a:solidFill>
            <a:srgbClr val="6594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Titel 7">
            <a:extLst>
              <a:ext uri="{FF2B5EF4-FFF2-40B4-BE49-F238E27FC236}">
                <a16:creationId xmlns:a16="http://schemas.microsoft.com/office/drawing/2014/main" id="{DA0F4122-BC48-839C-8660-A1F2CBAF3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924" y="1129"/>
            <a:ext cx="10766520" cy="1434535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de-DE" dirty="0"/>
              <a:t>Titel</a:t>
            </a:r>
            <a:br>
              <a:rPr lang="de-DE" b="0" dirty="0"/>
            </a:br>
            <a:r>
              <a:rPr lang="de-DE" sz="2000" b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748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338"/>
            <a:ext cx="12192000" cy="4834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1"/>
            <a:ext cx="12192000" cy="483455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1040549" y="6537600"/>
            <a:ext cx="684560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9278400" y="6537600"/>
            <a:ext cx="874283" cy="194696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201601"/>
            <a:ext cx="3690120" cy="79248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271237" y="6021320"/>
            <a:ext cx="10704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2133"/>
              </a:lnSpc>
              <a:defRPr sz="1467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39184" y="1517651"/>
            <a:ext cx="600066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6349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309320"/>
            <a:ext cx="12191987" cy="48345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321600"/>
            <a:ext cx="11232000" cy="8799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</a:t>
            </a:r>
            <a:r>
              <a:rPr lang="de-DE" dirty="0" err="1"/>
              <a:t>zweizweilig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Entweder </a:t>
            </a:r>
            <a:r>
              <a:rPr lang="de-DE" dirty="0" err="1"/>
              <a:t>zweizweiliger</a:t>
            </a:r>
            <a:r>
              <a:rPr lang="de-DE" dirty="0"/>
              <a:t> Titel oder Titel und Subheadline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1040000" y="6537600"/>
            <a:ext cx="685867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508788"/>
            <a:ext cx="11232000" cy="4803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9278400" y="6537600"/>
            <a:ext cx="873600" cy="19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1073338"/>
            <a:ext cx="12191987" cy="4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1219170" rtl="0" eaLnBrk="1" latinLnBrk="0" hangingPunct="1">
        <a:lnSpc>
          <a:spcPts val="288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267"/>
        </a:lnSpc>
        <a:spcBef>
          <a:spcPts val="0"/>
        </a:spcBef>
        <a:spcAft>
          <a:spcPts val="2173"/>
        </a:spcAft>
        <a:buClr>
          <a:schemeClr val="tx2"/>
        </a:buClr>
        <a:buFont typeface="Wingdings" panose="05000000000000000000" pitchFamily="2" charset="2"/>
        <a:buChar char="§"/>
        <a:tabLst>
          <a:tab pos="239994" algn="l"/>
          <a:tab pos="479988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lnSpc>
          <a:spcPts val="2267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lnSpc>
          <a:spcPts val="2267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lnSpc>
          <a:spcPts val="2267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lnSpc>
          <a:spcPts val="2267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76646A-DC64-0DA5-92E8-49384175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36B515-56D2-4431-79D1-C4F573A1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767551-AE11-18DB-EFA4-671ADBB1D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32EAD-76ED-9E68-44D7-6B2F22FA4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6AB5E4-E38F-6FBA-33B0-56929BA8B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E6B5-DA56-476B-B5F4-DAAA0512FF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7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44752DFA-577A-7E13-5A2F-6F64ECFDB67F}"/>
              </a:ext>
            </a:extLst>
          </p:cNvPr>
          <p:cNvSpPr txBox="1">
            <a:spLocks/>
          </p:cNvSpPr>
          <p:nvPr/>
        </p:nvSpPr>
        <p:spPr>
          <a:xfrm>
            <a:off x="1074788" y="4746469"/>
            <a:ext cx="10668000" cy="1651259"/>
          </a:xfrm>
          <a:prstGeom prst="rect">
            <a:avLst/>
          </a:prstGeom>
          <a:noFill/>
        </p:spPr>
        <p:txBody>
          <a:bodyPr wrap="square" lIns="486000" tIns="360000" rIns="360000" bIns="360000" anchor="b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3520"/>
              </a:lnSpc>
              <a:spcBef>
                <a:spcPts val="5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4160" b="0" kern="1200">
                <a:solidFill>
                  <a:schemeClr val="tx1"/>
                </a:solidFill>
                <a:latin typeface="Lexen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exend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exen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800" b="1" dirty="0"/>
              <a:t>Mapping </a:t>
            </a:r>
            <a:r>
              <a:rPr lang="de-DE" sz="2800" b="1" dirty="0" err="1"/>
              <a:t>Temperature</a:t>
            </a:r>
            <a:r>
              <a:rPr lang="de-DE" sz="2800" b="1" dirty="0"/>
              <a:t> Data in </a:t>
            </a:r>
            <a:r>
              <a:rPr lang="de-DE" sz="2800" b="1" dirty="0" err="1"/>
              <a:t>Phenological</a:t>
            </a:r>
            <a:r>
              <a:rPr lang="de-DE" sz="2800" b="1" dirty="0"/>
              <a:t> Time </a:t>
            </a:r>
            <a:r>
              <a:rPr lang="de-DE" sz="2800" dirty="0" err="1"/>
              <a:t>uncovers</a:t>
            </a:r>
            <a:r>
              <a:rPr lang="de-DE" sz="28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800" dirty="0" err="1"/>
              <a:t>distinct</a:t>
            </a:r>
            <a:r>
              <a:rPr lang="de-DE" sz="2800" dirty="0"/>
              <a:t> </a:t>
            </a:r>
            <a:r>
              <a:rPr lang="de-DE" sz="2800" dirty="0" err="1"/>
              <a:t>Phases</a:t>
            </a:r>
            <a:r>
              <a:rPr lang="de-DE" sz="2800" dirty="0"/>
              <a:t> </a:t>
            </a:r>
            <a:r>
              <a:rPr lang="de-DE" sz="2800" dirty="0" err="1"/>
              <a:t>governing</a:t>
            </a:r>
            <a:r>
              <a:rPr lang="de-DE" sz="2800" dirty="0"/>
              <a:t> Leaf </a:t>
            </a:r>
            <a:r>
              <a:rPr lang="de-DE" sz="2800" dirty="0" err="1"/>
              <a:t>Senescence</a:t>
            </a:r>
            <a:r>
              <a:rPr lang="de-DE" sz="2800" dirty="0"/>
              <a:t> Timing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D0C47A-2A94-41D8-ADCC-C7BB65E12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58" y="6136550"/>
            <a:ext cx="2284230" cy="721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8AC3CB-098A-47DC-811B-396D9E386207}"/>
              </a:ext>
            </a:extLst>
          </p:cNvPr>
          <p:cNvSpPr txBox="1"/>
          <p:nvPr/>
        </p:nvSpPr>
        <p:spPr>
          <a:xfrm>
            <a:off x="4788308" y="6312609"/>
            <a:ext cx="501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65942D"/>
                </a:solidFill>
              </a:rPr>
              <a:t>Thomas </a:t>
            </a:r>
            <a:r>
              <a:rPr lang="de-DE" dirty="0" err="1">
                <a:solidFill>
                  <a:srgbClr val="65942D"/>
                </a:solidFill>
              </a:rPr>
              <a:t>Ohnemus</a:t>
            </a:r>
            <a:r>
              <a:rPr lang="de-DE" dirty="0">
                <a:solidFill>
                  <a:srgbClr val="65942D"/>
                </a:solidFill>
              </a:rPr>
              <a:t> </a:t>
            </a:r>
            <a:r>
              <a:rPr lang="de-DE" dirty="0"/>
              <a:t>| EGU | 04.05.2026</a:t>
            </a:r>
          </a:p>
        </p:txBody>
      </p:sp>
      <p:pic>
        <p:nvPicPr>
          <p:cNvPr id="1026" name="Picture 2" descr="https://www.egu26.eu/EGU22-sharing-is-encouraged.png">
            <a:extLst>
              <a:ext uri="{FF2B5EF4-FFF2-40B4-BE49-F238E27FC236}">
                <a16:creationId xmlns:a16="http://schemas.microsoft.com/office/drawing/2014/main" id="{FC4C9D95-11FB-4C2C-883B-4BE746C3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631" y="0"/>
            <a:ext cx="2029369" cy="28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FDD5A5-39DD-4258-8EDF-B251F93F3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73" y="5580975"/>
            <a:ext cx="1633227" cy="6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BB3F06-EA9E-4E36-AE45-511FF7F8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24" y="1129"/>
            <a:ext cx="6906058" cy="1434535"/>
          </a:xfrm>
        </p:spPr>
        <p:txBody>
          <a:bodyPr/>
          <a:lstStyle/>
          <a:p>
            <a:r>
              <a:rPr lang="de-DE" b="0" dirty="0"/>
              <a:t>Studies </a:t>
            </a:r>
            <a:r>
              <a:rPr lang="de-DE" b="0" dirty="0" err="1"/>
              <a:t>investigate</a:t>
            </a:r>
            <a:r>
              <a:rPr lang="de-DE" b="0" dirty="0"/>
              <a:t> </a:t>
            </a:r>
            <a:r>
              <a:rPr lang="de-DE" b="0" dirty="0" err="1"/>
              <a:t>leaf</a:t>
            </a:r>
            <a:r>
              <a:rPr lang="de-DE" b="0" dirty="0"/>
              <a:t> </a:t>
            </a:r>
            <a:r>
              <a:rPr lang="de-DE" b="0" dirty="0" err="1"/>
              <a:t>senescence</a:t>
            </a:r>
            <a:r>
              <a:rPr lang="de-DE" b="0" dirty="0"/>
              <a:t> in </a:t>
            </a:r>
            <a:r>
              <a:rPr lang="de-DE" b="0" dirty="0" err="1"/>
              <a:t>calendar</a:t>
            </a:r>
            <a:r>
              <a:rPr lang="de-DE" b="0" dirty="0"/>
              <a:t> time </a:t>
            </a:r>
            <a:r>
              <a:rPr lang="de-DE" b="0" dirty="0" err="1"/>
              <a:t>uncover</a:t>
            </a:r>
            <a:r>
              <a:rPr lang="de-DE" b="0" dirty="0"/>
              <a:t> </a:t>
            </a:r>
            <a:r>
              <a:rPr lang="de-DE" b="0" dirty="0" err="1"/>
              <a:t>low</a:t>
            </a:r>
            <a:r>
              <a:rPr lang="de-DE" b="0" dirty="0"/>
              <a:t> </a:t>
            </a:r>
            <a:r>
              <a:rPr lang="de-DE" b="0" dirty="0" err="1"/>
              <a:t>dependence</a:t>
            </a:r>
            <a:r>
              <a:rPr lang="de-DE" b="0" dirty="0"/>
              <a:t> on </a:t>
            </a:r>
            <a:r>
              <a:rPr lang="de-DE" b="0" dirty="0" err="1"/>
              <a:t>temperature</a:t>
            </a:r>
            <a:endParaRPr lang="de-DE" b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613C2EF-C4E4-4C33-9422-D1FE961EE46B}"/>
              </a:ext>
            </a:extLst>
          </p:cNvPr>
          <p:cNvSpPr/>
          <p:nvPr/>
        </p:nvSpPr>
        <p:spPr>
          <a:xfrm>
            <a:off x="2256446" y="1589412"/>
            <a:ext cx="369333" cy="325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D30974-970A-4566-9C29-ABADECFBA9D5}"/>
              </a:ext>
            </a:extLst>
          </p:cNvPr>
          <p:cNvGrpSpPr/>
          <p:nvPr/>
        </p:nvGrpSpPr>
        <p:grpSpPr>
          <a:xfrm>
            <a:off x="763241" y="2001014"/>
            <a:ext cx="10319454" cy="3568205"/>
            <a:chOff x="763241" y="1903356"/>
            <a:chExt cx="10319454" cy="356820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3074EB7-C34C-4271-B9B7-B1CD5EB7F884}"/>
                </a:ext>
              </a:extLst>
            </p:cNvPr>
            <p:cNvSpPr txBox="1"/>
            <p:nvPr/>
          </p:nvSpPr>
          <p:spPr>
            <a:xfrm>
              <a:off x="763241" y="4943476"/>
              <a:ext cx="26736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after </a:t>
              </a:r>
              <a:r>
                <a:rPr lang="de-DE" sz="1000" dirty="0" err="1"/>
                <a:t>Estrella</a:t>
              </a:r>
              <a:r>
                <a:rPr lang="de-DE" sz="1000" dirty="0"/>
                <a:t> &amp; Menzel 2006</a:t>
              </a: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F771E3C-E2EA-4EA0-97FC-D1F803D76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70" t="48796"/>
            <a:stretch/>
          </p:blipFill>
          <p:spPr>
            <a:xfrm>
              <a:off x="1109304" y="1903356"/>
              <a:ext cx="9973391" cy="3051288"/>
            </a:xfrm>
            <a:prstGeom prst="rect">
              <a:avLst/>
            </a:prstGeom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79DF705-06CC-4864-A797-16FC7F7B395E}"/>
                </a:ext>
              </a:extLst>
            </p:cNvPr>
            <p:cNvSpPr txBox="1"/>
            <p:nvPr/>
          </p:nvSpPr>
          <p:spPr>
            <a:xfrm rot="2248802">
              <a:off x="4526104" y="5102229"/>
              <a:ext cx="1009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rgbClr val="C00000"/>
                  </a:solidFill>
                </a:rPr>
                <a:t>advance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E648D2A-CB9C-4B27-B173-15E9B89B283F}"/>
                </a:ext>
              </a:extLst>
            </p:cNvPr>
            <p:cNvSpPr txBox="1"/>
            <p:nvPr/>
          </p:nvSpPr>
          <p:spPr>
            <a:xfrm>
              <a:off x="5286373" y="4917563"/>
              <a:ext cx="80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chemeClr val="accent1">
                      <a:lumMod val="75000"/>
                    </a:schemeClr>
                  </a:solidFill>
                </a:rPr>
                <a:t>delay</a:t>
              </a:r>
              <a:endParaRPr lang="de-DE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3C514D4-F205-40C4-9EDF-8829FE640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32" t="24139" r="96329" b="24657"/>
            <a:stretch/>
          </p:blipFill>
          <p:spPr>
            <a:xfrm>
              <a:off x="825623" y="1903356"/>
              <a:ext cx="239301" cy="2669542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1140F9B-D075-4290-9DA0-A5EFB9D815F6}"/>
                </a:ext>
              </a:extLst>
            </p:cNvPr>
            <p:cNvSpPr txBox="1"/>
            <p:nvPr/>
          </p:nvSpPr>
          <p:spPr>
            <a:xfrm rot="2248802">
              <a:off x="9404626" y="5101729"/>
              <a:ext cx="1009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rgbClr val="C00000"/>
                  </a:solidFill>
                </a:rPr>
                <a:t>advance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EB80CFB-849E-4A6C-BE00-D0796D07320D}"/>
                </a:ext>
              </a:extLst>
            </p:cNvPr>
            <p:cNvSpPr txBox="1"/>
            <p:nvPr/>
          </p:nvSpPr>
          <p:spPr>
            <a:xfrm>
              <a:off x="10164895" y="4917063"/>
              <a:ext cx="80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chemeClr val="accent1">
                      <a:lumMod val="75000"/>
                    </a:schemeClr>
                  </a:solidFill>
                </a:rPr>
                <a:t>delay</a:t>
              </a:r>
              <a:endParaRPr lang="de-DE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76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2618498-88CF-43CB-BEEA-7A8E328E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There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a substantial </a:t>
            </a:r>
            <a:r>
              <a:rPr lang="de-DE" b="0" dirty="0" err="1"/>
              <a:t>mismatch</a:t>
            </a:r>
            <a:r>
              <a:rPr lang="de-DE" b="0" dirty="0"/>
              <a:t> </a:t>
            </a:r>
            <a:r>
              <a:rPr lang="de-DE" b="0" dirty="0" err="1"/>
              <a:t>between</a:t>
            </a:r>
            <a:r>
              <a:rPr lang="de-DE" b="0" dirty="0"/>
              <a:t> </a:t>
            </a:r>
            <a:r>
              <a:rPr lang="de-DE" b="0" dirty="0" err="1"/>
              <a:t>calendar</a:t>
            </a:r>
            <a:r>
              <a:rPr lang="de-DE" b="0" dirty="0"/>
              <a:t> time and </a:t>
            </a:r>
            <a:r>
              <a:rPr lang="de-DE" b="0" dirty="0" err="1"/>
              <a:t>phenological</a:t>
            </a:r>
            <a:r>
              <a:rPr lang="de-DE" b="0" dirty="0"/>
              <a:t> time</a:t>
            </a:r>
          </a:p>
        </p:txBody>
      </p:sp>
      <p:sp>
        <p:nvSpPr>
          <p:cNvPr id="6" name="Pfeil: nach rechts gekrümmt 5">
            <a:extLst>
              <a:ext uri="{FF2B5EF4-FFF2-40B4-BE49-F238E27FC236}">
                <a16:creationId xmlns:a16="http://schemas.microsoft.com/office/drawing/2014/main" id="{5E7743AE-D1E9-47CF-9F6C-BDC6921E89D5}"/>
              </a:ext>
            </a:extLst>
          </p:cNvPr>
          <p:cNvSpPr/>
          <p:nvPr/>
        </p:nvSpPr>
        <p:spPr>
          <a:xfrm>
            <a:off x="1699492" y="2272145"/>
            <a:ext cx="1113020" cy="3112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2670E38-7D03-49BF-B232-15E0E7A04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7" b="1724"/>
          <a:stretch/>
        </p:blipFill>
        <p:spPr>
          <a:xfrm>
            <a:off x="2812515" y="6127279"/>
            <a:ext cx="5869883" cy="6888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C4BB35A-5911-4ACF-BEDB-74291D5E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11" y="4171479"/>
            <a:ext cx="5869887" cy="1955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730DB7-8841-4D7B-B165-3748CDE3A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11" y="1473200"/>
            <a:ext cx="5869887" cy="195580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923A5B3E-466E-4B5D-855B-BCF93C26DA84}"/>
              </a:ext>
            </a:extLst>
          </p:cNvPr>
          <p:cNvSpPr/>
          <p:nvPr/>
        </p:nvSpPr>
        <p:spPr>
          <a:xfrm rot="21125165">
            <a:off x="3028791" y="3072283"/>
            <a:ext cx="5694413" cy="13135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59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Hypothesis: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Mapping </a:t>
            </a:r>
            <a:r>
              <a:rPr lang="de-DE" sz="2400" dirty="0" err="1">
                <a:solidFill>
                  <a:schemeClr val="tx1"/>
                </a:solidFill>
              </a:rPr>
              <a:t>data</a:t>
            </a:r>
            <a:r>
              <a:rPr lang="de-DE" sz="2400" dirty="0">
                <a:solidFill>
                  <a:schemeClr val="tx1"/>
                </a:solidFill>
              </a:rPr>
              <a:t> in </a:t>
            </a:r>
            <a:r>
              <a:rPr lang="de-DE" sz="2400" dirty="0" err="1">
                <a:solidFill>
                  <a:schemeClr val="tx1"/>
                </a:solidFill>
              </a:rPr>
              <a:t>phenological</a:t>
            </a:r>
            <a:r>
              <a:rPr lang="de-DE" sz="2400" dirty="0">
                <a:solidFill>
                  <a:schemeClr val="tx1"/>
                </a:solidFill>
              </a:rPr>
              <a:t> time </a:t>
            </a:r>
            <a:r>
              <a:rPr lang="de-DE" sz="2400" dirty="0" err="1">
                <a:solidFill>
                  <a:schemeClr val="tx1"/>
                </a:solidFill>
              </a:rPr>
              <a:t>should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distill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clearer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temperature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effects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B064F0F-4D6C-4460-8244-06641ADF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conducted</a:t>
            </a:r>
            <a:r>
              <a:rPr lang="de-DE" b="0" dirty="0"/>
              <a:t> </a:t>
            </a:r>
            <a:r>
              <a:rPr lang="de-DE" b="0" dirty="0" err="1"/>
              <a:t>three</a:t>
            </a:r>
            <a:r>
              <a:rPr lang="de-DE" b="0" dirty="0"/>
              <a:t> </a:t>
            </a:r>
            <a:r>
              <a:rPr lang="de-DE" b="0" dirty="0" err="1"/>
              <a:t>investigations</a:t>
            </a:r>
            <a:r>
              <a:rPr lang="de-DE" b="0" dirty="0"/>
              <a:t> </a:t>
            </a:r>
            <a:r>
              <a:rPr lang="de-DE" b="0" dirty="0" err="1"/>
              <a:t>covering</a:t>
            </a:r>
            <a:r>
              <a:rPr lang="de-DE" b="0" dirty="0"/>
              <a:t> different </a:t>
            </a:r>
            <a:br>
              <a:rPr lang="de-DE" b="0" dirty="0"/>
            </a:br>
            <a:r>
              <a:rPr lang="de-DE" b="0" dirty="0" err="1"/>
              <a:t>cultivars</a:t>
            </a:r>
            <a:r>
              <a:rPr lang="de-DE" b="0" dirty="0"/>
              <a:t>, </a:t>
            </a:r>
            <a:r>
              <a:rPr lang="de-DE" b="0" dirty="0" err="1"/>
              <a:t>geographies</a:t>
            </a:r>
            <a:r>
              <a:rPr lang="de-DE" b="0" dirty="0"/>
              <a:t> and </a:t>
            </a:r>
            <a:r>
              <a:rPr lang="de-DE" b="0" dirty="0" err="1"/>
              <a:t>species</a:t>
            </a:r>
            <a:endParaRPr lang="de-DE" b="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6D016DE-F6D4-4F56-8D5D-356CA7191327}"/>
              </a:ext>
            </a:extLst>
          </p:cNvPr>
          <p:cNvGrpSpPr/>
          <p:nvPr/>
        </p:nvGrpSpPr>
        <p:grpSpPr>
          <a:xfrm>
            <a:off x="1403927" y="1435664"/>
            <a:ext cx="3786910" cy="4567972"/>
            <a:chOff x="1403927" y="1435664"/>
            <a:chExt cx="3786910" cy="4567972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BEF033E0-8AA2-427A-B43D-74F86E96275E}"/>
                </a:ext>
              </a:extLst>
            </p:cNvPr>
            <p:cNvGrpSpPr/>
            <p:nvPr/>
          </p:nvGrpSpPr>
          <p:grpSpPr>
            <a:xfrm>
              <a:off x="1403927" y="1712755"/>
              <a:ext cx="3786910" cy="4290881"/>
              <a:chOff x="2859410" y="1435664"/>
              <a:chExt cx="2996445" cy="3376481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C4617F36-5ECD-4C51-A14D-1BE1F37F93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0" r="54978" b="41495"/>
              <a:stretch/>
            </p:blipFill>
            <p:spPr bwMode="auto">
              <a:xfrm>
                <a:off x="2859410" y="1435664"/>
                <a:ext cx="2996445" cy="33764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FEE558D0-DB90-4AFC-9272-E1503E8B89E3}"/>
                  </a:ext>
                </a:extLst>
              </p:cNvPr>
              <p:cNvSpPr/>
              <p:nvPr/>
            </p:nvSpPr>
            <p:spPr>
              <a:xfrm>
                <a:off x="3463637" y="1745673"/>
                <a:ext cx="443941" cy="4224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39EF4D3-3C35-4620-A08A-04BBDF640425}"/>
                </a:ext>
              </a:extLst>
            </p:cNvPr>
            <p:cNvSpPr/>
            <p:nvPr/>
          </p:nvSpPr>
          <p:spPr>
            <a:xfrm>
              <a:off x="2969580" y="1435664"/>
              <a:ext cx="9316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dirty="0"/>
                <a:t>Apple</a:t>
              </a:r>
              <a:endParaRPr lang="de-DE" b="1" dirty="0"/>
            </a:p>
          </p:txBody>
        </p:sp>
      </p:grpSp>
      <p:pic>
        <p:nvPicPr>
          <p:cNvPr id="7" name="Grafik 6" descr="C:\Users\ohnemus\AppData\Local\Microsoft\Windows\INetCache\Content.MSO\C689FCFE.tmp">
            <a:extLst>
              <a:ext uri="{FF2B5EF4-FFF2-40B4-BE49-F238E27FC236}">
                <a16:creationId xmlns:a16="http://schemas.microsoft.com/office/drawing/2014/main" id="{50C42B18-EA72-436A-A3CE-DD398342A1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5236"/>
            <a:ext cx="4525356" cy="57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7FE486B-CF6F-4EEB-A108-5D5C90B61DF5}"/>
              </a:ext>
            </a:extLst>
          </p:cNvPr>
          <p:cNvSpPr/>
          <p:nvPr/>
        </p:nvSpPr>
        <p:spPr>
          <a:xfrm>
            <a:off x="2969580" y="3429000"/>
            <a:ext cx="776798" cy="10542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EA11DF7-CF0F-482E-AA17-AB2138336DB4}"/>
              </a:ext>
            </a:extLst>
          </p:cNvPr>
          <p:cNvSpPr/>
          <p:nvPr/>
        </p:nvSpPr>
        <p:spPr>
          <a:xfrm>
            <a:off x="2734320" y="3280192"/>
            <a:ext cx="470517" cy="417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213419-4FBE-4444-A5CB-3C09C89FBDD2}"/>
              </a:ext>
            </a:extLst>
          </p:cNvPr>
          <p:cNvSpPr/>
          <p:nvPr/>
        </p:nvSpPr>
        <p:spPr>
          <a:xfrm>
            <a:off x="2059619" y="2751316"/>
            <a:ext cx="3027285" cy="3063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2405D1-0BFD-429C-A084-E05E79685E89}"/>
              </a:ext>
            </a:extLst>
          </p:cNvPr>
          <p:cNvSpPr/>
          <p:nvPr/>
        </p:nvSpPr>
        <p:spPr>
          <a:xfrm>
            <a:off x="2046480" y="2920715"/>
            <a:ext cx="470517" cy="417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F28EBE5-EB73-44D6-AE4E-7D483D2301F6}"/>
              </a:ext>
            </a:extLst>
          </p:cNvPr>
          <p:cNvSpPr/>
          <p:nvPr/>
        </p:nvSpPr>
        <p:spPr>
          <a:xfrm>
            <a:off x="5930319" y="948335"/>
            <a:ext cx="470517" cy="417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79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E6E36BE-8363-4647-BD6A-5245C8FB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23" y="1129"/>
            <a:ext cx="10163515" cy="1434535"/>
          </a:xfrm>
        </p:spPr>
        <p:txBody>
          <a:bodyPr/>
          <a:lstStyle/>
          <a:p>
            <a:r>
              <a:rPr lang="de-DE" b="0" dirty="0"/>
              <a:t>The spring and fall </a:t>
            </a:r>
            <a:r>
              <a:rPr lang="de-DE" b="0" dirty="0" err="1"/>
              <a:t>temperatures</a:t>
            </a:r>
            <a:r>
              <a:rPr lang="de-DE" b="0" dirty="0"/>
              <a:t> </a:t>
            </a:r>
            <a:r>
              <a:rPr lang="de-DE" b="0" dirty="0" err="1"/>
              <a:t>predict</a:t>
            </a:r>
            <a:r>
              <a:rPr lang="de-DE" b="0" dirty="0"/>
              <a:t> </a:t>
            </a:r>
            <a:r>
              <a:rPr lang="de-DE" b="0" dirty="0" err="1"/>
              <a:t>apple</a:t>
            </a:r>
            <a:r>
              <a:rPr lang="de-DE" b="0" dirty="0"/>
              <a:t> </a:t>
            </a:r>
            <a:r>
              <a:rPr lang="de-DE" b="0" dirty="0" err="1"/>
              <a:t>leaf</a:t>
            </a:r>
            <a:r>
              <a:rPr lang="de-DE" b="0" dirty="0"/>
              <a:t> fall </a:t>
            </a:r>
            <a:r>
              <a:rPr lang="de-DE" b="0" dirty="0" err="1"/>
              <a:t>timing</a:t>
            </a:r>
            <a:r>
              <a:rPr lang="de-DE" b="0" dirty="0"/>
              <a:t> </a:t>
            </a:r>
            <a:r>
              <a:rPr lang="de-DE" dirty="0"/>
              <a:t>in Germany </a:t>
            </a:r>
            <a:r>
              <a:rPr lang="de-DE" b="0" dirty="0" err="1"/>
              <a:t>well</a:t>
            </a:r>
            <a:endParaRPr lang="de-DE" b="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753FF65-2970-4DDD-903C-35AEEBC17F46}"/>
              </a:ext>
            </a:extLst>
          </p:cNvPr>
          <p:cNvGrpSpPr/>
          <p:nvPr/>
        </p:nvGrpSpPr>
        <p:grpSpPr>
          <a:xfrm>
            <a:off x="3063008" y="1479883"/>
            <a:ext cx="6167343" cy="5361713"/>
            <a:chOff x="3097558" y="1435664"/>
            <a:chExt cx="6167343" cy="536171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1994FDD-2B24-437E-A275-C19BCC469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58"/>
            <a:stretch/>
          </p:blipFill>
          <p:spPr>
            <a:xfrm>
              <a:off x="3097558" y="5417727"/>
              <a:ext cx="6167343" cy="137965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337EECA-A77B-473D-8923-9E328C1E7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 b="33701"/>
            <a:stretch/>
          </p:blipFill>
          <p:spPr>
            <a:xfrm>
              <a:off x="3097558" y="1435664"/>
              <a:ext cx="6167342" cy="3982063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E4441A81-B8D6-4149-A9B8-193813CCFF14}"/>
                </a:ext>
              </a:extLst>
            </p:cNvPr>
            <p:cNvSpPr/>
            <p:nvPr/>
          </p:nvSpPr>
          <p:spPr>
            <a:xfrm>
              <a:off x="3726426" y="1848464"/>
              <a:ext cx="245806" cy="24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4A92FC-9B8D-4C52-B705-4CCA57B10001}"/>
                </a:ext>
              </a:extLst>
            </p:cNvPr>
            <p:cNvSpPr/>
            <p:nvPr/>
          </p:nvSpPr>
          <p:spPr>
            <a:xfrm>
              <a:off x="3726426" y="2649639"/>
              <a:ext cx="245806" cy="24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BC3FFAF-F311-4B9E-BC76-64C941FE0D0B}"/>
                </a:ext>
              </a:extLst>
            </p:cNvPr>
            <p:cNvSpPr/>
            <p:nvPr/>
          </p:nvSpPr>
          <p:spPr>
            <a:xfrm>
              <a:off x="3800167" y="4016937"/>
              <a:ext cx="245806" cy="24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B44D0DE-063F-4A99-8BB0-AE0F10D8B0A1}"/>
                </a:ext>
              </a:extLst>
            </p:cNvPr>
            <p:cNvSpPr/>
            <p:nvPr/>
          </p:nvSpPr>
          <p:spPr>
            <a:xfrm>
              <a:off x="6591525" y="4016937"/>
              <a:ext cx="245806" cy="24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B951E04-18CE-4454-A136-DAF3F392D9F0}"/>
                </a:ext>
              </a:extLst>
            </p:cNvPr>
            <p:cNvSpPr/>
            <p:nvPr/>
          </p:nvSpPr>
          <p:spPr>
            <a:xfrm>
              <a:off x="3726426" y="5543011"/>
              <a:ext cx="245806" cy="245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CA559D23-DAA9-45B5-998B-C4F915E173FD}"/>
              </a:ext>
            </a:extLst>
          </p:cNvPr>
          <p:cNvSpPr/>
          <p:nvPr/>
        </p:nvSpPr>
        <p:spPr>
          <a:xfrm>
            <a:off x="2969342" y="3883742"/>
            <a:ext cx="6548284" cy="296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4304DC-C93F-41CC-A8DD-9834F5D2A275}"/>
              </a:ext>
            </a:extLst>
          </p:cNvPr>
          <p:cNvSpPr txBox="1"/>
          <p:nvPr/>
        </p:nvSpPr>
        <p:spPr>
          <a:xfrm>
            <a:off x="3640700" y="1093775"/>
            <a:ext cx="1137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b="1" dirty="0">
              <a:solidFill>
                <a:srgbClr val="C00000"/>
              </a:solidFill>
            </a:endParaRPr>
          </a:p>
          <a:p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809D8E-7B8E-4BDB-889E-A7A7F7E902A5}"/>
              </a:ext>
            </a:extLst>
          </p:cNvPr>
          <p:cNvSpPr txBox="1"/>
          <p:nvPr/>
        </p:nvSpPr>
        <p:spPr>
          <a:xfrm>
            <a:off x="5708769" y="1071058"/>
            <a:ext cx="97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delay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1D351D-B369-4FCB-B990-BD316D9877AF}"/>
              </a:ext>
            </a:extLst>
          </p:cNvPr>
          <p:cNvSpPr txBox="1"/>
          <p:nvPr/>
        </p:nvSpPr>
        <p:spPr>
          <a:xfrm>
            <a:off x="7903563" y="1087979"/>
            <a:ext cx="113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233363-C9EA-4F5C-9788-B5F7B0DE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24" y="1129"/>
            <a:ext cx="8934482" cy="1434535"/>
          </a:xfrm>
        </p:spPr>
        <p:txBody>
          <a:bodyPr/>
          <a:lstStyle/>
          <a:p>
            <a:r>
              <a:rPr lang="de-DE" b="0" dirty="0"/>
              <a:t>The spring and fall </a:t>
            </a:r>
            <a:r>
              <a:rPr lang="de-DE" b="0" dirty="0" err="1"/>
              <a:t>phases</a:t>
            </a:r>
            <a:r>
              <a:rPr lang="de-DE" b="0" dirty="0"/>
              <a:t> </a:t>
            </a:r>
            <a:r>
              <a:rPr lang="de-DE" b="0" dirty="0" err="1"/>
              <a:t>emerge</a:t>
            </a:r>
            <a:r>
              <a:rPr lang="de-DE" b="0" dirty="0"/>
              <a:t> </a:t>
            </a:r>
            <a:r>
              <a:rPr lang="de-DE" b="0" dirty="0" err="1"/>
              <a:t>consistently</a:t>
            </a:r>
            <a:r>
              <a:rPr lang="de-DE" b="0" dirty="0"/>
              <a:t> in </a:t>
            </a:r>
            <a:r>
              <a:rPr lang="de-DE" b="0" dirty="0" err="1"/>
              <a:t>apple</a:t>
            </a:r>
            <a:r>
              <a:rPr lang="de-DE" b="0" dirty="0"/>
              <a:t> </a:t>
            </a:r>
            <a:r>
              <a:rPr lang="de-DE" dirty="0" err="1"/>
              <a:t>across</a:t>
            </a:r>
            <a:r>
              <a:rPr lang="de-DE" dirty="0"/>
              <a:t> Europe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DCE1CC9-942F-490A-937E-549A92DEA5BF}"/>
              </a:ext>
            </a:extLst>
          </p:cNvPr>
          <p:cNvGrpSpPr/>
          <p:nvPr/>
        </p:nvGrpSpPr>
        <p:grpSpPr>
          <a:xfrm>
            <a:off x="2847264" y="1651819"/>
            <a:ext cx="5369802" cy="4535343"/>
            <a:chOff x="2613992" y="1651819"/>
            <a:chExt cx="5369802" cy="4535343"/>
          </a:xfrm>
        </p:grpSpPr>
        <p:pic>
          <p:nvPicPr>
            <p:cNvPr id="4" name="Grafik 3" descr="C:\Users\ohnemus\AppData\Local\Microsoft\Windows\INetCache\Content.MSO\AECB429A.tmp">
              <a:extLst>
                <a:ext uri="{FF2B5EF4-FFF2-40B4-BE49-F238E27FC236}">
                  <a16:creationId xmlns:a16="http://schemas.microsoft.com/office/drawing/2014/main" id="{E729FF36-8992-471B-A5FC-2F259D504BA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787"/>
            <a:stretch/>
          </p:blipFill>
          <p:spPr bwMode="auto">
            <a:xfrm>
              <a:off x="2613992" y="4882771"/>
              <a:ext cx="5369802" cy="1304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rafik 4" descr="C:\Users\ohnemus\AppData\Local\Microsoft\Windows\INetCache\Content.MSO\AECB429A.tmp">
              <a:extLst>
                <a:ext uri="{FF2B5EF4-FFF2-40B4-BE49-F238E27FC236}">
                  <a16:creationId xmlns:a16="http://schemas.microsoft.com/office/drawing/2014/main" id="{0D788EA8-0D91-4757-8F66-E3ACC9542DD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65"/>
            <a:stretch/>
          </p:blipFill>
          <p:spPr bwMode="auto">
            <a:xfrm>
              <a:off x="2613992" y="1651819"/>
              <a:ext cx="5369802" cy="3230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2758B01B-4C93-4E4F-9877-F8C563B57467}"/>
                </a:ext>
              </a:extLst>
            </p:cNvPr>
            <p:cNvSpPr/>
            <p:nvPr/>
          </p:nvSpPr>
          <p:spPr>
            <a:xfrm>
              <a:off x="3048000" y="1861719"/>
              <a:ext cx="294968" cy="353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5ACFC13-5546-4A2B-933A-1ADD20C61D13}"/>
                </a:ext>
              </a:extLst>
            </p:cNvPr>
            <p:cNvSpPr/>
            <p:nvPr/>
          </p:nvSpPr>
          <p:spPr>
            <a:xfrm>
              <a:off x="3077496" y="3419169"/>
              <a:ext cx="294968" cy="248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80009EA-AAE8-4858-8CD8-E641BF6425FF}"/>
                </a:ext>
              </a:extLst>
            </p:cNvPr>
            <p:cNvSpPr/>
            <p:nvPr/>
          </p:nvSpPr>
          <p:spPr>
            <a:xfrm>
              <a:off x="5510979" y="3424089"/>
              <a:ext cx="294968" cy="24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3AAE86B-1885-40C0-BE93-9ECEDDF0BC79}"/>
                </a:ext>
              </a:extLst>
            </p:cNvPr>
            <p:cNvSpPr/>
            <p:nvPr/>
          </p:nvSpPr>
          <p:spPr>
            <a:xfrm>
              <a:off x="2993925" y="5016915"/>
              <a:ext cx="294968" cy="248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58CA6CD2-7A71-4661-8C79-BD6AB93FCCCD}"/>
              </a:ext>
            </a:extLst>
          </p:cNvPr>
          <p:cNvSpPr txBox="1"/>
          <p:nvPr/>
        </p:nvSpPr>
        <p:spPr>
          <a:xfrm>
            <a:off x="3077496" y="1174410"/>
            <a:ext cx="109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4D66A6-4CDE-4178-BCA2-4604860FA881}"/>
              </a:ext>
            </a:extLst>
          </p:cNvPr>
          <p:cNvSpPr txBox="1"/>
          <p:nvPr/>
        </p:nvSpPr>
        <p:spPr>
          <a:xfrm>
            <a:off x="5094389" y="1174410"/>
            <a:ext cx="97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delay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1BBC4C-1A22-4EB0-8038-F6BC515DAB55}"/>
              </a:ext>
            </a:extLst>
          </p:cNvPr>
          <p:cNvSpPr txBox="1"/>
          <p:nvPr/>
        </p:nvSpPr>
        <p:spPr>
          <a:xfrm>
            <a:off x="6992271" y="1177245"/>
            <a:ext cx="114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5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7FEDEF-9FF7-40B8-B488-A3638687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… and </a:t>
            </a:r>
            <a:r>
              <a:rPr lang="de-DE" b="0" dirty="0" err="1"/>
              <a:t>they</a:t>
            </a:r>
            <a:r>
              <a:rPr lang="de-DE" b="0" dirty="0"/>
              <a:t> do </a:t>
            </a:r>
            <a:r>
              <a:rPr lang="de-DE" b="0" dirty="0" err="1"/>
              <a:t>emerge</a:t>
            </a:r>
            <a:r>
              <a:rPr lang="de-DE" b="0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unrelated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b="0" dirty="0"/>
              <a:t>, </a:t>
            </a:r>
            <a:r>
              <a:rPr lang="de-DE" b="0" dirty="0" err="1"/>
              <a:t>too</a:t>
            </a:r>
            <a:endParaRPr lang="de-DE" b="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DA2A902-BC86-4F7E-9EA5-9C1337A754B7}"/>
              </a:ext>
            </a:extLst>
          </p:cNvPr>
          <p:cNvSpPr/>
          <p:nvPr/>
        </p:nvSpPr>
        <p:spPr>
          <a:xfrm>
            <a:off x="3067664" y="1518428"/>
            <a:ext cx="353962" cy="35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4A29776-C19C-4EBB-8113-18AC333E80E2}"/>
              </a:ext>
            </a:extLst>
          </p:cNvPr>
          <p:cNvSpPr/>
          <p:nvPr/>
        </p:nvSpPr>
        <p:spPr>
          <a:xfrm>
            <a:off x="3067664" y="3153222"/>
            <a:ext cx="353962" cy="35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596E57A-DF7C-4FD2-A5E1-14232DB23B5D}"/>
              </a:ext>
            </a:extLst>
          </p:cNvPr>
          <p:cNvSpPr/>
          <p:nvPr/>
        </p:nvSpPr>
        <p:spPr>
          <a:xfrm>
            <a:off x="3067664" y="4712471"/>
            <a:ext cx="353962" cy="35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BFBD9A9-98EC-4AD2-94F2-0AD99419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95408"/>
            <a:ext cx="6648450" cy="50822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238711C-00DD-423D-BB64-E3DB9EAA52F8}"/>
              </a:ext>
            </a:extLst>
          </p:cNvPr>
          <p:cNvSpPr txBox="1"/>
          <p:nvPr/>
        </p:nvSpPr>
        <p:spPr>
          <a:xfrm>
            <a:off x="3244645" y="1323241"/>
            <a:ext cx="109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E7BA1A-FB48-481E-AE8F-E0BB2F59C597}"/>
              </a:ext>
            </a:extLst>
          </p:cNvPr>
          <p:cNvSpPr txBox="1"/>
          <p:nvPr/>
        </p:nvSpPr>
        <p:spPr>
          <a:xfrm>
            <a:off x="5784854" y="1323241"/>
            <a:ext cx="97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</a:rPr>
              <a:t>delay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0502DEB-F496-4CFC-B726-E120BCD1B353}"/>
              </a:ext>
            </a:extLst>
          </p:cNvPr>
          <p:cNvSpPr txBox="1"/>
          <p:nvPr/>
        </p:nvSpPr>
        <p:spPr>
          <a:xfrm>
            <a:off x="7927565" y="1323241"/>
            <a:ext cx="114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C00000"/>
                </a:solidFill>
              </a:rPr>
              <a:t>advance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1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436AD4A-1F30-45F8-B0AA-F38826C6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Shows </a:t>
            </a:r>
            <a:r>
              <a:rPr lang="de-DE" b="0" dirty="0" err="1"/>
              <a:t>the</a:t>
            </a:r>
            <a:r>
              <a:rPr lang="de-DE" b="0" dirty="0"/>
              <a:t> same </a:t>
            </a:r>
            <a:r>
              <a:rPr lang="de-DE" b="0" dirty="0" err="1"/>
              <a:t>relation</a:t>
            </a:r>
            <a:r>
              <a:rPr lang="de-DE" b="0" dirty="0"/>
              <a:t> </a:t>
            </a:r>
            <a:r>
              <a:rPr lang="de-DE" b="0" dirty="0" err="1"/>
              <a:t>between</a:t>
            </a:r>
            <a:r>
              <a:rPr lang="de-DE" b="0" dirty="0"/>
              <a:t> </a:t>
            </a:r>
            <a:r>
              <a:rPr lang="de-DE" b="0" dirty="0" err="1"/>
              <a:t>temperature</a:t>
            </a:r>
            <a:r>
              <a:rPr lang="de-DE" b="0" dirty="0"/>
              <a:t> and </a:t>
            </a:r>
            <a:r>
              <a:rPr lang="de-DE" b="0" dirty="0" err="1"/>
              <a:t>leaf</a:t>
            </a:r>
            <a:r>
              <a:rPr lang="de-DE" b="0" dirty="0"/>
              <a:t> fall </a:t>
            </a:r>
            <a:r>
              <a:rPr lang="de-DE" b="0" dirty="0" err="1"/>
              <a:t>timing</a:t>
            </a:r>
            <a:r>
              <a:rPr lang="de-DE" b="0" dirty="0"/>
              <a:t> </a:t>
            </a:r>
          </a:p>
          <a:p>
            <a:pPr marL="554038" lvl="3" indent="-285750">
              <a:buFont typeface="Arial" panose="020B0604020202020204" pitchFamily="34" charset="0"/>
              <a:buChar char="•"/>
            </a:pPr>
            <a:r>
              <a:rPr lang="de-DE" dirty="0" err="1"/>
              <a:t>across</a:t>
            </a:r>
            <a:r>
              <a:rPr lang="de-DE" dirty="0"/>
              <a:t> (all?) </a:t>
            </a:r>
            <a:r>
              <a:rPr lang="de-DE" dirty="0" err="1"/>
              <a:t>apple</a:t>
            </a:r>
            <a:r>
              <a:rPr lang="de-DE" dirty="0"/>
              <a:t> </a:t>
            </a:r>
            <a:r>
              <a:rPr lang="de-DE" dirty="0" err="1"/>
              <a:t>cultivars</a:t>
            </a:r>
            <a:endParaRPr lang="de-DE" dirty="0"/>
          </a:p>
          <a:p>
            <a:pPr marL="554038" lvl="3" indent="-28575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apple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Europe</a:t>
            </a:r>
          </a:p>
          <a:p>
            <a:pPr marL="554038" lvl="3" indent="-28575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pome</a:t>
            </a:r>
            <a:r>
              <a:rPr lang="de-DE" dirty="0"/>
              <a:t> </a:t>
            </a:r>
            <a:r>
              <a:rPr lang="de-DE" dirty="0" err="1"/>
              <a:t>fruit</a:t>
            </a:r>
            <a:r>
              <a:rPr lang="de-DE" dirty="0"/>
              <a:t>, a </a:t>
            </a:r>
            <a:r>
              <a:rPr lang="de-DE" dirty="0" err="1"/>
              <a:t>stone</a:t>
            </a:r>
            <a:r>
              <a:rPr lang="de-DE" dirty="0"/>
              <a:t> </a:t>
            </a:r>
            <a:r>
              <a:rPr lang="de-DE" dirty="0" err="1"/>
              <a:t>fruit</a:t>
            </a:r>
            <a:r>
              <a:rPr lang="de-DE" dirty="0"/>
              <a:t> and </a:t>
            </a:r>
            <a:r>
              <a:rPr lang="de-DE" dirty="0" err="1"/>
              <a:t>deciduous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Suggests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mainly</a:t>
            </a:r>
            <a:r>
              <a:rPr lang="de-DE" b="0" dirty="0"/>
              <a:t> spring and fall </a:t>
            </a:r>
            <a:r>
              <a:rPr lang="de-DE" b="0" dirty="0" err="1"/>
              <a:t>temperatures</a:t>
            </a:r>
            <a:r>
              <a:rPr lang="de-DE" b="0" dirty="0"/>
              <a:t> </a:t>
            </a:r>
            <a:r>
              <a:rPr lang="de-DE" b="0" dirty="0" err="1"/>
              <a:t>determine</a:t>
            </a:r>
            <a:r>
              <a:rPr lang="de-DE" b="0" dirty="0"/>
              <a:t> </a:t>
            </a:r>
            <a:r>
              <a:rPr lang="de-DE" b="0" dirty="0" err="1"/>
              <a:t>leaf</a:t>
            </a:r>
            <a:r>
              <a:rPr lang="de-DE" b="0" dirty="0"/>
              <a:t> fall </a:t>
            </a:r>
            <a:r>
              <a:rPr lang="de-DE" b="0" dirty="0" err="1"/>
              <a:t>timing</a:t>
            </a:r>
            <a:r>
              <a:rPr lang="de-DE" b="0" dirty="0"/>
              <a:t> (R² &gt; 0.7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any</a:t>
            </a:r>
            <a:r>
              <a:rPr lang="de-DE" b="0" dirty="0"/>
              <a:t> </a:t>
            </a:r>
            <a:r>
              <a:rPr lang="de-DE" b="0" dirty="0" err="1"/>
              <a:t>investigation</a:t>
            </a:r>
            <a:r>
              <a:rPr lang="de-DE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Uncovers</a:t>
            </a:r>
            <a:r>
              <a:rPr lang="de-DE" b="0" dirty="0"/>
              <a:t> </a:t>
            </a:r>
            <a:r>
              <a:rPr lang="de-DE" b="0" dirty="0" err="1"/>
              <a:t>irregular</a:t>
            </a:r>
            <a:r>
              <a:rPr lang="de-DE" b="0" dirty="0"/>
              <a:t> </a:t>
            </a:r>
            <a:r>
              <a:rPr lang="de-DE" b="0" dirty="0" err="1"/>
              <a:t>influences</a:t>
            </a:r>
            <a:r>
              <a:rPr lang="de-DE" b="0" dirty="0"/>
              <a:t> per </a:t>
            </a:r>
            <a:r>
              <a:rPr lang="de-DE" b="0" dirty="0" err="1"/>
              <a:t>year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need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further</a:t>
            </a:r>
            <a:r>
              <a:rPr lang="de-DE" b="0" dirty="0"/>
              <a:t> </a:t>
            </a:r>
            <a:r>
              <a:rPr lang="de-DE" b="0" dirty="0" err="1"/>
              <a:t>studied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Could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basis</a:t>
            </a:r>
            <a:r>
              <a:rPr lang="de-DE" b="0" dirty="0"/>
              <a:t> </a:t>
            </a:r>
            <a:r>
              <a:rPr lang="de-DE" b="0" dirty="0" err="1"/>
              <a:t>towards</a:t>
            </a:r>
            <a:r>
              <a:rPr lang="de-DE" b="0" dirty="0"/>
              <a:t> </a:t>
            </a:r>
            <a:r>
              <a:rPr lang="de-DE" b="0" dirty="0" err="1"/>
              <a:t>development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an </a:t>
            </a:r>
            <a:r>
              <a:rPr lang="de-DE" b="0" dirty="0" err="1"/>
              <a:t>unifying</a:t>
            </a:r>
            <a:r>
              <a:rPr lang="de-DE" b="0" dirty="0"/>
              <a:t> </a:t>
            </a:r>
            <a:r>
              <a:rPr lang="de-DE" b="0" dirty="0" err="1"/>
              <a:t>leaf</a:t>
            </a:r>
            <a:r>
              <a:rPr lang="de-DE" b="0" dirty="0"/>
              <a:t> </a:t>
            </a:r>
            <a:r>
              <a:rPr lang="de-DE" b="0" dirty="0" err="1"/>
              <a:t>senescence</a:t>
            </a:r>
            <a:r>
              <a:rPr lang="de-DE" b="0" dirty="0"/>
              <a:t> </a:t>
            </a:r>
            <a:r>
              <a:rPr lang="de-DE" b="0" dirty="0" err="1"/>
              <a:t>model</a:t>
            </a:r>
            <a:r>
              <a:rPr lang="de-DE" b="0" dirty="0"/>
              <a:t> </a:t>
            </a:r>
            <a:r>
              <a:rPr lang="de-DE" b="0" dirty="0" err="1"/>
              <a:t>across</a:t>
            </a:r>
            <a:r>
              <a:rPr lang="de-DE" b="0" dirty="0"/>
              <a:t> </a:t>
            </a:r>
            <a:r>
              <a:rPr lang="de-DE" b="0" dirty="0" err="1"/>
              <a:t>cultivars</a:t>
            </a:r>
            <a:r>
              <a:rPr lang="de-DE" b="0" dirty="0"/>
              <a:t> and </a:t>
            </a:r>
            <a:r>
              <a:rPr lang="de-DE" b="0" dirty="0" err="1"/>
              <a:t>species</a:t>
            </a:r>
            <a:endParaRPr lang="de-DE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177B7-FAA1-4A42-B51C-DD05EB80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23" y="676153"/>
            <a:ext cx="10766520" cy="1434535"/>
          </a:xfrm>
        </p:spPr>
        <p:txBody>
          <a:bodyPr/>
          <a:lstStyle/>
          <a:p>
            <a:r>
              <a:rPr lang="de-DE" b="0" dirty="0"/>
              <a:t>Mapping </a:t>
            </a:r>
            <a:r>
              <a:rPr lang="de-DE" b="0" dirty="0" err="1"/>
              <a:t>temperature</a:t>
            </a:r>
            <a:r>
              <a:rPr lang="de-DE" b="0" dirty="0"/>
              <a:t> </a:t>
            </a:r>
            <a:r>
              <a:rPr lang="de-DE" b="0" dirty="0" err="1"/>
              <a:t>data</a:t>
            </a:r>
            <a:r>
              <a:rPr lang="de-DE" b="0" dirty="0"/>
              <a:t> in </a:t>
            </a:r>
            <a:r>
              <a:rPr lang="de-DE" b="0" dirty="0" err="1"/>
              <a:t>phenological</a:t>
            </a:r>
            <a:r>
              <a:rPr lang="de-DE" b="0" dirty="0"/>
              <a:t> </a:t>
            </a:r>
            <a:r>
              <a:rPr lang="de-DE" b="0" dirty="0" err="1"/>
              <a:t>instead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calendar</a:t>
            </a:r>
            <a:r>
              <a:rPr lang="de-DE" b="0" dirty="0"/>
              <a:t> time …</a:t>
            </a:r>
          </a:p>
        </p:txBody>
      </p:sp>
    </p:spTree>
    <p:extLst>
      <p:ext uri="{BB962C8B-B14F-4D97-AF65-F5344CB8AC3E}">
        <p14:creationId xmlns:p14="http://schemas.microsoft.com/office/powerpoint/2010/main" val="68501841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Titelfolie</vt:lpstr>
      <vt:lpstr>Master: Inhaltsfolien</vt:lpstr>
      <vt:lpstr>Office</vt:lpstr>
      <vt:lpstr>PowerPoint-Präsentation</vt:lpstr>
      <vt:lpstr>Studies investigate leaf senescence in calendar time uncover low dependence on temperature</vt:lpstr>
      <vt:lpstr>There is a substantial mismatch between calendar time and phenological time</vt:lpstr>
      <vt:lpstr>We conducted three investigations covering different  cultivars, geographies and species</vt:lpstr>
      <vt:lpstr>The spring and fall temperatures predict apple leaf fall timing in Germany well</vt:lpstr>
      <vt:lpstr>The spring and fall phases emerge consistently in apple across Europe</vt:lpstr>
      <vt:lpstr>… and they do emerge across unrelated species, too</vt:lpstr>
      <vt:lpstr>Mapping temperature data in phenological instead of calendar time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Ohnemus</dc:creator>
  <cp:lastModifiedBy>Thomas Ohnemus</cp:lastModifiedBy>
  <cp:revision>428</cp:revision>
  <dcterms:created xsi:type="dcterms:W3CDTF">2023-11-02T08:26:54Z</dcterms:created>
  <dcterms:modified xsi:type="dcterms:W3CDTF">2026-04-22T08:41:05Z</dcterms:modified>
</cp:coreProperties>
</file>