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7" r:id="rId2"/>
    <p:sldId id="278" r:id="rId3"/>
    <p:sldId id="272" r:id="rId4"/>
    <p:sldId id="257" r:id="rId5"/>
    <p:sldId id="279" r:id="rId6"/>
    <p:sldId id="260" r:id="rId7"/>
    <p:sldId id="263" r:id="rId8"/>
    <p:sldId id="264" r:id="rId9"/>
    <p:sldId id="275" r:id="rId10"/>
    <p:sldId id="267" r:id="rId11"/>
    <p:sldId id="265" r:id="rId12"/>
    <p:sldId id="280" r:id="rId13"/>
    <p:sldId id="269" r:id="rId14"/>
    <p:sldId id="271"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2" autoAdjust="0"/>
    <p:restoredTop sz="67134" autoAdjust="0"/>
  </p:normalViewPr>
  <p:slideViewPr>
    <p:cSldViewPr snapToGrid="0">
      <p:cViewPr varScale="1">
        <p:scale>
          <a:sx n="59" d="100"/>
          <a:sy n="59" d="100"/>
        </p:scale>
        <p:origin x="16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95E33-AB5A-4414-A15C-79535A1777EA}" type="datetimeFigureOut">
              <a:rPr kumimoji="1" lang="ja-JP" altLang="en-US" smtClean="0"/>
              <a:t>2026/5/3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0FB8C-96BC-4083-B3E6-C51154157E90}" type="slidenum">
              <a:rPr kumimoji="1" lang="ja-JP" altLang="en-US" smtClean="0"/>
              <a:t>‹#›</a:t>
            </a:fld>
            <a:endParaRPr kumimoji="1" lang="ja-JP" altLang="en-US"/>
          </a:p>
        </p:txBody>
      </p:sp>
    </p:spTree>
    <p:extLst>
      <p:ext uri="{BB962C8B-B14F-4D97-AF65-F5344CB8AC3E}">
        <p14:creationId xmlns:p14="http://schemas.microsoft.com/office/powerpoint/2010/main" val="40569203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EB41-EC48-C280-280D-0D2D223C20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16A59A-98A4-580D-BF86-550240392D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AA474A-B067-817B-49D7-0A1D7EBE2CE0}"/>
              </a:ext>
            </a:extLst>
          </p:cNvPr>
          <p:cNvSpPr>
            <a:spLocks noGrp="1"/>
          </p:cNvSpPr>
          <p:nvPr>
            <p:ph type="body" idx="1"/>
          </p:nvPr>
        </p:nvSpPr>
        <p:spPr/>
        <p:txBody>
          <a:bodyPr/>
          <a:lstStyle/>
          <a:p>
            <a:r>
              <a:rPr lang="en-US" altLang="ja-JP" dirty="0"/>
              <a:t>Hello, my name is Pia </a:t>
            </a:r>
            <a:r>
              <a:rPr lang="en-US" altLang="ja-JP" dirty="0" err="1"/>
              <a:t>Ataka</a:t>
            </a:r>
            <a:r>
              <a:rPr lang="en-US" altLang="ja-JP" dirty="0"/>
              <a:t> from Chiba University.</a:t>
            </a:r>
          </a:p>
          <a:p>
            <a:r>
              <a:rPr lang="en-US" altLang="ja-JP" dirty="0"/>
              <a:t>Today, I will talk about seasonal variability of mineral dust composition on alpine snow in the Tateyama Mountains, Japan.</a:t>
            </a:r>
          </a:p>
          <a:p>
            <a:r>
              <a:rPr lang="en-US" altLang="ja-JP" dirty="0"/>
              <a:t>Mineral dust on snow and ice darkens the surface, reduces albedo, and accelerates melting.</a:t>
            </a:r>
          </a:p>
          <a:p>
            <a:r>
              <a:rPr lang="en-US" altLang="ja-JP" dirty="0"/>
              <a:t>Traditionally, this dust has been considered to be mainly derived from long-range transport, such as Asian dust.</a:t>
            </a:r>
          </a:p>
          <a:p>
            <a:r>
              <a:rPr lang="en-US" altLang="ja-JP" dirty="0"/>
              <a:t>However, in mountainous regions, locally derived mineral particles may also contribute as snowmelt progresses.</a:t>
            </a:r>
          </a:p>
          <a:p>
            <a:r>
              <a:rPr lang="en-US" altLang="ja-JP" dirty="0"/>
              <a:t>Differences in dust sources can affect snow surface albedo and melt processes.</a:t>
            </a:r>
          </a:p>
          <a:p>
            <a:r>
              <a:rPr lang="en-US" altLang="ja-JP" dirty="0"/>
              <a:t>This study aims to clarify the seasonal variations in mineral dust sources on alpine snow surfaces in central Japan.</a:t>
            </a:r>
          </a:p>
          <a:p>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21D21646-70F5-BF73-A518-D0165872F2C6}"/>
              </a:ext>
            </a:extLst>
          </p:cNvPr>
          <p:cNvSpPr>
            <a:spLocks noGrp="1"/>
          </p:cNvSpPr>
          <p:nvPr>
            <p:ph type="sldNum" sz="quarter" idx="5"/>
          </p:nvPr>
        </p:nvSpPr>
        <p:spPr/>
        <p:txBody>
          <a:bodyPr/>
          <a:lstStyle/>
          <a:p>
            <a:fld id="{8E897137-6C35-449A-91B1-7CD03AB630A9}" type="slidenum">
              <a:rPr kumimoji="1" lang="ja-JP" altLang="en-US" smtClean="0"/>
              <a:t>1</a:t>
            </a:fld>
            <a:endParaRPr kumimoji="1" lang="ja-JP" altLang="en-US"/>
          </a:p>
        </p:txBody>
      </p:sp>
    </p:spTree>
    <p:extLst>
      <p:ext uri="{BB962C8B-B14F-4D97-AF65-F5344CB8AC3E}">
        <p14:creationId xmlns:p14="http://schemas.microsoft.com/office/powerpoint/2010/main" val="187554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F90A-7763-7BF2-D65E-8756B91F4F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F8EA30-CEB8-C1E9-E645-8F00AAE922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7E91DD-9036-D784-5C0B-8B460DE0E67D}"/>
              </a:ext>
            </a:extLst>
          </p:cNvPr>
          <p:cNvSpPr>
            <a:spLocks noGrp="1"/>
          </p:cNvSpPr>
          <p:nvPr>
            <p:ph type="body" idx="1"/>
          </p:nvPr>
        </p:nvSpPr>
        <p:spPr/>
        <p:txBody>
          <a:bodyPr/>
          <a:lstStyle/>
          <a:p>
            <a:r>
              <a:rPr lang="en-US" altLang="ja-JP" dirty="0"/>
              <a:t>Now I will move on to the second result.</a:t>
            </a:r>
          </a:p>
          <a:p>
            <a:r>
              <a:rPr lang="en-US" altLang="ja-JP" dirty="0"/>
              <a:t>We found that the mineral composition of the snow surface changes seasonally.</a:t>
            </a:r>
          </a:p>
          <a:p>
            <a:r>
              <a:rPr lang="en-US" altLang="ja-JP" dirty="0"/>
              <a:t>(Pointing to the stacked bar chart)</a:t>
            </a:r>
            <a:br>
              <a:rPr lang="en-US" altLang="ja-JP" dirty="0"/>
            </a:br>
            <a:r>
              <a:rPr lang="en-US" altLang="ja-JP" dirty="0"/>
              <a:t>This figure shows the mean proportions of major minerals for each month.</a:t>
            </a:r>
          </a:p>
          <a:p>
            <a:r>
              <a:rPr lang="en-US" altLang="ja-JP" dirty="0"/>
              <a:t>The proportions were calculated using the relative peak intensity ratio,</a:t>
            </a:r>
            <a:br>
              <a:rPr lang="en-US" altLang="ja-JP" dirty="0"/>
            </a:br>
            <a:r>
              <a:rPr lang="en-US" altLang="ja-JP" dirty="0"/>
              <a:t>defined as the peak intensity of each mineral divided by the total peak intensity of the major minerals.</a:t>
            </a:r>
          </a:p>
          <a:p>
            <a:r>
              <a:rPr lang="en-US" altLang="ja-JP" dirty="0"/>
              <a:t>From April to July, the proportion of the colorless mineral quartz decreased,</a:t>
            </a:r>
            <a:br>
              <a:rPr lang="en-US" altLang="ja-JP" dirty="0"/>
            </a:br>
            <a:r>
              <a:rPr lang="en-US" altLang="ja-JP" dirty="0"/>
              <a:t>whereas the proportions of colored minerals—chlorite, biotite, and amphibole—increased.</a:t>
            </a:r>
          </a:p>
          <a:p>
            <a:r>
              <a:rPr lang="en-US" altLang="ja-JP" dirty="0"/>
              <a:t>Furthermore, the results of MANOVA indicate that the mineral composition differs significantly among seasons.</a:t>
            </a:r>
          </a:p>
          <a:p>
            <a:r>
              <a:rPr lang="en-US" altLang="ja-JP" dirty="0"/>
              <a:t>Mineral dust concentration also showed a significant increase from May to July.</a:t>
            </a:r>
          </a:p>
          <a:p>
            <a:r>
              <a:rPr lang="en-US" altLang="ja-JP" dirty="0"/>
              <a:t>Overall, colored minerals became increasingly enriched in the snowpack as the season progressed.</a:t>
            </a:r>
          </a:p>
          <a:p>
            <a:endParaRPr lang="en-US" altLang="ja-JP" dirty="0"/>
          </a:p>
          <a:p>
            <a:r>
              <a:rPr lang="ja-JP" altLang="en-US" dirty="0"/>
              <a:t>は無色鉱物が減少し有色鉱物が増加するといった季節変化見られることが分かりました．</a:t>
            </a:r>
          </a:p>
        </p:txBody>
      </p:sp>
      <p:sp>
        <p:nvSpPr>
          <p:cNvPr id="4" name="スライド番号プレースホルダー 3">
            <a:extLst>
              <a:ext uri="{FF2B5EF4-FFF2-40B4-BE49-F238E27FC236}">
                <a16:creationId xmlns:a16="http://schemas.microsoft.com/office/drawing/2014/main" id="{E233700C-4543-56DF-B424-9D43D02DEACF}"/>
              </a:ext>
            </a:extLst>
          </p:cNvPr>
          <p:cNvSpPr>
            <a:spLocks noGrp="1"/>
          </p:cNvSpPr>
          <p:nvPr>
            <p:ph type="sldNum" sz="quarter" idx="5"/>
          </p:nvPr>
        </p:nvSpPr>
        <p:spPr/>
        <p:txBody>
          <a:bodyPr/>
          <a:lstStyle/>
          <a:p>
            <a:fld id="{8E897137-6C35-449A-91B1-7CD03AB630A9}" type="slidenum">
              <a:rPr kumimoji="1" lang="ja-JP" altLang="en-US" smtClean="0"/>
              <a:t>10</a:t>
            </a:fld>
            <a:endParaRPr kumimoji="1" lang="ja-JP" altLang="en-US"/>
          </a:p>
        </p:txBody>
      </p:sp>
    </p:spTree>
    <p:extLst>
      <p:ext uri="{BB962C8B-B14F-4D97-AF65-F5344CB8AC3E}">
        <p14:creationId xmlns:p14="http://schemas.microsoft.com/office/powerpoint/2010/main" val="74634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98961-E039-034C-73B5-1F730539B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06D997-0EC9-5E64-CA39-2D08ADCC8F7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042415-4B63-B127-8EC7-E147F3644B00}"/>
              </a:ext>
            </a:extLst>
          </p:cNvPr>
          <p:cNvSpPr>
            <a:spLocks noGrp="1"/>
          </p:cNvSpPr>
          <p:nvPr>
            <p:ph type="body" idx="1"/>
          </p:nvPr>
        </p:nvSpPr>
        <p:spPr/>
        <p:txBody>
          <a:bodyPr/>
          <a:lstStyle/>
          <a:p>
            <a:r>
              <a:rPr lang="en-US" altLang="ja-JP" dirty="0"/>
              <a:t>Now I will move on to the final result.</a:t>
            </a:r>
          </a:p>
          <a:p>
            <a:r>
              <a:rPr lang="en-US" altLang="ja-JP" dirty="0"/>
              <a:t>This figure shows the spatial distribution of mineral composition on the snow surface.</a:t>
            </a:r>
          </a:p>
          <a:p>
            <a:r>
              <a:rPr lang="en-US" altLang="ja-JP" dirty="0"/>
              <a:t>At each sampling site, we calculated the mineral-to-quartz peak ratio from the XRD results and mapped the difference between April and June.</a:t>
            </a:r>
            <a:br>
              <a:rPr lang="en-US" altLang="ja-JP" dirty="0"/>
            </a:br>
            <a:r>
              <a:rPr lang="en-US" altLang="ja-JP" dirty="0"/>
              <a:t>The colors indicate changes in the mineral-to-quartz ratio from April to June, where red represents an increase and blue represents a decrease.</a:t>
            </a:r>
          </a:p>
          <a:p>
            <a:r>
              <a:rPr lang="en-US" altLang="ja-JP" dirty="0"/>
              <a:t>Overall, most samples show positive values, indicating an increase from April to June.</a:t>
            </a:r>
            <a:br>
              <a:rPr lang="en-US" altLang="ja-JP" dirty="0"/>
            </a:br>
            <a:r>
              <a:rPr lang="en-US" altLang="ja-JP" dirty="0"/>
              <a:t>However, the spatial patterns differ among minerals.</a:t>
            </a:r>
          </a:p>
          <a:p>
            <a:r>
              <a:rPr lang="en-US" altLang="ja-JP" dirty="0"/>
              <a:t>In particular, feldspar shows a pronounced increase near the eastern main ridge of the study area.</a:t>
            </a:r>
          </a:p>
          <a:p>
            <a:r>
              <a:rPr lang="en-US" altLang="ja-JP" dirty="0"/>
              <a:t>Moreover, these samples contained coarse feldspar grains larger than 50 micrometers.</a:t>
            </a:r>
          </a:p>
          <a:p>
            <a:r>
              <a:rPr lang="en-US" altLang="ja-JP" dirty="0"/>
              <a:t>This spatial pattern is consistent with the distribution of feldspar-rich diorite exposed around the study area.</a:t>
            </a:r>
          </a:p>
          <a:p>
            <a:endParaRPr lang="en-US" altLang="ja-JP" dirty="0"/>
          </a:p>
        </p:txBody>
      </p:sp>
      <p:sp>
        <p:nvSpPr>
          <p:cNvPr id="4" name="スライド番号プレースホルダー 3">
            <a:extLst>
              <a:ext uri="{FF2B5EF4-FFF2-40B4-BE49-F238E27FC236}">
                <a16:creationId xmlns:a16="http://schemas.microsoft.com/office/drawing/2014/main" id="{761CC87A-9160-C223-E00E-7271616637EE}"/>
              </a:ext>
            </a:extLst>
          </p:cNvPr>
          <p:cNvSpPr>
            <a:spLocks noGrp="1"/>
          </p:cNvSpPr>
          <p:nvPr>
            <p:ph type="sldNum" sz="quarter" idx="5"/>
          </p:nvPr>
        </p:nvSpPr>
        <p:spPr/>
        <p:txBody>
          <a:bodyPr/>
          <a:lstStyle/>
          <a:p>
            <a:fld id="{8E897137-6C35-449A-91B1-7CD03AB630A9}" type="slidenum">
              <a:rPr kumimoji="1" lang="ja-JP" altLang="en-US" smtClean="0"/>
              <a:t>11</a:t>
            </a:fld>
            <a:endParaRPr kumimoji="1" lang="ja-JP" altLang="en-US"/>
          </a:p>
        </p:txBody>
      </p:sp>
    </p:spTree>
    <p:extLst>
      <p:ext uri="{BB962C8B-B14F-4D97-AF65-F5344CB8AC3E}">
        <p14:creationId xmlns:p14="http://schemas.microsoft.com/office/powerpoint/2010/main" val="403707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2C46-F834-B409-B649-092E30919A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287422-BAD5-0C1A-3F23-AA1B7E332D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204483-502F-2B85-899D-62A3E418DDF5}"/>
              </a:ext>
            </a:extLst>
          </p:cNvPr>
          <p:cNvSpPr>
            <a:spLocks noGrp="1"/>
          </p:cNvSpPr>
          <p:nvPr>
            <p:ph type="body" idx="1"/>
          </p:nvPr>
        </p:nvSpPr>
        <p:spPr/>
        <p:txBody>
          <a:bodyPr/>
          <a:lstStyle/>
          <a:p>
            <a:r>
              <a:rPr lang="en-US" altLang="ja-JP" dirty="0"/>
              <a:t>First, regarding the seasonal changes.</a:t>
            </a:r>
            <a:br>
              <a:rPr lang="en-US" altLang="ja-JP" dirty="0"/>
            </a:br>
            <a:r>
              <a:rPr lang="en-US" altLang="ja-JP" dirty="0"/>
              <a:t>The observed seasonal shift in mineral composition suggests that long-range transported Asian dust dominated in April, whereas the contribution of locally derived mineral dust increased from May to July.</a:t>
            </a:r>
          </a:p>
          <a:p>
            <a:r>
              <a:rPr lang="en-US" altLang="ja-JP" dirty="0"/>
              <a:t>Next, regarding the spatial distribution.</a:t>
            </a:r>
            <a:br>
              <a:rPr lang="en-US" altLang="ja-JP" dirty="0"/>
            </a:br>
            <a:r>
              <a:rPr lang="en-US" altLang="ja-JP" dirty="0"/>
              <a:t>Mineral composition in June generally increased relative to April, indicating a clear difference between the two periods.</a:t>
            </a:r>
            <a:br>
              <a:rPr lang="en-US" altLang="ja-JP" dirty="0"/>
            </a:br>
            <a:r>
              <a:rPr lang="en-US" altLang="ja-JP" dirty="0"/>
              <a:t>In the eastern part of the study area, we observed a pronounced increase in feldspar that cannot be explained by coarse Asian dust alone.</a:t>
            </a:r>
            <a:br>
              <a:rPr lang="en-US" altLang="ja-JP" dirty="0"/>
            </a:br>
            <a:r>
              <a:rPr lang="en-US" altLang="ja-JP" dirty="0"/>
              <a:t>This pattern is consistent with additional mineral dust input from nearby feldspar-rich diorite.</a:t>
            </a:r>
          </a:p>
          <a:p>
            <a:r>
              <a:rPr lang="en-US" altLang="ja-JP" dirty="0"/>
              <a:t>Moreover, spatial patterns varied among minerals, suggesting that locally derived dust was supplied from multiple lithological units surrounding the </a:t>
            </a:r>
            <a:r>
              <a:rPr lang="en-US" altLang="ja-JP" dirty="0" err="1"/>
              <a:t>Murodo</a:t>
            </a:r>
            <a:r>
              <a:rPr lang="en-US" altLang="ja-JP" dirty="0"/>
              <a:t> Plateau.</a:t>
            </a:r>
          </a:p>
          <a:p>
            <a:r>
              <a:rPr lang="en-US" altLang="ja-JP" dirty="0"/>
              <a:t>Finally, the seasonal trend is characterized by an increase in colored minerals, which may enhance light absorption at the snow surface and potentially reduce snow surface albedo.</a:t>
            </a:r>
          </a:p>
          <a:p>
            <a:r>
              <a:rPr lang="en-US" altLang="ja-JP" dirty="0"/>
              <a:t>Taken together, these results demonstrate that mineral dust composition on seasonal snow is highly variable in both space and time, with important implications for the surface energy balance of the snowpack.</a:t>
            </a:r>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sng" dirty="0"/>
              <a:t>Increasing contribution of locally derived dust</a:t>
            </a:r>
            <a:br>
              <a:rPr lang="en-US" altLang="ja-JP" sz="1200" dirty="0"/>
            </a:br>
            <a:r>
              <a:rPr lang="en-US" altLang="ja-JP" sz="1200" dirty="0">
                <a:solidFill>
                  <a:srgbClr val="FF0000"/>
                </a:solidFill>
              </a:rPr>
              <a:t>Enrichment of feldspar and colored minerals</a:t>
            </a:r>
          </a:p>
          <a:p>
            <a:endParaRPr kumimoji="1" lang="ja-JP" altLang="en-US" dirty="0"/>
          </a:p>
        </p:txBody>
      </p:sp>
      <p:sp>
        <p:nvSpPr>
          <p:cNvPr id="4" name="スライド番号プレースホルダー 3">
            <a:extLst>
              <a:ext uri="{FF2B5EF4-FFF2-40B4-BE49-F238E27FC236}">
                <a16:creationId xmlns:a16="http://schemas.microsoft.com/office/drawing/2014/main" id="{41B4679F-476D-7622-2733-E43053B6E26C}"/>
              </a:ext>
            </a:extLst>
          </p:cNvPr>
          <p:cNvSpPr>
            <a:spLocks noGrp="1"/>
          </p:cNvSpPr>
          <p:nvPr>
            <p:ph type="sldNum" sz="quarter" idx="5"/>
          </p:nvPr>
        </p:nvSpPr>
        <p:spPr/>
        <p:txBody>
          <a:bodyPr/>
          <a:lstStyle/>
          <a:p>
            <a:fld id="{8E897137-6C35-449A-91B1-7CD03AB630A9}" type="slidenum">
              <a:rPr kumimoji="1" lang="ja-JP" altLang="en-US" smtClean="0"/>
              <a:t>12</a:t>
            </a:fld>
            <a:endParaRPr kumimoji="1" lang="ja-JP" altLang="en-US"/>
          </a:p>
        </p:txBody>
      </p:sp>
    </p:spTree>
    <p:extLst>
      <p:ext uri="{BB962C8B-B14F-4D97-AF65-F5344CB8AC3E}">
        <p14:creationId xmlns:p14="http://schemas.microsoft.com/office/powerpoint/2010/main" val="2512076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CFBD-F9F7-98D3-2C61-D331A461D3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2DEB33-5EC0-E05C-9475-AB7B89C5ED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C41260-86D4-6603-6C14-3573DCC2F1A8}"/>
              </a:ext>
            </a:extLst>
          </p:cNvPr>
          <p:cNvSpPr>
            <a:spLocks noGrp="1"/>
          </p:cNvSpPr>
          <p:nvPr>
            <p:ph type="body" idx="1"/>
          </p:nvPr>
        </p:nvSpPr>
        <p:spPr/>
        <p:txBody>
          <a:bodyPr/>
          <a:lstStyle/>
          <a:p>
            <a:r>
              <a:rPr kumimoji="1" lang="ja-JP" altLang="en-US" dirty="0"/>
              <a:t>復旧次第図を修正</a:t>
            </a:r>
          </a:p>
        </p:txBody>
      </p:sp>
      <p:sp>
        <p:nvSpPr>
          <p:cNvPr id="4" name="スライド番号プレースホルダー 3">
            <a:extLst>
              <a:ext uri="{FF2B5EF4-FFF2-40B4-BE49-F238E27FC236}">
                <a16:creationId xmlns:a16="http://schemas.microsoft.com/office/drawing/2014/main" id="{0ABEEAB1-EB8E-CEF5-9CCB-C06D1ED14E1E}"/>
              </a:ext>
            </a:extLst>
          </p:cNvPr>
          <p:cNvSpPr>
            <a:spLocks noGrp="1"/>
          </p:cNvSpPr>
          <p:nvPr>
            <p:ph type="sldNum" sz="quarter" idx="5"/>
          </p:nvPr>
        </p:nvSpPr>
        <p:spPr/>
        <p:txBody>
          <a:bodyPr/>
          <a:lstStyle/>
          <a:p>
            <a:fld id="{8E897137-6C35-449A-91B1-7CD03AB630A9}" type="slidenum">
              <a:rPr kumimoji="1" lang="ja-JP" altLang="en-US" smtClean="0"/>
              <a:t>13</a:t>
            </a:fld>
            <a:endParaRPr kumimoji="1" lang="ja-JP" altLang="en-US"/>
          </a:p>
        </p:txBody>
      </p:sp>
    </p:spTree>
    <p:extLst>
      <p:ext uri="{BB962C8B-B14F-4D97-AF65-F5344CB8AC3E}">
        <p14:creationId xmlns:p14="http://schemas.microsoft.com/office/powerpoint/2010/main" val="301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A81C-7AD4-B585-1223-2223B477B8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900CA7-D4F9-67B6-67CB-1DC3C435BA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046D23-8663-F803-A6DC-FFF0D0371454}"/>
              </a:ext>
            </a:extLst>
          </p:cNvPr>
          <p:cNvSpPr>
            <a:spLocks noGrp="1"/>
          </p:cNvSpPr>
          <p:nvPr>
            <p:ph type="body" idx="1"/>
          </p:nvPr>
        </p:nvSpPr>
        <p:spPr/>
        <p:txBody>
          <a:bodyPr/>
          <a:lstStyle/>
          <a:p>
            <a:r>
              <a:rPr lang="en-US" altLang="ja-JP" dirty="0"/>
              <a:t>Finally, I will discuss the future challenges of this study.</a:t>
            </a:r>
          </a:p>
          <a:p>
            <a:r>
              <a:rPr lang="en-US" altLang="ja-JP" dirty="0"/>
              <a:t>In this study, we showed that mineral dust deposited on seasonal snow originates from both long-range transported Asian dust and locally derived dust, and that differences in these sources influence mineral composition.</a:t>
            </a:r>
          </a:p>
          <a:p>
            <a:r>
              <a:rPr lang="en-US" altLang="ja-JP" dirty="0"/>
              <a:t>In future work, we plan to focus particularly on locally derived mineral dust, which remains poorly understood.</a:t>
            </a:r>
          </a:p>
          <a:p>
            <a:r>
              <a:rPr lang="en-US" altLang="ja-JP" dirty="0"/>
              <a:t>Local dust can be broadly classified into plutonic and volcanic sources.</a:t>
            </a:r>
            <a:br>
              <a:rPr lang="en-US" altLang="ja-JP" dirty="0"/>
            </a:br>
            <a:r>
              <a:rPr lang="en-US" altLang="ja-JP" dirty="0"/>
              <a:t>Because these bedrock types differ substantially in mineral composition, the proportions of colored and colorless minerals in deposited snow dust are also expected to vary.</a:t>
            </a:r>
          </a:p>
          <a:p>
            <a:r>
              <a:rPr lang="en-US" altLang="ja-JP" dirty="0"/>
              <a:t>Therefore, distinguishing the sources of local dust is important for evaluating the impact of mineral dust on snow surface albedo.</a:t>
            </a:r>
          </a:p>
          <a:p>
            <a:r>
              <a:rPr lang="en-US" altLang="ja-JP" dirty="0"/>
              <a:t>However, except for the localized increase in feldspar observed in the eastern part of the study area, clear regional contrasts were not evident across the </a:t>
            </a:r>
            <a:r>
              <a:rPr lang="en-US" altLang="ja-JP" dirty="0" err="1"/>
              <a:t>Murodo</a:t>
            </a:r>
            <a:r>
              <a:rPr lang="en-US" altLang="ja-JP" dirty="0"/>
              <a:t> Plateau.</a:t>
            </a:r>
          </a:p>
          <a:p>
            <a:r>
              <a:rPr lang="en-US" altLang="ja-JP" dirty="0"/>
              <a:t>This may be because the plateau acts as a depositional area for aeolian particles, leading to the mixing of locally derived dust from multiple lithological sources.</a:t>
            </a:r>
          </a:p>
          <a:p>
            <a:r>
              <a:rPr lang="en-US" altLang="ja-JP" dirty="0"/>
              <a:t>In future work, more targeted sampling near exposed bedrock, along ridgelines, and on the downwind sides of distinct lithological zones will allow a more rigorous evaluation of how bedrock differences influence snow surface albedo.</a:t>
            </a:r>
          </a:p>
          <a:p>
            <a:br>
              <a:rPr lang="en-US" altLang="ja-JP" dirty="0"/>
            </a:br>
            <a:endParaRPr lang="en-US" altLang="ja-JP" dirty="0"/>
          </a:p>
          <a:p>
            <a:r>
              <a:rPr lang="ja-JP" altLang="en-US" b="1" dirty="0"/>
              <a:t>🔧 修正ポイント</a:t>
            </a:r>
          </a:p>
        </p:txBody>
      </p:sp>
      <p:sp>
        <p:nvSpPr>
          <p:cNvPr id="4" name="スライド番号プレースホルダー 3">
            <a:extLst>
              <a:ext uri="{FF2B5EF4-FFF2-40B4-BE49-F238E27FC236}">
                <a16:creationId xmlns:a16="http://schemas.microsoft.com/office/drawing/2014/main" id="{77EDBB82-3E30-201B-A113-5C3A189A1C88}"/>
              </a:ext>
            </a:extLst>
          </p:cNvPr>
          <p:cNvSpPr>
            <a:spLocks noGrp="1"/>
          </p:cNvSpPr>
          <p:nvPr>
            <p:ph type="sldNum" sz="quarter" idx="5"/>
          </p:nvPr>
        </p:nvSpPr>
        <p:spPr/>
        <p:txBody>
          <a:bodyPr/>
          <a:lstStyle/>
          <a:p>
            <a:fld id="{8E897137-6C35-449A-91B1-7CD03AB630A9}" type="slidenum">
              <a:rPr kumimoji="1" lang="ja-JP" altLang="en-US" smtClean="0"/>
              <a:t>14</a:t>
            </a:fld>
            <a:endParaRPr kumimoji="1" lang="ja-JP" altLang="en-US"/>
          </a:p>
        </p:txBody>
      </p:sp>
    </p:spTree>
    <p:extLst>
      <p:ext uri="{BB962C8B-B14F-4D97-AF65-F5344CB8AC3E}">
        <p14:creationId xmlns:p14="http://schemas.microsoft.com/office/powerpoint/2010/main" val="363458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F9226-D3B8-4263-DC18-B18EED7F8F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921160-A20F-DD3A-1B52-1378171419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1626C7-004C-2D38-FED9-0C3C07218C32}"/>
              </a:ext>
            </a:extLst>
          </p:cNvPr>
          <p:cNvSpPr>
            <a:spLocks noGrp="1"/>
          </p:cNvSpPr>
          <p:nvPr>
            <p:ph type="body" idx="1"/>
          </p:nvPr>
        </p:nvSpPr>
        <p:spPr/>
        <p:txBody>
          <a:bodyPr/>
          <a:lstStyle/>
          <a:p>
            <a:r>
              <a:rPr lang="en-US" altLang="ja-JP" dirty="0"/>
              <a:t>We collected snow samples across the study area in the Tateyama Mountains, Japan, from April, when Asian dust is transported, to July, during the snowmelt season. We observed a clear seasonal change in mineral composition. From April to July, the proportion of quartz decreased, while colored minerals such as chlorite, biotite, and amphibole increased.</a:t>
            </a:r>
          </a:p>
        </p:txBody>
      </p:sp>
      <p:sp>
        <p:nvSpPr>
          <p:cNvPr id="4" name="スライド番号プレースホルダー 3">
            <a:extLst>
              <a:ext uri="{FF2B5EF4-FFF2-40B4-BE49-F238E27FC236}">
                <a16:creationId xmlns:a16="http://schemas.microsoft.com/office/drawing/2014/main" id="{0473B5D8-6480-8EB4-3DF2-9A41A941CD3B}"/>
              </a:ext>
            </a:extLst>
          </p:cNvPr>
          <p:cNvSpPr>
            <a:spLocks noGrp="1"/>
          </p:cNvSpPr>
          <p:nvPr>
            <p:ph type="sldNum" sz="quarter" idx="5"/>
          </p:nvPr>
        </p:nvSpPr>
        <p:spPr/>
        <p:txBody>
          <a:bodyPr/>
          <a:lstStyle/>
          <a:p>
            <a:fld id="{8E897137-6C35-449A-91B1-7CD03AB630A9}" type="slidenum">
              <a:rPr kumimoji="1" lang="ja-JP" altLang="en-US" smtClean="0"/>
              <a:t>2</a:t>
            </a:fld>
            <a:endParaRPr kumimoji="1" lang="ja-JP" altLang="en-US"/>
          </a:p>
        </p:txBody>
      </p:sp>
    </p:spTree>
    <p:extLst>
      <p:ext uri="{BB962C8B-B14F-4D97-AF65-F5344CB8AC3E}">
        <p14:creationId xmlns:p14="http://schemas.microsoft.com/office/powerpoint/2010/main" val="171127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2C46-F834-B409-B649-092E30919A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287422-BAD5-0C1A-3F23-AA1B7E332D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204483-502F-2B85-899D-62A3E418DDF5}"/>
              </a:ext>
            </a:extLst>
          </p:cNvPr>
          <p:cNvSpPr>
            <a:spLocks noGrp="1"/>
          </p:cNvSpPr>
          <p:nvPr>
            <p:ph type="body" idx="1"/>
          </p:nvPr>
        </p:nvSpPr>
        <p:spPr/>
        <p:txBody>
          <a:bodyPr/>
          <a:lstStyle/>
          <a:p>
            <a:r>
              <a:rPr lang="en-US" altLang="ja-JP" b="1" dirty="0"/>
              <a:t>The observed seasonal shift in mineral composition suggests that long-range transported Asian dust dominated in April, whereas the contribution of locally derived dust increased from May to July.</a:t>
            </a:r>
            <a:endParaRPr lang="en-US" altLang="ja-JP" dirty="0"/>
          </a:p>
          <a:p>
            <a:r>
              <a:rPr lang="en-US" altLang="ja-JP" b="1" dirty="0"/>
              <a:t>The increase in colored minerals may enhance light absorption at the snow surface and reduce albedo.</a:t>
            </a:r>
            <a:endParaRPr lang="en-US" altLang="ja-JP" dirty="0"/>
          </a:p>
          <a:p>
            <a:r>
              <a:rPr lang="en-US" altLang="ja-JP" b="1" dirty="0"/>
              <a:t>Overall, mineral dust composition on seasonal snow is highly variable in time, with important implications for the surface energy balance of the snowpack.</a:t>
            </a:r>
            <a:endParaRPr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41B4679F-476D-7622-2733-E43053B6E26C}"/>
              </a:ext>
            </a:extLst>
          </p:cNvPr>
          <p:cNvSpPr>
            <a:spLocks noGrp="1"/>
          </p:cNvSpPr>
          <p:nvPr>
            <p:ph type="sldNum" sz="quarter" idx="5"/>
          </p:nvPr>
        </p:nvSpPr>
        <p:spPr/>
        <p:txBody>
          <a:bodyPr/>
          <a:lstStyle/>
          <a:p>
            <a:fld id="{8E897137-6C35-449A-91B1-7CD03AB630A9}" type="slidenum">
              <a:rPr kumimoji="1" lang="ja-JP" altLang="en-US" smtClean="0"/>
              <a:t>3</a:t>
            </a:fld>
            <a:endParaRPr kumimoji="1" lang="ja-JP" altLang="en-US"/>
          </a:p>
        </p:txBody>
      </p:sp>
    </p:spTree>
    <p:extLst>
      <p:ext uri="{BB962C8B-B14F-4D97-AF65-F5344CB8AC3E}">
        <p14:creationId xmlns:p14="http://schemas.microsoft.com/office/powerpoint/2010/main" val="251207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Good morning.</a:t>
            </a:r>
            <a:br>
              <a:rPr lang="en-US" altLang="ja-JP" dirty="0"/>
            </a:br>
            <a:r>
              <a:rPr lang="en-US" altLang="ja-JP" dirty="0"/>
              <a:t>My name is Pia </a:t>
            </a:r>
            <a:r>
              <a:rPr lang="en-US" altLang="ja-JP" dirty="0" err="1"/>
              <a:t>Ataka</a:t>
            </a:r>
            <a:r>
              <a:rPr lang="en-US" altLang="ja-JP" dirty="0"/>
              <a:t>, a first-year master’s student at Chiba University.</a:t>
            </a:r>
          </a:p>
          <a:p>
            <a:r>
              <a:rPr lang="en-US" altLang="ja-JP" dirty="0"/>
              <a:t>Today, I will present our study on spatial and seasonal variations in mineral particles on snow surface at the </a:t>
            </a:r>
            <a:r>
              <a:rPr lang="en-US" altLang="ja-JP" dirty="0" err="1"/>
              <a:t>Murodo</a:t>
            </a:r>
            <a:r>
              <a:rPr lang="en-US" altLang="ja-JP" dirty="0"/>
              <a:t> Plateau in Tateyama, central Japan.</a:t>
            </a:r>
          </a:p>
          <a:p>
            <a:endParaRPr lang="en-US" altLang="ja-JP" dirty="0"/>
          </a:p>
          <a:p>
            <a:r>
              <a:rPr lang="en-US" altLang="ja-JP" sz="1200" b="1" dirty="0">
                <a:ln>
                  <a:solidFill>
                    <a:schemeClr val="bg1"/>
                  </a:solidFill>
                </a:ln>
                <a:solidFill>
                  <a:schemeClr val="bg1"/>
                </a:solidFill>
                <a:effectLst>
                  <a:glow rad="139700">
                    <a:schemeClr val="accent4">
                      <a:satMod val="175000"/>
                      <a:alpha val="40000"/>
                    </a:schemeClr>
                  </a:glow>
                </a:effectLst>
                <a:latin typeface="+mj-ea"/>
              </a:rPr>
              <a:t>Temporal and spatial changes in mineral dust composition </a:t>
            </a:r>
            <a:br>
              <a:rPr lang="ja-JP" altLang="ja-JP" sz="1200" b="1" dirty="0">
                <a:ln>
                  <a:solidFill>
                    <a:schemeClr val="bg1"/>
                  </a:solidFill>
                </a:ln>
                <a:solidFill>
                  <a:schemeClr val="bg1"/>
                </a:solidFill>
                <a:effectLst>
                  <a:glow rad="139700">
                    <a:schemeClr val="accent4">
                      <a:satMod val="175000"/>
                      <a:alpha val="40000"/>
                    </a:schemeClr>
                  </a:glow>
                </a:effectLst>
                <a:latin typeface="+mj-ea"/>
              </a:rPr>
            </a:br>
            <a:r>
              <a:rPr lang="en-US" altLang="ja-JP" sz="1200" b="1" dirty="0">
                <a:ln>
                  <a:solidFill>
                    <a:schemeClr val="bg1"/>
                  </a:solidFill>
                </a:ln>
                <a:solidFill>
                  <a:schemeClr val="bg1"/>
                </a:solidFill>
                <a:effectLst>
                  <a:glow rad="139700">
                    <a:schemeClr val="accent4">
                      <a:satMod val="175000"/>
                      <a:alpha val="40000"/>
                    </a:schemeClr>
                  </a:glow>
                </a:effectLst>
                <a:latin typeface="+mj-ea"/>
              </a:rPr>
              <a:t>deposited on an alpine snowpack</a:t>
            </a:r>
            <a:endParaRPr lang="en-US" altLang="ja-JP" dirty="0"/>
          </a:p>
          <a:p>
            <a:endParaRPr kumimoji="1" lang="en-US" altLang="ja-JP" dirty="0"/>
          </a:p>
          <a:p>
            <a:r>
              <a:rPr kumimoji="1" lang="en-US" altLang="ja-JP" sz="1200" b="0" i="0" kern="1200" dirty="0">
                <a:solidFill>
                  <a:schemeClr val="tx1"/>
                </a:solidFill>
                <a:effectLst/>
                <a:latin typeface="+mn-lt"/>
                <a:ea typeface="+mn-ea"/>
                <a:cs typeface="+mn-cs"/>
              </a:rPr>
              <a:t>The 40th International Symposium on the Okhotsk Sea &amp; Polar Oceans 2026</a:t>
            </a:r>
          </a:p>
          <a:p>
            <a:endParaRPr kumimoji="1" lang="en-US" altLang="ja-JP" sz="1200" b="0" i="0" kern="1200" dirty="0">
              <a:solidFill>
                <a:schemeClr val="tx1"/>
              </a:solidFill>
              <a:effectLst/>
              <a:latin typeface="+mn-lt"/>
              <a:ea typeface="+mn-ea"/>
              <a:cs typeface="+mn-cs"/>
            </a:endParaRPr>
          </a:p>
          <a:p>
            <a:r>
              <a:rPr lang="en-US" altLang="ja-JP" b="1" dirty="0"/>
              <a:t>variability of mineral dust composition on an alpine snowpack in the Tateyama Mountains, Japan</a:t>
            </a:r>
            <a:endParaRPr kumimoji="1" lang="ja-JP" altLang="en-US" dirty="0"/>
          </a:p>
        </p:txBody>
      </p:sp>
      <p:sp>
        <p:nvSpPr>
          <p:cNvPr id="4" name="スライド番号プレースホルダー 3"/>
          <p:cNvSpPr>
            <a:spLocks noGrp="1"/>
          </p:cNvSpPr>
          <p:nvPr>
            <p:ph type="sldNum" sz="quarter" idx="5"/>
          </p:nvPr>
        </p:nvSpPr>
        <p:spPr/>
        <p:txBody>
          <a:bodyPr/>
          <a:lstStyle/>
          <a:p>
            <a:fld id="{8E897137-6C35-449A-91B1-7CD03AB630A9}" type="slidenum">
              <a:rPr kumimoji="1" lang="ja-JP" altLang="en-US" smtClean="0"/>
              <a:t>4</a:t>
            </a:fld>
            <a:endParaRPr kumimoji="1" lang="ja-JP" altLang="en-US"/>
          </a:p>
        </p:txBody>
      </p:sp>
    </p:spTree>
    <p:extLst>
      <p:ext uri="{BB962C8B-B14F-4D97-AF65-F5344CB8AC3E}">
        <p14:creationId xmlns:p14="http://schemas.microsoft.com/office/powerpoint/2010/main" val="143854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EB41-EC48-C280-280D-0D2D223C20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16A59A-98A4-580D-BF86-550240392D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AA474A-B067-817B-49D7-0A1D7EBE2CE0}"/>
              </a:ext>
            </a:extLst>
          </p:cNvPr>
          <p:cNvSpPr>
            <a:spLocks noGrp="1"/>
          </p:cNvSpPr>
          <p:nvPr>
            <p:ph type="body" idx="1"/>
          </p:nvPr>
        </p:nvSpPr>
        <p:spPr/>
        <p:txBody>
          <a:bodyPr/>
          <a:lstStyle/>
          <a:p>
            <a:r>
              <a:rPr lang="en-US" altLang="ja-JP" dirty="0"/>
              <a:t>In recent years, snow and ice have been decreasing due to global warming.</a:t>
            </a:r>
            <a:br>
              <a:rPr lang="en-US" altLang="ja-JP" dirty="0"/>
            </a:br>
            <a:r>
              <a:rPr lang="en-US" altLang="ja-JP" dirty="0"/>
              <a:t>However, snow and ice melt is driven not only by rising air temperature, but also by surface darkening.</a:t>
            </a:r>
          </a:p>
          <a:p>
            <a:r>
              <a:rPr lang="en-US" altLang="ja-JP" dirty="0"/>
              <a:t>One of the major causes of this darkening is light-absorbing impurities.</a:t>
            </a:r>
            <a:br>
              <a:rPr lang="en-US" altLang="ja-JP" dirty="0"/>
            </a:br>
            <a:r>
              <a:rPr lang="en-US" altLang="ja-JP" dirty="0"/>
              <a:t>Representative impurities include atmospheric mineral dust, snow algae living on snow and ice, and black carbon produced by human activities and wildfires.</a:t>
            </a:r>
          </a:p>
          <a:p>
            <a:r>
              <a:rPr lang="en-US" altLang="ja-JP" dirty="0"/>
              <a:t>When these impurities accumulate on glaciers, they enhance melting and can contribute to sea-level rise.</a:t>
            </a:r>
            <a:br>
              <a:rPr lang="en-US" altLang="ja-JP" dirty="0"/>
            </a:br>
            <a:r>
              <a:rPr lang="en-US" altLang="ja-JP" dirty="0"/>
              <a:t>On seasonal snow, they reduce surface albedo, accelerate snowmelt, and may also affect snow ecosystems.</a:t>
            </a:r>
          </a:p>
          <a:p>
            <a:r>
              <a:rPr lang="en-US" altLang="ja-JP" dirty="0"/>
              <a:t>In this study, we focus on mineral dust.</a:t>
            </a:r>
            <a:br>
              <a:rPr lang="en-US" altLang="ja-JP" dirty="0"/>
            </a:br>
            <a:r>
              <a:rPr lang="en-US" altLang="ja-JP" dirty="0"/>
              <a:t>Mineral dust is important because it affects snow and ice both directly and indirectly.</a:t>
            </a:r>
          </a:p>
          <a:p>
            <a:r>
              <a:rPr lang="en-US" altLang="ja-JP" dirty="0"/>
              <a:t>Mineral particles deposited on the snow surface directly reduce surface albedo by darkening the snow.</a:t>
            </a:r>
            <a:br>
              <a:rPr lang="en-US" altLang="ja-JP" dirty="0"/>
            </a:br>
            <a:r>
              <a:rPr lang="en-US" altLang="ja-JP" dirty="0"/>
              <a:t>Furthermore, mineral dust can supply nutrients to snow algae, promoting their growth and thereby indirectly reducing surface albedo.</a:t>
            </a:r>
          </a:p>
          <a:p>
            <a:r>
              <a:rPr lang="en-US" altLang="ja-JP" dirty="0"/>
              <a:t>Because of these combined effects, understanding mineral dust is critical for reducing uncertainties in snow and ice melt projections.</a:t>
            </a:r>
          </a:p>
          <a:p>
            <a:endParaRPr lang="en-US" altLang="ja-JP" dirty="0"/>
          </a:p>
          <a:p>
            <a:endParaRPr lang="en-US" altLang="ja-JP" dirty="0"/>
          </a:p>
          <a:p>
            <a:endParaRPr lang="en-US" altLang="ja-JP" dirty="0"/>
          </a:p>
          <a:p>
            <a:endParaRPr lang="en-US" altLang="ja-JP" dirty="0"/>
          </a:p>
          <a:p>
            <a:r>
              <a:rPr lang="ja-JP" altLang="en-US" dirty="0"/>
              <a:t>近年、地球温暖化により雪氷は減少しています。</a:t>
            </a:r>
            <a:br>
              <a:rPr lang="ja-JP" altLang="en-US" dirty="0"/>
            </a:br>
            <a:r>
              <a:rPr lang="ja-JP" altLang="en-US" dirty="0"/>
              <a:t>しかし、雪氷の融解は気温上昇だけでなく、表面の暗色化によっても促進されます。</a:t>
            </a:r>
          </a:p>
          <a:p>
            <a:r>
              <a:rPr lang="ja-JP" altLang="en-US" dirty="0"/>
              <a:t>この暗色化の主な原因の一つが、光を吸収する不純物です。</a:t>
            </a:r>
            <a:br>
              <a:rPr lang="ja-JP" altLang="en-US" dirty="0"/>
            </a:br>
            <a:r>
              <a:rPr lang="ja-JP" altLang="en-US" dirty="0"/>
              <a:t>代表的な不純物として、大気起源の鉱物ダスト、雪氷上に生息するスノーアルガ、そして人間活動や森林火災によって生じるブラックカーボンが挙げられます。</a:t>
            </a:r>
          </a:p>
          <a:p>
            <a:r>
              <a:rPr lang="ja-JP" altLang="en-US" dirty="0"/>
              <a:t>これらの不純物が氷河上に蓄積すると、融解を促進し、海面上昇に寄与する可能性があります。</a:t>
            </a:r>
            <a:br>
              <a:rPr lang="ja-JP" altLang="en-US" dirty="0"/>
            </a:br>
            <a:r>
              <a:rPr lang="ja-JP" altLang="en-US" dirty="0"/>
              <a:t>また、季節積雪上では、表面アルベドを低下させ、融雪を加速させるとともに、雪氷生態系にも影響を与える可能性があります。</a:t>
            </a:r>
          </a:p>
          <a:p>
            <a:r>
              <a:rPr lang="ja-JP" altLang="en-US" dirty="0"/>
              <a:t>本研究では、鉱物ダストに着目します。</a:t>
            </a:r>
            <a:br>
              <a:rPr lang="ja-JP" altLang="en-US" dirty="0"/>
            </a:br>
            <a:r>
              <a:rPr lang="ja-JP" altLang="en-US" dirty="0"/>
              <a:t>鉱物ダストは、雪氷に対して直接的および間接的に影響を及ぼすため重要です。</a:t>
            </a:r>
          </a:p>
          <a:p>
            <a:r>
              <a:rPr lang="ja-JP" altLang="en-US" dirty="0"/>
              <a:t>雪面に沈着した鉱物粒子は、雪を暗色化させることで直接的にアルベドを低下させます。</a:t>
            </a:r>
            <a:br>
              <a:rPr lang="ja-JP" altLang="en-US" dirty="0"/>
            </a:br>
            <a:r>
              <a:rPr lang="ja-JP" altLang="en-US" dirty="0"/>
              <a:t>さらに、鉱物ダストはスノーアルガに栄養を供給し、その成長を促進することで、間接的にもアルベドを低下させます。</a:t>
            </a:r>
          </a:p>
          <a:p>
            <a:r>
              <a:rPr lang="ja-JP" altLang="en-US" dirty="0"/>
              <a:t>これらの影響を考慮すると、鉱物ダストの理解は、雪氷融解予測の不確実性を低減する上で重要です。</a:t>
            </a:r>
          </a:p>
          <a:p>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21D21646-70F5-BF73-A518-D0165872F2C6}"/>
              </a:ext>
            </a:extLst>
          </p:cNvPr>
          <p:cNvSpPr>
            <a:spLocks noGrp="1"/>
          </p:cNvSpPr>
          <p:nvPr>
            <p:ph type="sldNum" sz="quarter" idx="5"/>
          </p:nvPr>
        </p:nvSpPr>
        <p:spPr/>
        <p:txBody>
          <a:bodyPr/>
          <a:lstStyle/>
          <a:p>
            <a:fld id="{8E897137-6C35-449A-91B1-7CD03AB630A9}" type="slidenum">
              <a:rPr kumimoji="1" lang="ja-JP" altLang="en-US" smtClean="0"/>
              <a:t>5</a:t>
            </a:fld>
            <a:endParaRPr kumimoji="1" lang="ja-JP" altLang="en-US"/>
          </a:p>
        </p:txBody>
      </p:sp>
    </p:spTree>
    <p:extLst>
      <p:ext uri="{BB962C8B-B14F-4D97-AF65-F5344CB8AC3E}">
        <p14:creationId xmlns:p14="http://schemas.microsoft.com/office/powerpoint/2010/main" val="187554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ADF1C-E4E9-18E6-F546-1644AE83A6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674E7C-66F9-6A99-11FD-EA8D5559E6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1A1467-EC30-859C-80D3-2F5669331292}"/>
              </a:ext>
            </a:extLst>
          </p:cNvPr>
          <p:cNvSpPr>
            <a:spLocks noGrp="1"/>
          </p:cNvSpPr>
          <p:nvPr>
            <p:ph type="body" idx="1"/>
          </p:nvPr>
        </p:nvSpPr>
        <p:spPr/>
        <p:txBody>
          <a:bodyPr/>
          <a:lstStyle/>
          <a:p>
            <a:r>
              <a:rPr lang="en-US" altLang="ja-JP" dirty="0"/>
              <a:t>In particular, this study focuses on mineral dust deposited on seasonal snow in mountainous regions, where detailed investigations remain limited.</a:t>
            </a:r>
          </a:p>
          <a:p>
            <a:r>
              <a:rPr lang="en-US" altLang="ja-JP" dirty="0"/>
              <a:t>In Japanese alpine regions, mineral dust on snow surfaces has generally been considered to be dominated by Asian dust transported from the deserts of continental Asia.</a:t>
            </a:r>
          </a:p>
          <a:p>
            <a:r>
              <a:rPr lang="en-US" altLang="ja-JP" dirty="0"/>
              <a:t>However, we hypothesize that mineral dust derived from surrounding bedrock and surface materials may also contribute significantly to snow surface deposition.</a:t>
            </a:r>
          </a:p>
          <a:p>
            <a:r>
              <a:rPr lang="en-US" altLang="ja-JP" dirty="0"/>
              <a:t>Dust from different sources can have distinct mineralogical and optical properties, and such source variability may influence snow surface albedo and potentially affect snow ecosystem processes.</a:t>
            </a:r>
          </a:p>
          <a:p>
            <a:r>
              <a:rPr lang="en-US" altLang="ja-JP" dirty="0"/>
              <a:t>However, the detailed characteristics, sources, and deposition processes of mineral dust in these environments are still not fully understood.</a:t>
            </a:r>
          </a:p>
          <a:p>
            <a:endParaRPr kumimoji="1" lang="ja-JP" altLang="en-US" dirty="0"/>
          </a:p>
        </p:txBody>
      </p:sp>
      <p:sp>
        <p:nvSpPr>
          <p:cNvPr id="4" name="スライド番号プレースホルダー 3">
            <a:extLst>
              <a:ext uri="{FF2B5EF4-FFF2-40B4-BE49-F238E27FC236}">
                <a16:creationId xmlns:a16="http://schemas.microsoft.com/office/drawing/2014/main" id="{0081FBA3-4118-0AF8-D144-51902682C5F1}"/>
              </a:ext>
            </a:extLst>
          </p:cNvPr>
          <p:cNvSpPr>
            <a:spLocks noGrp="1"/>
          </p:cNvSpPr>
          <p:nvPr>
            <p:ph type="sldNum" sz="quarter" idx="5"/>
          </p:nvPr>
        </p:nvSpPr>
        <p:spPr/>
        <p:txBody>
          <a:bodyPr/>
          <a:lstStyle/>
          <a:p>
            <a:fld id="{8E897137-6C35-449A-91B1-7CD03AB630A9}" type="slidenum">
              <a:rPr kumimoji="1" lang="ja-JP" altLang="en-US" smtClean="0"/>
              <a:t>6</a:t>
            </a:fld>
            <a:endParaRPr kumimoji="1" lang="ja-JP" altLang="en-US"/>
          </a:p>
        </p:txBody>
      </p:sp>
    </p:spTree>
    <p:extLst>
      <p:ext uri="{BB962C8B-B14F-4D97-AF65-F5344CB8AC3E}">
        <p14:creationId xmlns:p14="http://schemas.microsoft.com/office/powerpoint/2010/main" val="221473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89B2-B10A-C607-A8AD-33ECDF2C2E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33F528-F699-0F9D-BFDF-B27A390EEF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82645E-3DF1-34B4-4FC7-E11869133475}"/>
              </a:ext>
            </a:extLst>
          </p:cNvPr>
          <p:cNvSpPr>
            <a:spLocks noGrp="1"/>
          </p:cNvSpPr>
          <p:nvPr>
            <p:ph type="body" idx="1"/>
          </p:nvPr>
        </p:nvSpPr>
        <p:spPr/>
        <p:txBody>
          <a:bodyPr/>
          <a:lstStyle/>
          <a:p>
            <a:r>
              <a:rPr lang="en-US" altLang="ja-JP" dirty="0"/>
              <a:t>In this study, we focus on the </a:t>
            </a:r>
            <a:r>
              <a:rPr lang="en-US" altLang="ja-JP" dirty="0" err="1"/>
              <a:t>Murodo</a:t>
            </a:r>
            <a:r>
              <a:rPr lang="en-US" altLang="ja-JP" dirty="0"/>
              <a:t>-Plateau in Tateyama, located in central Japan, one of the heavy snowfall regions of the country.</a:t>
            </a:r>
            <a:br>
              <a:rPr lang="en-US" altLang="ja-JP" dirty="0"/>
            </a:br>
            <a:r>
              <a:rPr lang="en-US" altLang="ja-JP" dirty="0" err="1"/>
              <a:t>Murodo</a:t>
            </a:r>
            <a:r>
              <a:rPr lang="en-US" altLang="ja-JP" dirty="0"/>
              <a:t>-Plateau is a relatively flat alpine basin surrounded by high mountain ridges.</a:t>
            </a:r>
          </a:p>
          <a:p>
            <a:r>
              <a:rPr lang="en-US" altLang="ja-JP" dirty="0"/>
              <a:t>The map on the right shows the sampling locations and topography.</a:t>
            </a:r>
            <a:br>
              <a:rPr lang="en-US" altLang="ja-JP" dirty="0"/>
            </a:br>
            <a:r>
              <a:rPr lang="en-US" altLang="ja-JP" dirty="0"/>
              <a:t>Field sampling was conducted across the </a:t>
            </a:r>
            <a:r>
              <a:rPr lang="en-US" altLang="ja-JP" dirty="0" err="1"/>
              <a:t>Murodo</a:t>
            </a:r>
            <a:r>
              <a:rPr lang="en-US" altLang="ja-JP" dirty="0"/>
              <a:t>-Plateau from May to July.</a:t>
            </a:r>
          </a:p>
          <a:p>
            <a:r>
              <a:rPr lang="en-US" altLang="ja-JP" dirty="0"/>
              <a:t>In addition, a dirty layer sample obtained from a snow pit observation in April was used as a representative Asian dust sample for comparison with the later months.</a:t>
            </a:r>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FD87B2C-D49F-A096-39F6-5D2AF5810C01}"/>
              </a:ext>
            </a:extLst>
          </p:cNvPr>
          <p:cNvSpPr>
            <a:spLocks noGrp="1"/>
          </p:cNvSpPr>
          <p:nvPr>
            <p:ph type="sldNum" sz="quarter" idx="5"/>
          </p:nvPr>
        </p:nvSpPr>
        <p:spPr/>
        <p:txBody>
          <a:bodyPr/>
          <a:lstStyle/>
          <a:p>
            <a:fld id="{8E897137-6C35-449A-91B1-7CD03AB630A9}" type="slidenum">
              <a:rPr kumimoji="1" lang="ja-JP" altLang="en-US" smtClean="0"/>
              <a:t>7</a:t>
            </a:fld>
            <a:endParaRPr kumimoji="1" lang="ja-JP" altLang="en-US"/>
          </a:p>
        </p:txBody>
      </p:sp>
    </p:spTree>
    <p:extLst>
      <p:ext uri="{BB962C8B-B14F-4D97-AF65-F5344CB8AC3E}">
        <p14:creationId xmlns:p14="http://schemas.microsoft.com/office/powerpoint/2010/main" val="77741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First, I will explain the geological background of the study area.</a:t>
            </a:r>
            <a:br>
              <a:rPr lang="en-US" altLang="ja-JP" dirty="0"/>
            </a:br>
            <a:r>
              <a:rPr lang="en-US" altLang="ja-JP" dirty="0"/>
              <a:t>This map shows the lithology around the </a:t>
            </a:r>
            <a:r>
              <a:rPr lang="en-US" altLang="ja-JP" dirty="0" err="1"/>
              <a:t>Murodo</a:t>
            </a:r>
            <a:r>
              <a:rPr lang="en-US" altLang="ja-JP" dirty="0"/>
              <a:t> Plateau. Volcanic rocks are distributed in the southwestern area, whereas plutonic rocks dominate the other areas. In particular, the eastern part of the study area is characterized by plagioclase-rich diorite.</a:t>
            </a:r>
          </a:p>
          <a:p>
            <a:r>
              <a:rPr lang="en-US" altLang="ja-JP" dirty="0"/>
              <a:t>Next, I will describe the sampling methods.</a:t>
            </a:r>
            <a:br>
              <a:rPr lang="en-US" altLang="ja-JP" dirty="0"/>
            </a:br>
            <a:r>
              <a:rPr lang="en-US" altLang="ja-JP" dirty="0"/>
              <a:t>Surface snow samples were collected from May to July 2017 from the upper ~1 cm of the snow surface. For comparison</a:t>
            </a:r>
            <a:r>
              <a:rPr lang="ja-JP" altLang="en-US" dirty="0"/>
              <a:t>（こんぺあすん）</a:t>
            </a:r>
            <a:r>
              <a:rPr lang="en-US" altLang="ja-JP" dirty="0"/>
              <a:t>, a dirty-layer sample from pit observations in April 2008 was also analyzed.</a:t>
            </a:r>
          </a:p>
          <a:p>
            <a:r>
              <a:rPr lang="en-US" altLang="ja-JP" dirty="0"/>
              <a:t>Finally, I will explain the analytical methods.</a:t>
            </a:r>
            <a:br>
              <a:rPr lang="en-US" altLang="ja-JP" dirty="0"/>
            </a:br>
            <a:r>
              <a:rPr lang="en-US" altLang="ja-JP" dirty="0"/>
              <a:t>Mineral identification and semi-quantitative composition were determined using X-ray diffraction (XRD). In this method, minerals are identified from their characteristic diffraction peaks. After the XRD measurements, the mineral dust mass was also quantified.</a:t>
            </a:r>
          </a:p>
        </p:txBody>
      </p:sp>
      <p:sp>
        <p:nvSpPr>
          <p:cNvPr id="4" name="スライド番号プレースホルダー 3"/>
          <p:cNvSpPr>
            <a:spLocks noGrp="1"/>
          </p:cNvSpPr>
          <p:nvPr>
            <p:ph type="sldNum" sz="quarter" idx="5"/>
          </p:nvPr>
        </p:nvSpPr>
        <p:spPr/>
        <p:txBody>
          <a:bodyPr/>
          <a:lstStyle/>
          <a:p>
            <a:fld id="{8E897137-6C35-449A-91B1-7CD03AB630A9}" type="slidenum">
              <a:rPr kumimoji="1" lang="ja-JP" altLang="en-US" smtClean="0"/>
              <a:t>8</a:t>
            </a:fld>
            <a:endParaRPr kumimoji="1" lang="ja-JP" altLang="en-US"/>
          </a:p>
        </p:txBody>
      </p:sp>
    </p:spTree>
    <p:extLst>
      <p:ext uri="{BB962C8B-B14F-4D97-AF65-F5344CB8AC3E}">
        <p14:creationId xmlns:p14="http://schemas.microsoft.com/office/powerpoint/2010/main" val="306967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80F7-8CE8-C35A-8A1E-E939132940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A3285F-1E86-18EC-AE31-EBBAF7321F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E7AA3A-F414-209E-91AF-43DC877054A8}"/>
              </a:ext>
            </a:extLst>
          </p:cNvPr>
          <p:cNvSpPr>
            <a:spLocks noGrp="1"/>
          </p:cNvSpPr>
          <p:nvPr>
            <p:ph type="body" idx="1"/>
          </p:nvPr>
        </p:nvSpPr>
        <p:spPr/>
        <p:txBody>
          <a:bodyPr/>
          <a:lstStyle/>
          <a:p>
            <a:r>
              <a:rPr lang="en-US" altLang="ja-JP" dirty="0"/>
              <a:t>Now I will move to the results.</a:t>
            </a:r>
            <a:br>
              <a:rPr lang="en-US" altLang="ja-JP" dirty="0"/>
            </a:br>
            <a:r>
              <a:rPr lang="en-US" altLang="ja-JP" dirty="0"/>
              <a:t>Minerals are commonly classified into colorless and colored groups based on their light-absorbing</a:t>
            </a:r>
            <a:r>
              <a:rPr lang="ja-JP" altLang="en-US" dirty="0"/>
              <a:t>（おぶぞーびんぐ）</a:t>
            </a:r>
            <a:r>
              <a:rPr lang="en-US" altLang="ja-JP" dirty="0"/>
              <a:t> properties.</a:t>
            </a:r>
          </a:p>
          <a:p>
            <a:r>
              <a:rPr lang="en-US" altLang="ja-JP" dirty="0"/>
              <a:t>All samples contained both types of minerals: quartz and feldspar as colorless minerals, and biotite, amphibole, and chlorite as colored minerals.</a:t>
            </a:r>
          </a:p>
          <a:p>
            <a:r>
              <a:rPr lang="en-US" altLang="ja-JP" dirty="0"/>
              <a:t>Representative XRD patterns for each month are shown here.</a:t>
            </a:r>
            <a:br>
              <a:rPr lang="en-US" altLang="ja-JP" dirty="0"/>
            </a:br>
            <a:r>
              <a:rPr lang="en-US" altLang="ja-JP" dirty="0"/>
              <a:t>From the diffraction peaks, we identified these five silicate minerals in all samples.</a:t>
            </a:r>
            <a:br>
              <a:rPr lang="en-US" altLang="ja-JP" dirty="0"/>
            </a:br>
            <a:r>
              <a:rPr lang="en-US" altLang="ja-JP" dirty="0"/>
              <a:t>Optical and scanning electron microscopy observations further confirmed their presence.</a:t>
            </a:r>
          </a:p>
          <a:p>
            <a:endParaRPr lang="en-US" altLang="ja-JP" dirty="0"/>
          </a:p>
        </p:txBody>
      </p:sp>
      <p:sp>
        <p:nvSpPr>
          <p:cNvPr id="4" name="スライド番号プレースホルダー 3">
            <a:extLst>
              <a:ext uri="{FF2B5EF4-FFF2-40B4-BE49-F238E27FC236}">
                <a16:creationId xmlns:a16="http://schemas.microsoft.com/office/drawing/2014/main" id="{AEB2FCA8-7552-FB6C-1A1B-1C60F3AA1DA1}"/>
              </a:ext>
            </a:extLst>
          </p:cNvPr>
          <p:cNvSpPr>
            <a:spLocks noGrp="1"/>
          </p:cNvSpPr>
          <p:nvPr>
            <p:ph type="sldNum" sz="quarter" idx="5"/>
          </p:nvPr>
        </p:nvSpPr>
        <p:spPr/>
        <p:txBody>
          <a:bodyPr/>
          <a:lstStyle/>
          <a:p>
            <a:fld id="{8E897137-6C35-449A-91B1-7CD03AB630A9}" type="slidenum">
              <a:rPr kumimoji="1" lang="ja-JP" altLang="en-US" smtClean="0"/>
              <a:t>9</a:t>
            </a:fld>
            <a:endParaRPr kumimoji="1" lang="ja-JP" altLang="en-US"/>
          </a:p>
        </p:txBody>
      </p:sp>
    </p:spTree>
    <p:extLst>
      <p:ext uri="{BB962C8B-B14F-4D97-AF65-F5344CB8AC3E}">
        <p14:creationId xmlns:p14="http://schemas.microsoft.com/office/powerpoint/2010/main" val="1648072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5539FE-1F3B-5AE2-DCEF-0CEBF12FAD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153C19B-B38A-73FC-27F3-610D43499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486754C-BBA7-BE15-8923-962694CBE8EA}"/>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E8DC869B-647A-7C0A-00E5-A81577C75D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A2F6B4-43FC-1979-D138-6EDD55B0F51E}"/>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04331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C67544-0482-4314-C367-767DFEF4066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65B038-EB05-C964-924B-C1B0CBC954B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861B8D-E972-C38B-B25A-A9B9A52C8DC6}"/>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744385A7-56A2-D355-FD7A-643BEDB20B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BF7008-2552-1B4F-0128-F63CFDEC5BA4}"/>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365796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5989509-B9D6-F22D-9186-3DDA96EFEB1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308150-C883-26A8-E6FD-8BBAF8453B4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3F4720F-87A0-E7BB-55A1-9CCC5455C578}"/>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D3DC8FB0-BC66-A85D-5C3E-8F86B544A0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B7FAB8-B306-0C48-F188-C30B748B6D9E}"/>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23238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9A601-9EEA-68E7-58E4-CEEB8375F3A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04155A-00D7-071F-30FF-8AE35EE8D5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A08351-4100-16B0-5BB2-B38DDC3FF001}"/>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BA9F742A-7CE6-A8AE-B8F1-CBD4E2BDFE5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681554-4095-9B2D-69DF-205B97E5F319}"/>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11190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65C523-5D38-E3EF-6F0E-C4548B9480E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BF5AA3-59D8-0051-B278-B0191E50FD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A66D41-07A3-16EA-E92F-E529F682CB93}"/>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E45EC714-3822-0310-2DE7-76CE357BCB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8E24A4-0FA8-BA81-422E-7436828CCF7A}"/>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401364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1F850-8BAD-4853-005E-F9AB616CF8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71278D-9EEE-C42B-1BA1-EB1583FD335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BCA7A3F-1F04-2CC6-9DCF-8CDD79FE9A7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4E31AF6-5EA2-1C29-C0B8-F4C5F0800061}"/>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6" name="フッター プレースホルダー 5">
            <a:extLst>
              <a:ext uri="{FF2B5EF4-FFF2-40B4-BE49-F238E27FC236}">
                <a16:creationId xmlns:a16="http://schemas.microsoft.com/office/drawing/2014/main" id="{68B09C1F-BF4C-FA59-04E3-7A2F836DE5D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E375A0D-DDD3-6EEC-99D6-8568B7FACE1C}"/>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09965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59C9C-3F05-F37B-0F3F-0820933FBE0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D6E7C4-2CD4-D945-939A-08EBAD6C31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239BED2-68BA-D046-A435-373C0694808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EA71E62-DAF6-7E6D-13AE-31AA4801A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A44E76D-BCDE-07E2-45D8-FF23DFC9E2C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8C2FD6E-9426-BC0E-EC29-1D7F1AD06C62}"/>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8" name="フッター プレースホルダー 7">
            <a:extLst>
              <a:ext uri="{FF2B5EF4-FFF2-40B4-BE49-F238E27FC236}">
                <a16:creationId xmlns:a16="http://schemas.microsoft.com/office/drawing/2014/main" id="{2E9C0F65-8173-7DFF-41B2-5A7302E884F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7ECF59B-6526-1E63-C92D-B47D7B9D4E22}"/>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58548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03A2B6-C915-1C4B-D59B-0520B5F7D48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0E1E6CD-5DDE-2C6B-E699-0533541818AD}"/>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4" name="フッター プレースホルダー 3">
            <a:extLst>
              <a:ext uri="{FF2B5EF4-FFF2-40B4-BE49-F238E27FC236}">
                <a16:creationId xmlns:a16="http://schemas.microsoft.com/office/drawing/2014/main" id="{E539B06D-DF0F-7CBF-514E-313C6611EED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6B8C91-19D0-C198-FB0E-351506877478}"/>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81225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1DE2E5-48D5-FA84-8AB7-5F76321A9557}"/>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3" name="フッター プレースホルダー 2">
            <a:extLst>
              <a:ext uri="{FF2B5EF4-FFF2-40B4-BE49-F238E27FC236}">
                <a16:creationId xmlns:a16="http://schemas.microsoft.com/office/drawing/2014/main" id="{5589E167-C126-E35F-8F93-70C91A2058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4FE31E5-F39A-581E-3C10-D4F90D5F71E7}"/>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197072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9939BF-2A1B-0954-338D-5136D89DA6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8D43B39-7C05-83E9-6D55-9A428EB8E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1B48340-A6F8-B32C-391E-C5F7CDCD4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8653D6-2D05-9A55-2CF6-AA5111F69E49}"/>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6" name="フッター プレースホルダー 5">
            <a:extLst>
              <a:ext uri="{FF2B5EF4-FFF2-40B4-BE49-F238E27FC236}">
                <a16:creationId xmlns:a16="http://schemas.microsoft.com/office/drawing/2014/main" id="{52486C31-FA8D-89AE-D85A-02EA72B41AA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62F176-9FE8-9B48-7647-721F0FEDDA0D}"/>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00008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1347F6-5CA6-60A3-9F0D-46E9FE6E2DF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2F0B47-BA8F-57B0-EE0F-0C0B741AA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4F16279-9394-8B69-F43A-FE658785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B53E39E-0F6F-4212-BA0A-84244726C6B1}"/>
              </a:ext>
            </a:extLst>
          </p:cNvPr>
          <p:cNvSpPr>
            <a:spLocks noGrp="1"/>
          </p:cNvSpPr>
          <p:nvPr>
            <p:ph type="dt" sz="half" idx="10"/>
          </p:nvPr>
        </p:nvSpPr>
        <p:spPr/>
        <p:txBody>
          <a:bodyPr/>
          <a:lstStyle/>
          <a:p>
            <a:fld id="{9A188585-976D-4A57-AFB8-DA7F7B784E88}" type="datetimeFigureOut">
              <a:rPr kumimoji="1" lang="ja-JP" altLang="en-US" smtClean="0"/>
              <a:t>2026/5/3</a:t>
            </a:fld>
            <a:endParaRPr kumimoji="1" lang="ja-JP" altLang="en-US"/>
          </a:p>
        </p:txBody>
      </p:sp>
      <p:sp>
        <p:nvSpPr>
          <p:cNvPr id="6" name="フッター プレースホルダー 5">
            <a:extLst>
              <a:ext uri="{FF2B5EF4-FFF2-40B4-BE49-F238E27FC236}">
                <a16:creationId xmlns:a16="http://schemas.microsoft.com/office/drawing/2014/main" id="{DC9C188A-496E-F390-742E-4B959897E5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C0796A-9075-E4E3-6431-3E8B40C9AFE7}"/>
              </a:ext>
            </a:extLst>
          </p:cNvPr>
          <p:cNvSpPr>
            <a:spLocks noGrp="1"/>
          </p:cNvSpPr>
          <p:nvPr>
            <p:ph type="sldNum" sz="quarter" idx="12"/>
          </p:nvPr>
        </p:nvSpPr>
        <p:spPr/>
        <p:txBody>
          <a:body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235609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6DDADBB-71D4-E935-E947-93965266F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90BCB0-1053-A249-FF5C-ACD99F7215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9CE66C-BC6E-3788-EE6D-45C18642D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188585-976D-4A57-AFB8-DA7F7B784E88}" type="datetimeFigureOut">
              <a:rPr kumimoji="1" lang="ja-JP" altLang="en-US" smtClean="0"/>
              <a:t>2026/5/3</a:t>
            </a:fld>
            <a:endParaRPr kumimoji="1" lang="ja-JP" altLang="en-US"/>
          </a:p>
        </p:txBody>
      </p:sp>
      <p:sp>
        <p:nvSpPr>
          <p:cNvPr id="5" name="フッター プレースホルダー 4">
            <a:extLst>
              <a:ext uri="{FF2B5EF4-FFF2-40B4-BE49-F238E27FC236}">
                <a16:creationId xmlns:a16="http://schemas.microsoft.com/office/drawing/2014/main" id="{06F98980-EAF9-02C5-4433-84398A78C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B9EEB6B-6CD7-EA2E-4F49-15A33E836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77B6F1-8E02-4EDE-8D21-F4FB378715CB}" type="slidenum">
              <a:rPr kumimoji="1" lang="ja-JP" altLang="en-US" smtClean="0"/>
              <a:t>‹#›</a:t>
            </a:fld>
            <a:endParaRPr kumimoji="1" lang="ja-JP" altLang="en-US"/>
          </a:p>
        </p:txBody>
      </p:sp>
    </p:spTree>
    <p:extLst>
      <p:ext uri="{BB962C8B-B14F-4D97-AF65-F5344CB8AC3E}">
        <p14:creationId xmlns:p14="http://schemas.microsoft.com/office/powerpoint/2010/main" val="106247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5D69-510B-9B0E-CD0A-9A989696D434}"/>
            </a:ext>
          </a:extLst>
        </p:cNvPr>
        <p:cNvGrpSpPr/>
        <p:nvPr/>
      </p:nvGrpSpPr>
      <p:grpSpPr>
        <a:xfrm>
          <a:off x="0" y="0"/>
          <a:ext cx="0" cy="0"/>
          <a:chOff x="0" y="0"/>
          <a:chExt cx="0" cy="0"/>
        </a:xfrm>
      </p:grpSpPr>
      <p:pic>
        <p:nvPicPr>
          <p:cNvPr id="67" name="図 66">
            <a:extLst>
              <a:ext uri="{FF2B5EF4-FFF2-40B4-BE49-F238E27FC236}">
                <a16:creationId xmlns:a16="http://schemas.microsoft.com/office/drawing/2014/main" id="{71126D58-D36E-1DFE-B94A-C1029E633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325" y="2066621"/>
            <a:ext cx="6025214" cy="3625159"/>
          </a:xfrm>
          <a:prstGeom prst="rect">
            <a:avLst/>
          </a:prstGeom>
        </p:spPr>
      </p:pic>
      <p:sp>
        <p:nvSpPr>
          <p:cNvPr id="18" name="正方形/長方形 17">
            <a:extLst>
              <a:ext uri="{FF2B5EF4-FFF2-40B4-BE49-F238E27FC236}">
                <a16:creationId xmlns:a16="http://schemas.microsoft.com/office/drawing/2014/main" id="{15491563-2313-70E0-D8AE-29515CBEE63A}"/>
              </a:ext>
            </a:extLst>
          </p:cNvPr>
          <p:cNvSpPr/>
          <p:nvPr/>
        </p:nvSpPr>
        <p:spPr>
          <a:xfrm>
            <a:off x="347617" y="2005046"/>
            <a:ext cx="7367851" cy="480956"/>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324D695-D312-B950-CAD8-29A43CE243B3}"/>
              </a:ext>
            </a:extLst>
          </p:cNvPr>
          <p:cNvSpPr txBox="1"/>
          <p:nvPr/>
        </p:nvSpPr>
        <p:spPr>
          <a:xfrm>
            <a:off x="347617" y="1419253"/>
            <a:ext cx="5355882" cy="523220"/>
          </a:xfrm>
          <a:prstGeom prst="rect">
            <a:avLst/>
          </a:prstGeom>
          <a:noFill/>
        </p:spPr>
        <p:txBody>
          <a:bodyPr wrap="square">
            <a:spAutoFit/>
          </a:bodyPr>
          <a:lstStyle/>
          <a:p>
            <a:r>
              <a:rPr lang="en-US" altLang="ja-JP" sz="2800" dirty="0"/>
              <a:t>Mineral dust on snow and ice</a:t>
            </a:r>
            <a:endParaRPr kumimoji="1" lang="ja-JP" altLang="en-US" sz="2800" dirty="0"/>
          </a:p>
        </p:txBody>
      </p:sp>
      <p:sp>
        <p:nvSpPr>
          <p:cNvPr id="16" name="テキスト ボックス 15">
            <a:extLst>
              <a:ext uri="{FF2B5EF4-FFF2-40B4-BE49-F238E27FC236}">
                <a16:creationId xmlns:a16="http://schemas.microsoft.com/office/drawing/2014/main" id="{EA870E18-1735-4BCA-11CD-13301CDCFE21}"/>
              </a:ext>
            </a:extLst>
          </p:cNvPr>
          <p:cNvSpPr txBox="1"/>
          <p:nvPr/>
        </p:nvSpPr>
        <p:spPr>
          <a:xfrm>
            <a:off x="178496" y="2048228"/>
            <a:ext cx="4357063" cy="400110"/>
          </a:xfrm>
          <a:prstGeom prst="rect">
            <a:avLst/>
          </a:prstGeom>
          <a:noFill/>
        </p:spPr>
        <p:txBody>
          <a:bodyPr wrap="square">
            <a:spAutoFit/>
          </a:bodyPr>
          <a:lstStyle/>
          <a:p>
            <a:pPr algn="ctr"/>
            <a:r>
              <a:rPr lang="en-US" altLang="ja-JP" sz="2000" dirty="0"/>
              <a:t>Direct albedo reduction effect</a:t>
            </a:r>
            <a:endParaRPr lang="ja-JP" altLang="en-US" sz="2000" dirty="0"/>
          </a:p>
        </p:txBody>
      </p:sp>
      <p:sp>
        <p:nvSpPr>
          <p:cNvPr id="17" name="テキスト ボックス 16">
            <a:extLst>
              <a:ext uri="{FF2B5EF4-FFF2-40B4-BE49-F238E27FC236}">
                <a16:creationId xmlns:a16="http://schemas.microsoft.com/office/drawing/2014/main" id="{13C7AE20-CF5F-9C6C-1DEF-C1802E0ECB9F}"/>
              </a:ext>
            </a:extLst>
          </p:cNvPr>
          <p:cNvSpPr txBox="1"/>
          <p:nvPr/>
        </p:nvSpPr>
        <p:spPr>
          <a:xfrm>
            <a:off x="4425849" y="2048228"/>
            <a:ext cx="3065604" cy="400110"/>
          </a:xfrm>
          <a:prstGeom prst="rect">
            <a:avLst/>
          </a:prstGeom>
          <a:noFill/>
        </p:spPr>
        <p:txBody>
          <a:bodyPr wrap="square">
            <a:spAutoFit/>
          </a:bodyPr>
          <a:lstStyle/>
          <a:p>
            <a:pPr algn="ctr"/>
            <a:r>
              <a:rPr lang="en-US" altLang="ja-JP" sz="2000" dirty="0"/>
              <a:t>Accelerates</a:t>
            </a:r>
            <a:r>
              <a:rPr lang="ja-JP" altLang="en-US" sz="2000" dirty="0"/>
              <a:t> </a:t>
            </a:r>
            <a:r>
              <a:rPr lang="en-US" altLang="ja-JP" sz="2000" dirty="0"/>
              <a:t>melting</a:t>
            </a:r>
            <a:endParaRPr lang="ja-JP" altLang="en-US" sz="2000" dirty="0"/>
          </a:p>
        </p:txBody>
      </p:sp>
      <p:sp>
        <p:nvSpPr>
          <p:cNvPr id="25" name="テキスト ボックス 24">
            <a:extLst>
              <a:ext uri="{FF2B5EF4-FFF2-40B4-BE49-F238E27FC236}">
                <a16:creationId xmlns:a16="http://schemas.microsoft.com/office/drawing/2014/main" id="{CCD4BDF8-59CF-A7E4-BE0E-E40432C63FD2}"/>
              </a:ext>
            </a:extLst>
          </p:cNvPr>
          <p:cNvSpPr txBox="1"/>
          <p:nvPr/>
        </p:nvSpPr>
        <p:spPr>
          <a:xfrm>
            <a:off x="4191534" y="1969943"/>
            <a:ext cx="468630" cy="646331"/>
          </a:xfrm>
          <a:prstGeom prst="rect">
            <a:avLst/>
          </a:prstGeom>
          <a:noFill/>
        </p:spPr>
        <p:txBody>
          <a:bodyPr wrap="square">
            <a:spAutoFit/>
          </a:bodyPr>
          <a:lstStyle/>
          <a:p>
            <a:r>
              <a:rPr lang="ja-JP" altLang="en-US" sz="3600" b="1" dirty="0"/>
              <a:t>→</a:t>
            </a:r>
          </a:p>
        </p:txBody>
      </p:sp>
      <p:pic>
        <p:nvPicPr>
          <p:cNvPr id="2" name="図 1" descr="雪の積もった川&#10;&#10;AI 生成コンテンツは誤りを含む可能性があります。">
            <a:extLst>
              <a:ext uri="{FF2B5EF4-FFF2-40B4-BE49-F238E27FC236}">
                <a16:creationId xmlns:a16="http://schemas.microsoft.com/office/drawing/2014/main" id="{7EC78EC4-EB3D-7F6D-CB0B-5384D584F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8" y="3046111"/>
            <a:ext cx="3439260" cy="2292840"/>
          </a:xfrm>
          <a:prstGeom prst="rect">
            <a:avLst/>
          </a:prstGeom>
        </p:spPr>
      </p:pic>
      <p:pic>
        <p:nvPicPr>
          <p:cNvPr id="3" name="図 2" descr="食品, 水, 座る, 持つ が含まれている画像&#10;&#10;AI 生成コンテンツは誤りを含む可能性があります。">
            <a:extLst>
              <a:ext uri="{FF2B5EF4-FFF2-40B4-BE49-F238E27FC236}">
                <a16:creationId xmlns:a16="http://schemas.microsoft.com/office/drawing/2014/main" id="{4B1B7CE1-A03D-515A-DECA-14FBC545F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8656" y="3935214"/>
            <a:ext cx="1700826" cy="1333981"/>
          </a:xfrm>
          <a:prstGeom prst="rect">
            <a:avLst/>
          </a:prstGeom>
          <a:ln w="19050">
            <a:solidFill>
              <a:srgbClr val="FF0000"/>
            </a:solidFill>
          </a:ln>
        </p:spPr>
      </p:pic>
      <p:cxnSp>
        <p:nvCxnSpPr>
          <p:cNvPr id="4" name="直線コネクタ 3">
            <a:extLst>
              <a:ext uri="{FF2B5EF4-FFF2-40B4-BE49-F238E27FC236}">
                <a16:creationId xmlns:a16="http://schemas.microsoft.com/office/drawing/2014/main" id="{6DFFDF57-28C0-E09F-F924-A5C5B7BCF45F}"/>
              </a:ext>
            </a:extLst>
          </p:cNvPr>
          <p:cNvCxnSpPr>
            <a:cxnSpLocks/>
          </p:cNvCxnSpPr>
          <p:nvPr/>
        </p:nvCxnSpPr>
        <p:spPr>
          <a:xfrm>
            <a:off x="2417850" y="5218771"/>
            <a:ext cx="46163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EADA8BC6-4BBC-303F-790C-A9DBF9A98ACC}"/>
              </a:ext>
            </a:extLst>
          </p:cNvPr>
          <p:cNvSpPr txBox="1"/>
          <p:nvPr/>
        </p:nvSpPr>
        <p:spPr>
          <a:xfrm>
            <a:off x="1749576" y="2550506"/>
            <a:ext cx="2208789" cy="461665"/>
          </a:xfrm>
          <a:prstGeom prst="rect">
            <a:avLst/>
          </a:prstGeom>
          <a:noFill/>
        </p:spPr>
        <p:txBody>
          <a:bodyPr wrap="square">
            <a:spAutoFit/>
          </a:bodyPr>
          <a:lstStyle/>
          <a:p>
            <a:r>
              <a:rPr lang="en-US" altLang="ja-JP" sz="2400" b="1" dirty="0"/>
              <a:t>Mineral Dust</a:t>
            </a:r>
            <a:endParaRPr lang="en-US" altLang="ja-JP" sz="2400" b="1" u="sng" dirty="0">
              <a:solidFill>
                <a:srgbClr val="FF0000"/>
              </a:solidFill>
            </a:endParaRPr>
          </a:p>
        </p:txBody>
      </p:sp>
      <p:sp>
        <p:nvSpPr>
          <p:cNvPr id="22" name="正方形/長方形 21">
            <a:extLst>
              <a:ext uri="{FF2B5EF4-FFF2-40B4-BE49-F238E27FC236}">
                <a16:creationId xmlns:a16="http://schemas.microsoft.com/office/drawing/2014/main" id="{29BE980D-C01F-BE78-9EF5-6849E6C6D783}"/>
              </a:ext>
            </a:extLst>
          </p:cNvPr>
          <p:cNvSpPr/>
          <p:nvPr/>
        </p:nvSpPr>
        <p:spPr>
          <a:xfrm>
            <a:off x="3439231" y="3941957"/>
            <a:ext cx="36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75E125E3-E762-E809-907C-02C591133B64}"/>
              </a:ext>
            </a:extLst>
          </p:cNvPr>
          <p:cNvCxnSpPr>
            <a:cxnSpLocks/>
          </p:cNvCxnSpPr>
          <p:nvPr/>
        </p:nvCxnSpPr>
        <p:spPr>
          <a:xfrm flipV="1">
            <a:off x="2879482" y="4301957"/>
            <a:ext cx="559749" cy="9863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21AE390A-E2B5-D08E-D812-48632FBCE9BB}"/>
              </a:ext>
            </a:extLst>
          </p:cNvPr>
          <p:cNvCxnSpPr>
            <a:cxnSpLocks/>
          </p:cNvCxnSpPr>
          <p:nvPr/>
        </p:nvCxnSpPr>
        <p:spPr>
          <a:xfrm>
            <a:off x="2879482" y="3922912"/>
            <a:ext cx="559749" cy="19045"/>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71D0442F-00B6-1C21-DBB3-05D702D95E76}"/>
              </a:ext>
            </a:extLst>
          </p:cNvPr>
          <p:cNvSpPr txBox="1"/>
          <p:nvPr/>
        </p:nvSpPr>
        <p:spPr>
          <a:xfrm>
            <a:off x="347617" y="6057823"/>
            <a:ext cx="11496767" cy="707886"/>
          </a:xfrm>
          <a:prstGeom prst="rect">
            <a:avLst/>
          </a:prstGeom>
          <a:solidFill>
            <a:schemeClr val="bg2"/>
          </a:solidFill>
        </p:spPr>
        <p:txBody>
          <a:bodyPr wrap="square" rtlCol="0">
            <a:spAutoFit/>
          </a:bodyPr>
          <a:lstStyle/>
          <a:p>
            <a:pPr marL="274320" algn="ctr"/>
            <a:r>
              <a:rPr lang="en-US" altLang="ja-JP" sz="2000" dirty="0">
                <a:latin typeface="+mn-ea"/>
              </a:rPr>
              <a:t>This study investigates seasonal variations in mineral dust composition on the Tateyama and evaluates the relative contributions of long-range and local dust</a:t>
            </a:r>
          </a:p>
        </p:txBody>
      </p:sp>
      <p:sp>
        <p:nvSpPr>
          <p:cNvPr id="65" name="テキスト ボックス 64">
            <a:extLst>
              <a:ext uri="{FF2B5EF4-FFF2-40B4-BE49-F238E27FC236}">
                <a16:creationId xmlns:a16="http://schemas.microsoft.com/office/drawing/2014/main" id="{4E1DB425-B148-EEA8-70B3-A4B65FD31731}"/>
              </a:ext>
            </a:extLst>
          </p:cNvPr>
          <p:cNvSpPr txBox="1"/>
          <p:nvPr/>
        </p:nvSpPr>
        <p:spPr>
          <a:xfrm>
            <a:off x="9312518" y="4705303"/>
            <a:ext cx="2813918" cy="830997"/>
          </a:xfrm>
          <a:prstGeom prst="rect">
            <a:avLst/>
          </a:prstGeom>
          <a:solidFill>
            <a:schemeClr val="bg1"/>
          </a:solidFill>
          <a:ln>
            <a:solidFill>
              <a:schemeClr val="tx1"/>
            </a:solidFill>
          </a:ln>
        </p:spPr>
        <p:txBody>
          <a:bodyPr wrap="square" rtlCol="0">
            <a:spAutoFit/>
          </a:bodyPr>
          <a:lstStyle/>
          <a:p>
            <a:r>
              <a:rPr kumimoji="1" lang="ja-JP" altLang="en-US" sz="1600" b="1" dirty="0">
                <a:solidFill>
                  <a:srgbClr val="FF0000"/>
                </a:solidFill>
              </a:rPr>
              <a:t>② </a:t>
            </a:r>
            <a:r>
              <a:rPr kumimoji="1" lang="en-US" altLang="ja-JP" sz="1600" b="1" dirty="0">
                <a:solidFill>
                  <a:srgbClr val="FF0000"/>
                </a:solidFill>
              </a:rPr>
              <a:t>Short-range transport &amp; deposition (from exposed ground)</a:t>
            </a:r>
            <a:endParaRPr kumimoji="1" lang="ja-JP" altLang="en-US" sz="1600" b="1" dirty="0">
              <a:solidFill>
                <a:srgbClr val="FF0000"/>
              </a:solidFill>
            </a:endParaRPr>
          </a:p>
        </p:txBody>
      </p:sp>
      <p:sp>
        <p:nvSpPr>
          <p:cNvPr id="70" name="テキスト ボックス 69">
            <a:extLst>
              <a:ext uri="{FF2B5EF4-FFF2-40B4-BE49-F238E27FC236}">
                <a16:creationId xmlns:a16="http://schemas.microsoft.com/office/drawing/2014/main" id="{FE5843FD-3515-EDF4-D68C-9CCF7CE09E85}"/>
              </a:ext>
            </a:extLst>
          </p:cNvPr>
          <p:cNvSpPr txBox="1"/>
          <p:nvPr/>
        </p:nvSpPr>
        <p:spPr>
          <a:xfrm>
            <a:off x="8533337" y="2008591"/>
            <a:ext cx="2813918" cy="584775"/>
          </a:xfrm>
          <a:prstGeom prst="rect">
            <a:avLst/>
          </a:prstGeom>
          <a:solidFill>
            <a:schemeClr val="bg1"/>
          </a:solidFill>
          <a:ln>
            <a:solidFill>
              <a:schemeClr val="tx1"/>
            </a:solidFill>
          </a:ln>
        </p:spPr>
        <p:txBody>
          <a:bodyPr wrap="square" rtlCol="0">
            <a:spAutoFit/>
          </a:bodyPr>
          <a:lstStyle/>
          <a:p>
            <a:r>
              <a:rPr kumimoji="1" lang="ja-JP" altLang="en-US" sz="1600" b="1" dirty="0"/>
              <a:t>① </a:t>
            </a:r>
            <a:r>
              <a:rPr kumimoji="1" lang="en-US" altLang="ja-JP" sz="1600" b="1" dirty="0"/>
              <a:t>Long-range transport &amp; deposition</a:t>
            </a:r>
            <a:endParaRPr kumimoji="1" lang="ja-JP" altLang="en-US" sz="1600" b="1" dirty="0"/>
          </a:p>
        </p:txBody>
      </p:sp>
      <p:sp>
        <p:nvSpPr>
          <p:cNvPr id="72" name="テキスト ボックス 71">
            <a:extLst>
              <a:ext uri="{FF2B5EF4-FFF2-40B4-BE49-F238E27FC236}">
                <a16:creationId xmlns:a16="http://schemas.microsoft.com/office/drawing/2014/main" id="{4062DC0B-6BDF-978F-F4CD-378CAB41EFCB}"/>
              </a:ext>
            </a:extLst>
          </p:cNvPr>
          <p:cNvSpPr txBox="1"/>
          <p:nvPr/>
        </p:nvSpPr>
        <p:spPr>
          <a:xfrm>
            <a:off x="2124635" y="5569258"/>
            <a:ext cx="7942729" cy="369332"/>
          </a:xfrm>
          <a:prstGeom prst="rect">
            <a:avLst/>
          </a:prstGeom>
          <a:noFill/>
        </p:spPr>
        <p:txBody>
          <a:bodyPr wrap="square">
            <a:spAutoFit/>
          </a:bodyPr>
          <a:lstStyle/>
          <a:p>
            <a:r>
              <a:rPr lang="en-US" altLang="ja-JP" dirty="0"/>
              <a:t>Dust source differences affect albedo, ecosystems, and melt predictions.</a:t>
            </a:r>
            <a:endParaRPr lang="ja-JP" altLang="en-US" dirty="0"/>
          </a:p>
        </p:txBody>
      </p:sp>
      <p:sp>
        <p:nvSpPr>
          <p:cNvPr id="5" name="正方形/長方形 4">
            <a:extLst>
              <a:ext uri="{FF2B5EF4-FFF2-40B4-BE49-F238E27FC236}">
                <a16:creationId xmlns:a16="http://schemas.microsoft.com/office/drawing/2014/main" id="{2FD1ADB7-F684-E721-69DF-C87B5594A242}"/>
              </a:ext>
            </a:extLst>
          </p:cNvPr>
          <p:cNvSpPr/>
          <p:nvPr/>
        </p:nvSpPr>
        <p:spPr>
          <a:xfrm>
            <a:off x="0" y="278"/>
            <a:ext cx="12192000" cy="128975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8AC0D84-D771-91BA-789F-907FAA0BBF7E}"/>
              </a:ext>
            </a:extLst>
          </p:cNvPr>
          <p:cNvSpPr txBox="1"/>
          <p:nvPr/>
        </p:nvSpPr>
        <p:spPr>
          <a:xfrm>
            <a:off x="8688944" y="757659"/>
            <a:ext cx="2813918" cy="400110"/>
          </a:xfrm>
          <a:prstGeom prst="rect">
            <a:avLst/>
          </a:prstGeom>
          <a:solidFill>
            <a:schemeClr val="bg1"/>
          </a:solidFill>
          <a:ln>
            <a:solidFill>
              <a:schemeClr val="tx1"/>
            </a:solidFill>
          </a:ln>
        </p:spPr>
        <p:txBody>
          <a:bodyPr wrap="square">
            <a:spAutoFit/>
          </a:bodyPr>
          <a:lstStyle/>
          <a:p>
            <a:r>
              <a:rPr lang="en-US" altLang="ja-JP" b="1" dirty="0">
                <a:ln>
                  <a:solidFill>
                    <a:schemeClr val="tx1"/>
                  </a:solidFill>
                </a:ln>
                <a:effectLst/>
                <a:latin typeface="+mj-ea"/>
                <a:ea typeface="+mj-ea"/>
              </a:rPr>
              <a:t>EGU26-3933</a:t>
            </a:r>
            <a:r>
              <a:rPr lang="ja-JP" altLang="en-US" sz="2000" b="1" dirty="0">
                <a:ln>
                  <a:solidFill>
                    <a:schemeClr val="tx1"/>
                  </a:solidFill>
                </a:ln>
                <a:effectLst/>
                <a:latin typeface="+mj-ea"/>
                <a:ea typeface="+mj-ea"/>
              </a:rPr>
              <a:t>  </a:t>
            </a:r>
            <a:r>
              <a:rPr lang="en-US" altLang="ja-JP" b="1" dirty="0">
                <a:ln>
                  <a:solidFill>
                    <a:schemeClr val="tx1"/>
                  </a:solidFill>
                </a:ln>
                <a:effectLst/>
                <a:latin typeface="+mj-ea"/>
                <a:ea typeface="+mj-ea"/>
              </a:rPr>
              <a:t>Pia </a:t>
            </a:r>
            <a:r>
              <a:rPr lang="en-US" altLang="ja-JP" b="1" dirty="0" err="1">
                <a:ln>
                  <a:solidFill>
                    <a:schemeClr val="tx1"/>
                  </a:solidFill>
                </a:ln>
                <a:effectLst/>
                <a:latin typeface="+mj-ea"/>
                <a:ea typeface="+mj-ea"/>
              </a:rPr>
              <a:t>Ataka</a:t>
            </a:r>
            <a:r>
              <a:rPr lang="en-US" altLang="ja-JP" sz="1800" b="1" dirty="0">
                <a:ln>
                  <a:solidFill>
                    <a:schemeClr val="tx1"/>
                  </a:solidFill>
                </a:ln>
                <a:effectLst/>
                <a:latin typeface="+mj-ea"/>
                <a:ea typeface="+mj-ea"/>
              </a:rPr>
              <a:t>                          </a:t>
            </a:r>
            <a:endParaRPr lang="ja-JP" altLang="en-US" dirty="0">
              <a:ln>
                <a:solidFill>
                  <a:schemeClr val="tx1"/>
                </a:solidFill>
              </a:ln>
              <a:effectLst/>
              <a:latin typeface="+mj-ea"/>
              <a:ea typeface="+mj-ea"/>
            </a:endParaRPr>
          </a:p>
        </p:txBody>
      </p:sp>
      <p:sp>
        <p:nvSpPr>
          <p:cNvPr id="7" name="テキスト ボックス 6">
            <a:extLst>
              <a:ext uri="{FF2B5EF4-FFF2-40B4-BE49-F238E27FC236}">
                <a16:creationId xmlns:a16="http://schemas.microsoft.com/office/drawing/2014/main" id="{854886EF-5E27-AB0F-7B6F-7CCD43FD70FB}"/>
              </a:ext>
            </a:extLst>
          </p:cNvPr>
          <p:cNvSpPr txBox="1"/>
          <p:nvPr/>
        </p:nvSpPr>
        <p:spPr>
          <a:xfrm>
            <a:off x="689135" y="165560"/>
            <a:ext cx="10813727" cy="954107"/>
          </a:xfrm>
          <a:prstGeom prst="rect">
            <a:avLst/>
          </a:prstGeom>
          <a:noFill/>
          <a:ln w="12700">
            <a:noFill/>
          </a:ln>
        </p:spPr>
        <p:txBody>
          <a:bodyPr wrap="square">
            <a:spAutoFit/>
          </a:bodyPr>
          <a:lstStyle/>
          <a:p>
            <a:r>
              <a:rPr lang="en-US" altLang="ja-JP" sz="2800" b="1" dirty="0">
                <a:ln>
                  <a:solidFill>
                    <a:schemeClr val="tx1"/>
                  </a:solidFill>
                </a:ln>
                <a:effectLst/>
                <a:latin typeface="+mj-ea"/>
                <a:ea typeface="+mj-ea"/>
              </a:rPr>
              <a:t>Seasonal variability of mineral dust composition on an alpine snowpack in the Tateyama Mountains, Japan</a:t>
            </a:r>
            <a:endParaRPr lang="ja-JP" altLang="en-US" dirty="0">
              <a:ln>
                <a:solidFill>
                  <a:schemeClr val="tx1"/>
                </a:solidFill>
              </a:ln>
              <a:effectLst/>
            </a:endParaRPr>
          </a:p>
        </p:txBody>
      </p:sp>
      <p:sp>
        <p:nvSpPr>
          <p:cNvPr id="8" name="テキスト ボックス 7">
            <a:extLst>
              <a:ext uri="{FF2B5EF4-FFF2-40B4-BE49-F238E27FC236}">
                <a16:creationId xmlns:a16="http://schemas.microsoft.com/office/drawing/2014/main" id="{68CA8539-A624-D86F-ECA0-7E69BA5AD769}"/>
              </a:ext>
            </a:extLst>
          </p:cNvPr>
          <p:cNvSpPr txBox="1"/>
          <p:nvPr/>
        </p:nvSpPr>
        <p:spPr>
          <a:xfrm>
            <a:off x="2323453" y="4983898"/>
            <a:ext cx="772100" cy="246221"/>
          </a:xfrm>
          <a:prstGeom prst="rect">
            <a:avLst/>
          </a:prstGeom>
          <a:noFill/>
        </p:spPr>
        <p:txBody>
          <a:bodyPr wrap="square" rtlCol="0">
            <a:spAutoFit/>
          </a:bodyPr>
          <a:lstStyle/>
          <a:p>
            <a:r>
              <a:rPr kumimoji="1" lang="en-US" altLang="ja-JP" sz="1000" b="1" dirty="0"/>
              <a:t>50 </a:t>
            </a:r>
            <a:r>
              <a:rPr kumimoji="1" lang="en-US" altLang="ja-JP" sz="1000" b="1" dirty="0" err="1"/>
              <a:t>μm</a:t>
            </a:r>
            <a:endParaRPr kumimoji="1" lang="ja-JP" altLang="en-US" sz="1000" b="1" dirty="0"/>
          </a:p>
        </p:txBody>
      </p:sp>
    </p:spTree>
    <p:extLst>
      <p:ext uri="{BB962C8B-B14F-4D97-AF65-F5344CB8AC3E}">
        <p14:creationId xmlns:p14="http://schemas.microsoft.com/office/powerpoint/2010/main" val="61481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F3A0-88FC-FD37-D645-4E0984E9E1B4}"/>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1B2C17A-7BE8-1693-9D28-3203B964B577}"/>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グラフ&#10;&#10;AI 生成コンテンツは誤りを含む可能性があります。">
            <a:extLst>
              <a:ext uri="{FF2B5EF4-FFF2-40B4-BE49-F238E27FC236}">
                <a16:creationId xmlns:a16="http://schemas.microsoft.com/office/drawing/2014/main" id="{AB974AE3-D495-8063-496F-EABCB550F4F6}"/>
              </a:ext>
            </a:extLst>
          </p:cNvPr>
          <p:cNvPicPr>
            <a:picLocks noChangeAspect="1"/>
          </p:cNvPicPr>
          <p:nvPr/>
        </p:nvPicPr>
        <p:blipFill>
          <a:blip r:embed="rId3">
            <a:extLst>
              <a:ext uri="{28A0092B-C50C-407E-A947-70E740481C1C}">
                <a14:useLocalDpi xmlns:a14="http://schemas.microsoft.com/office/drawing/2010/main" val="0"/>
              </a:ext>
            </a:extLst>
          </a:blip>
          <a:srcRect b="18476"/>
          <a:stretch>
            <a:fillRect/>
          </a:stretch>
        </p:blipFill>
        <p:spPr bwMode="auto">
          <a:xfrm>
            <a:off x="265671" y="2454321"/>
            <a:ext cx="8610435" cy="2964630"/>
          </a:xfrm>
          <a:prstGeom prst="rect">
            <a:avLst/>
          </a:prstGeom>
          <a:noFill/>
          <a:ln>
            <a:noFill/>
          </a:ln>
        </p:spPr>
      </p:pic>
      <p:pic>
        <p:nvPicPr>
          <p:cNvPr id="10" name="図 9" descr="グラフ, 箱ひげ図&#10;&#10;AI 生成コンテンツは誤りを含む可能性があります。">
            <a:extLst>
              <a:ext uri="{FF2B5EF4-FFF2-40B4-BE49-F238E27FC236}">
                <a16:creationId xmlns:a16="http://schemas.microsoft.com/office/drawing/2014/main" id="{0A7056C2-FAF3-A008-58C6-AB51AB09A9EB}"/>
              </a:ext>
            </a:extLst>
          </p:cNvPr>
          <p:cNvPicPr>
            <a:picLocks noChangeAspect="1"/>
          </p:cNvPicPr>
          <p:nvPr/>
        </p:nvPicPr>
        <p:blipFill>
          <a:blip r:embed="rId4"/>
          <a:stretch>
            <a:fillRect/>
          </a:stretch>
        </p:blipFill>
        <p:spPr>
          <a:xfrm>
            <a:off x="8876106" y="2866941"/>
            <a:ext cx="3062366" cy="2964630"/>
          </a:xfrm>
          <a:prstGeom prst="rect">
            <a:avLst/>
          </a:prstGeom>
        </p:spPr>
      </p:pic>
      <p:sp>
        <p:nvSpPr>
          <p:cNvPr id="2" name="タイトル 1">
            <a:extLst>
              <a:ext uri="{FF2B5EF4-FFF2-40B4-BE49-F238E27FC236}">
                <a16:creationId xmlns:a16="http://schemas.microsoft.com/office/drawing/2014/main" id="{97877D30-1E46-1004-66EF-6B4A434FB2F8}"/>
              </a:ext>
            </a:extLst>
          </p:cNvPr>
          <p:cNvSpPr>
            <a:spLocks noGrp="1"/>
          </p:cNvSpPr>
          <p:nvPr>
            <p:ph type="title"/>
          </p:nvPr>
        </p:nvSpPr>
        <p:spPr>
          <a:xfrm>
            <a:off x="0" y="-138907"/>
            <a:ext cx="10515600" cy="1121351"/>
          </a:xfrm>
        </p:spPr>
        <p:txBody>
          <a:bodyPr>
            <a:normAutofit/>
          </a:bodyPr>
          <a:lstStyle/>
          <a:p>
            <a:r>
              <a:rPr lang="en-US" altLang="ja-JP" sz="2800" b="1" dirty="0"/>
              <a:t>Result 2: Seasonal variation in mineral composition based on XRD</a:t>
            </a:r>
            <a:endParaRPr kumimoji="1" lang="ja-JP" altLang="en-US" sz="2800" b="1" dirty="0"/>
          </a:p>
        </p:txBody>
      </p:sp>
      <p:sp>
        <p:nvSpPr>
          <p:cNvPr id="5" name="テキスト ボックス 4">
            <a:extLst>
              <a:ext uri="{FF2B5EF4-FFF2-40B4-BE49-F238E27FC236}">
                <a16:creationId xmlns:a16="http://schemas.microsoft.com/office/drawing/2014/main" id="{A4EFEED7-3E70-8A2B-5C98-0809EB179D7D}"/>
              </a:ext>
            </a:extLst>
          </p:cNvPr>
          <p:cNvSpPr txBox="1"/>
          <p:nvPr/>
        </p:nvSpPr>
        <p:spPr>
          <a:xfrm>
            <a:off x="1082040" y="5972072"/>
            <a:ext cx="9946599" cy="830997"/>
          </a:xfrm>
          <a:prstGeom prst="rect">
            <a:avLst/>
          </a:prstGeom>
          <a:solidFill>
            <a:schemeClr val="bg2"/>
          </a:solidFill>
        </p:spPr>
        <p:txBody>
          <a:bodyPr wrap="square" rtlCol="0">
            <a:spAutoFit/>
          </a:bodyPr>
          <a:lstStyle/>
          <a:p>
            <a:pPr algn="ctr"/>
            <a:r>
              <a:rPr lang="en-US" altLang="ja-JP" sz="2400" dirty="0"/>
              <a:t>As the season progressed, colored minerals became increasingly concentrated in the snowpack.</a:t>
            </a:r>
            <a:endParaRPr lang="en-US" altLang="ja-JP" sz="2400" dirty="0">
              <a:latin typeface="+mn-ea"/>
            </a:endParaRPr>
          </a:p>
        </p:txBody>
      </p:sp>
      <p:sp>
        <p:nvSpPr>
          <p:cNvPr id="83" name="テキスト ボックス 82">
            <a:extLst>
              <a:ext uri="{FF2B5EF4-FFF2-40B4-BE49-F238E27FC236}">
                <a16:creationId xmlns:a16="http://schemas.microsoft.com/office/drawing/2014/main" id="{19382C76-4386-678E-DE94-1E8E3012CBB5}"/>
              </a:ext>
            </a:extLst>
          </p:cNvPr>
          <p:cNvSpPr txBox="1"/>
          <p:nvPr/>
        </p:nvSpPr>
        <p:spPr>
          <a:xfrm>
            <a:off x="253529" y="875176"/>
            <a:ext cx="10287000" cy="461665"/>
          </a:xfrm>
          <a:prstGeom prst="rect">
            <a:avLst/>
          </a:prstGeom>
          <a:noFill/>
        </p:spPr>
        <p:txBody>
          <a:bodyPr wrap="square">
            <a:spAutoFit/>
          </a:bodyPr>
          <a:lstStyle/>
          <a:p>
            <a:r>
              <a:rPr lang="en-US" altLang="ja-JP" sz="2400" u="sng" dirty="0"/>
              <a:t>Seasonal variation in mean mineral composition</a:t>
            </a:r>
          </a:p>
        </p:txBody>
      </p:sp>
      <p:sp>
        <p:nvSpPr>
          <p:cNvPr id="89" name="テキスト ボックス 88">
            <a:extLst>
              <a:ext uri="{FF2B5EF4-FFF2-40B4-BE49-F238E27FC236}">
                <a16:creationId xmlns:a16="http://schemas.microsoft.com/office/drawing/2014/main" id="{AE4FB425-3DE2-D140-D308-9AD390A80155}"/>
              </a:ext>
            </a:extLst>
          </p:cNvPr>
          <p:cNvSpPr txBox="1"/>
          <p:nvPr/>
        </p:nvSpPr>
        <p:spPr>
          <a:xfrm>
            <a:off x="286853" y="1391917"/>
            <a:ext cx="11623495" cy="707886"/>
          </a:xfrm>
          <a:prstGeom prst="rect">
            <a:avLst/>
          </a:prstGeom>
          <a:solidFill>
            <a:schemeClr val="bg2"/>
          </a:solidFill>
        </p:spPr>
        <p:txBody>
          <a:bodyPr wrap="square">
            <a:spAutoFit/>
          </a:bodyPr>
          <a:lstStyle/>
          <a:p>
            <a:r>
              <a:rPr lang="en-US" altLang="ja-JP" sz="2000" dirty="0"/>
              <a:t>Relative peak intensity ratio</a:t>
            </a:r>
            <a:br>
              <a:rPr lang="en-US" altLang="ja-JP" sz="2000" dirty="0"/>
            </a:br>
            <a:r>
              <a:rPr lang="en-US" altLang="ja-JP" sz="2000" dirty="0">
                <a:solidFill>
                  <a:srgbClr val="FF0000"/>
                </a:solidFill>
              </a:rPr>
              <a:t>= Peak intensity of each mineral / Total peak intensity of major minerals</a:t>
            </a:r>
            <a:endParaRPr lang="ja-JP" altLang="en-US" sz="2000" dirty="0">
              <a:solidFill>
                <a:srgbClr val="FF0000"/>
              </a:solidFill>
            </a:endParaRPr>
          </a:p>
        </p:txBody>
      </p:sp>
      <p:sp>
        <p:nvSpPr>
          <p:cNvPr id="92" name="テキスト ボックス 91">
            <a:extLst>
              <a:ext uri="{FF2B5EF4-FFF2-40B4-BE49-F238E27FC236}">
                <a16:creationId xmlns:a16="http://schemas.microsoft.com/office/drawing/2014/main" id="{2C1508F6-87CD-318B-2C95-0E01AA178727}"/>
              </a:ext>
            </a:extLst>
          </p:cNvPr>
          <p:cNvSpPr txBox="1"/>
          <p:nvPr/>
        </p:nvSpPr>
        <p:spPr>
          <a:xfrm>
            <a:off x="9009347" y="2348833"/>
            <a:ext cx="3062366" cy="646331"/>
          </a:xfrm>
          <a:prstGeom prst="rect">
            <a:avLst/>
          </a:prstGeom>
          <a:noFill/>
        </p:spPr>
        <p:txBody>
          <a:bodyPr wrap="square" rtlCol="0">
            <a:spAutoFit/>
          </a:bodyPr>
          <a:lstStyle/>
          <a:p>
            <a:pPr algn="ctr"/>
            <a:r>
              <a:rPr lang="en-US" altLang="ja-JP" u="sng" dirty="0"/>
              <a:t>Seasonal variation in mineral dust concentration</a:t>
            </a:r>
            <a:endParaRPr lang="en-US" altLang="ja-JP" b="1" u="sng" dirty="0"/>
          </a:p>
        </p:txBody>
      </p:sp>
      <p:sp>
        <p:nvSpPr>
          <p:cNvPr id="3" name="正方形/長方形 2">
            <a:extLst>
              <a:ext uri="{FF2B5EF4-FFF2-40B4-BE49-F238E27FC236}">
                <a16:creationId xmlns:a16="http://schemas.microsoft.com/office/drawing/2014/main" id="{AC498119-ED55-D648-6363-238F8ED0CB5E}"/>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6</a:t>
            </a:r>
            <a:endParaRPr kumimoji="1" lang="ja-JP" altLang="en-US" sz="2800" b="1" dirty="0">
              <a:ln>
                <a:solidFill>
                  <a:schemeClr val="bg1"/>
                </a:solidFill>
              </a:ln>
              <a:solidFill>
                <a:schemeClr val="bg1"/>
              </a:solidFill>
            </a:endParaRPr>
          </a:p>
        </p:txBody>
      </p:sp>
      <p:sp>
        <p:nvSpPr>
          <p:cNvPr id="7" name="テキスト ボックス 6">
            <a:extLst>
              <a:ext uri="{FF2B5EF4-FFF2-40B4-BE49-F238E27FC236}">
                <a16:creationId xmlns:a16="http://schemas.microsoft.com/office/drawing/2014/main" id="{975066F2-B940-B079-F431-C5502E4ABCD8}"/>
              </a:ext>
            </a:extLst>
          </p:cNvPr>
          <p:cNvSpPr txBox="1"/>
          <p:nvPr/>
        </p:nvSpPr>
        <p:spPr>
          <a:xfrm>
            <a:off x="9619291" y="5141479"/>
            <a:ext cx="893453" cy="230832"/>
          </a:xfrm>
          <a:prstGeom prst="rect">
            <a:avLst/>
          </a:prstGeom>
          <a:solidFill>
            <a:schemeClr val="bg1"/>
          </a:solidFill>
        </p:spPr>
        <p:txBody>
          <a:bodyPr wrap="square" rtlCol="0">
            <a:spAutoFit/>
          </a:bodyPr>
          <a:lstStyle/>
          <a:p>
            <a:r>
              <a:rPr kumimoji="1" lang="en-US" altLang="ja-JP" sz="900" b="1" dirty="0"/>
              <a:t>May (n=8)</a:t>
            </a:r>
            <a:endParaRPr kumimoji="1" lang="ja-JP" altLang="en-US" sz="900" b="1" dirty="0"/>
          </a:p>
        </p:txBody>
      </p:sp>
      <p:sp>
        <p:nvSpPr>
          <p:cNvPr id="8" name="テキスト ボックス 7">
            <a:extLst>
              <a:ext uri="{FF2B5EF4-FFF2-40B4-BE49-F238E27FC236}">
                <a16:creationId xmlns:a16="http://schemas.microsoft.com/office/drawing/2014/main" id="{2756797C-076E-FC92-F629-A9BEA322CC1E}"/>
              </a:ext>
            </a:extLst>
          </p:cNvPr>
          <p:cNvSpPr txBox="1"/>
          <p:nvPr/>
        </p:nvSpPr>
        <p:spPr>
          <a:xfrm>
            <a:off x="10295954" y="5141479"/>
            <a:ext cx="1091922" cy="230832"/>
          </a:xfrm>
          <a:prstGeom prst="rect">
            <a:avLst/>
          </a:prstGeom>
          <a:solidFill>
            <a:schemeClr val="bg1"/>
          </a:solidFill>
        </p:spPr>
        <p:txBody>
          <a:bodyPr wrap="square" rtlCol="0">
            <a:spAutoFit/>
          </a:bodyPr>
          <a:lstStyle/>
          <a:p>
            <a:r>
              <a:rPr kumimoji="1" lang="en-US" altLang="ja-JP" sz="900" b="1" dirty="0"/>
              <a:t>June (n=48)</a:t>
            </a:r>
            <a:endParaRPr kumimoji="1" lang="ja-JP" altLang="en-US" sz="900" b="1" dirty="0"/>
          </a:p>
        </p:txBody>
      </p:sp>
      <p:sp>
        <p:nvSpPr>
          <p:cNvPr id="9" name="テキスト ボックス 8">
            <a:extLst>
              <a:ext uri="{FF2B5EF4-FFF2-40B4-BE49-F238E27FC236}">
                <a16:creationId xmlns:a16="http://schemas.microsoft.com/office/drawing/2014/main" id="{E0318B84-9F91-0507-06E9-D9C840E56BD4}"/>
              </a:ext>
            </a:extLst>
          </p:cNvPr>
          <p:cNvSpPr txBox="1"/>
          <p:nvPr/>
        </p:nvSpPr>
        <p:spPr>
          <a:xfrm>
            <a:off x="11111966" y="5141479"/>
            <a:ext cx="959747" cy="230832"/>
          </a:xfrm>
          <a:prstGeom prst="rect">
            <a:avLst/>
          </a:prstGeom>
          <a:solidFill>
            <a:schemeClr val="bg1"/>
          </a:solidFill>
        </p:spPr>
        <p:txBody>
          <a:bodyPr wrap="square" rtlCol="0">
            <a:spAutoFit/>
          </a:bodyPr>
          <a:lstStyle/>
          <a:p>
            <a:r>
              <a:rPr kumimoji="1" lang="en-US" altLang="ja-JP" sz="900" b="1" dirty="0"/>
              <a:t>July (n=31)</a:t>
            </a:r>
            <a:endParaRPr kumimoji="1" lang="ja-JP" altLang="en-US" sz="900" b="1" dirty="0"/>
          </a:p>
        </p:txBody>
      </p:sp>
      <p:pic>
        <p:nvPicPr>
          <p:cNvPr id="12" name="図 11" descr="グラフ&#10;&#10;AI 生成コンテンツは誤りを含む可能性があります。">
            <a:extLst>
              <a:ext uri="{FF2B5EF4-FFF2-40B4-BE49-F238E27FC236}">
                <a16:creationId xmlns:a16="http://schemas.microsoft.com/office/drawing/2014/main" id="{A041F170-A679-9006-6585-144E031A48DE}"/>
              </a:ext>
            </a:extLst>
          </p:cNvPr>
          <p:cNvPicPr>
            <a:picLocks noChangeAspect="1"/>
          </p:cNvPicPr>
          <p:nvPr/>
        </p:nvPicPr>
        <p:blipFill>
          <a:blip r:embed="rId3">
            <a:extLst>
              <a:ext uri="{28A0092B-C50C-407E-A947-70E740481C1C}">
                <a14:useLocalDpi xmlns:a14="http://schemas.microsoft.com/office/drawing/2010/main" val="0"/>
              </a:ext>
            </a:extLst>
          </a:blip>
          <a:srcRect t="85204"/>
          <a:stretch>
            <a:fillRect/>
          </a:stretch>
        </p:blipFill>
        <p:spPr bwMode="auto">
          <a:xfrm>
            <a:off x="1433035" y="2165644"/>
            <a:ext cx="6275705" cy="392151"/>
          </a:xfrm>
          <a:prstGeom prst="rect">
            <a:avLst/>
          </a:prstGeom>
          <a:noFill/>
          <a:ln>
            <a:noFill/>
          </a:ln>
        </p:spPr>
      </p:pic>
      <p:sp>
        <p:nvSpPr>
          <p:cNvPr id="87" name="テキスト ボックス 86">
            <a:extLst>
              <a:ext uri="{FF2B5EF4-FFF2-40B4-BE49-F238E27FC236}">
                <a16:creationId xmlns:a16="http://schemas.microsoft.com/office/drawing/2014/main" id="{2AA6A967-24BD-37CA-E4AA-8613EA7F64A2}"/>
              </a:ext>
            </a:extLst>
          </p:cNvPr>
          <p:cNvSpPr txBox="1"/>
          <p:nvPr/>
        </p:nvSpPr>
        <p:spPr>
          <a:xfrm>
            <a:off x="253528" y="5361753"/>
            <a:ext cx="8622578" cy="369332"/>
          </a:xfrm>
          <a:prstGeom prst="rect">
            <a:avLst/>
          </a:prstGeom>
          <a:noFill/>
        </p:spPr>
        <p:txBody>
          <a:bodyPr wrap="square">
            <a:spAutoFit/>
          </a:bodyPr>
          <a:lstStyle/>
          <a:p>
            <a:pPr algn="ctr"/>
            <a:r>
              <a:rPr lang="en-US" altLang="ja-JP" dirty="0"/>
              <a:t>MANOVA after ILR transformation</a:t>
            </a:r>
            <a:endParaRPr lang="ja-JP" altLang="en-US" dirty="0">
              <a:latin typeface="+mn-ea"/>
            </a:endParaRPr>
          </a:p>
        </p:txBody>
      </p:sp>
    </p:spTree>
    <p:extLst>
      <p:ext uri="{BB962C8B-B14F-4D97-AF65-F5344CB8AC3E}">
        <p14:creationId xmlns:p14="http://schemas.microsoft.com/office/powerpoint/2010/main" val="396728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F5AC-949F-21B5-9FF3-14BFAE2B27F3}"/>
            </a:ext>
          </a:extLst>
        </p:cNvPr>
        <p:cNvGrpSpPr/>
        <p:nvPr/>
      </p:nvGrpSpPr>
      <p:grpSpPr>
        <a:xfrm>
          <a:off x="0" y="0"/>
          <a:ext cx="0" cy="0"/>
          <a:chOff x="0" y="0"/>
          <a:chExt cx="0" cy="0"/>
        </a:xfrm>
      </p:grpSpPr>
      <p:pic>
        <p:nvPicPr>
          <p:cNvPr id="26" name="図 25" descr="ダイアグラム&#10;&#10;AI 生成コンテンツは誤りを含む可能性があります。">
            <a:extLst>
              <a:ext uri="{FF2B5EF4-FFF2-40B4-BE49-F238E27FC236}">
                <a16:creationId xmlns:a16="http://schemas.microsoft.com/office/drawing/2014/main" id="{EFA8D571-27FC-C3E7-BFC7-820A2E542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974" y="2055402"/>
            <a:ext cx="4230438" cy="3002123"/>
          </a:xfrm>
          <a:prstGeom prst="rect">
            <a:avLst/>
          </a:prstGeom>
        </p:spPr>
      </p:pic>
      <p:pic>
        <p:nvPicPr>
          <p:cNvPr id="11" name="図 10" descr="カレンダー が含まれている画像&#10;&#10;AI 生成コンテンツは誤りを含む可能性があります。">
            <a:extLst>
              <a:ext uri="{FF2B5EF4-FFF2-40B4-BE49-F238E27FC236}">
                <a16:creationId xmlns:a16="http://schemas.microsoft.com/office/drawing/2014/main" id="{3B6EED58-5B58-6836-34E9-F62676A49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96" y="1916667"/>
            <a:ext cx="7752325" cy="3276756"/>
          </a:xfrm>
          <a:prstGeom prst="rect">
            <a:avLst/>
          </a:prstGeom>
        </p:spPr>
      </p:pic>
      <p:sp>
        <p:nvSpPr>
          <p:cNvPr id="21" name="正方形/長方形 20">
            <a:extLst>
              <a:ext uri="{FF2B5EF4-FFF2-40B4-BE49-F238E27FC236}">
                <a16:creationId xmlns:a16="http://schemas.microsoft.com/office/drawing/2014/main" id="{5F92B9FA-FC71-C381-BABE-08F96CB54FC0}"/>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4F24A94-6042-ABC1-5BBA-3F74EDC5FAE2}"/>
              </a:ext>
            </a:extLst>
          </p:cNvPr>
          <p:cNvSpPr>
            <a:spLocks noGrp="1"/>
          </p:cNvSpPr>
          <p:nvPr>
            <p:ph type="title"/>
          </p:nvPr>
        </p:nvSpPr>
        <p:spPr>
          <a:xfrm>
            <a:off x="0" y="-138906"/>
            <a:ext cx="10515600" cy="1188992"/>
          </a:xfrm>
        </p:spPr>
        <p:txBody>
          <a:bodyPr>
            <a:normAutofit/>
          </a:bodyPr>
          <a:lstStyle/>
          <a:p>
            <a:r>
              <a:rPr lang="en-US" altLang="ja-JP" sz="2800" b="1" dirty="0"/>
              <a:t>Result 3: Spatial distribution of XRD-derived mineral composition</a:t>
            </a:r>
            <a:endParaRPr kumimoji="1" lang="ja-JP" altLang="en-US" sz="2800" b="1" dirty="0"/>
          </a:p>
        </p:txBody>
      </p:sp>
      <p:sp>
        <p:nvSpPr>
          <p:cNvPr id="6" name="テキスト ボックス 5">
            <a:extLst>
              <a:ext uri="{FF2B5EF4-FFF2-40B4-BE49-F238E27FC236}">
                <a16:creationId xmlns:a16="http://schemas.microsoft.com/office/drawing/2014/main" id="{9C323417-174D-B01A-7F82-589D8A7B7E0D}"/>
              </a:ext>
            </a:extLst>
          </p:cNvPr>
          <p:cNvSpPr txBox="1"/>
          <p:nvPr/>
        </p:nvSpPr>
        <p:spPr>
          <a:xfrm>
            <a:off x="268831" y="972515"/>
            <a:ext cx="7711675" cy="461665"/>
          </a:xfrm>
          <a:prstGeom prst="rect">
            <a:avLst/>
          </a:prstGeom>
          <a:noFill/>
        </p:spPr>
        <p:txBody>
          <a:bodyPr wrap="square">
            <a:spAutoFit/>
          </a:bodyPr>
          <a:lstStyle/>
          <a:p>
            <a:pPr algn="just"/>
            <a:r>
              <a:rPr lang="en-US" altLang="ja-JP" sz="2400" u="sng" dirty="0"/>
              <a:t>Spatial distribution of mineral composition (June)</a:t>
            </a:r>
            <a:endParaRPr lang="ja-JP" altLang="en-US" sz="2400" b="1" u="sng" dirty="0">
              <a:latin typeface="+mn-ea"/>
            </a:endParaRPr>
          </a:p>
        </p:txBody>
      </p:sp>
      <p:sp>
        <p:nvSpPr>
          <p:cNvPr id="7" name="テキスト ボックス 6">
            <a:extLst>
              <a:ext uri="{FF2B5EF4-FFF2-40B4-BE49-F238E27FC236}">
                <a16:creationId xmlns:a16="http://schemas.microsoft.com/office/drawing/2014/main" id="{C06930EA-D980-EB0E-298D-232320EE4ADB}"/>
              </a:ext>
            </a:extLst>
          </p:cNvPr>
          <p:cNvSpPr txBox="1"/>
          <p:nvPr/>
        </p:nvSpPr>
        <p:spPr>
          <a:xfrm>
            <a:off x="268831" y="1506990"/>
            <a:ext cx="8391646" cy="461665"/>
          </a:xfrm>
          <a:prstGeom prst="rect">
            <a:avLst/>
          </a:prstGeom>
          <a:solidFill>
            <a:schemeClr val="bg2"/>
          </a:solidFill>
        </p:spPr>
        <p:txBody>
          <a:bodyPr wrap="square">
            <a:spAutoFit/>
          </a:bodyPr>
          <a:lstStyle/>
          <a:p>
            <a:r>
              <a:rPr lang="en-US" altLang="ja-JP" sz="2400" dirty="0">
                <a:solidFill>
                  <a:srgbClr val="FF0000"/>
                </a:solidFill>
              </a:rPr>
              <a:t>Difference in mineral-to-quartz peak ratios (April – June)</a:t>
            </a:r>
            <a:endParaRPr lang="ja-JP" altLang="en-US" sz="2400" dirty="0">
              <a:solidFill>
                <a:srgbClr val="FF0000"/>
              </a:solidFill>
            </a:endParaRPr>
          </a:p>
        </p:txBody>
      </p:sp>
      <p:sp>
        <p:nvSpPr>
          <p:cNvPr id="13" name="テキスト ボックス 12">
            <a:extLst>
              <a:ext uri="{FF2B5EF4-FFF2-40B4-BE49-F238E27FC236}">
                <a16:creationId xmlns:a16="http://schemas.microsoft.com/office/drawing/2014/main" id="{0FFE6DA6-94B3-14D6-CFA1-FAAC09DD179C}"/>
              </a:ext>
            </a:extLst>
          </p:cNvPr>
          <p:cNvSpPr txBox="1"/>
          <p:nvPr/>
        </p:nvSpPr>
        <p:spPr>
          <a:xfrm>
            <a:off x="697952" y="5119605"/>
            <a:ext cx="1251531" cy="369332"/>
          </a:xfrm>
          <a:prstGeom prst="rect">
            <a:avLst/>
          </a:prstGeom>
          <a:noFill/>
        </p:spPr>
        <p:txBody>
          <a:bodyPr wrap="square">
            <a:spAutoFit/>
          </a:bodyPr>
          <a:lstStyle/>
          <a:p>
            <a:r>
              <a:rPr lang="en-US" altLang="ja-JP" b="1" dirty="0"/>
              <a:t>Feldspar</a:t>
            </a:r>
            <a:endParaRPr lang="ja-JP" altLang="en-US" b="1" dirty="0"/>
          </a:p>
        </p:txBody>
      </p:sp>
      <p:sp>
        <p:nvSpPr>
          <p:cNvPr id="14" name="テキスト ボックス 13">
            <a:extLst>
              <a:ext uri="{FF2B5EF4-FFF2-40B4-BE49-F238E27FC236}">
                <a16:creationId xmlns:a16="http://schemas.microsoft.com/office/drawing/2014/main" id="{C044506F-F69D-51D4-6DB8-27E1806C5AE9}"/>
              </a:ext>
            </a:extLst>
          </p:cNvPr>
          <p:cNvSpPr txBox="1"/>
          <p:nvPr/>
        </p:nvSpPr>
        <p:spPr>
          <a:xfrm>
            <a:off x="2613344" y="5151598"/>
            <a:ext cx="1130002" cy="369332"/>
          </a:xfrm>
          <a:prstGeom prst="rect">
            <a:avLst/>
          </a:prstGeom>
          <a:noFill/>
        </p:spPr>
        <p:txBody>
          <a:bodyPr wrap="square">
            <a:spAutoFit/>
          </a:bodyPr>
          <a:lstStyle/>
          <a:p>
            <a:r>
              <a:rPr lang="en-US" altLang="ja-JP" b="1" dirty="0"/>
              <a:t>Chlorite</a:t>
            </a:r>
            <a:endParaRPr lang="ja-JP" altLang="en-US" b="1" dirty="0"/>
          </a:p>
        </p:txBody>
      </p:sp>
      <p:sp>
        <p:nvSpPr>
          <p:cNvPr id="15" name="テキスト ボックス 14">
            <a:extLst>
              <a:ext uri="{FF2B5EF4-FFF2-40B4-BE49-F238E27FC236}">
                <a16:creationId xmlns:a16="http://schemas.microsoft.com/office/drawing/2014/main" id="{BEF8DBC2-8133-79C3-D421-CD937936B40E}"/>
              </a:ext>
            </a:extLst>
          </p:cNvPr>
          <p:cNvSpPr txBox="1"/>
          <p:nvPr/>
        </p:nvSpPr>
        <p:spPr>
          <a:xfrm>
            <a:off x="4416907" y="5141436"/>
            <a:ext cx="958590" cy="369332"/>
          </a:xfrm>
          <a:prstGeom prst="rect">
            <a:avLst/>
          </a:prstGeom>
          <a:noFill/>
        </p:spPr>
        <p:txBody>
          <a:bodyPr wrap="square">
            <a:spAutoFit/>
          </a:bodyPr>
          <a:lstStyle/>
          <a:p>
            <a:r>
              <a:rPr lang="en-US" altLang="ja-JP" b="1" dirty="0"/>
              <a:t>Biotite</a:t>
            </a:r>
            <a:endParaRPr lang="ja-JP" altLang="en-US" b="1" dirty="0"/>
          </a:p>
        </p:txBody>
      </p:sp>
      <p:sp>
        <p:nvSpPr>
          <p:cNvPr id="16" name="テキスト ボックス 15">
            <a:extLst>
              <a:ext uri="{FF2B5EF4-FFF2-40B4-BE49-F238E27FC236}">
                <a16:creationId xmlns:a16="http://schemas.microsoft.com/office/drawing/2014/main" id="{9E0B6599-8EC0-A8C0-BA65-94F13CCE8F25}"/>
              </a:ext>
            </a:extLst>
          </p:cNvPr>
          <p:cNvSpPr txBox="1"/>
          <p:nvPr/>
        </p:nvSpPr>
        <p:spPr>
          <a:xfrm>
            <a:off x="6254833" y="5109773"/>
            <a:ext cx="1409514" cy="369332"/>
          </a:xfrm>
          <a:prstGeom prst="rect">
            <a:avLst/>
          </a:prstGeom>
          <a:noFill/>
        </p:spPr>
        <p:txBody>
          <a:bodyPr wrap="square">
            <a:spAutoFit/>
          </a:bodyPr>
          <a:lstStyle/>
          <a:p>
            <a:r>
              <a:rPr lang="en-US" altLang="ja-JP" b="1" dirty="0"/>
              <a:t>Amphibole</a:t>
            </a:r>
            <a:endParaRPr lang="ja-JP" altLang="en-US" b="1" dirty="0"/>
          </a:p>
        </p:txBody>
      </p:sp>
      <p:sp>
        <p:nvSpPr>
          <p:cNvPr id="46" name="テキスト ボックス 45">
            <a:extLst>
              <a:ext uri="{FF2B5EF4-FFF2-40B4-BE49-F238E27FC236}">
                <a16:creationId xmlns:a16="http://schemas.microsoft.com/office/drawing/2014/main" id="{43171F37-D278-399D-5416-E5DBA2AE37D0}"/>
              </a:ext>
            </a:extLst>
          </p:cNvPr>
          <p:cNvSpPr txBox="1"/>
          <p:nvPr/>
        </p:nvSpPr>
        <p:spPr>
          <a:xfrm>
            <a:off x="268831" y="5577821"/>
            <a:ext cx="11654337" cy="1200329"/>
          </a:xfrm>
          <a:prstGeom prst="rect">
            <a:avLst/>
          </a:prstGeom>
          <a:solidFill>
            <a:schemeClr val="bg2"/>
          </a:solidFill>
        </p:spPr>
        <p:txBody>
          <a:bodyPr wrap="square">
            <a:spAutoFit/>
          </a:bodyPr>
          <a:lstStyle/>
          <a:p>
            <a:r>
              <a:rPr lang="en-US" altLang="ja-JP" sz="2400" dirty="0"/>
              <a:t>The spatial variability in mineral composition was </a:t>
            </a:r>
            <a:r>
              <a:rPr lang="en-US" altLang="ja-JP" sz="2400" b="1" dirty="0"/>
              <a:t>greater </a:t>
            </a:r>
            <a:r>
              <a:rPr lang="en-US" altLang="ja-JP" sz="2400" dirty="0"/>
              <a:t>in June than in April.</a:t>
            </a:r>
            <a:br>
              <a:rPr lang="en-US" altLang="ja-JP" sz="2400" dirty="0"/>
            </a:br>
            <a:r>
              <a:rPr lang="en-US" altLang="ja-JP" sz="2400" dirty="0"/>
              <a:t>Mineral composition was not spatially uniform, with higher </a:t>
            </a:r>
            <a:r>
              <a:rPr lang="en-US" altLang="ja-JP" sz="2400" b="1" dirty="0"/>
              <a:t>feldspar</a:t>
            </a:r>
            <a:r>
              <a:rPr lang="en-US" altLang="ja-JP" sz="2400" dirty="0"/>
              <a:t> proportions observed on snow surfaces near the main ridge.</a:t>
            </a:r>
            <a:endParaRPr lang="ja-JP" altLang="en-US" sz="2400" dirty="0">
              <a:latin typeface="+mn-ea"/>
            </a:endParaRPr>
          </a:p>
        </p:txBody>
      </p:sp>
      <p:sp>
        <p:nvSpPr>
          <p:cNvPr id="48" name="テキスト ボックス 47">
            <a:extLst>
              <a:ext uri="{FF2B5EF4-FFF2-40B4-BE49-F238E27FC236}">
                <a16:creationId xmlns:a16="http://schemas.microsoft.com/office/drawing/2014/main" id="{0491CA6E-1ACD-E89C-68A9-ACF8FC9E22A0}"/>
              </a:ext>
            </a:extLst>
          </p:cNvPr>
          <p:cNvSpPr txBox="1"/>
          <p:nvPr/>
        </p:nvSpPr>
        <p:spPr>
          <a:xfrm>
            <a:off x="10515600" y="986694"/>
            <a:ext cx="3603125" cy="461665"/>
          </a:xfrm>
          <a:prstGeom prst="rect">
            <a:avLst/>
          </a:prstGeom>
          <a:noFill/>
        </p:spPr>
        <p:txBody>
          <a:bodyPr wrap="square">
            <a:spAutoFit/>
          </a:bodyPr>
          <a:lstStyle/>
          <a:p>
            <a:r>
              <a:rPr lang="en-US" altLang="ja-JP" sz="2400" b="1" dirty="0"/>
              <a:t>Feldspar</a:t>
            </a:r>
            <a:endParaRPr lang="ja-JP" altLang="en-US" sz="2400" b="1" dirty="0"/>
          </a:p>
        </p:txBody>
      </p:sp>
      <p:sp>
        <p:nvSpPr>
          <p:cNvPr id="3" name="正方形/長方形 2">
            <a:extLst>
              <a:ext uri="{FF2B5EF4-FFF2-40B4-BE49-F238E27FC236}">
                <a16:creationId xmlns:a16="http://schemas.microsoft.com/office/drawing/2014/main" id="{8FE8E943-681A-3655-1836-FDF7B2DB57C8}"/>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7</a:t>
            </a:r>
            <a:endParaRPr kumimoji="1" lang="ja-JP" altLang="en-US" sz="2800" b="1" dirty="0">
              <a:ln>
                <a:solidFill>
                  <a:schemeClr val="bg1"/>
                </a:solidFill>
              </a:ln>
              <a:solidFill>
                <a:schemeClr val="bg1"/>
              </a:solidFill>
            </a:endParaRPr>
          </a:p>
        </p:txBody>
      </p:sp>
      <p:sp>
        <p:nvSpPr>
          <p:cNvPr id="22" name="テキスト ボックス 21">
            <a:extLst>
              <a:ext uri="{FF2B5EF4-FFF2-40B4-BE49-F238E27FC236}">
                <a16:creationId xmlns:a16="http://schemas.microsoft.com/office/drawing/2014/main" id="{7D145618-7A2E-F8FF-3A90-7386F3200F3B}"/>
              </a:ext>
            </a:extLst>
          </p:cNvPr>
          <p:cNvSpPr txBox="1"/>
          <p:nvPr/>
        </p:nvSpPr>
        <p:spPr>
          <a:xfrm>
            <a:off x="8166002" y="3429000"/>
            <a:ext cx="988949" cy="375061"/>
          </a:xfrm>
          <a:prstGeom prst="rect">
            <a:avLst/>
          </a:prstGeom>
          <a:solidFill>
            <a:schemeClr val="bg1"/>
          </a:solidFill>
          <a:ln>
            <a:solidFill>
              <a:schemeClr val="tx1"/>
            </a:solidFill>
          </a:ln>
        </p:spPr>
        <p:txBody>
          <a:bodyPr wrap="square" rtlCol="0">
            <a:spAutoFit/>
          </a:bodyPr>
          <a:lstStyle/>
          <a:p>
            <a:r>
              <a:rPr kumimoji="1" lang="en-US" altLang="ja-JP" b="1" dirty="0"/>
              <a:t>Diorite</a:t>
            </a:r>
            <a:endParaRPr kumimoji="1" lang="ja-JP" altLang="en-US" b="1" dirty="0"/>
          </a:p>
        </p:txBody>
      </p:sp>
      <p:sp>
        <p:nvSpPr>
          <p:cNvPr id="27" name="正方形/長方形 26">
            <a:extLst>
              <a:ext uri="{FF2B5EF4-FFF2-40B4-BE49-F238E27FC236}">
                <a16:creationId xmlns:a16="http://schemas.microsoft.com/office/drawing/2014/main" id="{51E0E436-29F9-0DD3-9A11-FD689AF857A3}"/>
              </a:ext>
            </a:extLst>
          </p:cNvPr>
          <p:cNvSpPr/>
          <p:nvPr/>
        </p:nvSpPr>
        <p:spPr>
          <a:xfrm>
            <a:off x="7882973" y="2439543"/>
            <a:ext cx="3783247" cy="261798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ACA3D95-FD22-E73E-1411-0A6AD28792ED}"/>
              </a:ext>
            </a:extLst>
          </p:cNvPr>
          <p:cNvPicPr>
            <a:picLocks noChangeAspect="1"/>
          </p:cNvPicPr>
          <p:nvPr/>
        </p:nvPicPr>
        <p:blipFill>
          <a:blip r:embed="rId5"/>
          <a:stretch>
            <a:fillRect/>
          </a:stretch>
        </p:blipFill>
        <p:spPr>
          <a:xfrm>
            <a:off x="10439416" y="1391051"/>
            <a:ext cx="1673996" cy="1267320"/>
          </a:xfrm>
          <a:prstGeom prst="rect">
            <a:avLst/>
          </a:prstGeom>
        </p:spPr>
      </p:pic>
      <p:sp>
        <p:nvSpPr>
          <p:cNvPr id="10" name="テキスト ボックス 9">
            <a:extLst>
              <a:ext uri="{FF2B5EF4-FFF2-40B4-BE49-F238E27FC236}">
                <a16:creationId xmlns:a16="http://schemas.microsoft.com/office/drawing/2014/main" id="{193AD83B-EEC1-1D9B-7AF9-3392D8DC924F}"/>
              </a:ext>
            </a:extLst>
          </p:cNvPr>
          <p:cNvSpPr txBox="1"/>
          <p:nvPr/>
        </p:nvSpPr>
        <p:spPr>
          <a:xfrm>
            <a:off x="11497704" y="2370937"/>
            <a:ext cx="784225" cy="184666"/>
          </a:xfrm>
          <a:prstGeom prst="rect">
            <a:avLst/>
          </a:prstGeom>
          <a:noFill/>
        </p:spPr>
        <p:txBody>
          <a:bodyPr wrap="square" rtlCol="0">
            <a:spAutoFit/>
          </a:bodyPr>
          <a:lstStyle/>
          <a:p>
            <a:r>
              <a:rPr kumimoji="1" lang="en-US" altLang="ja-JP" sz="600" b="1" dirty="0">
                <a:solidFill>
                  <a:schemeClr val="bg1"/>
                </a:solidFill>
              </a:rPr>
              <a:t>20 μ</a:t>
            </a:r>
            <a:r>
              <a:rPr kumimoji="1" lang="ja-JP" altLang="en-US" sz="600" b="1" dirty="0">
                <a:solidFill>
                  <a:schemeClr val="bg1"/>
                </a:solidFill>
              </a:rPr>
              <a:t>ｍ</a:t>
            </a:r>
          </a:p>
        </p:txBody>
      </p:sp>
      <p:cxnSp>
        <p:nvCxnSpPr>
          <p:cNvPr id="9" name="直線コネクタ 8">
            <a:extLst>
              <a:ext uri="{FF2B5EF4-FFF2-40B4-BE49-F238E27FC236}">
                <a16:creationId xmlns:a16="http://schemas.microsoft.com/office/drawing/2014/main" id="{8D3CADD6-69B5-7D92-66AB-4715A47591DF}"/>
              </a:ext>
            </a:extLst>
          </p:cNvPr>
          <p:cNvCxnSpPr>
            <a:cxnSpLocks/>
          </p:cNvCxnSpPr>
          <p:nvPr/>
        </p:nvCxnSpPr>
        <p:spPr>
          <a:xfrm>
            <a:off x="11610319" y="2555862"/>
            <a:ext cx="2006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98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A4E4-947F-683C-8D6D-BA72B1471BCC}"/>
            </a:ext>
          </a:extLst>
        </p:cNvPr>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DE1047BF-A839-210A-A7D6-BBB88FD8DFD4}"/>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C5FBF0A-6051-EB22-B5D1-4221AB2FC13F}"/>
              </a:ext>
            </a:extLst>
          </p:cNvPr>
          <p:cNvSpPr>
            <a:spLocks noGrp="1"/>
          </p:cNvSpPr>
          <p:nvPr>
            <p:ph type="title"/>
          </p:nvPr>
        </p:nvSpPr>
        <p:spPr>
          <a:xfrm>
            <a:off x="0" y="-138907"/>
            <a:ext cx="10515600" cy="1133143"/>
          </a:xfrm>
        </p:spPr>
        <p:txBody>
          <a:bodyPr>
            <a:normAutofit/>
          </a:bodyPr>
          <a:lstStyle/>
          <a:p>
            <a:r>
              <a:rPr lang="en-US" altLang="ja-JP" sz="3600" b="1" dirty="0"/>
              <a:t>Discussion</a:t>
            </a:r>
            <a:endParaRPr kumimoji="1" lang="ja-JP" altLang="en-US" sz="3600" b="1" dirty="0"/>
          </a:p>
        </p:txBody>
      </p:sp>
      <p:sp>
        <p:nvSpPr>
          <p:cNvPr id="5" name="テキスト ボックス 4">
            <a:extLst>
              <a:ext uri="{FF2B5EF4-FFF2-40B4-BE49-F238E27FC236}">
                <a16:creationId xmlns:a16="http://schemas.microsoft.com/office/drawing/2014/main" id="{936A48C9-AD46-1CFC-02BC-79A15927BE0C}"/>
              </a:ext>
            </a:extLst>
          </p:cNvPr>
          <p:cNvSpPr txBox="1"/>
          <p:nvPr/>
        </p:nvSpPr>
        <p:spPr>
          <a:xfrm>
            <a:off x="6775354" y="1216334"/>
            <a:ext cx="5299129" cy="5078313"/>
          </a:xfrm>
          <a:prstGeom prst="rect">
            <a:avLst/>
          </a:prstGeom>
          <a:noFill/>
        </p:spPr>
        <p:txBody>
          <a:bodyPr wrap="square" rtlCol="0">
            <a:spAutoFit/>
          </a:bodyPr>
          <a:lstStyle/>
          <a:p>
            <a:r>
              <a:rPr lang="en-US" altLang="ja-JP" sz="2400" u="sng" dirty="0"/>
              <a:t>Seasonal changes </a:t>
            </a:r>
          </a:p>
          <a:p>
            <a:r>
              <a:rPr lang="en-US" altLang="ja-JP" sz="2400" dirty="0">
                <a:solidFill>
                  <a:srgbClr val="FF0000"/>
                </a:solidFill>
              </a:rPr>
              <a:t>Asian dust </a:t>
            </a:r>
            <a:r>
              <a:rPr lang="ja-JP" altLang="en-US" sz="2400" dirty="0">
                <a:solidFill>
                  <a:srgbClr val="FF0000"/>
                </a:solidFill>
              </a:rPr>
              <a:t>→</a:t>
            </a:r>
            <a:r>
              <a:rPr lang="en-US" altLang="ja-JP" sz="2400" dirty="0">
                <a:solidFill>
                  <a:srgbClr val="FF0000"/>
                </a:solidFill>
              </a:rPr>
              <a:t>locally derived mineral dust</a:t>
            </a:r>
          </a:p>
          <a:p>
            <a:endParaRPr lang="en-US" altLang="ja-JP" sz="2400" dirty="0"/>
          </a:p>
          <a:p>
            <a:r>
              <a:rPr lang="en-US" altLang="ja-JP" sz="2400" u="sng" dirty="0"/>
              <a:t>Spatial distribution </a:t>
            </a:r>
          </a:p>
          <a:p>
            <a:r>
              <a:rPr lang="en-US" altLang="ja-JP" sz="2400" dirty="0">
                <a:solidFill>
                  <a:srgbClr val="FF0000"/>
                </a:solidFill>
              </a:rPr>
              <a:t>Multiple lithological sources</a:t>
            </a:r>
          </a:p>
          <a:p>
            <a:endParaRPr lang="en-US" altLang="ja-JP" sz="2400" dirty="0">
              <a:solidFill>
                <a:srgbClr val="FF0000"/>
              </a:solidFill>
            </a:endParaRPr>
          </a:p>
          <a:p>
            <a:endParaRPr lang="en-US" altLang="ja-JP" sz="2400" dirty="0">
              <a:solidFill>
                <a:srgbClr val="FF0000"/>
              </a:solidFill>
            </a:endParaRPr>
          </a:p>
          <a:p>
            <a:r>
              <a:rPr lang="en-US" altLang="ja-JP" sz="2400" u="sng" dirty="0"/>
              <a:t>The enrichment of colored minerals </a:t>
            </a:r>
          </a:p>
          <a:p>
            <a:r>
              <a:rPr lang="en-US" altLang="ja-JP" sz="2400" dirty="0">
                <a:solidFill>
                  <a:srgbClr val="FF0000"/>
                </a:solidFill>
              </a:rPr>
              <a:t>Influence of snow surface albedo</a:t>
            </a:r>
          </a:p>
          <a:p>
            <a:endParaRPr lang="en-US" altLang="ja-JP" sz="2400" dirty="0">
              <a:solidFill>
                <a:srgbClr val="FF0000"/>
              </a:solidFill>
            </a:endParaRPr>
          </a:p>
          <a:p>
            <a:endParaRPr lang="en-US" altLang="ja-JP" sz="2400" dirty="0"/>
          </a:p>
          <a:p>
            <a:endParaRPr lang="en-US" altLang="ja-JP" dirty="0">
              <a:latin typeface="+mn-ea"/>
            </a:endParaRPr>
          </a:p>
          <a:p>
            <a:endParaRPr lang="en-US" altLang="ja-JP" dirty="0"/>
          </a:p>
        </p:txBody>
      </p:sp>
      <p:sp>
        <p:nvSpPr>
          <p:cNvPr id="3" name="正方形/長方形 2">
            <a:extLst>
              <a:ext uri="{FF2B5EF4-FFF2-40B4-BE49-F238E27FC236}">
                <a16:creationId xmlns:a16="http://schemas.microsoft.com/office/drawing/2014/main" id="{B221F40D-43E1-B793-9B1E-34BE811FEA43}"/>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8</a:t>
            </a:r>
            <a:endParaRPr kumimoji="1" lang="ja-JP" altLang="en-US" sz="2800" b="1" dirty="0">
              <a:ln>
                <a:solidFill>
                  <a:schemeClr val="bg1"/>
                </a:solidFill>
              </a:ln>
              <a:solidFill>
                <a:schemeClr val="bg1"/>
              </a:solidFill>
            </a:endParaRPr>
          </a:p>
        </p:txBody>
      </p:sp>
      <p:pic>
        <p:nvPicPr>
          <p:cNvPr id="7" name="図 6">
            <a:extLst>
              <a:ext uri="{FF2B5EF4-FFF2-40B4-BE49-F238E27FC236}">
                <a16:creationId xmlns:a16="http://schemas.microsoft.com/office/drawing/2014/main" id="{A2B5F83B-9A09-5A9C-2803-424C2EFED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47" y="1076083"/>
            <a:ext cx="6256178" cy="4518134"/>
          </a:xfrm>
          <a:prstGeom prst="rect">
            <a:avLst/>
          </a:prstGeom>
        </p:spPr>
      </p:pic>
      <p:sp>
        <p:nvSpPr>
          <p:cNvPr id="6" name="テキスト ボックス 5">
            <a:extLst>
              <a:ext uri="{FF2B5EF4-FFF2-40B4-BE49-F238E27FC236}">
                <a16:creationId xmlns:a16="http://schemas.microsoft.com/office/drawing/2014/main" id="{A2E4C7CB-FC74-BEB7-1AF6-C2F08861C8C8}"/>
              </a:ext>
            </a:extLst>
          </p:cNvPr>
          <p:cNvSpPr txBox="1"/>
          <p:nvPr/>
        </p:nvSpPr>
        <p:spPr>
          <a:xfrm>
            <a:off x="117517" y="5816315"/>
            <a:ext cx="11956966" cy="830997"/>
          </a:xfrm>
          <a:prstGeom prst="rect">
            <a:avLst/>
          </a:prstGeom>
          <a:solidFill>
            <a:schemeClr val="bg2"/>
          </a:solidFill>
        </p:spPr>
        <p:txBody>
          <a:bodyPr wrap="square">
            <a:spAutoFit/>
          </a:bodyPr>
          <a:lstStyle/>
          <a:p>
            <a:pPr algn="ctr"/>
            <a:r>
              <a:rPr lang="en-US" altLang="ja-JP" sz="2400" dirty="0"/>
              <a:t>Mineral dust composition on seasonal snow is highly variable in both space and time, with potential implications for the surface energy balance of the snowpack.</a:t>
            </a:r>
          </a:p>
        </p:txBody>
      </p:sp>
    </p:spTree>
    <p:extLst>
      <p:ext uri="{BB962C8B-B14F-4D97-AF65-F5344CB8AC3E}">
        <p14:creationId xmlns:p14="http://schemas.microsoft.com/office/powerpoint/2010/main" val="59240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6220-AF41-78B5-8E27-9B080737F097}"/>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D2A0A78-DFDF-F1EA-1107-80AC88BEA62D}"/>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DF6CEDC-9451-E80E-6C35-AC5146683C9E}"/>
              </a:ext>
            </a:extLst>
          </p:cNvPr>
          <p:cNvSpPr>
            <a:spLocks noGrp="1"/>
          </p:cNvSpPr>
          <p:nvPr>
            <p:ph type="title"/>
          </p:nvPr>
        </p:nvSpPr>
        <p:spPr>
          <a:xfrm>
            <a:off x="0" y="-138906"/>
            <a:ext cx="10515600" cy="1111180"/>
          </a:xfrm>
        </p:spPr>
        <p:txBody>
          <a:bodyPr>
            <a:normAutofit/>
          </a:bodyPr>
          <a:lstStyle/>
          <a:p>
            <a:r>
              <a:rPr lang="en-US" altLang="ja-JP" sz="3600" b="1" dirty="0"/>
              <a:t>Conclusion</a:t>
            </a:r>
            <a:endParaRPr kumimoji="1" lang="ja-JP" altLang="en-US" sz="3600" b="1" dirty="0"/>
          </a:p>
        </p:txBody>
      </p:sp>
      <p:sp>
        <p:nvSpPr>
          <p:cNvPr id="6" name="Rectangle 1">
            <a:extLst>
              <a:ext uri="{FF2B5EF4-FFF2-40B4-BE49-F238E27FC236}">
                <a16:creationId xmlns:a16="http://schemas.microsoft.com/office/drawing/2014/main" id="{9E9B34A3-9FB8-0A61-681E-4A8AC136F8D2}"/>
              </a:ext>
            </a:extLst>
          </p:cNvPr>
          <p:cNvSpPr>
            <a:spLocks noChangeArrowheads="1"/>
          </p:cNvSpPr>
          <p:nvPr/>
        </p:nvSpPr>
        <p:spPr bwMode="auto">
          <a:xfrm>
            <a:off x="213360" y="1573536"/>
            <a:ext cx="1176528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ja-JP" sz="2400" dirty="0"/>
              <a:t>This study demonstrates that the composition and concentration of mineral dust on seasonal snow surfaces in the Tateyama alpine region change systematically through the melt season.</a:t>
            </a:r>
          </a:p>
          <a:p>
            <a:endParaRPr lang="en-US" altLang="ja-JP" sz="2400" dirty="0"/>
          </a:p>
          <a:p>
            <a:r>
              <a:rPr lang="en-US" altLang="ja-JP" sz="2400" dirty="0"/>
              <a:t>In early spring, colorless minerals derived from long-range transported Asian dust dominate, whereas during the melt season, colored minerals originating from nearby exposed bedrock become increasingly concentrated.</a:t>
            </a:r>
          </a:p>
          <a:p>
            <a:endParaRPr lang="en-US" altLang="ja-JP" sz="2400" dirty="0"/>
          </a:p>
          <a:p>
            <a:r>
              <a:rPr lang="en-US" altLang="ja-JP" sz="2400" dirty="0"/>
              <a:t>These results highlight the importance of considering not only long-range transported dust but also local geological conditions and seasonal changes in dust supply when evaluating snow radiative properties and melt processes.</a:t>
            </a:r>
          </a:p>
        </p:txBody>
      </p:sp>
      <p:sp>
        <p:nvSpPr>
          <p:cNvPr id="3" name="正方形/長方形 2">
            <a:extLst>
              <a:ext uri="{FF2B5EF4-FFF2-40B4-BE49-F238E27FC236}">
                <a16:creationId xmlns:a16="http://schemas.microsoft.com/office/drawing/2014/main" id="{EE1AB264-C78E-F2DF-DB3B-1D7AEC900939}"/>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rPr>
              <a:t>9</a:t>
            </a:r>
            <a:endParaRPr kumimoji="1" lang="ja-JP" altLang="en-US" sz="2800" b="1" dirty="0">
              <a:ln>
                <a:solidFill>
                  <a:schemeClr val="bg1"/>
                </a:solidFill>
              </a:ln>
              <a:solidFill>
                <a:schemeClr val="bg1"/>
              </a:solidFill>
            </a:endParaRPr>
          </a:p>
        </p:txBody>
      </p:sp>
    </p:spTree>
    <p:extLst>
      <p:ext uri="{BB962C8B-B14F-4D97-AF65-F5344CB8AC3E}">
        <p14:creationId xmlns:p14="http://schemas.microsoft.com/office/powerpoint/2010/main" val="108020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8DF4-F15B-0F7B-B566-417CE9D0ED0C}"/>
            </a:ext>
          </a:extLst>
        </p:cNvPr>
        <p:cNvGrpSpPr/>
        <p:nvPr/>
      </p:nvGrpSpPr>
      <p:grpSpPr>
        <a:xfrm>
          <a:off x="0" y="0"/>
          <a:ext cx="0" cy="0"/>
          <a:chOff x="0" y="0"/>
          <a:chExt cx="0" cy="0"/>
        </a:xfrm>
      </p:grpSpPr>
      <p:pic>
        <p:nvPicPr>
          <p:cNvPr id="19" name="図 18" descr="ダイアグラム&#10;&#10;AI 生成コンテンツは誤りを含む可能性があります。">
            <a:extLst>
              <a:ext uri="{FF2B5EF4-FFF2-40B4-BE49-F238E27FC236}">
                <a16:creationId xmlns:a16="http://schemas.microsoft.com/office/drawing/2014/main" id="{CC37F2B6-3981-20DC-D2B4-68A282E17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52" t="8141" r="8164" b="21450"/>
          <a:stretch>
            <a:fillRect/>
          </a:stretch>
        </p:blipFill>
        <p:spPr bwMode="auto">
          <a:xfrm>
            <a:off x="5692878" y="772138"/>
            <a:ext cx="6373142" cy="5943704"/>
          </a:xfrm>
          <a:prstGeom prst="rect">
            <a:avLst/>
          </a:prstGeom>
          <a:noFill/>
          <a:ln>
            <a:noFill/>
          </a:ln>
          <a:extLst>
            <a:ext uri="{53640926-AAD7-44D8-BBD7-CCE9431645EC}">
              <a14:shadowObscured xmlns:a14="http://schemas.microsoft.com/office/drawing/2010/main"/>
            </a:ext>
          </a:extLst>
        </p:spPr>
      </p:pic>
      <p:sp>
        <p:nvSpPr>
          <p:cNvPr id="20" name="フリーフォーム: 図形 19">
            <a:extLst>
              <a:ext uri="{FF2B5EF4-FFF2-40B4-BE49-F238E27FC236}">
                <a16:creationId xmlns:a16="http://schemas.microsoft.com/office/drawing/2014/main" id="{391CDAB6-F2C3-D21D-E778-F27CAE95FFBA}"/>
              </a:ext>
            </a:extLst>
          </p:cNvPr>
          <p:cNvSpPr/>
          <p:nvPr/>
        </p:nvSpPr>
        <p:spPr>
          <a:xfrm>
            <a:off x="6607277" y="3252088"/>
            <a:ext cx="2379413" cy="3168377"/>
          </a:xfrm>
          <a:custGeom>
            <a:avLst/>
            <a:gdLst>
              <a:gd name="csX0" fmla="*/ 0 w 2379413"/>
              <a:gd name="csY0" fmla="*/ 405512 h 3168377"/>
              <a:gd name="csX1" fmla="*/ 255639 w 2379413"/>
              <a:gd name="csY1" fmla="*/ 533331 h 3168377"/>
              <a:gd name="csX2" fmla="*/ 658762 w 2379413"/>
              <a:gd name="csY2" fmla="*/ 415344 h 3168377"/>
              <a:gd name="csX3" fmla="*/ 1238865 w 2379413"/>
              <a:gd name="csY3" fmla="*/ 2389 h 3168377"/>
              <a:gd name="csX4" fmla="*/ 1986117 w 2379413"/>
              <a:gd name="csY4" fmla="*/ 267860 h 3168377"/>
              <a:gd name="csX5" fmla="*/ 2379407 w 2379413"/>
              <a:gd name="csY5" fmla="*/ 720144 h 3168377"/>
              <a:gd name="csX6" fmla="*/ 1995949 w 2379413"/>
              <a:gd name="csY6" fmla="*/ 1319912 h 3168377"/>
              <a:gd name="csX7" fmla="*/ 2015613 w 2379413"/>
              <a:gd name="csY7" fmla="*/ 1782028 h 3168377"/>
              <a:gd name="csX8" fmla="*/ 2054942 w 2379413"/>
              <a:gd name="csY8" fmla="*/ 2194983 h 3168377"/>
              <a:gd name="csX9" fmla="*/ 1897626 w 2379413"/>
              <a:gd name="csY9" fmla="*/ 2421125 h 3168377"/>
              <a:gd name="csX10" fmla="*/ 1779639 w 2379413"/>
              <a:gd name="csY10" fmla="*/ 2489951 h 3168377"/>
              <a:gd name="csX11" fmla="*/ 1799304 w 2379413"/>
              <a:gd name="csY11" fmla="*/ 2843912 h 3168377"/>
              <a:gd name="csX12" fmla="*/ 1936955 w 2379413"/>
              <a:gd name="csY12" fmla="*/ 3168377 h 31683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79413" h="3168377">
                <a:moveTo>
                  <a:pt x="0" y="405512"/>
                </a:moveTo>
                <a:cubicBezTo>
                  <a:pt x="72922" y="468602"/>
                  <a:pt x="145845" y="531692"/>
                  <a:pt x="255639" y="533331"/>
                </a:cubicBezTo>
                <a:cubicBezTo>
                  <a:pt x="365433" y="534970"/>
                  <a:pt x="494891" y="503834"/>
                  <a:pt x="658762" y="415344"/>
                </a:cubicBezTo>
                <a:cubicBezTo>
                  <a:pt x="822633" y="326854"/>
                  <a:pt x="1017639" y="26970"/>
                  <a:pt x="1238865" y="2389"/>
                </a:cubicBezTo>
                <a:cubicBezTo>
                  <a:pt x="1460091" y="-22192"/>
                  <a:pt x="1796027" y="148234"/>
                  <a:pt x="1986117" y="267860"/>
                </a:cubicBezTo>
                <a:cubicBezTo>
                  <a:pt x="2176207" y="387486"/>
                  <a:pt x="2377768" y="544802"/>
                  <a:pt x="2379407" y="720144"/>
                </a:cubicBezTo>
                <a:cubicBezTo>
                  <a:pt x="2381046" y="895486"/>
                  <a:pt x="2056581" y="1142931"/>
                  <a:pt x="1995949" y="1319912"/>
                </a:cubicBezTo>
                <a:cubicBezTo>
                  <a:pt x="1935317" y="1496893"/>
                  <a:pt x="2005781" y="1636183"/>
                  <a:pt x="2015613" y="1782028"/>
                </a:cubicBezTo>
                <a:cubicBezTo>
                  <a:pt x="2025445" y="1927873"/>
                  <a:pt x="2074606" y="2088467"/>
                  <a:pt x="2054942" y="2194983"/>
                </a:cubicBezTo>
                <a:cubicBezTo>
                  <a:pt x="2035278" y="2301499"/>
                  <a:pt x="1943510" y="2371964"/>
                  <a:pt x="1897626" y="2421125"/>
                </a:cubicBezTo>
                <a:cubicBezTo>
                  <a:pt x="1851742" y="2470286"/>
                  <a:pt x="1796026" y="2419486"/>
                  <a:pt x="1779639" y="2489951"/>
                </a:cubicBezTo>
                <a:cubicBezTo>
                  <a:pt x="1763252" y="2560416"/>
                  <a:pt x="1773085" y="2730841"/>
                  <a:pt x="1799304" y="2843912"/>
                </a:cubicBezTo>
                <a:cubicBezTo>
                  <a:pt x="1825523" y="2956983"/>
                  <a:pt x="1881239" y="3062680"/>
                  <a:pt x="1936955" y="3168377"/>
                </a:cubicBezTo>
              </a:path>
            </a:pathLst>
          </a:custGeom>
          <a:no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348DA8D-8A94-E460-87B4-0F2DEBA17ABE}"/>
              </a:ext>
            </a:extLst>
          </p:cNvPr>
          <p:cNvSpPr txBox="1"/>
          <p:nvPr/>
        </p:nvSpPr>
        <p:spPr>
          <a:xfrm>
            <a:off x="9048232" y="6488487"/>
            <a:ext cx="2117486" cy="369332"/>
          </a:xfrm>
          <a:prstGeom prst="rect">
            <a:avLst/>
          </a:prstGeom>
          <a:noFill/>
        </p:spPr>
        <p:txBody>
          <a:bodyPr wrap="square" rtlCol="0">
            <a:spAutoFit/>
          </a:bodyPr>
          <a:lstStyle/>
          <a:p>
            <a:r>
              <a:rPr lang="en-US" altLang="ja-JP" dirty="0">
                <a:solidFill>
                  <a:srgbClr val="FF0000"/>
                </a:solidFill>
              </a:rPr>
              <a:t>Plutonic</a:t>
            </a:r>
          </a:p>
        </p:txBody>
      </p:sp>
      <p:sp>
        <p:nvSpPr>
          <p:cNvPr id="24" name="テキスト ボックス 23">
            <a:extLst>
              <a:ext uri="{FF2B5EF4-FFF2-40B4-BE49-F238E27FC236}">
                <a16:creationId xmlns:a16="http://schemas.microsoft.com/office/drawing/2014/main" id="{513DA784-E4A8-54E8-5D56-DD43CCDA3C48}"/>
              </a:ext>
            </a:extLst>
          </p:cNvPr>
          <p:cNvSpPr txBox="1"/>
          <p:nvPr/>
        </p:nvSpPr>
        <p:spPr>
          <a:xfrm>
            <a:off x="7121648" y="6488487"/>
            <a:ext cx="1203960" cy="369332"/>
          </a:xfrm>
          <a:prstGeom prst="rect">
            <a:avLst/>
          </a:prstGeom>
          <a:noFill/>
        </p:spPr>
        <p:txBody>
          <a:bodyPr wrap="square" rtlCol="0">
            <a:spAutoFit/>
          </a:bodyPr>
          <a:lstStyle/>
          <a:p>
            <a:r>
              <a:rPr lang="en-US" altLang="ja-JP" dirty="0">
                <a:solidFill>
                  <a:srgbClr val="FF0000"/>
                </a:solidFill>
              </a:rPr>
              <a:t>Volcanic </a:t>
            </a:r>
            <a:endParaRPr lang="ja-JP" altLang="en-US" dirty="0">
              <a:solidFill>
                <a:srgbClr val="FF0000"/>
              </a:solidFill>
            </a:endParaRPr>
          </a:p>
        </p:txBody>
      </p:sp>
      <p:sp>
        <p:nvSpPr>
          <p:cNvPr id="25" name="矢印: 左右 24">
            <a:extLst>
              <a:ext uri="{FF2B5EF4-FFF2-40B4-BE49-F238E27FC236}">
                <a16:creationId xmlns:a16="http://schemas.microsoft.com/office/drawing/2014/main" id="{0920942A-B6A3-9941-6A2D-FFE102837A47}"/>
              </a:ext>
            </a:extLst>
          </p:cNvPr>
          <p:cNvSpPr/>
          <p:nvPr/>
        </p:nvSpPr>
        <p:spPr>
          <a:xfrm>
            <a:off x="8372736" y="6556218"/>
            <a:ext cx="339166" cy="205448"/>
          </a:xfrm>
          <a:prstGeom prst="lef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79C34AA6-FB9C-C772-8DB3-0FA0EA985BB3}"/>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673CABD-0EBB-6B71-1677-AC4D1C52ED09}"/>
              </a:ext>
            </a:extLst>
          </p:cNvPr>
          <p:cNvSpPr>
            <a:spLocks noGrp="1"/>
          </p:cNvSpPr>
          <p:nvPr>
            <p:ph type="title"/>
          </p:nvPr>
        </p:nvSpPr>
        <p:spPr>
          <a:xfrm>
            <a:off x="0" y="-138906"/>
            <a:ext cx="10515600" cy="1131308"/>
          </a:xfrm>
        </p:spPr>
        <p:txBody>
          <a:bodyPr>
            <a:normAutofit/>
          </a:bodyPr>
          <a:lstStyle/>
          <a:p>
            <a:r>
              <a:rPr lang="en-US" altLang="ja-JP" sz="3600" b="1" dirty="0"/>
              <a:t>Future Outlook</a:t>
            </a:r>
            <a:endParaRPr kumimoji="1" lang="ja-JP" altLang="en-US" sz="3600" b="1" dirty="0"/>
          </a:p>
        </p:txBody>
      </p:sp>
      <p:cxnSp>
        <p:nvCxnSpPr>
          <p:cNvPr id="7" name="直線コネクタ 6">
            <a:extLst>
              <a:ext uri="{FF2B5EF4-FFF2-40B4-BE49-F238E27FC236}">
                <a16:creationId xmlns:a16="http://schemas.microsoft.com/office/drawing/2014/main" id="{E3C9828E-13E9-42E3-457A-3F670E8A267C}"/>
              </a:ext>
            </a:extLst>
          </p:cNvPr>
          <p:cNvCxnSpPr/>
          <p:nvPr/>
        </p:nvCxnSpPr>
        <p:spPr>
          <a:xfrm flipV="1">
            <a:off x="3004225" y="6370320"/>
            <a:ext cx="143637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31B85A43-D488-39D2-FC08-920147752B73}"/>
              </a:ext>
            </a:extLst>
          </p:cNvPr>
          <p:cNvSpPr txBox="1"/>
          <p:nvPr/>
        </p:nvSpPr>
        <p:spPr>
          <a:xfrm>
            <a:off x="3461385" y="6038850"/>
            <a:ext cx="1203960" cy="369332"/>
          </a:xfrm>
          <a:prstGeom prst="rect">
            <a:avLst/>
          </a:prstGeom>
          <a:noFill/>
        </p:spPr>
        <p:txBody>
          <a:bodyPr wrap="square" rtlCol="0">
            <a:spAutoFit/>
          </a:bodyPr>
          <a:lstStyle/>
          <a:p>
            <a:r>
              <a:rPr kumimoji="1" lang="en-US" altLang="ja-JP" b="1" dirty="0">
                <a:solidFill>
                  <a:schemeClr val="bg1"/>
                </a:solidFill>
              </a:rPr>
              <a:t>200 μ</a:t>
            </a:r>
            <a:r>
              <a:rPr kumimoji="1" lang="ja-JP" altLang="en-US" b="1" dirty="0">
                <a:solidFill>
                  <a:schemeClr val="bg1"/>
                </a:solidFill>
              </a:rPr>
              <a:t>ｍ</a:t>
            </a:r>
          </a:p>
        </p:txBody>
      </p:sp>
      <p:sp>
        <p:nvSpPr>
          <p:cNvPr id="21" name="Rectangle 1">
            <a:extLst>
              <a:ext uri="{FF2B5EF4-FFF2-40B4-BE49-F238E27FC236}">
                <a16:creationId xmlns:a16="http://schemas.microsoft.com/office/drawing/2014/main" id="{452267CD-E98D-17BA-C81D-BAC2F3CB7FA9}"/>
              </a:ext>
            </a:extLst>
          </p:cNvPr>
          <p:cNvSpPr>
            <a:spLocks noChangeArrowheads="1"/>
          </p:cNvSpPr>
          <p:nvPr/>
        </p:nvSpPr>
        <p:spPr bwMode="auto">
          <a:xfrm>
            <a:off x="96914" y="5248647"/>
            <a:ext cx="5869857" cy="1200329"/>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ja-JP" sz="2400" dirty="0"/>
              <a:t>More rigorously evaluate how lithological differences influence snow surface albedo.</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33" name="テキスト ボックス 32">
            <a:extLst>
              <a:ext uri="{FF2B5EF4-FFF2-40B4-BE49-F238E27FC236}">
                <a16:creationId xmlns:a16="http://schemas.microsoft.com/office/drawing/2014/main" id="{78DC744F-D1D9-3AF9-51DF-9E884DDD3A5F}"/>
              </a:ext>
            </a:extLst>
          </p:cNvPr>
          <p:cNvSpPr txBox="1"/>
          <p:nvPr/>
        </p:nvSpPr>
        <p:spPr>
          <a:xfrm>
            <a:off x="96914" y="4768697"/>
            <a:ext cx="3460045" cy="369332"/>
          </a:xfrm>
          <a:prstGeom prst="rect">
            <a:avLst/>
          </a:prstGeom>
          <a:noFill/>
        </p:spPr>
        <p:txBody>
          <a:bodyPr wrap="square" rtlCol="0">
            <a:spAutoFit/>
          </a:bodyPr>
          <a:lstStyle/>
          <a:p>
            <a:r>
              <a:rPr lang="en-US" altLang="ja-JP" u="sng" dirty="0">
                <a:solidFill>
                  <a:srgbClr val="FF0000"/>
                </a:solidFill>
              </a:rPr>
              <a:t>Research challenges</a:t>
            </a:r>
            <a:endParaRPr kumimoji="1" lang="ja-JP" altLang="en-US" b="1" u="sng" dirty="0">
              <a:solidFill>
                <a:srgbClr val="FF0000"/>
              </a:solidFill>
            </a:endParaRPr>
          </a:p>
        </p:txBody>
      </p:sp>
      <p:sp>
        <p:nvSpPr>
          <p:cNvPr id="3" name="正方形/長方形 2">
            <a:extLst>
              <a:ext uri="{FF2B5EF4-FFF2-40B4-BE49-F238E27FC236}">
                <a16:creationId xmlns:a16="http://schemas.microsoft.com/office/drawing/2014/main" id="{75F73F1B-C524-F757-D4D0-8D1ECDBBBCC2}"/>
              </a:ext>
            </a:extLst>
          </p:cNvPr>
          <p:cNvSpPr/>
          <p:nvPr/>
        </p:nvSpPr>
        <p:spPr>
          <a:xfrm>
            <a:off x="11028639" y="0"/>
            <a:ext cx="1163361" cy="77971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rPr>
              <a:t>10</a:t>
            </a:r>
            <a:endParaRPr kumimoji="1" lang="ja-JP" altLang="en-US" sz="2800" b="1" dirty="0">
              <a:ln>
                <a:solidFill>
                  <a:schemeClr val="bg1"/>
                </a:solidFill>
              </a:ln>
              <a:solidFill>
                <a:schemeClr val="bg1"/>
              </a:solidFill>
            </a:endParaRPr>
          </a:p>
        </p:txBody>
      </p:sp>
      <p:sp>
        <p:nvSpPr>
          <p:cNvPr id="16" name="テキスト ボックス 15">
            <a:extLst>
              <a:ext uri="{FF2B5EF4-FFF2-40B4-BE49-F238E27FC236}">
                <a16:creationId xmlns:a16="http://schemas.microsoft.com/office/drawing/2014/main" id="{DF430E64-395E-055D-8305-3C29F420238F}"/>
              </a:ext>
            </a:extLst>
          </p:cNvPr>
          <p:cNvSpPr txBox="1"/>
          <p:nvPr/>
        </p:nvSpPr>
        <p:spPr>
          <a:xfrm>
            <a:off x="96914" y="1445632"/>
            <a:ext cx="6954012" cy="369332"/>
          </a:xfrm>
          <a:prstGeom prst="rect">
            <a:avLst/>
          </a:prstGeom>
          <a:noFill/>
        </p:spPr>
        <p:txBody>
          <a:bodyPr wrap="square">
            <a:spAutoFit/>
          </a:bodyPr>
          <a:lstStyle/>
          <a:p>
            <a:r>
              <a:rPr lang="en-US" altLang="ja-JP" b="1" dirty="0"/>
              <a:t>Long-range (Asian dust) </a:t>
            </a:r>
            <a:r>
              <a:rPr lang="en-US" altLang="ja-JP" dirty="0"/>
              <a:t>VS </a:t>
            </a:r>
            <a:r>
              <a:rPr lang="en-US" altLang="ja-JP" b="1" dirty="0">
                <a:solidFill>
                  <a:srgbClr val="FF0000"/>
                </a:solidFill>
              </a:rPr>
              <a:t>Short range (local dust)</a:t>
            </a:r>
            <a:endParaRPr lang="ja-JP" altLang="en-US" b="1" dirty="0">
              <a:solidFill>
                <a:srgbClr val="FF0000"/>
              </a:solidFill>
            </a:endParaRPr>
          </a:p>
        </p:txBody>
      </p:sp>
      <p:sp>
        <p:nvSpPr>
          <p:cNvPr id="69" name="テキスト ボックス 68">
            <a:extLst>
              <a:ext uri="{FF2B5EF4-FFF2-40B4-BE49-F238E27FC236}">
                <a16:creationId xmlns:a16="http://schemas.microsoft.com/office/drawing/2014/main" id="{14A64080-B66C-4106-F04D-143A4DEAC2E2}"/>
              </a:ext>
            </a:extLst>
          </p:cNvPr>
          <p:cNvSpPr txBox="1"/>
          <p:nvPr/>
        </p:nvSpPr>
        <p:spPr>
          <a:xfrm>
            <a:off x="96914" y="1925579"/>
            <a:ext cx="5869858" cy="830997"/>
          </a:xfrm>
          <a:prstGeom prst="rect">
            <a:avLst/>
          </a:prstGeom>
          <a:solidFill>
            <a:schemeClr val="bg2"/>
          </a:solidFill>
          <a:ln>
            <a:noFill/>
          </a:ln>
        </p:spPr>
        <p:txBody>
          <a:bodyPr wrap="square">
            <a:spAutoFit/>
          </a:bodyPr>
          <a:lstStyle/>
          <a:p>
            <a:pPr algn="ctr"/>
            <a:r>
              <a:rPr lang="en-US" altLang="ja-JP" sz="2400" dirty="0"/>
              <a:t>Differences in source influence mineral composition</a:t>
            </a:r>
            <a:endParaRPr lang="ja-JP" altLang="en-US" sz="2400" dirty="0"/>
          </a:p>
        </p:txBody>
      </p:sp>
      <p:sp>
        <p:nvSpPr>
          <p:cNvPr id="75" name="テキスト ボックス 74">
            <a:extLst>
              <a:ext uri="{FF2B5EF4-FFF2-40B4-BE49-F238E27FC236}">
                <a16:creationId xmlns:a16="http://schemas.microsoft.com/office/drawing/2014/main" id="{B83D8810-7CF0-3DD8-62E7-8B7B7E1DEA45}"/>
              </a:ext>
            </a:extLst>
          </p:cNvPr>
          <p:cNvSpPr txBox="1"/>
          <p:nvPr/>
        </p:nvSpPr>
        <p:spPr>
          <a:xfrm>
            <a:off x="96914" y="3827085"/>
            <a:ext cx="5869857" cy="830997"/>
          </a:xfrm>
          <a:prstGeom prst="rect">
            <a:avLst/>
          </a:prstGeom>
          <a:solidFill>
            <a:schemeClr val="bg2"/>
          </a:solidFill>
        </p:spPr>
        <p:txBody>
          <a:bodyPr wrap="square">
            <a:spAutoFit/>
          </a:bodyPr>
          <a:lstStyle/>
          <a:p>
            <a:pPr algn="ctr"/>
            <a:r>
              <a:rPr lang="en-US" altLang="ja-JP" sz="2400" dirty="0"/>
              <a:t>The proportion of colored and colorless minerals</a:t>
            </a:r>
          </a:p>
        </p:txBody>
      </p:sp>
      <p:sp>
        <p:nvSpPr>
          <p:cNvPr id="4" name="テキスト ボックス 3">
            <a:extLst>
              <a:ext uri="{FF2B5EF4-FFF2-40B4-BE49-F238E27FC236}">
                <a16:creationId xmlns:a16="http://schemas.microsoft.com/office/drawing/2014/main" id="{5CF526FA-6758-6FB0-2964-8A8218BD626A}"/>
              </a:ext>
            </a:extLst>
          </p:cNvPr>
          <p:cNvSpPr txBox="1"/>
          <p:nvPr/>
        </p:nvSpPr>
        <p:spPr>
          <a:xfrm>
            <a:off x="96914" y="965685"/>
            <a:ext cx="1337187" cy="369332"/>
          </a:xfrm>
          <a:prstGeom prst="rect">
            <a:avLst/>
          </a:prstGeom>
          <a:solidFill>
            <a:schemeClr val="bg1"/>
          </a:solidFill>
        </p:spPr>
        <p:txBody>
          <a:bodyPr wrap="square" rtlCol="0">
            <a:spAutoFit/>
          </a:bodyPr>
          <a:lstStyle/>
          <a:p>
            <a:r>
              <a:rPr kumimoji="1" lang="en-US" altLang="ja-JP" u="sng" dirty="0"/>
              <a:t>This study</a:t>
            </a:r>
            <a:endParaRPr kumimoji="1" lang="ja-JP" altLang="en-US" u="sng" dirty="0"/>
          </a:p>
        </p:txBody>
      </p:sp>
      <p:sp>
        <p:nvSpPr>
          <p:cNvPr id="6" name="テキスト ボックス 5">
            <a:extLst>
              <a:ext uri="{FF2B5EF4-FFF2-40B4-BE49-F238E27FC236}">
                <a16:creationId xmlns:a16="http://schemas.microsoft.com/office/drawing/2014/main" id="{788AD27B-BF0C-FE73-7EAD-8DC2C8BF9DAA}"/>
              </a:ext>
            </a:extLst>
          </p:cNvPr>
          <p:cNvSpPr txBox="1"/>
          <p:nvPr/>
        </p:nvSpPr>
        <p:spPr>
          <a:xfrm>
            <a:off x="96914" y="2867191"/>
            <a:ext cx="2292326" cy="369332"/>
          </a:xfrm>
          <a:prstGeom prst="rect">
            <a:avLst/>
          </a:prstGeom>
          <a:solidFill>
            <a:schemeClr val="bg1"/>
          </a:solidFill>
        </p:spPr>
        <p:txBody>
          <a:bodyPr wrap="square" rtlCol="0">
            <a:spAutoFit/>
          </a:bodyPr>
          <a:lstStyle/>
          <a:p>
            <a:r>
              <a:rPr kumimoji="1" lang="en-US" altLang="ja-JP" u="sng" dirty="0"/>
              <a:t>Origin of local dust</a:t>
            </a:r>
            <a:endParaRPr kumimoji="1" lang="ja-JP" altLang="en-US" u="sng" dirty="0"/>
          </a:p>
        </p:txBody>
      </p:sp>
      <p:sp>
        <p:nvSpPr>
          <p:cNvPr id="27" name="テキスト ボックス 26">
            <a:extLst>
              <a:ext uri="{FF2B5EF4-FFF2-40B4-BE49-F238E27FC236}">
                <a16:creationId xmlns:a16="http://schemas.microsoft.com/office/drawing/2014/main" id="{922C65BE-5666-0FAA-D33F-CFF4E9C8B450}"/>
              </a:ext>
            </a:extLst>
          </p:cNvPr>
          <p:cNvSpPr txBox="1"/>
          <p:nvPr/>
        </p:nvSpPr>
        <p:spPr>
          <a:xfrm>
            <a:off x="96914" y="3347138"/>
            <a:ext cx="6954012" cy="369332"/>
          </a:xfrm>
          <a:prstGeom prst="rect">
            <a:avLst/>
          </a:prstGeom>
          <a:noFill/>
        </p:spPr>
        <p:txBody>
          <a:bodyPr wrap="square">
            <a:spAutoFit/>
          </a:bodyPr>
          <a:lstStyle/>
          <a:p>
            <a:r>
              <a:rPr lang="en-US" altLang="ja-JP" b="1" dirty="0"/>
              <a:t>Volcanic rock </a:t>
            </a:r>
            <a:r>
              <a:rPr lang="en-US" altLang="ja-JP" dirty="0"/>
              <a:t>VS </a:t>
            </a:r>
            <a:r>
              <a:rPr lang="en-US" altLang="ja-JP" b="1" dirty="0"/>
              <a:t>Plutonic rock</a:t>
            </a:r>
            <a:endParaRPr lang="ja-JP" altLang="en-US" b="1" dirty="0"/>
          </a:p>
        </p:txBody>
      </p:sp>
    </p:spTree>
    <p:extLst>
      <p:ext uri="{BB962C8B-B14F-4D97-AF65-F5344CB8AC3E}">
        <p14:creationId xmlns:p14="http://schemas.microsoft.com/office/powerpoint/2010/main" val="422843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418C-BD6F-9F0D-F0A1-F4C417FB332E}"/>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2F960876-7BAB-FF49-C57F-16274B68FE3F}"/>
              </a:ext>
            </a:extLst>
          </p:cNvPr>
          <p:cNvSpPr/>
          <p:nvPr/>
        </p:nvSpPr>
        <p:spPr>
          <a:xfrm>
            <a:off x="0" y="0"/>
            <a:ext cx="12192000" cy="520273"/>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67DE5891-8D8A-DD3D-9B01-B60D9A259D22}"/>
              </a:ext>
            </a:extLst>
          </p:cNvPr>
          <p:cNvSpPr>
            <a:spLocks noGrp="1"/>
          </p:cNvSpPr>
          <p:nvPr>
            <p:ph type="title"/>
          </p:nvPr>
        </p:nvSpPr>
        <p:spPr>
          <a:xfrm>
            <a:off x="-1" y="-300902"/>
            <a:ext cx="12631783" cy="1140203"/>
          </a:xfrm>
        </p:spPr>
        <p:txBody>
          <a:bodyPr>
            <a:normAutofit/>
          </a:bodyPr>
          <a:lstStyle/>
          <a:p>
            <a:r>
              <a:rPr lang="en-US" altLang="ja-JP" sz="2800" b="1" dirty="0"/>
              <a:t>Seasonal change in mineral composition derived from X-ray diffraction (XRD)</a:t>
            </a:r>
            <a:r>
              <a:rPr lang="en-US" altLang="ja-JP" sz="2800" dirty="0"/>
              <a:t> </a:t>
            </a:r>
            <a:endParaRPr kumimoji="1" lang="ja-JP" altLang="en-US" sz="2800" b="1" dirty="0">
              <a:latin typeface="+mj-ea"/>
            </a:endParaRPr>
          </a:p>
        </p:txBody>
      </p:sp>
      <p:sp>
        <p:nvSpPr>
          <p:cNvPr id="7" name="テキスト ボックス 6">
            <a:extLst>
              <a:ext uri="{FF2B5EF4-FFF2-40B4-BE49-F238E27FC236}">
                <a16:creationId xmlns:a16="http://schemas.microsoft.com/office/drawing/2014/main" id="{4FF2E297-3AE9-4AEF-5A0F-F6FAB133B632}"/>
              </a:ext>
            </a:extLst>
          </p:cNvPr>
          <p:cNvSpPr txBox="1"/>
          <p:nvPr/>
        </p:nvSpPr>
        <p:spPr>
          <a:xfrm>
            <a:off x="114886" y="635466"/>
            <a:ext cx="8342523" cy="461665"/>
          </a:xfrm>
          <a:prstGeom prst="rect">
            <a:avLst/>
          </a:prstGeom>
          <a:solidFill>
            <a:schemeClr val="bg1"/>
          </a:solidFill>
        </p:spPr>
        <p:txBody>
          <a:bodyPr wrap="square" rtlCol="0">
            <a:spAutoFit/>
          </a:bodyPr>
          <a:lstStyle/>
          <a:p>
            <a:r>
              <a:rPr lang="pt-BR" altLang="ja-JP" sz="2400" dirty="0"/>
              <a:t>Tateyama, Toyama Prefecture, Japan </a:t>
            </a:r>
            <a:endParaRPr lang="ja-JP" altLang="en-US" sz="2400" dirty="0"/>
          </a:p>
        </p:txBody>
      </p:sp>
      <p:pic>
        <p:nvPicPr>
          <p:cNvPr id="11" name="図 10" descr="グラフ&#10;&#10;AI 生成コンテンツは誤りを含む可能性があります。">
            <a:extLst>
              <a:ext uri="{FF2B5EF4-FFF2-40B4-BE49-F238E27FC236}">
                <a16:creationId xmlns:a16="http://schemas.microsoft.com/office/drawing/2014/main" id="{A008458E-EFD8-2881-F951-6A7D85943A79}"/>
              </a:ext>
            </a:extLst>
          </p:cNvPr>
          <p:cNvPicPr>
            <a:picLocks noChangeAspect="1"/>
          </p:cNvPicPr>
          <p:nvPr/>
        </p:nvPicPr>
        <p:blipFill>
          <a:blip r:embed="rId3">
            <a:extLst>
              <a:ext uri="{28A0092B-C50C-407E-A947-70E740481C1C}">
                <a14:useLocalDpi xmlns:a14="http://schemas.microsoft.com/office/drawing/2010/main" val="0"/>
              </a:ext>
            </a:extLst>
          </a:blip>
          <a:srcRect l="6901" r="17052" b="37991"/>
          <a:stretch>
            <a:fillRect/>
          </a:stretch>
        </p:blipFill>
        <p:spPr bwMode="auto">
          <a:xfrm>
            <a:off x="2784736" y="3493736"/>
            <a:ext cx="9072292" cy="1989226"/>
          </a:xfrm>
          <a:prstGeom prst="rect">
            <a:avLst/>
          </a:prstGeom>
          <a:noFill/>
          <a:ln>
            <a:noFill/>
          </a:ln>
        </p:spPr>
      </p:pic>
      <p:sp>
        <p:nvSpPr>
          <p:cNvPr id="29" name="テキスト ボックス 28">
            <a:extLst>
              <a:ext uri="{FF2B5EF4-FFF2-40B4-BE49-F238E27FC236}">
                <a16:creationId xmlns:a16="http://schemas.microsoft.com/office/drawing/2014/main" id="{3DD06C81-C9BA-0CD0-D091-24755407621E}"/>
              </a:ext>
            </a:extLst>
          </p:cNvPr>
          <p:cNvSpPr txBox="1"/>
          <p:nvPr/>
        </p:nvSpPr>
        <p:spPr>
          <a:xfrm>
            <a:off x="19405478" y="1807989"/>
            <a:ext cx="784225" cy="184666"/>
          </a:xfrm>
          <a:prstGeom prst="rect">
            <a:avLst/>
          </a:prstGeom>
          <a:noFill/>
        </p:spPr>
        <p:txBody>
          <a:bodyPr wrap="square" rtlCol="0">
            <a:spAutoFit/>
          </a:bodyPr>
          <a:lstStyle/>
          <a:p>
            <a:r>
              <a:rPr kumimoji="1" lang="en-US" altLang="ja-JP" sz="600" b="1" dirty="0">
                <a:solidFill>
                  <a:schemeClr val="bg1"/>
                </a:solidFill>
              </a:rPr>
              <a:t>20 μ</a:t>
            </a:r>
            <a:r>
              <a:rPr kumimoji="1" lang="ja-JP" altLang="en-US" sz="600" b="1" dirty="0">
                <a:solidFill>
                  <a:schemeClr val="bg1"/>
                </a:solidFill>
              </a:rPr>
              <a:t>ｍ</a:t>
            </a:r>
          </a:p>
        </p:txBody>
      </p:sp>
      <p:pic>
        <p:nvPicPr>
          <p:cNvPr id="31" name="図 30">
            <a:extLst>
              <a:ext uri="{FF2B5EF4-FFF2-40B4-BE49-F238E27FC236}">
                <a16:creationId xmlns:a16="http://schemas.microsoft.com/office/drawing/2014/main" id="{87ED9D95-1291-4596-7EED-AF0C514E42B7}"/>
              </a:ext>
            </a:extLst>
          </p:cNvPr>
          <p:cNvPicPr>
            <a:picLocks noChangeAspect="1"/>
          </p:cNvPicPr>
          <p:nvPr/>
        </p:nvPicPr>
        <p:blipFill>
          <a:blip r:embed="rId4">
            <a:extLst>
              <a:ext uri="{28A0092B-C50C-407E-A947-70E740481C1C}">
                <a14:useLocalDpi xmlns:a14="http://schemas.microsoft.com/office/drawing/2010/main" val="0"/>
              </a:ext>
            </a:extLst>
          </a:blip>
          <a:srcRect r="55790"/>
          <a:stretch>
            <a:fillRect/>
          </a:stretch>
        </p:blipFill>
        <p:spPr>
          <a:xfrm>
            <a:off x="3659011" y="1913258"/>
            <a:ext cx="1501322" cy="1349299"/>
          </a:xfrm>
          <a:prstGeom prst="rect">
            <a:avLst/>
          </a:prstGeom>
        </p:spPr>
      </p:pic>
      <p:sp>
        <p:nvSpPr>
          <p:cNvPr id="32" name="テキスト ボックス 31">
            <a:extLst>
              <a:ext uri="{FF2B5EF4-FFF2-40B4-BE49-F238E27FC236}">
                <a16:creationId xmlns:a16="http://schemas.microsoft.com/office/drawing/2014/main" id="{88330978-B76B-FA10-E25C-068215951414}"/>
              </a:ext>
            </a:extLst>
          </p:cNvPr>
          <p:cNvSpPr txBox="1"/>
          <p:nvPr/>
        </p:nvSpPr>
        <p:spPr>
          <a:xfrm rot="16200000">
            <a:off x="4822902" y="1566975"/>
            <a:ext cx="400110" cy="1093408"/>
          </a:xfrm>
          <a:prstGeom prst="rect">
            <a:avLst/>
          </a:prstGeom>
          <a:noFill/>
        </p:spPr>
        <p:txBody>
          <a:bodyPr vert="eaVert" wrap="square" rtlCol="0">
            <a:spAutoFit/>
          </a:bodyPr>
          <a:lstStyle/>
          <a:p>
            <a:r>
              <a:rPr lang="en-US" altLang="ja-JP" sz="1400" b="1" dirty="0"/>
              <a:t>Quartz</a:t>
            </a:r>
            <a:endParaRPr kumimoji="1" lang="ja-JP" altLang="en-US" sz="1400" b="1" dirty="0"/>
          </a:p>
        </p:txBody>
      </p:sp>
      <p:pic>
        <p:nvPicPr>
          <p:cNvPr id="33" name="図 32">
            <a:extLst>
              <a:ext uri="{FF2B5EF4-FFF2-40B4-BE49-F238E27FC236}">
                <a16:creationId xmlns:a16="http://schemas.microsoft.com/office/drawing/2014/main" id="{C4E9AC45-6CBD-AB4B-BC5A-CFFC6B26B544}"/>
              </a:ext>
            </a:extLst>
          </p:cNvPr>
          <p:cNvPicPr>
            <a:picLocks noChangeAspect="1"/>
          </p:cNvPicPr>
          <p:nvPr/>
        </p:nvPicPr>
        <p:blipFill>
          <a:blip r:embed="rId4">
            <a:extLst>
              <a:ext uri="{28A0092B-C50C-407E-A947-70E740481C1C}">
                <a14:useLocalDpi xmlns:a14="http://schemas.microsoft.com/office/drawing/2010/main" val="0"/>
              </a:ext>
            </a:extLst>
          </a:blip>
          <a:srcRect l="44488" r="11302"/>
          <a:stretch>
            <a:fillRect/>
          </a:stretch>
        </p:blipFill>
        <p:spPr>
          <a:xfrm>
            <a:off x="5284484" y="1926435"/>
            <a:ext cx="1515881" cy="1372315"/>
          </a:xfrm>
          <a:prstGeom prst="rect">
            <a:avLst/>
          </a:prstGeom>
        </p:spPr>
      </p:pic>
      <p:sp>
        <p:nvSpPr>
          <p:cNvPr id="34" name="テキスト ボックス 33">
            <a:extLst>
              <a:ext uri="{FF2B5EF4-FFF2-40B4-BE49-F238E27FC236}">
                <a16:creationId xmlns:a16="http://schemas.microsoft.com/office/drawing/2014/main" id="{0C35DA5D-D772-D725-5A0F-9599F1152C1D}"/>
              </a:ext>
            </a:extLst>
          </p:cNvPr>
          <p:cNvSpPr txBox="1"/>
          <p:nvPr/>
        </p:nvSpPr>
        <p:spPr>
          <a:xfrm rot="16200000">
            <a:off x="6418630" y="1391867"/>
            <a:ext cx="400110" cy="1416764"/>
          </a:xfrm>
          <a:prstGeom prst="rect">
            <a:avLst/>
          </a:prstGeom>
          <a:noFill/>
        </p:spPr>
        <p:txBody>
          <a:bodyPr vert="eaVert" wrap="square" rtlCol="0">
            <a:spAutoFit/>
          </a:bodyPr>
          <a:lstStyle/>
          <a:p>
            <a:r>
              <a:rPr lang="en-US" altLang="ja-JP" sz="1400" b="1" dirty="0"/>
              <a:t>Feldspar</a:t>
            </a:r>
            <a:endParaRPr kumimoji="1" lang="ja-JP" altLang="en-US" sz="1400" b="1" dirty="0"/>
          </a:p>
        </p:txBody>
      </p:sp>
      <p:pic>
        <p:nvPicPr>
          <p:cNvPr id="35" name="図 34" descr="動物, 作品, テーブル, 甲殻類 が含まれている画像&#10;&#10;AI 生成コンテンツは誤りを含む可能性があります。">
            <a:extLst>
              <a:ext uri="{FF2B5EF4-FFF2-40B4-BE49-F238E27FC236}">
                <a16:creationId xmlns:a16="http://schemas.microsoft.com/office/drawing/2014/main" id="{78973B65-5765-5691-29D5-C5446174DED7}"/>
              </a:ext>
            </a:extLst>
          </p:cNvPr>
          <p:cNvPicPr>
            <a:picLocks noChangeAspect="1"/>
          </p:cNvPicPr>
          <p:nvPr/>
        </p:nvPicPr>
        <p:blipFill>
          <a:blip r:embed="rId5">
            <a:extLst>
              <a:ext uri="{28A0092B-C50C-407E-A947-70E740481C1C}">
                <a14:useLocalDpi xmlns:a14="http://schemas.microsoft.com/office/drawing/2010/main" val="0"/>
              </a:ext>
            </a:extLst>
          </a:blip>
          <a:srcRect r="56025" b="4271"/>
          <a:stretch>
            <a:fillRect/>
          </a:stretch>
        </p:blipFill>
        <p:spPr>
          <a:xfrm>
            <a:off x="8488349" y="1927279"/>
            <a:ext cx="1522921" cy="1349299"/>
          </a:xfrm>
          <a:prstGeom prst="rect">
            <a:avLst/>
          </a:prstGeom>
        </p:spPr>
      </p:pic>
      <p:sp>
        <p:nvSpPr>
          <p:cNvPr id="36" name="テキスト ボックス 35">
            <a:extLst>
              <a:ext uri="{FF2B5EF4-FFF2-40B4-BE49-F238E27FC236}">
                <a16:creationId xmlns:a16="http://schemas.microsoft.com/office/drawing/2014/main" id="{013D4B5E-F97F-8241-54D0-7F3D5ADD5D34}"/>
              </a:ext>
            </a:extLst>
          </p:cNvPr>
          <p:cNvSpPr txBox="1"/>
          <p:nvPr/>
        </p:nvSpPr>
        <p:spPr>
          <a:xfrm rot="16200000">
            <a:off x="9658028" y="1566610"/>
            <a:ext cx="400110" cy="1093408"/>
          </a:xfrm>
          <a:prstGeom prst="rect">
            <a:avLst/>
          </a:prstGeom>
          <a:noFill/>
        </p:spPr>
        <p:txBody>
          <a:bodyPr vert="eaVert" wrap="square" rtlCol="0">
            <a:spAutoFit/>
          </a:bodyPr>
          <a:lstStyle/>
          <a:p>
            <a:r>
              <a:rPr lang="en-US" altLang="ja-JP" sz="1400" b="1" dirty="0"/>
              <a:t>Biotite</a:t>
            </a:r>
            <a:endParaRPr kumimoji="1" lang="ja-JP" altLang="en-US" sz="1400" b="1" dirty="0"/>
          </a:p>
        </p:txBody>
      </p:sp>
      <p:pic>
        <p:nvPicPr>
          <p:cNvPr id="37" name="図 36" descr="動物, 作品, テーブル, 甲殻類 が含まれている画像&#10;&#10;AI 生成コンテンツは誤りを含む可能性があります。">
            <a:extLst>
              <a:ext uri="{FF2B5EF4-FFF2-40B4-BE49-F238E27FC236}">
                <a16:creationId xmlns:a16="http://schemas.microsoft.com/office/drawing/2014/main" id="{A085CEFD-1D22-78FD-CE17-F67E772E5DF8}"/>
              </a:ext>
            </a:extLst>
          </p:cNvPr>
          <p:cNvPicPr>
            <a:picLocks noChangeAspect="1"/>
          </p:cNvPicPr>
          <p:nvPr/>
        </p:nvPicPr>
        <p:blipFill>
          <a:blip r:embed="rId5">
            <a:extLst>
              <a:ext uri="{28A0092B-C50C-407E-A947-70E740481C1C}">
                <a14:useLocalDpi xmlns:a14="http://schemas.microsoft.com/office/drawing/2010/main" val="0"/>
              </a:ext>
            </a:extLst>
          </a:blip>
          <a:srcRect l="44997" r="11778" b="4270"/>
          <a:stretch>
            <a:fillRect/>
          </a:stretch>
        </p:blipFill>
        <p:spPr>
          <a:xfrm>
            <a:off x="10120816" y="1913258"/>
            <a:ext cx="1488317" cy="1341504"/>
          </a:xfrm>
          <a:prstGeom prst="rect">
            <a:avLst/>
          </a:prstGeom>
        </p:spPr>
      </p:pic>
      <p:sp>
        <p:nvSpPr>
          <p:cNvPr id="38" name="テキスト ボックス 37">
            <a:extLst>
              <a:ext uri="{FF2B5EF4-FFF2-40B4-BE49-F238E27FC236}">
                <a16:creationId xmlns:a16="http://schemas.microsoft.com/office/drawing/2014/main" id="{D619E949-F8E3-1477-F83A-768B4AB1B8B6}"/>
              </a:ext>
            </a:extLst>
          </p:cNvPr>
          <p:cNvSpPr txBox="1"/>
          <p:nvPr/>
        </p:nvSpPr>
        <p:spPr>
          <a:xfrm rot="16200000">
            <a:off x="11051851" y="1389781"/>
            <a:ext cx="400110" cy="1374319"/>
          </a:xfrm>
          <a:prstGeom prst="rect">
            <a:avLst/>
          </a:prstGeom>
          <a:noFill/>
        </p:spPr>
        <p:txBody>
          <a:bodyPr vert="eaVert" wrap="square" rtlCol="0">
            <a:spAutoFit/>
          </a:bodyPr>
          <a:lstStyle/>
          <a:p>
            <a:r>
              <a:rPr lang="en-US" altLang="ja-JP" sz="1400" b="1" dirty="0"/>
              <a:t>Amphibole</a:t>
            </a:r>
            <a:endParaRPr kumimoji="1" lang="ja-JP" altLang="en-US" sz="1400" b="1" dirty="0"/>
          </a:p>
        </p:txBody>
      </p:sp>
      <p:pic>
        <p:nvPicPr>
          <p:cNvPr id="40" name="図 39" descr="文字の書かれた紙&#10;&#10;AI 生成コンテンツは誤りを含む可能性があります。">
            <a:extLst>
              <a:ext uri="{FF2B5EF4-FFF2-40B4-BE49-F238E27FC236}">
                <a16:creationId xmlns:a16="http://schemas.microsoft.com/office/drawing/2014/main" id="{833AF4C1-4BCA-AE4B-8B4F-70036014CE64}"/>
              </a:ext>
            </a:extLst>
          </p:cNvPr>
          <p:cNvPicPr>
            <a:picLocks noChangeAspect="1"/>
          </p:cNvPicPr>
          <p:nvPr/>
        </p:nvPicPr>
        <p:blipFill>
          <a:blip r:embed="rId6">
            <a:extLst>
              <a:ext uri="{28A0092B-C50C-407E-A947-70E740481C1C}">
                <a14:useLocalDpi xmlns:a14="http://schemas.microsoft.com/office/drawing/2010/main" val="0"/>
              </a:ext>
            </a:extLst>
          </a:blip>
          <a:srcRect l="3880" r="17698"/>
          <a:stretch>
            <a:fillRect/>
          </a:stretch>
        </p:blipFill>
        <p:spPr>
          <a:xfrm>
            <a:off x="6909911" y="1940414"/>
            <a:ext cx="1554368" cy="1371401"/>
          </a:xfrm>
          <a:prstGeom prst="rect">
            <a:avLst/>
          </a:prstGeom>
        </p:spPr>
      </p:pic>
      <p:sp>
        <p:nvSpPr>
          <p:cNvPr id="41" name="テキスト ボックス 40">
            <a:extLst>
              <a:ext uri="{FF2B5EF4-FFF2-40B4-BE49-F238E27FC236}">
                <a16:creationId xmlns:a16="http://schemas.microsoft.com/office/drawing/2014/main" id="{F12B21C2-DF2B-198E-6D73-7CAC522E8248}"/>
              </a:ext>
            </a:extLst>
          </p:cNvPr>
          <p:cNvSpPr txBox="1"/>
          <p:nvPr/>
        </p:nvSpPr>
        <p:spPr>
          <a:xfrm rot="16200000">
            <a:off x="7981293" y="1509201"/>
            <a:ext cx="400110" cy="1093408"/>
          </a:xfrm>
          <a:prstGeom prst="rect">
            <a:avLst/>
          </a:prstGeom>
          <a:noFill/>
        </p:spPr>
        <p:txBody>
          <a:bodyPr vert="eaVert" wrap="square" rtlCol="0">
            <a:spAutoFit/>
          </a:bodyPr>
          <a:lstStyle/>
          <a:p>
            <a:r>
              <a:rPr lang="en-US" altLang="ja-JP" sz="1400" b="1" dirty="0"/>
              <a:t>Chlorite</a:t>
            </a:r>
            <a:endParaRPr kumimoji="1" lang="ja-JP" altLang="en-US" sz="1400" b="1" dirty="0"/>
          </a:p>
        </p:txBody>
      </p:sp>
      <p:sp>
        <p:nvSpPr>
          <p:cNvPr id="42" name="右大かっこ 41">
            <a:extLst>
              <a:ext uri="{FF2B5EF4-FFF2-40B4-BE49-F238E27FC236}">
                <a16:creationId xmlns:a16="http://schemas.microsoft.com/office/drawing/2014/main" id="{B503A5B8-A477-C625-7812-AAF8EFC498C9}"/>
              </a:ext>
            </a:extLst>
          </p:cNvPr>
          <p:cNvSpPr/>
          <p:nvPr/>
        </p:nvSpPr>
        <p:spPr>
          <a:xfrm rot="16200000">
            <a:off x="5098983" y="205794"/>
            <a:ext cx="209309" cy="3364412"/>
          </a:xfrm>
          <a:prstGeom prst="rightBracket">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221D0D78-16EB-9333-D36E-D76BA532E3F4}"/>
              </a:ext>
            </a:extLst>
          </p:cNvPr>
          <p:cNvSpPr txBox="1"/>
          <p:nvPr/>
        </p:nvSpPr>
        <p:spPr>
          <a:xfrm rot="16200000">
            <a:off x="5026968" y="334885"/>
            <a:ext cx="461665" cy="2230122"/>
          </a:xfrm>
          <a:prstGeom prst="rect">
            <a:avLst/>
          </a:prstGeom>
          <a:solidFill>
            <a:schemeClr val="bg2"/>
          </a:solidFill>
        </p:spPr>
        <p:txBody>
          <a:bodyPr vert="eaVert" wrap="square" rtlCol="0">
            <a:spAutoFit/>
          </a:bodyPr>
          <a:lstStyle/>
          <a:p>
            <a:r>
              <a:rPr lang="en-US" altLang="ja-JP" b="1" dirty="0"/>
              <a:t>Colorless minerals</a:t>
            </a:r>
            <a:endParaRPr kumimoji="1" lang="ja-JP" altLang="en-US" b="1" dirty="0"/>
          </a:p>
        </p:txBody>
      </p:sp>
      <p:sp>
        <p:nvSpPr>
          <p:cNvPr id="44" name="右大かっこ 43">
            <a:extLst>
              <a:ext uri="{FF2B5EF4-FFF2-40B4-BE49-F238E27FC236}">
                <a16:creationId xmlns:a16="http://schemas.microsoft.com/office/drawing/2014/main" id="{29838DBE-70BB-9903-B8CD-6EA0642021DD}"/>
              </a:ext>
            </a:extLst>
          </p:cNvPr>
          <p:cNvSpPr/>
          <p:nvPr/>
        </p:nvSpPr>
        <p:spPr>
          <a:xfrm rot="16200000">
            <a:off x="9257516" y="-579503"/>
            <a:ext cx="134265" cy="4877609"/>
          </a:xfrm>
          <a:prstGeom prst="rightBracket">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E5C801EE-3B43-C499-0C3C-C46032F2524B}"/>
              </a:ext>
            </a:extLst>
          </p:cNvPr>
          <p:cNvSpPr txBox="1"/>
          <p:nvPr/>
        </p:nvSpPr>
        <p:spPr>
          <a:xfrm rot="16200000">
            <a:off x="9150406" y="352839"/>
            <a:ext cx="461665" cy="2047100"/>
          </a:xfrm>
          <a:prstGeom prst="rect">
            <a:avLst/>
          </a:prstGeom>
          <a:solidFill>
            <a:schemeClr val="bg2">
              <a:lumMod val="50000"/>
            </a:schemeClr>
          </a:solidFill>
        </p:spPr>
        <p:txBody>
          <a:bodyPr vert="eaVert" wrap="square" rtlCol="0">
            <a:spAutoFit/>
          </a:bodyPr>
          <a:lstStyle/>
          <a:p>
            <a:r>
              <a:rPr lang="en-US" altLang="ja-JP" b="1" dirty="0">
                <a:solidFill>
                  <a:schemeClr val="bg1"/>
                </a:solidFill>
              </a:rPr>
              <a:t>Colored minerals</a:t>
            </a:r>
            <a:endParaRPr kumimoji="1" lang="ja-JP" altLang="en-US" b="1" dirty="0">
              <a:solidFill>
                <a:schemeClr val="bg1"/>
              </a:solidFill>
            </a:endParaRPr>
          </a:p>
        </p:txBody>
      </p:sp>
      <p:cxnSp>
        <p:nvCxnSpPr>
          <p:cNvPr id="48" name="直線コネクタ 47">
            <a:extLst>
              <a:ext uri="{FF2B5EF4-FFF2-40B4-BE49-F238E27FC236}">
                <a16:creationId xmlns:a16="http://schemas.microsoft.com/office/drawing/2014/main" id="{6AE4241E-B912-8FBD-1AD7-0F229378D592}"/>
              </a:ext>
            </a:extLst>
          </p:cNvPr>
          <p:cNvCxnSpPr>
            <a:cxnSpLocks/>
            <a:stCxn id="31" idx="2"/>
          </p:cNvCxnSpPr>
          <p:nvPr/>
        </p:nvCxnSpPr>
        <p:spPr>
          <a:xfrm>
            <a:off x="4409672" y="3262557"/>
            <a:ext cx="161145" cy="388376"/>
          </a:xfrm>
          <a:prstGeom prst="line">
            <a:avLst/>
          </a:prstGeom>
        </p:spPr>
        <p:style>
          <a:lnRef idx="2">
            <a:schemeClr val="dk1"/>
          </a:lnRef>
          <a:fillRef idx="0">
            <a:schemeClr val="dk1"/>
          </a:fillRef>
          <a:effectRef idx="1">
            <a:schemeClr val="dk1"/>
          </a:effectRef>
          <a:fontRef idx="minor">
            <a:schemeClr val="tx1"/>
          </a:fontRef>
        </p:style>
      </p:cxnSp>
      <p:cxnSp>
        <p:nvCxnSpPr>
          <p:cNvPr id="51" name="直線コネクタ 50">
            <a:extLst>
              <a:ext uri="{FF2B5EF4-FFF2-40B4-BE49-F238E27FC236}">
                <a16:creationId xmlns:a16="http://schemas.microsoft.com/office/drawing/2014/main" id="{6441D214-0208-A837-BB43-6551A168388E}"/>
              </a:ext>
            </a:extLst>
          </p:cNvPr>
          <p:cNvCxnSpPr>
            <a:cxnSpLocks/>
            <a:stCxn id="33" idx="2"/>
          </p:cNvCxnSpPr>
          <p:nvPr/>
        </p:nvCxnSpPr>
        <p:spPr>
          <a:xfrm>
            <a:off x="6042425" y="3298750"/>
            <a:ext cx="757940" cy="352183"/>
          </a:xfrm>
          <a:prstGeom prst="line">
            <a:avLst/>
          </a:prstGeom>
        </p:spPr>
        <p:style>
          <a:lnRef idx="2">
            <a:schemeClr val="dk1"/>
          </a:lnRef>
          <a:fillRef idx="0">
            <a:schemeClr val="dk1"/>
          </a:fillRef>
          <a:effectRef idx="1">
            <a:schemeClr val="dk1"/>
          </a:effectRef>
          <a:fontRef idx="minor">
            <a:schemeClr val="tx1"/>
          </a:fontRef>
        </p:style>
      </p:cxnSp>
      <p:cxnSp>
        <p:nvCxnSpPr>
          <p:cNvPr id="54" name="直線コネクタ 53">
            <a:extLst>
              <a:ext uri="{FF2B5EF4-FFF2-40B4-BE49-F238E27FC236}">
                <a16:creationId xmlns:a16="http://schemas.microsoft.com/office/drawing/2014/main" id="{527B461D-9CD5-90EC-D7DC-6F3D007672BC}"/>
              </a:ext>
            </a:extLst>
          </p:cNvPr>
          <p:cNvCxnSpPr>
            <a:cxnSpLocks/>
            <a:stCxn id="35" idx="2"/>
          </p:cNvCxnSpPr>
          <p:nvPr/>
        </p:nvCxnSpPr>
        <p:spPr>
          <a:xfrm>
            <a:off x="9249810" y="3276578"/>
            <a:ext cx="1043808" cy="374355"/>
          </a:xfrm>
          <a:prstGeom prst="line">
            <a:avLst/>
          </a:prstGeom>
        </p:spPr>
        <p:style>
          <a:lnRef idx="2">
            <a:schemeClr val="dk1"/>
          </a:lnRef>
          <a:fillRef idx="0">
            <a:schemeClr val="dk1"/>
          </a:fillRef>
          <a:effectRef idx="1">
            <a:schemeClr val="dk1"/>
          </a:effectRef>
          <a:fontRef idx="minor">
            <a:schemeClr val="tx1"/>
          </a:fontRef>
        </p:style>
      </p:cxnSp>
      <p:cxnSp>
        <p:nvCxnSpPr>
          <p:cNvPr id="57" name="直線コネクタ 56">
            <a:extLst>
              <a:ext uri="{FF2B5EF4-FFF2-40B4-BE49-F238E27FC236}">
                <a16:creationId xmlns:a16="http://schemas.microsoft.com/office/drawing/2014/main" id="{050D45A8-D11A-FBFB-81DB-0E9F0CDA5E67}"/>
              </a:ext>
            </a:extLst>
          </p:cNvPr>
          <p:cNvCxnSpPr>
            <a:cxnSpLocks/>
          </p:cNvCxnSpPr>
          <p:nvPr/>
        </p:nvCxnSpPr>
        <p:spPr>
          <a:xfrm>
            <a:off x="8271973" y="3298750"/>
            <a:ext cx="947314" cy="316753"/>
          </a:xfrm>
          <a:prstGeom prst="line">
            <a:avLst/>
          </a:prstGeom>
        </p:spPr>
        <p:style>
          <a:lnRef idx="2">
            <a:schemeClr val="dk1"/>
          </a:lnRef>
          <a:fillRef idx="0">
            <a:schemeClr val="dk1"/>
          </a:fillRef>
          <a:effectRef idx="1">
            <a:schemeClr val="dk1"/>
          </a:effectRef>
          <a:fontRef idx="minor">
            <a:schemeClr val="tx1"/>
          </a:fontRef>
        </p:style>
      </p:cxnSp>
      <p:sp>
        <p:nvSpPr>
          <p:cNvPr id="78" name="テキスト ボックス 77">
            <a:extLst>
              <a:ext uri="{FF2B5EF4-FFF2-40B4-BE49-F238E27FC236}">
                <a16:creationId xmlns:a16="http://schemas.microsoft.com/office/drawing/2014/main" id="{A7606D8B-5C0C-3DE8-1CAC-8D74BFAA463C}"/>
              </a:ext>
            </a:extLst>
          </p:cNvPr>
          <p:cNvSpPr txBox="1"/>
          <p:nvPr/>
        </p:nvSpPr>
        <p:spPr>
          <a:xfrm>
            <a:off x="1231056" y="3633635"/>
            <a:ext cx="1725655"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April (n</a:t>
            </a:r>
            <a:r>
              <a:rPr lang="en-US" altLang="ja-JP" b="1" dirty="0">
                <a:latin typeface="Arial" panose="020B0604020202020204" pitchFamily="34" charset="0"/>
                <a:cs typeface="Arial" panose="020B0604020202020204" pitchFamily="34" charset="0"/>
              </a:rPr>
              <a:t>=4)</a:t>
            </a:r>
            <a:endParaRPr kumimoji="1" lang="ja-JP" altLang="en-US" b="1"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3BF0F269-81AD-2BCB-28D5-D9826F610637}"/>
              </a:ext>
            </a:extLst>
          </p:cNvPr>
          <p:cNvSpPr txBox="1"/>
          <p:nvPr/>
        </p:nvSpPr>
        <p:spPr>
          <a:xfrm>
            <a:off x="1231056" y="4107223"/>
            <a:ext cx="1725655"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May (n=43)</a:t>
            </a:r>
            <a:endParaRPr kumimoji="1" lang="ja-JP" altLang="en-US" b="1" dirty="0">
              <a:latin typeface="Arial" panose="020B0604020202020204" pitchFamily="34" charset="0"/>
              <a:cs typeface="Arial" panose="020B0604020202020204" pitchFamily="34" charset="0"/>
            </a:endParaRPr>
          </a:p>
        </p:txBody>
      </p:sp>
      <p:sp>
        <p:nvSpPr>
          <p:cNvPr id="80" name="テキスト ボックス 79">
            <a:extLst>
              <a:ext uri="{FF2B5EF4-FFF2-40B4-BE49-F238E27FC236}">
                <a16:creationId xmlns:a16="http://schemas.microsoft.com/office/drawing/2014/main" id="{86513540-B6AF-2411-25D8-BA16473F0D55}"/>
              </a:ext>
            </a:extLst>
          </p:cNvPr>
          <p:cNvSpPr txBox="1"/>
          <p:nvPr/>
        </p:nvSpPr>
        <p:spPr>
          <a:xfrm>
            <a:off x="1231056" y="4580811"/>
            <a:ext cx="1725655"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June (n</a:t>
            </a:r>
            <a:r>
              <a:rPr lang="en-US" altLang="ja-JP" b="1" dirty="0">
                <a:latin typeface="Arial" panose="020B0604020202020204" pitchFamily="34" charset="0"/>
                <a:cs typeface="Arial" panose="020B0604020202020204" pitchFamily="34" charset="0"/>
              </a:rPr>
              <a:t>=45)</a:t>
            </a:r>
            <a:endParaRPr kumimoji="1" lang="ja-JP" altLang="en-US" b="1" dirty="0">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D22F3A3C-6395-C4CE-ABAC-6652E5AEAEC5}"/>
              </a:ext>
            </a:extLst>
          </p:cNvPr>
          <p:cNvSpPr txBox="1"/>
          <p:nvPr/>
        </p:nvSpPr>
        <p:spPr>
          <a:xfrm>
            <a:off x="1231056" y="5054400"/>
            <a:ext cx="1725655"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July (n</a:t>
            </a:r>
            <a:r>
              <a:rPr lang="en-US" altLang="ja-JP" b="1" dirty="0">
                <a:latin typeface="Arial" panose="020B0604020202020204" pitchFamily="34" charset="0"/>
                <a:cs typeface="Arial" panose="020B0604020202020204" pitchFamily="34" charset="0"/>
              </a:rPr>
              <a:t>=28)</a:t>
            </a:r>
            <a:endParaRPr kumimoji="1" lang="ja-JP" altLang="en-US" b="1" dirty="0">
              <a:latin typeface="Arial" panose="020B0604020202020204" pitchFamily="34" charset="0"/>
              <a:cs typeface="Arial" panose="020B0604020202020204" pitchFamily="34" charset="0"/>
            </a:endParaRPr>
          </a:p>
        </p:txBody>
      </p:sp>
      <p:sp>
        <p:nvSpPr>
          <p:cNvPr id="83" name="テキスト ボックス 82">
            <a:extLst>
              <a:ext uri="{FF2B5EF4-FFF2-40B4-BE49-F238E27FC236}">
                <a16:creationId xmlns:a16="http://schemas.microsoft.com/office/drawing/2014/main" id="{375016D8-2FE0-3418-E581-03E1CE801FA1}"/>
              </a:ext>
            </a:extLst>
          </p:cNvPr>
          <p:cNvSpPr txBox="1"/>
          <p:nvPr/>
        </p:nvSpPr>
        <p:spPr>
          <a:xfrm>
            <a:off x="2624754" y="5333890"/>
            <a:ext cx="547288" cy="461665"/>
          </a:xfrm>
          <a:prstGeom prst="rect">
            <a:avLst/>
          </a:prstGeom>
          <a:noFill/>
        </p:spPr>
        <p:txBody>
          <a:bodyPr wrap="square" rtlCol="0">
            <a:spAutoFit/>
          </a:bodyPr>
          <a:lstStyle/>
          <a:p>
            <a:r>
              <a:rPr kumimoji="1" lang="en-US" altLang="ja-JP" sz="2400" b="1" dirty="0">
                <a:latin typeface="Arila"/>
              </a:rPr>
              <a:t>00</a:t>
            </a:r>
            <a:endParaRPr kumimoji="1" lang="ja-JP" altLang="en-US" sz="2400" b="1" dirty="0">
              <a:latin typeface="Arila"/>
            </a:endParaRPr>
          </a:p>
        </p:txBody>
      </p:sp>
      <p:sp>
        <p:nvSpPr>
          <p:cNvPr id="84" name="テキスト ボックス 83">
            <a:extLst>
              <a:ext uri="{FF2B5EF4-FFF2-40B4-BE49-F238E27FC236}">
                <a16:creationId xmlns:a16="http://schemas.microsoft.com/office/drawing/2014/main" id="{3458B9AC-06C4-7FA1-DE51-7AC5ED8B922C}"/>
              </a:ext>
            </a:extLst>
          </p:cNvPr>
          <p:cNvSpPr txBox="1"/>
          <p:nvPr/>
        </p:nvSpPr>
        <p:spPr>
          <a:xfrm>
            <a:off x="6220958" y="5333890"/>
            <a:ext cx="547288" cy="461665"/>
          </a:xfrm>
          <a:prstGeom prst="rect">
            <a:avLst/>
          </a:prstGeom>
          <a:noFill/>
        </p:spPr>
        <p:txBody>
          <a:bodyPr wrap="square" rtlCol="0">
            <a:spAutoFit/>
          </a:bodyPr>
          <a:lstStyle/>
          <a:p>
            <a:r>
              <a:rPr lang="en-US" altLang="ja-JP" sz="2400" b="1" dirty="0">
                <a:latin typeface="Arila"/>
              </a:rPr>
              <a:t>4</a:t>
            </a:r>
            <a:r>
              <a:rPr kumimoji="1" lang="en-US" altLang="ja-JP" sz="2400" b="1" dirty="0">
                <a:latin typeface="Arila"/>
              </a:rPr>
              <a:t>0</a:t>
            </a:r>
            <a:endParaRPr kumimoji="1" lang="ja-JP" altLang="en-US" sz="2400" b="1" dirty="0">
              <a:latin typeface="Arila"/>
            </a:endParaRPr>
          </a:p>
        </p:txBody>
      </p:sp>
      <p:sp>
        <p:nvSpPr>
          <p:cNvPr id="85" name="テキスト ボックス 84">
            <a:extLst>
              <a:ext uri="{FF2B5EF4-FFF2-40B4-BE49-F238E27FC236}">
                <a16:creationId xmlns:a16="http://schemas.microsoft.com/office/drawing/2014/main" id="{D9183D99-42FC-F76E-5221-D3EADDEBD008}"/>
              </a:ext>
            </a:extLst>
          </p:cNvPr>
          <p:cNvSpPr txBox="1"/>
          <p:nvPr/>
        </p:nvSpPr>
        <p:spPr>
          <a:xfrm>
            <a:off x="4422856" y="5333890"/>
            <a:ext cx="547288" cy="461665"/>
          </a:xfrm>
          <a:prstGeom prst="rect">
            <a:avLst/>
          </a:prstGeom>
          <a:noFill/>
        </p:spPr>
        <p:txBody>
          <a:bodyPr wrap="square" rtlCol="0">
            <a:spAutoFit/>
          </a:bodyPr>
          <a:lstStyle/>
          <a:p>
            <a:r>
              <a:rPr kumimoji="1" lang="en-US" altLang="ja-JP" sz="2400" b="1" dirty="0">
                <a:latin typeface="Arila"/>
              </a:rPr>
              <a:t>20</a:t>
            </a:r>
            <a:endParaRPr kumimoji="1" lang="ja-JP" altLang="en-US" sz="2400" b="1" dirty="0">
              <a:latin typeface="Arila"/>
            </a:endParaRPr>
          </a:p>
        </p:txBody>
      </p:sp>
      <p:sp>
        <p:nvSpPr>
          <p:cNvPr id="86" name="テキスト ボックス 85">
            <a:extLst>
              <a:ext uri="{FF2B5EF4-FFF2-40B4-BE49-F238E27FC236}">
                <a16:creationId xmlns:a16="http://schemas.microsoft.com/office/drawing/2014/main" id="{4037A9F4-2BB7-C167-A2DD-7644D8243086}"/>
              </a:ext>
            </a:extLst>
          </p:cNvPr>
          <p:cNvSpPr txBox="1"/>
          <p:nvPr/>
        </p:nvSpPr>
        <p:spPr>
          <a:xfrm>
            <a:off x="8019060" y="5333890"/>
            <a:ext cx="547288" cy="461665"/>
          </a:xfrm>
          <a:prstGeom prst="rect">
            <a:avLst/>
          </a:prstGeom>
          <a:noFill/>
        </p:spPr>
        <p:txBody>
          <a:bodyPr wrap="square" rtlCol="0">
            <a:spAutoFit/>
          </a:bodyPr>
          <a:lstStyle/>
          <a:p>
            <a:r>
              <a:rPr kumimoji="1" lang="en-US" altLang="ja-JP" sz="2400" b="1" dirty="0">
                <a:latin typeface="Arila"/>
              </a:rPr>
              <a:t>60</a:t>
            </a:r>
            <a:endParaRPr kumimoji="1" lang="ja-JP" altLang="en-US" sz="2400" b="1" dirty="0">
              <a:latin typeface="Arila"/>
            </a:endParaRPr>
          </a:p>
        </p:txBody>
      </p:sp>
      <p:sp>
        <p:nvSpPr>
          <p:cNvPr id="87" name="テキスト ボックス 86">
            <a:extLst>
              <a:ext uri="{FF2B5EF4-FFF2-40B4-BE49-F238E27FC236}">
                <a16:creationId xmlns:a16="http://schemas.microsoft.com/office/drawing/2014/main" id="{35ACA5CD-861A-7F81-EF7C-B0D4D038B106}"/>
              </a:ext>
            </a:extLst>
          </p:cNvPr>
          <p:cNvSpPr txBox="1"/>
          <p:nvPr/>
        </p:nvSpPr>
        <p:spPr>
          <a:xfrm>
            <a:off x="9817162" y="5333890"/>
            <a:ext cx="547288" cy="461665"/>
          </a:xfrm>
          <a:prstGeom prst="rect">
            <a:avLst/>
          </a:prstGeom>
          <a:noFill/>
        </p:spPr>
        <p:txBody>
          <a:bodyPr wrap="square" rtlCol="0">
            <a:spAutoFit/>
          </a:bodyPr>
          <a:lstStyle/>
          <a:p>
            <a:r>
              <a:rPr lang="en-US" altLang="ja-JP" sz="2400" b="1" dirty="0">
                <a:latin typeface="Arila"/>
              </a:rPr>
              <a:t>8</a:t>
            </a:r>
            <a:r>
              <a:rPr kumimoji="1" lang="en-US" altLang="ja-JP" sz="2400" b="1" dirty="0">
                <a:latin typeface="Arila"/>
              </a:rPr>
              <a:t>0</a:t>
            </a:r>
            <a:endParaRPr kumimoji="1" lang="ja-JP" altLang="en-US" sz="2400" b="1" dirty="0">
              <a:latin typeface="Arila"/>
            </a:endParaRPr>
          </a:p>
        </p:txBody>
      </p:sp>
      <p:sp>
        <p:nvSpPr>
          <p:cNvPr id="88" name="テキスト ボックス 87">
            <a:extLst>
              <a:ext uri="{FF2B5EF4-FFF2-40B4-BE49-F238E27FC236}">
                <a16:creationId xmlns:a16="http://schemas.microsoft.com/office/drawing/2014/main" id="{60368D01-5E2F-39B3-7DD7-74F04769E4AD}"/>
              </a:ext>
            </a:extLst>
          </p:cNvPr>
          <p:cNvSpPr txBox="1"/>
          <p:nvPr/>
        </p:nvSpPr>
        <p:spPr>
          <a:xfrm>
            <a:off x="11017362" y="5364884"/>
            <a:ext cx="1415810" cy="461665"/>
          </a:xfrm>
          <a:prstGeom prst="rect">
            <a:avLst/>
          </a:prstGeom>
          <a:noFill/>
        </p:spPr>
        <p:txBody>
          <a:bodyPr wrap="square" rtlCol="0">
            <a:spAutoFit/>
          </a:bodyPr>
          <a:lstStyle/>
          <a:p>
            <a:r>
              <a:rPr kumimoji="1" lang="en-US" altLang="ja-JP" sz="2400" b="1" dirty="0">
                <a:latin typeface="Arila"/>
              </a:rPr>
              <a:t>100 (%)</a:t>
            </a:r>
            <a:endParaRPr kumimoji="1" lang="ja-JP" altLang="en-US" sz="2400" b="1" dirty="0">
              <a:latin typeface="Arila"/>
            </a:endParaRPr>
          </a:p>
        </p:txBody>
      </p:sp>
      <p:cxnSp>
        <p:nvCxnSpPr>
          <p:cNvPr id="60" name="直線コネクタ 59">
            <a:extLst>
              <a:ext uri="{FF2B5EF4-FFF2-40B4-BE49-F238E27FC236}">
                <a16:creationId xmlns:a16="http://schemas.microsoft.com/office/drawing/2014/main" id="{E71B3600-FC9E-697B-19FA-99F89F1FE07D}"/>
              </a:ext>
            </a:extLst>
          </p:cNvPr>
          <p:cNvCxnSpPr>
            <a:cxnSpLocks/>
            <a:endCxn id="37" idx="2"/>
          </p:cNvCxnSpPr>
          <p:nvPr/>
        </p:nvCxnSpPr>
        <p:spPr>
          <a:xfrm flipV="1">
            <a:off x="10829559" y="3254762"/>
            <a:ext cx="35416" cy="348477"/>
          </a:xfrm>
          <a:prstGeom prst="line">
            <a:avLst/>
          </a:prstGeom>
        </p:spPr>
        <p:style>
          <a:lnRef idx="2">
            <a:schemeClr val="dk1"/>
          </a:lnRef>
          <a:fillRef idx="0">
            <a:schemeClr val="dk1"/>
          </a:fillRef>
          <a:effectRef idx="1">
            <a:schemeClr val="dk1"/>
          </a:effectRef>
          <a:fontRef idx="minor">
            <a:schemeClr val="tx1"/>
          </a:fontRef>
        </p:style>
      </p:cxnSp>
      <p:sp>
        <p:nvSpPr>
          <p:cNvPr id="96" name="テキスト ボックス 95">
            <a:extLst>
              <a:ext uri="{FF2B5EF4-FFF2-40B4-BE49-F238E27FC236}">
                <a16:creationId xmlns:a16="http://schemas.microsoft.com/office/drawing/2014/main" id="{5D8D258A-21E6-00B4-B29D-9BFA7FE54B73}"/>
              </a:ext>
            </a:extLst>
          </p:cNvPr>
          <p:cNvSpPr txBox="1"/>
          <p:nvPr/>
        </p:nvSpPr>
        <p:spPr>
          <a:xfrm>
            <a:off x="2003007" y="6281066"/>
            <a:ext cx="7659285" cy="461665"/>
          </a:xfrm>
          <a:prstGeom prst="rect">
            <a:avLst/>
          </a:prstGeom>
          <a:solidFill>
            <a:schemeClr val="bg2"/>
          </a:solidFill>
        </p:spPr>
        <p:txBody>
          <a:bodyPr wrap="square">
            <a:spAutoFit/>
          </a:bodyPr>
          <a:lstStyle/>
          <a:p>
            <a:r>
              <a:rPr lang="en-US" altLang="ja-JP" sz="2400" dirty="0"/>
              <a:t>Colored minerals increase as the season progresses</a:t>
            </a:r>
            <a:endParaRPr lang="ja-JP" altLang="en-US" sz="2400" dirty="0"/>
          </a:p>
        </p:txBody>
      </p:sp>
      <p:pic>
        <p:nvPicPr>
          <p:cNvPr id="3" name="図 2">
            <a:extLst>
              <a:ext uri="{FF2B5EF4-FFF2-40B4-BE49-F238E27FC236}">
                <a16:creationId xmlns:a16="http://schemas.microsoft.com/office/drawing/2014/main" id="{30FA4DE2-0FFA-C2B8-0D31-275D29EA84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106" y="1185701"/>
            <a:ext cx="2251064" cy="2076111"/>
          </a:xfrm>
          <a:prstGeom prst="rect">
            <a:avLst/>
          </a:prstGeom>
        </p:spPr>
      </p:pic>
      <p:sp>
        <p:nvSpPr>
          <p:cNvPr id="4" name="テキスト ボックス 3">
            <a:extLst>
              <a:ext uri="{FF2B5EF4-FFF2-40B4-BE49-F238E27FC236}">
                <a16:creationId xmlns:a16="http://schemas.microsoft.com/office/drawing/2014/main" id="{36448152-BA6B-1702-6288-E09C7ED27229}"/>
              </a:ext>
            </a:extLst>
          </p:cNvPr>
          <p:cNvSpPr txBox="1"/>
          <p:nvPr/>
        </p:nvSpPr>
        <p:spPr>
          <a:xfrm>
            <a:off x="5631651" y="5739234"/>
            <a:ext cx="5885086" cy="461665"/>
          </a:xfrm>
          <a:prstGeom prst="rect">
            <a:avLst/>
          </a:prstGeom>
          <a:noFill/>
        </p:spPr>
        <p:txBody>
          <a:bodyPr wrap="square" rtlCol="0">
            <a:spAutoFit/>
          </a:bodyPr>
          <a:lstStyle/>
          <a:p>
            <a:r>
              <a:rPr kumimoji="1" lang="en-US" altLang="ja-JP" sz="2400" b="1" dirty="0"/>
              <a:t>Mineral composition</a:t>
            </a:r>
            <a:endParaRPr kumimoji="1" lang="ja-JP" altLang="en-US" sz="2400" b="1" dirty="0"/>
          </a:p>
        </p:txBody>
      </p:sp>
    </p:spTree>
    <p:extLst>
      <p:ext uri="{BB962C8B-B14F-4D97-AF65-F5344CB8AC3E}">
        <p14:creationId xmlns:p14="http://schemas.microsoft.com/office/powerpoint/2010/main" val="4185156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A4E4-947F-683C-8D6D-BA72B1471BC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6A48C9-AD46-1CFC-02BC-79A15927BE0C}"/>
              </a:ext>
            </a:extLst>
          </p:cNvPr>
          <p:cNvSpPr txBox="1"/>
          <p:nvPr/>
        </p:nvSpPr>
        <p:spPr>
          <a:xfrm>
            <a:off x="6775354" y="1875632"/>
            <a:ext cx="5299129" cy="2585323"/>
          </a:xfrm>
          <a:prstGeom prst="rect">
            <a:avLst/>
          </a:prstGeom>
          <a:noFill/>
        </p:spPr>
        <p:txBody>
          <a:bodyPr wrap="square" rtlCol="0">
            <a:spAutoFit/>
          </a:bodyPr>
          <a:lstStyle/>
          <a:p>
            <a:r>
              <a:rPr lang="en-US" altLang="ja-JP" sz="2400" u="sng" dirty="0"/>
              <a:t>Seasonal changes </a:t>
            </a:r>
          </a:p>
          <a:p>
            <a:r>
              <a:rPr lang="en-US" altLang="ja-JP" sz="2400" dirty="0">
                <a:solidFill>
                  <a:srgbClr val="FF0000"/>
                </a:solidFill>
              </a:rPr>
              <a:t>Asian dust </a:t>
            </a:r>
            <a:r>
              <a:rPr lang="ja-JP" altLang="en-US" sz="2400" dirty="0">
                <a:solidFill>
                  <a:srgbClr val="FF0000"/>
                </a:solidFill>
              </a:rPr>
              <a:t>→</a:t>
            </a:r>
            <a:r>
              <a:rPr lang="en-US" altLang="ja-JP" sz="2400" dirty="0">
                <a:solidFill>
                  <a:srgbClr val="FF0000"/>
                </a:solidFill>
              </a:rPr>
              <a:t>locally derived mineral dust</a:t>
            </a:r>
          </a:p>
          <a:p>
            <a:endParaRPr lang="en-US" altLang="ja-JP" sz="2400" dirty="0">
              <a:solidFill>
                <a:srgbClr val="FF0000"/>
              </a:solidFill>
            </a:endParaRPr>
          </a:p>
          <a:p>
            <a:r>
              <a:rPr lang="en-US" altLang="ja-JP" sz="2400" u="sng" dirty="0"/>
              <a:t>The enrichment of colored minerals </a:t>
            </a:r>
          </a:p>
          <a:p>
            <a:r>
              <a:rPr lang="en-US" altLang="ja-JP" sz="2400" dirty="0">
                <a:solidFill>
                  <a:srgbClr val="FF0000"/>
                </a:solidFill>
              </a:rPr>
              <a:t>Influence on snow surface albedo</a:t>
            </a:r>
          </a:p>
          <a:p>
            <a:endParaRPr lang="en-US" altLang="ja-JP" dirty="0"/>
          </a:p>
        </p:txBody>
      </p:sp>
      <p:pic>
        <p:nvPicPr>
          <p:cNvPr id="7" name="図 6">
            <a:extLst>
              <a:ext uri="{FF2B5EF4-FFF2-40B4-BE49-F238E27FC236}">
                <a16:creationId xmlns:a16="http://schemas.microsoft.com/office/drawing/2014/main" id="{A2B5F83B-9A09-5A9C-2803-424C2EFED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35" y="839301"/>
            <a:ext cx="6256178" cy="4518134"/>
          </a:xfrm>
          <a:prstGeom prst="rect">
            <a:avLst/>
          </a:prstGeom>
        </p:spPr>
      </p:pic>
      <p:sp>
        <p:nvSpPr>
          <p:cNvPr id="6" name="テキスト ボックス 5">
            <a:extLst>
              <a:ext uri="{FF2B5EF4-FFF2-40B4-BE49-F238E27FC236}">
                <a16:creationId xmlns:a16="http://schemas.microsoft.com/office/drawing/2014/main" id="{A2E4C7CB-FC74-BEB7-1AF6-C2F08861C8C8}"/>
              </a:ext>
            </a:extLst>
          </p:cNvPr>
          <p:cNvSpPr txBox="1"/>
          <p:nvPr/>
        </p:nvSpPr>
        <p:spPr>
          <a:xfrm>
            <a:off x="117517" y="5816315"/>
            <a:ext cx="11956966" cy="830997"/>
          </a:xfrm>
          <a:prstGeom prst="rect">
            <a:avLst/>
          </a:prstGeom>
          <a:solidFill>
            <a:schemeClr val="bg2"/>
          </a:solidFill>
        </p:spPr>
        <p:txBody>
          <a:bodyPr wrap="square">
            <a:spAutoFit/>
          </a:bodyPr>
          <a:lstStyle/>
          <a:p>
            <a:pPr algn="ctr"/>
            <a:r>
              <a:rPr lang="en-US" altLang="ja-JP" sz="2400" dirty="0"/>
              <a:t>Mineral dust composition on seasonal snow is highly variable in time, with potential implications for the surface energy balance of the snowpack.</a:t>
            </a:r>
          </a:p>
        </p:txBody>
      </p:sp>
      <p:sp>
        <p:nvSpPr>
          <p:cNvPr id="4" name="正方形/長方形 3">
            <a:extLst>
              <a:ext uri="{FF2B5EF4-FFF2-40B4-BE49-F238E27FC236}">
                <a16:creationId xmlns:a16="http://schemas.microsoft.com/office/drawing/2014/main" id="{D5FF4E1C-CF4C-9F6D-D537-4B56DB70327E}"/>
              </a:ext>
            </a:extLst>
          </p:cNvPr>
          <p:cNvSpPr/>
          <p:nvPr/>
        </p:nvSpPr>
        <p:spPr>
          <a:xfrm>
            <a:off x="0" y="0"/>
            <a:ext cx="12192000" cy="520273"/>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AD800C5D-60AC-6C9C-39FD-A883A56903CF}"/>
              </a:ext>
            </a:extLst>
          </p:cNvPr>
          <p:cNvSpPr txBox="1">
            <a:spLocks/>
          </p:cNvSpPr>
          <p:nvPr/>
        </p:nvSpPr>
        <p:spPr>
          <a:xfrm>
            <a:off x="0" y="-300902"/>
            <a:ext cx="10515600" cy="1140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a:t>Seasonal change in mineral composition</a:t>
            </a:r>
            <a:endParaRPr lang="ja-JP" altLang="en-US" sz="2800" b="1" dirty="0"/>
          </a:p>
        </p:txBody>
      </p:sp>
    </p:spTree>
    <p:extLst>
      <p:ext uri="{BB962C8B-B14F-4D97-AF65-F5344CB8AC3E}">
        <p14:creationId xmlns:p14="http://schemas.microsoft.com/office/powerpoint/2010/main" val="387672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雪の積もった川&#10;&#10;AI 生成コンテンツは誤りを含む可能性があります。">
            <a:extLst>
              <a:ext uri="{FF2B5EF4-FFF2-40B4-BE49-F238E27FC236}">
                <a16:creationId xmlns:a16="http://schemas.microsoft.com/office/drawing/2014/main" id="{02A7C586-EF30-2DFF-388E-C3058AAD03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333"/>
            <a:ext cx="12192000" cy="8128000"/>
          </a:xfrm>
          <a:prstGeom prst="rect">
            <a:avLst/>
          </a:prstGeom>
        </p:spPr>
      </p:pic>
      <p:sp>
        <p:nvSpPr>
          <p:cNvPr id="4" name="テキスト ボックス 3">
            <a:extLst>
              <a:ext uri="{FF2B5EF4-FFF2-40B4-BE49-F238E27FC236}">
                <a16:creationId xmlns:a16="http://schemas.microsoft.com/office/drawing/2014/main" id="{66DE0916-A894-15B4-FAF2-EE3071858F12}"/>
              </a:ext>
            </a:extLst>
          </p:cNvPr>
          <p:cNvSpPr txBox="1"/>
          <p:nvPr/>
        </p:nvSpPr>
        <p:spPr>
          <a:xfrm>
            <a:off x="266700" y="0"/>
            <a:ext cx="3762375" cy="647700"/>
          </a:xfrm>
          <a:prstGeom prst="rect">
            <a:avLst/>
          </a:prstGeom>
          <a:noFill/>
        </p:spPr>
        <p:txBody>
          <a:bodyPr wrap="square" rtlCol="0">
            <a:spAutoFit/>
          </a:bodyPr>
          <a:lstStyle/>
          <a:p>
            <a:endParaRPr kumimoji="1" lang="ja-JP" altLang="en-US" dirty="0"/>
          </a:p>
        </p:txBody>
      </p:sp>
      <p:sp>
        <p:nvSpPr>
          <p:cNvPr id="6" name="タイトル 5">
            <a:extLst>
              <a:ext uri="{FF2B5EF4-FFF2-40B4-BE49-F238E27FC236}">
                <a16:creationId xmlns:a16="http://schemas.microsoft.com/office/drawing/2014/main" id="{3C260CC5-B51D-4CE2-DF44-67306A18CDCE}"/>
              </a:ext>
            </a:extLst>
          </p:cNvPr>
          <p:cNvSpPr>
            <a:spLocks noGrp="1"/>
          </p:cNvSpPr>
          <p:nvPr>
            <p:ph type="ctrTitle"/>
          </p:nvPr>
        </p:nvSpPr>
        <p:spPr>
          <a:xfrm>
            <a:off x="725803" y="1787970"/>
            <a:ext cx="10801349" cy="4175760"/>
          </a:xfrm>
        </p:spPr>
        <p:txBody>
          <a:bodyPr>
            <a:normAutofit fontScale="90000"/>
          </a:bodyPr>
          <a:lstStyle/>
          <a:p>
            <a:r>
              <a:rPr lang="en-US" altLang="ja-JP" sz="4800" b="1" dirty="0">
                <a:ln>
                  <a:solidFill>
                    <a:schemeClr val="bg1"/>
                  </a:solidFill>
                </a:ln>
                <a:solidFill>
                  <a:schemeClr val="bg1"/>
                </a:solidFill>
                <a:effectLst>
                  <a:glow rad="228600">
                    <a:schemeClr val="accent1">
                      <a:satMod val="175000"/>
                      <a:alpha val="40000"/>
                    </a:schemeClr>
                  </a:glow>
                </a:effectLst>
                <a:latin typeface="+mj-ea"/>
              </a:rPr>
              <a:t>Seasonal </a:t>
            </a:r>
            <a:r>
              <a:rPr lang="en-US" altLang="ja-JP" sz="4800" b="1" dirty="0">
                <a:ln>
                  <a:solidFill>
                    <a:schemeClr val="bg1"/>
                  </a:solidFill>
                </a:ln>
                <a:solidFill>
                  <a:schemeClr val="bg1"/>
                </a:solidFill>
                <a:effectLst>
                  <a:glow rad="228600">
                    <a:schemeClr val="accent1">
                      <a:satMod val="175000"/>
                      <a:alpha val="40000"/>
                    </a:schemeClr>
                  </a:glow>
                </a:effectLst>
              </a:rPr>
              <a:t>variability of mineral dust composition on an alpine snowpack in the Tateyama Mountains, Japan</a:t>
            </a:r>
            <a:br>
              <a:rPr lang="ja-JP" altLang="en-US" sz="4800" dirty="0"/>
            </a:br>
            <a:r>
              <a:rPr lang="en-US" altLang="ja-JP" sz="4800" b="1" dirty="0">
                <a:ln>
                  <a:solidFill>
                    <a:schemeClr val="bg1"/>
                  </a:solidFill>
                </a:ln>
                <a:solidFill>
                  <a:schemeClr val="bg1"/>
                </a:solidFill>
                <a:effectLst>
                  <a:glow rad="139700">
                    <a:schemeClr val="accent4">
                      <a:satMod val="175000"/>
                      <a:alpha val="40000"/>
                    </a:schemeClr>
                  </a:glow>
                </a:effectLst>
                <a:latin typeface="+mj-ea"/>
              </a:rPr>
              <a:t> </a:t>
            </a:r>
            <a:br>
              <a:rPr lang="en-US" altLang="ja-JP" sz="4800" b="1" dirty="0">
                <a:ln>
                  <a:solidFill>
                    <a:schemeClr val="bg1"/>
                  </a:solidFill>
                </a:ln>
                <a:solidFill>
                  <a:schemeClr val="bg1"/>
                </a:solidFill>
                <a:effectLst>
                  <a:glow rad="139700">
                    <a:schemeClr val="accent4">
                      <a:satMod val="175000"/>
                      <a:alpha val="40000"/>
                    </a:schemeClr>
                  </a:glow>
                </a:effectLst>
                <a:latin typeface="+mj-ea"/>
              </a:rPr>
            </a:br>
            <a:br>
              <a:rPr lang="ja-JP" altLang="ja-JP" dirty="0"/>
            </a:br>
            <a:endParaRPr lang="ja-JP" altLang="ja-JP" sz="4800" b="1" dirty="0">
              <a:ln>
                <a:solidFill>
                  <a:schemeClr val="bg1"/>
                </a:solidFill>
              </a:ln>
              <a:solidFill>
                <a:schemeClr val="bg1"/>
              </a:solidFill>
              <a:effectLst>
                <a:glow rad="139700">
                  <a:schemeClr val="accent4">
                    <a:satMod val="175000"/>
                    <a:alpha val="40000"/>
                  </a:schemeClr>
                </a:glow>
              </a:effectLst>
              <a:latin typeface="+mj-ea"/>
            </a:endParaRPr>
          </a:p>
        </p:txBody>
      </p:sp>
      <p:sp>
        <p:nvSpPr>
          <p:cNvPr id="8" name="AutoShape 4" descr="画像のプレビュー">
            <a:extLst>
              <a:ext uri="{FF2B5EF4-FFF2-40B4-BE49-F238E27FC236}">
                <a16:creationId xmlns:a16="http://schemas.microsoft.com/office/drawing/2014/main" id="{FB8B386C-F209-738A-FFBE-599AFE09ED06}"/>
              </a:ext>
            </a:extLst>
          </p:cNvPr>
          <p:cNvSpPr>
            <a:spLocks noGrp="1" noChangeAspect="1" noChangeArrowheads="1"/>
          </p:cNvSpPr>
          <p:nvPr>
            <p:ph type="subTitle" idx="1"/>
          </p:nvPr>
        </p:nvSpPr>
        <p:spPr bwMode="auto">
          <a:xfrm>
            <a:off x="502916" y="4835685"/>
            <a:ext cx="11247121" cy="26273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lnSpc>
                <a:spcPts val="5662"/>
              </a:lnSpc>
            </a:pPr>
            <a:r>
              <a:rPr lang="ja-JP" altLang="en-US" sz="2800" b="1" dirty="0">
                <a:solidFill>
                  <a:schemeClr val="bg1"/>
                </a:solidFill>
                <a:latin typeface="+mj-lt"/>
              </a:rPr>
              <a:t>*</a:t>
            </a:r>
            <a:r>
              <a:rPr lang="en-US" altLang="ja-JP" sz="2800" b="1" dirty="0">
                <a:solidFill>
                  <a:schemeClr val="bg1"/>
                </a:solidFill>
                <a:latin typeface="+mj-lt"/>
              </a:rPr>
              <a:t>Pia Ataka</a:t>
            </a:r>
            <a:r>
              <a:rPr lang="en-US" altLang="ja-JP" sz="2800" b="1" baseline="30000" dirty="0">
                <a:solidFill>
                  <a:schemeClr val="bg1"/>
                </a:solidFill>
                <a:latin typeface="+mj-lt"/>
              </a:rPr>
              <a:t>1</a:t>
            </a:r>
            <a:r>
              <a:rPr lang="ja-JP" altLang="en-US" sz="2800" b="1" dirty="0">
                <a:solidFill>
                  <a:schemeClr val="bg1"/>
                </a:solidFill>
                <a:latin typeface="+mj-lt"/>
              </a:rPr>
              <a:t>，</a:t>
            </a:r>
            <a:r>
              <a:rPr lang="en-US" altLang="ja-JP" sz="2800" b="1" dirty="0">
                <a:solidFill>
                  <a:schemeClr val="bg1"/>
                </a:solidFill>
                <a:latin typeface="+mj-lt"/>
              </a:rPr>
              <a:t>Ryo Sugiyama</a:t>
            </a:r>
            <a:r>
              <a:rPr lang="en-US" altLang="ja-JP" sz="2800" b="1" baseline="30000" dirty="0">
                <a:solidFill>
                  <a:schemeClr val="bg1"/>
                </a:solidFill>
                <a:latin typeface="+mj-lt"/>
              </a:rPr>
              <a:t>1</a:t>
            </a:r>
            <a:r>
              <a:rPr lang="ja-JP" altLang="en-US" sz="2800" b="1" dirty="0">
                <a:solidFill>
                  <a:schemeClr val="bg1"/>
                </a:solidFill>
                <a:latin typeface="+mj-lt"/>
              </a:rPr>
              <a:t>，</a:t>
            </a:r>
            <a:r>
              <a:rPr lang="en-US" altLang="ja-JP" sz="2800" b="1" dirty="0">
                <a:solidFill>
                  <a:schemeClr val="bg1"/>
                </a:solidFill>
                <a:latin typeface="+mj-lt"/>
              </a:rPr>
              <a:t>Furukawa Noboru</a:t>
            </a:r>
            <a:r>
              <a:rPr lang="en-US" altLang="ja-JP" sz="2800" b="1" baseline="30000" dirty="0">
                <a:solidFill>
                  <a:schemeClr val="bg1"/>
                </a:solidFill>
                <a:latin typeface="+mj-lt"/>
              </a:rPr>
              <a:t>1</a:t>
            </a:r>
            <a:r>
              <a:rPr lang="ja-JP" altLang="en-US" sz="2800" b="1" dirty="0">
                <a:solidFill>
                  <a:schemeClr val="bg1"/>
                </a:solidFill>
                <a:latin typeface="+mj-lt"/>
              </a:rPr>
              <a:t>，</a:t>
            </a:r>
            <a:r>
              <a:rPr lang="en-US" altLang="ja-JP" sz="2800" b="1" dirty="0">
                <a:solidFill>
                  <a:schemeClr val="bg1"/>
                </a:solidFill>
                <a:latin typeface="+mj-lt"/>
              </a:rPr>
              <a:t>Nozomu</a:t>
            </a:r>
            <a:r>
              <a:rPr lang="ja-JP" altLang="en-US" sz="2800" b="1" dirty="0">
                <a:solidFill>
                  <a:schemeClr val="bg1"/>
                </a:solidFill>
                <a:latin typeface="+mj-lt"/>
              </a:rPr>
              <a:t> </a:t>
            </a:r>
            <a:r>
              <a:rPr lang="en-US" altLang="ja-JP" sz="2800" b="1" dirty="0">
                <a:solidFill>
                  <a:schemeClr val="bg1"/>
                </a:solidFill>
                <a:latin typeface="+mj-lt"/>
              </a:rPr>
              <a:t>Takeuchi</a:t>
            </a:r>
            <a:r>
              <a:rPr lang="en-US" altLang="ja-JP" sz="2800" baseline="30000" dirty="0">
                <a:solidFill>
                  <a:schemeClr val="bg1"/>
                </a:solidFill>
              </a:rPr>
              <a:t>1 </a:t>
            </a:r>
            <a:r>
              <a:rPr lang="ja-JP" altLang="en-US" sz="2800" b="1" dirty="0">
                <a:solidFill>
                  <a:schemeClr val="bg1"/>
                </a:solidFill>
                <a:latin typeface="+mj-lt"/>
              </a:rPr>
              <a:t>（</a:t>
            </a:r>
            <a:r>
              <a:rPr lang="en-US" altLang="ja-JP" sz="2800" b="1" dirty="0">
                <a:solidFill>
                  <a:schemeClr val="bg1"/>
                </a:solidFill>
                <a:latin typeface="+mj-lt"/>
              </a:rPr>
              <a:t>1. Chiba University, Japan</a:t>
            </a:r>
            <a:r>
              <a:rPr lang="ja-JP" altLang="en-US" sz="2800" b="1" dirty="0">
                <a:solidFill>
                  <a:schemeClr val="bg1"/>
                </a:solidFill>
                <a:latin typeface="+mj-lt"/>
              </a:rPr>
              <a:t>）</a:t>
            </a:r>
            <a:endParaRPr lang="en-US" altLang="ja-JP" sz="2800" b="1" dirty="0">
              <a:solidFill>
                <a:schemeClr val="bg1"/>
              </a:solidFill>
              <a:latin typeface="+mj-lt"/>
            </a:endParaRPr>
          </a:p>
          <a:p>
            <a:endParaRPr kumimoji="1" lang="ja-JP" altLang="en-US" dirty="0"/>
          </a:p>
        </p:txBody>
      </p:sp>
      <p:sp>
        <p:nvSpPr>
          <p:cNvPr id="12" name="テキスト ボックス 11">
            <a:extLst>
              <a:ext uri="{FF2B5EF4-FFF2-40B4-BE49-F238E27FC236}">
                <a16:creationId xmlns:a16="http://schemas.microsoft.com/office/drawing/2014/main" id="{21B1F9E6-97A6-5D62-32FD-FD16C1482F7E}"/>
              </a:ext>
            </a:extLst>
          </p:cNvPr>
          <p:cNvSpPr txBox="1"/>
          <p:nvPr/>
        </p:nvSpPr>
        <p:spPr>
          <a:xfrm>
            <a:off x="-7622" y="87888"/>
            <a:ext cx="12192000" cy="369332"/>
          </a:xfrm>
          <a:prstGeom prst="rect">
            <a:avLst/>
          </a:prstGeom>
          <a:noFill/>
        </p:spPr>
        <p:txBody>
          <a:bodyPr wrap="square" rtlCol="0">
            <a:spAutoFit/>
          </a:bodyPr>
          <a:lstStyle/>
          <a:p>
            <a:r>
              <a:rPr lang="en-US" altLang="ja-JP" b="1" dirty="0">
                <a:solidFill>
                  <a:schemeClr val="bg1"/>
                </a:solidFill>
              </a:rPr>
              <a:t>EGU26-3933</a:t>
            </a:r>
            <a:endParaRPr kumimoji="1" lang="ja-JP" altLang="en-US" sz="2000" b="1" dirty="0">
              <a:solidFill>
                <a:schemeClr val="bg1"/>
              </a:solidFill>
            </a:endParaRPr>
          </a:p>
        </p:txBody>
      </p:sp>
    </p:spTree>
    <p:extLst>
      <p:ext uri="{BB962C8B-B14F-4D97-AF65-F5344CB8AC3E}">
        <p14:creationId xmlns:p14="http://schemas.microsoft.com/office/powerpoint/2010/main" val="3793832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5D69-510B-9B0E-CD0A-9A989696D434}"/>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BE67B1CF-6111-8261-C921-26F87F8136BF}"/>
              </a:ext>
            </a:extLst>
          </p:cNvPr>
          <p:cNvSpPr/>
          <p:nvPr/>
        </p:nvSpPr>
        <p:spPr>
          <a:xfrm>
            <a:off x="6167016" y="1763712"/>
            <a:ext cx="5753828" cy="1077218"/>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5491563-2313-70E0-D8AE-29515CBEE63A}"/>
              </a:ext>
            </a:extLst>
          </p:cNvPr>
          <p:cNvSpPr/>
          <p:nvPr/>
        </p:nvSpPr>
        <p:spPr>
          <a:xfrm>
            <a:off x="373522" y="1733656"/>
            <a:ext cx="4929415" cy="1077218"/>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324D695-D312-B950-CAD8-29A43CE243B3}"/>
              </a:ext>
            </a:extLst>
          </p:cNvPr>
          <p:cNvSpPr txBox="1"/>
          <p:nvPr/>
        </p:nvSpPr>
        <p:spPr>
          <a:xfrm>
            <a:off x="144780" y="975349"/>
            <a:ext cx="10370820" cy="523220"/>
          </a:xfrm>
          <a:prstGeom prst="rect">
            <a:avLst/>
          </a:prstGeom>
          <a:noFill/>
        </p:spPr>
        <p:txBody>
          <a:bodyPr wrap="square">
            <a:spAutoFit/>
          </a:bodyPr>
          <a:lstStyle/>
          <a:p>
            <a:r>
              <a:rPr lang="en-US" altLang="ja-JP" sz="2800" dirty="0"/>
              <a:t>Effects of Mineral Dust on Snow and Ice Surfaces</a:t>
            </a:r>
            <a:endParaRPr kumimoji="1" lang="ja-JP" altLang="en-US" sz="2800" dirty="0"/>
          </a:p>
        </p:txBody>
      </p:sp>
      <p:sp>
        <p:nvSpPr>
          <p:cNvPr id="16" name="テキスト ボックス 15">
            <a:extLst>
              <a:ext uri="{FF2B5EF4-FFF2-40B4-BE49-F238E27FC236}">
                <a16:creationId xmlns:a16="http://schemas.microsoft.com/office/drawing/2014/main" id="{EA870E18-1735-4BCA-11CD-13301CDCFE21}"/>
              </a:ext>
            </a:extLst>
          </p:cNvPr>
          <p:cNvSpPr txBox="1"/>
          <p:nvPr/>
        </p:nvSpPr>
        <p:spPr>
          <a:xfrm>
            <a:off x="659698" y="2072210"/>
            <a:ext cx="4357063" cy="400110"/>
          </a:xfrm>
          <a:prstGeom prst="rect">
            <a:avLst/>
          </a:prstGeom>
          <a:noFill/>
        </p:spPr>
        <p:txBody>
          <a:bodyPr wrap="square">
            <a:spAutoFit/>
          </a:bodyPr>
          <a:lstStyle/>
          <a:p>
            <a:pPr algn="ctr"/>
            <a:r>
              <a:rPr lang="en-US" altLang="ja-JP" sz="2000" dirty="0"/>
              <a:t>Direct albedo reduction effect</a:t>
            </a:r>
            <a:endParaRPr lang="ja-JP" altLang="en-US" sz="2000" dirty="0"/>
          </a:p>
        </p:txBody>
      </p:sp>
      <p:sp>
        <p:nvSpPr>
          <p:cNvPr id="17" name="テキスト ボックス 16">
            <a:extLst>
              <a:ext uri="{FF2B5EF4-FFF2-40B4-BE49-F238E27FC236}">
                <a16:creationId xmlns:a16="http://schemas.microsoft.com/office/drawing/2014/main" id="{13C7AE20-CF5F-9C6C-1DEF-C1802E0ECB9F}"/>
              </a:ext>
            </a:extLst>
          </p:cNvPr>
          <p:cNvSpPr txBox="1"/>
          <p:nvPr/>
        </p:nvSpPr>
        <p:spPr>
          <a:xfrm>
            <a:off x="6194916" y="1794490"/>
            <a:ext cx="5698029" cy="1015663"/>
          </a:xfrm>
          <a:prstGeom prst="rect">
            <a:avLst/>
          </a:prstGeom>
          <a:noFill/>
        </p:spPr>
        <p:txBody>
          <a:bodyPr wrap="square">
            <a:spAutoFit/>
          </a:bodyPr>
          <a:lstStyle/>
          <a:p>
            <a:pPr algn="ctr"/>
            <a:r>
              <a:rPr lang="en-US" altLang="ja-JP" sz="2000" dirty="0"/>
              <a:t>Indirect albedo reduction effect:</a:t>
            </a:r>
            <a:br>
              <a:rPr lang="en-US" altLang="ja-JP" sz="2000" dirty="0"/>
            </a:br>
            <a:r>
              <a:rPr lang="en-US" altLang="ja-JP" sz="2000" dirty="0"/>
              <a:t>Nutrient supply to snow algae, enhancing their growth</a:t>
            </a:r>
          </a:p>
        </p:txBody>
      </p:sp>
      <p:sp>
        <p:nvSpPr>
          <p:cNvPr id="25" name="テキスト ボックス 24">
            <a:extLst>
              <a:ext uri="{FF2B5EF4-FFF2-40B4-BE49-F238E27FC236}">
                <a16:creationId xmlns:a16="http://schemas.microsoft.com/office/drawing/2014/main" id="{CCD4BDF8-59CF-A7E4-BE0E-E40432C63FD2}"/>
              </a:ext>
            </a:extLst>
          </p:cNvPr>
          <p:cNvSpPr txBox="1"/>
          <p:nvPr/>
        </p:nvSpPr>
        <p:spPr>
          <a:xfrm>
            <a:off x="5500662" y="2056726"/>
            <a:ext cx="468630" cy="646331"/>
          </a:xfrm>
          <a:prstGeom prst="rect">
            <a:avLst/>
          </a:prstGeom>
          <a:noFill/>
        </p:spPr>
        <p:txBody>
          <a:bodyPr wrap="square">
            <a:spAutoFit/>
          </a:bodyPr>
          <a:lstStyle/>
          <a:p>
            <a:r>
              <a:rPr kumimoji="1" lang="ja-JP" altLang="en-US" sz="3600" b="1" dirty="0"/>
              <a:t>＋</a:t>
            </a:r>
            <a:endParaRPr lang="ja-JP" altLang="en-US" sz="3600" b="1" dirty="0"/>
          </a:p>
        </p:txBody>
      </p:sp>
      <p:sp>
        <p:nvSpPr>
          <p:cNvPr id="12" name="正方形/長方形 11">
            <a:extLst>
              <a:ext uri="{FF2B5EF4-FFF2-40B4-BE49-F238E27FC236}">
                <a16:creationId xmlns:a16="http://schemas.microsoft.com/office/drawing/2014/main" id="{54DDBFA4-0CCA-66D2-145B-3E6ACFD680DC}"/>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8EBFE8D2-8B6F-910B-60DD-DC5E4F24733C}"/>
              </a:ext>
            </a:extLst>
          </p:cNvPr>
          <p:cNvSpPr txBox="1">
            <a:spLocks/>
          </p:cNvSpPr>
          <p:nvPr/>
        </p:nvSpPr>
        <p:spPr>
          <a:xfrm>
            <a:off x="0" y="-138907"/>
            <a:ext cx="10515600" cy="1073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b="1" dirty="0"/>
              <a:t>Introduction</a:t>
            </a:r>
            <a:endParaRPr lang="ja-JP" altLang="en-US" sz="3600" b="1" dirty="0"/>
          </a:p>
        </p:txBody>
      </p:sp>
      <p:sp>
        <p:nvSpPr>
          <p:cNvPr id="14" name="正方形/長方形 13">
            <a:extLst>
              <a:ext uri="{FF2B5EF4-FFF2-40B4-BE49-F238E27FC236}">
                <a16:creationId xmlns:a16="http://schemas.microsoft.com/office/drawing/2014/main" id="{CB0C9CC3-69D9-F658-E691-B671D27F53F8}"/>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rPr>
              <a:t>1</a:t>
            </a:r>
            <a:endParaRPr kumimoji="1" lang="ja-JP" altLang="en-US" sz="2800" b="1" dirty="0">
              <a:ln>
                <a:solidFill>
                  <a:schemeClr val="bg1"/>
                </a:solidFill>
              </a:ln>
              <a:solidFill>
                <a:schemeClr val="bg1"/>
              </a:solidFill>
            </a:endParaRPr>
          </a:p>
        </p:txBody>
      </p:sp>
      <p:pic>
        <p:nvPicPr>
          <p:cNvPr id="2" name="図 1" descr="雪の積もった川&#10;&#10;AI 生成コンテンツは誤りを含む可能性があります。">
            <a:extLst>
              <a:ext uri="{FF2B5EF4-FFF2-40B4-BE49-F238E27FC236}">
                <a16:creationId xmlns:a16="http://schemas.microsoft.com/office/drawing/2014/main" id="{7EC78EC4-EB3D-7F6D-CB0B-5384D584F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23" y="3287556"/>
            <a:ext cx="3439260" cy="2292840"/>
          </a:xfrm>
          <a:prstGeom prst="rect">
            <a:avLst/>
          </a:prstGeom>
        </p:spPr>
      </p:pic>
      <p:pic>
        <p:nvPicPr>
          <p:cNvPr id="3" name="図 2" descr="食品, 水, 座る, 持つ が含まれている画像&#10;&#10;AI 生成コンテンツは誤りを含む可能性があります。">
            <a:extLst>
              <a:ext uri="{FF2B5EF4-FFF2-40B4-BE49-F238E27FC236}">
                <a16:creationId xmlns:a16="http://schemas.microsoft.com/office/drawing/2014/main" id="{4B1B7CE1-A03D-515A-DECA-14FBC545F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637" y="4173662"/>
            <a:ext cx="1700826" cy="1333981"/>
          </a:xfrm>
          <a:prstGeom prst="rect">
            <a:avLst/>
          </a:prstGeom>
          <a:ln w="19050">
            <a:solidFill>
              <a:srgbClr val="FF0000"/>
            </a:solidFill>
          </a:ln>
        </p:spPr>
      </p:pic>
      <p:cxnSp>
        <p:nvCxnSpPr>
          <p:cNvPr id="4" name="直線コネクタ 3">
            <a:extLst>
              <a:ext uri="{FF2B5EF4-FFF2-40B4-BE49-F238E27FC236}">
                <a16:creationId xmlns:a16="http://schemas.microsoft.com/office/drawing/2014/main" id="{6DFFDF57-28C0-E09F-F924-A5C5B7BCF45F}"/>
              </a:ext>
            </a:extLst>
          </p:cNvPr>
          <p:cNvCxnSpPr>
            <a:cxnSpLocks/>
          </p:cNvCxnSpPr>
          <p:nvPr/>
        </p:nvCxnSpPr>
        <p:spPr>
          <a:xfrm>
            <a:off x="5188371" y="5450282"/>
            <a:ext cx="458049"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10EA0B79-4770-00AC-6A56-2555069CD30F}"/>
              </a:ext>
            </a:extLst>
          </p:cNvPr>
          <p:cNvSpPr txBox="1"/>
          <p:nvPr/>
        </p:nvSpPr>
        <p:spPr>
          <a:xfrm>
            <a:off x="6706681" y="2887194"/>
            <a:ext cx="3853530" cy="461665"/>
          </a:xfrm>
          <a:prstGeom prst="rect">
            <a:avLst/>
          </a:prstGeom>
          <a:noFill/>
        </p:spPr>
        <p:txBody>
          <a:bodyPr wrap="square">
            <a:spAutoFit/>
          </a:bodyPr>
          <a:lstStyle/>
          <a:p>
            <a:r>
              <a:rPr lang="en-US" altLang="ja-JP" sz="2400" b="1" dirty="0"/>
              <a:t>Snow Algae Bloom</a:t>
            </a:r>
            <a:endParaRPr lang="en-US" altLang="ja-JP" sz="2400" b="1" u="sng" dirty="0">
              <a:solidFill>
                <a:srgbClr val="FF0000"/>
              </a:solidFill>
            </a:endParaRPr>
          </a:p>
        </p:txBody>
      </p:sp>
      <p:sp>
        <p:nvSpPr>
          <p:cNvPr id="9" name="テキスト ボックス 8">
            <a:extLst>
              <a:ext uri="{FF2B5EF4-FFF2-40B4-BE49-F238E27FC236}">
                <a16:creationId xmlns:a16="http://schemas.microsoft.com/office/drawing/2014/main" id="{EADA8BC6-4BBC-303F-790C-A9DBF9A98ACC}"/>
              </a:ext>
            </a:extLst>
          </p:cNvPr>
          <p:cNvSpPr txBox="1"/>
          <p:nvPr/>
        </p:nvSpPr>
        <p:spPr>
          <a:xfrm>
            <a:off x="988758" y="2867602"/>
            <a:ext cx="2208789" cy="461665"/>
          </a:xfrm>
          <a:prstGeom prst="rect">
            <a:avLst/>
          </a:prstGeom>
          <a:noFill/>
        </p:spPr>
        <p:txBody>
          <a:bodyPr wrap="square">
            <a:spAutoFit/>
          </a:bodyPr>
          <a:lstStyle/>
          <a:p>
            <a:r>
              <a:rPr lang="en-US" altLang="ja-JP" sz="2400" b="1" dirty="0"/>
              <a:t>Mineral Dust</a:t>
            </a:r>
            <a:endParaRPr lang="en-US" altLang="ja-JP" sz="2400" b="1" u="sng" dirty="0">
              <a:solidFill>
                <a:srgbClr val="FF0000"/>
              </a:solidFill>
            </a:endParaRPr>
          </a:p>
        </p:txBody>
      </p:sp>
      <p:pic>
        <p:nvPicPr>
          <p:cNvPr id="15" name="図 14" descr="屋外, 雪, 水, 男 が含まれている画像&#10;&#10;AI 生成コンテンツは誤りを含む可能性があります。">
            <a:extLst>
              <a:ext uri="{FF2B5EF4-FFF2-40B4-BE49-F238E27FC236}">
                <a16:creationId xmlns:a16="http://schemas.microsoft.com/office/drawing/2014/main" id="{D561990F-FCA1-0C52-7A1E-310CDD838B0D}"/>
              </a:ext>
            </a:extLst>
          </p:cNvPr>
          <p:cNvPicPr>
            <a:picLocks noChangeAspect="1"/>
          </p:cNvPicPr>
          <p:nvPr/>
        </p:nvPicPr>
        <p:blipFill>
          <a:blip r:embed="rId5">
            <a:extLst>
              <a:ext uri="{28A0092B-C50C-407E-A947-70E740481C1C}">
                <a14:useLocalDpi xmlns:a14="http://schemas.microsoft.com/office/drawing/2010/main" val="0"/>
              </a:ext>
            </a:extLst>
          </a:blip>
          <a:srcRect t="19797" b="30691"/>
          <a:stretch>
            <a:fillRect/>
          </a:stretch>
        </p:blipFill>
        <p:spPr>
          <a:xfrm>
            <a:off x="6395543" y="3287556"/>
            <a:ext cx="3439260" cy="2284011"/>
          </a:xfrm>
          <a:prstGeom prst="rect">
            <a:avLst/>
          </a:prstGeom>
        </p:spPr>
      </p:pic>
      <p:sp>
        <p:nvSpPr>
          <p:cNvPr id="19" name="正方形/長方形 18">
            <a:extLst>
              <a:ext uri="{FF2B5EF4-FFF2-40B4-BE49-F238E27FC236}">
                <a16:creationId xmlns:a16="http://schemas.microsoft.com/office/drawing/2014/main" id="{B09D3FDF-13C4-BAA4-8C44-0D627EBB343E}"/>
              </a:ext>
            </a:extLst>
          </p:cNvPr>
          <p:cNvSpPr/>
          <p:nvPr/>
        </p:nvSpPr>
        <p:spPr>
          <a:xfrm>
            <a:off x="8247977" y="4220121"/>
            <a:ext cx="36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96B56DEE-A567-D569-3C3A-906F0E26A610}"/>
              </a:ext>
            </a:extLst>
          </p:cNvPr>
          <p:cNvCxnSpPr>
            <a:cxnSpLocks/>
          </p:cNvCxnSpPr>
          <p:nvPr/>
        </p:nvCxnSpPr>
        <p:spPr>
          <a:xfrm flipV="1">
            <a:off x="8609098" y="4195100"/>
            <a:ext cx="1374559" cy="1997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6C1FBFD9-7121-39C3-9D7A-AAA5D529D14E}"/>
              </a:ext>
            </a:extLst>
          </p:cNvPr>
          <p:cNvCxnSpPr>
            <a:cxnSpLocks/>
          </p:cNvCxnSpPr>
          <p:nvPr/>
        </p:nvCxnSpPr>
        <p:spPr>
          <a:xfrm>
            <a:off x="8602374" y="4557466"/>
            <a:ext cx="1381283" cy="936895"/>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正方形/長方形 21">
            <a:extLst>
              <a:ext uri="{FF2B5EF4-FFF2-40B4-BE49-F238E27FC236}">
                <a16:creationId xmlns:a16="http://schemas.microsoft.com/office/drawing/2014/main" id="{29BE980D-C01F-BE78-9EF5-6849E6C6D783}"/>
              </a:ext>
            </a:extLst>
          </p:cNvPr>
          <p:cNvSpPr/>
          <p:nvPr/>
        </p:nvSpPr>
        <p:spPr>
          <a:xfrm>
            <a:off x="2583566" y="4220121"/>
            <a:ext cx="36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75E125E3-E762-E809-907C-02C591133B64}"/>
              </a:ext>
            </a:extLst>
          </p:cNvPr>
          <p:cNvCxnSpPr>
            <a:cxnSpLocks/>
          </p:cNvCxnSpPr>
          <p:nvPr/>
        </p:nvCxnSpPr>
        <p:spPr>
          <a:xfrm>
            <a:off x="2956283" y="4563688"/>
            <a:ext cx="982931" cy="95098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21AE390A-E2B5-D08E-D812-48632FBCE9BB}"/>
              </a:ext>
            </a:extLst>
          </p:cNvPr>
          <p:cNvCxnSpPr>
            <a:cxnSpLocks/>
          </p:cNvCxnSpPr>
          <p:nvPr/>
        </p:nvCxnSpPr>
        <p:spPr>
          <a:xfrm flipV="1">
            <a:off x="2918389" y="4173662"/>
            <a:ext cx="1020825" cy="46459"/>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pic>
        <p:nvPicPr>
          <p:cNvPr id="36" name="図 35">
            <a:extLst>
              <a:ext uri="{FF2B5EF4-FFF2-40B4-BE49-F238E27FC236}">
                <a16:creationId xmlns:a16="http://schemas.microsoft.com/office/drawing/2014/main" id="{54D683CE-0DA1-7E3D-5190-A92B4EE8024C}"/>
              </a:ext>
            </a:extLst>
          </p:cNvPr>
          <p:cNvPicPr>
            <a:picLocks noChangeAspect="1"/>
          </p:cNvPicPr>
          <p:nvPr/>
        </p:nvPicPr>
        <p:blipFill rotWithShape="1">
          <a:blip r:embed="rId6">
            <a:extLst>
              <a:ext uri="{28A0092B-C50C-407E-A947-70E740481C1C}">
                <a14:useLocalDpi xmlns:a14="http://schemas.microsoft.com/office/drawing/2010/main" val="0"/>
              </a:ext>
            </a:extLst>
          </a:blip>
          <a:srcRect l="1374" t="37935" r="57528" b="7995"/>
          <a:stretch>
            <a:fillRect/>
          </a:stretch>
        </p:blipFill>
        <p:spPr bwMode="auto">
          <a:xfrm>
            <a:off x="9983657" y="4187507"/>
            <a:ext cx="1671917" cy="1327167"/>
          </a:xfrm>
          <a:prstGeom prst="rect">
            <a:avLst/>
          </a:prstGeom>
          <a:noFill/>
          <a:ln w="19050">
            <a:solidFill>
              <a:srgbClr val="FF0000"/>
            </a:solidFill>
          </a:ln>
          <a:extLst>
            <a:ext uri="{53640926-AAD7-44D8-BBD7-CCE9431645EC}">
              <a14:shadowObscured xmlns:a14="http://schemas.microsoft.com/office/drawing/2010/main"/>
            </a:ext>
          </a:extLst>
        </p:spPr>
      </p:pic>
      <p:sp>
        <p:nvSpPr>
          <p:cNvPr id="39" name="テキスト ボックス 38">
            <a:extLst>
              <a:ext uri="{FF2B5EF4-FFF2-40B4-BE49-F238E27FC236}">
                <a16:creationId xmlns:a16="http://schemas.microsoft.com/office/drawing/2014/main" id="{71D0442F-00B6-1C21-DBB3-05D702D95E76}"/>
              </a:ext>
            </a:extLst>
          </p:cNvPr>
          <p:cNvSpPr txBox="1"/>
          <p:nvPr/>
        </p:nvSpPr>
        <p:spPr>
          <a:xfrm>
            <a:off x="368278" y="5802235"/>
            <a:ext cx="11496767" cy="830997"/>
          </a:xfrm>
          <a:prstGeom prst="rect">
            <a:avLst/>
          </a:prstGeom>
          <a:solidFill>
            <a:schemeClr val="bg2"/>
          </a:solidFill>
        </p:spPr>
        <p:txBody>
          <a:bodyPr wrap="square" rtlCol="0">
            <a:spAutoFit/>
          </a:bodyPr>
          <a:lstStyle/>
          <a:p>
            <a:pPr algn="ctr"/>
            <a:r>
              <a:rPr lang="en-US" altLang="ja-JP" sz="2400" dirty="0"/>
              <a:t>These impurities enhance glacier melt and contribute to sea-level rise.</a:t>
            </a:r>
            <a:br>
              <a:rPr lang="en-US" altLang="ja-JP" sz="2400" dirty="0"/>
            </a:br>
            <a:r>
              <a:rPr lang="en-US" altLang="ja-JP" sz="2400" dirty="0"/>
              <a:t>By reducing surface albedo, they accelerate global warming.</a:t>
            </a:r>
            <a:endParaRPr kumimoji="1" lang="ja-JP" altLang="en-US" sz="2400" dirty="0"/>
          </a:p>
        </p:txBody>
      </p:sp>
      <p:cxnSp>
        <p:nvCxnSpPr>
          <p:cNvPr id="45" name="直線コネクタ 44">
            <a:extLst>
              <a:ext uri="{FF2B5EF4-FFF2-40B4-BE49-F238E27FC236}">
                <a16:creationId xmlns:a16="http://schemas.microsoft.com/office/drawing/2014/main" id="{C22D8298-82DC-3586-5967-C720271EBE5A}"/>
              </a:ext>
            </a:extLst>
          </p:cNvPr>
          <p:cNvCxnSpPr>
            <a:cxnSpLocks/>
          </p:cNvCxnSpPr>
          <p:nvPr/>
        </p:nvCxnSpPr>
        <p:spPr>
          <a:xfrm>
            <a:off x="10952065" y="5450282"/>
            <a:ext cx="626591"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2497A79E-48C0-7501-6AB5-ACCCB0642079}"/>
              </a:ext>
            </a:extLst>
          </p:cNvPr>
          <p:cNvCxnSpPr>
            <a:cxnSpLocks/>
          </p:cNvCxnSpPr>
          <p:nvPr/>
        </p:nvCxnSpPr>
        <p:spPr>
          <a:xfrm>
            <a:off x="10188014" y="4021628"/>
            <a:ext cx="168228" cy="297396"/>
          </a:xfrm>
          <a:prstGeom prst="line">
            <a:avLst/>
          </a:prstGeom>
        </p:spPr>
        <p:style>
          <a:lnRef idx="2">
            <a:schemeClr val="dk1"/>
          </a:lnRef>
          <a:fillRef idx="0">
            <a:schemeClr val="dk1"/>
          </a:fillRef>
          <a:effectRef idx="1">
            <a:schemeClr val="dk1"/>
          </a:effectRef>
          <a:fontRef idx="minor">
            <a:schemeClr val="tx1"/>
          </a:fontRef>
        </p:style>
      </p:cxnSp>
      <p:sp>
        <p:nvSpPr>
          <p:cNvPr id="54" name="テキスト ボックス 53">
            <a:extLst>
              <a:ext uri="{FF2B5EF4-FFF2-40B4-BE49-F238E27FC236}">
                <a16:creationId xmlns:a16="http://schemas.microsoft.com/office/drawing/2014/main" id="{FA393BE4-B995-57B5-AA83-4F5B59B9AACB}"/>
              </a:ext>
            </a:extLst>
          </p:cNvPr>
          <p:cNvSpPr txBox="1"/>
          <p:nvPr/>
        </p:nvSpPr>
        <p:spPr>
          <a:xfrm>
            <a:off x="10701602" y="4734989"/>
            <a:ext cx="2233749" cy="369332"/>
          </a:xfrm>
          <a:prstGeom prst="rect">
            <a:avLst/>
          </a:prstGeom>
          <a:noFill/>
        </p:spPr>
        <p:txBody>
          <a:bodyPr wrap="square" rtlCol="0">
            <a:spAutoFit/>
          </a:bodyPr>
          <a:lstStyle/>
          <a:p>
            <a:r>
              <a:rPr kumimoji="1" lang="en-US" altLang="ja-JP" b="1" dirty="0"/>
              <a:t>Snow</a:t>
            </a:r>
            <a:r>
              <a:rPr lang="en-US" altLang="ja-JP" b="1" dirty="0"/>
              <a:t> Algae</a:t>
            </a:r>
            <a:endParaRPr kumimoji="1" lang="ja-JP" altLang="en-US" b="1" dirty="0"/>
          </a:p>
        </p:txBody>
      </p:sp>
      <p:sp>
        <p:nvSpPr>
          <p:cNvPr id="56" name="テキスト ボックス 55">
            <a:extLst>
              <a:ext uri="{FF2B5EF4-FFF2-40B4-BE49-F238E27FC236}">
                <a16:creationId xmlns:a16="http://schemas.microsoft.com/office/drawing/2014/main" id="{E2A6F33E-E8A6-266D-0257-D4FB40B392C9}"/>
              </a:ext>
            </a:extLst>
          </p:cNvPr>
          <p:cNvSpPr txBox="1"/>
          <p:nvPr/>
        </p:nvSpPr>
        <p:spPr>
          <a:xfrm>
            <a:off x="9793942" y="3645195"/>
            <a:ext cx="2233749" cy="369332"/>
          </a:xfrm>
          <a:prstGeom prst="rect">
            <a:avLst/>
          </a:prstGeom>
          <a:noFill/>
        </p:spPr>
        <p:txBody>
          <a:bodyPr wrap="square" rtlCol="0">
            <a:spAutoFit/>
          </a:bodyPr>
          <a:lstStyle/>
          <a:p>
            <a:r>
              <a:rPr kumimoji="1" lang="en-US" altLang="ja-JP" b="1" dirty="0"/>
              <a:t>Mineral dust</a:t>
            </a:r>
            <a:endParaRPr kumimoji="1" lang="ja-JP" altLang="en-US" b="1" dirty="0"/>
          </a:p>
        </p:txBody>
      </p:sp>
      <p:sp>
        <p:nvSpPr>
          <p:cNvPr id="6" name="テキスト ボックス 5">
            <a:extLst>
              <a:ext uri="{FF2B5EF4-FFF2-40B4-BE49-F238E27FC236}">
                <a16:creationId xmlns:a16="http://schemas.microsoft.com/office/drawing/2014/main" id="{57A39C58-36E6-0DC1-9ABC-535B1164D885}"/>
              </a:ext>
            </a:extLst>
          </p:cNvPr>
          <p:cNvSpPr txBox="1"/>
          <p:nvPr/>
        </p:nvSpPr>
        <p:spPr>
          <a:xfrm>
            <a:off x="5061057" y="5199362"/>
            <a:ext cx="771525" cy="253916"/>
          </a:xfrm>
          <a:prstGeom prst="rect">
            <a:avLst/>
          </a:prstGeom>
          <a:noFill/>
        </p:spPr>
        <p:txBody>
          <a:bodyPr wrap="square" rtlCol="0">
            <a:spAutoFit/>
          </a:bodyPr>
          <a:lstStyle/>
          <a:p>
            <a:r>
              <a:rPr kumimoji="1" lang="en-US" altLang="ja-JP" sz="1050" b="1" dirty="0"/>
              <a:t>50 </a:t>
            </a:r>
            <a:r>
              <a:rPr kumimoji="1" lang="en-US" altLang="ja-JP" sz="1050" b="1" dirty="0" err="1"/>
              <a:t>μm</a:t>
            </a:r>
            <a:endParaRPr kumimoji="1" lang="ja-JP" altLang="en-US" sz="1050" b="1" dirty="0"/>
          </a:p>
        </p:txBody>
      </p:sp>
      <p:sp>
        <p:nvSpPr>
          <p:cNvPr id="26" name="テキスト ボックス 25">
            <a:extLst>
              <a:ext uri="{FF2B5EF4-FFF2-40B4-BE49-F238E27FC236}">
                <a16:creationId xmlns:a16="http://schemas.microsoft.com/office/drawing/2014/main" id="{12E0DB8A-A78B-B577-A3C9-1B2F196F2175}"/>
              </a:ext>
            </a:extLst>
          </p:cNvPr>
          <p:cNvSpPr txBox="1"/>
          <p:nvPr/>
        </p:nvSpPr>
        <p:spPr>
          <a:xfrm>
            <a:off x="11028639" y="5158279"/>
            <a:ext cx="771525" cy="253916"/>
          </a:xfrm>
          <a:prstGeom prst="rect">
            <a:avLst/>
          </a:prstGeom>
          <a:noFill/>
        </p:spPr>
        <p:txBody>
          <a:bodyPr wrap="square" rtlCol="0">
            <a:spAutoFit/>
          </a:bodyPr>
          <a:lstStyle/>
          <a:p>
            <a:r>
              <a:rPr lang="en-US" altLang="ja-JP" sz="1050" b="1" dirty="0"/>
              <a:t>2</a:t>
            </a:r>
            <a:r>
              <a:rPr kumimoji="1" lang="en-US" altLang="ja-JP" sz="1050" b="1" dirty="0"/>
              <a:t>0 </a:t>
            </a:r>
            <a:r>
              <a:rPr kumimoji="1" lang="en-US" altLang="ja-JP" sz="1050" b="1" dirty="0" err="1"/>
              <a:t>μm</a:t>
            </a:r>
            <a:endParaRPr kumimoji="1" lang="ja-JP" altLang="en-US" sz="1050" b="1" dirty="0"/>
          </a:p>
        </p:txBody>
      </p:sp>
    </p:spTree>
    <p:extLst>
      <p:ext uri="{BB962C8B-B14F-4D97-AF65-F5344CB8AC3E}">
        <p14:creationId xmlns:p14="http://schemas.microsoft.com/office/powerpoint/2010/main" val="158833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5683-4F90-FF84-7E97-9C187B9259EA}"/>
            </a:ext>
          </a:extLst>
        </p:cNvPr>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5CBA962F-14B4-E8CF-0FCB-7C86BBC8D8B2}"/>
              </a:ext>
            </a:extLst>
          </p:cNvPr>
          <p:cNvSpPr txBox="1"/>
          <p:nvPr/>
        </p:nvSpPr>
        <p:spPr>
          <a:xfrm>
            <a:off x="250474" y="2000605"/>
            <a:ext cx="6987562" cy="1938992"/>
          </a:xfrm>
          <a:prstGeom prst="rect">
            <a:avLst/>
          </a:prstGeom>
          <a:noFill/>
        </p:spPr>
        <p:txBody>
          <a:bodyPr wrap="square">
            <a:spAutoFit/>
          </a:bodyPr>
          <a:lstStyle/>
          <a:p>
            <a:r>
              <a:rPr kumimoji="1" lang="en-US" altLang="ja-JP" sz="2400" b="1" dirty="0">
                <a:latin typeface="+mn-ea"/>
              </a:rPr>
              <a:t>Source of Mineral dust</a:t>
            </a:r>
          </a:p>
          <a:p>
            <a:r>
              <a:rPr kumimoji="1" lang="en-US" altLang="ja-JP" sz="2400" dirty="0">
                <a:latin typeface="+mn-ea"/>
              </a:rPr>
              <a:t> </a:t>
            </a:r>
            <a:r>
              <a:rPr kumimoji="1" lang="ja-JP" altLang="en-US" sz="2400" dirty="0">
                <a:latin typeface="+mn-ea"/>
              </a:rPr>
              <a:t>①</a:t>
            </a:r>
            <a:r>
              <a:rPr lang="en-US" altLang="ja-JP" sz="2400" dirty="0"/>
              <a:t>Asian dust</a:t>
            </a:r>
            <a:r>
              <a:rPr lang="ja-JP" altLang="en-US" sz="2400" dirty="0"/>
              <a:t>→</a:t>
            </a:r>
            <a:r>
              <a:rPr lang="en-US" altLang="ja-JP" sz="2400" dirty="0"/>
              <a:t>Spring</a:t>
            </a:r>
            <a:r>
              <a:rPr lang="ja-JP" altLang="en-US" sz="2400" dirty="0"/>
              <a:t>（</a:t>
            </a:r>
            <a:r>
              <a:rPr lang="en-US" altLang="ja-JP" sz="2400" dirty="0"/>
              <a:t>Mainly</a:t>
            </a:r>
            <a:r>
              <a:rPr lang="ja-JP" altLang="en-US" sz="2400" dirty="0"/>
              <a:t> </a:t>
            </a:r>
            <a:r>
              <a:rPr lang="en-US" altLang="ja-JP" sz="2400" dirty="0"/>
              <a:t>April</a:t>
            </a:r>
            <a:r>
              <a:rPr lang="ja-JP" altLang="en-US" sz="2400" dirty="0"/>
              <a:t>）</a:t>
            </a:r>
            <a:endParaRPr lang="en-US" altLang="ja-JP" sz="2400" dirty="0"/>
          </a:p>
          <a:p>
            <a:endParaRPr lang="en-US" altLang="ja-JP" sz="2400" dirty="0"/>
          </a:p>
          <a:p>
            <a:r>
              <a:rPr lang="en-US" altLang="ja-JP" sz="2400" u="sng" dirty="0"/>
              <a:t>Hypothesis</a:t>
            </a:r>
            <a:endParaRPr kumimoji="1" lang="en-US" altLang="ja-JP" sz="2400" b="1" u="sng" dirty="0">
              <a:latin typeface="+mn-ea"/>
            </a:endParaRPr>
          </a:p>
          <a:p>
            <a:r>
              <a:rPr kumimoji="1" lang="ja-JP" altLang="en-US" sz="2400" dirty="0">
                <a:latin typeface="+mn-ea"/>
              </a:rPr>
              <a:t>②</a:t>
            </a:r>
            <a:r>
              <a:rPr lang="en-US" altLang="ja-JP" sz="2400" dirty="0">
                <a:solidFill>
                  <a:srgbClr val="FF0000"/>
                </a:solidFill>
              </a:rPr>
              <a:t> Locally derived mineral dust</a:t>
            </a:r>
            <a:r>
              <a:rPr lang="ja-JP" altLang="en-US" sz="2400" dirty="0">
                <a:solidFill>
                  <a:srgbClr val="FF0000"/>
                </a:solidFill>
              </a:rPr>
              <a:t>→？</a:t>
            </a:r>
            <a:endParaRPr lang="ja-JP" altLang="en-US" sz="2400" b="1" u="sng" dirty="0">
              <a:solidFill>
                <a:srgbClr val="FF0000"/>
              </a:solidFill>
            </a:endParaRPr>
          </a:p>
        </p:txBody>
      </p:sp>
      <p:sp>
        <p:nvSpPr>
          <p:cNvPr id="28" name="テキスト ボックス 27">
            <a:extLst>
              <a:ext uri="{FF2B5EF4-FFF2-40B4-BE49-F238E27FC236}">
                <a16:creationId xmlns:a16="http://schemas.microsoft.com/office/drawing/2014/main" id="{22D1B4EB-2BF1-3473-72A1-E74CCE5E86B2}"/>
              </a:ext>
            </a:extLst>
          </p:cNvPr>
          <p:cNvSpPr txBox="1"/>
          <p:nvPr/>
        </p:nvSpPr>
        <p:spPr>
          <a:xfrm>
            <a:off x="250474" y="980372"/>
            <a:ext cx="11022771" cy="461665"/>
          </a:xfrm>
          <a:prstGeom prst="rect">
            <a:avLst/>
          </a:prstGeom>
          <a:noFill/>
        </p:spPr>
        <p:txBody>
          <a:bodyPr wrap="square">
            <a:spAutoFit/>
          </a:bodyPr>
          <a:lstStyle/>
          <a:p>
            <a:pPr>
              <a:buNone/>
            </a:pPr>
            <a:r>
              <a:rPr lang="en-US" altLang="ja-JP" sz="2400" u="sng" dirty="0"/>
              <a:t>Mineral dust on seasonal snow surfaces in mountainous regions of Japan</a:t>
            </a:r>
            <a:endParaRPr lang="ja-JP" altLang="en-US" sz="2400" u="sng" dirty="0">
              <a:solidFill>
                <a:srgbClr val="FF0000"/>
              </a:solidFill>
            </a:endParaRPr>
          </a:p>
        </p:txBody>
      </p:sp>
      <p:pic>
        <p:nvPicPr>
          <p:cNvPr id="6" name="図 5" descr="ダイアグラム&#10;&#10;AI 生成コンテンツは誤りを含む可能性があります。">
            <a:extLst>
              <a:ext uri="{FF2B5EF4-FFF2-40B4-BE49-F238E27FC236}">
                <a16:creationId xmlns:a16="http://schemas.microsoft.com/office/drawing/2014/main" id="{A52733A2-0F1C-DF69-6D3A-9B0FB0F8A9B1}"/>
              </a:ext>
            </a:extLst>
          </p:cNvPr>
          <p:cNvPicPr>
            <a:picLocks noChangeAspect="1"/>
          </p:cNvPicPr>
          <p:nvPr/>
        </p:nvPicPr>
        <p:blipFill>
          <a:blip r:embed="rId3">
            <a:extLst>
              <a:ext uri="{28A0092B-C50C-407E-A947-70E740481C1C}">
                <a14:useLocalDpi xmlns:a14="http://schemas.microsoft.com/office/drawing/2010/main" val="0"/>
              </a:ext>
            </a:extLst>
          </a:blip>
          <a:srcRect b="16783"/>
          <a:stretch>
            <a:fillRect/>
          </a:stretch>
        </p:blipFill>
        <p:spPr>
          <a:xfrm>
            <a:off x="5957806" y="1551661"/>
            <a:ext cx="5501206" cy="2674953"/>
          </a:xfrm>
          <a:prstGeom prst="rect">
            <a:avLst/>
          </a:prstGeom>
        </p:spPr>
      </p:pic>
      <p:sp>
        <p:nvSpPr>
          <p:cNvPr id="12" name="正方形/長方形 11">
            <a:extLst>
              <a:ext uri="{FF2B5EF4-FFF2-40B4-BE49-F238E27FC236}">
                <a16:creationId xmlns:a16="http://schemas.microsoft.com/office/drawing/2014/main" id="{8E17BABA-83D7-E9A8-3303-EE9FCC10EC3E}"/>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65CC2FA2-A3A0-8FC6-694A-E5C056CF9DDC}"/>
              </a:ext>
            </a:extLst>
          </p:cNvPr>
          <p:cNvSpPr txBox="1">
            <a:spLocks/>
          </p:cNvSpPr>
          <p:nvPr/>
        </p:nvSpPr>
        <p:spPr>
          <a:xfrm>
            <a:off x="0" y="-138907"/>
            <a:ext cx="10515600" cy="1073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b="1" dirty="0"/>
              <a:t>Introduction</a:t>
            </a:r>
            <a:endParaRPr lang="ja-JP" altLang="en-US" sz="3600" b="1" dirty="0"/>
          </a:p>
        </p:txBody>
      </p:sp>
      <p:sp>
        <p:nvSpPr>
          <p:cNvPr id="14" name="正方形/長方形 13">
            <a:extLst>
              <a:ext uri="{FF2B5EF4-FFF2-40B4-BE49-F238E27FC236}">
                <a16:creationId xmlns:a16="http://schemas.microsoft.com/office/drawing/2014/main" id="{1C2F4DDE-6A15-2D26-3612-891CDB9555C6}"/>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2</a:t>
            </a:r>
            <a:endParaRPr kumimoji="1" lang="ja-JP" altLang="en-US" sz="2800" b="1" dirty="0">
              <a:ln>
                <a:solidFill>
                  <a:schemeClr val="bg1"/>
                </a:solidFill>
              </a:ln>
              <a:solidFill>
                <a:schemeClr val="bg1"/>
              </a:solidFill>
            </a:endParaRPr>
          </a:p>
        </p:txBody>
      </p:sp>
      <p:sp>
        <p:nvSpPr>
          <p:cNvPr id="3" name="テキスト ボックス 2">
            <a:extLst>
              <a:ext uri="{FF2B5EF4-FFF2-40B4-BE49-F238E27FC236}">
                <a16:creationId xmlns:a16="http://schemas.microsoft.com/office/drawing/2014/main" id="{80F9B58F-7932-EEA3-EAB3-B00447BEC67C}"/>
              </a:ext>
            </a:extLst>
          </p:cNvPr>
          <p:cNvSpPr txBox="1"/>
          <p:nvPr/>
        </p:nvSpPr>
        <p:spPr>
          <a:xfrm>
            <a:off x="8488338" y="3546588"/>
            <a:ext cx="2813918" cy="830997"/>
          </a:xfrm>
          <a:prstGeom prst="rect">
            <a:avLst/>
          </a:prstGeom>
          <a:solidFill>
            <a:schemeClr val="bg1"/>
          </a:solidFill>
          <a:ln>
            <a:solidFill>
              <a:schemeClr val="tx1"/>
            </a:solidFill>
          </a:ln>
        </p:spPr>
        <p:txBody>
          <a:bodyPr wrap="square" rtlCol="0">
            <a:spAutoFit/>
          </a:bodyPr>
          <a:lstStyle/>
          <a:p>
            <a:r>
              <a:rPr kumimoji="1" lang="ja-JP" altLang="en-US" sz="1600" b="1" dirty="0">
                <a:solidFill>
                  <a:srgbClr val="FF0000"/>
                </a:solidFill>
              </a:rPr>
              <a:t>② </a:t>
            </a:r>
            <a:r>
              <a:rPr kumimoji="1" lang="en-US" altLang="ja-JP" sz="1600" b="1" dirty="0">
                <a:solidFill>
                  <a:srgbClr val="FF0000"/>
                </a:solidFill>
              </a:rPr>
              <a:t>Short-range transport &amp; deposition (from exposed ground)</a:t>
            </a:r>
            <a:endParaRPr kumimoji="1" lang="ja-JP" altLang="en-US" sz="1600" b="1" dirty="0">
              <a:solidFill>
                <a:srgbClr val="FF0000"/>
              </a:solidFill>
            </a:endParaRPr>
          </a:p>
        </p:txBody>
      </p:sp>
      <p:sp>
        <p:nvSpPr>
          <p:cNvPr id="8" name="テキスト ボックス 7">
            <a:extLst>
              <a:ext uri="{FF2B5EF4-FFF2-40B4-BE49-F238E27FC236}">
                <a16:creationId xmlns:a16="http://schemas.microsoft.com/office/drawing/2014/main" id="{219583A1-3077-D7C0-60AD-AF579891C08C}"/>
              </a:ext>
            </a:extLst>
          </p:cNvPr>
          <p:cNvSpPr txBox="1"/>
          <p:nvPr/>
        </p:nvSpPr>
        <p:spPr>
          <a:xfrm>
            <a:off x="388668" y="4993535"/>
            <a:ext cx="11414664" cy="1569660"/>
          </a:xfrm>
          <a:prstGeom prst="rect">
            <a:avLst/>
          </a:prstGeom>
          <a:solidFill>
            <a:schemeClr val="bg2"/>
          </a:solidFill>
          <a:ln>
            <a:noFill/>
          </a:ln>
        </p:spPr>
        <p:txBody>
          <a:bodyPr wrap="square">
            <a:spAutoFit/>
          </a:bodyPr>
          <a:lstStyle/>
          <a:p>
            <a:pPr marL="274320" algn="ctr"/>
            <a:r>
              <a:rPr lang="en-US" altLang="ja-JP" sz="3200" dirty="0">
                <a:latin typeface="+mn-ea"/>
              </a:rPr>
              <a:t>This study investigates seasonal and spatial variations in mineral dust composition on the Tateyama and evaluates the relative contributions of long-range and local dust</a:t>
            </a:r>
          </a:p>
        </p:txBody>
      </p:sp>
      <p:sp>
        <p:nvSpPr>
          <p:cNvPr id="11" name="テキスト ボックス 10">
            <a:extLst>
              <a:ext uri="{FF2B5EF4-FFF2-40B4-BE49-F238E27FC236}">
                <a16:creationId xmlns:a16="http://schemas.microsoft.com/office/drawing/2014/main" id="{36D6DFA0-B3F2-29D1-7E49-4F989764EDF5}"/>
              </a:ext>
            </a:extLst>
          </p:cNvPr>
          <p:cNvSpPr txBox="1"/>
          <p:nvPr/>
        </p:nvSpPr>
        <p:spPr>
          <a:xfrm>
            <a:off x="250474" y="4528884"/>
            <a:ext cx="6185262" cy="461665"/>
          </a:xfrm>
          <a:prstGeom prst="rect">
            <a:avLst/>
          </a:prstGeom>
          <a:noFill/>
        </p:spPr>
        <p:txBody>
          <a:bodyPr wrap="square">
            <a:spAutoFit/>
          </a:bodyPr>
          <a:lstStyle/>
          <a:p>
            <a:r>
              <a:rPr lang="en-US" altLang="ja-JP" sz="2400" dirty="0"/>
              <a:t>Objective</a:t>
            </a:r>
            <a:endParaRPr lang="ja-JP" altLang="en-US" sz="2400" dirty="0"/>
          </a:p>
        </p:txBody>
      </p:sp>
    </p:spTree>
    <p:extLst>
      <p:ext uri="{BB962C8B-B14F-4D97-AF65-F5344CB8AC3E}">
        <p14:creationId xmlns:p14="http://schemas.microsoft.com/office/powerpoint/2010/main" val="111349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DBF5-38CF-EC5E-BBE0-BAB9EACBF8F6}"/>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4CA7F8CE-C52F-A187-2F39-9A9887B0F4D7}"/>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ダイアグラム&#10;&#10;AI 生成コンテンツは誤りを含む可能性があります。">
            <a:extLst>
              <a:ext uri="{FF2B5EF4-FFF2-40B4-BE49-F238E27FC236}">
                <a16:creationId xmlns:a16="http://schemas.microsoft.com/office/drawing/2014/main" id="{80106D8E-C086-EBDF-6AD4-9DC84D910701}"/>
              </a:ext>
            </a:extLst>
          </p:cNvPr>
          <p:cNvPicPr>
            <a:picLocks noChangeAspect="1"/>
          </p:cNvPicPr>
          <p:nvPr/>
        </p:nvPicPr>
        <p:blipFill>
          <a:blip r:embed="rId3">
            <a:extLst>
              <a:ext uri="{28A0092B-C50C-407E-A947-70E740481C1C}">
                <a14:useLocalDpi xmlns:a14="http://schemas.microsoft.com/office/drawing/2010/main" val="0"/>
              </a:ext>
            </a:extLst>
          </a:blip>
          <a:srcRect l="7778" t="4858" r="17555" b="23704"/>
          <a:stretch>
            <a:fillRect/>
          </a:stretch>
        </p:blipFill>
        <p:spPr>
          <a:xfrm>
            <a:off x="5854347" y="1001296"/>
            <a:ext cx="6121400" cy="5856704"/>
          </a:xfrm>
          <a:prstGeom prst="rect">
            <a:avLst/>
          </a:prstGeom>
        </p:spPr>
      </p:pic>
      <p:sp>
        <p:nvSpPr>
          <p:cNvPr id="2" name="タイトル 1">
            <a:extLst>
              <a:ext uri="{FF2B5EF4-FFF2-40B4-BE49-F238E27FC236}">
                <a16:creationId xmlns:a16="http://schemas.microsoft.com/office/drawing/2014/main" id="{D8F79817-7567-A844-A925-BBF5199213FA}"/>
              </a:ext>
            </a:extLst>
          </p:cNvPr>
          <p:cNvSpPr>
            <a:spLocks noGrp="1"/>
          </p:cNvSpPr>
          <p:nvPr>
            <p:ph type="title"/>
          </p:nvPr>
        </p:nvSpPr>
        <p:spPr>
          <a:xfrm>
            <a:off x="0" y="-138907"/>
            <a:ext cx="10515600" cy="1140203"/>
          </a:xfrm>
        </p:spPr>
        <p:txBody>
          <a:bodyPr>
            <a:normAutofit/>
          </a:bodyPr>
          <a:lstStyle/>
          <a:p>
            <a:r>
              <a:rPr lang="en-US" altLang="ja-JP" sz="3600" b="1" dirty="0"/>
              <a:t>Study Site</a:t>
            </a:r>
            <a:endParaRPr kumimoji="1" lang="ja-JP" altLang="en-US" sz="3600" b="1" dirty="0"/>
          </a:p>
        </p:txBody>
      </p:sp>
      <p:sp>
        <p:nvSpPr>
          <p:cNvPr id="3" name="テキスト ボックス 2">
            <a:extLst>
              <a:ext uri="{FF2B5EF4-FFF2-40B4-BE49-F238E27FC236}">
                <a16:creationId xmlns:a16="http://schemas.microsoft.com/office/drawing/2014/main" id="{E120FB25-8978-8FD5-23F8-E987DBE7EC9A}"/>
              </a:ext>
            </a:extLst>
          </p:cNvPr>
          <p:cNvSpPr txBox="1"/>
          <p:nvPr/>
        </p:nvSpPr>
        <p:spPr>
          <a:xfrm>
            <a:off x="216253" y="981581"/>
            <a:ext cx="6015582" cy="830997"/>
          </a:xfrm>
          <a:prstGeom prst="rect">
            <a:avLst/>
          </a:prstGeom>
          <a:solidFill>
            <a:schemeClr val="bg1"/>
          </a:solidFill>
        </p:spPr>
        <p:txBody>
          <a:bodyPr wrap="square" rtlCol="0">
            <a:spAutoFit/>
          </a:bodyPr>
          <a:lstStyle/>
          <a:p>
            <a:r>
              <a:rPr lang="pt-BR" altLang="ja-JP" sz="2400" b="1" dirty="0"/>
              <a:t>Murodo-daira, Tateyama, Toyama Prefecture, Japan</a:t>
            </a:r>
            <a:endParaRPr lang="ja-JP" altLang="en-US" sz="2400" b="1" dirty="0"/>
          </a:p>
        </p:txBody>
      </p:sp>
      <p:sp>
        <p:nvSpPr>
          <p:cNvPr id="5" name="テキスト ボックス 4">
            <a:extLst>
              <a:ext uri="{FF2B5EF4-FFF2-40B4-BE49-F238E27FC236}">
                <a16:creationId xmlns:a16="http://schemas.microsoft.com/office/drawing/2014/main" id="{0DA2EA3B-E723-4CEE-A9D2-119054D7F909}"/>
              </a:ext>
            </a:extLst>
          </p:cNvPr>
          <p:cNvSpPr txBox="1"/>
          <p:nvPr/>
        </p:nvSpPr>
        <p:spPr>
          <a:xfrm>
            <a:off x="216253" y="2069594"/>
            <a:ext cx="5879747" cy="1200329"/>
          </a:xfrm>
          <a:prstGeom prst="rect">
            <a:avLst/>
          </a:prstGeom>
          <a:noFill/>
        </p:spPr>
        <p:txBody>
          <a:bodyPr wrap="square">
            <a:spAutoFit/>
          </a:bodyPr>
          <a:lstStyle/>
          <a:p>
            <a:r>
              <a:rPr lang="en-US" altLang="ja-JP" sz="2400" u="sng" dirty="0"/>
              <a:t>Sampling periods</a:t>
            </a:r>
            <a:br>
              <a:rPr lang="en-US" altLang="ja-JP" sz="2400" u="sng" dirty="0"/>
            </a:br>
            <a:r>
              <a:rPr lang="en-US" altLang="ja-JP" sz="2400" dirty="0"/>
              <a:t>May 27–28, June 16–18, and July 18–19, 2017; April 8, 2008</a:t>
            </a:r>
            <a:endParaRPr lang="en-US" altLang="ja-JP" sz="2400" dirty="0">
              <a:latin typeface="+mn-ea"/>
              <a:cs typeface="Times New Roman" panose="02020603050405020304" pitchFamily="18" charset="0"/>
            </a:endParaRPr>
          </a:p>
        </p:txBody>
      </p:sp>
      <p:sp>
        <p:nvSpPr>
          <p:cNvPr id="6" name="テキスト ボックス 5">
            <a:extLst>
              <a:ext uri="{FF2B5EF4-FFF2-40B4-BE49-F238E27FC236}">
                <a16:creationId xmlns:a16="http://schemas.microsoft.com/office/drawing/2014/main" id="{D7A64DB7-8E3B-BE71-C87B-6DF9CD5B0431}"/>
              </a:ext>
            </a:extLst>
          </p:cNvPr>
          <p:cNvSpPr txBox="1"/>
          <p:nvPr/>
        </p:nvSpPr>
        <p:spPr>
          <a:xfrm>
            <a:off x="123208" y="6181801"/>
            <a:ext cx="6201671" cy="646331"/>
          </a:xfrm>
          <a:prstGeom prst="rect">
            <a:avLst/>
          </a:prstGeom>
          <a:noFill/>
        </p:spPr>
        <p:txBody>
          <a:bodyPr wrap="square">
            <a:spAutoFit/>
          </a:bodyPr>
          <a:lstStyle/>
          <a:p>
            <a:r>
              <a:rPr lang="en-US" altLang="ja-JP" dirty="0"/>
              <a:t>Snow samples collected by Takeuchi and Sugiyama (2019) were also used in this study.</a:t>
            </a:r>
            <a:endParaRPr lang="ja-JP" altLang="en-US" dirty="0"/>
          </a:p>
        </p:txBody>
      </p:sp>
      <p:pic>
        <p:nvPicPr>
          <p:cNvPr id="32" name="図 31" descr="雪が積もっている山&#10;&#10;AI 生成コンテンツは誤りを含む可能性があります。">
            <a:extLst>
              <a:ext uri="{FF2B5EF4-FFF2-40B4-BE49-F238E27FC236}">
                <a16:creationId xmlns:a16="http://schemas.microsoft.com/office/drawing/2014/main" id="{B037C64D-50EA-C156-FB72-EA9B3108C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442" y="3349348"/>
            <a:ext cx="3901367" cy="2600911"/>
          </a:xfrm>
          <a:prstGeom prst="rect">
            <a:avLst/>
          </a:prstGeom>
        </p:spPr>
      </p:pic>
      <p:sp>
        <p:nvSpPr>
          <p:cNvPr id="7" name="正方形/長方形 6">
            <a:extLst>
              <a:ext uri="{FF2B5EF4-FFF2-40B4-BE49-F238E27FC236}">
                <a16:creationId xmlns:a16="http://schemas.microsoft.com/office/drawing/2014/main" id="{538C32E3-9E9C-5A61-58D1-814ACC45FCA9}"/>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3</a:t>
            </a:r>
            <a:endParaRPr kumimoji="1" lang="ja-JP" altLang="en-US" sz="2800" b="1" dirty="0">
              <a:ln>
                <a:solidFill>
                  <a:schemeClr val="bg1"/>
                </a:solidFill>
              </a:ln>
              <a:solidFill>
                <a:schemeClr val="bg1"/>
              </a:solidFill>
            </a:endParaRPr>
          </a:p>
        </p:txBody>
      </p:sp>
    </p:spTree>
    <p:extLst>
      <p:ext uri="{BB962C8B-B14F-4D97-AF65-F5344CB8AC3E}">
        <p14:creationId xmlns:p14="http://schemas.microsoft.com/office/powerpoint/2010/main" val="275010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566B-B7EE-018F-8DE6-599E211179EF}"/>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697005B8-E9C2-80A9-C7A2-3D69D1866838}"/>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ダイアグラム&#10;&#10;AI 生成コンテンツは誤りを含む可能性があります。">
            <a:extLst>
              <a:ext uri="{FF2B5EF4-FFF2-40B4-BE49-F238E27FC236}">
                <a16:creationId xmlns:a16="http://schemas.microsoft.com/office/drawing/2014/main" id="{F52B6B12-16C7-35C1-4D43-04281690B8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52" t="8141" r="8164" b="21450"/>
          <a:stretch>
            <a:fillRect/>
          </a:stretch>
        </p:blipFill>
        <p:spPr bwMode="auto">
          <a:xfrm>
            <a:off x="5692878" y="772138"/>
            <a:ext cx="6373142" cy="5943704"/>
          </a:xfrm>
          <a:prstGeom prst="rect">
            <a:avLst/>
          </a:prstGeom>
          <a:noFill/>
          <a:ln>
            <a:noFill/>
          </a:ln>
          <a:extLst>
            <a:ext uri="{53640926-AAD7-44D8-BBD7-CCE9431645EC}">
              <a14:shadowObscured xmlns:a14="http://schemas.microsoft.com/office/drawing/2010/main"/>
            </a:ext>
          </a:extLst>
        </p:spPr>
      </p:pic>
      <p:sp>
        <p:nvSpPr>
          <p:cNvPr id="2" name="タイトル 1">
            <a:extLst>
              <a:ext uri="{FF2B5EF4-FFF2-40B4-BE49-F238E27FC236}">
                <a16:creationId xmlns:a16="http://schemas.microsoft.com/office/drawing/2014/main" id="{EB4E94A2-58F3-6B28-31FC-80044DCC4806}"/>
              </a:ext>
            </a:extLst>
          </p:cNvPr>
          <p:cNvSpPr>
            <a:spLocks noGrp="1"/>
          </p:cNvSpPr>
          <p:nvPr>
            <p:ph type="title"/>
          </p:nvPr>
        </p:nvSpPr>
        <p:spPr>
          <a:xfrm>
            <a:off x="0" y="-138906"/>
            <a:ext cx="10515600" cy="1118106"/>
          </a:xfrm>
        </p:spPr>
        <p:txBody>
          <a:bodyPr>
            <a:normAutofit/>
          </a:bodyPr>
          <a:lstStyle/>
          <a:p>
            <a:r>
              <a:rPr lang="en-US" altLang="ja-JP" sz="3600" b="1" dirty="0"/>
              <a:t>Study Site and Methods</a:t>
            </a:r>
            <a:endParaRPr kumimoji="1" lang="ja-JP" altLang="en-US" sz="3600" b="1" dirty="0"/>
          </a:p>
        </p:txBody>
      </p:sp>
      <p:sp>
        <p:nvSpPr>
          <p:cNvPr id="16" name="テキスト ボックス 15">
            <a:extLst>
              <a:ext uri="{FF2B5EF4-FFF2-40B4-BE49-F238E27FC236}">
                <a16:creationId xmlns:a16="http://schemas.microsoft.com/office/drawing/2014/main" id="{D396E601-2CD3-ACEA-B12B-D779112D4A0B}"/>
              </a:ext>
            </a:extLst>
          </p:cNvPr>
          <p:cNvSpPr txBox="1"/>
          <p:nvPr/>
        </p:nvSpPr>
        <p:spPr>
          <a:xfrm>
            <a:off x="167148" y="2236400"/>
            <a:ext cx="7405874" cy="1138773"/>
          </a:xfrm>
          <a:prstGeom prst="rect">
            <a:avLst/>
          </a:prstGeom>
          <a:noFill/>
        </p:spPr>
        <p:txBody>
          <a:bodyPr wrap="square" rtlCol="0">
            <a:spAutoFit/>
          </a:bodyPr>
          <a:lstStyle/>
          <a:p>
            <a:r>
              <a:rPr lang="en-US" altLang="ja-JP" sz="2800" u="sng" dirty="0"/>
              <a:t>Sampling methods</a:t>
            </a:r>
          </a:p>
          <a:p>
            <a:r>
              <a:rPr lang="en-US" altLang="ja-JP" sz="2000" dirty="0"/>
              <a:t>May–July 2017: </a:t>
            </a:r>
            <a:r>
              <a:rPr lang="en-US" altLang="ja-JP" sz="2000" dirty="0">
                <a:solidFill>
                  <a:srgbClr val="FF0000"/>
                </a:solidFill>
              </a:rPr>
              <a:t>Surface snow </a:t>
            </a:r>
            <a:r>
              <a:rPr lang="en-US" altLang="ja-JP" sz="2000" dirty="0"/>
              <a:t>(~1 cm depth)  </a:t>
            </a:r>
          </a:p>
          <a:p>
            <a:r>
              <a:rPr lang="en-US" altLang="ja-JP" sz="2000" dirty="0"/>
              <a:t>April 2008: </a:t>
            </a:r>
            <a:r>
              <a:rPr lang="en-US" altLang="ja-JP" sz="2000" dirty="0">
                <a:solidFill>
                  <a:srgbClr val="FF0000"/>
                </a:solidFill>
              </a:rPr>
              <a:t>Snow layers</a:t>
            </a:r>
          </a:p>
        </p:txBody>
      </p:sp>
      <p:sp>
        <p:nvSpPr>
          <p:cNvPr id="28" name="テキスト ボックス 27">
            <a:extLst>
              <a:ext uri="{FF2B5EF4-FFF2-40B4-BE49-F238E27FC236}">
                <a16:creationId xmlns:a16="http://schemas.microsoft.com/office/drawing/2014/main" id="{D9CC9E47-E45E-4CFB-C844-59714A1F1BA5}"/>
              </a:ext>
            </a:extLst>
          </p:cNvPr>
          <p:cNvSpPr txBox="1"/>
          <p:nvPr/>
        </p:nvSpPr>
        <p:spPr>
          <a:xfrm>
            <a:off x="167149" y="789850"/>
            <a:ext cx="5997676" cy="1446550"/>
          </a:xfrm>
          <a:prstGeom prst="rect">
            <a:avLst/>
          </a:prstGeom>
          <a:solidFill>
            <a:schemeClr val="bg1"/>
          </a:solidFill>
        </p:spPr>
        <p:txBody>
          <a:bodyPr wrap="square" rtlCol="0">
            <a:spAutoFit/>
          </a:bodyPr>
          <a:lstStyle/>
          <a:p>
            <a:r>
              <a:rPr lang="en-US" altLang="ja-JP" sz="2800" u="sng" dirty="0"/>
              <a:t>Geology of the </a:t>
            </a:r>
            <a:r>
              <a:rPr lang="en-US" altLang="ja-JP" sz="2800" u="sng" dirty="0" err="1"/>
              <a:t>Murodo</a:t>
            </a:r>
            <a:r>
              <a:rPr lang="en-US" altLang="ja-JP" sz="2800" u="sng" dirty="0"/>
              <a:t> Plateau</a:t>
            </a:r>
          </a:p>
          <a:p>
            <a:pPr lvl="0" eaLnBrk="0" fontAlgn="base" hangingPunct="0">
              <a:spcBef>
                <a:spcPct val="0"/>
              </a:spcBef>
              <a:spcAft>
                <a:spcPct val="0"/>
              </a:spcAft>
            </a:pPr>
            <a:r>
              <a:rPr kumimoji="0" lang="ja-JP" altLang="ja-JP" sz="2000" b="1" dirty="0">
                <a:latin typeface="+mn-ea"/>
              </a:rPr>
              <a:t>Southwestern area</a:t>
            </a:r>
            <a:r>
              <a:rPr kumimoji="0" lang="ja-JP" altLang="ja-JP" sz="2000" dirty="0">
                <a:latin typeface="+mn-ea"/>
              </a:rPr>
              <a:t>: </a:t>
            </a:r>
            <a:r>
              <a:rPr kumimoji="0" lang="ja-JP" altLang="ja-JP" sz="2000" dirty="0">
                <a:solidFill>
                  <a:srgbClr val="FF0000"/>
                </a:solidFill>
                <a:latin typeface="+mn-ea"/>
              </a:rPr>
              <a:t>volcanic rocks</a:t>
            </a:r>
            <a:r>
              <a:rPr kumimoji="0" lang="en-US" altLang="ja-JP" sz="2000" dirty="0">
                <a:solidFill>
                  <a:srgbClr val="FF0000"/>
                </a:solidFill>
                <a:latin typeface="+mn-ea"/>
              </a:rPr>
              <a:t> </a:t>
            </a:r>
          </a:p>
          <a:p>
            <a:pPr lvl="0" eaLnBrk="0" fontAlgn="base" hangingPunct="0">
              <a:spcBef>
                <a:spcPct val="0"/>
              </a:spcBef>
              <a:spcAft>
                <a:spcPct val="0"/>
              </a:spcAft>
            </a:pPr>
            <a:r>
              <a:rPr kumimoji="0" lang="en-US" altLang="ja-JP" sz="2000" b="1" dirty="0">
                <a:latin typeface="+mn-ea"/>
              </a:rPr>
              <a:t>Other</a:t>
            </a:r>
            <a:r>
              <a:rPr kumimoji="0" lang="ja-JP" altLang="ja-JP" sz="2000" b="1" dirty="0">
                <a:latin typeface="+mn-ea"/>
              </a:rPr>
              <a:t> areas</a:t>
            </a:r>
            <a:r>
              <a:rPr kumimoji="0" lang="ja-JP" altLang="ja-JP" sz="2000" dirty="0">
                <a:latin typeface="+mn-ea"/>
              </a:rPr>
              <a:t>: </a:t>
            </a:r>
            <a:r>
              <a:rPr kumimoji="0" lang="ja-JP" altLang="ja-JP" sz="2000" dirty="0">
                <a:solidFill>
                  <a:srgbClr val="FF0000"/>
                </a:solidFill>
                <a:latin typeface="+mn-ea"/>
              </a:rPr>
              <a:t>plutonic rocks</a:t>
            </a:r>
            <a:r>
              <a:rPr kumimoji="0" lang="en-US" altLang="ja-JP" sz="2000" dirty="0">
                <a:solidFill>
                  <a:srgbClr val="FF0000"/>
                </a:solidFill>
                <a:latin typeface="+mn-ea"/>
              </a:rPr>
              <a:t> </a:t>
            </a:r>
          </a:p>
          <a:p>
            <a:pPr lvl="0" eaLnBrk="0" fontAlgn="base" hangingPunct="0">
              <a:spcBef>
                <a:spcPct val="0"/>
              </a:spcBef>
              <a:spcAft>
                <a:spcPct val="0"/>
              </a:spcAft>
            </a:pPr>
            <a:r>
              <a:rPr kumimoji="0" lang="ja-JP" altLang="ja-JP" sz="2000" b="1" dirty="0">
                <a:latin typeface="+mn-ea"/>
              </a:rPr>
              <a:t>Eastern area</a:t>
            </a:r>
            <a:r>
              <a:rPr kumimoji="0" lang="ja-JP" altLang="ja-JP" sz="2000" dirty="0">
                <a:latin typeface="+mn-ea"/>
              </a:rPr>
              <a:t>: diorite rich in </a:t>
            </a:r>
            <a:r>
              <a:rPr kumimoji="0" lang="ja-JP" altLang="ja-JP" sz="2000" dirty="0">
                <a:solidFill>
                  <a:srgbClr val="FF0000"/>
                </a:solidFill>
                <a:latin typeface="+mn-ea"/>
              </a:rPr>
              <a:t>plagioclase</a:t>
            </a:r>
            <a:r>
              <a:rPr kumimoji="0" lang="ja-JP" altLang="ja-JP" sz="2000" dirty="0">
                <a:latin typeface="+mn-ea"/>
              </a:rPr>
              <a:t> feldspar</a:t>
            </a:r>
            <a:endParaRPr lang="ja-JP" altLang="en-US" sz="2000" u="sng" dirty="0">
              <a:latin typeface="+mn-ea"/>
            </a:endParaRPr>
          </a:p>
        </p:txBody>
      </p:sp>
      <p:sp>
        <p:nvSpPr>
          <p:cNvPr id="61" name="テキスト ボックス 60">
            <a:extLst>
              <a:ext uri="{FF2B5EF4-FFF2-40B4-BE49-F238E27FC236}">
                <a16:creationId xmlns:a16="http://schemas.microsoft.com/office/drawing/2014/main" id="{93C48D2F-9953-6494-3396-6304E57D9AC6}"/>
              </a:ext>
            </a:extLst>
          </p:cNvPr>
          <p:cNvSpPr txBox="1"/>
          <p:nvPr/>
        </p:nvSpPr>
        <p:spPr>
          <a:xfrm>
            <a:off x="167148" y="3261118"/>
            <a:ext cx="7471152" cy="892552"/>
          </a:xfrm>
          <a:prstGeom prst="rect">
            <a:avLst/>
          </a:prstGeom>
          <a:noFill/>
        </p:spPr>
        <p:txBody>
          <a:bodyPr wrap="square">
            <a:spAutoFit/>
          </a:bodyPr>
          <a:lstStyle/>
          <a:p>
            <a:r>
              <a:rPr lang="en-US" altLang="ja-JP" sz="2800" u="sng" dirty="0"/>
              <a:t>Analysis </a:t>
            </a:r>
          </a:p>
          <a:p>
            <a:r>
              <a:rPr lang="en-US" altLang="ja-JP" sz="2400" dirty="0"/>
              <a:t>XRD analysis</a:t>
            </a:r>
          </a:p>
        </p:txBody>
      </p:sp>
      <p:sp>
        <p:nvSpPr>
          <p:cNvPr id="3" name="正方形/長方形 2">
            <a:extLst>
              <a:ext uri="{FF2B5EF4-FFF2-40B4-BE49-F238E27FC236}">
                <a16:creationId xmlns:a16="http://schemas.microsoft.com/office/drawing/2014/main" id="{558B8B7E-46B5-2293-4A98-D8BC853BF2B2}"/>
              </a:ext>
            </a:extLst>
          </p:cNvPr>
          <p:cNvSpPr/>
          <p:nvPr/>
        </p:nvSpPr>
        <p:spPr>
          <a:xfrm>
            <a:off x="11028639" y="0"/>
            <a:ext cx="1163361" cy="77213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4</a:t>
            </a:r>
            <a:endParaRPr kumimoji="1" lang="ja-JP" altLang="en-US" sz="2800" b="1" dirty="0">
              <a:ln>
                <a:solidFill>
                  <a:schemeClr val="bg1"/>
                </a:solidFill>
              </a:ln>
              <a:solidFill>
                <a:schemeClr val="bg1"/>
              </a:solidFill>
            </a:endParaRPr>
          </a:p>
        </p:txBody>
      </p:sp>
      <p:sp>
        <p:nvSpPr>
          <p:cNvPr id="4" name="フリーフォーム: 図形 3">
            <a:extLst>
              <a:ext uri="{FF2B5EF4-FFF2-40B4-BE49-F238E27FC236}">
                <a16:creationId xmlns:a16="http://schemas.microsoft.com/office/drawing/2014/main" id="{2064D564-A057-5C89-4ECA-6A0977F94149}"/>
              </a:ext>
            </a:extLst>
          </p:cNvPr>
          <p:cNvSpPr/>
          <p:nvPr/>
        </p:nvSpPr>
        <p:spPr>
          <a:xfrm>
            <a:off x="6607277" y="3252088"/>
            <a:ext cx="2379413" cy="3168377"/>
          </a:xfrm>
          <a:custGeom>
            <a:avLst/>
            <a:gdLst>
              <a:gd name="csX0" fmla="*/ 0 w 2379413"/>
              <a:gd name="csY0" fmla="*/ 405512 h 3168377"/>
              <a:gd name="csX1" fmla="*/ 255639 w 2379413"/>
              <a:gd name="csY1" fmla="*/ 533331 h 3168377"/>
              <a:gd name="csX2" fmla="*/ 658762 w 2379413"/>
              <a:gd name="csY2" fmla="*/ 415344 h 3168377"/>
              <a:gd name="csX3" fmla="*/ 1238865 w 2379413"/>
              <a:gd name="csY3" fmla="*/ 2389 h 3168377"/>
              <a:gd name="csX4" fmla="*/ 1986117 w 2379413"/>
              <a:gd name="csY4" fmla="*/ 267860 h 3168377"/>
              <a:gd name="csX5" fmla="*/ 2379407 w 2379413"/>
              <a:gd name="csY5" fmla="*/ 720144 h 3168377"/>
              <a:gd name="csX6" fmla="*/ 1995949 w 2379413"/>
              <a:gd name="csY6" fmla="*/ 1319912 h 3168377"/>
              <a:gd name="csX7" fmla="*/ 2015613 w 2379413"/>
              <a:gd name="csY7" fmla="*/ 1782028 h 3168377"/>
              <a:gd name="csX8" fmla="*/ 2054942 w 2379413"/>
              <a:gd name="csY8" fmla="*/ 2194983 h 3168377"/>
              <a:gd name="csX9" fmla="*/ 1897626 w 2379413"/>
              <a:gd name="csY9" fmla="*/ 2421125 h 3168377"/>
              <a:gd name="csX10" fmla="*/ 1779639 w 2379413"/>
              <a:gd name="csY10" fmla="*/ 2489951 h 3168377"/>
              <a:gd name="csX11" fmla="*/ 1799304 w 2379413"/>
              <a:gd name="csY11" fmla="*/ 2843912 h 3168377"/>
              <a:gd name="csX12" fmla="*/ 1936955 w 2379413"/>
              <a:gd name="csY12" fmla="*/ 3168377 h 31683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79413" h="3168377">
                <a:moveTo>
                  <a:pt x="0" y="405512"/>
                </a:moveTo>
                <a:cubicBezTo>
                  <a:pt x="72922" y="468602"/>
                  <a:pt x="145845" y="531692"/>
                  <a:pt x="255639" y="533331"/>
                </a:cubicBezTo>
                <a:cubicBezTo>
                  <a:pt x="365433" y="534970"/>
                  <a:pt x="494891" y="503834"/>
                  <a:pt x="658762" y="415344"/>
                </a:cubicBezTo>
                <a:cubicBezTo>
                  <a:pt x="822633" y="326854"/>
                  <a:pt x="1017639" y="26970"/>
                  <a:pt x="1238865" y="2389"/>
                </a:cubicBezTo>
                <a:cubicBezTo>
                  <a:pt x="1460091" y="-22192"/>
                  <a:pt x="1796027" y="148234"/>
                  <a:pt x="1986117" y="267860"/>
                </a:cubicBezTo>
                <a:cubicBezTo>
                  <a:pt x="2176207" y="387486"/>
                  <a:pt x="2377768" y="544802"/>
                  <a:pt x="2379407" y="720144"/>
                </a:cubicBezTo>
                <a:cubicBezTo>
                  <a:pt x="2381046" y="895486"/>
                  <a:pt x="2056581" y="1142931"/>
                  <a:pt x="1995949" y="1319912"/>
                </a:cubicBezTo>
                <a:cubicBezTo>
                  <a:pt x="1935317" y="1496893"/>
                  <a:pt x="2005781" y="1636183"/>
                  <a:pt x="2015613" y="1782028"/>
                </a:cubicBezTo>
                <a:cubicBezTo>
                  <a:pt x="2025445" y="1927873"/>
                  <a:pt x="2074606" y="2088467"/>
                  <a:pt x="2054942" y="2194983"/>
                </a:cubicBezTo>
                <a:cubicBezTo>
                  <a:pt x="2035278" y="2301499"/>
                  <a:pt x="1943510" y="2371964"/>
                  <a:pt x="1897626" y="2421125"/>
                </a:cubicBezTo>
                <a:cubicBezTo>
                  <a:pt x="1851742" y="2470286"/>
                  <a:pt x="1796026" y="2419486"/>
                  <a:pt x="1779639" y="2489951"/>
                </a:cubicBezTo>
                <a:cubicBezTo>
                  <a:pt x="1763252" y="2560416"/>
                  <a:pt x="1773085" y="2730841"/>
                  <a:pt x="1799304" y="2843912"/>
                </a:cubicBezTo>
                <a:cubicBezTo>
                  <a:pt x="1825523" y="2956983"/>
                  <a:pt x="1881239" y="3062680"/>
                  <a:pt x="1936955" y="3168377"/>
                </a:cubicBezTo>
              </a:path>
            </a:pathLst>
          </a:custGeom>
          <a:no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4EBE446-2EDE-9273-076C-2CC11E26349A}"/>
              </a:ext>
            </a:extLst>
          </p:cNvPr>
          <p:cNvSpPr txBox="1"/>
          <p:nvPr/>
        </p:nvSpPr>
        <p:spPr>
          <a:xfrm>
            <a:off x="9048232" y="6488487"/>
            <a:ext cx="2117486" cy="369332"/>
          </a:xfrm>
          <a:prstGeom prst="rect">
            <a:avLst/>
          </a:prstGeom>
          <a:noFill/>
        </p:spPr>
        <p:txBody>
          <a:bodyPr wrap="square" rtlCol="0">
            <a:spAutoFit/>
          </a:bodyPr>
          <a:lstStyle/>
          <a:p>
            <a:r>
              <a:rPr lang="en-US" altLang="ja-JP" dirty="0">
                <a:solidFill>
                  <a:srgbClr val="FF0000"/>
                </a:solidFill>
              </a:rPr>
              <a:t>Plutonic</a:t>
            </a:r>
          </a:p>
        </p:txBody>
      </p:sp>
      <p:sp>
        <p:nvSpPr>
          <p:cNvPr id="9" name="テキスト ボックス 8">
            <a:extLst>
              <a:ext uri="{FF2B5EF4-FFF2-40B4-BE49-F238E27FC236}">
                <a16:creationId xmlns:a16="http://schemas.microsoft.com/office/drawing/2014/main" id="{4E4ED446-B38C-33BB-2F68-CB918D8D2AD2}"/>
              </a:ext>
            </a:extLst>
          </p:cNvPr>
          <p:cNvSpPr txBox="1"/>
          <p:nvPr/>
        </p:nvSpPr>
        <p:spPr>
          <a:xfrm>
            <a:off x="7121648" y="6488487"/>
            <a:ext cx="1203960" cy="369332"/>
          </a:xfrm>
          <a:prstGeom prst="rect">
            <a:avLst/>
          </a:prstGeom>
          <a:noFill/>
        </p:spPr>
        <p:txBody>
          <a:bodyPr wrap="square" rtlCol="0">
            <a:spAutoFit/>
          </a:bodyPr>
          <a:lstStyle/>
          <a:p>
            <a:r>
              <a:rPr lang="en-US" altLang="ja-JP" dirty="0">
                <a:solidFill>
                  <a:srgbClr val="FF0000"/>
                </a:solidFill>
              </a:rPr>
              <a:t>Volcanic </a:t>
            </a:r>
            <a:endParaRPr lang="ja-JP" altLang="en-US" dirty="0">
              <a:solidFill>
                <a:srgbClr val="FF0000"/>
              </a:solidFill>
            </a:endParaRPr>
          </a:p>
        </p:txBody>
      </p:sp>
      <p:sp>
        <p:nvSpPr>
          <p:cNvPr id="10" name="矢印: 左右 9">
            <a:extLst>
              <a:ext uri="{FF2B5EF4-FFF2-40B4-BE49-F238E27FC236}">
                <a16:creationId xmlns:a16="http://schemas.microsoft.com/office/drawing/2014/main" id="{2C2FA074-2895-359C-B0DC-FE583D2ED2F8}"/>
              </a:ext>
            </a:extLst>
          </p:cNvPr>
          <p:cNvSpPr/>
          <p:nvPr/>
        </p:nvSpPr>
        <p:spPr>
          <a:xfrm>
            <a:off x="8372736" y="6556218"/>
            <a:ext cx="339166" cy="205448"/>
          </a:xfrm>
          <a:prstGeom prst="lef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F8D5ABD-4B21-B373-4EE4-477DC7C9F69B}"/>
              </a:ext>
            </a:extLst>
          </p:cNvPr>
          <p:cNvSpPr txBox="1"/>
          <p:nvPr/>
        </p:nvSpPr>
        <p:spPr>
          <a:xfrm>
            <a:off x="9512710" y="1118106"/>
            <a:ext cx="1002890" cy="369332"/>
          </a:xfrm>
          <a:prstGeom prst="rect">
            <a:avLst/>
          </a:prstGeom>
          <a:solidFill>
            <a:schemeClr val="bg1"/>
          </a:solidFill>
          <a:ln>
            <a:solidFill>
              <a:schemeClr val="tx1"/>
            </a:solidFill>
          </a:ln>
        </p:spPr>
        <p:txBody>
          <a:bodyPr wrap="square" rtlCol="0">
            <a:spAutoFit/>
          </a:bodyPr>
          <a:lstStyle/>
          <a:p>
            <a:r>
              <a:rPr kumimoji="1" lang="en-US" altLang="ja-JP" b="1" dirty="0"/>
              <a:t>Diorite</a:t>
            </a:r>
            <a:endParaRPr kumimoji="1" lang="ja-JP" altLang="en-US" b="1" dirty="0"/>
          </a:p>
        </p:txBody>
      </p:sp>
      <p:cxnSp>
        <p:nvCxnSpPr>
          <p:cNvPr id="13" name="直線コネクタ 12">
            <a:extLst>
              <a:ext uri="{FF2B5EF4-FFF2-40B4-BE49-F238E27FC236}">
                <a16:creationId xmlns:a16="http://schemas.microsoft.com/office/drawing/2014/main" id="{5748DA4E-D14D-BC84-F060-4045C510FAE7}"/>
              </a:ext>
            </a:extLst>
          </p:cNvPr>
          <p:cNvCxnSpPr>
            <a:cxnSpLocks/>
          </p:cNvCxnSpPr>
          <p:nvPr/>
        </p:nvCxnSpPr>
        <p:spPr>
          <a:xfrm flipV="1">
            <a:off x="9512710" y="1487438"/>
            <a:ext cx="501445" cy="383272"/>
          </a:xfrm>
          <a:prstGeom prst="line">
            <a:avLst/>
          </a:prstGeom>
        </p:spPr>
        <p:style>
          <a:lnRef idx="2">
            <a:schemeClr val="dk1"/>
          </a:lnRef>
          <a:fillRef idx="0">
            <a:schemeClr val="dk1"/>
          </a:fillRef>
          <a:effectRef idx="1">
            <a:schemeClr val="dk1"/>
          </a:effectRef>
          <a:fontRef idx="minor">
            <a:schemeClr val="tx1"/>
          </a:fontRef>
        </p:style>
      </p:cxnSp>
      <p:pic>
        <p:nvPicPr>
          <p:cNvPr id="14" name="図 1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9ED53EFE-8190-32C2-A91D-B875B1187657}"/>
              </a:ext>
            </a:extLst>
          </p:cNvPr>
          <p:cNvPicPr>
            <a:picLocks noChangeAspect="1"/>
          </p:cNvPicPr>
          <p:nvPr/>
        </p:nvPicPr>
        <p:blipFill>
          <a:blip r:embed="rId4">
            <a:extLst>
              <a:ext uri="{28A0092B-C50C-407E-A947-70E740481C1C}">
                <a14:useLocalDpi xmlns:a14="http://schemas.microsoft.com/office/drawing/2010/main" val="0"/>
              </a:ext>
            </a:extLst>
          </a:blip>
          <a:srcRect t="6500" r="35632" b="47421"/>
          <a:stretch>
            <a:fillRect/>
          </a:stretch>
        </p:blipFill>
        <p:spPr>
          <a:xfrm>
            <a:off x="423660" y="4221650"/>
            <a:ext cx="5101053" cy="2636350"/>
          </a:xfrm>
          <a:prstGeom prst="rect">
            <a:avLst/>
          </a:prstGeom>
        </p:spPr>
      </p:pic>
    </p:spTree>
    <p:extLst>
      <p:ext uri="{BB962C8B-B14F-4D97-AF65-F5344CB8AC3E}">
        <p14:creationId xmlns:p14="http://schemas.microsoft.com/office/powerpoint/2010/main" val="3396895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E90C-9E69-B282-1D89-F8E0DBB67AE8}"/>
            </a:ext>
          </a:extLst>
        </p:cNvPr>
        <p:cNvGrpSpPr/>
        <p:nvPr/>
      </p:nvGrpSpPr>
      <p:grpSpPr>
        <a:xfrm>
          <a:off x="0" y="0"/>
          <a:ext cx="0" cy="0"/>
          <a:chOff x="0" y="0"/>
          <a:chExt cx="0" cy="0"/>
        </a:xfrm>
      </p:grpSpPr>
      <p:pic>
        <p:nvPicPr>
          <p:cNvPr id="12" name="図 11" descr="グラフィカル ユーザー インターフェイス, アプリケーション, Teams&#10;&#10;AI 生成コンテンツは誤りを含む可能性があります。">
            <a:extLst>
              <a:ext uri="{FF2B5EF4-FFF2-40B4-BE49-F238E27FC236}">
                <a16:creationId xmlns:a16="http://schemas.microsoft.com/office/drawing/2014/main" id="{0EA74248-F2F4-0D56-BA76-F3E16E9EC83E}"/>
              </a:ext>
            </a:extLst>
          </p:cNvPr>
          <p:cNvPicPr>
            <a:picLocks noChangeAspect="1"/>
          </p:cNvPicPr>
          <p:nvPr/>
        </p:nvPicPr>
        <p:blipFill>
          <a:blip r:embed="rId3">
            <a:extLst>
              <a:ext uri="{28A0092B-C50C-407E-A947-70E740481C1C}">
                <a14:useLocalDpi xmlns:a14="http://schemas.microsoft.com/office/drawing/2010/main" val="0"/>
              </a:ext>
            </a:extLst>
          </a:blip>
          <a:srcRect t="63929" r="63303"/>
          <a:stretch>
            <a:fillRect/>
          </a:stretch>
        </p:blipFill>
        <p:spPr>
          <a:xfrm>
            <a:off x="169137" y="603899"/>
            <a:ext cx="11209352" cy="8228848"/>
          </a:xfrm>
          <a:prstGeom prst="rect">
            <a:avLst/>
          </a:prstGeom>
        </p:spPr>
      </p:pic>
      <p:sp>
        <p:nvSpPr>
          <p:cNvPr id="39" name="正方形/長方形 38">
            <a:extLst>
              <a:ext uri="{FF2B5EF4-FFF2-40B4-BE49-F238E27FC236}">
                <a16:creationId xmlns:a16="http://schemas.microsoft.com/office/drawing/2014/main" id="{5F8665C2-F249-3C8F-4075-0312BB546FD7}"/>
              </a:ext>
            </a:extLst>
          </p:cNvPr>
          <p:cNvSpPr/>
          <p:nvPr/>
        </p:nvSpPr>
        <p:spPr>
          <a:xfrm>
            <a:off x="0" y="0"/>
            <a:ext cx="12192000" cy="772138"/>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文字の書かれた紙&#10;&#10;AI 生成コンテンツは誤りを含む可能性があります。">
            <a:extLst>
              <a:ext uri="{FF2B5EF4-FFF2-40B4-BE49-F238E27FC236}">
                <a16:creationId xmlns:a16="http://schemas.microsoft.com/office/drawing/2014/main" id="{337F3359-06D9-1593-5A55-736B7DC48E8E}"/>
              </a:ext>
            </a:extLst>
          </p:cNvPr>
          <p:cNvPicPr>
            <a:picLocks noChangeAspect="1"/>
          </p:cNvPicPr>
          <p:nvPr/>
        </p:nvPicPr>
        <p:blipFill>
          <a:blip r:embed="rId4">
            <a:extLst>
              <a:ext uri="{28A0092B-C50C-407E-A947-70E740481C1C}">
                <a14:useLocalDpi xmlns:a14="http://schemas.microsoft.com/office/drawing/2010/main" val="0"/>
              </a:ext>
            </a:extLst>
          </a:blip>
          <a:srcRect l="3880" r="17698"/>
          <a:stretch>
            <a:fillRect/>
          </a:stretch>
        </p:blipFill>
        <p:spPr>
          <a:xfrm>
            <a:off x="3477058" y="2568767"/>
            <a:ext cx="1247536" cy="1100687"/>
          </a:xfrm>
          <a:prstGeom prst="rect">
            <a:avLst/>
          </a:prstGeom>
        </p:spPr>
      </p:pic>
      <p:sp>
        <p:nvSpPr>
          <p:cNvPr id="2" name="タイトル 1">
            <a:extLst>
              <a:ext uri="{FF2B5EF4-FFF2-40B4-BE49-F238E27FC236}">
                <a16:creationId xmlns:a16="http://schemas.microsoft.com/office/drawing/2014/main" id="{F2DCE5F1-22EF-B894-A3BA-3F1E39180F75}"/>
              </a:ext>
            </a:extLst>
          </p:cNvPr>
          <p:cNvSpPr>
            <a:spLocks noGrp="1"/>
          </p:cNvSpPr>
          <p:nvPr>
            <p:ph type="title"/>
          </p:nvPr>
        </p:nvSpPr>
        <p:spPr>
          <a:xfrm>
            <a:off x="0" y="-138906"/>
            <a:ext cx="10515600" cy="1154056"/>
          </a:xfrm>
        </p:spPr>
        <p:txBody>
          <a:bodyPr>
            <a:normAutofit/>
          </a:bodyPr>
          <a:lstStyle/>
          <a:p>
            <a:r>
              <a:rPr lang="en-US" altLang="ja-JP" sz="3600" b="1" dirty="0"/>
              <a:t>Result 1: XRD-based mineral identification</a:t>
            </a:r>
            <a:endParaRPr kumimoji="1" lang="ja-JP" altLang="en-US" sz="3600" b="1" dirty="0"/>
          </a:p>
        </p:txBody>
      </p:sp>
      <p:sp>
        <p:nvSpPr>
          <p:cNvPr id="5" name="テキスト ボックス 4">
            <a:extLst>
              <a:ext uri="{FF2B5EF4-FFF2-40B4-BE49-F238E27FC236}">
                <a16:creationId xmlns:a16="http://schemas.microsoft.com/office/drawing/2014/main" id="{810C3D67-38B8-F617-695A-6BB3D7E56EF9}"/>
              </a:ext>
            </a:extLst>
          </p:cNvPr>
          <p:cNvSpPr txBox="1"/>
          <p:nvPr/>
        </p:nvSpPr>
        <p:spPr>
          <a:xfrm>
            <a:off x="134200" y="836256"/>
            <a:ext cx="7621929" cy="954107"/>
          </a:xfrm>
          <a:prstGeom prst="rect">
            <a:avLst/>
          </a:prstGeom>
          <a:solidFill>
            <a:schemeClr val="bg2"/>
          </a:solidFill>
        </p:spPr>
        <p:txBody>
          <a:bodyPr wrap="square" rtlCol="0">
            <a:spAutoFit/>
          </a:bodyPr>
          <a:lstStyle/>
          <a:p>
            <a:pPr algn="ctr"/>
            <a:r>
              <a:rPr lang="en-US" altLang="ja-JP" sz="2800" dirty="0"/>
              <a:t>All samples commonly contained quartz, feldspar, chlorite, biotite, and amphibole</a:t>
            </a:r>
            <a:r>
              <a:rPr lang="en-US" altLang="ja-JP" sz="2800" dirty="0">
                <a:latin typeface="+mn-ea"/>
              </a:rPr>
              <a:t>.</a:t>
            </a:r>
            <a:endParaRPr kumimoji="1" lang="ja-JP" altLang="en-US" sz="2800" dirty="0">
              <a:latin typeface="+mn-ea"/>
            </a:endParaRPr>
          </a:p>
        </p:txBody>
      </p:sp>
      <p:pic>
        <p:nvPicPr>
          <p:cNvPr id="8" name="図 7">
            <a:extLst>
              <a:ext uri="{FF2B5EF4-FFF2-40B4-BE49-F238E27FC236}">
                <a16:creationId xmlns:a16="http://schemas.microsoft.com/office/drawing/2014/main" id="{A5A9655E-3659-88CA-F510-19192E44DA4F}"/>
              </a:ext>
            </a:extLst>
          </p:cNvPr>
          <p:cNvPicPr>
            <a:picLocks noChangeAspect="1"/>
          </p:cNvPicPr>
          <p:nvPr/>
        </p:nvPicPr>
        <p:blipFill>
          <a:blip r:embed="rId5">
            <a:extLst>
              <a:ext uri="{28A0092B-C50C-407E-A947-70E740481C1C}">
                <a14:useLocalDpi xmlns:a14="http://schemas.microsoft.com/office/drawing/2010/main" val="0"/>
              </a:ext>
            </a:extLst>
          </a:blip>
          <a:srcRect r="55790"/>
          <a:stretch>
            <a:fillRect/>
          </a:stretch>
        </p:blipFill>
        <p:spPr>
          <a:xfrm>
            <a:off x="6096000" y="2508827"/>
            <a:ext cx="1187942" cy="1067652"/>
          </a:xfrm>
          <a:prstGeom prst="rect">
            <a:avLst/>
          </a:prstGeom>
        </p:spPr>
      </p:pic>
      <p:pic>
        <p:nvPicPr>
          <p:cNvPr id="10" name="図 9" descr="動物, 作品, テーブル, 甲殻類 が含まれている画像&#10;&#10;AI 生成コンテンツは誤りを含む可能性があります。">
            <a:extLst>
              <a:ext uri="{FF2B5EF4-FFF2-40B4-BE49-F238E27FC236}">
                <a16:creationId xmlns:a16="http://schemas.microsoft.com/office/drawing/2014/main" id="{380DA50A-3A29-C1AE-105E-B2B03E5E266B}"/>
              </a:ext>
            </a:extLst>
          </p:cNvPr>
          <p:cNvPicPr>
            <a:picLocks noChangeAspect="1"/>
          </p:cNvPicPr>
          <p:nvPr/>
        </p:nvPicPr>
        <p:blipFill>
          <a:blip r:embed="rId6">
            <a:extLst>
              <a:ext uri="{28A0092B-C50C-407E-A947-70E740481C1C}">
                <a14:useLocalDpi xmlns:a14="http://schemas.microsoft.com/office/drawing/2010/main" val="0"/>
              </a:ext>
            </a:extLst>
          </a:blip>
          <a:srcRect r="56025" b="4271"/>
          <a:stretch>
            <a:fillRect/>
          </a:stretch>
        </p:blipFill>
        <p:spPr>
          <a:xfrm>
            <a:off x="1604516" y="2120029"/>
            <a:ext cx="1226086" cy="1086305"/>
          </a:xfrm>
          <a:prstGeom prst="rect">
            <a:avLst/>
          </a:prstGeom>
        </p:spPr>
      </p:pic>
      <p:pic>
        <p:nvPicPr>
          <p:cNvPr id="18" name="図 17">
            <a:extLst>
              <a:ext uri="{FF2B5EF4-FFF2-40B4-BE49-F238E27FC236}">
                <a16:creationId xmlns:a16="http://schemas.microsoft.com/office/drawing/2014/main" id="{ED5C8A79-D9A3-C78A-252F-EF79824FCC91}"/>
              </a:ext>
            </a:extLst>
          </p:cNvPr>
          <p:cNvPicPr>
            <a:picLocks noChangeAspect="1"/>
          </p:cNvPicPr>
          <p:nvPr/>
        </p:nvPicPr>
        <p:blipFill>
          <a:blip r:embed="rId5">
            <a:extLst>
              <a:ext uri="{28A0092B-C50C-407E-A947-70E740481C1C}">
                <a14:useLocalDpi xmlns:a14="http://schemas.microsoft.com/office/drawing/2010/main" val="0"/>
              </a:ext>
            </a:extLst>
          </a:blip>
          <a:srcRect l="44488" r="11302"/>
          <a:stretch>
            <a:fillRect/>
          </a:stretch>
        </p:blipFill>
        <p:spPr>
          <a:xfrm>
            <a:off x="9079458" y="2984131"/>
            <a:ext cx="1208697" cy="1094224"/>
          </a:xfrm>
          <a:prstGeom prst="rect">
            <a:avLst/>
          </a:prstGeom>
        </p:spPr>
      </p:pic>
      <p:sp>
        <p:nvSpPr>
          <p:cNvPr id="44" name="テキスト ボックス 43">
            <a:extLst>
              <a:ext uri="{FF2B5EF4-FFF2-40B4-BE49-F238E27FC236}">
                <a16:creationId xmlns:a16="http://schemas.microsoft.com/office/drawing/2014/main" id="{C6BA37B4-5F28-C44C-3012-2B2A0763F159}"/>
              </a:ext>
            </a:extLst>
          </p:cNvPr>
          <p:cNvSpPr txBox="1"/>
          <p:nvPr/>
        </p:nvSpPr>
        <p:spPr>
          <a:xfrm>
            <a:off x="9554879" y="2694087"/>
            <a:ext cx="2230365" cy="307777"/>
          </a:xfrm>
          <a:prstGeom prst="rect">
            <a:avLst/>
          </a:prstGeom>
          <a:noFill/>
        </p:spPr>
        <p:txBody>
          <a:bodyPr wrap="square" rtlCol="0">
            <a:spAutoFit/>
          </a:bodyPr>
          <a:lstStyle/>
          <a:p>
            <a:r>
              <a:rPr lang="en-US" altLang="ja-JP" sz="1400" b="1" dirty="0"/>
              <a:t>Optical microscope</a:t>
            </a:r>
            <a:endParaRPr kumimoji="1" lang="ja-JP" altLang="en-US" sz="1400" b="1" dirty="0"/>
          </a:p>
        </p:txBody>
      </p:sp>
      <p:pic>
        <p:nvPicPr>
          <p:cNvPr id="63" name="図 62" descr="座る, オレンジ, テーブル, 閉じる が含まれている画像&#10;&#10;AI 生成コンテンツは誤りを含む可能性があります。">
            <a:extLst>
              <a:ext uri="{FF2B5EF4-FFF2-40B4-BE49-F238E27FC236}">
                <a16:creationId xmlns:a16="http://schemas.microsoft.com/office/drawing/2014/main" id="{183F0189-EA2A-54D5-E265-FF16446A9E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7348" y="3574949"/>
            <a:ext cx="1496143" cy="1067651"/>
          </a:xfrm>
          <a:prstGeom prst="rect">
            <a:avLst/>
          </a:prstGeom>
        </p:spPr>
      </p:pic>
      <p:sp>
        <p:nvSpPr>
          <p:cNvPr id="64" name="テキスト ボックス 63">
            <a:extLst>
              <a:ext uri="{FF2B5EF4-FFF2-40B4-BE49-F238E27FC236}">
                <a16:creationId xmlns:a16="http://schemas.microsoft.com/office/drawing/2014/main" id="{E3DD6BC1-F8EB-5452-5AB9-A1225147AA9C}"/>
              </a:ext>
            </a:extLst>
          </p:cNvPr>
          <p:cNvSpPr txBox="1"/>
          <p:nvPr/>
        </p:nvSpPr>
        <p:spPr>
          <a:xfrm>
            <a:off x="7333856" y="4666599"/>
            <a:ext cx="923125" cy="307777"/>
          </a:xfrm>
          <a:prstGeom prst="rect">
            <a:avLst/>
          </a:prstGeom>
          <a:noFill/>
        </p:spPr>
        <p:txBody>
          <a:bodyPr wrap="square" rtlCol="0">
            <a:spAutoFit/>
          </a:bodyPr>
          <a:lstStyle/>
          <a:p>
            <a:r>
              <a:rPr kumimoji="1" lang="en-US" altLang="ja-JP" sz="1400" b="1" dirty="0"/>
              <a:t>Sulfur</a:t>
            </a:r>
            <a:endParaRPr kumimoji="1" lang="ja-JP" altLang="en-US" sz="1400" b="1" dirty="0"/>
          </a:p>
        </p:txBody>
      </p:sp>
      <p:sp>
        <p:nvSpPr>
          <p:cNvPr id="65" name="右大かっこ 64">
            <a:extLst>
              <a:ext uri="{FF2B5EF4-FFF2-40B4-BE49-F238E27FC236}">
                <a16:creationId xmlns:a16="http://schemas.microsoft.com/office/drawing/2014/main" id="{ACB324A0-5D8F-4E19-B0D6-29BB8AB331E4}"/>
              </a:ext>
            </a:extLst>
          </p:cNvPr>
          <p:cNvSpPr/>
          <p:nvPr/>
        </p:nvSpPr>
        <p:spPr>
          <a:xfrm rot="16200000">
            <a:off x="8256013" y="525508"/>
            <a:ext cx="216138" cy="3067094"/>
          </a:xfrm>
          <a:prstGeom prst="rightBracket">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E0B4D234-6D7D-7E6E-0C3D-964ABF0E52BA}"/>
              </a:ext>
            </a:extLst>
          </p:cNvPr>
          <p:cNvSpPr txBox="1"/>
          <p:nvPr/>
        </p:nvSpPr>
        <p:spPr>
          <a:xfrm rot="16200000">
            <a:off x="6586993" y="1261409"/>
            <a:ext cx="430887" cy="1907385"/>
          </a:xfrm>
          <a:prstGeom prst="rect">
            <a:avLst/>
          </a:prstGeom>
          <a:solidFill>
            <a:schemeClr val="bg2"/>
          </a:solidFill>
        </p:spPr>
        <p:txBody>
          <a:bodyPr vert="eaVert" wrap="square" rtlCol="0">
            <a:spAutoFit/>
          </a:bodyPr>
          <a:lstStyle/>
          <a:p>
            <a:r>
              <a:rPr lang="en-US" altLang="ja-JP" sz="1600" dirty="0"/>
              <a:t>Colorless minerals</a:t>
            </a:r>
            <a:endParaRPr kumimoji="1" lang="ja-JP" altLang="en-US" sz="1600" b="1" dirty="0"/>
          </a:p>
        </p:txBody>
      </p:sp>
      <p:sp>
        <p:nvSpPr>
          <p:cNvPr id="70" name="テキスト ボックス 69">
            <a:extLst>
              <a:ext uri="{FF2B5EF4-FFF2-40B4-BE49-F238E27FC236}">
                <a16:creationId xmlns:a16="http://schemas.microsoft.com/office/drawing/2014/main" id="{E575CBE5-FA4B-D3FE-8ED7-042A5A30FDD3}"/>
              </a:ext>
            </a:extLst>
          </p:cNvPr>
          <p:cNvSpPr txBox="1"/>
          <p:nvPr/>
        </p:nvSpPr>
        <p:spPr>
          <a:xfrm>
            <a:off x="9079458" y="838878"/>
            <a:ext cx="2970566" cy="584775"/>
          </a:xfrm>
          <a:prstGeom prst="rect">
            <a:avLst/>
          </a:prstGeom>
          <a:solidFill>
            <a:schemeClr val="bg1"/>
          </a:solidFill>
          <a:ln>
            <a:solidFill>
              <a:schemeClr val="tx1"/>
            </a:solidFill>
          </a:ln>
        </p:spPr>
        <p:txBody>
          <a:bodyPr wrap="square">
            <a:spAutoFit/>
          </a:bodyPr>
          <a:lstStyle/>
          <a:p>
            <a:r>
              <a:rPr lang="en-US" altLang="ja-JP" sz="1600" dirty="0"/>
              <a:t>※quartz peak partially overlapping with sulfur peak</a:t>
            </a:r>
            <a:endParaRPr lang="ja-JP" altLang="en-US" sz="1600" dirty="0"/>
          </a:p>
        </p:txBody>
      </p:sp>
      <p:cxnSp>
        <p:nvCxnSpPr>
          <p:cNvPr id="6" name="直線コネクタ 5">
            <a:extLst>
              <a:ext uri="{FF2B5EF4-FFF2-40B4-BE49-F238E27FC236}">
                <a16:creationId xmlns:a16="http://schemas.microsoft.com/office/drawing/2014/main" id="{9B4C8EFC-7C42-F578-6AB6-CAF4982CD129}"/>
              </a:ext>
            </a:extLst>
          </p:cNvPr>
          <p:cNvCxnSpPr>
            <a:cxnSpLocks/>
          </p:cNvCxnSpPr>
          <p:nvPr/>
        </p:nvCxnSpPr>
        <p:spPr>
          <a:xfrm>
            <a:off x="14801919" y="2341086"/>
            <a:ext cx="1568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535698F9-F175-C1E3-220A-9BECE52C7540}"/>
              </a:ext>
            </a:extLst>
          </p:cNvPr>
          <p:cNvCxnSpPr>
            <a:cxnSpLocks/>
          </p:cNvCxnSpPr>
          <p:nvPr/>
        </p:nvCxnSpPr>
        <p:spPr>
          <a:xfrm>
            <a:off x="14777154" y="3392646"/>
            <a:ext cx="2006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D82AB612-517A-9173-5362-CE8404537A88}"/>
              </a:ext>
            </a:extLst>
          </p:cNvPr>
          <p:cNvCxnSpPr>
            <a:cxnSpLocks/>
          </p:cNvCxnSpPr>
          <p:nvPr/>
        </p:nvCxnSpPr>
        <p:spPr>
          <a:xfrm>
            <a:off x="14777154" y="4503261"/>
            <a:ext cx="2006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7BF79BAC-6EEE-9B0A-6AA9-476F96175F04}"/>
              </a:ext>
            </a:extLst>
          </p:cNvPr>
          <p:cNvCxnSpPr>
            <a:cxnSpLocks/>
          </p:cNvCxnSpPr>
          <p:nvPr/>
        </p:nvCxnSpPr>
        <p:spPr>
          <a:xfrm>
            <a:off x="14820969" y="5604351"/>
            <a:ext cx="1568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EEBFC9B5-2385-3FDD-7839-399DD8F89DA3}"/>
              </a:ext>
            </a:extLst>
          </p:cNvPr>
          <p:cNvSpPr txBox="1"/>
          <p:nvPr/>
        </p:nvSpPr>
        <p:spPr>
          <a:xfrm>
            <a:off x="14745721" y="2150588"/>
            <a:ext cx="784225" cy="184666"/>
          </a:xfrm>
          <a:prstGeom prst="rect">
            <a:avLst/>
          </a:prstGeom>
          <a:noFill/>
        </p:spPr>
        <p:txBody>
          <a:bodyPr wrap="square" rtlCol="0">
            <a:spAutoFit/>
          </a:bodyPr>
          <a:lstStyle/>
          <a:p>
            <a:r>
              <a:rPr kumimoji="1" lang="en-US" altLang="ja-JP" sz="600" b="1" dirty="0">
                <a:solidFill>
                  <a:schemeClr val="bg1"/>
                </a:solidFill>
              </a:rPr>
              <a:t>20 μ</a:t>
            </a:r>
            <a:r>
              <a:rPr kumimoji="1" lang="ja-JP" altLang="en-US" sz="600" b="1" dirty="0">
                <a:solidFill>
                  <a:schemeClr val="bg1"/>
                </a:solidFill>
              </a:rPr>
              <a:t>ｍ</a:t>
            </a:r>
          </a:p>
        </p:txBody>
      </p:sp>
      <p:sp>
        <p:nvSpPr>
          <p:cNvPr id="28" name="テキスト ボックス 27">
            <a:extLst>
              <a:ext uri="{FF2B5EF4-FFF2-40B4-BE49-F238E27FC236}">
                <a16:creationId xmlns:a16="http://schemas.microsoft.com/office/drawing/2014/main" id="{DD6DDA98-70E0-F300-9F48-F657CE5429F6}"/>
              </a:ext>
            </a:extLst>
          </p:cNvPr>
          <p:cNvSpPr txBox="1"/>
          <p:nvPr/>
        </p:nvSpPr>
        <p:spPr>
          <a:xfrm>
            <a:off x="14806204" y="3215968"/>
            <a:ext cx="784225" cy="184666"/>
          </a:xfrm>
          <a:prstGeom prst="rect">
            <a:avLst/>
          </a:prstGeom>
          <a:noFill/>
        </p:spPr>
        <p:txBody>
          <a:bodyPr wrap="square" rtlCol="0">
            <a:spAutoFit/>
          </a:bodyPr>
          <a:lstStyle/>
          <a:p>
            <a:r>
              <a:rPr kumimoji="1" lang="en-US" altLang="ja-JP" sz="600" b="1" dirty="0">
                <a:solidFill>
                  <a:schemeClr val="bg1"/>
                </a:solidFill>
              </a:rPr>
              <a:t>20 μ</a:t>
            </a:r>
            <a:r>
              <a:rPr kumimoji="1" lang="ja-JP" altLang="en-US" sz="600" b="1" dirty="0">
                <a:solidFill>
                  <a:schemeClr val="bg1"/>
                </a:solidFill>
              </a:rPr>
              <a:t>ｍ</a:t>
            </a:r>
          </a:p>
        </p:txBody>
      </p:sp>
      <p:sp>
        <p:nvSpPr>
          <p:cNvPr id="30" name="テキスト ボックス 29">
            <a:extLst>
              <a:ext uri="{FF2B5EF4-FFF2-40B4-BE49-F238E27FC236}">
                <a16:creationId xmlns:a16="http://schemas.microsoft.com/office/drawing/2014/main" id="{4A6577AE-F8CD-9175-CD2D-367745F37B05}"/>
              </a:ext>
            </a:extLst>
          </p:cNvPr>
          <p:cNvSpPr txBox="1"/>
          <p:nvPr/>
        </p:nvSpPr>
        <p:spPr>
          <a:xfrm>
            <a:off x="14756058" y="4333236"/>
            <a:ext cx="784225" cy="184666"/>
          </a:xfrm>
          <a:prstGeom prst="rect">
            <a:avLst/>
          </a:prstGeom>
          <a:noFill/>
        </p:spPr>
        <p:txBody>
          <a:bodyPr wrap="square" rtlCol="0">
            <a:spAutoFit/>
          </a:bodyPr>
          <a:lstStyle/>
          <a:p>
            <a:r>
              <a:rPr lang="en-US" altLang="ja-JP" sz="600" b="1" dirty="0">
                <a:solidFill>
                  <a:schemeClr val="bg1"/>
                </a:solidFill>
              </a:rPr>
              <a:t>1</a:t>
            </a:r>
            <a:r>
              <a:rPr kumimoji="1" lang="en-US" altLang="ja-JP" sz="600" b="1" dirty="0">
                <a:solidFill>
                  <a:schemeClr val="bg1"/>
                </a:solidFill>
              </a:rPr>
              <a:t>0 μ</a:t>
            </a:r>
            <a:r>
              <a:rPr kumimoji="1" lang="ja-JP" altLang="en-US" sz="600" b="1" dirty="0">
                <a:solidFill>
                  <a:schemeClr val="bg1"/>
                </a:solidFill>
              </a:rPr>
              <a:t>ｍ</a:t>
            </a:r>
          </a:p>
        </p:txBody>
      </p:sp>
      <p:sp>
        <p:nvSpPr>
          <p:cNvPr id="32" name="テキスト ボックス 31">
            <a:extLst>
              <a:ext uri="{FF2B5EF4-FFF2-40B4-BE49-F238E27FC236}">
                <a16:creationId xmlns:a16="http://schemas.microsoft.com/office/drawing/2014/main" id="{30F2EF82-5AF8-7690-7B39-E158B9E86E5A}"/>
              </a:ext>
            </a:extLst>
          </p:cNvPr>
          <p:cNvSpPr txBox="1"/>
          <p:nvPr/>
        </p:nvSpPr>
        <p:spPr>
          <a:xfrm>
            <a:off x="14815696" y="5437311"/>
            <a:ext cx="784225" cy="184666"/>
          </a:xfrm>
          <a:prstGeom prst="rect">
            <a:avLst/>
          </a:prstGeom>
          <a:noFill/>
        </p:spPr>
        <p:txBody>
          <a:bodyPr wrap="square" rtlCol="0">
            <a:spAutoFit/>
          </a:bodyPr>
          <a:lstStyle/>
          <a:p>
            <a:r>
              <a:rPr lang="en-US" altLang="ja-JP" sz="600" b="1" dirty="0">
                <a:solidFill>
                  <a:schemeClr val="bg1"/>
                </a:solidFill>
              </a:rPr>
              <a:t>1</a:t>
            </a:r>
            <a:r>
              <a:rPr kumimoji="1" lang="en-US" altLang="ja-JP" sz="600" b="1" dirty="0">
                <a:solidFill>
                  <a:schemeClr val="bg1"/>
                </a:solidFill>
              </a:rPr>
              <a:t>0 μ</a:t>
            </a:r>
            <a:r>
              <a:rPr kumimoji="1" lang="ja-JP" altLang="en-US" sz="600" b="1" dirty="0">
                <a:solidFill>
                  <a:schemeClr val="bg1"/>
                </a:solidFill>
              </a:rPr>
              <a:t>ｍ</a:t>
            </a:r>
          </a:p>
        </p:txBody>
      </p:sp>
      <p:sp>
        <p:nvSpPr>
          <p:cNvPr id="3" name="正方形/長方形 2">
            <a:extLst>
              <a:ext uri="{FF2B5EF4-FFF2-40B4-BE49-F238E27FC236}">
                <a16:creationId xmlns:a16="http://schemas.microsoft.com/office/drawing/2014/main" id="{47307E17-3A16-146B-A1A8-F2CA9A3041E3}"/>
              </a:ext>
            </a:extLst>
          </p:cNvPr>
          <p:cNvSpPr/>
          <p:nvPr/>
        </p:nvSpPr>
        <p:spPr>
          <a:xfrm>
            <a:off x="11028639" y="0"/>
            <a:ext cx="1163361" cy="76692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n>
                  <a:solidFill>
                    <a:schemeClr val="bg1"/>
                  </a:solidFill>
                </a:ln>
                <a:solidFill>
                  <a:schemeClr val="bg1"/>
                </a:solidFill>
              </a:rPr>
              <a:t>5</a:t>
            </a:r>
            <a:endParaRPr kumimoji="1" lang="ja-JP" altLang="en-US" sz="2800" b="1" dirty="0">
              <a:ln>
                <a:solidFill>
                  <a:schemeClr val="bg1"/>
                </a:solidFill>
              </a:ln>
              <a:solidFill>
                <a:schemeClr val="bg1"/>
              </a:solidFill>
            </a:endParaRPr>
          </a:p>
        </p:txBody>
      </p:sp>
      <p:cxnSp>
        <p:nvCxnSpPr>
          <p:cNvPr id="41" name="直線コネクタ 40">
            <a:extLst>
              <a:ext uri="{FF2B5EF4-FFF2-40B4-BE49-F238E27FC236}">
                <a16:creationId xmlns:a16="http://schemas.microsoft.com/office/drawing/2014/main" id="{DC3B524A-A6E9-9370-40E9-520EC9CE9F32}"/>
              </a:ext>
            </a:extLst>
          </p:cNvPr>
          <p:cNvCxnSpPr>
            <a:cxnSpLocks/>
          </p:cNvCxnSpPr>
          <p:nvPr/>
        </p:nvCxnSpPr>
        <p:spPr>
          <a:xfrm>
            <a:off x="4863022" y="4044267"/>
            <a:ext cx="1304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9" name="テキスト ボックス 48">
            <a:extLst>
              <a:ext uri="{FF2B5EF4-FFF2-40B4-BE49-F238E27FC236}">
                <a16:creationId xmlns:a16="http://schemas.microsoft.com/office/drawing/2014/main" id="{15A3037A-81A0-D6F0-3991-84C129A5CE96}"/>
              </a:ext>
            </a:extLst>
          </p:cNvPr>
          <p:cNvSpPr txBox="1"/>
          <p:nvPr/>
        </p:nvSpPr>
        <p:spPr>
          <a:xfrm>
            <a:off x="4701540" y="3862911"/>
            <a:ext cx="1112520" cy="215444"/>
          </a:xfrm>
          <a:prstGeom prst="rect">
            <a:avLst/>
          </a:prstGeom>
          <a:noFill/>
        </p:spPr>
        <p:txBody>
          <a:bodyPr wrap="square" rtlCol="0">
            <a:spAutoFit/>
          </a:bodyPr>
          <a:lstStyle/>
          <a:p>
            <a:r>
              <a:rPr kumimoji="1" lang="en-US" altLang="ja-JP" sz="800" b="1" dirty="0">
                <a:solidFill>
                  <a:schemeClr val="bg1"/>
                </a:solidFill>
              </a:rPr>
              <a:t>50 μ</a:t>
            </a:r>
            <a:r>
              <a:rPr kumimoji="1" lang="ja-JP" altLang="en-US" sz="800" b="1" dirty="0">
                <a:solidFill>
                  <a:schemeClr val="bg1"/>
                </a:solidFill>
              </a:rPr>
              <a:t>ｍ</a:t>
            </a:r>
          </a:p>
        </p:txBody>
      </p:sp>
      <p:sp>
        <p:nvSpPr>
          <p:cNvPr id="7" name="テキスト ボックス 6">
            <a:extLst>
              <a:ext uri="{FF2B5EF4-FFF2-40B4-BE49-F238E27FC236}">
                <a16:creationId xmlns:a16="http://schemas.microsoft.com/office/drawing/2014/main" id="{98318544-7901-4973-719A-3BDC326DB9EB}"/>
              </a:ext>
            </a:extLst>
          </p:cNvPr>
          <p:cNvSpPr txBox="1"/>
          <p:nvPr/>
        </p:nvSpPr>
        <p:spPr>
          <a:xfrm>
            <a:off x="10250037" y="5305505"/>
            <a:ext cx="778602" cy="1077218"/>
          </a:xfrm>
          <a:prstGeom prst="rect">
            <a:avLst/>
          </a:prstGeom>
          <a:noFill/>
        </p:spPr>
        <p:txBody>
          <a:bodyPr wrap="square" rtlCol="0">
            <a:spAutoFit/>
          </a:bodyPr>
          <a:lstStyle/>
          <a:p>
            <a:r>
              <a:rPr kumimoji="1" lang="en-US" altLang="ja-JP" sz="1600" dirty="0"/>
              <a:t>April</a:t>
            </a:r>
          </a:p>
          <a:p>
            <a:r>
              <a:rPr lang="en-US" altLang="ja-JP" sz="1600" dirty="0"/>
              <a:t>May</a:t>
            </a:r>
            <a:br>
              <a:rPr lang="en-US" altLang="ja-JP" sz="1600" dirty="0"/>
            </a:br>
            <a:r>
              <a:rPr lang="en-US" altLang="ja-JP" sz="1600" dirty="0"/>
              <a:t>June</a:t>
            </a:r>
          </a:p>
          <a:p>
            <a:r>
              <a:rPr lang="en-US" altLang="ja-JP" sz="1600" dirty="0"/>
              <a:t>July</a:t>
            </a:r>
          </a:p>
        </p:txBody>
      </p:sp>
      <p:pic>
        <p:nvPicPr>
          <p:cNvPr id="40" name="図 39" descr="動物, 作品, テーブル, 甲殻類 が含まれている画像&#10;&#10;AI 生成コンテンツは誤りを含む可能性があります。">
            <a:extLst>
              <a:ext uri="{FF2B5EF4-FFF2-40B4-BE49-F238E27FC236}">
                <a16:creationId xmlns:a16="http://schemas.microsoft.com/office/drawing/2014/main" id="{4806F401-FBF6-F8D6-6A4A-7AA117ED1B20}"/>
              </a:ext>
            </a:extLst>
          </p:cNvPr>
          <p:cNvPicPr>
            <a:picLocks noChangeAspect="1"/>
          </p:cNvPicPr>
          <p:nvPr/>
        </p:nvPicPr>
        <p:blipFill>
          <a:blip r:embed="rId6">
            <a:extLst>
              <a:ext uri="{28A0092B-C50C-407E-A947-70E740481C1C}">
                <a14:useLocalDpi xmlns:a14="http://schemas.microsoft.com/office/drawing/2010/main" val="0"/>
              </a:ext>
            </a:extLst>
          </a:blip>
          <a:srcRect l="44997" r="11778" b="4270"/>
          <a:stretch>
            <a:fillRect/>
          </a:stretch>
        </p:blipFill>
        <p:spPr>
          <a:xfrm>
            <a:off x="2269536" y="3202620"/>
            <a:ext cx="1205188" cy="1086304"/>
          </a:xfrm>
          <a:prstGeom prst="rect">
            <a:avLst/>
          </a:prstGeom>
        </p:spPr>
      </p:pic>
      <p:sp>
        <p:nvSpPr>
          <p:cNvPr id="43" name="右大かっこ 42">
            <a:extLst>
              <a:ext uri="{FF2B5EF4-FFF2-40B4-BE49-F238E27FC236}">
                <a16:creationId xmlns:a16="http://schemas.microsoft.com/office/drawing/2014/main" id="{374B8F32-BB0B-09ED-37E0-C67FA4B6F0D5}"/>
              </a:ext>
            </a:extLst>
          </p:cNvPr>
          <p:cNvSpPr/>
          <p:nvPr/>
        </p:nvSpPr>
        <p:spPr>
          <a:xfrm rot="16200000">
            <a:off x="2996829" y="462534"/>
            <a:ext cx="216138" cy="3067094"/>
          </a:xfrm>
          <a:prstGeom prst="rightBracket">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9966F701-0DC3-D3D6-374F-785FB600740B}"/>
              </a:ext>
            </a:extLst>
          </p:cNvPr>
          <p:cNvSpPr txBox="1"/>
          <p:nvPr/>
        </p:nvSpPr>
        <p:spPr>
          <a:xfrm rot="16200000">
            <a:off x="6696676" y="3204302"/>
            <a:ext cx="400110" cy="1093408"/>
          </a:xfrm>
          <a:prstGeom prst="rect">
            <a:avLst/>
          </a:prstGeom>
          <a:noFill/>
        </p:spPr>
        <p:txBody>
          <a:bodyPr vert="eaVert" wrap="square" rtlCol="0">
            <a:spAutoFit/>
          </a:bodyPr>
          <a:lstStyle/>
          <a:p>
            <a:r>
              <a:rPr lang="en-US" altLang="ja-JP" sz="1400" b="1" dirty="0"/>
              <a:t>Quartz</a:t>
            </a:r>
            <a:endParaRPr kumimoji="1" lang="ja-JP" altLang="en-US" sz="1400" b="1" dirty="0"/>
          </a:p>
        </p:txBody>
      </p:sp>
      <p:sp>
        <p:nvSpPr>
          <p:cNvPr id="50" name="テキスト ボックス 49">
            <a:extLst>
              <a:ext uri="{FF2B5EF4-FFF2-40B4-BE49-F238E27FC236}">
                <a16:creationId xmlns:a16="http://schemas.microsoft.com/office/drawing/2014/main" id="{5EE99A6E-FF4B-FBC0-27AA-73DC41122A54}"/>
              </a:ext>
            </a:extLst>
          </p:cNvPr>
          <p:cNvSpPr txBox="1"/>
          <p:nvPr/>
        </p:nvSpPr>
        <p:spPr>
          <a:xfrm rot="16200000">
            <a:off x="9884963" y="3524521"/>
            <a:ext cx="400110" cy="1416764"/>
          </a:xfrm>
          <a:prstGeom prst="rect">
            <a:avLst/>
          </a:prstGeom>
          <a:noFill/>
        </p:spPr>
        <p:txBody>
          <a:bodyPr vert="eaVert" wrap="square" rtlCol="0">
            <a:spAutoFit/>
          </a:bodyPr>
          <a:lstStyle/>
          <a:p>
            <a:r>
              <a:rPr lang="en-US" altLang="ja-JP" sz="1400" b="1" dirty="0"/>
              <a:t>Feldspar</a:t>
            </a:r>
            <a:endParaRPr kumimoji="1" lang="ja-JP" altLang="en-US" sz="1400" b="1" dirty="0"/>
          </a:p>
        </p:txBody>
      </p:sp>
      <p:sp>
        <p:nvSpPr>
          <p:cNvPr id="51" name="テキスト ボックス 50">
            <a:extLst>
              <a:ext uri="{FF2B5EF4-FFF2-40B4-BE49-F238E27FC236}">
                <a16:creationId xmlns:a16="http://schemas.microsoft.com/office/drawing/2014/main" id="{05665FEE-C6B7-AC92-ED49-7E03E0971487}"/>
              </a:ext>
            </a:extLst>
          </p:cNvPr>
          <p:cNvSpPr txBox="1"/>
          <p:nvPr/>
        </p:nvSpPr>
        <p:spPr>
          <a:xfrm rot="16200000">
            <a:off x="4077878" y="3275982"/>
            <a:ext cx="400110" cy="1093408"/>
          </a:xfrm>
          <a:prstGeom prst="rect">
            <a:avLst/>
          </a:prstGeom>
          <a:noFill/>
        </p:spPr>
        <p:txBody>
          <a:bodyPr vert="eaVert" wrap="square" rtlCol="0">
            <a:spAutoFit/>
          </a:bodyPr>
          <a:lstStyle/>
          <a:p>
            <a:r>
              <a:rPr lang="en-US" altLang="ja-JP" sz="1400" b="1" dirty="0"/>
              <a:t>Chlorite</a:t>
            </a:r>
            <a:endParaRPr kumimoji="1" lang="ja-JP" altLang="en-US" sz="1400" b="1" dirty="0"/>
          </a:p>
        </p:txBody>
      </p:sp>
      <p:sp>
        <p:nvSpPr>
          <p:cNvPr id="52" name="テキスト ボックス 51">
            <a:extLst>
              <a:ext uri="{FF2B5EF4-FFF2-40B4-BE49-F238E27FC236}">
                <a16:creationId xmlns:a16="http://schemas.microsoft.com/office/drawing/2014/main" id="{B1AC4209-ED18-72B6-0098-1FCF5535D5BB}"/>
              </a:ext>
            </a:extLst>
          </p:cNvPr>
          <p:cNvSpPr txBox="1"/>
          <p:nvPr/>
        </p:nvSpPr>
        <p:spPr>
          <a:xfrm rot="16200000">
            <a:off x="1938559" y="2812830"/>
            <a:ext cx="400110" cy="1093408"/>
          </a:xfrm>
          <a:prstGeom prst="rect">
            <a:avLst/>
          </a:prstGeom>
          <a:noFill/>
        </p:spPr>
        <p:txBody>
          <a:bodyPr vert="eaVert" wrap="square" rtlCol="0">
            <a:spAutoFit/>
          </a:bodyPr>
          <a:lstStyle/>
          <a:p>
            <a:r>
              <a:rPr lang="en-US" altLang="ja-JP" sz="1400" b="1" dirty="0"/>
              <a:t>Biotite</a:t>
            </a:r>
            <a:endParaRPr kumimoji="1" lang="ja-JP" altLang="en-US" sz="1400" b="1" dirty="0"/>
          </a:p>
        </p:txBody>
      </p:sp>
      <p:sp>
        <p:nvSpPr>
          <p:cNvPr id="53" name="テキスト ボックス 52">
            <a:extLst>
              <a:ext uri="{FF2B5EF4-FFF2-40B4-BE49-F238E27FC236}">
                <a16:creationId xmlns:a16="http://schemas.microsoft.com/office/drawing/2014/main" id="{23BCE522-F5B1-C001-1A05-B02F73A93AC9}"/>
              </a:ext>
            </a:extLst>
          </p:cNvPr>
          <p:cNvSpPr txBox="1"/>
          <p:nvPr/>
        </p:nvSpPr>
        <p:spPr>
          <a:xfrm rot="16200000">
            <a:off x="2878710" y="3716385"/>
            <a:ext cx="400110" cy="1374319"/>
          </a:xfrm>
          <a:prstGeom prst="rect">
            <a:avLst/>
          </a:prstGeom>
          <a:noFill/>
        </p:spPr>
        <p:txBody>
          <a:bodyPr vert="eaVert" wrap="square" rtlCol="0">
            <a:spAutoFit/>
          </a:bodyPr>
          <a:lstStyle/>
          <a:p>
            <a:r>
              <a:rPr lang="en-US" altLang="ja-JP" sz="1400" b="1" dirty="0"/>
              <a:t>Amphibole</a:t>
            </a:r>
            <a:endParaRPr kumimoji="1" lang="ja-JP" altLang="en-US" sz="1400" b="1" dirty="0"/>
          </a:p>
        </p:txBody>
      </p:sp>
      <p:cxnSp>
        <p:nvCxnSpPr>
          <p:cNvPr id="55" name="直線矢印コネクタ 54">
            <a:extLst>
              <a:ext uri="{FF2B5EF4-FFF2-40B4-BE49-F238E27FC236}">
                <a16:creationId xmlns:a16="http://schemas.microsoft.com/office/drawing/2014/main" id="{8B364927-ACCE-874D-DBFB-63F052D9CBC4}"/>
              </a:ext>
            </a:extLst>
          </p:cNvPr>
          <p:cNvCxnSpPr>
            <a:cxnSpLocks/>
          </p:cNvCxnSpPr>
          <p:nvPr/>
        </p:nvCxnSpPr>
        <p:spPr>
          <a:xfrm>
            <a:off x="2178806" y="3523552"/>
            <a:ext cx="0" cy="8799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62" name="直線矢印コネクタ 61">
            <a:extLst>
              <a:ext uri="{FF2B5EF4-FFF2-40B4-BE49-F238E27FC236}">
                <a16:creationId xmlns:a16="http://schemas.microsoft.com/office/drawing/2014/main" id="{7EE794D8-4202-4DE9-7463-83085CF64487}"/>
              </a:ext>
            </a:extLst>
          </p:cNvPr>
          <p:cNvCxnSpPr>
            <a:cxnSpLocks/>
          </p:cNvCxnSpPr>
          <p:nvPr/>
        </p:nvCxnSpPr>
        <p:spPr>
          <a:xfrm>
            <a:off x="2800458" y="4483952"/>
            <a:ext cx="0" cy="23437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1" name="直線矢印コネクタ 70">
            <a:extLst>
              <a:ext uri="{FF2B5EF4-FFF2-40B4-BE49-F238E27FC236}">
                <a16:creationId xmlns:a16="http://schemas.microsoft.com/office/drawing/2014/main" id="{902713CB-0EDB-65CA-7CEF-99669DC471EF}"/>
              </a:ext>
            </a:extLst>
          </p:cNvPr>
          <p:cNvCxnSpPr>
            <a:cxnSpLocks/>
          </p:cNvCxnSpPr>
          <p:nvPr/>
        </p:nvCxnSpPr>
        <p:spPr>
          <a:xfrm>
            <a:off x="3567153" y="3721145"/>
            <a:ext cx="0" cy="99717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3" name="直線矢印コネクタ 72">
            <a:extLst>
              <a:ext uri="{FF2B5EF4-FFF2-40B4-BE49-F238E27FC236}">
                <a16:creationId xmlns:a16="http://schemas.microsoft.com/office/drawing/2014/main" id="{BC83337D-533A-FB61-476F-192518878C2B}"/>
              </a:ext>
            </a:extLst>
          </p:cNvPr>
          <p:cNvCxnSpPr>
            <a:cxnSpLocks/>
          </p:cNvCxnSpPr>
          <p:nvPr/>
        </p:nvCxnSpPr>
        <p:spPr>
          <a:xfrm>
            <a:off x="6762233" y="3882571"/>
            <a:ext cx="0" cy="63533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6" name="直線矢印コネクタ 75">
            <a:extLst>
              <a:ext uri="{FF2B5EF4-FFF2-40B4-BE49-F238E27FC236}">
                <a16:creationId xmlns:a16="http://schemas.microsoft.com/office/drawing/2014/main" id="{4B32EB4B-FA70-F352-DE07-4852747C3C4A}"/>
              </a:ext>
            </a:extLst>
          </p:cNvPr>
          <p:cNvCxnSpPr>
            <a:cxnSpLocks/>
          </p:cNvCxnSpPr>
          <p:nvPr/>
        </p:nvCxnSpPr>
        <p:spPr>
          <a:xfrm>
            <a:off x="7223654" y="4718323"/>
            <a:ext cx="0" cy="25605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8" name="直線矢印コネクタ 77">
            <a:extLst>
              <a:ext uri="{FF2B5EF4-FFF2-40B4-BE49-F238E27FC236}">
                <a16:creationId xmlns:a16="http://schemas.microsoft.com/office/drawing/2014/main" id="{83D270FA-640E-0219-BE92-0688ECFB92B1}"/>
              </a:ext>
            </a:extLst>
          </p:cNvPr>
          <p:cNvCxnSpPr>
            <a:cxnSpLocks/>
          </p:cNvCxnSpPr>
          <p:nvPr/>
        </p:nvCxnSpPr>
        <p:spPr>
          <a:xfrm>
            <a:off x="9476962" y="4324934"/>
            <a:ext cx="0" cy="34166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68" name="テキスト ボックス 67">
            <a:extLst>
              <a:ext uri="{FF2B5EF4-FFF2-40B4-BE49-F238E27FC236}">
                <a16:creationId xmlns:a16="http://schemas.microsoft.com/office/drawing/2014/main" id="{89832B81-B349-7884-923C-71F229B720D0}"/>
              </a:ext>
            </a:extLst>
          </p:cNvPr>
          <p:cNvSpPr txBox="1"/>
          <p:nvPr/>
        </p:nvSpPr>
        <p:spPr>
          <a:xfrm rot="16200000">
            <a:off x="3801626" y="1248077"/>
            <a:ext cx="461665" cy="1907385"/>
          </a:xfrm>
          <a:prstGeom prst="rect">
            <a:avLst/>
          </a:prstGeom>
          <a:solidFill>
            <a:schemeClr val="bg2">
              <a:lumMod val="50000"/>
            </a:schemeClr>
          </a:solidFill>
        </p:spPr>
        <p:txBody>
          <a:bodyPr vert="eaVert" wrap="square" rtlCol="0">
            <a:spAutoFit/>
          </a:bodyPr>
          <a:lstStyle/>
          <a:p>
            <a:r>
              <a:rPr lang="en-US" altLang="ja-JP" dirty="0">
                <a:solidFill>
                  <a:schemeClr val="bg1"/>
                </a:solidFill>
              </a:rPr>
              <a:t>Colored minerals</a:t>
            </a:r>
            <a:endParaRPr kumimoji="1" lang="ja-JP" altLang="en-US" b="1" dirty="0">
              <a:solidFill>
                <a:schemeClr val="bg1"/>
              </a:solidFill>
            </a:endParaRPr>
          </a:p>
        </p:txBody>
      </p:sp>
      <p:cxnSp>
        <p:nvCxnSpPr>
          <p:cNvPr id="80" name="直線矢印コネクタ 79">
            <a:extLst>
              <a:ext uri="{FF2B5EF4-FFF2-40B4-BE49-F238E27FC236}">
                <a16:creationId xmlns:a16="http://schemas.microsoft.com/office/drawing/2014/main" id="{975E4944-5AF0-AD6E-2C8E-DC962626B12E}"/>
              </a:ext>
            </a:extLst>
          </p:cNvPr>
          <p:cNvCxnSpPr>
            <a:cxnSpLocks/>
          </p:cNvCxnSpPr>
          <p:nvPr/>
        </p:nvCxnSpPr>
        <p:spPr>
          <a:xfrm>
            <a:off x="8970600" y="1015150"/>
            <a:ext cx="0" cy="16252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608213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14305</TotalTime>
  <Words>2933</Words>
  <Application>Microsoft Office PowerPoint</Application>
  <PresentationFormat>ワイド画面</PresentationFormat>
  <Paragraphs>265</Paragraphs>
  <Slides>14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Arila</vt:lpstr>
      <vt:lpstr>游ゴシック</vt:lpstr>
      <vt:lpstr>游ゴシック Light</vt:lpstr>
      <vt:lpstr>Arial</vt:lpstr>
      <vt:lpstr>Office テーマ</vt:lpstr>
      <vt:lpstr>PowerPoint プレゼンテーション</vt:lpstr>
      <vt:lpstr>Seasonal change in mineral composition derived from X-ray diffraction (XRD) </vt:lpstr>
      <vt:lpstr>PowerPoint プレゼンテーション</vt:lpstr>
      <vt:lpstr>Seasonal variability of mineral dust composition on an alpine snowpack in the Tateyama Mountains, Japan    </vt:lpstr>
      <vt:lpstr>PowerPoint プレゼンテーション</vt:lpstr>
      <vt:lpstr>PowerPoint プレゼンテーション</vt:lpstr>
      <vt:lpstr>Study Site</vt:lpstr>
      <vt:lpstr>Study Site and Methods</vt:lpstr>
      <vt:lpstr>Result 1: XRD-based mineral identification</vt:lpstr>
      <vt:lpstr>Result 2: Seasonal variation in mineral composition based on XRD</vt:lpstr>
      <vt:lpstr>Result 3: Spatial distribution of XRD-derived mineral composition</vt:lpstr>
      <vt:lpstr>Discussion</vt:lpstr>
      <vt:lpstr>Conclusion</vt:lpstr>
      <vt:lpstr>Future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飛明 安宅</dc:creator>
  <cp:lastModifiedBy>cgsa6144</cp:lastModifiedBy>
  <cp:revision>144</cp:revision>
  <dcterms:created xsi:type="dcterms:W3CDTF">2026-02-09T06:07:27Z</dcterms:created>
  <dcterms:modified xsi:type="dcterms:W3CDTF">2026-05-02T20:54:44Z</dcterms:modified>
</cp:coreProperties>
</file>