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65" r:id="rId5"/>
    <p:sldId id="258" r:id="rId6"/>
    <p:sldId id="273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F00"/>
    <a:srgbClr val="0072B2"/>
    <a:srgbClr val="009E73"/>
    <a:srgbClr val="2D5F1B"/>
    <a:srgbClr val="2E7D32"/>
    <a:srgbClr val="4A90E2"/>
    <a:srgbClr val="F3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9280667377378"/>
          <c:y val="0.19983583863541526"/>
          <c:w val="0.80040277128931425"/>
          <c:h val="0.62077625104094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solidFill>
              <a:srgbClr val="E69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E-41E3-A9BD-D8847F7DAE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1968976"/>
        <c:axId val="631974016"/>
      </c:barChart>
      <c:catAx>
        <c:axId val="63196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/>
                  <a:t>Soil Sample Location</a:t>
                </a:r>
              </a:p>
            </c:rich>
          </c:tx>
          <c:layout>
            <c:manualLayout>
              <c:xMode val="edge"/>
              <c:yMode val="edge"/>
              <c:x val="0.30072787560168379"/>
              <c:y val="0.923595221796597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31974016"/>
        <c:crosses val="autoZero"/>
        <c:auto val="1"/>
        <c:lblAlgn val="ctr"/>
        <c:lblOffset val="100"/>
        <c:noMultiLvlLbl val="0"/>
      </c:catAx>
      <c:valAx>
        <c:axId val="631974016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pH</a:t>
                </a:r>
              </a:p>
            </c:rich>
          </c:tx>
          <c:layout>
            <c:manualLayout>
              <c:xMode val="edge"/>
              <c:yMode val="edge"/>
              <c:x val="0"/>
              <c:y val="0.41489865482626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3196897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9844739019182"/>
          <c:y val="0.11283271036672675"/>
          <c:w val="0.82090160904676424"/>
          <c:h val="0.6438610153655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 Retained (ml)</c:v>
                </c:pt>
              </c:strCache>
            </c:strRef>
          </c:tx>
          <c:spPr>
            <a:solidFill>
              <a:srgbClr val="0072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28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C-4584-B487-7E51F75D1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0755744"/>
        <c:axId val="1100753224"/>
      </c:barChart>
      <c:catAx>
        <c:axId val="1100755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Soil Sample Location</a:t>
                </a:r>
              </a:p>
            </c:rich>
          </c:tx>
          <c:layout>
            <c:manualLayout>
              <c:xMode val="edge"/>
              <c:yMode val="edge"/>
              <c:x val="0.32447243773407269"/>
              <c:y val="0.84296908582017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753224"/>
        <c:crosses val="autoZero"/>
        <c:auto val="1"/>
        <c:lblAlgn val="ctr"/>
        <c:lblOffset val="100"/>
        <c:noMultiLvlLbl val="0"/>
      </c:catAx>
      <c:valAx>
        <c:axId val="1100753224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Water Retained (mL)</a:t>
                </a:r>
              </a:p>
            </c:rich>
          </c:tx>
          <c:layout>
            <c:manualLayout>
              <c:xMode val="edge"/>
              <c:yMode val="edge"/>
              <c:x val="0"/>
              <c:y val="0.25231352752904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7557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068336545971"/>
          <c:y val="0.18725607047883555"/>
          <c:w val="0.83057583763613041"/>
          <c:h val="0.64535103500102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E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1-4ED4-92EA-D69ADA20F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7679624"/>
        <c:axId val="677677464"/>
      </c:barChart>
      <c:catAx>
        <c:axId val="677679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/>
                  <a:t>Soil Sample Location</a:t>
                </a:r>
              </a:p>
            </c:rich>
          </c:tx>
          <c:layout>
            <c:manualLayout>
              <c:xMode val="edge"/>
              <c:yMode val="edge"/>
              <c:x val="0.34687626606588767"/>
              <c:y val="0.92314270063263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77677464"/>
        <c:crosses val="autoZero"/>
        <c:auto val="1"/>
        <c:lblAlgn val="ctr"/>
        <c:lblOffset val="100"/>
        <c:noMultiLvlLbl val="0"/>
      </c:catAx>
      <c:valAx>
        <c:axId val="677677464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 dirty="0"/>
                  <a:t>Organic Matter content</a:t>
                </a:r>
                <a:r>
                  <a:rPr lang="en-US" sz="1400" baseline="0" dirty="0"/>
                  <a:t> relative scale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1089084152732178E-3"/>
              <c:y val="0.14192070506829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77679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0107-D7E5-4135-AD7C-A9B1854D2D6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B4E2-3594-4F4C-86D6-D8F84924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4B4E2-3594-4F4C-86D6-D8F84924D2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91D8-67DE-8F98-5049-8F0D0ED72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986B2-2D29-7E1B-ECEB-52011BFAB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86B37-38EA-FD23-778D-AADC5314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D76DD-05C0-3461-902D-B190948E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6706-B04A-30AD-7B30-B387F32C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02C3-4A85-BE9C-FC41-1116B172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F55AF-6577-08BF-F7B9-13D69486A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BDB3-809D-9435-EC2F-8DD860D3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6F12-F29D-002F-C64F-46F99E31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5A4BC-359B-C624-ED08-91BD9BD0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0CA09-9EDF-9EE3-DE95-B8D02D323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653ED-C347-D8A8-F5B4-32FADCE71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CC9A-72A9-E06F-8C0A-9CF0C90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1FEC-CC1D-2D24-C74F-9162D449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C890-AA43-E341-C674-B5D0A8C5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463D-1D52-4D2B-E879-463264A3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20960-0399-9C4F-A829-001A4F5F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D795-51D3-6433-BA03-65DBA35E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05B3A-A9A1-7FF8-EC64-79E34CFC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ECC-9B32-95DD-AA28-98E861A4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3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2EB3-26A3-32D0-C710-02B75D45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B74C-1A28-BBB3-7E25-73DC20482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5940-4043-123D-3C82-680EB2FC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1B9E-F113-E49D-4ECF-797C1A08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F6BB-D6D4-3E86-DF14-D25BE65C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BC47-4DF4-D765-24F2-9E2F8E3E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1568-E602-48EB-584F-E8C31AF4E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14D10-9C53-266C-051C-8D2EB94BE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D0990-F9F3-69E1-660F-8ABECE30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CD4A0-E3EC-01C5-CE6F-DF93EC4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8CA90-63F2-4877-3868-E281FDB3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E4F8-1B6C-441D-94EB-56A47A36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38B5D-E7BC-3912-1005-0DAC5AD2D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C3B04-C86C-17A6-E677-753A5148A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92CE7-6630-39CC-FC9A-798926783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071D0-FAB5-DE2C-3845-026ABABAD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5AEB9-E2E8-5113-D4CB-27D4FBBC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BEF6C-6FB6-A2BA-B91B-800D06D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345FB-7C6F-33F2-0D6E-2B1EDDEF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C3A2-96C0-F79E-C514-9E846336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1A2FD-F82C-1CCC-F0B0-653268C3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17256-4BF8-2868-57DE-396BD184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CAB62-B6A8-8039-BB92-E38BB938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9CBEA-1BEC-76A4-7C91-8BC9DC6D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CAC00-3EC0-3ADC-024E-198CCBDE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4DBB5-137E-9D00-1955-3314D02E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1E2B-50AA-D091-AB8A-4A4136B2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0577-F65C-977C-8DE8-58D64044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0AA0B-CF4D-D87F-3DDC-726ED9F93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DDE7F-497E-9236-086C-B07739CF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862C-17E7-1BD9-6E5A-E70ACD4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3FDA9-B962-06D4-1AF2-21C8D86A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A595-F3E4-9000-610B-A72E376F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20732-9361-DB4C-BEDF-73563D19B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80EA6-81BD-21B7-AC70-AF71E0A1A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79676-7BF6-320B-1C7B-C76B5B91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44190-8C18-856C-4CDC-1E636F9B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9D3B4-A97E-EAD8-56C4-D19FE954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06A72-B690-1A09-5913-5199FC3B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F7C82-8AA1-7A7E-4AB8-55D129702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A3A4-0094-E6A9-1090-BAA61C7C4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3891B-6C05-49BE-94F3-2028C014D70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1B0AC-CA00-C190-8323-3C285A147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B552-E361-5FAA-DB76-B4ECDFE75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73EB-C1D4-45C2-8903-252FA2EF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B6EC-E9E7-CC79-9FF7-4B9E9DDEE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from our local ground: Investigating Soil Health in Tetovo Through Biology and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196C-1F02-907A-6DC7-7AA8F205B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Renata Mersini Zulfiu¹* &amp; Duygu Reçani¹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¹Maarif International Schools – North Macedonia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 General Assembly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80EF1-8FE9-A096-AF1D-4D0505E5C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9" y="71804"/>
            <a:ext cx="899160" cy="899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15186B7-DA0E-83BD-16D5-7A254C37A0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6929" y="168415"/>
            <a:ext cx="1832851" cy="8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4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08E1E-4F5C-A9C8-A468-1BA0D14C8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3491-9613-CBC9-69B9-6C8318AA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3: Color observation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9FE32BB-C42E-5164-F3EA-FAF2DB5D0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804413"/>
              </p:ext>
            </p:extLst>
          </p:nvPr>
        </p:nvGraphicFramePr>
        <p:xfrm>
          <a:off x="838200" y="1956723"/>
          <a:ext cx="10515600" cy="155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1882657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53430042"/>
                    </a:ext>
                  </a:extLst>
                </a:gridCol>
              </a:tblGrid>
              <a:tr h="4456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 observed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0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City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Yellowish brown (Munsell approx. 5/4 10YR)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3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Roadside near Marshal Tito Boulevard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Strong brown (approx.  5/6 7,5YR)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3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Pena riverbank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Brown greyish (approx. 5/2 2.5Y)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083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BB46E2F-A9B5-B710-7644-D5C4FD44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976" y="3382180"/>
            <a:ext cx="2254660" cy="3006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7453E4-9556-D466-94E1-FC89F144B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8670" y="3382180"/>
            <a:ext cx="2254661" cy="30062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471B0D-4A3B-638E-15A3-82DFF1C6F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85" y="3757956"/>
            <a:ext cx="3006215" cy="2256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F1F3D-5246-043A-B86D-ADF7F1323D27}"/>
              </a:ext>
            </a:extLst>
          </p:cNvPr>
          <p:cNvSpPr txBox="1"/>
          <p:nvPr/>
        </p:nvSpPr>
        <p:spPr>
          <a:xfrm>
            <a:off x="838199" y="1611290"/>
            <a:ext cx="4762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1.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Soil Color in Different Locations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A1CD-EF73-FDAF-FC0F-D53F3E629419}"/>
              </a:ext>
            </a:extLst>
          </p:cNvPr>
          <p:cNvSpPr txBox="1"/>
          <p:nvPr/>
        </p:nvSpPr>
        <p:spPr>
          <a:xfrm>
            <a:off x="3055359" y="6012617"/>
            <a:ext cx="608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color observation using the printed Munsell chart</a:t>
            </a:r>
          </a:p>
        </p:txBody>
      </p:sp>
    </p:spTree>
    <p:extLst>
      <p:ext uri="{BB962C8B-B14F-4D97-AF65-F5344CB8AC3E}">
        <p14:creationId xmlns:p14="http://schemas.microsoft.com/office/powerpoint/2010/main" val="226572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A2D7C-DA51-BDF8-4CA0-7880AF43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BE7A-1E56-C930-6F58-86F1F421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4: Texture test ( feel method 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BFCDF3-32E6-1203-ACCA-8B25AAFB5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52042"/>
              </p:ext>
            </p:extLst>
          </p:nvPr>
        </p:nvGraphicFramePr>
        <p:xfrm>
          <a:off x="838200" y="1924764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653">
                  <a:extLst>
                    <a:ext uri="{9D8B030D-6E8A-4147-A177-3AD203B41FA5}">
                      <a16:colId xmlns:a16="http://schemas.microsoft.com/office/drawing/2014/main" val="1428976972"/>
                    </a:ext>
                  </a:extLst>
                </a:gridCol>
                <a:gridCol w="1764631">
                  <a:extLst>
                    <a:ext uri="{9D8B030D-6E8A-4147-A177-3AD203B41FA5}">
                      <a16:colId xmlns:a16="http://schemas.microsoft.com/office/drawing/2014/main" val="1060970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4242807630"/>
                    </a:ext>
                  </a:extLst>
                </a:gridCol>
                <a:gridCol w="1807143">
                  <a:extLst>
                    <a:ext uri="{9D8B030D-6E8A-4147-A177-3AD203B41FA5}">
                      <a16:colId xmlns:a16="http://schemas.microsoft.com/office/drawing/2014/main" val="19038762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7049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Gritty (Sand)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Smooth ( Silt)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Sticky (Clay)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Dominant Texture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7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City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clayey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7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Roadside near Marshal Tito Boulevard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Slightly gritty and smooth clayey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5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Pena riverbank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sand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3627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18C149-19A9-2425-CCBA-16F11D4F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09" y="3842235"/>
            <a:ext cx="2701412" cy="2026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2A678-6262-3FA2-4505-ABEA544A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82" y="3843988"/>
            <a:ext cx="2701412" cy="2026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A66B6-124A-CC42-B26D-F84B36FA1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30" y="3845741"/>
            <a:ext cx="1518229" cy="2024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D1C3E1-AB28-003F-E1DF-96D21023D9CC}"/>
              </a:ext>
            </a:extLst>
          </p:cNvPr>
          <p:cNvSpPr txBox="1"/>
          <p:nvPr/>
        </p:nvSpPr>
        <p:spPr>
          <a:xfrm>
            <a:off x="838200" y="1584992"/>
            <a:ext cx="4934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Soil Texture in Different 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7BDA0-D290-7596-04C6-B0547B03E798}"/>
              </a:ext>
            </a:extLst>
          </p:cNvPr>
          <p:cNvSpPr txBox="1"/>
          <p:nvPr/>
        </p:nvSpPr>
        <p:spPr>
          <a:xfrm>
            <a:off x="4831808" y="6033165"/>
            <a:ext cx="252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texture test</a:t>
            </a:r>
          </a:p>
        </p:txBody>
      </p:sp>
    </p:spTree>
    <p:extLst>
      <p:ext uri="{BB962C8B-B14F-4D97-AF65-F5344CB8AC3E}">
        <p14:creationId xmlns:p14="http://schemas.microsoft.com/office/powerpoint/2010/main" val="8555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3AE6-9D2B-B6BB-1210-0A4C1F2F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8B50-F890-636D-5279-76D70849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5: pH testing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31C6AB-B9A6-8BD2-8CEB-74AE3CEF2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199723"/>
              </p:ext>
            </p:extLst>
          </p:nvPr>
        </p:nvGraphicFramePr>
        <p:xfrm>
          <a:off x="838200" y="1959342"/>
          <a:ext cx="105155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729">
                  <a:extLst>
                    <a:ext uri="{9D8B030D-6E8A-4147-A177-3AD203B41FA5}">
                      <a16:colId xmlns:a16="http://schemas.microsoft.com/office/drawing/2014/main" val="3835154170"/>
                    </a:ext>
                  </a:extLst>
                </a:gridCol>
                <a:gridCol w="2627669">
                  <a:extLst>
                    <a:ext uri="{9D8B030D-6E8A-4147-A177-3AD203B41FA5}">
                      <a16:colId xmlns:a16="http://schemas.microsoft.com/office/drawing/2014/main" val="36025693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2813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7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City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21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Roadside near Marshal Tito Boulevard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slightly acidic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0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Pena riverbank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slightly acidic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8247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70A068-BDAF-765F-957D-AACF8322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96" y="3571504"/>
            <a:ext cx="2872607" cy="2154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9423E8-7957-942D-ECA3-22C2E7CC3723}"/>
              </a:ext>
            </a:extLst>
          </p:cNvPr>
          <p:cNvSpPr txBox="1"/>
          <p:nvPr/>
        </p:nvSpPr>
        <p:spPr>
          <a:xfrm>
            <a:off x="700919" y="1612876"/>
            <a:ext cx="4552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3.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Soil pH in Different 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8638E-1CC8-763D-BC0F-67014C1378C7}"/>
              </a:ext>
            </a:extLst>
          </p:cNvPr>
          <p:cNvSpPr txBox="1"/>
          <p:nvPr/>
        </p:nvSpPr>
        <p:spPr>
          <a:xfrm>
            <a:off x="4895797" y="5725959"/>
            <a:ext cx="216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5.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pH test</a:t>
            </a:r>
          </a:p>
        </p:txBody>
      </p:sp>
    </p:spTree>
    <p:extLst>
      <p:ext uri="{BB962C8B-B14F-4D97-AF65-F5344CB8AC3E}">
        <p14:creationId xmlns:p14="http://schemas.microsoft.com/office/powerpoint/2010/main" val="127420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8833-064D-C30A-F8CB-10AE95B0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7C3-CDB5-6BAF-7DC1-BDA28B7D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6: Soil water holding and infiltration capacity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7FAC9C-4950-D9D4-18AC-E4AC6CA8B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38199"/>
              </p:ext>
            </p:extLst>
          </p:nvPr>
        </p:nvGraphicFramePr>
        <p:xfrm>
          <a:off x="838200" y="1894105"/>
          <a:ext cx="10515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265">
                  <a:extLst>
                    <a:ext uri="{9D8B030D-6E8A-4147-A177-3AD203B41FA5}">
                      <a16:colId xmlns:a16="http://schemas.microsoft.com/office/drawing/2014/main" val="16181678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89178182"/>
                    </a:ext>
                  </a:extLst>
                </a:gridCol>
                <a:gridCol w="2304435">
                  <a:extLst>
                    <a:ext uri="{9D8B030D-6E8A-4147-A177-3AD203B41FA5}">
                      <a16:colId xmlns:a16="http://schemas.microsoft.com/office/drawing/2014/main" val="22054540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07406404"/>
                    </a:ext>
                  </a:extLst>
                </a:gridCol>
              </a:tblGrid>
              <a:tr h="1430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Mass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Volume (ml)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Retention of water (ml)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City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48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Roadside near Marshal Tito Boulevard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2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Pena riverbank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05524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94A77-E1D8-5B56-5D23-01FCE485B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98" y="3590429"/>
            <a:ext cx="1593182" cy="2124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88AAF-3EB2-8C42-390E-56BDA089E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18" y="3590429"/>
            <a:ext cx="1593181" cy="2124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0CF95-A92C-9010-9BE4-8FAF9D4F1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23" y="3590429"/>
            <a:ext cx="1593182" cy="2124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977A44-42D1-C95C-7AA6-F2BEF5B7E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590429"/>
            <a:ext cx="1593182" cy="2124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17E48-F250-70CD-A0B1-4D0869AEF432}"/>
              </a:ext>
            </a:extLst>
          </p:cNvPr>
          <p:cNvSpPr txBox="1"/>
          <p:nvPr/>
        </p:nvSpPr>
        <p:spPr>
          <a:xfrm>
            <a:off x="838199" y="1552292"/>
            <a:ext cx="6909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4.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Soil Water Holding and Infiltration in Different 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03307-483A-B4AF-72CD-32F4C3A8DECA}"/>
              </a:ext>
            </a:extLst>
          </p:cNvPr>
          <p:cNvSpPr txBox="1"/>
          <p:nvPr/>
        </p:nvSpPr>
        <p:spPr>
          <a:xfrm>
            <a:off x="2749026" y="5748049"/>
            <a:ext cx="669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6.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 of soil water holding and infiltration capacity </a:t>
            </a:r>
          </a:p>
        </p:txBody>
      </p:sp>
    </p:spTree>
    <p:extLst>
      <p:ext uri="{BB962C8B-B14F-4D97-AF65-F5344CB8AC3E}">
        <p14:creationId xmlns:p14="http://schemas.microsoft.com/office/powerpoint/2010/main" val="35200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DB0C-8F42-BA13-F3FA-6354970AA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0DEB-EECC-CDEA-22FD-4D50BFBB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7: Organic matter content estimation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BB1FA3-9EB5-6F6E-7EB4-6290E3D79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53211"/>
              </p:ext>
            </p:extLst>
          </p:nvPr>
        </p:nvGraphicFramePr>
        <p:xfrm>
          <a:off x="838200" y="1920010"/>
          <a:ext cx="105155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890">
                  <a:extLst>
                    <a:ext uri="{9D8B030D-6E8A-4147-A177-3AD203B41FA5}">
                      <a16:colId xmlns:a16="http://schemas.microsoft.com/office/drawing/2014/main" val="3785188602"/>
                    </a:ext>
                  </a:extLst>
                </a:gridCol>
                <a:gridCol w="2871020">
                  <a:extLst>
                    <a:ext uri="{9D8B030D-6E8A-4147-A177-3AD203B41FA5}">
                      <a16:colId xmlns:a16="http://schemas.microsoft.com/office/drawing/2014/main" val="3499683669"/>
                    </a:ext>
                  </a:extLst>
                </a:gridCol>
                <a:gridCol w="3212687">
                  <a:extLst>
                    <a:ext uri="{9D8B030D-6E8A-4147-A177-3AD203B41FA5}">
                      <a16:colId xmlns:a16="http://schemas.microsoft.com/office/drawing/2014/main" val="2199559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Thickness of Top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Organic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3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City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3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Roadside near Marshal Tito Boulevard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6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Pena riverbank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1912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CD54021-81CB-358B-D7ED-81F2E37A8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58" y="3632692"/>
            <a:ext cx="3027680" cy="2270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CD49-E448-9520-BC2F-6B2F6F880CA1}"/>
              </a:ext>
            </a:extLst>
          </p:cNvPr>
          <p:cNvSpPr txBox="1"/>
          <p:nvPr/>
        </p:nvSpPr>
        <p:spPr>
          <a:xfrm>
            <a:off x="838199" y="1591617"/>
            <a:ext cx="6291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5.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Soil Organic Matter Content in Different Locations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A17F5-ED8A-2A41-448D-DEDB0F485458}"/>
              </a:ext>
            </a:extLst>
          </p:cNvPr>
          <p:cNvSpPr txBox="1"/>
          <p:nvPr/>
        </p:nvSpPr>
        <p:spPr>
          <a:xfrm>
            <a:off x="2415599" y="5948108"/>
            <a:ext cx="706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7.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thickness of the top layer in the jars from different locations</a:t>
            </a:r>
          </a:p>
        </p:txBody>
      </p:sp>
    </p:spTree>
    <p:extLst>
      <p:ext uri="{BB962C8B-B14F-4D97-AF65-F5344CB8AC3E}">
        <p14:creationId xmlns:p14="http://schemas.microsoft.com/office/powerpoint/2010/main" val="11385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13BC-2BFB-A8E8-1519-58369FF6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5DA2-20CD-ED6A-FC49-944F2E92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0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Results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E844BBF-507C-E1E3-A815-72247485A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641519"/>
              </p:ext>
            </p:extLst>
          </p:nvPr>
        </p:nvGraphicFramePr>
        <p:xfrm>
          <a:off x="-10330" y="990275"/>
          <a:ext cx="3894072" cy="341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CB8F7A4-24E7-1813-43F4-75EEA4FFF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703539"/>
              </p:ext>
            </p:extLst>
          </p:nvPr>
        </p:nvGraphicFramePr>
        <p:xfrm>
          <a:off x="3957234" y="1187142"/>
          <a:ext cx="4002229" cy="348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D3B60F-3808-65A0-DFD9-3171685E9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015777"/>
              </p:ext>
            </p:extLst>
          </p:nvPr>
        </p:nvGraphicFramePr>
        <p:xfrm>
          <a:off x="8032955" y="954054"/>
          <a:ext cx="4159045" cy="348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2D9335-8923-697C-7EE5-B05418A9470B}"/>
              </a:ext>
            </a:extLst>
          </p:cNvPr>
          <p:cNvSpPr txBox="1"/>
          <p:nvPr/>
        </p:nvSpPr>
        <p:spPr>
          <a:xfrm>
            <a:off x="8577744" y="1004412"/>
            <a:ext cx="33398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Scale: 1 = Low, 2 = Medium, 3 = High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AD2D9A-CC64-8B41-D854-AFBEF2B36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62443"/>
              </p:ext>
            </p:extLst>
          </p:nvPr>
        </p:nvGraphicFramePr>
        <p:xfrm>
          <a:off x="679654" y="5487857"/>
          <a:ext cx="1083269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897">
                  <a:extLst>
                    <a:ext uri="{9D8B030D-6E8A-4147-A177-3AD203B41FA5}">
                      <a16:colId xmlns:a16="http://schemas.microsoft.com/office/drawing/2014/main" val="2248777890"/>
                    </a:ext>
                  </a:extLst>
                </a:gridCol>
                <a:gridCol w="3231126">
                  <a:extLst>
                    <a:ext uri="{9D8B030D-6E8A-4147-A177-3AD203B41FA5}">
                      <a16:colId xmlns:a16="http://schemas.microsoft.com/office/drawing/2014/main" val="1286191797"/>
                    </a:ext>
                  </a:extLst>
                </a:gridCol>
                <a:gridCol w="3990668">
                  <a:extLst>
                    <a:ext uri="{9D8B030D-6E8A-4147-A177-3AD203B41FA5}">
                      <a16:colId xmlns:a16="http://schemas.microsoft.com/office/drawing/2014/main" val="3141310673"/>
                    </a:ext>
                  </a:extLst>
                </a:gridCol>
              </a:tblGrid>
              <a:tr h="1356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58747"/>
                  </a:ext>
                </a:extLst>
              </a:tr>
              <a:tr h="1371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City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Clayey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Yellowish brown (Munsell approx. 5/4 10YR)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29873"/>
                  </a:ext>
                </a:extLst>
              </a:tr>
              <a:tr h="1371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Roadside near Marshal Tito Boulevard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Slightly gritty and smooth clayey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 brown (approx.  5/6 7,5YR)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59406"/>
                  </a:ext>
                </a:extLst>
              </a:tr>
              <a:tr h="1371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Pena riverbank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sandy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greyish (approx.  5/2 2.5Y)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461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EC22F3-D72F-5BE7-089E-4C11F3D710F0}"/>
              </a:ext>
            </a:extLst>
          </p:cNvPr>
          <p:cNvSpPr txBox="1"/>
          <p:nvPr/>
        </p:nvSpPr>
        <p:spPr>
          <a:xfrm>
            <a:off x="1944329" y="1050151"/>
            <a:ext cx="52504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= City park, B = Roadside Marshal Tito, C= Pena riverbank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7876C-8393-5AC9-1CBA-314023C8414C}"/>
              </a:ext>
            </a:extLst>
          </p:cNvPr>
          <p:cNvSpPr txBox="1"/>
          <p:nvPr/>
        </p:nvSpPr>
        <p:spPr>
          <a:xfrm>
            <a:off x="7903780" y="4435603"/>
            <a:ext cx="4288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9.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Clustered column chart comparing soil organic matter content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48D11-D643-E73A-04D1-300D68F0FDFC}"/>
              </a:ext>
            </a:extLst>
          </p:cNvPr>
          <p:cNvSpPr txBox="1"/>
          <p:nvPr/>
        </p:nvSpPr>
        <p:spPr>
          <a:xfrm>
            <a:off x="679654" y="5187946"/>
            <a:ext cx="6662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6.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between soil texture and color from the three 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CA32B-2C56-E68B-5D02-C46E3FC75EE5}"/>
              </a:ext>
            </a:extLst>
          </p:cNvPr>
          <p:cNvSpPr txBox="1"/>
          <p:nvPr/>
        </p:nvSpPr>
        <p:spPr>
          <a:xfrm>
            <a:off x="4157269" y="4435603"/>
            <a:ext cx="409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b="1" i="0" dirty="0">
                <a:solidFill>
                  <a:srgbClr val="0D36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8 .</a:t>
            </a:r>
            <a:r>
              <a:rPr lang="en-US" b="0" i="0" dirty="0">
                <a:solidFill>
                  <a:srgbClr val="0D36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Clustered column chart comparing soil water retention capacity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114B3-519E-032B-456A-0A943EBD5A50}"/>
              </a:ext>
            </a:extLst>
          </p:cNvPr>
          <p:cNvSpPr txBox="1"/>
          <p:nvPr/>
        </p:nvSpPr>
        <p:spPr>
          <a:xfrm>
            <a:off x="-201198" y="4406505"/>
            <a:ext cx="4543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b="1" i="0" dirty="0">
                <a:solidFill>
                  <a:srgbClr val="0D36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7 </a:t>
            </a:r>
            <a:r>
              <a:rPr lang="en-US" b="1" dirty="0">
                <a:solidFill>
                  <a:srgbClr val="0D36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b="1" i="0" dirty="0">
                <a:solidFill>
                  <a:srgbClr val="0D36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D36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Clustered column chart comparing soil pH values across locations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0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19FC-768D-0661-E77B-CF84068E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q-A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Mathematical Analysis of Soil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AB07-EA93-2EDA-0AAA-34996664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Measurements: mass (g), volume (ml), pH</a:t>
            </a:r>
            <a:endParaRPr lang="sq-A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recorded in tables</a:t>
            </a:r>
            <a:endParaRPr lang="sq-A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between samples</a:t>
            </a:r>
            <a:endParaRPr lang="sq-A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 to visualize results</a:t>
            </a:r>
            <a:endParaRPr lang="sq-A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Estimation of proportions (jar test)</a:t>
            </a:r>
          </a:p>
        </p:txBody>
      </p:sp>
    </p:spTree>
    <p:extLst>
      <p:ext uri="{BB962C8B-B14F-4D97-AF65-F5344CB8AC3E}">
        <p14:creationId xmlns:p14="http://schemas.microsoft.com/office/powerpoint/2010/main" val="153706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230E-6E24-F366-528A-53782CFD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0E535-2033-510F-DAE4-C24879B12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properties vary by location and environment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park (clay) → low infiltration, moderate organic retention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Marshal Tito (roadside) → high organic matter, possible disturbance from traffic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 riverbank (sand) → high infiltration, low nutrient retention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soils slightly acidic (pH 5–6) → generally suitable for plants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behavior influenced by texture (infiltration + retention)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activity impacts soil structure, especially near roads</a:t>
            </a:r>
          </a:p>
        </p:txBody>
      </p:sp>
    </p:spTree>
    <p:extLst>
      <p:ext uri="{BB962C8B-B14F-4D97-AF65-F5344CB8AC3E}">
        <p14:creationId xmlns:p14="http://schemas.microsoft.com/office/powerpoint/2010/main" val="317390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5F1DA-C26B-AEA6-4E85-B5039D321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7E5C-EC2D-A603-1FDC-323A7416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50E2B-5C08-12F8-A755-9A38F6A3B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partially support the initial hypothesis.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city park soil showed moderate quality with good organic matter but lower water infiltration due to its clayey nature.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riverbank soil had high infiltration but low organic content, indicating limited nutrient retention.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roadside soil, although expected to be the lowest in quality, showed high organic matter, likely due to external inputs, but its structure suggests disturbance from human activity.</a:t>
            </a:r>
          </a:p>
        </p:txBody>
      </p:sp>
    </p:spTree>
    <p:extLst>
      <p:ext uri="{BB962C8B-B14F-4D97-AF65-F5344CB8AC3E}">
        <p14:creationId xmlns:p14="http://schemas.microsoft.com/office/powerpoint/2010/main" val="140631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F342-D1E8-9C93-314F-FD95FAFB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sq-A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C70D-5BD6-6857-632D-594FDC9A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is a key Earth resource strongly affected by human activities, especially in urban and semi-urban areas.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Tetovo (North Macedonia), soil properties vary due to traffic pollution, land-use changes along the Pena River, and differences between green and built-up zones.</a:t>
            </a:r>
          </a:p>
        </p:txBody>
      </p:sp>
    </p:spTree>
    <p:extLst>
      <p:ext uri="{BB962C8B-B14F-4D97-AF65-F5344CB8AC3E}">
        <p14:creationId xmlns:p14="http://schemas.microsoft.com/office/powerpoint/2010/main" val="275111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EABCE-38C3-3B10-7B6F-0002538A6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5736-F712-5670-1E92-31ECD9FD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8F00-A7AA-EFB8-8194-3AA9140E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examine and compare soil quality at three contrasting locations in Tetovo: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park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Roadside near Marshal Tito Boulevard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 riverbank</a:t>
            </a:r>
          </a:p>
        </p:txBody>
      </p:sp>
    </p:spTree>
    <p:extLst>
      <p:ext uri="{BB962C8B-B14F-4D97-AF65-F5344CB8AC3E}">
        <p14:creationId xmlns:p14="http://schemas.microsoft.com/office/powerpoint/2010/main" val="98186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94D7-ED62-9CE6-D9A7-22650272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0868-756B-676B-2449-189BF4A4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properties will differ between locations, with roadside soil showing the strongest impact of human activity compared to park and riverbank soils.</a:t>
            </a:r>
          </a:p>
        </p:txBody>
      </p:sp>
    </p:spTree>
    <p:extLst>
      <p:ext uri="{BB962C8B-B14F-4D97-AF65-F5344CB8AC3E}">
        <p14:creationId xmlns:p14="http://schemas.microsoft.com/office/powerpoint/2010/main" val="43896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820E-FF20-0913-6D59-7F9DF0DC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E513-55F4-6B5D-A35E-ABEC7713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58" y="1690688"/>
            <a:ext cx="11196484" cy="4290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soil quality differ between a city park, a busy roadside, and a riverbank area?</a:t>
            </a:r>
          </a:p>
        </p:txBody>
      </p:sp>
    </p:spTree>
    <p:extLst>
      <p:ext uri="{BB962C8B-B14F-4D97-AF65-F5344CB8AC3E}">
        <p14:creationId xmlns:p14="http://schemas.microsoft.com/office/powerpoint/2010/main" val="233879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16EC8-64F0-DA53-1809-2B8F6D8A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Variables and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91B87-AF7F-B012-9416-F45EF8B39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16447"/>
            <a:ext cx="5157787" cy="45243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80728-AF0B-AFDB-6283-5509E9CE5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368884"/>
            <a:ext cx="5160963" cy="47693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 of soil sample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Dependent: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pH, Texture, Soil water holding and infiltration capacity, Organic matter content, Soil color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Controlled: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amount, Water amount, Depth (5–10 cm), Tools.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9F683E-777E-0E21-76FB-2F958B8F8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916446"/>
            <a:ext cx="5183188" cy="45243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191473-8814-8C0F-A242-A7ED34E65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68883"/>
            <a:ext cx="5183188" cy="40560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samples (3 × 500 g), pH strips, Distilled water, Measuring cylinder, Jars &amp; containers, Sieve, Scale, White paper.</a:t>
            </a:r>
          </a:p>
        </p:txBody>
      </p:sp>
    </p:spTree>
    <p:extLst>
      <p:ext uri="{BB962C8B-B14F-4D97-AF65-F5344CB8AC3E}">
        <p14:creationId xmlns:p14="http://schemas.microsoft.com/office/powerpoint/2010/main" val="112666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625F-193E-AFDF-DE9D-91135D5A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3E8-FD8C-7ACA-B11C-25993C9C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collection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Drying &amp; preparation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Soil color using the Munsell Soil Color Chart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Texture test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 measurement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water holding and infiltration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 matter test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54F2-40AC-5F0A-FCD4-BC0F1E1C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1: Soil sampling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B9697-CD23-3132-140F-C9260EAE1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77" y="3016231"/>
            <a:ext cx="2213811" cy="2951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A22903-37FB-864F-9641-9F980E556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89" y="2956357"/>
            <a:ext cx="2303621" cy="3071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6B0F03-E835-0743-5215-BF58C7911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11" y="2956357"/>
            <a:ext cx="2303621" cy="3071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48664-B8B2-8218-8110-F71CFB3F5C72}"/>
              </a:ext>
            </a:extLst>
          </p:cNvPr>
          <p:cNvSpPr txBox="1"/>
          <p:nvPr/>
        </p:nvSpPr>
        <p:spPr>
          <a:xfrm>
            <a:off x="4841585" y="6308209"/>
            <a:ext cx="396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sampling in three locations</a:t>
            </a:r>
          </a:p>
        </p:txBody>
      </p:sp>
    </p:spTree>
    <p:extLst>
      <p:ext uri="{BB962C8B-B14F-4D97-AF65-F5344CB8AC3E}">
        <p14:creationId xmlns:p14="http://schemas.microsoft.com/office/powerpoint/2010/main" val="65965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9BDD8-D6FF-60D1-04E0-7A5B2726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6698-9AFD-45A7-0E87-1672050B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Method overview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2: Drying &amp; preparation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6C23F-E610-CD4C-E0C8-94DE828DA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56" y="1609592"/>
            <a:ext cx="1588524" cy="211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6EFA41-1C01-5D80-BEE5-4B74FE879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57" y="1609590"/>
            <a:ext cx="1588524" cy="2118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70F76E-028A-45DE-9499-5D565DA0D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9591"/>
            <a:ext cx="1588524" cy="2118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ADAAC-F3AA-F154-4454-C1F24EFF2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7" y="1609591"/>
            <a:ext cx="1588524" cy="2118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74704E-D10C-394F-C89E-327EA8B9B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0" y="3825157"/>
            <a:ext cx="1588524" cy="21180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E61EC4-A58B-B839-3580-0DF5A0632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30" y="3825157"/>
            <a:ext cx="1588525" cy="21180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C901C6-2629-5C18-E79D-AFF797E935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51" y="3825157"/>
            <a:ext cx="1588525" cy="21180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C6F8D4-B0FF-5C6A-9DFD-568B81CA9B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89" y="3825156"/>
            <a:ext cx="1588525" cy="2118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5AF81-3D1A-AEC5-EF59-116CAECB772E}"/>
              </a:ext>
            </a:extLst>
          </p:cNvPr>
          <p:cNvSpPr txBox="1"/>
          <p:nvPr/>
        </p:nvSpPr>
        <p:spPr>
          <a:xfrm>
            <a:off x="4310880" y="6040723"/>
            <a:ext cx="31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 drying and sieving</a:t>
            </a:r>
          </a:p>
        </p:txBody>
      </p:sp>
    </p:spTree>
    <p:extLst>
      <p:ext uri="{BB962C8B-B14F-4D97-AF65-F5344CB8AC3E}">
        <p14:creationId xmlns:p14="http://schemas.microsoft.com/office/powerpoint/2010/main" val="172111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994</Words>
  <Application>Microsoft Office PowerPoint</Application>
  <PresentationFormat>Widescreen</PresentationFormat>
  <Paragraphs>164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Times New Roman</vt:lpstr>
      <vt:lpstr>Office Theme</vt:lpstr>
      <vt:lpstr>Learning from our local ground: Investigating Soil Health in Tetovo Through Biology and Mathematics</vt:lpstr>
      <vt:lpstr>1.Introduction</vt:lpstr>
      <vt:lpstr>2. Aim</vt:lpstr>
      <vt:lpstr>3. Hypothesis</vt:lpstr>
      <vt:lpstr>4. Research Question</vt:lpstr>
      <vt:lpstr>5. Variables and materials</vt:lpstr>
      <vt:lpstr>6. Method overview</vt:lpstr>
      <vt:lpstr>6. Method overview  Step 1: Soil sampling </vt:lpstr>
      <vt:lpstr>6. Method overview  Step 2: Drying &amp; preparation </vt:lpstr>
      <vt:lpstr>6. Method overview  Step 3: Color observation </vt:lpstr>
      <vt:lpstr>6. Method overview  Step 4: Texture test ( feel method )</vt:lpstr>
      <vt:lpstr>6. Method overview  Step 5: pH testing</vt:lpstr>
      <vt:lpstr>6. Method overview  Step 6: Soil water holding and infiltration capacity</vt:lpstr>
      <vt:lpstr>6. Method overview  Step 7: Organic matter content estimation</vt:lpstr>
      <vt:lpstr>7. Results</vt:lpstr>
      <vt:lpstr>8. Mathematical Analysis of Soil Data</vt:lpstr>
      <vt:lpstr> 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Renata Mersini</dc:creator>
  <cp:lastModifiedBy>Renata Mersini</cp:lastModifiedBy>
  <cp:revision>64</cp:revision>
  <dcterms:created xsi:type="dcterms:W3CDTF">2026-04-27T11:00:50Z</dcterms:created>
  <dcterms:modified xsi:type="dcterms:W3CDTF">2026-04-29T20:49:36Z</dcterms:modified>
</cp:coreProperties>
</file>