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778" r:id="rId2"/>
    <p:sldId id="701" r:id="rId3"/>
    <p:sldId id="961" r:id="rId4"/>
    <p:sldId id="960" r:id="rId5"/>
    <p:sldId id="962" r:id="rId6"/>
    <p:sldId id="787" r:id="rId7"/>
    <p:sldId id="966" r:id="rId8"/>
    <p:sldId id="967" r:id="rId9"/>
    <p:sldId id="969" r:id="rId10"/>
    <p:sldId id="963" r:id="rId11"/>
    <p:sldId id="9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7" autoAdjust="0"/>
    <p:restoredTop sz="94353" autoAdjust="0"/>
  </p:normalViewPr>
  <p:slideViewPr>
    <p:cSldViewPr snapToGrid="0">
      <p:cViewPr varScale="1">
        <p:scale>
          <a:sx n="78" d="100"/>
          <a:sy n="78" d="100"/>
        </p:scale>
        <p:origin x="7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o\Desktop\IRT-LAB_Dataset_Plot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HHD\DESKTOP\AoS\Jezeri\Excel\IRT-LAB_Dataset_Plot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HHD\DESKTOP\AoS\Jezeri\Excel\IRT-LAB_Dataset_Plots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HHD\DESKTOP\AoS\Jezeri\Excel\IRT-LAB_Dataset_Plots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HHD\DESKTOP\AoS\Jezeri\Excel\IRT-LAB_Dataset_Plot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marco\Desktop\IRT-LAB_Dataset_Plots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G:\My%20Drive\HHD\DESKTOP\AoS\Jezeri\Excel\IRT-LAB_Dataset_Plo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/>
              <a:t>Time vs Temperature </a:t>
            </a:r>
          </a:p>
        </c:rich>
      </c:tx>
      <c:layout>
        <c:manualLayout>
          <c:xMode val="edge"/>
          <c:yMode val="edge"/>
          <c:x val="0.40110875333469775"/>
          <c:y val="1.752985630336422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160801548233283"/>
          <c:y val="9.0920261851690651E-2"/>
          <c:w val="0.80715986083134961"/>
          <c:h val="0.72604646152899233"/>
        </c:manualLayout>
      </c:layout>
      <c:scatterChart>
        <c:scatterStyle val="lineMarker"/>
        <c:varyColors val="0"/>
        <c:ser>
          <c:idx val="10"/>
          <c:order val="0"/>
          <c:tx>
            <c:v>Scarp</c:v>
          </c:tx>
          <c:spPr>
            <a:ln w="19050">
              <a:solidFill>
                <a:srgbClr val="FF0000"/>
              </a:solidFill>
            </a:ln>
          </c:spPr>
          <c:marker>
            <c:symbol val="x"/>
            <c:size val="10"/>
            <c:spPr>
              <a:solidFill>
                <a:srgbClr val="FFFF00">
                  <a:alpha val="0"/>
                </a:srgbClr>
              </a:solidFill>
              <a:ln w="19050">
                <a:solidFill>
                  <a:srgbClr val="FF0000"/>
                </a:solidFill>
              </a:ln>
            </c:spPr>
          </c:marker>
          <c:xVal>
            <c:numRef>
              <c:f>Results!$E$58:$E$74</c:f>
              <c:numCache>
                <c:formatCode>General</c:formatCode>
                <c:ptCount val="17"/>
                <c:pt idx="0">
                  <c:v>0</c:v>
                </c:pt>
                <c:pt idx="1">
                  <c:v>60</c:v>
                </c:pt>
                <c:pt idx="2">
                  <c:v>90</c:v>
                </c:pt>
                <c:pt idx="3" formatCode="#,##0">
                  <c:v>120</c:v>
                </c:pt>
                <c:pt idx="4" formatCode="#,##0">
                  <c:v>150</c:v>
                </c:pt>
                <c:pt idx="5">
                  <c:v>180</c:v>
                </c:pt>
                <c:pt idx="6" formatCode="#,##0">
                  <c:v>210</c:v>
                </c:pt>
              </c:numCache>
            </c:numRef>
          </c:xVal>
          <c:yVal>
            <c:numRef>
              <c:f>Results!$A$58:$A$74</c:f>
              <c:numCache>
                <c:formatCode>General</c:formatCode>
                <c:ptCount val="17"/>
                <c:pt idx="0">
                  <c:v>34.146355</c:v>
                </c:pt>
                <c:pt idx="1">
                  <c:v>30.055795333333336</c:v>
                </c:pt>
                <c:pt idx="2">
                  <c:v>30.912738999999998</c:v>
                </c:pt>
                <c:pt idx="3">
                  <c:v>27.46489133333333</c:v>
                </c:pt>
                <c:pt idx="4">
                  <c:v>24.132969333333335</c:v>
                </c:pt>
                <c:pt idx="5">
                  <c:v>23.430901333333335</c:v>
                </c:pt>
                <c:pt idx="6">
                  <c:v>22.375569333333331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766-4FA5-8A6E-202FF715D61C}"/>
            </c:ext>
          </c:extLst>
        </c:ser>
        <c:ser>
          <c:idx val="11"/>
          <c:order val="1"/>
          <c:tx>
            <c:v>Displaced Material</c:v>
          </c:tx>
          <c:spPr>
            <a:ln w="19050">
              <a:solidFill>
                <a:srgbClr val="FFC000"/>
              </a:solidFill>
            </a:ln>
          </c:spPr>
          <c:marker>
            <c:symbol val="x"/>
            <c:size val="10"/>
            <c:spPr>
              <a:solidFill>
                <a:srgbClr val="FFC000">
                  <a:alpha val="0"/>
                </a:srgbClr>
              </a:solidFill>
              <a:ln w="19050">
                <a:solidFill>
                  <a:srgbClr val="FFC000"/>
                </a:solidFill>
              </a:ln>
            </c:spPr>
          </c:marker>
          <c:xVal>
            <c:numRef>
              <c:f>Results!$E$76:$E$92</c:f>
              <c:numCache>
                <c:formatCode>General</c:formatCode>
                <c:ptCount val="17"/>
                <c:pt idx="0">
                  <c:v>0</c:v>
                </c:pt>
                <c:pt idx="1">
                  <c:v>60</c:v>
                </c:pt>
                <c:pt idx="2">
                  <c:v>90</c:v>
                </c:pt>
                <c:pt idx="3" formatCode="#,##0">
                  <c:v>120</c:v>
                </c:pt>
                <c:pt idx="4" formatCode="#,##0">
                  <c:v>150</c:v>
                </c:pt>
                <c:pt idx="5">
                  <c:v>180</c:v>
                </c:pt>
                <c:pt idx="6" formatCode="#,##0">
                  <c:v>210</c:v>
                </c:pt>
              </c:numCache>
            </c:numRef>
          </c:xVal>
          <c:yVal>
            <c:numRef>
              <c:f>Results!$A$76:$A$92</c:f>
              <c:numCache>
                <c:formatCode>0</c:formatCode>
                <c:ptCount val="17"/>
                <c:pt idx="0">
                  <c:v>30.306241249999999</c:v>
                </c:pt>
                <c:pt idx="1">
                  <c:v>31.637310749999997</c:v>
                </c:pt>
                <c:pt idx="2">
                  <c:v>29.028364750000001</c:v>
                </c:pt>
                <c:pt idx="3">
                  <c:v>26.563821000000001</c:v>
                </c:pt>
                <c:pt idx="4">
                  <c:v>23.628150999999999</c:v>
                </c:pt>
                <c:pt idx="5">
                  <c:v>22.518446000000001</c:v>
                </c:pt>
                <c:pt idx="6">
                  <c:v>21.94603175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766-4FA5-8A6E-202FF715D61C}"/>
            </c:ext>
          </c:extLst>
        </c:ser>
        <c:ser>
          <c:idx val="12"/>
          <c:order val="2"/>
          <c:tx>
            <c:v>Accumulation</c:v>
          </c:tx>
          <c:spPr>
            <a:ln w="19050">
              <a:solidFill>
                <a:srgbClr val="FFFF00"/>
              </a:solidFill>
            </a:ln>
          </c:spPr>
          <c:marker>
            <c:symbol val="x"/>
            <c:size val="10"/>
            <c:spPr>
              <a:solidFill>
                <a:srgbClr val="FFFF00">
                  <a:alpha val="0"/>
                </a:srgbClr>
              </a:solidFill>
              <a:ln w="19050">
                <a:solidFill>
                  <a:srgbClr val="FFFF00"/>
                </a:solidFill>
              </a:ln>
            </c:spPr>
          </c:marker>
          <c:xVal>
            <c:numRef>
              <c:f>Results!$E$94:$E$110</c:f>
              <c:numCache>
                <c:formatCode>General</c:formatCode>
                <c:ptCount val="17"/>
                <c:pt idx="0">
                  <c:v>0</c:v>
                </c:pt>
                <c:pt idx="1">
                  <c:v>60</c:v>
                </c:pt>
                <c:pt idx="2">
                  <c:v>90</c:v>
                </c:pt>
                <c:pt idx="3" formatCode="#,##0">
                  <c:v>120</c:v>
                </c:pt>
                <c:pt idx="4" formatCode="#,##0">
                  <c:v>150</c:v>
                </c:pt>
                <c:pt idx="5">
                  <c:v>180</c:v>
                </c:pt>
                <c:pt idx="6" formatCode="#,##0">
                  <c:v>210</c:v>
                </c:pt>
              </c:numCache>
            </c:numRef>
          </c:xVal>
          <c:yVal>
            <c:numRef>
              <c:f>Results!$A$94:$A$110</c:f>
              <c:numCache>
                <c:formatCode>0</c:formatCode>
                <c:ptCount val="17"/>
                <c:pt idx="0">
                  <c:v>27.011573749999997</c:v>
                </c:pt>
                <c:pt idx="1">
                  <c:v>27.418742000000002</c:v>
                </c:pt>
                <c:pt idx="2">
                  <c:v>25.787283250000002</c:v>
                </c:pt>
                <c:pt idx="3">
                  <c:v>23.850611500000003</c:v>
                </c:pt>
                <c:pt idx="4">
                  <c:v>22.14487325</c:v>
                </c:pt>
                <c:pt idx="5">
                  <c:v>21.226982250000002</c:v>
                </c:pt>
                <c:pt idx="6">
                  <c:v>19.749692249999999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766-4FA5-8A6E-202FF715D6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6356143"/>
        <c:axId val="718505519"/>
        <c:extLst/>
      </c:scatterChart>
      <c:valAx>
        <c:axId val="636356143"/>
        <c:scaling>
          <c:orientation val="minMax"/>
          <c:max val="210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 sz="1600"/>
                  <a:t>Time (min)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8505519"/>
        <c:crosses val="autoZero"/>
        <c:crossBetween val="midCat"/>
        <c:majorUnit val="30"/>
        <c:minorUnit val="5"/>
      </c:valAx>
      <c:valAx>
        <c:axId val="718505519"/>
        <c:scaling>
          <c:orientation val="minMax"/>
          <c:max val="4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 sz="1600"/>
                  <a:t>Average Surface temperature (°C)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356143"/>
        <c:crosses val="autoZero"/>
        <c:crossBetween val="midCat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5584142098516757"/>
          <c:y val="0.38617595264217186"/>
          <c:w val="0.20499585294656225"/>
          <c:h val="0.42418883701962995"/>
        </c:manualLayout>
      </c:layout>
      <c:overlay val="0"/>
      <c:spPr>
        <a:ln>
          <a:solidFill>
            <a:schemeClr val="tx1"/>
          </a:solidFill>
        </a:ln>
      </c:spPr>
    </c:legend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69341758757662"/>
          <c:y val="0.14730767836145228"/>
          <c:w val="0.64628712527090948"/>
          <c:h val="0.64085802050256668"/>
        </c:manualLayout>
      </c:layout>
      <c:scatterChart>
        <c:scatterStyle val="lineMarker"/>
        <c:varyColors val="0"/>
        <c:ser>
          <c:idx val="0"/>
          <c:order val="0"/>
          <c:tx>
            <c:v>Kaolinite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diamond"/>
              <c:size val="10"/>
              <c:spPr>
                <a:solidFill>
                  <a:srgbClr val="FFFF00"/>
                </a:solidFill>
                <a:ln w="9525">
                  <a:solidFill>
                    <a:srgbClr val="FFFF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D958-45AA-8B8C-D8DE308D4B35}"/>
              </c:ext>
            </c:extLst>
          </c:dPt>
          <c:dPt>
            <c:idx val="1"/>
            <c:marker>
              <c:symbol val="diamond"/>
              <c:size val="10"/>
              <c:spPr>
                <a:solidFill>
                  <a:srgbClr val="FFC000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D958-45AA-8B8C-D8DE308D4B35}"/>
              </c:ext>
            </c:extLst>
          </c:dPt>
          <c:dPt>
            <c:idx val="2"/>
            <c:marker>
              <c:symbol val="diamond"/>
              <c:size val="10"/>
              <c:spPr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D958-45AA-8B8C-D8DE308D4B35}"/>
              </c:ext>
            </c:extLst>
          </c:dPt>
          <c:trendline>
            <c:spPr>
              <a:ln w="12700" cap="rnd">
                <a:solidFill>
                  <a:schemeClr val="tx1"/>
                </a:solidFill>
                <a:prstDash val="sysDash"/>
              </a:ln>
              <a:effectLst/>
            </c:spPr>
            <c:trendlineType val="linear"/>
            <c:forward val="25"/>
            <c:backward val="4.000000000000001E-3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265834986630337"/>
                  <c:y val="0.1931288194444444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Helvetica" panose="020B0604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errBars>
            <c:errDir val="y"/>
            <c:errBarType val="both"/>
            <c:errValType val="cust"/>
            <c:noEndCap val="0"/>
            <c:plus>
              <c:numRef>
                <c:f>'G:\My Drive\HHD\DESKTOP\Ph.D\PUBLISHED PAPERS\IRT-LAB MANUSCRIPT\EXCEL\[IRT-LAB_Dataset FinalPlots.xlsx]Errors'!$H$2:$H$4</c:f>
                <c:numCache>
                  <c:formatCode>General</c:formatCode>
                  <c:ptCount val="3"/>
                  <c:pt idx="0">
                    <c:v>7.0231697976583145E-3</c:v>
                  </c:pt>
                  <c:pt idx="1">
                    <c:v>2.2678154104821595E-2</c:v>
                  </c:pt>
                  <c:pt idx="2">
                    <c:v>5.0251680492440075E-2</c:v>
                  </c:pt>
                </c:numCache>
              </c:numRef>
            </c:plus>
            <c:minus>
              <c:numRef>
                <c:f>'G:\My Drive\HHD\DESKTOP\Ph.D\PUBLISHED PAPERS\IRT-LAB MANUSCRIPT\EXCEL\[IRT-LAB_Dataset FinalPlots.xlsx]Errors'!$G$2:$G$4</c:f>
                <c:numCache>
                  <c:formatCode>General</c:formatCode>
                  <c:ptCount val="3"/>
                  <c:pt idx="0">
                    <c:v>7.0231697976583145E-3</c:v>
                  </c:pt>
                  <c:pt idx="1">
                    <c:v>2.2678154104821595E-2</c:v>
                  </c:pt>
                  <c:pt idx="2">
                    <c:v>5.0251680492440075E-2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Errors!$B$2:$B$4</c:f>
              <c:numCache>
                <c:formatCode>0.0000</c:formatCode>
                <c:ptCount val="3"/>
                <c:pt idx="0">
                  <c:v>6.8175994444444402E-2</c:v>
                </c:pt>
                <c:pt idx="1">
                  <c:v>-2.2184491666666636E-2</c:v>
                </c:pt>
                <c:pt idx="2">
                  <c:v>-6.786137500000085E-3</c:v>
                </c:pt>
              </c:numCache>
            </c:numRef>
          </c:xVal>
          <c:yVal>
            <c:numRef>
              <c:f>Errors!$F$2:$F$4</c:f>
              <c:numCache>
                <c:formatCode>0.0000</c:formatCode>
                <c:ptCount val="3"/>
                <c:pt idx="0">
                  <c:v>0.33766666666666662</c:v>
                </c:pt>
                <c:pt idx="1">
                  <c:v>0.28500000000000003</c:v>
                </c:pt>
                <c:pt idx="2">
                  <c:v>0.26650000000000001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D958-45AA-8B8C-D8DE308D4B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4262607"/>
        <c:axId val="1856587919"/>
        <c:extLst/>
      </c:scatterChart>
      <c:scatterChart>
        <c:scatterStyle val="lineMarker"/>
        <c:varyColors val="0"/>
        <c:ser>
          <c:idx val="5"/>
          <c:order val="1"/>
          <c:tx>
            <c:v>3K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bg2">
                  <a:alpha val="85000"/>
                </a:schemeClr>
              </a:solidFill>
              <a:ln w="9525">
                <a:solidFill>
                  <a:schemeClr val="tx1">
                    <a:alpha val="85000"/>
                  </a:schemeClr>
                </a:solidFill>
              </a:ln>
              <a:effectLst/>
            </c:spPr>
          </c:marker>
          <c:xVal>
            <c:numRef>
              <c:f>Errors!$D$81:$D$84</c:f>
              <c:numCache>
                <c:formatCode>0.000</c:formatCode>
                <c:ptCount val="4"/>
                <c:pt idx="0">
                  <c:v>-2.2184491666666636E-2</c:v>
                </c:pt>
                <c:pt idx="1">
                  <c:v>-2.2184491666666636E-2</c:v>
                </c:pt>
                <c:pt idx="2">
                  <c:v>-2.2184491666666636E-2</c:v>
                </c:pt>
                <c:pt idx="3">
                  <c:v>-2.2184491666666636E-2</c:v>
                </c:pt>
              </c:numCache>
            </c:numRef>
          </c:xVal>
          <c:yVal>
            <c:numRef>
              <c:f>Errors!$C$81:$C$84</c:f>
              <c:numCache>
                <c:formatCode>0.000</c:formatCode>
                <c:ptCount val="4"/>
                <c:pt idx="0">
                  <c:v>0.315</c:v>
                </c:pt>
                <c:pt idx="1">
                  <c:v>0.221</c:v>
                </c:pt>
                <c:pt idx="2">
                  <c:v>0.314</c:v>
                </c:pt>
                <c:pt idx="3">
                  <c:v>0.28999999999999998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D958-45AA-8B8C-D8DE308D4B35}"/>
            </c:ext>
          </c:extLst>
        </c:ser>
        <c:ser>
          <c:idx val="6"/>
          <c:order val="2"/>
          <c:tx>
            <c:v>1K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bg2">
                  <a:alpha val="85000"/>
                </a:schemeClr>
              </a:solidFill>
              <a:ln w="9525">
                <a:solidFill>
                  <a:schemeClr val="tx1">
                    <a:alpha val="85000"/>
                  </a:schemeClr>
                </a:solidFill>
              </a:ln>
              <a:effectLst/>
            </c:spPr>
          </c:marker>
          <c:xVal>
            <c:numRef>
              <c:f>Errors!$F$81:$F$84</c:f>
              <c:numCache>
                <c:formatCode>0.000</c:formatCode>
                <c:ptCount val="4"/>
                <c:pt idx="0">
                  <c:v>-6.786137500000085E-3</c:v>
                </c:pt>
                <c:pt idx="1">
                  <c:v>-6.786137500000085E-3</c:v>
                </c:pt>
                <c:pt idx="2">
                  <c:v>-6.786137500000085E-3</c:v>
                </c:pt>
                <c:pt idx="3">
                  <c:v>-6.786137500000085E-3</c:v>
                </c:pt>
              </c:numCache>
            </c:numRef>
          </c:xVal>
          <c:yVal>
            <c:numRef>
              <c:f>Errors!$E$81:$E$84</c:f>
              <c:numCache>
                <c:formatCode>0.000</c:formatCode>
                <c:ptCount val="4"/>
                <c:pt idx="0">
                  <c:v>0.27300000000000002</c:v>
                </c:pt>
                <c:pt idx="1">
                  <c:v>0.24099999999999999</c:v>
                </c:pt>
                <c:pt idx="2">
                  <c:v>0.26600000000000001</c:v>
                </c:pt>
                <c:pt idx="3">
                  <c:v>0.28599999999999998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D958-45AA-8B8C-D8DE308D4B35}"/>
            </c:ext>
          </c:extLst>
        </c:ser>
        <c:ser>
          <c:idx val="4"/>
          <c:order val="3"/>
          <c:tx>
            <c:v>5K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bg2">
                  <a:alpha val="85000"/>
                </a:schemeClr>
              </a:solidFill>
              <a:ln w="9525">
                <a:solidFill>
                  <a:schemeClr val="tx1">
                    <a:alpha val="85000"/>
                  </a:schemeClr>
                </a:solidFill>
              </a:ln>
              <a:effectLst/>
            </c:spPr>
          </c:marker>
          <c:xVal>
            <c:numRef>
              <c:f>Errors!$B$81:$B$83</c:f>
              <c:numCache>
                <c:formatCode>0.000</c:formatCode>
                <c:ptCount val="3"/>
                <c:pt idx="0">
                  <c:v>6.8175994444444402E-2</c:v>
                </c:pt>
                <c:pt idx="1">
                  <c:v>6.8175994444444402E-2</c:v>
                </c:pt>
                <c:pt idx="2">
                  <c:v>6.8175994444444402E-2</c:v>
                </c:pt>
              </c:numCache>
            </c:numRef>
          </c:xVal>
          <c:yVal>
            <c:numRef>
              <c:f>Errors!$A$81:$A$83</c:f>
              <c:numCache>
                <c:formatCode>General</c:formatCode>
                <c:ptCount val="3"/>
                <c:pt idx="0">
                  <c:v>0.28799999999999998</c:v>
                </c:pt>
                <c:pt idx="1">
                  <c:v>0.38800000000000001</c:v>
                </c:pt>
                <c:pt idx="2">
                  <c:v>0.33700000000000002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D958-45AA-8B8C-D8DE308D4B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4262607"/>
        <c:axId val="1856587919"/>
      </c:scatterChart>
      <c:valAx>
        <c:axId val="1704262607"/>
        <c:scaling>
          <c:orientation val="minMax"/>
          <c:max val="0.1"/>
          <c:min val="-0.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r>
                  <a:rPr lang="en-US"/>
                  <a:t>Cooling Rate Index (°C/min)</a:t>
                </a:r>
              </a:p>
            </c:rich>
          </c:tx>
          <c:layout>
            <c:manualLayout>
              <c:xMode val="edge"/>
              <c:yMode val="edge"/>
              <c:x val="0.14753299417093602"/>
              <c:y val="0.889445684774331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Helvetica" panose="020B0604020202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000" sourceLinked="1"/>
        <c:majorTickMark val="in"/>
        <c:minorTickMark val="in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en-US"/>
          </a:p>
        </c:txPr>
        <c:crossAx val="1856587919"/>
        <c:crosses val="autoZero"/>
        <c:crossBetween val="midCat"/>
      </c:valAx>
      <c:valAx>
        <c:axId val="1856587919"/>
        <c:scaling>
          <c:orientation val="minMax"/>
          <c:max val="0.60000000000000009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r>
                  <a:rPr lang="en-US"/>
                  <a:t>Porosity (-)</a:t>
                </a:r>
              </a:p>
            </c:rich>
          </c:tx>
          <c:layout>
            <c:manualLayout>
              <c:xMode val="edge"/>
              <c:yMode val="edge"/>
              <c:x val="2.3712232426229534E-3"/>
              <c:y val="0.296361545514351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Helvetica" panose="020B0604020202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in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en-US"/>
          </a:p>
        </c:txPr>
        <c:crossAx val="1704262607"/>
        <c:crossesAt val="1.0000000000000002E-2"/>
        <c:crossBetween val="midCat"/>
        <c:majorUnit val="0.2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Helvetica" panose="020B060402020203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47765086205466"/>
          <c:y val="0.14954475589082414"/>
          <c:w val="0.64671662609199443"/>
          <c:h val="0.63726782188532227"/>
        </c:manualLayout>
      </c:layout>
      <c:scatterChart>
        <c:scatterStyle val="lineMarker"/>
        <c:varyColors val="0"/>
        <c:ser>
          <c:idx val="2"/>
          <c:order val="0"/>
          <c:tx>
            <c:v>Kaolinite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0"/>
            <c:marker>
              <c:symbol val="diamond"/>
              <c:size val="10"/>
              <c:spPr>
                <a:solidFill>
                  <a:srgbClr val="FFFF00"/>
                </a:solidFill>
                <a:ln w="9525">
                  <a:solidFill>
                    <a:srgbClr val="FFFF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66C3-424D-B43E-D3DF1F2726E8}"/>
              </c:ext>
            </c:extLst>
          </c:dPt>
          <c:dPt>
            <c:idx val="1"/>
            <c:marker>
              <c:symbol val="diamond"/>
              <c:size val="10"/>
              <c:spPr>
                <a:solidFill>
                  <a:srgbClr val="FFC000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66C3-424D-B43E-D3DF1F2726E8}"/>
              </c:ext>
            </c:extLst>
          </c:dPt>
          <c:dPt>
            <c:idx val="2"/>
            <c:marker>
              <c:symbol val="diamond"/>
              <c:size val="10"/>
              <c:spPr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66C3-424D-B43E-D3DF1F2726E8}"/>
              </c:ext>
            </c:extLst>
          </c:dPt>
          <c:trendline>
            <c:spPr>
              <a:ln w="12700" cap="rnd">
                <a:solidFill>
                  <a:schemeClr val="tx1"/>
                </a:solidFill>
                <a:prstDash val="sysDash"/>
              </a:ln>
              <a:effectLst/>
            </c:spPr>
            <c:trendlineType val="linear"/>
            <c:forward val="2"/>
            <c:dispRSqr val="1"/>
            <c:dispEq val="0"/>
            <c:trendlineLbl>
              <c:layout>
                <c:manualLayout>
                  <c:x val="-0.57636395597251222"/>
                  <c:y val="0.4193093749999999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Helvetica" panose="020B0604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errBars>
            <c:errDir val="y"/>
            <c:errBarType val="both"/>
            <c:errValType val="cust"/>
            <c:noEndCap val="0"/>
            <c:plus>
              <c:numRef>
                <c:f>'G:\My Drive\HHD\DESKTOP\Ph.D\PUBLISHED PAPERS\IRT-LAB MANUSCRIPT\EXCEL\[IRT-LAB_Dataset FinalPlots.xlsx]Errors'!$H$2:$H$4</c:f>
                <c:numCache>
                  <c:formatCode>General</c:formatCode>
                  <c:ptCount val="3"/>
                  <c:pt idx="0">
                    <c:v>7.0231697976583145E-3</c:v>
                  </c:pt>
                  <c:pt idx="1">
                    <c:v>2.2678154104821595E-2</c:v>
                  </c:pt>
                  <c:pt idx="2">
                    <c:v>5.0251680492440075E-2</c:v>
                  </c:pt>
                </c:numCache>
              </c:numRef>
            </c:plus>
            <c:minus>
              <c:numRef>
                <c:f>'G:\My Drive\HHD\DESKTOP\Ph.D\PUBLISHED PAPERS\IRT-LAB MANUSCRIPT\EXCEL\[IRT-LAB_Dataset FinalPlots.xlsx]Errors'!$G$2:$G$4</c:f>
                <c:numCache>
                  <c:formatCode>General</c:formatCode>
                  <c:ptCount val="3"/>
                  <c:pt idx="0">
                    <c:v>7.0231697976583145E-3</c:v>
                  </c:pt>
                  <c:pt idx="1">
                    <c:v>2.2678154104821595E-2</c:v>
                  </c:pt>
                  <c:pt idx="2">
                    <c:v>5.0251680492440075E-2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Errors!$C$2:$C$4</c:f>
              <c:numCache>
                <c:formatCode>0.0000</c:formatCode>
                <c:ptCount val="3"/>
                <c:pt idx="0">
                  <c:v>3.5929066666666683E-2</c:v>
                </c:pt>
                <c:pt idx="1">
                  <c:v>1.4198627777777754E-2</c:v>
                </c:pt>
                <c:pt idx="2">
                  <c:v>1.3603227777777723E-2</c:v>
                </c:pt>
              </c:numCache>
            </c:numRef>
          </c:xVal>
          <c:yVal>
            <c:numRef>
              <c:f>Errors!$F$2:$F$4</c:f>
              <c:numCache>
                <c:formatCode>0.0000</c:formatCode>
                <c:ptCount val="3"/>
                <c:pt idx="0">
                  <c:v>0.33766666666666662</c:v>
                </c:pt>
                <c:pt idx="1">
                  <c:v>0.28500000000000003</c:v>
                </c:pt>
                <c:pt idx="2">
                  <c:v>0.26650000000000001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66C3-424D-B43E-D3DF1F2726E8}"/>
            </c:ext>
          </c:extLst>
        </c:ser>
        <c:ser>
          <c:idx val="0"/>
          <c:order val="1"/>
          <c:tx>
            <c:v>1K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bg2">
                  <a:alpha val="85000"/>
                </a:schemeClr>
              </a:solidFill>
              <a:ln w="9525">
                <a:solidFill>
                  <a:schemeClr val="tx1">
                    <a:alpha val="85000"/>
                  </a:schemeClr>
                </a:solidFill>
              </a:ln>
              <a:effectLst/>
            </c:spPr>
          </c:marker>
          <c:xVal>
            <c:numRef>
              <c:f>Errors!$F$87:$F$90</c:f>
              <c:numCache>
                <c:formatCode>0.000</c:formatCode>
                <c:ptCount val="4"/>
                <c:pt idx="0">
                  <c:v>1.3603227777777723E-2</c:v>
                </c:pt>
                <c:pt idx="1">
                  <c:v>1.3603227777777723E-2</c:v>
                </c:pt>
                <c:pt idx="2">
                  <c:v>1.3603227777777723E-2</c:v>
                </c:pt>
                <c:pt idx="3">
                  <c:v>1.3603227777777723E-2</c:v>
                </c:pt>
              </c:numCache>
            </c:numRef>
          </c:xVal>
          <c:yVal>
            <c:numRef>
              <c:f>Errors!$E$87:$E$90</c:f>
              <c:numCache>
                <c:formatCode>0.000</c:formatCode>
                <c:ptCount val="4"/>
                <c:pt idx="0">
                  <c:v>0.27300000000000002</c:v>
                </c:pt>
                <c:pt idx="1">
                  <c:v>0.24099999999999999</c:v>
                </c:pt>
                <c:pt idx="2">
                  <c:v>0.26600000000000001</c:v>
                </c:pt>
                <c:pt idx="3">
                  <c:v>0.28599999999999998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66C3-424D-B43E-D3DF1F2726E8}"/>
            </c:ext>
          </c:extLst>
        </c:ser>
        <c:ser>
          <c:idx val="1"/>
          <c:order val="2"/>
          <c:tx>
            <c:v>3k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bg2">
                  <a:alpha val="85000"/>
                </a:schemeClr>
              </a:solidFill>
              <a:ln w="9525">
                <a:solidFill>
                  <a:schemeClr val="bg2">
                    <a:alpha val="85000"/>
                  </a:schemeClr>
                </a:solidFill>
              </a:ln>
              <a:effectLst/>
            </c:spPr>
          </c:marker>
          <c:xVal>
            <c:numRef>
              <c:f>Errors!$D$87:$D$90</c:f>
              <c:numCache>
                <c:formatCode>0.000</c:formatCode>
                <c:ptCount val="4"/>
                <c:pt idx="0">
                  <c:v>1.4198627777777754E-2</c:v>
                </c:pt>
                <c:pt idx="1">
                  <c:v>1.4198627777777754E-2</c:v>
                </c:pt>
                <c:pt idx="2">
                  <c:v>1.4198627777777754E-2</c:v>
                </c:pt>
                <c:pt idx="3">
                  <c:v>1.4198627777777754E-2</c:v>
                </c:pt>
              </c:numCache>
            </c:numRef>
          </c:xVal>
          <c:yVal>
            <c:numRef>
              <c:f>Errors!$C$87:$C$90</c:f>
              <c:numCache>
                <c:formatCode>0.000</c:formatCode>
                <c:ptCount val="4"/>
                <c:pt idx="0">
                  <c:v>0.315</c:v>
                </c:pt>
                <c:pt idx="1">
                  <c:v>0.221</c:v>
                </c:pt>
                <c:pt idx="2">
                  <c:v>0.314</c:v>
                </c:pt>
                <c:pt idx="3">
                  <c:v>0.28999999999999998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66C3-424D-B43E-D3DF1F2726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4262607"/>
        <c:axId val="1856587919"/>
      </c:scatterChart>
      <c:scatterChart>
        <c:scatterStyle val="lineMarker"/>
        <c:varyColors val="0"/>
        <c:ser>
          <c:idx val="4"/>
          <c:order val="3"/>
          <c:tx>
            <c:v>5k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bg2">
                  <a:alpha val="85000"/>
                </a:schemeClr>
              </a:solidFill>
              <a:ln w="9525">
                <a:solidFill>
                  <a:sysClr val="windowText" lastClr="000000">
                    <a:alpha val="85000"/>
                  </a:sysClr>
                </a:solidFill>
              </a:ln>
              <a:effectLst/>
            </c:spPr>
          </c:marker>
          <c:xVal>
            <c:numRef>
              <c:f>Errors!$B$87:$B$89</c:f>
              <c:numCache>
                <c:formatCode>0.000</c:formatCode>
                <c:ptCount val="3"/>
                <c:pt idx="0">
                  <c:v>3.5929066666666683E-2</c:v>
                </c:pt>
                <c:pt idx="1">
                  <c:v>3.5929066666666683E-2</c:v>
                </c:pt>
                <c:pt idx="2">
                  <c:v>3.5929066666666683E-2</c:v>
                </c:pt>
              </c:numCache>
            </c:numRef>
          </c:xVal>
          <c:yVal>
            <c:numRef>
              <c:f>Errors!$A$87:$A$89</c:f>
              <c:numCache>
                <c:formatCode>General</c:formatCode>
                <c:ptCount val="3"/>
                <c:pt idx="0">
                  <c:v>0.28799999999999998</c:v>
                </c:pt>
                <c:pt idx="1">
                  <c:v>0.38800000000000001</c:v>
                </c:pt>
                <c:pt idx="2">
                  <c:v>0.33700000000000002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66C3-424D-B43E-D3DF1F2726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698447"/>
        <c:axId val="44697199"/>
      </c:scatterChart>
      <c:valAx>
        <c:axId val="1704262607"/>
        <c:scaling>
          <c:orientation val="minMax"/>
          <c:max val="0.1"/>
          <c:min val="-0.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r>
                  <a:rPr lang="en-US"/>
                  <a:t>Cooling Rate Index (°C/min)</a:t>
                </a:r>
              </a:p>
            </c:rich>
          </c:tx>
          <c:layout>
            <c:manualLayout>
              <c:xMode val="edge"/>
              <c:yMode val="edge"/>
              <c:x val="0.2064916830188879"/>
              <c:y val="0.889659850369939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Helvetica" panose="020B0604020202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000" sourceLinked="1"/>
        <c:majorTickMark val="in"/>
        <c:minorTickMark val="in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en-US"/>
          </a:p>
        </c:txPr>
        <c:crossAx val="1856587919"/>
        <c:crosses val="autoZero"/>
        <c:crossBetween val="midCat"/>
      </c:valAx>
      <c:valAx>
        <c:axId val="1856587919"/>
        <c:scaling>
          <c:orientation val="minMax"/>
          <c:max val="0.60000000000000009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r>
                  <a:rPr lang="en-US"/>
                  <a:t>Porosity (-)</a:t>
                </a:r>
              </a:p>
            </c:rich>
          </c:tx>
          <c:layout>
            <c:manualLayout>
              <c:xMode val="edge"/>
              <c:yMode val="edge"/>
              <c:x val="2.3865314574409054E-3"/>
              <c:y val="0.29651433614391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Helvetica" panose="020B0604020202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in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en-US"/>
          </a:p>
        </c:txPr>
        <c:crossAx val="1704262607"/>
        <c:crossesAt val="1.0000000000000002E-2"/>
        <c:crossBetween val="midCat"/>
        <c:majorUnit val="0.2"/>
      </c:valAx>
      <c:valAx>
        <c:axId val="44697199"/>
        <c:scaling>
          <c:orientation val="minMax"/>
          <c:max val="0.60000000000000009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noFill/>
                <a:latin typeface="Helvetica" panose="020B0604020202030204" pitchFamily="34" charset="0"/>
                <a:ea typeface="+mn-ea"/>
                <a:cs typeface="+mn-cs"/>
              </a:defRPr>
            </a:pPr>
            <a:endParaRPr lang="en-US"/>
          </a:p>
        </c:txPr>
        <c:crossAx val="44698447"/>
        <c:crosses val="max"/>
        <c:crossBetween val="midCat"/>
      </c:valAx>
      <c:valAx>
        <c:axId val="44698447"/>
        <c:scaling>
          <c:orientation val="minMax"/>
        </c:scaling>
        <c:delete val="1"/>
        <c:axPos val="b"/>
        <c:numFmt formatCode="0.000" sourceLinked="1"/>
        <c:majorTickMark val="out"/>
        <c:minorTickMark val="none"/>
        <c:tickLblPos val="nextTo"/>
        <c:crossAx val="44697199"/>
        <c:crosses val="autoZero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Helvetica" panose="020B060402020203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23492628275611"/>
          <c:y val="0.13630639920009999"/>
          <c:w val="0.67148018141204446"/>
          <c:h val="0.64903141082742088"/>
        </c:manualLayout>
      </c:layout>
      <c:scatterChart>
        <c:scatterStyle val="lineMarker"/>
        <c:varyColors val="0"/>
        <c:ser>
          <c:idx val="0"/>
          <c:order val="0"/>
          <c:tx>
            <c:v>Kaolinite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diamond"/>
              <c:size val="10"/>
              <c:spPr>
                <a:solidFill>
                  <a:srgbClr val="FFFF00"/>
                </a:solidFill>
                <a:ln w="9525">
                  <a:solidFill>
                    <a:srgbClr val="FFFF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0F11-4A2E-9333-8DF1EB83BF6F}"/>
              </c:ext>
            </c:extLst>
          </c:dPt>
          <c:dPt>
            <c:idx val="1"/>
            <c:marker>
              <c:symbol val="diamond"/>
              <c:size val="10"/>
              <c:spPr>
                <a:solidFill>
                  <a:srgbClr val="FFC000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0F11-4A2E-9333-8DF1EB83BF6F}"/>
              </c:ext>
            </c:extLst>
          </c:dPt>
          <c:dPt>
            <c:idx val="2"/>
            <c:marker>
              <c:symbol val="diamond"/>
              <c:size val="10"/>
              <c:spPr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0F11-4A2E-9333-8DF1EB83BF6F}"/>
              </c:ext>
            </c:extLst>
          </c:dPt>
          <c:trendline>
            <c:spPr>
              <a:ln w="12700" cap="rnd">
                <a:solidFill>
                  <a:schemeClr val="tx1"/>
                </a:solidFill>
                <a:prstDash val="sysDash"/>
              </a:ln>
              <a:effectLst/>
            </c:spPr>
            <c:trendlineType val="linear"/>
            <c:forward val="25"/>
            <c:backward val="4.000000000000001E-3"/>
            <c:dispRSqr val="1"/>
            <c:dispEq val="0"/>
            <c:trendlineLbl>
              <c:layout>
                <c:manualLayout>
                  <c:x val="-0.55766154851470229"/>
                  <c:y val="0.3487631944444444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Helvetica" panose="020B0604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errBars>
            <c:errDir val="y"/>
            <c:errBarType val="both"/>
            <c:errValType val="cust"/>
            <c:noEndCap val="0"/>
            <c:plus>
              <c:numRef>
                <c:f>'G:\My Drive\HHD\DESKTOP\Ph.D\PUBLISHED PAPERS\IRT-LAB MANUSCRIPT\EXCEL\[IRT-LAB_Dataset FinalPlots.xlsx]Errors'!$H$2:$H$4</c:f>
                <c:numCache>
                  <c:formatCode>General</c:formatCode>
                  <c:ptCount val="3"/>
                  <c:pt idx="0">
                    <c:v>7.0231697976583145E-3</c:v>
                  </c:pt>
                  <c:pt idx="1">
                    <c:v>2.2678154104821595E-2</c:v>
                  </c:pt>
                  <c:pt idx="2">
                    <c:v>5.0251680492440075E-2</c:v>
                  </c:pt>
                </c:numCache>
              </c:numRef>
            </c:plus>
            <c:minus>
              <c:numRef>
                <c:f>'G:\My Drive\HHD\DESKTOP\Ph.D\PUBLISHED PAPERS\IRT-LAB MANUSCRIPT\EXCEL\[IRT-LAB_Dataset FinalPlots.xlsx]Errors'!$G$2:$G$4</c:f>
                <c:numCache>
                  <c:formatCode>General</c:formatCode>
                  <c:ptCount val="3"/>
                  <c:pt idx="0">
                    <c:v>7.0231697976583145E-3</c:v>
                  </c:pt>
                  <c:pt idx="1">
                    <c:v>2.2678154104821595E-2</c:v>
                  </c:pt>
                  <c:pt idx="2">
                    <c:v>5.0251680492440075E-2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Errors!$D$2:$D$4</c:f>
              <c:numCache>
                <c:formatCode>0.0000</c:formatCode>
                <c:ptCount val="3"/>
                <c:pt idx="0">
                  <c:v>5.9530298148148142E-2</c:v>
                </c:pt>
                <c:pt idx="1">
                  <c:v>4.3265529166666657E-2</c:v>
                </c:pt>
                <c:pt idx="2">
                  <c:v>3.213661944444441E-2</c:v>
                </c:pt>
              </c:numCache>
            </c:numRef>
          </c:xVal>
          <c:yVal>
            <c:numRef>
              <c:f>Errors!$F$2:$F$4</c:f>
              <c:numCache>
                <c:formatCode>0.0000</c:formatCode>
                <c:ptCount val="3"/>
                <c:pt idx="0">
                  <c:v>0.33766666666666662</c:v>
                </c:pt>
                <c:pt idx="1">
                  <c:v>0.28500000000000003</c:v>
                </c:pt>
                <c:pt idx="2">
                  <c:v>0.26650000000000001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F11-4A2E-9333-8DF1EB83BF6F}"/>
            </c:ext>
          </c:extLst>
        </c:ser>
        <c:ser>
          <c:idx val="2"/>
          <c:order val="1"/>
          <c:tx>
            <c:v>1K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bg2">
                  <a:alpha val="85000"/>
                </a:schemeClr>
              </a:solidFill>
              <a:ln w="9525">
                <a:solidFill>
                  <a:schemeClr val="tx1">
                    <a:alpha val="85000"/>
                  </a:schemeClr>
                </a:solidFill>
              </a:ln>
              <a:effectLst/>
            </c:spPr>
          </c:marker>
          <c:xVal>
            <c:numRef>
              <c:f>Errors!$F$93:$F$96</c:f>
              <c:numCache>
                <c:formatCode>0.000</c:formatCode>
                <c:ptCount val="4"/>
                <c:pt idx="0">
                  <c:v>3.213661944444441E-2</c:v>
                </c:pt>
                <c:pt idx="1">
                  <c:v>3.213661944444441E-2</c:v>
                </c:pt>
                <c:pt idx="2">
                  <c:v>3.213661944444441E-2</c:v>
                </c:pt>
                <c:pt idx="3">
                  <c:v>3.213661944444441E-2</c:v>
                </c:pt>
              </c:numCache>
            </c:numRef>
          </c:xVal>
          <c:yVal>
            <c:numRef>
              <c:f>Errors!$E$93:$E$96</c:f>
              <c:numCache>
                <c:formatCode>0.000</c:formatCode>
                <c:ptCount val="4"/>
                <c:pt idx="0">
                  <c:v>0.27300000000000002</c:v>
                </c:pt>
                <c:pt idx="1">
                  <c:v>0.24099999999999999</c:v>
                </c:pt>
                <c:pt idx="2">
                  <c:v>0.26600000000000001</c:v>
                </c:pt>
                <c:pt idx="3">
                  <c:v>0.28599999999999998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F11-4A2E-9333-8DF1EB83BF6F}"/>
            </c:ext>
          </c:extLst>
        </c:ser>
        <c:ser>
          <c:idx val="3"/>
          <c:order val="2"/>
          <c:tx>
            <c:v>3K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bg2">
                  <a:alpha val="85000"/>
                </a:schemeClr>
              </a:solidFill>
              <a:ln w="9525">
                <a:solidFill>
                  <a:schemeClr val="tx1">
                    <a:alpha val="85000"/>
                  </a:schemeClr>
                </a:solidFill>
              </a:ln>
              <a:effectLst/>
            </c:spPr>
          </c:marker>
          <c:xVal>
            <c:numRef>
              <c:f>Errors!$D$93:$D$96</c:f>
              <c:numCache>
                <c:formatCode>0.000</c:formatCode>
                <c:ptCount val="4"/>
                <c:pt idx="0">
                  <c:v>4.3265529166666657E-2</c:v>
                </c:pt>
                <c:pt idx="1">
                  <c:v>4.3265529166666657E-2</c:v>
                </c:pt>
                <c:pt idx="2">
                  <c:v>4.3265529166666657E-2</c:v>
                </c:pt>
                <c:pt idx="3">
                  <c:v>4.3265529166666657E-2</c:v>
                </c:pt>
              </c:numCache>
            </c:numRef>
          </c:xVal>
          <c:yVal>
            <c:numRef>
              <c:f>Errors!$C$93:$C$96</c:f>
              <c:numCache>
                <c:formatCode>0.000</c:formatCode>
                <c:ptCount val="4"/>
                <c:pt idx="0">
                  <c:v>0.315</c:v>
                </c:pt>
                <c:pt idx="1">
                  <c:v>0.221</c:v>
                </c:pt>
                <c:pt idx="2">
                  <c:v>0.314</c:v>
                </c:pt>
                <c:pt idx="3">
                  <c:v>0.28999999999999998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0F11-4A2E-9333-8DF1EB83BF6F}"/>
            </c:ext>
          </c:extLst>
        </c:ser>
        <c:ser>
          <c:idx val="4"/>
          <c:order val="3"/>
          <c:tx>
            <c:v>5K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bg2">
                  <a:alpha val="85000"/>
                </a:schemeClr>
              </a:solidFill>
              <a:ln w="9525">
                <a:solidFill>
                  <a:schemeClr val="tx1">
                    <a:alpha val="85000"/>
                  </a:schemeClr>
                </a:solidFill>
              </a:ln>
              <a:effectLst/>
            </c:spPr>
          </c:marker>
          <c:xVal>
            <c:numRef>
              <c:f>Errors!$B$93:$B$95</c:f>
              <c:numCache>
                <c:formatCode>0.000</c:formatCode>
                <c:ptCount val="3"/>
                <c:pt idx="0">
                  <c:v>5.9530298148148142E-2</c:v>
                </c:pt>
                <c:pt idx="1">
                  <c:v>5.9530298148148142E-2</c:v>
                </c:pt>
                <c:pt idx="2">
                  <c:v>5.9530298148148142E-2</c:v>
                </c:pt>
              </c:numCache>
            </c:numRef>
          </c:xVal>
          <c:yVal>
            <c:numRef>
              <c:f>Errors!$A$93:$A$95</c:f>
              <c:numCache>
                <c:formatCode>General</c:formatCode>
                <c:ptCount val="3"/>
                <c:pt idx="0">
                  <c:v>0.28799999999999998</c:v>
                </c:pt>
                <c:pt idx="1">
                  <c:v>0.38800000000000001</c:v>
                </c:pt>
                <c:pt idx="2">
                  <c:v>0.33700000000000002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0F11-4A2E-9333-8DF1EB83BF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4262607"/>
        <c:axId val="1856587919"/>
      </c:scatterChart>
      <c:valAx>
        <c:axId val="1704262607"/>
        <c:scaling>
          <c:orientation val="minMax"/>
          <c:max val="0.1"/>
          <c:min val="-0.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r>
                  <a:rPr lang="en-US"/>
                  <a:t>Cooling Rate Index (°C/min)</a:t>
                </a:r>
              </a:p>
            </c:rich>
          </c:tx>
          <c:layout>
            <c:manualLayout>
              <c:xMode val="edge"/>
              <c:yMode val="edge"/>
              <c:x val="0.19809229660174832"/>
              <c:y val="0.888692561076608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Helvetica" panose="020B0604020202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000" sourceLinked="1"/>
        <c:majorTickMark val="in"/>
        <c:minorTickMark val="in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en-US"/>
          </a:p>
        </c:txPr>
        <c:crossAx val="1856587919"/>
        <c:crosses val="autoZero"/>
        <c:crossBetween val="midCat"/>
      </c:valAx>
      <c:valAx>
        <c:axId val="1856587919"/>
        <c:scaling>
          <c:orientation val="minMax"/>
          <c:max val="0.60000000000000009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r>
                  <a:rPr lang="en-US"/>
                  <a:t>Porosity (-)</a:t>
                </a:r>
              </a:p>
            </c:rich>
          </c:tx>
          <c:layout>
            <c:manualLayout>
              <c:xMode val="edge"/>
              <c:yMode val="edge"/>
              <c:x val="2.4635540804626394E-2"/>
              <c:y val="0.271543402777777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Helvetica" panose="020B0604020202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in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en-US"/>
          </a:p>
        </c:txPr>
        <c:crossAx val="1704262607"/>
        <c:crossesAt val="1.0000000000000002E-2"/>
        <c:crossBetween val="midCat"/>
        <c:majorUnit val="0.2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Helvetica" panose="020B060402020203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93371480800274"/>
          <c:y val="0.14847441468467135"/>
          <c:w val="0.64926056214604633"/>
          <c:h val="0.63627943265666298"/>
        </c:manualLayout>
      </c:layout>
      <c:scatterChart>
        <c:scatterStyle val="lineMarker"/>
        <c:varyColors val="0"/>
        <c:ser>
          <c:idx val="0"/>
          <c:order val="0"/>
          <c:tx>
            <c:v>Kaolinite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diamond"/>
              <c:size val="10"/>
              <c:spPr>
                <a:solidFill>
                  <a:srgbClr val="FFFF00"/>
                </a:solidFill>
                <a:ln w="9525">
                  <a:solidFill>
                    <a:srgbClr val="FFFF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DD2C-4757-9134-69E5BE3BA8D6}"/>
              </c:ext>
            </c:extLst>
          </c:dPt>
          <c:dPt>
            <c:idx val="1"/>
            <c:marker>
              <c:symbol val="diamond"/>
              <c:size val="10"/>
              <c:spPr>
                <a:solidFill>
                  <a:srgbClr val="FFC000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DD2C-4757-9134-69E5BE3BA8D6}"/>
              </c:ext>
            </c:extLst>
          </c:dPt>
          <c:dPt>
            <c:idx val="2"/>
            <c:marker>
              <c:symbol val="diamond"/>
              <c:size val="10"/>
              <c:spPr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DD2C-4757-9134-69E5BE3BA8D6}"/>
              </c:ext>
            </c:extLst>
          </c:dPt>
          <c:trendline>
            <c:spPr>
              <a:ln w="12700" cap="rnd">
                <a:solidFill>
                  <a:schemeClr val="tx1"/>
                </a:solidFill>
                <a:prstDash val="sysDash"/>
              </a:ln>
              <a:effectLst/>
            </c:spPr>
            <c:trendlineType val="linear"/>
            <c:forward val="25"/>
            <c:backward val="4.000000000000001E-3"/>
            <c:dispRSqr val="1"/>
            <c:dispEq val="0"/>
            <c:trendlineLbl>
              <c:layout>
                <c:manualLayout>
                  <c:x val="-0.59890937917644771"/>
                  <c:y val="0.3410048611111111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Helvetica" panose="020B0604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errBars>
            <c:errDir val="y"/>
            <c:errBarType val="both"/>
            <c:errValType val="cust"/>
            <c:noEndCap val="0"/>
            <c:plus>
              <c:numRef>
                <c:f>'G:\My Drive\HHD\DESKTOP\Ph.D\PUBLISHED PAPERS\IRT-LAB MANUSCRIPT\EXCEL\[IRT-LAB_Dataset FinalPlots.xlsx]Errors'!$H$2:$H$4</c:f>
                <c:numCache>
                  <c:formatCode>General</c:formatCode>
                  <c:ptCount val="3"/>
                  <c:pt idx="0">
                    <c:v>7.0231697976583145E-3</c:v>
                  </c:pt>
                  <c:pt idx="1">
                    <c:v>2.2678154104821595E-2</c:v>
                  </c:pt>
                  <c:pt idx="2">
                    <c:v>5.0251680492440075E-2</c:v>
                  </c:pt>
                </c:numCache>
              </c:numRef>
            </c:plus>
            <c:minus>
              <c:numRef>
                <c:f>'G:\My Drive\HHD\DESKTOP\Ph.D\PUBLISHED PAPERS\IRT-LAB MANUSCRIPT\EXCEL\[IRT-LAB_Dataset FinalPlots.xlsx]Errors'!$G$2:$G$4</c:f>
                <c:numCache>
                  <c:formatCode>General</c:formatCode>
                  <c:ptCount val="3"/>
                  <c:pt idx="0">
                    <c:v>7.0231697976583145E-3</c:v>
                  </c:pt>
                  <c:pt idx="1">
                    <c:v>2.2678154104821595E-2</c:v>
                  </c:pt>
                  <c:pt idx="2">
                    <c:v>5.0251680492440075E-2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Errors!$E$2:$E$4</c:f>
              <c:numCache>
                <c:formatCode>0.0000</c:formatCode>
                <c:ptCount val="3"/>
                <c:pt idx="0">
                  <c:v>5.6051360317460323E-2</c:v>
                </c:pt>
                <c:pt idx="1">
                  <c:v>3.981052142857143E-2</c:v>
                </c:pt>
                <c:pt idx="2">
                  <c:v>3.4580388095238085E-2</c:v>
                </c:pt>
              </c:numCache>
            </c:numRef>
          </c:xVal>
          <c:yVal>
            <c:numRef>
              <c:f>Errors!$F$2:$F$4</c:f>
              <c:numCache>
                <c:formatCode>0.0000</c:formatCode>
                <c:ptCount val="3"/>
                <c:pt idx="0">
                  <c:v>0.33766666666666662</c:v>
                </c:pt>
                <c:pt idx="1">
                  <c:v>0.28500000000000003</c:v>
                </c:pt>
                <c:pt idx="2">
                  <c:v>0.26650000000000001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DD2C-4757-9134-69E5BE3BA8D6}"/>
            </c:ext>
          </c:extLst>
        </c:ser>
        <c:ser>
          <c:idx val="2"/>
          <c:order val="1"/>
          <c:tx>
            <c:v>1K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bg2">
                  <a:alpha val="85000"/>
                </a:schemeClr>
              </a:solidFill>
              <a:ln w="9525">
                <a:solidFill>
                  <a:schemeClr val="tx1">
                    <a:alpha val="86000"/>
                  </a:schemeClr>
                </a:solidFill>
              </a:ln>
              <a:effectLst/>
            </c:spPr>
          </c:marker>
          <c:xVal>
            <c:numRef>
              <c:f>Errors!$F$99:$F$102</c:f>
              <c:numCache>
                <c:formatCode>0.000</c:formatCode>
                <c:ptCount val="4"/>
                <c:pt idx="0">
                  <c:v>3.4580388095238085E-2</c:v>
                </c:pt>
                <c:pt idx="1">
                  <c:v>3.4580388095238085E-2</c:v>
                </c:pt>
                <c:pt idx="2">
                  <c:v>3.4580388095238085E-2</c:v>
                </c:pt>
                <c:pt idx="3">
                  <c:v>3.4580388095238085E-2</c:v>
                </c:pt>
              </c:numCache>
            </c:numRef>
          </c:xVal>
          <c:yVal>
            <c:numRef>
              <c:f>Errors!$E$99:$E$102</c:f>
              <c:numCache>
                <c:formatCode>0.000</c:formatCode>
                <c:ptCount val="4"/>
                <c:pt idx="0">
                  <c:v>0.27300000000000002</c:v>
                </c:pt>
                <c:pt idx="1">
                  <c:v>0.24099999999999999</c:v>
                </c:pt>
                <c:pt idx="2">
                  <c:v>0.26600000000000001</c:v>
                </c:pt>
                <c:pt idx="3">
                  <c:v>0.28599999999999998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DD2C-4757-9134-69E5BE3BA8D6}"/>
            </c:ext>
          </c:extLst>
        </c:ser>
        <c:ser>
          <c:idx val="3"/>
          <c:order val="2"/>
          <c:tx>
            <c:v>3K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bg2">
                  <a:alpha val="85000"/>
                </a:schemeClr>
              </a:solidFill>
              <a:ln w="9525">
                <a:solidFill>
                  <a:schemeClr val="tx1">
                    <a:alpha val="85000"/>
                  </a:schemeClr>
                </a:solidFill>
              </a:ln>
              <a:effectLst/>
            </c:spPr>
          </c:marker>
          <c:xVal>
            <c:numRef>
              <c:f>Errors!$D$99:$D$102</c:f>
              <c:numCache>
                <c:formatCode>0.000</c:formatCode>
                <c:ptCount val="4"/>
                <c:pt idx="0">
                  <c:v>3.981052142857143E-2</c:v>
                </c:pt>
                <c:pt idx="1">
                  <c:v>3.981052142857143E-2</c:v>
                </c:pt>
                <c:pt idx="2">
                  <c:v>3.981052142857143E-2</c:v>
                </c:pt>
                <c:pt idx="3">
                  <c:v>3.981052142857143E-2</c:v>
                </c:pt>
              </c:numCache>
            </c:numRef>
          </c:xVal>
          <c:yVal>
            <c:numRef>
              <c:f>Errors!$C$99:$C$102</c:f>
              <c:numCache>
                <c:formatCode>0.000</c:formatCode>
                <c:ptCount val="4"/>
                <c:pt idx="0">
                  <c:v>0.315</c:v>
                </c:pt>
                <c:pt idx="1">
                  <c:v>0.221</c:v>
                </c:pt>
                <c:pt idx="2">
                  <c:v>0.314</c:v>
                </c:pt>
                <c:pt idx="3">
                  <c:v>0.28999999999999998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DD2C-4757-9134-69E5BE3BA8D6}"/>
            </c:ext>
          </c:extLst>
        </c:ser>
        <c:ser>
          <c:idx val="4"/>
          <c:order val="3"/>
          <c:tx>
            <c:v>5K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bg2">
                  <a:alpha val="8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Errors!$B$99:$B$101</c:f>
              <c:numCache>
                <c:formatCode>0.000</c:formatCode>
                <c:ptCount val="3"/>
                <c:pt idx="0">
                  <c:v>5.6051360317460323E-2</c:v>
                </c:pt>
                <c:pt idx="1">
                  <c:v>5.6051360317460323E-2</c:v>
                </c:pt>
                <c:pt idx="2">
                  <c:v>5.6051360317460323E-2</c:v>
                </c:pt>
              </c:numCache>
            </c:numRef>
          </c:xVal>
          <c:yVal>
            <c:numRef>
              <c:f>Errors!$A$99:$A$101</c:f>
              <c:numCache>
                <c:formatCode>General</c:formatCode>
                <c:ptCount val="3"/>
                <c:pt idx="0">
                  <c:v>0.28799999999999998</c:v>
                </c:pt>
                <c:pt idx="1">
                  <c:v>0.38800000000000001</c:v>
                </c:pt>
                <c:pt idx="2">
                  <c:v>0.33700000000000002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DD2C-4757-9134-69E5BE3BA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4262607"/>
        <c:axId val="1856587919"/>
      </c:scatterChart>
      <c:valAx>
        <c:axId val="1704262607"/>
        <c:scaling>
          <c:orientation val="minMax"/>
          <c:max val="0.1"/>
          <c:min val="-0.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r>
                  <a:rPr lang="en-US"/>
                  <a:t>Cooling Rate Index (°C/min)</a:t>
                </a:r>
              </a:p>
            </c:rich>
          </c:tx>
          <c:layout>
            <c:manualLayout>
              <c:xMode val="edge"/>
              <c:yMode val="edge"/>
              <c:x val="0.19809236210729042"/>
              <c:y val="0.888692561076608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Helvetica" panose="020B0604020202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000" sourceLinked="1"/>
        <c:majorTickMark val="in"/>
        <c:minorTickMark val="in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en-US"/>
          </a:p>
        </c:txPr>
        <c:crossAx val="1856587919"/>
        <c:crosses val="autoZero"/>
        <c:crossBetween val="midCat"/>
      </c:valAx>
      <c:valAx>
        <c:axId val="1856587919"/>
        <c:scaling>
          <c:orientation val="minMax"/>
          <c:max val="0.60000000000000009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r>
                  <a:rPr lang="en-US"/>
                  <a:t>Porosity (-)</a:t>
                </a:r>
              </a:p>
            </c:rich>
          </c:tx>
          <c:layout>
            <c:manualLayout>
              <c:xMode val="edge"/>
              <c:yMode val="edge"/>
              <c:x val="3.2902851602517683E-4"/>
              <c:y val="0.289199907375922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Helvetica" panose="020B0604020202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in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en-US"/>
          </a:p>
        </c:txPr>
        <c:crossAx val="1704262607"/>
        <c:crossesAt val="1.0000000000000002E-2"/>
        <c:crossBetween val="midCat"/>
        <c:majorUnit val="0.2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Helvetica" panose="020B060402020203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Data!$H$6:$H$8</cx:f>
        <cx:lvl ptCount="3" formatCode="0.000">
          <cx:pt idx="0">0.055023660173874764</cx:pt>
          <cx:pt idx="1">0.13581025367415295</cx:pt>
          <cx:pt idx="2">0.13122487624995716</cx:pt>
        </cx:lvl>
      </cx:numDim>
    </cx:data>
    <cx:data id="1">
      <cx:numDim type="val">
        <cx:f>Data!$H$13:$H$16</cx:f>
        <cx:lvl ptCount="4" formatCode="0.000">
          <cx:pt idx="0">0.10542912950368206</cx:pt>
          <cx:pt idx="1">0.29758099201413535</cx:pt>
          <cx:pt idx="2">0.10767109314493911</cx:pt>
          <cx:pt idx="3">0.22393053411384106</cx:pt>
        </cx:lvl>
      </cx:numDim>
    </cx:data>
    <cx:data id="2">
      <cx:numDim type="val">
        <cx:f>Data!$H$20:$H$23</cx:f>
        <cx:lvl ptCount="4" formatCode="0.000">
          <cx:pt idx="0">0.18261831551889554</cx:pt>
          <cx:pt idx="1">0.30000962868740655</cx:pt>
          <cx:pt idx="2">0.41463286621529394</cx:pt>
          <cx:pt idx="3">0.17724351240485192</cx:pt>
        </cx:lvl>
      </cx:numDim>
    </cx:data>
  </cx:chartData>
  <cx:chart>
    <cx:title pos="t" align="ctr" overlay="0">
      <cx:tx>
        <cx:txData>
          <cx:v>Fines Intervals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>
              <a:solidFill>
                <a:sysClr val="windowText" lastClr="000000"/>
              </a:solidFill>
              <a:latin typeface="Calibri" panose="020F0502020204030204"/>
            </a:rPr>
            <a:t>Fines Intervals</a:t>
          </a:r>
        </a:p>
      </cx:txPr>
    </cx:title>
    <cx:plotArea>
      <cx:plotAreaRegion>
        <cx:plotSurface>
          <cx:spPr>
            <a:ln>
              <a:solidFill>
                <a:schemeClr val="tx1"/>
              </a:solidFill>
            </a:ln>
          </cx:spPr>
        </cx:plotSurface>
        <cx:series layoutId="boxWhisker" uniqueId="{EA98D5FE-D50E-40E2-AC79-64D2459F6644}">
          <cx:tx>
            <cx:txData>
              <cx:f/>
              <cx:v>Scarp</cx:v>
            </cx:txData>
          </cx:tx>
          <cx:spPr>
            <a:solidFill>
              <a:srgbClr val="FF0000"/>
            </a:solidFill>
            <a:ln>
              <a:solidFill>
                <a:schemeClr val="tx1"/>
              </a:solidFill>
            </a:ln>
          </cx:spPr>
          <cx:dataId val="0"/>
          <cx:layoutPr>
            <cx:visibility meanLine="1" meanMarker="1" nonoutliers="1" outliers="1"/>
            <cx:statistics quartileMethod="inclusive"/>
          </cx:layoutPr>
        </cx:series>
        <cx:series layoutId="boxWhisker" uniqueId="{00000001-2F7F-4EED-A92E-A201E4676622}">
          <cx:tx>
            <cx:txData>
              <cx:f/>
              <cx:v>Displaced Material</cx:v>
            </cx:txData>
          </cx:tx>
          <cx:spPr>
            <a:solidFill>
              <a:srgbClr val="FFC000"/>
            </a:solidFill>
            <a:ln>
              <a:solidFill>
                <a:schemeClr val="tx1"/>
              </a:solidFill>
            </a:ln>
          </cx:spPr>
          <cx:dataId val="1"/>
          <cx:layoutPr>
            <cx:visibility meanLine="1" nonoutliers="1"/>
            <cx:statistics quartileMethod="inclusive"/>
          </cx:layoutPr>
        </cx:series>
        <cx:series layoutId="boxWhisker" uniqueId="{00000002-2F7F-4EED-A92E-A201E4676622}">
          <cx:tx>
            <cx:txData>
              <cx:f/>
              <cx:v>Accumulation</cx:v>
            </cx:txData>
          </cx:tx>
          <cx:spPr>
            <a:solidFill>
              <a:srgbClr val="FFFF00"/>
            </a:solidFill>
            <a:ln>
              <a:solidFill>
                <a:schemeClr val="tx1"/>
              </a:solidFill>
            </a:ln>
          </cx:spPr>
          <cx:dataId val="2"/>
          <cx:layoutPr>
            <cx:visibility meanLine="1" meanMarker="1" nonoutliers="1" outliers="1"/>
            <cx:statistics quartileMethod="inclusive"/>
          </cx:layoutPr>
        </cx:series>
      </cx:plotAreaRegion>
      <cx:axis id="0" hidden="1">
        <cx:catScaling gapWidth="1"/>
        <cx:tickLabels/>
      </cx:axis>
      <cx:axis id="1">
        <cx:valScaling max="0.45000000000000001" min="0.05000000000000001"/>
        <cx:title>
          <cx:tx>
            <cx:txData>
              <cx:v>Fines ( %)</cx:v>
            </cx:txData>
          </cx:tx>
          <cx:txPr>
            <a:bodyPr spcFirstLastPara="1" vertOverflow="ellipsis" horzOverflow="overflow" wrap="square" lIns="0" tIns="0" rIns="0" bIns="0" anchor="ctr" anchorCtr="1"/>
            <a:lstStyle/>
            <a:p>
              <a:pPr algn="ctr" rtl="0">
                <a:defRPr/>
              </a:pPr>
              <a:r>
                <a:rPr lang="en-US" sz="900" b="0" i="0" u="none" strike="noStrike" baseline="0" dirty="0">
                  <a:solidFill>
                    <a:sysClr val="windowText" lastClr="000000"/>
                  </a:solidFill>
                  <a:latin typeface="Calibri" panose="020F0502020204030204"/>
                </a:rPr>
                <a:t>Fines ( %)</a:t>
              </a:r>
            </a:p>
          </cx:txPr>
        </cx:title>
        <cx:tickLabels/>
        <cx:numFmt formatCode="0.00" sourceLinked="0"/>
        <cx:spPr>
          <a:effectLst>
            <a:outerShdw blurRad="50800" dist="50800" dir="5400000" algn="ctr" rotWithShape="0">
              <a:srgbClr val="000000">
                <a:alpha val="2000"/>
              </a:srgbClr>
            </a:outerShdw>
          </a:effectLst>
        </cx:spPr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baseline="0">
                <a:solidFill>
                  <a:schemeClr val="tx1"/>
                </a:solidFill>
              </a:defRPr>
            </a:pPr>
            <a:endParaRPr lang="en-US" sz="900" b="0" i="0" u="none" strike="noStrike" baseline="0">
              <a:solidFill>
                <a:schemeClr val="tx1"/>
              </a:solidFill>
              <a:latin typeface="Calibri" panose="020F0502020204030204"/>
            </a:endParaRPr>
          </a:p>
        </cx:txPr>
      </cx:axis>
    </cx:plotArea>
  </cx:chart>
  <cx:spPr>
    <a:ln>
      <a:noFill/>
    </a:ln>
  </cx:spPr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Data!$I$6:$I$8</cx:f>
        <cx:lvl ptCount="3" formatCode="General">
          <cx:pt idx="0">0.28799999999999998</cx:pt>
          <cx:pt idx="1">0.38800000000000001</cx:pt>
          <cx:pt idx="2">0.33700000000000002</cx:pt>
        </cx:lvl>
      </cx:numDim>
    </cx:data>
    <cx:data id="1">
      <cx:numDim type="val">
        <cx:f>Data!$I$13:$I$16</cx:f>
        <cx:lvl ptCount="4" formatCode="General">
          <cx:pt idx="0">0.315</cx:pt>
          <cx:pt idx="1">0.221</cx:pt>
          <cx:pt idx="2">0.314</cx:pt>
          <cx:pt idx="3">0.28999999999999998</cx:pt>
        </cx:lvl>
      </cx:numDim>
    </cx:data>
    <cx:data id="2">
      <cx:numDim type="val">
        <cx:f>Data!$I$20:$I$23</cx:f>
        <cx:lvl ptCount="4" formatCode="0.00">
          <cx:pt idx="0">0.27300000000000002</cx:pt>
          <cx:pt idx="1">0.24099999999999999</cx:pt>
          <cx:pt idx="2">0.26600000000000001</cx:pt>
          <cx:pt idx="3">0.28599999999999998</cx:pt>
        </cx:lvl>
      </cx:numDim>
    </cx:data>
  </cx:chartData>
  <cx:chart>
    <cx:title pos="t" align="ctr" overlay="0">
      <cx:tx>
        <cx:txData>
          <cx:v>Porosity Intervals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>
              <a:solidFill>
                <a:sysClr val="windowText" lastClr="000000"/>
              </a:solidFill>
              <a:latin typeface="Calibri" panose="020F0502020204030204"/>
            </a:rPr>
            <a:t>Porosity Intervals</a:t>
          </a:r>
        </a:p>
      </cx:txPr>
    </cx:title>
    <cx:plotArea>
      <cx:plotAreaRegion>
        <cx:plotSurface>
          <cx:spPr>
            <a:ln>
              <a:solidFill>
                <a:schemeClr val="tx1"/>
              </a:solidFill>
            </a:ln>
          </cx:spPr>
        </cx:plotSurface>
        <cx:series layoutId="boxWhisker" uniqueId="{EA98D5FE-D50E-40E2-AC79-64D2459F6644}">
          <cx:tx>
            <cx:txData>
              <cx:f/>
              <cx:v>Scarp</cx:v>
            </cx:txData>
          </cx:tx>
          <cx:spPr>
            <a:solidFill>
              <a:srgbClr val="FF0000"/>
            </a:solidFill>
            <a:ln>
              <a:solidFill>
                <a:schemeClr val="tx1"/>
              </a:solidFill>
            </a:ln>
          </cx:spPr>
          <cx:dataId val="0"/>
          <cx:layoutPr>
            <cx:visibility meanLine="1" meanMarker="1" nonoutliers="1" outliers="1"/>
            <cx:statistics quartileMethod="inclusive"/>
          </cx:layoutPr>
        </cx:series>
        <cx:series layoutId="boxWhisker" uniqueId="{00000001-2F7F-4EED-A92E-A201E4676622}">
          <cx:tx>
            <cx:txData>
              <cx:f/>
              <cx:v>Displaced Material</cx:v>
            </cx:txData>
          </cx:tx>
          <cx:spPr>
            <a:solidFill>
              <a:srgbClr val="FFC000"/>
            </a:solidFill>
            <a:ln>
              <a:solidFill>
                <a:schemeClr val="tx1"/>
              </a:solidFill>
            </a:ln>
          </cx:spPr>
          <cx:dataId val="1"/>
          <cx:layoutPr>
            <cx:visibility meanLine="1" nonoutliers="1"/>
            <cx:statistics quartileMethod="inclusive"/>
          </cx:layoutPr>
        </cx:series>
        <cx:series layoutId="boxWhisker" uniqueId="{00000002-2F7F-4EED-A92E-A201E4676622}">
          <cx:tx>
            <cx:txData>
              <cx:f/>
              <cx:v>Accumulation</cx:v>
            </cx:txData>
          </cx:tx>
          <cx:spPr>
            <a:solidFill>
              <a:srgbClr val="FFFF00"/>
            </a:solidFill>
            <a:ln>
              <a:solidFill>
                <a:schemeClr val="tx1"/>
              </a:solidFill>
            </a:ln>
          </cx:spPr>
          <cx:dataId val="2"/>
          <cx:layoutPr>
            <cx:visibility meanLine="1" meanMarker="1" nonoutliers="1" outliers="1"/>
            <cx:statistics quartileMethod="inclusive"/>
          </cx:layoutPr>
        </cx:series>
      </cx:plotAreaRegion>
      <cx:axis id="0" hidden="1">
        <cx:catScaling gapWidth="1"/>
        <cx:tickLabels/>
      </cx:axis>
      <cx:axis id="1">
        <cx:valScaling max="0.45000000000000001" min="0.20000000000000001"/>
        <cx:title>
          <cx:tx>
            <cx:rich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/>
                </a:pPr>
                <a:r>
                  <a:rPr lang="en-US" sz="900" b="0" i="0" u="none" strike="noStrike" baseline="0" dirty="0">
                    <a:solidFill>
                      <a:sysClr val="windowText" lastClr="000000"/>
                    </a:solidFill>
                    <a:latin typeface="Calibri" panose="020F0502020204030204"/>
                  </a:rPr>
                  <a:t>Total porosity (-)</a:t>
                </a:r>
              </a:p>
            </cx:rich>
          </cx:tx>
        </cx:title>
        <cx:tickLabels/>
        <cx:numFmt formatCode="0.00" sourceLinked="0"/>
        <cx:spPr>
          <a:effectLst>
            <a:outerShdw blurRad="50800" dist="50800" dir="5400000" algn="ctr" rotWithShape="0">
              <a:srgbClr val="000000">
                <a:alpha val="2000"/>
              </a:srgbClr>
            </a:outerShdw>
          </a:effectLst>
        </cx:spPr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baseline="0">
                <a:solidFill>
                  <a:schemeClr val="tx1"/>
                </a:solidFill>
              </a:defRPr>
            </a:pPr>
            <a:endParaRPr lang="en-US" sz="900" b="0" i="0" u="none" strike="noStrike" baseline="0">
              <a:solidFill>
                <a:schemeClr val="tx1"/>
              </a:solidFill>
              <a:latin typeface="Calibri" panose="020F0502020204030204"/>
            </a:endParaRPr>
          </a:p>
        </cx:txPr>
      </cx:axis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  <cx:spPr>
    <a:ln>
      <a:noFill/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0.229</cdr:x>
      <cdr:y>0</cdr:y>
    </cdr:from>
    <cdr:to>
      <cdr:x>0.82818</cdr:x>
      <cdr:y>0.10269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D1304DC-1F2A-4E63-8A14-4A924648911D}"/>
            </a:ext>
          </a:extLst>
        </cdr:cNvPr>
        <cdr:cNvSpPr txBox="1"/>
      </cdr:nvSpPr>
      <cdr:spPr>
        <a:xfrm xmlns:a="http://schemas.openxmlformats.org/drawingml/2006/main">
          <a:off x="691662" y="0"/>
          <a:ext cx="1809750" cy="198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>
              <a:latin typeface="Helvetica" panose="020B0604020202030204" pitchFamily="34" charset="0"/>
            </a:rPr>
            <a:t>Porosity vs CRI</a:t>
          </a:r>
          <a:r>
            <a:rPr lang="en-GB" sz="1100" b="1" baseline="0">
              <a:latin typeface="Helvetica" panose="020B0604020202030204" pitchFamily="34" charset="0"/>
            </a:rPr>
            <a:t> 60min</a:t>
          </a:r>
          <a:endParaRPr lang="en-GB" sz="1100" b="1">
            <a:latin typeface="Helvetica" panose="020B0604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0.2088</cdr:x>
      <cdr:y>0</cdr:y>
    </cdr:from>
    <cdr:to>
      <cdr:x>0.81551</cdr:x>
      <cdr:y>0.1044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D1304DC-1F2A-4E63-8A14-4A924648911D}"/>
            </a:ext>
          </a:extLst>
        </cdr:cNvPr>
        <cdr:cNvSpPr txBox="1"/>
      </cdr:nvSpPr>
      <cdr:spPr>
        <a:xfrm xmlns:a="http://schemas.openxmlformats.org/drawingml/2006/main">
          <a:off x="631432" y="0"/>
          <a:ext cx="1834722" cy="2019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>
              <a:latin typeface="Helvetica" panose="020B0604020202030204" pitchFamily="34" charset="0"/>
            </a:rPr>
            <a:t>Porosity vs CRI</a:t>
          </a:r>
          <a:r>
            <a:rPr lang="en-GB" sz="1100" b="1" baseline="0">
              <a:latin typeface="Helvetica" panose="020B0604020202030204" pitchFamily="34" charset="0"/>
            </a:rPr>
            <a:t> 90min</a:t>
          </a:r>
          <a:endParaRPr lang="en-GB" sz="1100" b="1">
            <a:latin typeface="Helvetica" panose="020B0604020202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0.21099</cdr:x>
      <cdr:y>0</cdr:y>
    </cdr:from>
    <cdr:to>
      <cdr:x>0.80597</cdr:x>
      <cdr:y>0.11628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6D1304DC-1F2A-4E63-8A14-4A924648911D}"/>
            </a:ext>
          </a:extLst>
        </cdr:cNvPr>
        <cdr:cNvSpPr txBox="1"/>
      </cdr:nvSpPr>
      <cdr:spPr>
        <a:xfrm xmlns:a="http://schemas.openxmlformats.org/drawingml/2006/main">
          <a:off x="638052" y="0"/>
          <a:ext cx="1799256" cy="2229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>
              <a:latin typeface="Helvetica" panose="020B0604020202030204" pitchFamily="34" charset="0"/>
            </a:rPr>
            <a:t>Porosity vs CRI</a:t>
          </a:r>
          <a:r>
            <a:rPr lang="en-GB" sz="1100" b="1" baseline="0">
              <a:latin typeface="Helvetica" panose="020B0604020202030204" pitchFamily="34" charset="0"/>
            </a:rPr>
            <a:t> 180min</a:t>
          </a:r>
          <a:endParaRPr lang="en-GB" sz="1100" b="1">
            <a:latin typeface="Helvetica" panose="020B0604020202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0.22554</cdr:x>
      <cdr:y>0</cdr:y>
    </cdr:from>
    <cdr:to>
      <cdr:x>0.7061</cdr:x>
      <cdr:y>0.11084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6D1304DC-1F2A-4E63-8A14-4A924648911D}"/>
            </a:ext>
          </a:extLst>
        </cdr:cNvPr>
        <cdr:cNvSpPr txBox="1"/>
      </cdr:nvSpPr>
      <cdr:spPr>
        <a:xfrm xmlns:a="http://schemas.openxmlformats.org/drawingml/2006/main">
          <a:off x="682037" y="0"/>
          <a:ext cx="1453262" cy="2125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>
              <a:latin typeface="Helvetica" panose="020B0604020202030204" pitchFamily="34" charset="0"/>
            </a:rPr>
            <a:t>Porosity vs CRI</a:t>
          </a:r>
          <a:r>
            <a:rPr lang="en-GB" sz="1100" b="1" baseline="0">
              <a:latin typeface="Helvetica" panose="020B0604020202030204" pitchFamily="34" charset="0"/>
            </a:rPr>
            <a:t> tot</a:t>
          </a:r>
          <a:endParaRPr lang="en-GB" sz="1100" b="1">
            <a:latin typeface="Helvetica" panose="020B0604020202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C74AE-E46B-4D14-A29C-744DD26E206D}" type="datetimeFigureOut">
              <a:rPr lang="en-GB" smtClean="0"/>
              <a:t>04/05/2026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39AA0-C97E-4FC5-B8F8-3324E8B48B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33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3F165-7BD4-424E-962F-360B8022464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7594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44BFA-A6AD-D26A-E9F1-81C283781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1275A1-7183-654F-A91D-EF2DDCF4EF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6BB698-EB98-C185-5837-3640ED8C03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0C7A6-1280-EE0B-EE85-B472095338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639AA0-C97E-4FC5-B8F8-3324E8B48B4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009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A4345-128A-49D4-8500-A5243E8A01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701073-D82E-4C93-99D6-A6AC190EF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9ACA9-AA85-456B-BC44-9F7BBBA00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49DF4-47D9-4768-BDFA-C72025D07BAE}" type="datetimeFigureOut">
              <a:rPr lang="en-GB" smtClean="0"/>
              <a:t>04/05/2026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7A4EF-B4E7-4601-8124-7CD378159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4C89C-9E5B-4F41-B1A8-8791835E2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FA3F-1EA1-4424-990F-C9C4615F9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188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5D4CE-D7BC-4AE5-B725-3FCF64AB5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8CC679-C05B-4DCC-B1F9-882D581C4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4E900-F36D-4FEC-992C-45B2C936D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49DF4-47D9-4768-BDFA-C72025D07BAE}" type="datetimeFigureOut">
              <a:rPr lang="en-GB" smtClean="0"/>
              <a:t>04/05/2026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6B97A-E723-40AB-B5CE-BF1ED70D6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B7677-59AE-4D74-A6A8-03E0052B6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FA3F-1EA1-4424-990F-C9C4615F9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90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CA795B-41E7-4016-A9AA-810C7517E7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9FEAC1-ECFE-405C-8EC1-3336B71FB7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5CE29-E008-4E84-A839-6FC19780B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49DF4-47D9-4768-BDFA-C72025D07BAE}" type="datetimeFigureOut">
              <a:rPr lang="en-GB" smtClean="0"/>
              <a:t>04/05/2026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C1497-5605-4EAD-A910-6933B8776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46D5A-6101-4C87-9499-CF7FCB8D0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FA3F-1EA1-4424-990F-C9C4615F9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033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B6634-22E0-4EFA-941F-B147EFF25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37B00-9942-4E87-96D4-BF2EC16D8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1A260-9E0B-46C7-B8A7-2A8018AD0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49DF4-47D9-4768-BDFA-C72025D07BAE}" type="datetimeFigureOut">
              <a:rPr lang="en-GB" smtClean="0"/>
              <a:t>04/05/2026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0CEFD-17AB-4BE5-B181-14D4686F3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3CEB3-2D56-4D63-AC44-D6AB1A4CE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FA3F-1EA1-4424-990F-C9C4615F9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58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AB04A-777E-47B2-B326-532907E40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5A0BCB-C4E5-4F52-9823-553C1230F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55C05-24D1-4F1E-BFB3-1A8D52265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49DF4-47D9-4768-BDFA-C72025D07BAE}" type="datetimeFigureOut">
              <a:rPr lang="en-GB" smtClean="0"/>
              <a:t>04/05/2026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11B7E-3764-4602-B833-E82AD90D0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9635C-9F88-4F95-8E7D-9C123226A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FA3F-1EA1-4424-990F-C9C4615F9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675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8D846-B6E7-439A-BBBF-804576E9D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F4FB8-746E-4EA0-B99C-D37261599D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A4A3DE-A86D-4DA0-AD05-92B0C3336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5EF10-DAFC-460B-9E1B-457ACBC9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49DF4-47D9-4768-BDFA-C72025D07BAE}" type="datetimeFigureOut">
              <a:rPr lang="en-GB" smtClean="0"/>
              <a:t>04/05/2026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21A72D-ADCE-4186-A66D-412D96CD4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049E45-F6EE-4CF0-9416-C78787552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FA3F-1EA1-4424-990F-C9C4615F9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81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60550-73EB-48BC-AB23-F248294A6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B0888-1669-44D0-8F97-8283FB541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1F9071-06B9-4A73-B7B7-6F3B99F09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4AFE18-2D93-497D-966F-EBAB390B16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C19BDE-1B64-4090-B1D8-1DDB71A660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2FF9FB-041A-4763-89B8-2106669F8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49DF4-47D9-4768-BDFA-C72025D07BAE}" type="datetimeFigureOut">
              <a:rPr lang="en-GB" smtClean="0"/>
              <a:t>04/05/2026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0E4D7A-FE51-49B0-AAB6-FFDF162B5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BE1F20-7B20-4DCF-8384-C5998FE04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FA3F-1EA1-4424-990F-C9C4615F9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95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7EEF3-C2E0-46F2-97E5-75CC4BBE0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6B6F79-6ACF-42E2-811B-AA9F6C390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49DF4-47D9-4768-BDFA-C72025D07BAE}" type="datetimeFigureOut">
              <a:rPr lang="en-GB" smtClean="0"/>
              <a:t>04/05/2026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0505C8-326C-454A-AA43-022828FC6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F0DEE7-85B7-41FC-A093-04C8CA50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FA3F-1EA1-4424-990F-C9C4615F9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493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62172D-7F85-4DB1-8792-1A5E884D1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49DF4-47D9-4768-BDFA-C72025D07BAE}" type="datetimeFigureOut">
              <a:rPr lang="en-GB" smtClean="0"/>
              <a:t>04/05/2026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B1F0C8-B2C4-4381-9E11-C4975E7EC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016921-EA85-4C6B-B84E-B76741E12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FA3F-1EA1-4424-990F-C9C4615F9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027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45A72-305F-4407-B93B-3691500CA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DD99A-6D2F-4A25-AA63-A4ED83993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2BBC87-E22E-4038-B7D8-0E41485A5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502A8E-D0D4-4C2D-913D-F3DC3FC42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49DF4-47D9-4768-BDFA-C72025D07BAE}" type="datetimeFigureOut">
              <a:rPr lang="en-GB" smtClean="0"/>
              <a:t>04/05/2026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87DF8-65F0-474F-837F-EE1CD68BC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9B15EF-0140-4579-8B86-93CDB1BE4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FA3F-1EA1-4424-990F-C9C4615F9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411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84ADF-704F-4A8C-945B-D9A98FDF4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34D5BF-D7E5-4F00-8F5C-9933A7FA06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BA1FC-B489-4B2C-B03D-13FCA5E95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1ED161-11F0-4BBA-9D78-14100A3E1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49DF4-47D9-4768-BDFA-C72025D07BAE}" type="datetimeFigureOut">
              <a:rPr lang="en-GB" smtClean="0"/>
              <a:t>04/05/2026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C9B3A-1657-47F1-A8ED-F724273FC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D6682-229D-46F8-ABA8-33372521E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FA3F-1EA1-4424-990F-C9C4615F9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59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08EAB9-F76B-47B2-AFE3-0FEF42D65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C22BD-907B-4918-BEF3-2D144AFBE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7DB1A-6676-4C3D-BD75-5D9B748053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49DF4-47D9-4768-BDFA-C72025D07BAE}" type="datetimeFigureOut">
              <a:rPr lang="en-GB" smtClean="0"/>
              <a:t>04/05/2026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20227-779B-4983-AACC-C39E449FC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EEE38-9839-4D60-96E3-2330D34159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3FA3F-1EA1-4424-990F-C9C4615F9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19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ture.com/articles/s41598-024-65527-x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nature.com/articles/s41598-024-65527-x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.xml"/><Relationship Id="rId6" Type="http://schemas.microsoft.com/office/2014/relationships/chartEx" Target="../charts/chartEx2.xml"/><Relationship Id="rId5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17CAE0B2-D6BA-64B0-6B99-9F669C84D69B}"/>
              </a:ext>
            </a:extLst>
          </p:cNvPr>
          <p:cNvGrpSpPr/>
          <p:nvPr/>
        </p:nvGrpSpPr>
        <p:grpSpPr>
          <a:xfrm>
            <a:off x="80963" y="185159"/>
            <a:ext cx="12030075" cy="952402"/>
            <a:chOff x="80963" y="92853"/>
            <a:chExt cx="12030075" cy="952402"/>
          </a:xfrm>
        </p:grpSpPr>
        <p:sp>
          <p:nvSpPr>
            <p:cNvPr id="20" name="Rectángulo: esquinas redondeadas 15">
              <a:extLst>
                <a:ext uri="{FF2B5EF4-FFF2-40B4-BE49-F238E27FC236}">
                  <a16:creationId xmlns:a16="http://schemas.microsoft.com/office/drawing/2014/main" id="{348B32A7-541A-2D71-3716-E9A248A5D032}"/>
                </a:ext>
              </a:extLst>
            </p:cNvPr>
            <p:cNvSpPr/>
            <p:nvPr/>
          </p:nvSpPr>
          <p:spPr>
            <a:xfrm>
              <a:off x="80963" y="92853"/>
              <a:ext cx="12030075" cy="952402"/>
            </a:xfrm>
            <a:prstGeom prst="roundRect">
              <a:avLst>
                <a:gd name="adj" fmla="val 27591"/>
              </a:avLst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25326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97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9D269BB-FB91-AD82-05A1-7718BE5EC5BC}"/>
                </a:ext>
              </a:extLst>
            </p:cNvPr>
            <p:cNvGrpSpPr/>
            <p:nvPr/>
          </p:nvGrpSpPr>
          <p:grpSpPr>
            <a:xfrm>
              <a:off x="7647454" y="165672"/>
              <a:ext cx="3387880" cy="813704"/>
              <a:chOff x="7609345" y="63246"/>
              <a:chExt cx="3387880" cy="813704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7684344-E3BE-2CE1-9F71-5768CEF8D2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7609345" y="70550"/>
                <a:ext cx="2227514" cy="806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752633EA-D72C-347F-A690-F256A3B9C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0422564" y="63246"/>
                <a:ext cx="574661" cy="804521"/>
              </a:xfrm>
              <a:prstGeom prst="rect">
                <a:avLst/>
              </a:prstGeom>
            </p:spPr>
          </p:pic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88952E8-B145-B21D-A392-0EB96DAED36E}"/>
                </a:ext>
              </a:extLst>
            </p:cNvPr>
            <p:cNvSpPr txBox="1"/>
            <p:nvPr/>
          </p:nvSpPr>
          <p:spPr>
            <a:xfrm>
              <a:off x="151212" y="429294"/>
              <a:ext cx="6987776" cy="246221"/>
            </a:xfrm>
            <a:prstGeom prst="rect">
              <a:avLst/>
            </a:prstGeom>
            <a:noFill/>
          </p:spPr>
          <p:txBody>
            <a:bodyPr wrap="square" lIns="91440" tIns="0" rIns="91440" bIns="0" rtlCol="0">
              <a:spAutoFit/>
            </a:bodyPr>
            <a:lstStyle/>
            <a:p>
              <a:r>
                <a:rPr lang="en-US" sz="1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NH3.4 | </a:t>
              </a:r>
              <a:r>
                <a:rPr lang="en-US" sz="16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PICO3.10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|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EGU26-4213</a:t>
              </a:r>
              <a:r>
                <a:rPr lang="en-GB" sz="1600" b="0" i="0" dirty="0">
                  <a:effectLst/>
                  <a:latin typeface="Open Sans" panose="020B0606030504020204" pitchFamily="34" charset="0"/>
                </a:rPr>
                <a:t> | </a:t>
              </a:r>
              <a:r>
                <a:rPr lang="en-GB" sz="1600" b="1" i="0" dirty="0">
                  <a:solidFill>
                    <a:srgbClr val="008000"/>
                  </a:solidFill>
                  <a:effectLst/>
                  <a:latin typeface="Open Sans" panose="020B0606030504020204" pitchFamily="34" charset="0"/>
                </a:rPr>
                <a:t>ECS</a:t>
              </a:r>
              <a:r>
                <a:rPr lang="en-GB" sz="1600" b="0" i="0" dirty="0">
                  <a:effectLst/>
                  <a:latin typeface="Open Sans" panose="020B0606030504020204" pitchFamily="34" charset="0"/>
                </a:rPr>
                <a:t> |</a:t>
              </a:r>
              <a:endPara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Rectángulo: esquinas redondeadas 15">
            <a:extLst>
              <a:ext uri="{FF2B5EF4-FFF2-40B4-BE49-F238E27FC236}">
                <a16:creationId xmlns:a16="http://schemas.microsoft.com/office/drawing/2014/main" id="{8D923462-DA34-1EF0-AF72-4745CD537036}"/>
              </a:ext>
            </a:extLst>
          </p:cNvPr>
          <p:cNvSpPr/>
          <p:nvPr/>
        </p:nvSpPr>
        <p:spPr>
          <a:xfrm>
            <a:off x="80963" y="2411808"/>
            <a:ext cx="12007557" cy="1987768"/>
          </a:xfrm>
          <a:prstGeom prst="roundRect">
            <a:avLst>
              <a:gd name="adj" fmla="val 27591"/>
            </a:avLst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GB" sz="32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UAV‑Based Infrared Thermography for 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GB" sz="32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Characterising Unstable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GB" sz="32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Slopes in a Mining Area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405CD77-F126-168D-F54B-F0031B6F11E2}"/>
              </a:ext>
            </a:extLst>
          </p:cNvPr>
          <p:cNvGrpSpPr/>
          <p:nvPr/>
        </p:nvGrpSpPr>
        <p:grpSpPr>
          <a:xfrm>
            <a:off x="80963" y="5403778"/>
            <a:ext cx="12030075" cy="1236878"/>
            <a:chOff x="80963" y="5721683"/>
            <a:chExt cx="12030075" cy="92494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4FE0CEB-62A4-5D69-5F77-ABE4E9AE43BF}"/>
                </a:ext>
              </a:extLst>
            </p:cNvPr>
            <p:cNvGrpSpPr/>
            <p:nvPr/>
          </p:nvGrpSpPr>
          <p:grpSpPr>
            <a:xfrm>
              <a:off x="80963" y="5721683"/>
              <a:ext cx="12030075" cy="924940"/>
              <a:chOff x="80963" y="5300667"/>
              <a:chExt cx="12030075" cy="924940"/>
            </a:xfrm>
          </p:grpSpPr>
          <p:sp>
            <p:nvSpPr>
              <p:cNvPr id="24" name="Rectángulo: esquinas redondeadas 15">
                <a:extLst>
                  <a:ext uri="{FF2B5EF4-FFF2-40B4-BE49-F238E27FC236}">
                    <a16:creationId xmlns:a16="http://schemas.microsoft.com/office/drawing/2014/main" id="{3E2F2C31-9A7F-399C-5CAE-6307B51E3E41}"/>
                  </a:ext>
                </a:extLst>
              </p:cNvPr>
              <p:cNvSpPr/>
              <p:nvPr/>
            </p:nvSpPr>
            <p:spPr>
              <a:xfrm>
                <a:off x="80963" y="5300667"/>
                <a:ext cx="12030075" cy="924940"/>
              </a:xfrm>
              <a:prstGeom prst="roundRect">
                <a:avLst>
                  <a:gd name="adj" fmla="val 27591"/>
                </a:avLst>
              </a:prstGeom>
              <a:solidFill>
                <a:srgbClr val="C0504D">
                  <a:lumMod val="40000"/>
                  <a:lumOff val="6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25326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977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499E0D9-5E64-CE03-DF29-67C8DB1C645F}"/>
                  </a:ext>
                </a:extLst>
              </p:cNvPr>
              <p:cNvSpPr txBox="1"/>
              <p:nvPr/>
            </p:nvSpPr>
            <p:spPr>
              <a:xfrm>
                <a:off x="253330" y="5384367"/>
                <a:ext cx="11762458" cy="736499"/>
              </a:xfrm>
              <a:prstGeom prst="rect">
                <a:avLst/>
              </a:prstGeom>
              <a:noFill/>
            </p:spPr>
            <p:txBody>
              <a:bodyPr wrap="square" lIns="91440" tIns="0" rIns="91440" bIns="0" rtlCol="0">
                <a:spAutoFit/>
              </a:bodyPr>
              <a:lstStyle/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Marco Loche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, Bhargavi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Chowdepalli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, Ondřej Racek, Jan Klimeš, Jan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Blahůt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&amp; Gianvito Scaringi | </a:t>
                </a:r>
              </a:p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marco.loche@natur.cuni.cz | Institute of Rock Structure and Mechanics, </a:t>
                </a:r>
              </a:p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Czech Academy of Sciences &amp; Faculty of Science, Charles University | The Geohazards Group | </a:t>
                </a:r>
              </a:p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Vienna, 05.05.2026 |</a:t>
                </a:r>
              </a:p>
            </p:txBody>
          </p:sp>
        </p:grpSp>
        <p:pic>
          <p:nvPicPr>
            <p:cNvPr id="30" name="Picture 29" descr="A qr code with a broken piece of paper&#10;&#10;Description automatically generated">
              <a:extLst>
                <a:ext uri="{FF2B5EF4-FFF2-40B4-BE49-F238E27FC236}">
                  <a16:creationId xmlns:a16="http://schemas.microsoft.com/office/drawing/2014/main" id="{CE1C872B-97DC-A27D-A34B-265AF36F54A4}"/>
                </a:ext>
              </a:extLst>
            </p:cNvPr>
            <p:cNvPicPr>
              <a:picLocks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5397" y="5796422"/>
              <a:ext cx="954000" cy="713404"/>
            </a:xfrm>
            <a:prstGeom prst="rect">
              <a:avLst/>
            </a:prstGeom>
          </p:spPr>
        </p:pic>
        <p:pic>
          <p:nvPicPr>
            <p:cNvPr id="31" name="Picture 4" descr="Study and Research Opportunities by Charles University | ARMACAD">
              <a:extLst>
                <a:ext uri="{FF2B5EF4-FFF2-40B4-BE49-F238E27FC236}">
                  <a16:creationId xmlns:a16="http://schemas.microsoft.com/office/drawing/2014/main" id="{F86C6443-E9F1-F62D-B1D2-3157314113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8213" y="5738415"/>
              <a:ext cx="1116001" cy="83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 descr="A grey globe with white text&#10;&#10;Description automatically generated">
            <a:extLst>
              <a:ext uri="{FF2B5EF4-FFF2-40B4-BE49-F238E27FC236}">
                <a16:creationId xmlns:a16="http://schemas.microsoft.com/office/drawing/2014/main" id="{C3D19F1D-2D71-E9CE-D805-838D77B428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340" y="5515704"/>
            <a:ext cx="954000" cy="9540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D725AC02-1494-F4F2-5979-2FFDD0AB61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00" t="6338" r="3300" b="6098"/>
          <a:stretch>
            <a:fillRect/>
          </a:stretch>
        </p:blipFill>
        <p:spPr bwMode="auto">
          <a:xfrm>
            <a:off x="7328452" y="1149252"/>
            <a:ext cx="4863548" cy="4254526"/>
          </a:xfrm>
          <a:prstGeom prst="roundRect">
            <a:avLst>
              <a:gd name="adj" fmla="val 23252"/>
            </a:avLst>
          </a:prstGeom>
          <a:noFill/>
          <a:effectLst>
            <a:softEdge rad="279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493D1A7-74C4-E05A-0E06-EA1526178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62432" y="278061"/>
            <a:ext cx="740968" cy="7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602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EB21223-C6CF-15F3-CC82-0748F243E024}"/>
              </a:ext>
            </a:extLst>
          </p:cNvPr>
          <p:cNvGrpSpPr/>
          <p:nvPr/>
        </p:nvGrpSpPr>
        <p:grpSpPr>
          <a:xfrm>
            <a:off x="80963" y="185159"/>
            <a:ext cx="12030075" cy="580388"/>
            <a:chOff x="80963" y="92853"/>
            <a:chExt cx="12030075" cy="952402"/>
          </a:xfrm>
        </p:grpSpPr>
        <p:sp>
          <p:nvSpPr>
            <p:cNvPr id="3" name="Rectángulo: esquinas redondeadas 15">
              <a:extLst>
                <a:ext uri="{FF2B5EF4-FFF2-40B4-BE49-F238E27FC236}">
                  <a16:creationId xmlns:a16="http://schemas.microsoft.com/office/drawing/2014/main" id="{5B387AFE-E292-D2CA-FCAF-5F825BCAB64D}"/>
                </a:ext>
              </a:extLst>
            </p:cNvPr>
            <p:cNvSpPr/>
            <p:nvPr/>
          </p:nvSpPr>
          <p:spPr>
            <a:xfrm>
              <a:off x="80963" y="92853"/>
              <a:ext cx="12030075" cy="952402"/>
            </a:xfrm>
            <a:prstGeom prst="roundRect">
              <a:avLst>
                <a:gd name="adj" fmla="val 27591"/>
              </a:avLst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25326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97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6ED038B-E44D-2198-A7F7-735CB3ED99C1}"/>
                </a:ext>
              </a:extLst>
            </p:cNvPr>
            <p:cNvSpPr txBox="1"/>
            <p:nvPr/>
          </p:nvSpPr>
          <p:spPr>
            <a:xfrm>
              <a:off x="136922" y="366769"/>
              <a:ext cx="7416402" cy="404042"/>
            </a:xfrm>
            <a:prstGeom prst="rect">
              <a:avLst/>
            </a:prstGeom>
            <a:noFill/>
          </p:spPr>
          <p:txBody>
            <a:bodyPr wrap="square" lIns="91440" tIns="0" rIns="91440" bIns="0" rtlCol="0">
              <a:spAutoFit/>
            </a:bodyPr>
            <a:lstStyle/>
            <a:p>
              <a:pPr algn="l"/>
              <a:r>
                <a:rPr lang="en-US" sz="1600" dirty="0"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Conclusions</a:t>
              </a:r>
              <a:r>
                <a:rPr lang="en-US" sz="1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| </a:t>
              </a:r>
              <a:r>
                <a:rPr lang="en-US" sz="16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PICO3.10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| EGU26-4213</a:t>
              </a:r>
              <a:r>
                <a:rPr lang="en-GB" sz="1600" b="0" i="0" dirty="0">
                  <a:effectLst/>
                  <a:latin typeface="Open Sans" panose="020B0606030504020204" pitchFamily="34" charset="0"/>
                </a:rPr>
                <a:t> | </a:t>
              </a:r>
              <a:r>
                <a:rPr lang="en-GB" sz="1600" b="1" i="0" dirty="0">
                  <a:solidFill>
                    <a:srgbClr val="008000"/>
                  </a:solidFill>
                  <a:effectLst/>
                  <a:latin typeface="Open Sans" panose="020B0606030504020204" pitchFamily="34" charset="0"/>
                </a:rPr>
                <a:t>ECS</a:t>
              </a:r>
              <a:r>
                <a:rPr lang="en-GB" sz="1600" b="0" i="0" dirty="0">
                  <a:effectLst/>
                  <a:latin typeface="Open Sans" panose="020B0606030504020204" pitchFamily="34" charset="0"/>
                </a:rPr>
                <a:t> |</a:t>
              </a:r>
              <a:endPara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03F1409-9146-4DAD-8405-CC79E8DF70C4}"/>
              </a:ext>
            </a:extLst>
          </p:cNvPr>
          <p:cNvSpPr txBox="1"/>
          <p:nvPr/>
        </p:nvSpPr>
        <p:spPr>
          <a:xfrm>
            <a:off x="11193685" y="333070"/>
            <a:ext cx="798286" cy="284565"/>
          </a:xfrm>
          <a:prstGeom prst="rect">
            <a:avLst/>
          </a:prstGeom>
          <a:noFill/>
        </p:spPr>
        <p:txBody>
          <a:bodyPr wrap="square" lIns="91440" tIns="0" rIns="91440" bIns="0" rtlCol="0">
            <a:spAutoFit/>
          </a:bodyPr>
          <a:lstStyle/>
          <a:p>
            <a:pPr algn="r">
              <a:lnSpc>
                <a:spcPct val="110000"/>
              </a:lnSpc>
              <a:spcAft>
                <a:spcPts val="1200"/>
              </a:spcAft>
            </a:pPr>
            <a:fld id="{F015ABB1-8BE9-48B0-AE5D-F0E4DDB3AD61}" type="slidenum">
              <a:rPr lang="en-US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pPr algn="r">
                <a:lnSpc>
                  <a:spcPct val="110000"/>
                </a:lnSpc>
                <a:spcAft>
                  <a:spcPts val="1200"/>
                </a:spcAft>
              </a:pPr>
              <a:t>10</a:t>
            </a:fld>
            <a:endParaRPr lang="en-ZA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A850F1-6008-F13C-92D4-9D36D1541D13}"/>
              </a:ext>
            </a:extLst>
          </p:cNvPr>
          <p:cNvSpPr txBox="1"/>
          <p:nvPr/>
        </p:nvSpPr>
        <p:spPr>
          <a:xfrm>
            <a:off x="136922" y="1027722"/>
            <a:ext cx="11936016" cy="4308872"/>
          </a:xfrm>
          <a:prstGeom prst="rect">
            <a:avLst/>
          </a:prstGeom>
          <a:noFill/>
        </p:spPr>
        <p:txBody>
          <a:bodyPr wrap="square" lIns="91440" tIns="0" rIns="91440" bIns="0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we understood:</a:t>
            </a:r>
          </a:p>
          <a:p>
            <a:pPr algn="l">
              <a:spcAft>
                <a:spcPts val="1200"/>
              </a:spcAft>
            </a:pPr>
            <a:endParaRPr lang="en-US" sz="2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study proposes some highlights about the potential of Infrared Thermography (IRT) in identifying porous sectors within a landslide area.</a:t>
            </a:r>
          </a:p>
          <a:p>
            <a:pPr algn="l">
              <a:spcAft>
                <a:spcPts val="1200"/>
              </a:spcAft>
            </a:pPr>
            <a:endParaRPr lang="en-US" sz="2000" b="1" dirty="0">
              <a:solidFill>
                <a:srgbClr val="C0504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1200"/>
              </a:spcAft>
            </a:pPr>
            <a:endParaRPr lang="en-US" sz="2000" b="1" dirty="0">
              <a:solidFill>
                <a:srgbClr val="C0504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study’s findings align with other authors' suggestions.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introduction of an equation may be valuable for estimating porosity within the studied ROIs.</a:t>
            </a:r>
            <a:endParaRPr lang="en-US" sz="20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376A3A-37A1-26AA-EC36-FACD35226B21}"/>
              </a:ext>
            </a:extLst>
          </p:cNvPr>
          <p:cNvSpPr txBox="1"/>
          <p:nvPr/>
        </p:nvSpPr>
        <p:spPr>
          <a:xfrm>
            <a:off x="2025034" y="6198141"/>
            <a:ext cx="8542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(Loche et al, </a:t>
            </a:r>
            <a:r>
              <a:rPr lang="en-GB" sz="1400" dirty="0"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  <a:hlinkClick r:id="rId2"/>
              </a:rPr>
              <a:t>2024</a:t>
            </a:r>
            <a:r>
              <a:rPr lang="en-GB" sz="1400" dirty="0"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. </a:t>
            </a:r>
            <a:r>
              <a:rPr lang="en-US" sz="1400" dirty="0"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Infrared thermography reveals weathering hotspots at the </a:t>
            </a:r>
            <a:r>
              <a:rPr lang="en-US" sz="1400" dirty="0" err="1"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Požáry</a:t>
            </a:r>
            <a:r>
              <a:rPr lang="en-US" sz="1400" dirty="0"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 field laboratory</a:t>
            </a:r>
            <a:r>
              <a:rPr lang="en-GB" sz="1400" dirty="0"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9781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EB21223-C6CF-15F3-CC82-0748F243E024}"/>
              </a:ext>
            </a:extLst>
          </p:cNvPr>
          <p:cNvGrpSpPr/>
          <p:nvPr/>
        </p:nvGrpSpPr>
        <p:grpSpPr>
          <a:xfrm>
            <a:off x="80963" y="185159"/>
            <a:ext cx="12030075" cy="580388"/>
            <a:chOff x="80963" y="92853"/>
            <a:chExt cx="12030075" cy="952402"/>
          </a:xfrm>
        </p:grpSpPr>
        <p:sp>
          <p:nvSpPr>
            <p:cNvPr id="3" name="Rectángulo: esquinas redondeadas 15">
              <a:extLst>
                <a:ext uri="{FF2B5EF4-FFF2-40B4-BE49-F238E27FC236}">
                  <a16:creationId xmlns:a16="http://schemas.microsoft.com/office/drawing/2014/main" id="{5B387AFE-E292-D2CA-FCAF-5F825BCAB64D}"/>
                </a:ext>
              </a:extLst>
            </p:cNvPr>
            <p:cNvSpPr/>
            <p:nvPr/>
          </p:nvSpPr>
          <p:spPr>
            <a:xfrm>
              <a:off x="80963" y="92853"/>
              <a:ext cx="12030075" cy="952402"/>
            </a:xfrm>
            <a:prstGeom prst="roundRect">
              <a:avLst>
                <a:gd name="adj" fmla="val 27591"/>
              </a:avLst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25326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97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6ED038B-E44D-2198-A7F7-735CB3ED99C1}"/>
                </a:ext>
              </a:extLst>
            </p:cNvPr>
            <p:cNvSpPr txBox="1"/>
            <p:nvPr/>
          </p:nvSpPr>
          <p:spPr>
            <a:xfrm>
              <a:off x="136922" y="366769"/>
              <a:ext cx="7416402" cy="404042"/>
            </a:xfrm>
            <a:prstGeom prst="rect">
              <a:avLst/>
            </a:prstGeom>
            <a:noFill/>
          </p:spPr>
          <p:txBody>
            <a:bodyPr wrap="square" lIns="91440" tIns="0" rIns="91440" bIns="0" rtlCol="0">
              <a:spAutoFit/>
            </a:bodyPr>
            <a:lstStyle/>
            <a:p>
              <a:pPr algn="l"/>
              <a:r>
                <a:rPr lang="en-US" sz="1600" dirty="0"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References </a:t>
              </a:r>
              <a:r>
                <a:rPr lang="en-US" sz="1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| </a:t>
              </a:r>
              <a:r>
                <a:rPr lang="en-US" sz="16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PICO3.10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| EGU26-4213</a:t>
              </a:r>
              <a:r>
                <a:rPr lang="en-GB" sz="1600" b="0" i="0" dirty="0">
                  <a:effectLst/>
                  <a:latin typeface="Open Sans" panose="020B0606030504020204" pitchFamily="34" charset="0"/>
                </a:rPr>
                <a:t> | </a:t>
              </a:r>
              <a:r>
                <a:rPr lang="en-GB" sz="1600" b="1" i="0" dirty="0">
                  <a:solidFill>
                    <a:srgbClr val="008000"/>
                  </a:solidFill>
                  <a:effectLst/>
                  <a:latin typeface="Open Sans" panose="020B0606030504020204" pitchFamily="34" charset="0"/>
                </a:rPr>
                <a:t>ECS</a:t>
              </a:r>
              <a:r>
                <a:rPr lang="en-GB" sz="1600" b="0" i="0" dirty="0">
                  <a:effectLst/>
                  <a:latin typeface="Open Sans" panose="020B0606030504020204" pitchFamily="34" charset="0"/>
                </a:rPr>
                <a:t> |</a:t>
              </a:r>
              <a:endPara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03F1409-9146-4DAD-8405-CC79E8DF70C4}"/>
              </a:ext>
            </a:extLst>
          </p:cNvPr>
          <p:cNvSpPr txBox="1"/>
          <p:nvPr/>
        </p:nvSpPr>
        <p:spPr>
          <a:xfrm>
            <a:off x="11193685" y="333070"/>
            <a:ext cx="798286" cy="284565"/>
          </a:xfrm>
          <a:prstGeom prst="rect">
            <a:avLst/>
          </a:prstGeom>
          <a:noFill/>
        </p:spPr>
        <p:txBody>
          <a:bodyPr wrap="square" lIns="91440" tIns="0" rIns="91440" bIns="0" rtlCol="0">
            <a:spAutoFit/>
          </a:bodyPr>
          <a:lstStyle/>
          <a:p>
            <a:pPr algn="r">
              <a:lnSpc>
                <a:spcPct val="110000"/>
              </a:lnSpc>
              <a:spcAft>
                <a:spcPts val="1200"/>
              </a:spcAft>
            </a:pPr>
            <a:fld id="{F015ABB1-8BE9-48B0-AE5D-F0E4DDB3AD61}" type="slidenum">
              <a:rPr lang="en-US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pPr algn="r">
                <a:lnSpc>
                  <a:spcPct val="110000"/>
                </a:lnSpc>
                <a:spcAft>
                  <a:spcPts val="1200"/>
                </a:spcAft>
              </a:pPr>
              <a:t>11</a:t>
            </a:fld>
            <a:endParaRPr lang="en-ZA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A850F1-6008-F13C-92D4-9D36D1541D13}"/>
              </a:ext>
            </a:extLst>
          </p:cNvPr>
          <p:cNvSpPr txBox="1"/>
          <p:nvPr/>
        </p:nvSpPr>
        <p:spPr>
          <a:xfrm>
            <a:off x="80963" y="1027722"/>
            <a:ext cx="11991975" cy="5539978"/>
          </a:xfrm>
          <a:prstGeom prst="rect">
            <a:avLst/>
          </a:prstGeom>
          <a:noFill/>
        </p:spPr>
        <p:txBody>
          <a:bodyPr wrap="square" lIns="91440" tIns="0" rIns="91440" bIns="0" rtlCol="0">
            <a:spAutoFit/>
          </a:bodyPr>
          <a:lstStyle/>
          <a:p>
            <a:pPr marL="342900" indent="-342900" algn="l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150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Loche M, Scaringi G (</a:t>
            </a:r>
            <a:r>
              <a:rPr lang="en-US" sz="150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2005</a:t>
            </a:r>
            <a:r>
              <a:rPr lang="en-US" sz="150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). </a:t>
            </a:r>
            <a:r>
              <a:rPr lang="en-US" sz="15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Assessing the Influence of Temperature on Slope Stability in a Temperate Climate: </a:t>
            </a:r>
            <a:br>
              <a:rPr lang="en-US" sz="15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n-US" sz="15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 Nationwide Spatial Probability Analysis in Italy</a:t>
            </a:r>
            <a:r>
              <a:rPr lang="en-US" sz="150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 </a:t>
            </a:r>
            <a:r>
              <a:rPr lang="en-US" sz="150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Environmental Modelling &amp; Software</a:t>
            </a:r>
            <a:r>
              <a:rPr lang="en-US" sz="150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183, p.106217.</a:t>
            </a:r>
          </a:p>
          <a:p>
            <a:pPr marL="342900" indent="-342900" algn="l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150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Loche M, Scaringi G (2023). </a:t>
            </a:r>
            <a:r>
              <a:rPr lang="en-US" sz="15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Temperature and shear-rate effects in two pure clays: Possible implications for clay landslides</a:t>
            </a:r>
            <a:r>
              <a:rPr lang="en-US" sz="150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 </a:t>
            </a:r>
            <a:r>
              <a:rPr lang="en-US" sz="150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Results in Engineering</a:t>
            </a:r>
            <a:r>
              <a:rPr lang="en-US" sz="150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 </a:t>
            </a:r>
            <a:r>
              <a:rPr lang="en-US" sz="150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20</a:t>
            </a:r>
            <a:r>
              <a:rPr lang="en-US" sz="150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p.101647.</a:t>
            </a:r>
          </a:p>
          <a:p>
            <a:pPr marL="342900" indent="-342900" algn="l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150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Loche M (2024). </a:t>
            </a:r>
            <a:r>
              <a:rPr lang="en-US" sz="15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Infrared thermography reveals weathering hotspots at the </a:t>
            </a:r>
            <a:r>
              <a:rPr lang="en-US" sz="1500" b="1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Požáry</a:t>
            </a:r>
            <a:r>
              <a:rPr lang="en-US" sz="15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field laboratory</a:t>
            </a:r>
            <a:r>
              <a:rPr lang="en-US" sz="150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</a:t>
            </a:r>
            <a:br>
              <a:rPr lang="en-US" sz="150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n-US" sz="150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Scientific Reports, 14(1)</a:t>
            </a:r>
            <a:r>
              <a:rPr lang="en-US" sz="15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p.14682.</a:t>
            </a:r>
            <a:r>
              <a:rPr lang="en-US" sz="150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</a:p>
          <a:p>
            <a:pPr marL="342900" indent="-342900" algn="l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150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Loche M, Scaringi G, Blahůt J, Hartvich F (2022). </a:t>
            </a:r>
            <a:r>
              <a:rPr lang="en-US" sz="15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Investigating the potential of infrared thermography to inform on physical and mechanical properties of soils for geotechnical </a:t>
            </a:r>
            <a:r>
              <a:rPr lang="en-US" sz="15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e</a:t>
            </a:r>
            <a:r>
              <a:rPr lang="en-US" sz="15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ngineering</a:t>
            </a:r>
            <a:r>
              <a:rPr lang="en-US" sz="150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 </a:t>
            </a:r>
            <a:r>
              <a:rPr lang="en-US" sz="150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Remote Sensing</a:t>
            </a:r>
            <a:r>
              <a:rPr lang="en-US" sz="150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 </a:t>
            </a:r>
            <a:r>
              <a:rPr lang="en-US" sz="150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14</a:t>
            </a:r>
            <a:r>
              <a:rPr lang="en-US" sz="150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(16), p.4067.</a:t>
            </a:r>
          </a:p>
          <a:p>
            <a:pPr marL="342900" indent="-342900" algn="l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150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Loche M, Scaringi G, Yunus AP, Catani F, Tanyaş H, Frodella W, Fan X, Lombardo L (2022). </a:t>
            </a:r>
            <a:r>
              <a:rPr lang="en-US" sz="15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Surface temperature controls the pattern of post-earthquake landslide activity</a:t>
            </a:r>
            <a:r>
              <a:rPr lang="en-US" sz="150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</a:t>
            </a:r>
            <a:r>
              <a:rPr lang="en-US" sz="15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150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Scientific Reports</a:t>
            </a:r>
            <a:r>
              <a:rPr lang="en-US" sz="150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 </a:t>
            </a:r>
            <a:r>
              <a:rPr lang="en-US" sz="150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12</a:t>
            </a:r>
            <a:r>
              <a:rPr lang="en-US" sz="150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(1), p.988.</a:t>
            </a:r>
          </a:p>
          <a:p>
            <a:pPr marL="342900" indent="-342900" algn="l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150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Scaringi G, Loche M (2022). </a:t>
            </a:r>
            <a:r>
              <a:rPr lang="en-US" sz="15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 thermo-hydro-mechanical approach to soil slope stability under climate change</a:t>
            </a:r>
            <a:r>
              <a:rPr lang="en-US" sz="150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</a:t>
            </a:r>
            <a:br>
              <a:rPr lang="en-US" sz="150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n-US" sz="150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Geomorphology</a:t>
            </a:r>
            <a:r>
              <a:rPr lang="en-US" sz="150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 </a:t>
            </a:r>
            <a:r>
              <a:rPr lang="en-US" sz="150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401</a:t>
            </a:r>
            <a:r>
              <a:rPr lang="en-US" sz="150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p.108108.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50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Loche M, Scaringi G, Blahůt J, et al. (2021). </a:t>
            </a:r>
            <a:r>
              <a:rPr lang="en-US" sz="15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An infrared thermography approach to evaluate the strength of a rock cliff</a:t>
            </a:r>
            <a:r>
              <a:rPr lang="en-US" sz="150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</a:t>
            </a:r>
            <a:r>
              <a:rPr lang="en-US" sz="15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br>
              <a:rPr lang="en-US" sz="15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n-US" sz="150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Remote Sensing</a:t>
            </a:r>
            <a:r>
              <a:rPr lang="en-US" sz="150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 </a:t>
            </a:r>
            <a:r>
              <a:rPr lang="en-US" sz="150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13</a:t>
            </a:r>
            <a:r>
              <a:rPr lang="en-US" sz="150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(7), p.1265.</a:t>
            </a:r>
            <a:endParaRPr lang="en-US" sz="15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684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EB21223-C6CF-15F3-CC82-0748F243E024}"/>
              </a:ext>
            </a:extLst>
          </p:cNvPr>
          <p:cNvGrpSpPr/>
          <p:nvPr/>
        </p:nvGrpSpPr>
        <p:grpSpPr>
          <a:xfrm>
            <a:off x="80963" y="185159"/>
            <a:ext cx="12030075" cy="580388"/>
            <a:chOff x="80963" y="92853"/>
            <a:chExt cx="12030075" cy="952402"/>
          </a:xfrm>
        </p:grpSpPr>
        <p:sp>
          <p:nvSpPr>
            <p:cNvPr id="3" name="Rectángulo: esquinas redondeadas 15">
              <a:extLst>
                <a:ext uri="{FF2B5EF4-FFF2-40B4-BE49-F238E27FC236}">
                  <a16:creationId xmlns:a16="http://schemas.microsoft.com/office/drawing/2014/main" id="{5B387AFE-E292-D2CA-FCAF-5F825BCAB64D}"/>
                </a:ext>
              </a:extLst>
            </p:cNvPr>
            <p:cNvSpPr/>
            <p:nvPr/>
          </p:nvSpPr>
          <p:spPr>
            <a:xfrm>
              <a:off x="80963" y="92853"/>
              <a:ext cx="12030075" cy="952402"/>
            </a:xfrm>
            <a:prstGeom prst="roundRect">
              <a:avLst>
                <a:gd name="adj" fmla="val 27591"/>
              </a:avLst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25326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97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6ED038B-E44D-2198-A7F7-735CB3ED99C1}"/>
                </a:ext>
              </a:extLst>
            </p:cNvPr>
            <p:cNvSpPr txBox="1"/>
            <p:nvPr/>
          </p:nvSpPr>
          <p:spPr>
            <a:xfrm>
              <a:off x="136922" y="366769"/>
              <a:ext cx="7416402" cy="404042"/>
            </a:xfrm>
            <a:prstGeom prst="rect">
              <a:avLst/>
            </a:prstGeom>
            <a:noFill/>
          </p:spPr>
          <p:txBody>
            <a:bodyPr wrap="square" lIns="91440" tIns="0" rIns="91440" bIns="0" rtlCol="0">
              <a:spAutoFit/>
            </a:bodyPr>
            <a:lstStyle/>
            <a:p>
              <a:pPr algn="l"/>
              <a:r>
                <a:rPr lang="en-US" sz="1600" dirty="0"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Introduction</a:t>
              </a:r>
              <a:r>
                <a:rPr lang="en-US" sz="1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| </a:t>
              </a:r>
              <a:r>
                <a:rPr lang="en-US" sz="16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PICO3.10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| EGU26-4213</a:t>
              </a:r>
              <a:r>
                <a:rPr lang="en-GB" sz="1600" b="0" i="0" dirty="0">
                  <a:effectLst/>
                  <a:latin typeface="Open Sans" panose="020B0606030504020204" pitchFamily="34" charset="0"/>
                </a:rPr>
                <a:t> | </a:t>
              </a:r>
              <a:r>
                <a:rPr lang="en-GB" sz="1600" b="1" i="0" dirty="0">
                  <a:solidFill>
                    <a:srgbClr val="008000"/>
                  </a:solidFill>
                  <a:effectLst/>
                  <a:latin typeface="Open Sans" panose="020B0606030504020204" pitchFamily="34" charset="0"/>
                </a:rPr>
                <a:t>ECS</a:t>
              </a:r>
              <a:r>
                <a:rPr lang="en-GB" sz="1600" b="0" i="0" dirty="0">
                  <a:effectLst/>
                  <a:latin typeface="Open Sans" panose="020B0606030504020204" pitchFamily="34" charset="0"/>
                </a:rPr>
                <a:t> |</a:t>
              </a:r>
              <a:endPara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03F1409-9146-4DAD-8405-CC79E8DF70C4}"/>
              </a:ext>
            </a:extLst>
          </p:cNvPr>
          <p:cNvSpPr txBox="1"/>
          <p:nvPr/>
        </p:nvSpPr>
        <p:spPr>
          <a:xfrm>
            <a:off x="11193685" y="333070"/>
            <a:ext cx="798286" cy="284565"/>
          </a:xfrm>
          <a:prstGeom prst="rect">
            <a:avLst/>
          </a:prstGeom>
          <a:noFill/>
        </p:spPr>
        <p:txBody>
          <a:bodyPr wrap="square" lIns="91440" tIns="0" rIns="91440" bIns="0" rtlCol="0">
            <a:spAutoFit/>
          </a:bodyPr>
          <a:lstStyle/>
          <a:p>
            <a:pPr algn="r">
              <a:lnSpc>
                <a:spcPct val="110000"/>
              </a:lnSpc>
              <a:spcAft>
                <a:spcPts val="1200"/>
              </a:spcAft>
            </a:pPr>
            <a:fld id="{F015ABB1-8BE9-48B0-AE5D-F0E4DDB3AD61}" type="slidenum">
              <a:rPr lang="en-US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pPr algn="r">
                <a:lnSpc>
                  <a:spcPct val="110000"/>
                </a:lnSpc>
                <a:spcAft>
                  <a:spcPts val="1200"/>
                </a:spcAft>
              </a:pPr>
              <a:t>2</a:t>
            </a:fld>
            <a:endParaRPr lang="en-ZA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53D06E-8E0D-3190-DDBD-AFFA683BA416}"/>
              </a:ext>
            </a:extLst>
          </p:cNvPr>
          <p:cNvSpPr txBox="1"/>
          <p:nvPr/>
        </p:nvSpPr>
        <p:spPr>
          <a:xfrm>
            <a:off x="80963" y="1128375"/>
            <a:ext cx="12030075" cy="4616648"/>
          </a:xfrm>
          <a:prstGeom prst="rect">
            <a:avLst/>
          </a:prstGeom>
          <a:noFill/>
        </p:spPr>
        <p:txBody>
          <a:bodyPr wrap="square" lIns="91440" tIns="0" rIns="91440" bIns="0" rtlCol="0">
            <a:spAutoFit/>
          </a:bodyPr>
          <a:lstStyle/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The physical </a:t>
            </a:r>
            <a:r>
              <a:rPr lang="en-US" sz="20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characterisation</a:t>
            </a:r>
            <a:r>
              <a:rPr lang="en-US" sz="20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of soil samples remains fundamental </a:t>
            </a:r>
            <a:br>
              <a:rPr lang="en-US" sz="20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for identifying potential instability in landslide areas.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C0504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C0504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C0504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InfraRed Thermography (IRT) has emerged for its potential to shed</a:t>
            </a:r>
            <a:br>
              <a:rPr lang="en-US" sz="20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n-US" sz="2000" b="0" i="0" dirty="0"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light onto the physical properties of geomaterials.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0" i="0" dirty="0">
              <a:effectLst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0" i="0" dirty="0">
              <a:effectLst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0" i="0" dirty="0">
              <a:effectLst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Indeed, Land Surface Temperature (LST) has been identified as a </a:t>
            </a:r>
            <a:br>
              <a:rPr lang="en-US" sz="20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n-US" sz="2000" dirty="0"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proxy for properties such as porosity and parameters such as the </a:t>
            </a:r>
            <a:br>
              <a:rPr lang="en-US" sz="20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n-US" sz="2000" dirty="0"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compressive strength.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0054BE-A928-1D62-A084-5D24E324B32B}"/>
              </a:ext>
            </a:extLst>
          </p:cNvPr>
          <p:cNvSpPr txBox="1"/>
          <p:nvPr/>
        </p:nvSpPr>
        <p:spPr>
          <a:xfrm>
            <a:off x="0" y="6550223"/>
            <a:ext cx="8191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(Loche et al, </a:t>
            </a:r>
            <a:r>
              <a:rPr lang="en-GB" sz="1400" dirty="0"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  <a:hlinkClick r:id="rId2"/>
              </a:rPr>
              <a:t>2024</a:t>
            </a:r>
            <a:r>
              <a:rPr lang="en-GB" sz="1400" dirty="0"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. </a:t>
            </a:r>
            <a:r>
              <a:rPr lang="en-US" sz="1400" dirty="0"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Infrared thermography reveals weathering hotspots at the </a:t>
            </a:r>
            <a:r>
              <a:rPr lang="en-US" sz="1400" dirty="0" err="1"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Požáry</a:t>
            </a:r>
            <a:r>
              <a:rPr lang="en-US" sz="1400" dirty="0"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 field laboratory</a:t>
            </a:r>
            <a:r>
              <a:rPr lang="en-GB" sz="1400" dirty="0"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450C4E-A7F7-14A2-B23E-B66D7325F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9460"/>
          <a:stretch>
            <a:fillRect/>
          </a:stretch>
        </p:blipFill>
        <p:spPr>
          <a:xfrm>
            <a:off x="7988539" y="1386000"/>
            <a:ext cx="4203461" cy="54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71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EB21223-C6CF-15F3-CC82-0748F243E024}"/>
              </a:ext>
            </a:extLst>
          </p:cNvPr>
          <p:cNvGrpSpPr/>
          <p:nvPr/>
        </p:nvGrpSpPr>
        <p:grpSpPr>
          <a:xfrm>
            <a:off x="80963" y="185159"/>
            <a:ext cx="12030075" cy="580388"/>
            <a:chOff x="80963" y="92853"/>
            <a:chExt cx="12030075" cy="952402"/>
          </a:xfrm>
        </p:grpSpPr>
        <p:sp>
          <p:nvSpPr>
            <p:cNvPr id="3" name="Rectángulo: esquinas redondeadas 15">
              <a:extLst>
                <a:ext uri="{FF2B5EF4-FFF2-40B4-BE49-F238E27FC236}">
                  <a16:creationId xmlns:a16="http://schemas.microsoft.com/office/drawing/2014/main" id="{5B387AFE-E292-D2CA-FCAF-5F825BCAB64D}"/>
                </a:ext>
              </a:extLst>
            </p:cNvPr>
            <p:cNvSpPr/>
            <p:nvPr/>
          </p:nvSpPr>
          <p:spPr>
            <a:xfrm>
              <a:off x="80963" y="92853"/>
              <a:ext cx="12030075" cy="952402"/>
            </a:xfrm>
            <a:prstGeom prst="roundRect">
              <a:avLst>
                <a:gd name="adj" fmla="val 27591"/>
              </a:avLst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25326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97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6ED038B-E44D-2198-A7F7-735CB3ED99C1}"/>
                </a:ext>
              </a:extLst>
            </p:cNvPr>
            <p:cNvSpPr txBox="1"/>
            <p:nvPr/>
          </p:nvSpPr>
          <p:spPr>
            <a:xfrm>
              <a:off x="136922" y="366769"/>
              <a:ext cx="7416402" cy="404042"/>
            </a:xfrm>
            <a:prstGeom prst="rect">
              <a:avLst/>
            </a:prstGeom>
            <a:noFill/>
          </p:spPr>
          <p:txBody>
            <a:bodyPr wrap="square" lIns="91440" tIns="0" rIns="91440" bIns="0" rtlCol="0">
              <a:spAutoFit/>
            </a:bodyPr>
            <a:lstStyle/>
            <a:p>
              <a:pPr algn="l"/>
              <a:r>
                <a:rPr lang="en-US" sz="1600" dirty="0"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Study area</a:t>
              </a:r>
              <a:r>
                <a:rPr lang="en-US" sz="1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| </a:t>
              </a:r>
              <a:r>
                <a:rPr lang="en-US" sz="16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PICO3.10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| EGU26-4213</a:t>
              </a:r>
              <a:r>
                <a:rPr lang="en-GB" sz="1600" b="0" i="0" dirty="0">
                  <a:effectLst/>
                  <a:latin typeface="Open Sans" panose="020B0606030504020204" pitchFamily="34" charset="0"/>
                </a:rPr>
                <a:t> | </a:t>
              </a:r>
              <a:r>
                <a:rPr lang="en-GB" sz="1600" b="1" i="0" dirty="0">
                  <a:solidFill>
                    <a:srgbClr val="008000"/>
                  </a:solidFill>
                  <a:effectLst/>
                  <a:latin typeface="Open Sans" panose="020B0606030504020204" pitchFamily="34" charset="0"/>
                </a:rPr>
                <a:t>ECS</a:t>
              </a:r>
              <a:r>
                <a:rPr lang="en-GB" sz="1600" b="0" i="0" dirty="0">
                  <a:effectLst/>
                  <a:latin typeface="Open Sans" panose="020B0606030504020204" pitchFamily="34" charset="0"/>
                </a:rPr>
                <a:t> |</a:t>
              </a:r>
              <a:endPara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03F1409-9146-4DAD-8405-CC79E8DF70C4}"/>
              </a:ext>
            </a:extLst>
          </p:cNvPr>
          <p:cNvSpPr txBox="1"/>
          <p:nvPr/>
        </p:nvSpPr>
        <p:spPr>
          <a:xfrm>
            <a:off x="11193685" y="333070"/>
            <a:ext cx="798286" cy="284565"/>
          </a:xfrm>
          <a:prstGeom prst="rect">
            <a:avLst/>
          </a:prstGeom>
          <a:noFill/>
        </p:spPr>
        <p:txBody>
          <a:bodyPr wrap="square" lIns="91440" tIns="0" rIns="91440" bIns="0" rtlCol="0">
            <a:spAutoFit/>
          </a:bodyPr>
          <a:lstStyle/>
          <a:p>
            <a:pPr algn="r">
              <a:lnSpc>
                <a:spcPct val="110000"/>
              </a:lnSpc>
              <a:spcAft>
                <a:spcPts val="1200"/>
              </a:spcAft>
            </a:pPr>
            <a:fld id="{F015ABB1-8BE9-48B0-AE5D-F0E4DDB3AD61}" type="slidenum">
              <a:rPr lang="en-US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pPr algn="r">
                <a:lnSpc>
                  <a:spcPct val="110000"/>
                </a:lnSpc>
                <a:spcAft>
                  <a:spcPts val="1200"/>
                </a:spcAft>
              </a:pPr>
              <a:t>3</a:t>
            </a:fld>
            <a:endParaRPr lang="en-ZA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53D06E-8E0D-3190-DDBD-AFFA683BA416}"/>
              </a:ext>
            </a:extLst>
          </p:cNvPr>
          <p:cNvSpPr txBox="1"/>
          <p:nvPr/>
        </p:nvSpPr>
        <p:spPr>
          <a:xfrm>
            <a:off x="80963" y="932470"/>
            <a:ext cx="7649494" cy="5539978"/>
          </a:xfrm>
          <a:prstGeom prst="rect">
            <a:avLst/>
          </a:prstGeom>
          <a:noFill/>
        </p:spPr>
        <p:txBody>
          <a:bodyPr wrap="square" lIns="91440" tIns="0" rIns="9144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Jezeří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Open-pit mining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spcAft>
                <a:spcPts val="600"/>
              </a:spcAft>
            </a:pPr>
            <a:endParaRPr lang="en-US" sz="2000" b="1" dirty="0">
              <a:solidFill>
                <a:srgbClr val="C0504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US" sz="20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l">
              <a:spcAft>
                <a:spcPts val="600"/>
              </a:spcAft>
            </a:pPr>
            <a:endParaRPr lang="en-US" sz="2000" b="1" dirty="0">
              <a:solidFill>
                <a:srgbClr val="C0504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Location of the study area in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Czech Republic.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Jezeří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test site is an open-pit mining area. Identified by the rectangle is the sampled area.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Overview of the geomorphological landslide sectors.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20152E-07A2-D3E2-FE00-D67A59A10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13" b="50411"/>
          <a:stretch>
            <a:fillRect/>
          </a:stretch>
        </p:blipFill>
        <p:spPr>
          <a:xfrm>
            <a:off x="7553324" y="781918"/>
            <a:ext cx="4525017" cy="5724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9A527A-844B-5DDD-DECA-CACC02379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918" y="918995"/>
            <a:ext cx="3642539" cy="152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18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EB21223-C6CF-15F3-CC82-0748F243E024}"/>
              </a:ext>
            </a:extLst>
          </p:cNvPr>
          <p:cNvGrpSpPr/>
          <p:nvPr/>
        </p:nvGrpSpPr>
        <p:grpSpPr>
          <a:xfrm>
            <a:off x="80963" y="185159"/>
            <a:ext cx="12030075" cy="580388"/>
            <a:chOff x="80963" y="92853"/>
            <a:chExt cx="12030075" cy="952402"/>
          </a:xfrm>
        </p:grpSpPr>
        <p:sp>
          <p:nvSpPr>
            <p:cNvPr id="3" name="Rectángulo: esquinas redondeadas 15">
              <a:extLst>
                <a:ext uri="{FF2B5EF4-FFF2-40B4-BE49-F238E27FC236}">
                  <a16:creationId xmlns:a16="http://schemas.microsoft.com/office/drawing/2014/main" id="{5B387AFE-E292-D2CA-FCAF-5F825BCAB64D}"/>
                </a:ext>
              </a:extLst>
            </p:cNvPr>
            <p:cNvSpPr/>
            <p:nvPr/>
          </p:nvSpPr>
          <p:spPr>
            <a:xfrm>
              <a:off x="80963" y="92853"/>
              <a:ext cx="12030075" cy="952402"/>
            </a:xfrm>
            <a:prstGeom prst="roundRect">
              <a:avLst>
                <a:gd name="adj" fmla="val 27591"/>
              </a:avLst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25326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97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6ED038B-E44D-2198-A7F7-735CB3ED99C1}"/>
                </a:ext>
              </a:extLst>
            </p:cNvPr>
            <p:cNvSpPr txBox="1"/>
            <p:nvPr/>
          </p:nvSpPr>
          <p:spPr>
            <a:xfrm>
              <a:off x="136922" y="366769"/>
              <a:ext cx="7416402" cy="404042"/>
            </a:xfrm>
            <a:prstGeom prst="rect">
              <a:avLst/>
            </a:prstGeom>
            <a:noFill/>
          </p:spPr>
          <p:txBody>
            <a:bodyPr wrap="square" lIns="91440" tIns="0" rIns="91440" bIns="0" rtlCol="0">
              <a:spAutoFit/>
            </a:bodyPr>
            <a:lstStyle/>
            <a:p>
              <a:pPr algn="l"/>
              <a:r>
                <a:rPr lang="en-US" sz="1600" dirty="0"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Field experimental evidence </a:t>
              </a:r>
              <a:r>
                <a:rPr lang="en-US" sz="1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| </a:t>
              </a:r>
              <a:r>
                <a:rPr lang="en-US" sz="16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PICO3.10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| EGU26-4213</a:t>
              </a:r>
              <a:r>
                <a:rPr lang="en-GB" sz="1600" b="0" i="0" dirty="0">
                  <a:effectLst/>
                  <a:latin typeface="Open Sans" panose="020B0606030504020204" pitchFamily="34" charset="0"/>
                </a:rPr>
                <a:t> | </a:t>
              </a:r>
              <a:r>
                <a:rPr lang="en-GB" sz="1600" b="1" i="0" dirty="0">
                  <a:solidFill>
                    <a:srgbClr val="008000"/>
                  </a:solidFill>
                  <a:effectLst/>
                  <a:latin typeface="Open Sans" panose="020B0606030504020204" pitchFamily="34" charset="0"/>
                </a:rPr>
                <a:t>ECS</a:t>
              </a:r>
              <a:r>
                <a:rPr lang="en-GB" sz="1600" b="0" i="0" dirty="0">
                  <a:effectLst/>
                  <a:latin typeface="Open Sans" panose="020B0606030504020204" pitchFamily="34" charset="0"/>
                </a:rPr>
                <a:t> |</a:t>
              </a:r>
              <a:endPara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03F1409-9146-4DAD-8405-CC79E8DF70C4}"/>
              </a:ext>
            </a:extLst>
          </p:cNvPr>
          <p:cNvSpPr txBox="1"/>
          <p:nvPr/>
        </p:nvSpPr>
        <p:spPr>
          <a:xfrm>
            <a:off x="11193685" y="333070"/>
            <a:ext cx="798286" cy="284565"/>
          </a:xfrm>
          <a:prstGeom prst="rect">
            <a:avLst/>
          </a:prstGeom>
          <a:noFill/>
        </p:spPr>
        <p:txBody>
          <a:bodyPr wrap="square" lIns="91440" tIns="0" rIns="91440" bIns="0" rtlCol="0">
            <a:spAutoFit/>
          </a:bodyPr>
          <a:lstStyle/>
          <a:p>
            <a:pPr algn="r">
              <a:lnSpc>
                <a:spcPct val="110000"/>
              </a:lnSpc>
              <a:spcAft>
                <a:spcPts val="1200"/>
              </a:spcAft>
            </a:pPr>
            <a:fld id="{F015ABB1-8BE9-48B0-AE5D-F0E4DDB3AD61}" type="slidenum">
              <a:rPr lang="en-US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pPr algn="r">
                <a:lnSpc>
                  <a:spcPct val="110000"/>
                </a:lnSpc>
                <a:spcAft>
                  <a:spcPts val="1200"/>
                </a:spcAft>
              </a:pPr>
              <a:t>4</a:t>
            </a:fld>
            <a:endParaRPr lang="en-ZA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0A6F35-A051-35C5-5C91-33AD78596391}"/>
              </a:ext>
            </a:extLst>
          </p:cNvPr>
          <p:cNvSpPr txBox="1"/>
          <p:nvPr/>
        </p:nvSpPr>
        <p:spPr>
          <a:xfrm>
            <a:off x="136922" y="932470"/>
            <a:ext cx="12030075" cy="1461939"/>
          </a:xfrm>
          <a:prstGeom prst="rect">
            <a:avLst/>
          </a:prstGeom>
          <a:noFill/>
        </p:spPr>
        <p:txBody>
          <a:bodyPr wrap="square" lIns="91440" tIns="0" rIns="9144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IRT suggests diverse soil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behaviours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>
              <a:spcAft>
                <a:spcPts val="600"/>
              </a:spcAft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Thermograms were recorded using an UAV where substantial thermal anomalies appeared.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ROIs were selected based on the geomorphological sectors of the landslide and sampled.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1FF1D29-0744-8505-B519-58A2E2F2C0CB}"/>
              </a:ext>
            </a:extLst>
          </p:cNvPr>
          <p:cNvGrpSpPr>
            <a:grpSpLocks noChangeAspect="1"/>
          </p:cNvGrpSpPr>
          <p:nvPr/>
        </p:nvGrpSpPr>
        <p:grpSpPr>
          <a:xfrm>
            <a:off x="222898" y="2600930"/>
            <a:ext cx="11969102" cy="3924000"/>
            <a:chOff x="136922" y="3774379"/>
            <a:chExt cx="9333710" cy="307484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5BC2FBC-0526-BC0F-35C3-2B8F6057C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460"/>
            <a:stretch>
              <a:fillRect/>
            </a:stretch>
          </p:blipFill>
          <p:spPr>
            <a:xfrm>
              <a:off x="4769365" y="3774379"/>
              <a:ext cx="4701267" cy="307484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49D1F49-EFF5-8D61-6AAA-6CCECA957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411"/>
            <a:stretch>
              <a:fillRect/>
            </a:stretch>
          </p:blipFill>
          <p:spPr>
            <a:xfrm>
              <a:off x="136922" y="3803299"/>
              <a:ext cx="4701267" cy="3017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7805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EB21223-C6CF-15F3-CC82-0748F243E024}"/>
              </a:ext>
            </a:extLst>
          </p:cNvPr>
          <p:cNvGrpSpPr/>
          <p:nvPr/>
        </p:nvGrpSpPr>
        <p:grpSpPr>
          <a:xfrm>
            <a:off x="80963" y="185159"/>
            <a:ext cx="12030075" cy="580388"/>
            <a:chOff x="80963" y="92853"/>
            <a:chExt cx="12030075" cy="952402"/>
          </a:xfrm>
        </p:grpSpPr>
        <p:sp>
          <p:nvSpPr>
            <p:cNvPr id="3" name="Rectángulo: esquinas redondeadas 15">
              <a:extLst>
                <a:ext uri="{FF2B5EF4-FFF2-40B4-BE49-F238E27FC236}">
                  <a16:creationId xmlns:a16="http://schemas.microsoft.com/office/drawing/2014/main" id="{5B387AFE-E292-D2CA-FCAF-5F825BCAB64D}"/>
                </a:ext>
              </a:extLst>
            </p:cNvPr>
            <p:cNvSpPr/>
            <p:nvPr/>
          </p:nvSpPr>
          <p:spPr>
            <a:xfrm>
              <a:off x="80963" y="92853"/>
              <a:ext cx="12030075" cy="952402"/>
            </a:xfrm>
            <a:prstGeom prst="roundRect">
              <a:avLst>
                <a:gd name="adj" fmla="val 27591"/>
              </a:avLst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25326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97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6ED038B-E44D-2198-A7F7-735CB3ED99C1}"/>
                </a:ext>
              </a:extLst>
            </p:cNvPr>
            <p:cNvSpPr txBox="1"/>
            <p:nvPr/>
          </p:nvSpPr>
          <p:spPr>
            <a:xfrm>
              <a:off x="136922" y="366769"/>
              <a:ext cx="7416402" cy="404042"/>
            </a:xfrm>
            <a:prstGeom prst="rect">
              <a:avLst/>
            </a:prstGeom>
            <a:noFill/>
          </p:spPr>
          <p:txBody>
            <a:bodyPr wrap="square" lIns="91440" tIns="0" rIns="91440" bIns="0" rtlCol="0">
              <a:spAutoFit/>
            </a:bodyPr>
            <a:lstStyle/>
            <a:p>
              <a:pPr algn="l"/>
              <a:r>
                <a:rPr lang="en-US" sz="1600" dirty="0"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Field experimental evidence </a:t>
              </a:r>
              <a:r>
                <a:rPr lang="en-US" sz="1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| </a:t>
              </a:r>
              <a:r>
                <a:rPr lang="en-US" sz="16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PICO3.10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| EGU26-4213</a:t>
              </a:r>
              <a:r>
                <a:rPr lang="en-GB" sz="1600" b="0" i="0" dirty="0">
                  <a:effectLst/>
                  <a:latin typeface="Open Sans" panose="020B0606030504020204" pitchFamily="34" charset="0"/>
                </a:rPr>
                <a:t> | </a:t>
              </a:r>
              <a:r>
                <a:rPr lang="en-GB" sz="1600" b="1" i="0" dirty="0">
                  <a:solidFill>
                    <a:srgbClr val="008000"/>
                  </a:solidFill>
                  <a:effectLst/>
                  <a:latin typeface="Open Sans" panose="020B0606030504020204" pitchFamily="34" charset="0"/>
                </a:rPr>
                <a:t>ECS</a:t>
              </a:r>
              <a:r>
                <a:rPr lang="en-GB" sz="1600" b="0" i="0" dirty="0">
                  <a:effectLst/>
                  <a:latin typeface="Open Sans" panose="020B0606030504020204" pitchFamily="34" charset="0"/>
                </a:rPr>
                <a:t> |</a:t>
              </a:r>
              <a:endPara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03F1409-9146-4DAD-8405-CC79E8DF70C4}"/>
              </a:ext>
            </a:extLst>
          </p:cNvPr>
          <p:cNvSpPr txBox="1"/>
          <p:nvPr/>
        </p:nvSpPr>
        <p:spPr>
          <a:xfrm>
            <a:off x="11193685" y="333070"/>
            <a:ext cx="798286" cy="284565"/>
          </a:xfrm>
          <a:prstGeom prst="rect">
            <a:avLst/>
          </a:prstGeom>
          <a:noFill/>
        </p:spPr>
        <p:txBody>
          <a:bodyPr wrap="square" lIns="91440" tIns="0" rIns="91440" bIns="0" rtlCol="0">
            <a:spAutoFit/>
          </a:bodyPr>
          <a:lstStyle/>
          <a:p>
            <a:pPr algn="r">
              <a:lnSpc>
                <a:spcPct val="110000"/>
              </a:lnSpc>
              <a:spcAft>
                <a:spcPts val="1200"/>
              </a:spcAft>
            </a:pPr>
            <a:fld id="{F015ABB1-8BE9-48B0-AE5D-F0E4DDB3AD61}" type="slidenum">
              <a:rPr lang="en-US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pPr algn="r">
                <a:lnSpc>
                  <a:spcPct val="110000"/>
                </a:lnSpc>
                <a:spcAft>
                  <a:spcPts val="1200"/>
                </a:spcAft>
              </a:pPr>
              <a:t>5</a:t>
            </a:fld>
            <a:endParaRPr lang="en-ZA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0A6F35-A051-35C5-5C91-33AD78596391}"/>
              </a:ext>
            </a:extLst>
          </p:cNvPr>
          <p:cNvSpPr txBox="1"/>
          <p:nvPr/>
        </p:nvSpPr>
        <p:spPr>
          <a:xfrm>
            <a:off x="80963" y="1027722"/>
            <a:ext cx="11991975" cy="1692771"/>
          </a:xfrm>
          <a:prstGeom prst="rect">
            <a:avLst/>
          </a:prstGeom>
          <a:noFill/>
        </p:spPr>
        <p:txBody>
          <a:bodyPr wrap="square" lIns="91440" tIns="0" rIns="9144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Cooling patterns: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Cooling phase of the three ROIs (Scarp, Displaced Material, Accumulation) after the peak temperature (17:00) till the lowest temperature. 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Details of 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210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minutes of the cooling phase and the time of the general inflection point for all the ROIs, reached at 18:00.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DCDCFED-8BB5-1CD9-489E-13F690FC0A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7198910"/>
              </p:ext>
            </p:extLst>
          </p:nvPr>
        </p:nvGraphicFramePr>
        <p:xfrm>
          <a:off x="3291840" y="2375362"/>
          <a:ext cx="5570220" cy="4482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4589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EB21223-C6CF-15F3-CC82-0748F243E024}"/>
              </a:ext>
            </a:extLst>
          </p:cNvPr>
          <p:cNvGrpSpPr/>
          <p:nvPr/>
        </p:nvGrpSpPr>
        <p:grpSpPr>
          <a:xfrm>
            <a:off x="80963" y="185159"/>
            <a:ext cx="12030075" cy="580388"/>
            <a:chOff x="80963" y="92853"/>
            <a:chExt cx="12030075" cy="952402"/>
          </a:xfrm>
        </p:grpSpPr>
        <p:sp>
          <p:nvSpPr>
            <p:cNvPr id="3" name="Rectángulo: esquinas redondeadas 15">
              <a:extLst>
                <a:ext uri="{FF2B5EF4-FFF2-40B4-BE49-F238E27FC236}">
                  <a16:creationId xmlns:a16="http://schemas.microsoft.com/office/drawing/2014/main" id="{5B387AFE-E292-D2CA-FCAF-5F825BCAB64D}"/>
                </a:ext>
              </a:extLst>
            </p:cNvPr>
            <p:cNvSpPr/>
            <p:nvPr/>
          </p:nvSpPr>
          <p:spPr>
            <a:xfrm>
              <a:off x="80963" y="92853"/>
              <a:ext cx="12030075" cy="952402"/>
            </a:xfrm>
            <a:prstGeom prst="roundRect">
              <a:avLst>
                <a:gd name="adj" fmla="val 27591"/>
              </a:avLst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25326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97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6ED038B-E44D-2198-A7F7-735CB3ED99C1}"/>
                </a:ext>
              </a:extLst>
            </p:cNvPr>
            <p:cNvSpPr txBox="1"/>
            <p:nvPr/>
          </p:nvSpPr>
          <p:spPr>
            <a:xfrm>
              <a:off x="136922" y="366769"/>
              <a:ext cx="7416402" cy="404042"/>
            </a:xfrm>
            <a:prstGeom prst="rect">
              <a:avLst/>
            </a:prstGeom>
            <a:noFill/>
          </p:spPr>
          <p:txBody>
            <a:bodyPr wrap="square" lIns="91440" tIns="0" rIns="91440" bIns="0" rtlCol="0">
              <a:spAutoFit/>
            </a:bodyPr>
            <a:lstStyle/>
            <a:p>
              <a:pPr algn="l"/>
              <a:r>
                <a:rPr lang="en-US" sz="1600" dirty="0"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Laboratory experimental evidence </a:t>
              </a:r>
              <a:r>
                <a:rPr lang="en-US" sz="1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| </a:t>
              </a:r>
              <a:r>
                <a:rPr lang="en-US" sz="16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PICO3.10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| EGU26-4213</a:t>
              </a:r>
              <a:r>
                <a:rPr lang="en-GB" sz="1600" b="0" i="0" dirty="0">
                  <a:effectLst/>
                  <a:latin typeface="Open Sans" panose="020B0606030504020204" pitchFamily="34" charset="0"/>
                </a:rPr>
                <a:t> | </a:t>
              </a:r>
              <a:r>
                <a:rPr lang="en-GB" sz="1600" b="1" i="0" dirty="0">
                  <a:solidFill>
                    <a:srgbClr val="008000"/>
                  </a:solidFill>
                  <a:effectLst/>
                  <a:latin typeface="Open Sans" panose="020B0606030504020204" pitchFamily="34" charset="0"/>
                </a:rPr>
                <a:t>ECS</a:t>
              </a:r>
              <a:r>
                <a:rPr lang="en-GB" sz="1600" b="0" i="0" dirty="0">
                  <a:effectLst/>
                  <a:latin typeface="Open Sans" panose="020B0606030504020204" pitchFamily="34" charset="0"/>
                </a:rPr>
                <a:t> |</a:t>
              </a:r>
              <a:endPara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03F1409-9146-4DAD-8405-CC79E8DF70C4}"/>
              </a:ext>
            </a:extLst>
          </p:cNvPr>
          <p:cNvSpPr txBox="1"/>
          <p:nvPr/>
        </p:nvSpPr>
        <p:spPr>
          <a:xfrm>
            <a:off x="11193685" y="333070"/>
            <a:ext cx="798286" cy="284565"/>
          </a:xfrm>
          <a:prstGeom prst="rect">
            <a:avLst/>
          </a:prstGeom>
          <a:noFill/>
        </p:spPr>
        <p:txBody>
          <a:bodyPr wrap="square" lIns="91440" tIns="0" rIns="91440" bIns="0" rtlCol="0">
            <a:spAutoFit/>
          </a:bodyPr>
          <a:lstStyle/>
          <a:p>
            <a:pPr algn="r">
              <a:lnSpc>
                <a:spcPct val="110000"/>
              </a:lnSpc>
              <a:spcAft>
                <a:spcPts val="1200"/>
              </a:spcAft>
            </a:pPr>
            <a:fld id="{F015ABB1-8BE9-48B0-AE5D-F0E4DDB3AD61}" type="slidenum">
              <a:rPr lang="en-US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pPr algn="r">
                <a:lnSpc>
                  <a:spcPct val="110000"/>
                </a:lnSpc>
                <a:spcAft>
                  <a:spcPts val="1200"/>
                </a:spcAft>
              </a:pPr>
              <a:t>6</a:t>
            </a:fld>
            <a:endParaRPr lang="en-ZA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C23043-D691-A7B8-922E-AC22D6E51798}"/>
              </a:ext>
            </a:extLst>
          </p:cNvPr>
          <p:cNvSpPr txBox="1"/>
          <p:nvPr/>
        </p:nvSpPr>
        <p:spPr>
          <a:xfrm>
            <a:off x="80963" y="1027722"/>
            <a:ext cx="11911008" cy="1384995"/>
          </a:xfrm>
          <a:prstGeom prst="rect">
            <a:avLst/>
          </a:prstGeom>
          <a:noFill/>
        </p:spPr>
        <p:txBody>
          <a:bodyPr wrap="square" lIns="91440" tIns="0" rIns="9144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Physical properties of the samples confirm the diverse thermal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behaviours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>
              <a:spcAft>
                <a:spcPts val="600"/>
              </a:spcAft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the figure, the mean values (µ) are presented together with corresponding relative standard deviations (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σ)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total porosity (n). 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8999A895-EA8F-8BE4-B068-41DFFEF04928}"/>
              </a:ext>
            </a:extLst>
          </p:cNvPr>
          <p:cNvSpPr txBox="1">
            <a:spLocks/>
          </p:cNvSpPr>
          <p:nvPr/>
        </p:nvSpPr>
        <p:spPr>
          <a:xfrm>
            <a:off x="8672648" y="4315396"/>
            <a:ext cx="2920180" cy="15148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boxplots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visualise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mean values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standard deviations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97E72E4E-D360-41F0-64F1-5A7D2CDF251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22410721"/>
                  </p:ext>
                </p:extLst>
              </p:nvPr>
            </p:nvGraphicFramePr>
            <p:xfrm>
              <a:off x="4664733" y="3180841"/>
              <a:ext cx="4085067" cy="34920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Chart 6">
                <a:extLst>
                  <a:ext uri="{FF2B5EF4-FFF2-40B4-BE49-F238E27FC236}">
                    <a16:creationId xmlns:a16="http://schemas.microsoft.com/office/drawing/2014/main" id="{97E72E4E-D360-41F0-64F1-5A7D2CDF251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64733" y="3180841"/>
                <a:ext cx="4085067" cy="349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FCACA2B7-D8C3-4925-AC45-F42E20C42E7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9433016"/>
                  </p:ext>
                </p:extLst>
              </p:nvPr>
            </p:nvGraphicFramePr>
            <p:xfrm>
              <a:off x="599172" y="2820841"/>
              <a:ext cx="3909444" cy="38520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>
          <p:pic>
            <p:nvPicPr>
              <p:cNvPr id="4" name="Chart 3">
                <a:extLst>
                  <a:ext uri="{FF2B5EF4-FFF2-40B4-BE49-F238E27FC236}">
                    <a16:creationId xmlns:a16="http://schemas.microsoft.com/office/drawing/2014/main" id="{FCACA2B7-D8C3-4925-AC45-F42E20C42E7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9172" y="2820841"/>
                <a:ext cx="3909444" cy="385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2113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FA508-4AE1-DC7A-C65C-6ED11B974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EDD8E2B-98FF-D352-6AF4-2205619DB281}"/>
              </a:ext>
            </a:extLst>
          </p:cNvPr>
          <p:cNvGrpSpPr/>
          <p:nvPr/>
        </p:nvGrpSpPr>
        <p:grpSpPr>
          <a:xfrm>
            <a:off x="80963" y="185159"/>
            <a:ext cx="12030075" cy="580388"/>
            <a:chOff x="80963" y="92853"/>
            <a:chExt cx="12030075" cy="952402"/>
          </a:xfrm>
        </p:grpSpPr>
        <p:sp>
          <p:nvSpPr>
            <p:cNvPr id="3" name="Rectángulo: esquinas redondeadas 15">
              <a:extLst>
                <a:ext uri="{FF2B5EF4-FFF2-40B4-BE49-F238E27FC236}">
                  <a16:creationId xmlns:a16="http://schemas.microsoft.com/office/drawing/2014/main" id="{7BE3D43D-09DD-F9B7-0C85-C4A6521AF1B4}"/>
                </a:ext>
              </a:extLst>
            </p:cNvPr>
            <p:cNvSpPr/>
            <p:nvPr/>
          </p:nvSpPr>
          <p:spPr>
            <a:xfrm>
              <a:off x="80963" y="92853"/>
              <a:ext cx="12030075" cy="952402"/>
            </a:xfrm>
            <a:prstGeom prst="roundRect">
              <a:avLst>
                <a:gd name="adj" fmla="val 27591"/>
              </a:avLst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25326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97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2944BB0-F450-3DB8-90C6-5E81FC16AE12}"/>
                </a:ext>
              </a:extLst>
            </p:cNvPr>
            <p:cNvSpPr txBox="1"/>
            <p:nvPr/>
          </p:nvSpPr>
          <p:spPr>
            <a:xfrm>
              <a:off x="136922" y="366769"/>
              <a:ext cx="7416402" cy="404042"/>
            </a:xfrm>
            <a:prstGeom prst="rect">
              <a:avLst/>
            </a:prstGeom>
            <a:noFill/>
          </p:spPr>
          <p:txBody>
            <a:bodyPr wrap="square" lIns="91440" tIns="0" rIns="91440" bIns="0" rtlCol="0">
              <a:spAutoFit/>
            </a:bodyPr>
            <a:lstStyle/>
            <a:p>
              <a:pPr algn="l"/>
              <a:r>
                <a:rPr lang="en-US" sz="1600" dirty="0"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Methodology </a:t>
              </a:r>
              <a:r>
                <a:rPr lang="en-US" sz="1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| </a:t>
              </a:r>
              <a:r>
                <a:rPr lang="en-US" sz="16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PICO3.10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| EGU26-4213</a:t>
              </a:r>
              <a:r>
                <a:rPr lang="en-GB" sz="1600" b="0" i="0" dirty="0">
                  <a:effectLst/>
                  <a:latin typeface="Open Sans" panose="020B0606030504020204" pitchFamily="34" charset="0"/>
                </a:rPr>
                <a:t> | </a:t>
              </a:r>
              <a:r>
                <a:rPr lang="en-GB" sz="1600" b="1" i="0" dirty="0">
                  <a:solidFill>
                    <a:srgbClr val="008000"/>
                  </a:solidFill>
                  <a:effectLst/>
                  <a:latin typeface="Open Sans" panose="020B0606030504020204" pitchFamily="34" charset="0"/>
                </a:rPr>
                <a:t>ECS</a:t>
              </a:r>
              <a:r>
                <a:rPr lang="en-GB" sz="1600" b="0" i="0" dirty="0">
                  <a:effectLst/>
                  <a:latin typeface="Open Sans" panose="020B0606030504020204" pitchFamily="34" charset="0"/>
                </a:rPr>
                <a:t> |</a:t>
              </a:r>
              <a:endPara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03F8360-3200-D3AE-3DEE-08391016EC1F}"/>
              </a:ext>
            </a:extLst>
          </p:cNvPr>
          <p:cNvSpPr txBox="1"/>
          <p:nvPr/>
        </p:nvSpPr>
        <p:spPr>
          <a:xfrm>
            <a:off x="11193685" y="333070"/>
            <a:ext cx="798286" cy="284565"/>
          </a:xfrm>
          <a:prstGeom prst="rect">
            <a:avLst/>
          </a:prstGeom>
          <a:noFill/>
        </p:spPr>
        <p:txBody>
          <a:bodyPr wrap="square" lIns="91440" tIns="0" rIns="91440" bIns="0" rtlCol="0">
            <a:spAutoFit/>
          </a:bodyPr>
          <a:lstStyle/>
          <a:p>
            <a:pPr algn="r">
              <a:lnSpc>
                <a:spcPct val="110000"/>
              </a:lnSpc>
              <a:spcAft>
                <a:spcPts val="1200"/>
              </a:spcAft>
            </a:pPr>
            <a:fld id="{F015ABB1-8BE9-48B0-AE5D-F0E4DDB3AD61}" type="slidenum">
              <a:rPr lang="en-US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pPr algn="r">
                <a:lnSpc>
                  <a:spcPct val="110000"/>
                </a:lnSpc>
                <a:spcAft>
                  <a:spcPts val="1200"/>
                </a:spcAft>
              </a:pPr>
              <a:t>7</a:t>
            </a:fld>
            <a:endParaRPr lang="en-ZA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9CC997-A2AB-FB77-C88F-C1E074BDFF48}"/>
              </a:ext>
            </a:extLst>
          </p:cNvPr>
          <p:cNvSpPr txBox="1"/>
          <p:nvPr/>
        </p:nvSpPr>
        <p:spPr>
          <a:xfrm>
            <a:off x="80963" y="1027722"/>
            <a:ext cx="11991975" cy="4231928"/>
          </a:xfrm>
          <a:prstGeom prst="rect">
            <a:avLst/>
          </a:prstGeom>
          <a:noFill/>
        </p:spPr>
        <p:txBody>
          <a:bodyPr wrap="square" lIns="91440" tIns="0" rIns="9144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Mathematical background: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quantitatively assess the thermal dynamics of the ROIs, we used the CRI, which quantifies the change in mean temperature (∆T, °C) per unit of time (∆t, min). Higher CRI values correspond to more rapid cooling of the soil for a given time interval, as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summarised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in Eq. (1):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CRI = ∆T/∆t                                                                         (1)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laboratory experiments were interpreted through linear relationships.</a:t>
            </a:r>
          </a:p>
        </p:txBody>
      </p:sp>
    </p:spTree>
    <p:extLst>
      <p:ext uri="{BB962C8B-B14F-4D97-AF65-F5344CB8AC3E}">
        <p14:creationId xmlns:p14="http://schemas.microsoft.com/office/powerpoint/2010/main" val="2689927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4CCF5-BB80-1B0A-7AE4-C203370C0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6AD8A42-2716-3A93-9241-3A7F3A999709}"/>
              </a:ext>
            </a:extLst>
          </p:cNvPr>
          <p:cNvGrpSpPr/>
          <p:nvPr/>
        </p:nvGrpSpPr>
        <p:grpSpPr>
          <a:xfrm>
            <a:off x="80963" y="185159"/>
            <a:ext cx="12030075" cy="580388"/>
            <a:chOff x="80963" y="92853"/>
            <a:chExt cx="12030075" cy="952402"/>
          </a:xfrm>
        </p:grpSpPr>
        <p:sp>
          <p:nvSpPr>
            <p:cNvPr id="3" name="Rectángulo: esquinas redondeadas 15">
              <a:extLst>
                <a:ext uri="{FF2B5EF4-FFF2-40B4-BE49-F238E27FC236}">
                  <a16:creationId xmlns:a16="http://schemas.microsoft.com/office/drawing/2014/main" id="{49FE4000-95C3-4A46-524B-A2FF88DCCF33}"/>
                </a:ext>
              </a:extLst>
            </p:cNvPr>
            <p:cNvSpPr/>
            <p:nvPr/>
          </p:nvSpPr>
          <p:spPr>
            <a:xfrm>
              <a:off x="80963" y="92853"/>
              <a:ext cx="12030075" cy="952402"/>
            </a:xfrm>
            <a:prstGeom prst="roundRect">
              <a:avLst>
                <a:gd name="adj" fmla="val 27591"/>
              </a:avLst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25326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97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74A13AB-B9DF-63A4-70F5-469FCD60A593}"/>
                </a:ext>
              </a:extLst>
            </p:cNvPr>
            <p:cNvSpPr txBox="1"/>
            <p:nvPr/>
          </p:nvSpPr>
          <p:spPr>
            <a:xfrm>
              <a:off x="136921" y="366770"/>
              <a:ext cx="7738717" cy="404043"/>
            </a:xfrm>
            <a:prstGeom prst="rect">
              <a:avLst/>
            </a:prstGeom>
            <a:noFill/>
          </p:spPr>
          <p:txBody>
            <a:bodyPr wrap="square" lIns="91440" tIns="0" rIns="91440" bIns="0" rtlCol="0">
              <a:spAutoFit/>
            </a:bodyPr>
            <a:lstStyle/>
            <a:p>
              <a:pPr algn="l"/>
              <a:r>
                <a:rPr lang="en-US" sz="1600" dirty="0"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Are cooling rates changing in field?</a:t>
              </a:r>
              <a:r>
                <a:rPr lang="en-US" sz="1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| </a:t>
              </a:r>
              <a:r>
                <a:rPr lang="en-US" sz="16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PICO3.10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| EGU26-4213</a:t>
              </a:r>
              <a:r>
                <a:rPr lang="en-GB" sz="1600" b="0" i="0" dirty="0">
                  <a:effectLst/>
                  <a:latin typeface="Open Sans" panose="020B0606030504020204" pitchFamily="34" charset="0"/>
                </a:rPr>
                <a:t> | </a:t>
              </a:r>
              <a:r>
                <a:rPr lang="en-GB" sz="1600" b="1" i="0" dirty="0">
                  <a:solidFill>
                    <a:srgbClr val="008000"/>
                  </a:solidFill>
                  <a:effectLst/>
                  <a:latin typeface="Open Sans" panose="020B0606030504020204" pitchFamily="34" charset="0"/>
                </a:rPr>
                <a:t>ECS</a:t>
              </a:r>
              <a:r>
                <a:rPr lang="en-GB" sz="1600" b="0" i="0" dirty="0">
                  <a:effectLst/>
                  <a:latin typeface="Open Sans" panose="020B0606030504020204" pitchFamily="34" charset="0"/>
                </a:rPr>
                <a:t> |</a:t>
              </a:r>
              <a:endPara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BD53D98-BED1-6144-5C1A-BE1274D8F4EA}"/>
              </a:ext>
            </a:extLst>
          </p:cNvPr>
          <p:cNvSpPr txBox="1"/>
          <p:nvPr/>
        </p:nvSpPr>
        <p:spPr>
          <a:xfrm>
            <a:off x="11193685" y="333070"/>
            <a:ext cx="798286" cy="284565"/>
          </a:xfrm>
          <a:prstGeom prst="rect">
            <a:avLst/>
          </a:prstGeom>
          <a:noFill/>
        </p:spPr>
        <p:txBody>
          <a:bodyPr wrap="square" lIns="91440" tIns="0" rIns="91440" bIns="0" rtlCol="0">
            <a:spAutoFit/>
          </a:bodyPr>
          <a:lstStyle/>
          <a:p>
            <a:pPr algn="r">
              <a:lnSpc>
                <a:spcPct val="110000"/>
              </a:lnSpc>
              <a:spcAft>
                <a:spcPts val="1200"/>
              </a:spcAft>
            </a:pPr>
            <a:fld id="{F015ABB1-8BE9-48B0-AE5D-F0E4DDB3AD61}" type="slidenum">
              <a:rPr lang="en-US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pPr algn="r">
                <a:lnSpc>
                  <a:spcPct val="110000"/>
                </a:lnSpc>
                <a:spcAft>
                  <a:spcPts val="1200"/>
                </a:spcAft>
              </a:pPr>
              <a:t>8</a:t>
            </a:fld>
            <a:endParaRPr lang="en-ZA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F3E27B-78BA-5DD3-7724-F27804F50CA6}"/>
              </a:ext>
            </a:extLst>
          </p:cNvPr>
          <p:cNvSpPr txBox="1"/>
          <p:nvPr/>
        </p:nvSpPr>
        <p:spPr>
          <a:xfrm>
            <a:off x="80963" y="1027722"/>
            <a:ext cx="3193179" cy="3154710"/>
          </a:xfrm>
          <a:prstGeom prst="rect">
            <a:avLst/>
          </a:prstGeom>
          <a:noFill/>
        </p:spPr>
        <p:txBody>
          <a:bodyPr wrap="square" lIns="91440" tIns="0" rIns="9144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Results of cooling rate indices for different time intervals:</a:t>
            </a:r>
          </a:p>
          <a:p>
            <a:pPr algn="l">
              <a:spcAft>
                <a:spcPts val="600"/>
              </a:spcAft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Probability density functions for CRIs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B4F1C8-A696-6802-28DE-16BBFEC11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" t="3637" r="5675"/>
          <a:stretch>
            <a:fillRect/>
          </a:stretch>
        </p:blipFill>
        <p:spPr bwMode="auto">
          <a:xfrm>
            <a:off x="3430681" y="784558"/>
            <a:ext cx="8680356" cy="594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84DF0B6-6CC4-DF28-511C-41D824F044F3}"/>
              </a:ext>
            </a:extLst>
          </p:cNvPr>
          <p:cNvCxnSpPr>
            <a:cxnSpLocks/>
          </p:cNvCxnSpPr>
          <p:nvPr/>
        </p:nvCxnSpPr>
        <p:spPr>
          <a:xfrm>
            <a:off x="5205260" y="3687470"/>
            <a:ext cx="5806869" cy="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33F6A6B-860D-92A1-7BB8-36633F7E66FC}"/>
              </a:ext>
            </a:extLst>
          </p:cNvPr>
          <p:cNvCxnSpPr>
            <a:cxnSpLocks/>
          </p:cNvCxnSpPr>
          <p:nvPr/>
        </p:nvCxnSpPr>
        <p:spPr>
          <a:xfrm>
            <a:off x="4689067" y="6724558"/>
            <a:ext cx="5624972" cy="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225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4F802-A0CB-C063-5B45-D082E7BCE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B654036-321C-9A1B-8AD4-4F9A852120B0}"/>
              </a:ext>
            </a:extLst>
          </p:cNvPr>
          <p:cNvGrpSpPr/>
          <p:nvPr/>
        </p:nvGrpSpPr>
        <p:grpSpPr>
          <a:xfrm>
            <a:off x="80963" y="185159"/>
            <a:ext cx="12030075" cy="580388"/>
            <a:chOff x="80963" y="92853"/>
            <a:chExt cx="12030075" cy="952402"/>
          </a:xfrm>
        </p:grpSpPr>
        <p:sp>
          <p:nvSpPr>
            <p:cNvPr id="3" name="Rectángulo: esquinas redondeadas 15">
              <a:extLst>
                <a:ext uri="{FF2B5EF4-FFF2-40B4-BE49-F238E27FC236}">
                  <a16:creationId xmlns:a16="http://schemas.microsoft.com/office/drawing/2014/main" id="{5533DA26-1CA6-94E0-0BEC-BE55AF8E2133}"/>
                </a:ext>
              </a:extLst>
            </p:cNvPr>
            <p:cNvSpPr/>
            <p:nvPr/>
          </p:nvSpPr>
          <p:spPr>
            <a:xfrm>
              <a:off x="80963" y="92853"/>
              <a:ext cx="12030075" cy="952402"/>
            </a:xfrm>
            <a:prstGeom prst="roundRect">
              <a:avLst>
                <a:gd name="adj" fmla="val 27591"/>
              </a:avLst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25326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97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6AD49E5-21C3-655D-1BEA-D7EA9E5CB4BC}"/>
                </a:ext>
              </a:extLst>
            </p:cNvPr>
            <p:cNvSpPr txBox="1"/>
            <p:nvPr/>
          </p:nvSpPr>
          <p:spPr>
            <a:xfrm>
              <a:off x="136922" y="366769"/>
              <a:ext cx="7416402" cy="404042"/>
            </a:xfrm>
            <a:prstGeom prst="rect">
              <a:avLst/>
            </a:prstGeom>
            <a:noFill/>
          </p:spPr>
          <p:txBody>
            <a:bodyPr wrap="square" lIns="91440" tIns="0" rIns="91440" bIns="0" rtlCol="0">
              <a:spAutoFit/>
            </a:bodyPr>
            <a:lstStyle/>
            <a:p>
              <a:pPr algn="l"/>
              <a:r>
                <a:rPr lang="en-GB" sz="1600" noProof="0" dirty="0"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Reasonable behaviour? </a:t>
              </a:r>
              <a:r>
                <a:rPr lang="en-GB" sz="1600" b="0" i="0" noProof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| NH3.4 | </a:t>
              </a:r>
              <a:r>
                <a:rPr lang="en-GB" sz="1600" b="1" i="0" noProof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PICO3.10</a:t>
              </a:r>
              <a:r>
                <a:rPr lang="en-GB" sz="16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b="0" i="0" noProof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| EGU26-4213</a:t>
              </a:r>
              <a:r>
                <a:rPr lang="en-GB" sz="1600" b="0" i="0" noProof="0" dirty="0">
                  <a:effectLst/>
                  <a:latin typeface="Open Sans" panose="020B0606030504020204" pitchFamily="34" charset="0"/>
                </a:rPr>
                <a:t> |</a:t>
              </a:r>
              <a:endParaRPr lang="en-GB" sz="1600" b="0" i="0" noProof="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6B276C7-83DA-01A6-B550-4BB7791F846A}"/>
              </a:ext>
            </a:extLst>
          </p:cNvPr>
          <p:cNvSpPr txBox="1"/>
          <p:nvPr/>
        </p:nvSpPr>
        <p:spPr>
          <a:xfrm>
            <a:off x="11193685" y="333070"/>
            <a:ext cx="798286" cy="284565"/>
          </a:xfrm>
          <a:prstGeom prst="rect">
            <a:avLst/>
          </a:prstGeom>
          <a:noFill/>
        </p:spPr>
        <p:txBody>
          <a:bodyPr wrap="square" lIns="91440" tIns="0" rIns="91440" bIns="0" rtlCol="0">
            <a:spAutoFit/>
          </a:bodyPr>
          <a:lstStyle/>
          <a:p>
            <a:pPr algn="r">
              <a:lnSpc>
                <a:spcPct val="110000"/>
              </a:lnSpc>
              <a:spcAft>
                <a:spcPts val="1200"/>
              </a:spcAft>
            </a:pPr>
            <a:fld id="{F015ABB1-8BE9-48B0-AE5D-F0E4DDB3AD61}" type="slidenum">
              <a:rPr lang="en-GB" noProof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pPr algn="r">
                <a:lnSpc>
                  <a:spcPct val="110000"/>
                </a:lnSpc>
                <a:spcAft>
                  <a:spcPts val="1200"/>
                </a:spcAft>
              </a:pPr>
              <a:t>9</a:t>
            </a:fld>
            <a:endParaRPr lang="en-GB" noProof="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0A719D-1E01-AAA6-4508-1A150CE33CD6}"/>
              </a:ext>
            </a:extLst>
          </p:cNvPr>
          <p:cNvSpPr txBox="1"/>
          <p:nvPr/>
        </p:nvSpPr>
        <p:spPr>
          <a:xfrm>
            <a:off x="80963" y="754216"/>
            <a:ext cx="12030074" cy="307777"/>
          </a:xfrm>
          <a:prstGeom prst="rect">
            <a:avLst/>
          </a:prstGeom>
          <a:noFill/>
        </p:spPr>
        <p:txBody>
          <a:bodyPr wrap="square" lIns="91440" tIns="0" rIns="9144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GB" sz="2000" b="1" noProof="0" dirty="0">
                <a:latin typeface="Arial" panose="020B0604020202020204" pitchFamily="34" charset="0"/>
                <a:cs typeface="Arial" panose="020B0604020202020204" pitchFamily="34" charset="0"/>
              </a:rPr>
              <a:t>Performance of measure porosity in the field: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B5AA078-2B51-42E4-A3DD-4A7FC998D2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30071" y="1098000"/>
          <a:ext cx="4547983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D100EE8-3543-4345-BE5B-971E671341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11397" y="1098000"/>
          <a:ext cx="4528262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7B32C46-8458-4448-B9D9-B6B30B6774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90727" y="3978000"/>
          <a:ext cx="4566492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E1EB39E-2395-4496-95A0-10E13C832A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11397" y="3948504"/>
          <a:ext cx="4550069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3100D7A5-66CE-3012-02A2-79D7AE1085CA}"/>
              </a:ext>
            </a:extLst>
          </p:cNvPr>
          <p:cNvSpPr/>
          <p:nvPr/>
        </p:nvSpPr>
        <p:spPr>
          <a:xfrm>
            <a:off x="6803922" y="5123033"/>
            <a:ext cx="1150375" cy="843526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20513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959</Words>
  <Application>Microsoft Office PowerPoint</Application>
  <PresentationFormat>Widescreen</PresentationFormat>
  <Paragraphs>115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Loche Marco</cp:lastModifiedBy>
  <cp:revision>27</cp:revision>
  <dcterms:created xsi:type="dcterms:W3CDTF">2020-05-02T21:45:50Z</dcterms:created>
  <dcterms:modified xsi:type="dcterms:W3CDTF">2026-05-04T06:07:46Z</dcterms:modified>
</cp:coreProperties>
</file>